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6"/>
  </p:notesMasterIdLst>
  <p:handoutMasterIdLst>
    <p:handoutMasterId r:id="rId87"/>
  </p:handoutMasterIdLst>
  <p:sldIdLst>
    <p:sldId id="408" r:id="rId2"/>
    <p:sldId id="410" r:id="rId3"/>
    <p:sldId id="413" r:id="rId4"/>
    <p:sldId id="411" r:id="rId5"/>
    <p:sldId id="412" r:id="rId6"/>
    <p:sldId id="414" r:id="rId7"/>
    <p:sldId id="513" r:id="rId8"/>
    <p:sldId id="415" r:id="rId9"/>
    <p:sldId id="416" r:id="rId10"/>
    <p:sldId id="419" r:id="rId11"/>
    <p:sldId id="483" r:id="rId12"/>
    <p:sldId id="422" r:id="rId13"/>
    <p:sldId id="423" r:id="rId14"/>
    <p:sldId id="468" r:id="rId15"/>
    <p:sldId id="429" r:id="rId16"/>
    <p:sldId id="484" r:id="rId17"/>
    <p:sldId id="485" r:id="rId18"/>
    <p:sldId id="486" r:id="rId19"/>
    <p:sldId id="487" r:id="rId20"/>
    <p:sldId id="488" r:id="rId21"/>
    <p:sldId id="430" r:id="rId22"/>
    <p:sldId id="514" r:id="rId23"/>
    <p:sldId id="469" r:id="rId24"/>
    <p:sldId id="515" r:id="rId25"/>
    <p:sldId id="424" r:id="rId26"/>
    <p:sldId id="516" r:id="rId27"/>
    <p:sldId id="517" r:id="rId28"/>
    <p:sldId id="427" r:id="rId29"/>
    <p:sldId id="428" r:id="rId30"/>
    <p:sldId id="470" r:id="rId31"/>
    <p:sldId id="472" r:id="rId32"/>
    <p:sldId id="489" r:id="rId33"/>
    <p:sldId id="494" r:id="rId34"/>
    <p:sldId id="495" r:id="rId35"/>
    <p:sldId id="475" r:id="rId36"/>
    <p:sldId id="476" r:id="rId37"/>
    <p:sldId id="496" r:id="rId38"/>
    <p:sldId id="519" r:id="rId39"/>
    <p:sldId id="520" r:id="rId40"/>
    <p:sldId id="431" r:id="rId41"/>
    <p:sldId id="498" r:id="rId42"/>
    <p:sldId id="522" r:id="rId43"/>
    <p:sldId id="432" r:id="rId44"/>
    <p:sldId id="433" r:id="rId45"/>
    <p:sldId id="434" r:id="rId46"/>
    <p:sldId id="435" r:id="rId47"/>
    <p:sldId id="436" r:id="rId48"/>
    <p:sldId id="437" r:id="rId49"/>
    <p:sldId id="438" r:id="rId50"/>
    <p:sldId id="439" r:id="rId51"/>
    <p:sldId id="442" r:id="rId52"/>
    <p:sldId id="443" r:id="rId53"/>
    <p:sldId id="444" r:id="rId54"/>
    <p:sldId id="445" r:id="rId55"/>
    <p:sldId id="446" r:id="rId56"/>
    <p:sldId id="447" r:id="rId57"/>
    <p:sldId id="449" r:id="rId58"/>
    <p:sldId id="451" r:id="rId59"/>
    <p:sldId id="502" r:id="rId60"/>
    <p:sldId id="452" r:id="rId61"/>
    <p:sldId id="454" r:id="rId62"/>
    <p:sldId id="455" r:id="rId63"/>
    <p:sldId id="456" r:id="rId64"/>
    <p:sldId id="457" r:id="rId65"/>
    <p:sldId id="459" r:id="rId66"/>
    <p:sldId id="526" r:id="rId67"/>
    <p:sldId id="460" r:id="rId68"/>
    <p:sldId id="525" r:id="rId69"/>
    <p:sldId id="458" r:id="rId70"/>
    <p:sldId id="461" r:id="rId71"/>
    <p:sldId id="462" r:id="rId72"/>
    <p:sldId id="463" r:id="rId73"/>
    <p:sldId id="464" r:id="rId74"/>
    <p:sldId id="465" r:id="rId75"/>
    <p:sldId id="466" r:id="rId76"/>
    <p:sldId id="467" r:id="rId77"/>
    <p:sldId id="477" r:id="rId78"/>
    <p:sldId id="478" r:id="rId79"/>
    <p:sldId id="479" r:id="rId80"/>
    <p:sldId id="480" r:id="rId81"/>
    <p:sldId id="527" r:id="rId82"/>
    <p:sldId id="482" r:id="rId83"/>
    <p:sldId id="500" r:id="rId84"/>
    <p:sldId id="501" r:id="rId85"/>
  </p:sldIdLst>
  <p:sldSz cx="9144000" cy="6858000" type="screen4x3"/>
  <p:notesSz cx="7053263" cy="9309100"/>
  <p:defaultTextStyle>
    <a:defPPr>
      <a:defRPr lang="zh-CN"/>
    </a:defPPr>
    <a:lvl1pPr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33CC"/>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1" autoAdjust="0"/>
    <p:restoredTop sz="86545" autoAdjust="0"/>
  </p:normalViewPr>
  <p:slideViewPr>
    <p:cSldViewPr>
      <p:cViewPr>
        <p:scale>
          <a:sx n="66" d="100"/>
          <a:sy n="66" d="100"/>
        </p:scale>
        <p:origin x="-120" y="52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216"/>
    </p:cViewPr>
  </p:sorterViewPr>
  <p:notesViewPr>
    <p:cSldViewPr>
      <p:cViewPr varScale="1">
        <p:scale>
          <a:sx n="40" d="100"/>
          <a:sy n="40" d="100"/>
        </p:scale>
        <p:origin x="-2194" y="-72"/>
      </p:cViewPr>
      <p:guideLst>
        <p:guide orient="horz" pos="2932"/>
        <p:guide pos="2222"/>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6/11/relationships/changesInfo" Target="changesInfos/changesInfo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njun Lee" userId="ba2d9a24ccc042b8" providerId="LiveId" clId="{EBEE0127-B143-40F7-BAA7-627D73E50362}"/>
    <pc:docChg chg="custSel addSld modSld">
      <pc:chgData name="Wenjun Lee" userId="ba2d9a24ccc042b8" providerId="LiveId" clId="{EBEE0127-B143-40F7-BAA7-627D73E50362}" dt="2024-11-13T03:46:13.083" v="449" actId="20577"/>
      <pc:docMkLst>
        <pc:docMk/>
      </pc:docMkLst>
      <pc:sldChg chg="modSp modNotesTx">
        <pc:chgData name="Wenjun Lee" userId="ba2d9a24ccc042b8" providerId="LiveId" clId="{EBEE0127-B143-40F7-BAA7-627D73E50362}" dt="2024-11-13T02:22:16.308" v="110" actId="20577"/>
        <pc:sldMkLst>
          <pc:docMk/>
          <pc:sldMk cId="0" sldId="435"/>
        </pc:sldMkLst>
        <pc:spChg chg="mod">
          <ac:chgData name="Wenjun Lee" userId="ba2d9a24ccc042b8" providerId="LiveId" clId="{EBEE0127-B143-40F7-BAA7-627D73E50362}" dt="2024-11-13T02:19:40.212" v="40" actId="207"/>
          <ac:spMkLst>
            <pc:docMk/>
            <pc:sldMk cId="0" sldId="435"/>
            <ac:spMk id="31748" creationId="{00000000-0000-0000-0000-000000000000}"/>
          </ac:spMkLst>
        </pc:spChg>
      </pc:sldChg>
      <pc:sldChg chg="modSp mod modNotesTx">
        <pc:chgData name="Wenjun Lee" userId="ba2d9a24ccc042b8" providerId="LiveId" clId="{EBEE0127-B143-40F7-BAA7-627D73E50362}" dt="2024-11-13T02:27:59.813" v="171" actId="20577"/>
        <pc:sldMkLst>
          <pc:docMk/>
          <pc:sldMk cId="0" sldId="439"/>
        </pc:sldMkLst>
        <pc:spChg chg="mod">
          <ac:chgData name="Wenjun Lee" userId="ba2d9a24ccc042b8" providerId="LiveId" clId="{EBEE0127-B143-40F7-BAA7-627D73E50362}" dt="2024-11-13T02:25:35.610" v="113" actId="113"/>
          <ac:spMkLst>
            <pc:docMk/>
            <pc:sldMk cId="0" sldId="439"/>
            <ac:spMk id="36868" creationId="{00000000-0000-0000-0000-000000000000}"/>
          </ac:spMkLst>
        </pc:spChg>
      </pc:sldChg>
      <pc:sldChg chg="modSp modNotesTx">
        <pc:chgData name="Wenjun Lee" userId="ba2d9a24ccc042b8" providerId="LiveId" clId="{EBEE0127-B143-40F7-BAA7-627D73E50362}" dt="2024-11-13T02:34:56.243" v="268" actId="20577"/>
        <pc:sldMkLst>
          <pc:docMk/>
          <pc:sldMk cId="0" sldId="442"/>
        </pc:sldMkLst>
        <pc:spChg chg="mod">
          <ac:chgData name="Wenjun Lee" userId="ba2d9a24ccc042b8" providerId="LiveId" clId="{EBEE0127-B143-40F7-BAA7-627D73E50362}" dt="2024-11-13T02:29:17.904" v="185" actId="113"/>
          <ac:spMkLst>
            <pc:docMk/>
            <pc:sldMk cId="0" sldId="442"/>
            <ac:spMk id="109572" creationId="{00000000-0000-0000-0000-000000000000}"/>
          </ac:spMkLst>
        </pc:spChg>
      </pc:sldChg>
      <pc:sldChg chg="modNotesTx">
        <pc:chgData name="Wenjun Lee" userId="ba2d9a24ccc042b8" providerId="LiveId" clId="{EBEE0127-B143-40F7-BAA7-627D73E50362}" dt="2024-11-13T02:37:29.377" v="318" actId="20577"/>
        <pc:sldMkLst>
          <pc:docMk/>
          <pc:sldMk cId="0" sldId="445"/>
        </pc:sldMkLst>
      </pc:sldChg>
      <pc:sldChg chg="modNotesTx">
        <pc:chgData name="Wenjun Lee" userId="ba2d9a24ccc042b8" providerId="LiveId" clId="{EBEE0127-B143-40F7-BAA7-627D73E50362}" dt="2024-11-13T02:31:19.659" v="224" actId="20577"/>
        <pc:sldMkLst>
          <pc:docMk/>
          <pc:sldMk cId="0" sldId="446"/>
        </pc:sldMkLst>
      </pc:sldChg>
      <pc:sldChg chg="modSp mod modNotesTx">
        <pc:chgData name="Wenjun Lee" userId="ba2d9a24ccc042b8" providerId="LiveId" clId="{EBEE0127-B143-40F7-BAA7-627D73E50362}" dt="2024-11-13T02:50:21.661" v="385" actId="20577"/>
        <pc:sldMkLst>
          <pc:docMk/>
          <pc:sldMk cId="0" sldId="452"/>
        </pc:sldMkLst>
        <pc:spChg chg="mod">
          <ac:chgData name="Wenjun Lee" userId="ba2d9a24ccc042b8" providerId="LiveId" clId="{EBEE0127-B143-40F7-BAA7-627D73E50362}" dt="2024-11-13T02:45:15.276" v="335" actId="113"/>
          <ac:spMkLst>
            <pc:docMk/>
            <pc:sldMk cId="0" sldId="452"/>
            <ac:spMk id="50180" creationId="{00000000-0000-0000-0000-000000000000}"/>
          </ac:spMkLst>
        </pc:spChg>
      </pc:sldChg>
      <pc:sldChg chg="add">
        <pc:chgData name="Wenjun Lee" userId="ba2d9a24ccc042b8" providerId="LiveId" clId="{EBEE0127-B143-40F7-BAA7-627D73E50362}" dt="2024-11-13T02:54:20.114" v="387"/>
        <pc:sldMkLst>
          <pc:docMk/>
          <pc:sldMk cId="0" sldId="454"/>
        </pc:sldMkLst>
      </pc:sldChg>
      <pc:sldChg chg="add modNotesTx">
        <pc:chgData name="Wenjun Lee" userId="ba2d9a24ccc042b8" providerId="LiveId" clId="{EBEE0127-B143-40F7-BAA7-627D73E50362}" dt="2024-11-13T02:54:29.359" v="397" actId="20577"/>
        <pc:sldMkLst>
          <pc:docMk/>
          <pc:sldMk cId="0" sldId="455"/>
        </pc:sldMkLst>
      </pc:sldChg>
      <pc:sldChg chg="modSp add">
        <pc:chgData name="Wenjun Lee" userId="ba2d9a24ccc042b8" providerId="LiveId" clId="{EBEE0127-B143-40F7-BAA7-627D73E50362}" dt="2024-11-13T02:55:06.647" v="399" actId="207"/>
        <pc:sldMkLst>
          <pc:docMk/>
          <pc:sldMk cId="0" sldId="456"/>
        </pc:sldMkLst>
        <pc:spChg chg="mod">
          <ac:chgData name="Wenjun Lee" userId="ba2d9a24ccc042b8" providerId="LiveId" clId="{EBEE0127-B143-40F7-BAA7-627D73E50362}" dt="2024-11-13T02:55:06.647" v="399" actId="207"/>
          <ac:spMkLst>
            <pc:docMk/>
            <pc:sldMk cId="0" sldId="456"/>
            <ac:spMk id="123908" creationId="{00000000-0000-0000-0000-000000000000}"/>
          </ac:spMkLst>
        </pc:spChg>
      </pc:sldChg>
      <pc:sldChg chg="add">
        <pc:chgData name="Wenjun Lee" userId="ba2d9a24ccc042b8" providerId="LiveId" clId="{EBEE0127-B143-40F7-BAA7-627D73E50362}" dt="2024-11-13T02:53:46.150" v="386"/>
        <pc:sldMkLst>
          <pc:docMk/>
          <pc:sldMk cId="0" sldId="457"/>
        </pc:sldMkLst>
      </pc:sldChg>
      <pc:sldChg chg="modSp add">
        <pc:chgData name="Wenjun Lee" userId="ba2d9a24ccc042b8" providerId="LiveId" clId="{EBEE0127-B143-40F7-BAA7-627D73E50362}" dt="2024-11-13T03:32:18.888" v="437" actId="113"/>
        <pc:sldMkLst>
          <pc:docMk/>
          <pc:sldMk cId="0" sldId="458"/>
        </pc:sldMkLst>
        <pc:spChg chg="mod">
          <ac:chgData name="Wenjun Lee" userId="ba2d9a24ccc042b8" providerId="LiveId" clId="{EBEE0127-B143-40F7-BAA7-627D73E50362}" dt="2024-11-13T03:32:18.888" v="437" actId="113"/>
          <ac:spMkLst>
            <pc:docMk/>
            <pc:sldMk cId="0" sldId="458"/>
            <ac:spMk id="125956" creationId="{00000000-0000-0000-0000-000000000000}"/>
          </ac:spMkLst>
        </pc:spChg>
      </pc:sldChg>
      <pc:sldChg chg="add modNotesTx">
        <pc:chgData name="Wenjun Lee" userId="ba2d9a24ccc042b8" providerId="LiveId" clId="{EBEE0127-B143-40F7-BAA7-627D73E50362}" dt="2024-11-13T03:03:05.609" v="422" actId="20577"/>
        <pc:sldMkLst>
          <pc:docMk/>
          <pc:sldMk cId="0" sldId="459"/>
        </pc:sldMkLst>
      </pc:sldChg>
      <pc:sldChg chg="add">
        <pc:chgData name="Wenjun Lee" userId="ba2d9a24ccc042b8" providerId="LiveId" clId="{EBEE0127-B143-40F7-BAA7-627D73E50362}" dt="2024-11-13T02:53:46.150" v="386"/>
        <pc:sldMkLst>
          <pc:docMk/>
          <pc:sldMk cId="0" sldId="460"/>
        </pc:sldMkLst>
      </pc:sldChg>
      <pc:sldChg chg="add">
        <pc:chgData name="Wenjun Lee" userId="ba2d9a24ccc042b8" providerId="LiveId" clId="{EBEE0127-B143-40F7-BAA7-627D73E50362}" dt="2024-11-13T02:53:46.150" v="386"/>
        <pc:sldMkLst>
          <pc:docMk/>
          <pc:sldMk cId="0" sldId="461"/>
        </pc:sldMkLst>
      </pc:sldChg>
      <pc:sldChg chg="add">
        <pc:chgData name="Wenjun Lee" userId="ba2d9a24ccc042b8" providerId="LiveId" clId="{EBEE0127-B143-40F7-BAA7-627D73E50362}" dt="2024-11-13T02:53:46.150" v="386"/>
        <pc:sldMkLst>
          <pc:docMk/>
          <pc:sldMk cId="0" sldId="462"/>
        </pc:sldMkLst>
      </pc:sldChg>
      <pc:sldChg chg="modSp add">
        <pc:chgData name="Wenjun Lee" userId="ba2d9a24ccc042b8" providerId="LiveId" clId="{EBEE0127-B143-40F7-BAA7-627D73E50362}" dt="2024-11-13T03:26:44.124" v="435" actId="20577"/>
        <pc:sldMkLst>
          <pc:docMk/>
          <pc:sldMk cId="0" sldId="463"/>
        </pc:sldMkLst>
        <pc:spChg chg="mod">
          <ac:chgData name="Wenjun Lee" userId="ba2d9a24ccc042b8" providerId="LiveId" clId="{EBEE0127-B143-40F7-BAA7-627D73E50362}" dt="2024-11-13T03:26:44.124" v="435" actId="20577"/>
          <ac:spMkLst>
            <pc:docMk/>
            <pc:sldMk cId="0" sldId="463"/>
            <ac:spMk id="24" creationId="{00000000-0000-0000-0000-000000000000}"/>
          </ac:spMkLst>
        </pc:spChg>
      </pc:sldChg>
      <pc:sldChg chg="add">
        <pc:chgData name="Wenjun Lee" userId="ba2d9a24ccc042b8" providerId="LiveId" clId="{EBEE0127-B143-40F7-BAA7-627D73E50362}" dt="2024-11-13T02:53:46.150" v="386"/>
        <pc:sldMkLst>
          <pc:docMk/>
          <pc:sldMk cId="0" sldId="464"/>
        </pc:sldMkLst>
      </pc:sldChg>
      <pc:sldChg chg="modSp add">
        <pc:chgData name="Wenjun Lee" userId="ba2d9a24ccc042b8" providerId="LiveId" clId="{EBEE0127-B143-40F7-BAA7-627D73E50362}" dt="2024-11-13T03:30:36.740" v="436" actId="1076"/>
        <pc:sldMkLst>
          <pc:docMk/>
          <pc:sldMk cId="0" sldId="465"/>
        </pc:sldMkLst>
        <pc:spChg chg="mod">
          <ac:chgData name="Wenjun Lee" userId="ba2d9a24ccc042b8" providerId="LiveId" clId="{EBEE0127-B143-40F7-BAA7-627D73E50362}" dt="2024-11-13T03:30:36.740" v="436" actId="1076"/>
          <ac:spMkLst>
            <pc:docMk/>
            <pc:sldMk cId="0" sldId="465"/>
            <ac:spMk id="24" creationId="{00000000-0000-0000-0000-000000000000}"/>
          </ac:spMkLst>
        </pc:spChg>
      </pc:sldChg>
      <pc:sldChg chg="add">
        <pc:chgData name="Wenjun Lee" userId="ba2d9a24ccc042b8" providerId="LiveId" clId="{EBEE0127-B143-40F7-BAA7-627D73E50362}" dt="2024-11-13T02:53:46.150" v="386"/>
        <pc:sldMkLst>
          <pc:docMk/>
          <pc:sldMk cId="0" sldId="466"/>
        </pc:sldMkLst>
      </pc:sldChg>
      <pc:sldChg chg="modSp add mod">
        <pc:chgData name="Wenjun Lee" userId="ba2d9a24ccc042b8" providerId="LiveId" clId="{EBEE0127-B143-40F7-BAA7-627D73E50362}" dt="2024-11-13T03:34:49.977" v="445" actId="113"/>
        <pc:sldMkLst>
          <pc:docMk/>
          <pc:sldMk cId="0" sldId="467"/>
        </pc:sldMkLst>
        <pc:spChg chg="mod">
          <ac:chgData name="Wenjun Lee" userId="ba2d9a24ccc042b8" providerId="LiveId" clId="{EBEE0127-B143-40F7-BAA7-627D73E50362}" dt="2024-11-13T03:34:49.977" v="445" actId="113"/>
          <ac:spMkLst>
            <pc:docMk/>
            <pc:sldMk cId="0" sldId="467"/>
            <ac:spMk id="65582" creationId="{00000000-0000-0000-0000-000000000000}"/>
          </ac:spMkLst>
        </pc:spChg>
      </pc:sldChg>
      <pc:sldChg chg="add">
        <pc:chgData name="Wenjun Lee" userId="ba2d9a24ccc042b8" providerId="LiveId" clId="{EBEE0127-B143-40F7-BAA7-627D73E50362}" dt="2024-11-13T02:53:46.150" v="386"/>
        <pc:sldMkLst>
          <pc:docMk/>
          <pc:sldMk cId="2957261504" sldId="477"/>
        </pc:sldMkLst>
      </pc:sldChg>
      <pc:sldChg chg="modSp add mod">
        <pc:chgData name="Wenjun Lee" userId="ba2d9a24ccc042b8" providerId="LiveId" clId="{EBEE0127-B143-40F7-BAA7-627D73E50362}" dt="2024-11-13T03:34:02.158" v="444" actId="1076"/>
        <pc:sldMkLst>
          <pc:docMk/>
          <pc:sldMk cId="1907222195" sldId="478"/>
        </pc:sldMkLst>
        <pc:spChg chg="mod">
          <ac:chgData name="Wenjun Lee" userId="ba2d9a24ccc042b8" providerId="LiveId" clId="{EBEE0127-B143-40F7-BAA7-627D73E50362}" dt="2024-11-13T03:33:57.458" v="443" actId="113"/>
          <ac:spMkLst>
            <pc:docMk/>
            <pc:sldMk cId="1907222195" sldId="478"/>
            <ac:spMk id="65581" creationId="{00000000-0000-0000-0000-000000000000}"/>
          </ac:spMkLst>
        </pc:spChg>
        <pc:grpChg chg="mod">
          <ac:chgData name="Wenjun Lee" userId="ba2d9a24ccc042b8" providerId="LiveId" clId="{EBEE0127-B143-40F7-BAA7-627D73E50362}" dt="2024-11-13T03:34:02.158" v="444" actId="1076"/>
          <ac:grpSpMkLst>
            <pc:docMk/>
            <pc:sldMk cId="1907222195" sldId="478"/>
            <ac:grpSpMk id="2" creationId="{BBC97AB5-2238-5ED3-6B8F-553109B3CFD0}"/>
          </ac:grpSpMkLst>
        </pc:grpChg>
      </pc:sldChg>
      <pc:sldChg chg="modSp add mod">
        <pc:chgData name="Wenjun Lee" userId="ba2d9a24ccc042b8" providerId="LiveId" clId="{EBEE0127-B143-40F7-BAA7-627D73E50362}" dt="2024-11-13T03:35:59.256" v="447" actId="14100"/>
        <pc:sldMkLst>
          <pc:docMk/>
          <pc:sldMk cId="2754972067" sldId="479"/>
        </pc:sldMkLst>
        <pc:spChg chg="mod">
          <ac:chgData name="Wenjun Lee" userId="ba2d9a24ccc042b8" providerId="LiveId" clId="{EBEE0127-B143-40F7-BAA7-627D73E50362}" dt="2024-11-13T03:35:31.405" v="446" actId="113"/>
          <ac:spMkLst>
            <pc:docMk/>
            <pc:sldMk cId="2754972067" sldId="479"/>
            <ac:spMk id="65581" creationId="{00000000-0000-0000-0000-000000000000}"/>
          </ac:spMkLst>
        </pc:spChg>
        <pc:grpChg chg="mod">
          <ac:chgData name="Wenjun Lee" userId="ba2d9a24ccc042b8" providerId="LiveId" clId="{EBEE0127-B143-40F7-BAA7-627D73E50362}" dt="2024-11-13T03:35:59.256" v="447" actId="14100"/>
          <ac:grpSpMkLst>
            <pc:docMk/>
            <pc:sldMk cId="2754972067" sldId="479"/>
            <ac:grpSpMk id="2" creationId="{9D506E44-0EA3-F8EB-5889-0D30A4D02EF0}"/>
          </ac:grpSpMkLst>
        </pc:grpChg>
      </pc:sldChg>
      <pc:sldChg chg="add">
        <pc:chgData name="Wenjun Lee" userId="ba2d9a24ccc042b8" providerId="LiveId" clId="{EBEE0127-B143-40F7-BAA7-627D73E50362}" dt="2024-11-13T02:53:46.150" v="386"/>
        <pc:sldMkLst>
          <pc:docMk/>
          <pc:sldMk cId="1864789919" sldId="480"/>
        </pc:sldMkLst>
      </pc:sldChg>
      <pc:sldChg chg="add">
        <pc:chgData name="Wenjun Lee" userId="ba2d9a24ccc042b8" providerId="LiveId" clId="{EBEE0127-B143-40F7-BAA7-627D73E50362}" dt="2024-11-13T02:53:46.150" v="386"/>
        <pc:sldMkLst>
          <pc:docMk/>
          <pc:sldMk cId="741846191" sldId="482"/>
        </pc:sldMkLst>
      </pc:sldChg>
      <pc:sldChg chg="modNotesTx">
        <pc:chgData name="Wenjun Lee" userId="ba2d9a24ccc042b8" providerId="LiveId" clId="{EBEE0127-B143-40F7-BAA7-627D73E50362}" dt="2024-11-06T03:29:33.109" v="21" actId="20577"/>
        <pc:sldMkLst>
          <pc:docMk/>
          <pc:sldMk cId="4078343500" sldId="484"/>
        </pc:sldMkLst>
      </pc:sldChg>
      <pc:sldChg chg="modNotesTx">
        <pc:chgData name="Wenjun Lee" userId="ba2d9a24ccc042b8" providerId="LiveId" clId="{EBEE0127-B143-40F7-BAA7-627D73E50362}" dt="2024-11-06T04:08:26.117" v="39" actId="20577"/>
        <pc:sldMkLst>
          <pc:docMk/>
          <pc:sldMk cId="2230239123" sldId="489"/>
        </pc:sldMkLst>
      </pc:sldChg>
      <pc:sldChg chg="modSp modAnim">
        <pc:chgData name="Wenjun Lee" userId="ba2d9a24ccc042b8" providerId="LiveId" clId="{EBEE0127-B143-40F7-BAA7-627D73E50362}" dt="2024-11-06T03:40:22.437" v="25" actId="20577"/>
        <pc:sldMkLst>
          <pc:docMk/>
          <pc:sldMk cId="3355960689" sldId="498"/>
        </pc:sldMkLst>
        <pc:spChg chg="mod">
          <ac:chgData name="Wenjun Lee" userId="ba2d9a24ccc042b8" providerId="LiveId" clId="{EBEE0127-B143-40F7-BAA7-627D73E50362}" dt="2024-11-06T03:39:46.378" v="23" actId="20577"/>
          <ac:spMkLst>
            <pc:docMk/>
            <pc:sldMk cId="3355960689" sldId="498"/>
            <ac:spMk id="27659" creationId="{6F6F186B-7303-BB10-494D-9AC7A0222833}"/>
          </ac:spMkLst>
        </pc:spChg>
        <pc:spChg chg="mod">
          <ac:chgData name="Wenjun Lee" userId="ba2d9a24ccc042b8" providerId="LiveId" clId="{EBEE0127-B143-40F7-BAA7-627D73E50362}" dt="2024-11-06T03:40:22.437" v="25" actId="20577"/>
          <ac:spMkLst>
            <pc:docMk/>
            <pc:sldMk cId="3355960689" sldId="498"/>
            <ac:spMk id="27660" creationId="{6FC24954-16D3-8C31-71B8-25531E8EFB83}"/>
          </ac:spMkLst>
        </pc:spChg>
      </pc:sldChg>
      <pc:sldChg chg="add">
        <pc:chgData name="Wenjun Lee" userId="ba2d9a24ccc042b8" providerId="LiveId" clId="{EBEE0127-B143-40F7-BAA7-627D73E50362}" dt="2024-11-13T02:53:46.150" v="386"/>
        <pc:sldMkLst>
          <pc:docMk/>
          <pc:sldMk cId="898693820" sldId="500"/>
        </pc:sldMkLst>
      </pc:sldChg>
      <pc:sldChg chg="add">
        <pc:chgData name="Wenjun Lee" userId="ba2d9a24ccc042b8" providerId="LiveId" clId="{EBEE0127-B143-40F7-BAA7-627D73E50362}" dt="2024-11-13T02:53:46.150" v="386"/>
        <pc:sldMkLst>
          <pc:docMk/>
          <pc:sldMk cId="1032854980" sldId="501"/>
        </pc:sldMkLst>
      </pc:sldChg>
      <pc:sldChg chg="modNotesTx">
        <pc:chgData name="Wenjun Lee" userId="ba2d9a24ccc042b8" providerId="LiveId" clId="{EBEE0127-B143-40F7-BAA7-627D73E50362}" dt="2024-11-13T02:44:57.559" v="334" actId="20577"/>
        <pc:sldMkLst>
          <pc:docMk/>
          <pc:sldMk cId="3839184689" sldId="502"/>
        </pc:sldMkLst>
      </pc:sldChg>
      <pc:sldChg chg="add">
        <pc:chgData name="Wenjun Lee" userId="ba2d9a24ccc042b8" providerId="LiveId" clId="{EBEE0127-B143-40F7-BAA7-627D73E50362}" dt="2024-11-13T02:53:46.150" v="386"/>
        <pc:sldMkLst>
          <pc:docMk/>
          <pc:sldMk cId="1178622970" sldId="525"/>
        </pc:sldMkLst>
      </pc:sldChg>
      <pc:sldChg chg="add modNotesTx">
        <pc:chgData name="Wenjun Lee" userId="ba2d9a24ccc042b8" providerId="LiveId" clId="{EBEE0127-B143-40F7-BAA7-627D73E50362}" dt="2024-11-13T03:07:32.909" v="429" actId="20577"/>
        <pc:sldMkLst>
          <pc:docMk/>
          <pc:sldMk cId="3820285232" sldId="526"/>
        </pc:sldMkLst>
      </pc:sldChg>
      <pc:sldChg chg="modSp add mod">
        <pc:chgData name="Wenjun Lee" userId="ba2d9a24ccc042b8" providerId="LiveId" clId="{EBEE0127-B143-40F7-BAA7-627D73E50362}" dt="2024-11-13T03:46:13.083" v="449" actId="20577"/>
        <pc:sldMkLst>
          <pc:docMk/>
          <pc:sldMk cId="49564334" sldId="527"/>
        </pc:sldMkLst>
        <pc:graphicFrameChg chg="modGraphic">
          <ac:chgData name="Wenjun Lee" userId="ba2d9a24ccc042b8" providerId="LiveId" clId="{EBEE0127-B143-40F7-BAA7-627D73E50362}" dt="2024-11-13T03:46:13.083" v="449" actId="20577"/>
          <ac:graphicFrameMkLst>
            <pc:docMk/>
            <pc:sldMk cId="49564334" sldId="527"/>
            <ac:graphicFrameMk id="2" creationId="{3514AD59-5E23-86E2-A67B-E692CA760DC2}"/>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6DDA489-5CA9-42AC-87B5-EC6CC08386F3}"/>
              </a:ext>
            </a:extLst>
          </p:cNvPr>
          <p:cNvSpPr>
            <a:spLocks noGrp="1"/>
          </p:cNvSpPr>
          <p:nvPr>
            <p:ph type="hdr" sz="quarter"/>
          </p:nvPr>
        </p:nvSpPr>
        <p:spPr>
          <a:xfrm>
            <a:off x="0" y="0"/>
            <a:ext cx="3055938" cy="465138"/>
          </a:xfrm>
          <a:prstGeom prst="rect">
            <a:avLst/>
          </a:prstGeom>
        </p:spPr>
        <p:txBody>
          <a:bodyPr vert="horz" lIns="93497" tIns="46749" rIns="93497" bIns="46749" rtlCol="0"/>
          <a:lstStyle>
            <a:lvl1pPr algn="l" eaLnBrk="1" hangingPunct="1">
              <a:spcBef>
                <a:spcPct val="50000"/>
              </a:spcBef>
              <a:defRPr sz="1200"/>
            </a:lvl1pPr>
          </a:lstStyle>
          <a:p>
            <a:pPr>
              <a:defRPr/>
            </a:pPr>
            <a:endParaRPr lang="zh-CN" altLang="en-US"/>
          </a:p>
        </p:txBody>
      </p:sp>
      <p:sp>
        <p:nvSpPr>
          <p:cNvPr id="3" name="日期占位符 2">
            <a:extLst>
              <a:ext uri="{FF2B5EF4-FFF2-40B4-BE49-F238E27FC236}">
                <a16:creationId xmlns:a16="http://schemas.microsoft.com/office/drawing/2014/main" id="{5FBFC0E0-53C5-48C9-8D8B-44EE296BEEFC}"/>
              </a:ext>
            </a:extLst>
          </p:cNvPr>
          <p:cNvSpPr>
            <a:spLocks noGrp="1"/>
          </p:cNvSpPr>
          <p:nvPr>
            <p:ph type="dt" sz="quarter" idx="1"/>
          </p:nvPr>
        </p:nvSpPr>
        <p:spPr>
          <a:xfrm>
            <a:off x="3995738" y="0"/>
            <a:ext cx="3055937" cy="465138"/>
          </a:xfrm>
          <a:prstGeom prst="rect">
            <a:avLst/>
          </a:prstGeom>
        </p:spPr>
        <p:txBody>
          <a:bodyPr vert="horz" lIns="93497" tIns="46749" rIns="93497" bIns="46749" rtlCol="0"/>
          <a:lstStyle>
            <a:lvl1pPr algn="r" eaLnBrk="1" hangingPunct="1">
              <a:spcBef>
                <a:spcPct val="50000"/>
              </a:spcBef>
              <a:defRPr sz="1200"/>
            </a:lvl1pPr>
          </a:lstStyle>
          <a:p>
            <a:pPr>
              <a:defRPr/>
            </a:pPr>
            <a:fld id="{CACD4E5C-7694-4C1D-A680-E1D8703E6176}" type="datetimeFigureOut">
              <a:rPr lang="zh-CN" altLang="en-US"/>
              <a:pPr>
                <a:defRPr/>
              </a:pPr>
              <a:t>2024/11/13</a:t>
            </a:fld>
            <a:endParaRPr lang="zh-CN" altLang="en-US"/>
          </a:p>
        </p:txBody>
      </p:sp>
      <p:sp>
        <p:nvSpPr>
          <p:cNvPr id="4" name="页脚占位符 3">
            <a:extLst>
              <a:ext uri="{FF2B5EF4-FFF2-40B4-BE49-F238E27FC236}">
                <a16:creationId xmlns:a16="http://schemas.microsoft.com/office/drawing/2014/main" id="{A7BAF90B-F5BC-4C64-B964-7D061D5AD06D}"/>
              </a:ext>
            </a:extLst>
          </p:cNvPr>
          <p:cNvSpPr>
            <a:spLocks noGrp="1"/>
          </p:cNvSpPr>
          <p:nvPr>
            <p:ph type="ftr" sz="quarter" idx="2"/>
          </p:nvPr>
        </p:nvSpPr>
        <p:spPr>
          <a:xfrm>
            <a:off x="0" y="8842375"/>
            <a:ext cx="3055938" cy="465138"/>
          </a:xfrm>
          <a:prstGeom prst="rect">
            <a:avLst/>
          </a:prstGeom>
        </p:spPr>
        <p:txBody>
          <a:bodyPr vert="horz" lIns="93497" tIns="46749" rIns="93497" bIns="46749" rtlCol="0" anchor="b"/>
          <a:lstStyle>
            <a:lvl1pPr algn="l" eaLnBrk="1" hangingPunct="1">
              <a:spcBef>
                <a:spcPct val="50000"/>
              </a:spcBef>
              <a:defRPr sz="1200"/>
            </a:lvl1pPr>
          </a:lstStyle>
          <a:p>
            <a:pPr>
              <a:defRPr/>
            </a:pPr>
            <a:endParaRPr lang="zh-CN" altLang="en-US"/>
          </a:p>
        </p:txBody>
      </p:sp>
      <p:sp>
        <p:nvSpPr>
          <p:cNvPr id="5" name="灯片编号占位符 4">
            <a:extLst>
              <a:ext uri="{FF2B5EF4-FFF2-40B4-BE49-F238E27FC236}">
                <a16:creationId xmlns:a16="http://schemas.microsoft.com/office/drawing/2014/main" id="{3BA8F92B-09B1-4BAB-85D5-AD49FB3979FB}"/>
              </a:ext>
            </a:extLst>
          </p:cNvPr>
          <p:cNvSpPr>
            <a:spLocks noGrp="1"/>
          </p:cNvSpPr>
          <p:nvPr>
            <p:ph type="sldNum" sz="quarter" idx="3"/>
          </p:nvPr>
        </p:nvSpPr>
        <p:spPr>
          <a:xfrm>
            <a:off x="3995738" y="8842375"/>
            <a:ext cx="3055937" cy="465138"/>
          </a:xfrm>
          <a:prstGeom prst="rect">
            <a:avLst/>
          </a:prstGeom>
        </p:spPr>
        <p:txBody>
          <a:bodyPr vert="horz" wrap="square" lIns="93497" tIns="46749" rIns="93497" bIns="46749" numCol="1" anchor="b" anchorCtr="0" compatLnSpc="1">
            <a:prstTxWarp prst="textNoShape">
              <a:avLst/>
            </a:prstTxWarp>
          </a:bodyPr>
          <a:lstStyle>
            <a:lvl1pPr algn="r" eaLnBrk="1" hangingPunct="1">
              <a:spcBef>
                <a:spcPct val="50000"/>
              </a:spcBef>
              <a:defRPr sz="1200"/>
            </a:lvl1pPr>
          </a:lstStyle>
          <a:p>
            <a:pPr>
              <a:defRPr/>
            </a:pPr>
            <a:fld id="{38EC63C6-01A6-4CCC-BA52-6C0016C1108C}"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E815836-6893-47BF-BF99-B202F59B3DFA}"/>
              </a:ext>
            </a:extLst>
          </p:cNvPr>
          <p:cNvSpPr>
            <a:spLocks noGrp="1"/>
          </p:cNvSpPr>
          <p:nvPr>
            <p:ph type="hdr" sz="quarter"/>
          </p:nvPr>
        </p:nvSpPr>
        <p:spPr>
          <a:xfrm>
            <a:off x="0" y="0"/>
            <a:ext cx="3055938" cy="465138"/>
          </a:xfrm>
          <a:prstGeom prst="rect">
            <a:avLst/>
          </a:prstGeom>
        </p:spPr>
        <p:txBody>
          <a:bodyPr vert="horz" lIns="93497" tIns="46749" rIns="93497" bIns="46749" rtlCol="0"/>
          <a:lstStyle>
            <a:lvl1pPr algn="l" eaLnBrk="1" hangingPunct="1">
              <a:spcBef>
                <a:spcPct val="50000"/>
              </a:spcBef>
              <a:defRPr sz="1200"/>
            </a:lvl1pPr>
          </a:lstStyle>
          <a:p>
            <a:pPr>
              <a:defRPr/>
            </a:pPr>
            <a:endParaRPr lang="zh-CN" altLang="en-US"/>
          </a:p>
        </p:txBody>
      </p:sp>
      <p:sp>
        <p:nvSpPr>
          <p:cNvPr id="3" name="日期占位符 2">
            <a:extLst>
              <a:ext uri="{FF2B5EF4-FFF2-40B4-BE49-F238E27FC236}">
                <a16:creationId xmlns:a16="http://schemas.microsoft.com/office/drawing/2014/main" id="{7170F3E2-B6C6-48C3-9597-6C8DB5BB536A}"/>
              </a:ext>
            </a:extLst>
          </p:cNvPr>
          <p:cNvSpPr>
            <a:spLocks noGrp="1"/>
          </p:cNvSpPr>
          <p:nvPr>
            <p:ph type="dt" idx="1"/>
          </p:nvPr>
        </p:nvSpPr>
        <p:spPr>
          <a:xfrm>
            <a:off x="3995738" y="0"/>
            <a:ext cx="3055937" cy="465138"/>
          </a:xfrm>
          <a:prstGeom prst="rect">
            <a:avLst/>
          </a:prstGeom>
        </p:spPr>
        <p:txBody>
          <a:bodyPr vert="horz" lIns="93497" tIns="46749" rIns="93497" bIns="46749" rtlCol="0"/>
          <a:lstStyle>
            <a:lvl1pPr algn="r" eaLnBrk="1" hangingPunct="1">
              <a:spcBef>
                <a:spcPct val="50000"/>
              </a:spcBef>
              <a:defRPr sz="1200"/>
            </a:lvl1pPr>
          </a:lstStyle>
          <a:p>
            <a:pPr>
              <a:defRPr/>
            </a:pPr>
            <a:fld id="{812FDD5B-07F5-485A-A1E1-007F0A3B4DB8}" type="datetimeFigureOut">
              <a:rPr lang="zh-CN" altLang="en-US"/>
              <a:pPr>
                <a:defRPr/>
              </a:pPr>
              <a:t>2024/11/13</a:t>
            </a:fld>
            <a:endParaRPr lang="zh-CN" altLang="en-US"/>
          </a:p>
        </p:txBody>
      </p:sp>
      <p:sp>
        <p:nvSpPr>
          <p:cNvPr id="4" name="幻灯片图像占位符 3">
            <a:extLst>
              <a:ext uri="{FF2B5EF4-FFF2-40B4-BE49-F238E27FC236}">
                <a16:creationId xmlns:a16="http://schemas.microsoft.com/office/drawing/2014/main" id="{0C818B51-FB66-41DC-A460-8C3C04DD0156}"/>
              </a:ext>
            </a:extLst>
          </p:cNvPr>
          <p:cNvSpPr>
            <a:spLocks noGrp="1" noRot="1" noChangeAspect="1"/>
          </p:cNvSpPr>
          <p:nvPr>
            <p:ph type="sldImg" idx="2"/>
          </p:nvPr>
        </p:nvSpPr>
        <p:spPr>
          <a:xfrm>
            <a:off x="1200150" y="698500"/>
            <a:ext cx="4654550" cy="3490913"/>
          </a:xfrm>
          <a:prstGeom prst="rect">
            <a:avLst/>
          </a:prstGeom>
          <a:noFill/>
          <a:ln w="12700">
            <a:solidFill>
              <a:prstClr val="black"/>
            </a:solidFill>
          </a:ln>
        </p:spPr>
        <p:txBody>
          <a:bodyPr vert="horz" lIns="93497" tIns="46749" rIns="93497" bIns="46749" rtlCol="0" anchor="ctr"/>
          <a:lstStyle/>
          <a:p>
            <a:pPr lvl="0"/>
            <a:endParaRPr lang="zh-CN" altLang="en-US" noProof="0"/>
          </a:p>
        </p:txBody>
      </p:sp>
      <p:sp>
        <p:nvSpPr>
          <p:cNvPr id="5" name="备注占位符 4">
            <a:extLst>
              <a:ext uri="{FF2B5EF4-FFF2-40B4-BE49-F238E27FC236}">
                <a16:creationId xmlns:a16="http://schemas.microsoft.com/office/drawing/2014/main" id="{95074656-E628-4F43-8311-8A300EABE939}"/>
              </a:ext>
            </a:extLst>
          </p:cNvPr>
          <p:cNvSpPr>
            <a:spLocks noGrp="1"/>
          </p:cNvSpPr>
          <p:nvPr>
            <p:ph type="body" sz="quarter" idx="3"/>
          </p:nvPr>
        </p:nvSpPr>
        <p:spPr>
          <a:xfrm>
            <a:off x="704850" y="4421188"/>
            <a:ext cx="5643563" cy="4189412"/>
          </a:xfrm>
          <a:prstGeom prst="rect">
            <a:avLst/>
          </a:prstGeom>
        </p:spPr>
        <p:txBody>
          <a:bodyPr vert="horz" lIns="93497" tIns="46749" rIns="93497" bIns="46749"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8A24EFC2-612D-49FC-99F1-53061A4FF448}"/>
              </a:ext>
            </a:extLst>
          </p:cNvPr>
          <p:cNvSpPr>
            <a:spLocks noGrp="1"/>
          </p:cNvSpPr>
          <p:nvPr>
            <p:ph type="ftr" sz="quarter" idx="4"/>
          </p:nvPr>
        </p:nvSpPr>
        <p:spPr>
          <a:xfrm>
            <a:off x="0" y="8842375"/>
            <a:ext cx="3055938" cy="465138"/>
          </a:xfrm>
          <a:prstGeom prst="rect">
            <a:avLst/>
          </a:prstGeom>
        </p:spPr>
        <p:txBody>
          <a:bodyPr vert="horz" lIns="93497" tIns="46749" rIns="93497" bIns="46749" rtlCol="0" anchor="b"/>
          <a:lstStyle>
            <a:lvl1pPr algn="l" eaLnBrk="1" hangingPunct="1">
              <a:spcBef>
                <a:spcPct val="50000"/>
              </a:spcBef>
              <a:defRPr sz="1200"/>
            </a:lvl1pPr>
          </a:lstStyle>
          <a:p>
            <a:pPr>
              <a:defRPr/>
            </a:pPr>
            <a:endParaRPr lang="zh-CN" altLang="en-US"/>
          </a:p>
        </p:txBody>
      </p:sp>
      <p:sp>
        <p:nvSpPr>
          <p:cNvPr id="7" name="灯片编号占位符 6">
            <a:extLst>
              <a:ext uri="{FF2B5EF4-FFF2-40B4-BE49-F238E27FC236}">
                <a16:creationId xmlns:a16="http://schemas.microsoft.com/office/drawing/2014/main" id="{424CD612-98FB-43F2-8E6D-0693C10EBDA4}"/>
              </a:ext>
            </a:extLst>
          </p:cNvPr>
          <p:cNvSpPr>
            <a:spLocks noGrp="1"/>
          </p:cNvSpPr>
          <p:nvPr>
            <p:ph type="sldNum" sz="quarter" idx="5"/>
          </p:nvPr>
        </p:nvSpPr>
        <p:spPr>
          <a:xfrm>
            <a:off x="3995738" y="8842375"/>
            <a:ext cx="3055937" cy="465138"/>
          </a:xfrm>
          <a:prstGeom prst="rect">
            <a:avLst/>
          </a:prstGeom>
        </p:spPr>
        <p:txBody>
          <a:bodyPr vert="horz" wrap="square" lIns="93497" tIns="46749" rIns="93497" bIns="46749" numCol="1" anchor="b" anchorCtr="0" compatLnSpc="1">
            <a:prstTxWarp prst="textNoShape">
              <a:avLst/>
            </a:prstTxWarp>
          </a:bodyPr>
          <a:lstStyle>
            <a:lvl1pPr algn="r" eaLnBrk="1" hangingPunct="1">
              <a:spcBef>
                <a:spcPct val="50000"/>
              </a:spcBef>
              <a:defRPr sz="1200"/>
            </a:lvl1pPr>
          </a:lstStyle>
          <a:p>
            <a:pPr>
              <a:defRPr/>
            </a:pPr>
            <a:fld id="{E2886F1E-DF14-4423-9EAE-CA0AC5D32B3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！！！！！！！！！！笔试！！！！！！！！</a:t>
            </a:r>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16</a:t>
            </a:fld>
            <a:endParaRPr lang="zh-CN" altLang="en-US"/>
          </a:p>
        </p:txBody>
      </p:sp>
    </p:spTree>
    <p:extLst>
      <p:ext uri="{BB962C8B-B14F-4D97-AF65-F5344CB8AC3E}">
        <p14:creationId xmlns:p14="http://schemas.microsoft.com/office/powerpoint/2010/main" val="3335575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不唯一：</a:t>
            </a:r>
            <a:r>
              <a:rPr lang="en-US" altLang="zh-CN" dirty="0"/>
              <a:t>03124</a:t>
            </a:r>
          </a:p>
          <a:p>
            <a:r>
              <a:rPr lang="en-US" altLang="zh-CN" dirty="0"/>
              <a:t>3</a:t>
            </a:r>
            <a:r>
              <a:rPr lang="zh-CN" altLang="en-US" dirty="0"/>
              <a:t>在</a:t>
            </a:r>
            <a:r>
              <a:rPr lang="en-US" altLang="zh-CN" dirty="0"/>
              <a:t>2</a:t>
            </a:r>
            <a:r>
              <a:rPr lang="zh-CN" altLang="en-US" dirty="0"/>
              <a:t>之前，</a:t>
            </a:r>
            <a:r>
              <a:rPr lang="en-US" altLang="zh-CN" dirty="0"/>
              <a:t>2</a:t>
            </a:r>
            <a:r>
              <a:rPr lang="zh-CN" altLang="en-US" dirty="0"/>
              <a:t>在</a:t>
            </a:r>
            <a:r>
              <a:rPr lang="en-US" altLang="zh-CN" dirty="0"/>
              <a:t>4</a:t>
            </a:r>
            <a:r>
              <a:rPr lang="zh-CN" altLang="en-US" dirty="0"/>
              <a:t>之前，</a:t>
            </a:r>
            <a:r>
              <a:rPr lang="en-US" altLang="zh-CN" dirty="0"/>
              <a:t>1</a:t>
            </a:r>
            <a:r>
              <a:rPr lang="zh-CN" altLang="en-US" dirty="0"/>
              <a:t>和</a:t>
            </a:r>
            <a:r>
              <a:rPr lang="en-US" altLang="zh-CN" dirty="0"/>
              <a:t>3</a:t>
            </a:r>
          </a:p>
          <a:p>
            <a:r>
              <a:rPr lang="zh-CN" altLang="en-US" dirty="0"/>
              <a:t>说明</a:t>
            </a:r>
            <a:r>
              <a:rPr lang="en-US" altLang="zh-CN" dirty="0"/>
              <a:t>——u</a:t>
            </a:r>
            <a:r>
              <a:rPr lang="zh-CN" altLang="en-US" dirty="0"/>
              <a:t>在</a:t>
            </a:r>
            <a:r>
              <a:rPr lang="en-US" altLang="zh-CN" dirty="0"/>
              <a:t>v</a:t>
            </a:r>
            <a:r>
              <a:rPr lang="zh-CN" altLang="en-US" dirty="0"/>
              <a:t>之前不一定直接有弧，而是一条路径</a:t>
            </a:r>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50</a:t>
            </a:fld>
            <a:endParaRPr lang="zh-CN" altLang="en-US"/>
          </a:p>
        </p:txBody>
      </p:sp>
    </p:spTree>
    <p:extLst>
      <p:ext uri="{BB962C8B-B14F-4D97-AF65-F5344CB8AC3E}">
        <p14:creationId xmlns:p14="http://schemas.microsoft.com/office/powerpoint/2010/main" val="1894449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1</a:t>
            </a:r>
            <a:r>
              <a:rPr lang="zh-CN" altLang="en-US" dirty="0"/>
              <a:t>）入度为零</a:t>
            </a:r>
            <a:r>
              <a:rPr lang="en-US" altLang="zh-CN" dirty="0"/>
              <a:t>——</a:t>
            </a:r>
            <a:r>
              <a:rPr lang="zh-CN" altLang="en-US" dirty="0"/>
              <a:t>遍历所有列之和</a:t>
            </a:r>
            <a:endParaRPr lang="en-US" altLang="zh-CN" dirty="0"/>
          </a:p>
          <a:p>
            <a:r>
              <a:rPr lang="zh-CN" altLang="en-US" dirty="0"/>
              <a:t>（</a:t>
            </a:r>
            <a:r>
              <a:rPr lang="en-US" altLang="zh-CN" dirty="0"/>
              <a:t>2</a:t>
            </a:r>
            <a:r>
              <a:rPr lang="zh-CN" altLang="en-US" dirty="0"/>
              <a:t>）顶点出度全部设置为无穷大，不如：直接使</a:t>
            </a:r>
            <a:r>
              <a:rPr lang="en-US" altLang="zh-CN" dirty="0"/>
              <a:t>0</a:t>
            </a:r>
            <a:r>
              <a:rPr lang="zh-CN" altLang="en-US" dirty="0"/>
              <a:t>的邻接点的入度减</a:t>
            </a:r>
            <a:r>
              <a:rPr lang="en-US" altLang="zh-CN" dirty="0"/>
              <a:t>1</a:t>
            </a:r>
            <a:r>
              <a:rPr lang="zh-CN" altLang="en-US" dirty="0"/>
              <a:t>，然后入度为零入队列，非空循环</a:t>
            </a:r>
            <a:endParaRPr lang="en-US" altLang="zh-CN" dirty="0"/>
          </a:p>
          <a:p>
            <a:r>
              <a:rPr lang="zh-CN" altLang="en-US" dirty="0"/>
              <a:t>（</a:t>
            </a:r>
            <a:r>
              <a:rPr lang="en-US" altLang="zh-CN" dirty="0"/>
              <a:t>3</a:t>
            </a:r>
            <a:r>
              <a:rPr lang="zh-CN" altLang="en-US" dirty="0"/>
              <a:t>）如果无法输出所有节点，说明有环</a:t>
            </a:r>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51</a:t>
            </a:fld>
            <a:endParaRPr lang="zh-CN" altLang="en-US"/>
          </a:p>
        </p:txBody>
      </p:sp>
    </p:spTree>
    <p:extLst>
      <p:ext uri="{BB962C8B-B14F-4D97-AF65-F5344CB8AC3E}">
        <p14:creationId xmlns:p14="http://schemas.microsoft.com/office/powerpoint/2010/main" val="104165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Stack </a:t>
            </a:r>
            <a:r>
              <a:rPr lang="zh-CN" altLang="en-US" dirty="0"/>
              <a:t>实现：</a:t>
            </a:r>
            <a:endParaRPr lang="en-US" altLang="zh-CN" dirty="0"/>
          </a:p>
          <a:p>
            <a:r>
              <a:rPr lang="en-US" altLang="zh-CN" dirty="0"/>
              <a:t>A</a:t>
            </a:r>
            <a:r>
              <a:rPr lang="zh-CN" altLang="en-US" dirty="0"/>
              <a:t>入栈，取栈顶</a:t>
            </a:r>
            <a:r>
              <a:rPr lang="en-US" altLang="zh-CN" dirty="0"/>
              <a:t>A</a:t>
            </a:r>
            <a:r>
              <a:rPr lang="zh-CN" altLang="en-US" dirty="0"/>
              <a:t>，邻接点入度</a:t>
            </a:r>
            <a:r>
              <a:rPr lang="en-US" altLang="zh-CN" dirty="0"/>
              <a:t>-1</a:t>
            </a:r>
            <a:r>
              <a:rPr lang="zh-CN" altLang="en-US" dirty="0"/>
              <a:t>，出栈</a:t>
            </a:r>
            <a:r>
              <a:rPr lang="en-US" altLang="zh-CN" dirty="0"/>
              <a:t>A,</a:t>
            </a:r>
            <a:r>
              <a:rPr lang="zh-CN" altLang="en-US" dirty="0"/>
              <a:t>栈非空循环：</a:t>
            </a:r>
            <a:r>
              <a:rPr lang="en-US" altLang="zh-CN" dirty="0"/>
              <a:t>B,C</a:t>
            </a:r>
            <a:r>
              <a:rPr lang="zh-CN" altLang="en-US" dirty="0"/>
              <a:t>入栈，</a:t>
            </a:r>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54</a:t>
            </a:fld>
            <a:endParaRPr lang="zh-CN" altLang="en-US"/>
          </a:p>
        </p:txBody>
      </p:sp>
    </p:spTree>
    <p:extLst>
      <p:ext uri="{BB962C8B-B14F-4D97-AF65-F5344CB8AC3E}">
        <p14:creationId xmlns:p14="http://schemas.microsoft.com/office/powerpoint/2010/main" val="15235126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BCD</a:t>
            </a:r>
            <a:r>
              <a:rPr lang="zh-CN" altLang="en-US" dirty="0"/>
              <a:t>强连通图</a:t>
            </a:r>
            <a:r>
              <a:rPr lang="en-US" altLang="zh-CN" dirty="0"/>
              <a:t>——</a:t>
            </a:r>
            <a:r>
              <a:rPr lang="zh-CN" altLang="en-US" dirty="0"/>
              <a:t>至少</a:t>
            </a:r>
            <a:r>
              <a:rPr lang="en-US" altLang="zh-CN" dirty="0"/>
              <a:t>n</a:t>
            </a:r>
            <a:r>
              <a:rPr lang="zh-CN" altLang="en-US" dirty="0"/>
              <a:t>条边</a:t>
            </a:r>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55</a:t>
            </a:fld>
            <a:endParaRPr lang="zh-CN" altLang="en-US"/>
          </a:p>
        </p:txBody>
      </p:sp>
    </p:spTree>
    <p:extLst>
      <p:ext uri="{BB962C8B-B14F-4D97-AF65-F5344CB8AC3E}">
        <p14:creationId xmlns:p14="http://schemas.microsoft.com/office/powerpoint/2010/main" val="7996280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58</a:t>
            </a:fld>
            <a:endParaRPr lang="zh-CN" altLang="en-US"/>
          </a:p>
        </p:txBody>
      </p:sp>
    </p:spTree>
    <p:extLst>
      <p:ext uri="{BB962C8B-B14F-4D97-AF65-F5344CB8AC3E}">
        <p14:creationId xmlns:p14="http://schemas.microsoft.com/office/powerpoint/2010/main" val="895160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所有算法的时间复杂度都要会分析！</a:t>
            </a:r>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59</a:t>
            </a:fld>
            <a:endParaRPr lang="zh-CN" altLang="en-US"/>
          </a:p>
        </p:txBody>
      </p:sp>
    </p:spTree>
    <p:extLst>
      <p:ext uri="{BB962C8B-B14F-4D97-AF65-F5344CB8AC3E}">
        <p14:creationId xmlns:p14="http://schemas.microsoft.com/office/powerpoint/2010/main" val="690717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统计入度</a:t>
            </a:r>
            <a:endParaRPr lang="en-US" altLang="zh-CN" dirty="0"/>
          </a:p>
          <a:p>
            <a:r>
              <a:rPr lang="en-US" altLang="zh-CN" dirty="0"/>
              <a:t>2.C2</a:t>
            </a:r>
            <a:r>
              <a:rPr lang="zh-CN" altLang="en-US" dirty="0"/>
              <a:t>，</a:t>
            </a:r>
            <a:r>
              <a:rPr lang="en-US" altLang="zh-CN" dirty="0"/>
              <a:t>C4</a:t>
            </a:r>
            <a:r>
              <a:rPr lang="zh-CN" altLang="en-US" dirty="0"/>
              <a:t>入队列，只要队列不空取队头，取</a:t>
            </a:r>
            <a:r>
              <a:rPr lang="en-US" altLang="zh-CN" dirty="0"/>
              <a:t>C2</a:t>
            </a:r>
            <a:r>
              <a:rPr lang="zh-CN" altLang="en-US" dirty="0"/>
              <a:t>，邻接点入度</a:t>
            </a:r>
            <a:r>
              <a:rPr lang="en-US" altLang="zh-CN" dirty="0"/>
              <a:t>-1</a:t>
            </a:r>
            <a:r>
              <a:rPr lang="zh-CN" altLang="en-US" dirty="0"/>
              <a:t>，</a:t>
            </a:r>
            <a:r>
              <a:rPr lang="en-US" altLang="zh-CN" dirty="0"/>
              <a:t>C0</a:t>
            </a:r>
            <a:r>
              <a:rPr lang="zh-CN" altLang="en-US" dirty="0"/>
              <a:t>入队列，</a:t>
            </a:r>
            <a:r>
              <a:rPr lang="en-US" altLang="zh-CN" dirty="0"/>
              <a:t>C1</a:t>
            </a:r>
            <a:r>
              <a:rPr lang="zh-CN" altLang="en-US" dirty="0"/>
              <a:t>，</a:t>
            </a:r>
            <a:r>
              <a:rPr lang="en-US" altLang="zh-CN" dirty="0"/>
              <a:t>C5</a:t>
            </a:r>
            <a:r>
              <a:rPr lang="zh-CN" altLang="en-US" dirty="0"/>
              <a:t>入度减</a:t>
            </a:r>
            <a:r>
              <a:rPr lang="en-US" altLang="zh-CN" dirty="0"/>
              <a:t>1</a:t>
            </a:r>
            <a:r>
              <a:rPr lang="zh-CN" altLang="en-US" dirty="0"/>
              <a:t>， </a:t>
            </a:r>
            <a:endParaRPr lang="en-US" altLang="zh-CN" dirty="0"/>
          </a:p>
          <a:p>
            <a:r>
              <a:rPr lang="zh-CN" altLang="en-US" dirty="0"/>
              <a:t>另外一种：按照顶点的标号顺序输出</a:t>
            </a:r>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60</a:t>
            </a:fld>
            <a:endParaRPr lang="zh-CN" altLang="en-US"/>
          </a:p>
        </p:txBody>
      </p:sp>
    </p:spTree>
    <p:extLst>
      <p:ext uri="{BB962C8B-B14F-4D97-AF65-F5344CB8AC3E}">
        <p14:creationId xmlns:p14="http://schemas.microsoft.com/office/powerpoint/2010/main" val="37545528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61</a:t>
            </a:fld>
            <a:endParaRPr lang="zh-CN" altLang="en-US"/>
          </a:p>
        </p:txBody>
      </p:sp>
    </p:spTree>
    <p:extLst>
      <p:ext uri="{BB962C8B-B14F-4D97-AF65-F5344CB8AC3E}">
        <p14:creationId xmlns:p14="http://schemas.microsoft.com/office/powerpoint/2010/main" val="10160013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最长路径</a:t>
            </a:r>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62</a:t>
            </a:fld>
            <a:endParaRPr lang="zh-CN" altLang="en-US"/>
          </a:p>
        </p:txBody>
      </p:sp>
    </p:spTree>
    <p:extLst>
      <p:ext uri="{BB962C8B-B14F-4D97-AF65-F5344CB8AC3E}">
        <p14:creationId xmlns:p14="http://schemas.microsoft.com/office/powerpoint/2010/main" val="324428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最早开始：以他为弧头的最早开始时间加上权重</a:t>
            </a:r>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65</a:t>
            </a:fld>
            <a:endParaRPr lang="zh-CN" altLang="en-US"/>
          </a:p>
        </p:txBody>
      </p:sp>
    </p:spTree>
    <p:extLst>
      <p:ext uri="{BB962C8B-B14F-4D97-AF65-F5344CB8AC3E}">
        <p14:creationId xmlns:p14="http://schemas.microsoft.com/office/powerpoint/2010/main" val="2015455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30</a:t>
            </a:fld>
            <a:endParaRPr lang="zh-CN" altLang="en-US"/>
          </a:p>
        </p:txBody>
      </p:sp>
    </p:spTree>
    <p:extLst>
      <p:ext uri="{BB962C8B-B14F-4D97-AF65-F5344CB8AC3E}">
        <p14:creationId xmlns:p14="http://schemas.microsoft.com/office/powerpoint/2010/main" val="1228437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66</a:t>
            </a:fld>
            <a:endParaRPr lang="zh-CN" altLang="en-US"/>
          </a:p>
        </p:txBody>
      </p:sp>
    </p:spTree>
    <p:extLst>
      <p:ext uri="{BB962C8B-B14F-4D97-AF65-F5344CB8AC3E}">
        <p14:creationId xmlns:p14="http://schemas.microsoft.com/office/powerpoint/2010/main" val="2483663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72</a:t>
            </a:fld>
            <a:endParaRPr lang="zh-CN" altLang="en-US"/>
          </a:p>
        </p:txBody>
      </p:sp>
    </p:spTree>
    <p:extLst>
      <p:ext uri="{BB962C8B-B14F-4D97-AF65-F5344CB8AC3E}">
        <p14:creationId xmlns:p14="http://schemas.microsoft.com/office/powerpoint/2010/main" val="2503218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74</a:t>
            </a:fld>
            <a:endParaRPr lang="zh-CN" altLang="en-US"/>
          </a:p>
        </p:txBody>
      </p:sp>
    </p:spTree>
    <p:extLst>
      <p:ext uri="{BB962C8B-B14F-4D97-AF65-F5344CB8AC3E}">
        <p14:creationId xmlns:p14="http://schemas.microsoft.com/office/powerpoint/2010/main" val="16851449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p:sp>
      <p:sp>
        <p:nvSpPr>
          <p:cNvPr id="66563" name="备注占位符 2"/>
          <p:cNvSpPr>
            <a:spLocks noGrp="1"/>
          </p:cNvSpPr>
          <p:nvPr>
            <p:ph type="body" idx="1"/>
          </p:nvPr>
        </p:nvSpPr>
        <p:spPr>
          <a:noFill/>
        </p:spPr>
        <p:txBody>
          <a:bodyPr/>
          <a:lstStyle/>
          <a:p>
            <a:r>
              <a:rPr lang="zh-CN" altLang="en-US" dirty="0"/>
              <a:t>画</a:t>
            </a:r>
            <a:r>
              <a:rPr lang="en-US" altLang="zh-CN" dirty="0"/>
              <a:t>AOE</a:t>
            </a:r>
            <a:r>
              <a:rPr lang="zh-CN" altLang="en-US" dirty="0"/>
              <a:t>网。</a:t>
            </a:r>
            <a:endParaRPr lang="en-US" altLang="zh-CN" dirty="0"/>
          </a:p>
          <a:p>
            <a:r>
              <a:rPr lang="en-US" altLang="zh-CN" dirty="0"/>
              <a:t>(1)</a:t>
            </a:r>
            <a:r>
              <a:rPr lang="zh-CN" altLang="en-US" dirty="0"/>
              <a:t>能否顺利进行，用拓扑排序判断有向无环图。</a:t>
            </a:r>
            <a:endParaRPr lang="en-US" altLang="zh-CN" dirty="0"/>
          </a:p>
          <a:p>
            <a:r>
              <a:rPr lang="en-US" altLang="zh-CN" dirty="0"/>
              <a:t>(2)</a:t>
            </a:r>
            <a:r>
              <a:rPr lang="zh-CN" altLang="en-US" dirty="0"/>
              <a:t>时间，及工序缩短，关键路径求解。</a:t>
            </a:r>
            <a:endParaRPr lang="en-US" altLang="zh-CN" dirty="0"/>
          </a:p>
          <a:p>
            <a:endParaRPr lang="zh-CN" altLang="en-US" dirty="0"/>
          </a:p>
        </p:txBody>
      </p:sp>
      <p:sp>
        <p:nvSpPr>
          <p:cNvPr id="66564" name="灯片编号占位符 3"/>
          <p:cNvSpPr>
            <a:spLocks noGrp="1"/>
          </p:cNvSpPr>
          <p:nvPr>
            <p:ph type="sldNum" sz="quarter" idx="5"/>
          </p:nvPr>
        </p:nvSpPr>
        <p:spPr>
          <a:noFill/>
          <a:ln>
            <a:miter lim="800000"/>
            <a:headEnd/>
            <a:tailEnd/>
          </a:ln>
        </p:spPr>
        <p:txBody>
          <a:bodyPr/>
          <a:lstStyle/>
          <a:p>
            <a:fld id="{A8287FD4-FBD4-4EB7-ADE4-4B0B36B93EE0}" type="slidenum">
              <a:rPr lang="zh-CN" altLang="en-US"/>
              <a:pPr/>
              <a:t>76</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p:sp>
      <p:sp>
        <p:nvSpPr>
          <p:cNvPr id="66563" name="备注占位符 2"/>
          <p:cNvSpPr>
            <a:spLocks noGrp="1"/>
          </p:cNvSpPr>
          <p:nvPr>
            <p:ph type="body" idx="1"/>
          </p:nvPr>
        </p:nvSpPr>
        <p:spPr>
          <a:noFill/>
        </p:spPr>
        <p:txBody>
          <a:bodyPr/>
          <a:lstStyle/>
          <a:p>
            <a:endParaRPr lang="zh-CN" altLang="en-US" dirty="0"/>
          </a:p>
        </p:txBody>
      </p:sp>
      <p:sp>
        <p:nvSpPr>
          <p:cNvPr id="66564" name="灯片编号占位符 3"/>
          <p:cNvSpPr>
            <a:spLocks noGrp="1"/>
          </p:cNvSpPr>
          <p:nvPr>
            <p:ph type="sldNum" sz="quarter" idx="5"/>
          </p:nvPr>
        </p:nvSpPr>
        <p:spPr>
          <a:noFill/>
          <a:ln>
            <a:miter lim="800000"/>
            <a:headEnd/>
            <a:tailEnd/>
          </a:ln>
        </p:spPr>
        <p:txBody>
          <a:bodyPr/>
          <a:lstStyle/>
          <a:p>
            <a:fld id="{A8287FD4-FBD4-4EB7-ADE4-4B0B36B93EE0}" type="slidenum">
              <a:rPr lang="zh-CN" altLang="en-US"/>
              <a:pPr/>
              <a:t>77</a:t>
            </a:fld>
            <a:endParaRPr lang="en-US" altLang="zh-CN"/>
          </a:p>
        </p:txBody>
      </p:sp>
    </p:spTree>
    <p:extLst>
      <p:ext uri="{BB962C8B-B14F-4D97-AF65-F5344CB8AC3E}">
        <p14:creationId xmlns:p14="http://schemas.microsoft.com/office/powerpoint/2010/main" val="36379503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p:sp>
      <p:sp>
        <p:nvSpPr>
          <p:cNvPr id="66563" name="备注占位符 2"/>
          <p:cNvSpPr>
            <a:spLocks noGrp="1"/>
          </p:cNvSpPr>
          <p:nvPr>
            <p:ph type="body" idx="1"/>
          </p:nvPr>
        </p:nvSpPr>
        <p:spPr>
          <a:noFill/>
        </p:spPr>
        <p:txBody>
          <a:bodyPr/>
          <a:lstStyle/>
          <a:p>
            <a:endParaRPr lang="zh-CN" altLang="en-US" dirty="0"/>
          </a:p>
        </p:txBody>
      </p:sp>
      <p:sp>
        <p:nvSpPr>
          <p:cNvPr id="66564" name="灯片编号占位符 3"/>
          <p:cNvSpPr>
            <a:spLocks noGrp="1"/>
          </p:cNvSpPr>
          <p:nvPr>
            <p:ph type="sldNum" sz="quarter" idx="5"/>
          </p:nvPr>
        </p:nvSpPr>
        <p:spPr>
          <a:noFill/>
          <a:ln>
            <a:miter lim="800000"/>
            <a:headEnd/>
            <a:tailEnd/>
          </a:ln>
        </p:spPr>
        <p:txBody>
          <a:bodyPr/>
          <a:lstStyle/>
          <a:p>
            <a:fld id="{A8287FD4-FBD4-4EB7-ADE4-4B0B36B93EE0}" type="slidenum">
              <a:rPr lang="zh-CN" altLang="en-US"/>
              <a:pPr/>
              <a:t>78</a:t>
            </a:fld>
            <a:endParaRPr lang="en-US" altLang="zh-CN"/>
          </a:p>
        </p:txBody>
      </p:sp>
    </p:spTree>
    <p:extLst>
      <p:ext uri="{BB962C8B-B14F-4D97-AF65-F5344CB8AC3E}">
        <p14:creationId xmlns:p14="http://schemas.microsoft.com/office/powerpoint/2010/main" val="15927127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p:sp>
      <p:sp>
        <p:nvSpPr>
          <p:cNvPr id="66563" name="备注占位符 2"/>
          <p:cNvSpPr>
            <a:spLocks noGrp="1"/>
          </p:cNvSpPr>
          <p:nvPr>
            <p:ph type="body" idx="1"/>
          </p:nvPr>
        </p:nvSpPr>
        <p:spPr>
          <a:noFill/>
        </p:spPr>
        <p:txBody>
          <a:bodyPr/>
          <a:lstStyle/>
          <a:p>
            <a:endParaRPr lang="zh-CN" altLang="en-US" dirty="0"/>
          </a:p>
        </p:txBody>
      </p:sp>
      <p:sp>
        <p:nvSpPr>
          <p:cNvPr id="66564" name="灯片编号占位符 3"/>
          <p:cNvSpPr>
            <a:spLocks noGrp="1"/>
          </p:cNvSpPr>
          <p:nvPr>
            <p:ph type="sldNum" sz="quarter" idx="5"/>
          </p:nvPr>
        </p:nvSpPr>
        <p:spPr>
          <a:noFill/>
          <a:ln>
            <a:miter lim="800000"/>
            <a:headEnd/>
            <a:tailEnd/>
          </a:ln>
        </p:spPr>
        <p:txBody>
          <a:bodyPr/>
          <a:lstStyle/>
          <a:p>
            <a:fld id="{A8287FD4-FBD4-4EB7-ADE4-4B0B36B93EE0}" type="slidenum">
              <a:rPr lang="zh-CN" altLang="en-US"/>
              <a:pPr/>
              <a:t>79</a:t>
            </a:fld>
            <a:endParaRPr lang="en-US" altLang="zh-CN"/>
          </a:p>
        </p:txBody>
      </p:sp>
    </p:spTree>
    <p:extLst>
      <p:ext uri="{BB962C8B-B14F-4D97-AF65-F5344CB8AC3E}">
        <p14:creationId xmlns:p14="http://schemas.microsoft.com/office/powerpoint/2010/main" val="34558268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p:sp>
      <p:sp>
        <p:nvSpPr>
          <p:cNvPr id="66563" name="备注占位符 2"/>
          <p:cNvSpPr>
            <a:spLocks noGrp="1"/>
          </p:cNvSpPr>
          <p:nvPr>
            <p:ph type="body" idx="1"/>
          </p:nvPr>
        </p:nvSpPr>
        <p:spPr>
          <a:noFill/>
        </p:spPr>
        <p:txBody>
          <a:bodyPr/>
          <a:lstStyle/>
          <a:p>
            <a:endParaRPr lang="zh-CN" altLang="en-US" dirty="0"/>
          </a:p>
        </p:txBody>
      </p:sp>
      <p:sp>
        <p:nvSpPr>
          <p:cNvPr id="66564" name="灯片编号占位符 3"/>
          <p:cNvSpPr>
            <a:spLocks noGrp="1"/>
          </p:cNvSpPr>
          <p:nvPr>
            <p:ph type="sldNum" sz="quarter" idx="5"/>
          </p:nvPr>
        </p:nvSpPr>
        <p:spPr>
          <a:noFill/>
          <a:ln>
            <a:miter lim="800000"/>
            <a:headEnd/>
            <a:tailEnd/>
          </a:ln>
        </p:spPr>
        <p:txBody>
          <a:bodyPr/>
          <a:lstStyle/>
          <a:p>
            <a:fld id="{A8287FD4-FBD4-4EB7-ADE4-4B0B36B93EE0}" type="slidenum">
              <a:rPr lang="zh-CN" altLang="en-US"/>
              <a:pPr/>
              <a:t>80</a:t>
            </a:fld>
            <a:endParaRPr lang="en-US" altLang="zh-CN"/>
          </a:p>
        </p:txBody>
      </p:sp>
    </p:spTree>
    <p:extLst>
      <p:ext uri="{BB962C8B-B14F-4D97-AF65-F5344CB8AC3E}">
        <p14:creationId xmlns:p14="http://schemas.microsoft.com/office/powerpoint/2010/main" val="10596546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9472B3-DDA7-F489-51AA-9261E23D51E1}"/>
            </a:ext>
          </a:extLst>
        </p:cNvPr>
        <p:cNvGrpSpPr/>
        <p:nvPr/>
      </p:nvGrpSpPr>
      <p:grpSpPr>
        <a:xfrm>
          <a:off x="0" y="0"/>
          <a:ext cx="0" cy="0"/>
          <a:chOff x="0" y="0"/>
          <a:chExt cx="0" cy="0"/>
        </a:xfrm>
      </p:grpSpPr>
      <p:sp>
        <p:nvSpPr>
          <p:cNvPr id="66562" name="幻灯片图像占位符 1">
            <a:extLst>
              <a:ext uri="{FF2B5EF4-FFF2-40B4-BE49-F238E27FC236}">
                <a16:creationId xmlns:a16="http://schemas.microsoft.com/office/drawing/2014/main" id="{1E253FDA-7B0F-0092-7C8C-CD24B753C4F4}"/>
              </a:ext>
            </a:extLst>
          </p:cNvPr>
          <p:cNvSpPr>
            <a:spLocks noGrp="1" noRot="1" noChangeAspect="1" noTextEdit="1"/>
          </p:cNvSpPr>
          <p:nvPr>
            <p:ph type="sldImg"/>
          </p:nvPr>
        </p:nvSpPr>
        <p:spPr/>
      </p:sp>
      <p:sp>
        <p:nvSpPr>
          <p:cNvPr id="66563" name="备注占位符 2">
            <a:extLst>
              <a:ext uri="{FF2B5EF4-FFF2-40B4-BE49-F238E27FC236}">
                <a16:creationId xmlns:a16="http://schemas.microsoft.com/office/drawing/2014/main" id="{B7B6F13F-5F3D-6D81-8210-417B6FF3A587}"/>
              </a:ext>
            </a:extLst>
          </p:cNvPr>
          <p:cNvSpPr>
            <a:spLocks noGrp="1"/>
          </p:cNvSpPr>
          <p:nvPr>
            <p:ph type="body" idx="1"/>
          </p:nvPr>
        </p:nvSpPr>
        <p:spPr>
          <a:noFill/>
        </p:spPr>
        <p:txBody>
          <a:bodyPr/>
          <a:lstStyle/>
          <a:p>
            <a:endParaRPr lang="zh-CN" altLang="en-US" dirty="0"/>
          </a:p>
        </p:txBody>
      </p:sp>
      <p:sp>
        <p:nvSpPr>
          <p:cNvPr id="66564" name="灯片编号占位符 3">
            <a:extLst>
              <a:ext uri="{FF2B5EF4-FFF2-40B4-BE49-F238E27FC236}">
                <a16:creationId xmlns:a16="http://schemas.microsoft.com/office/drawing/2014/main" id="{E29E405B-E137-CF4C-B15F-C6AC282DC4B3}"/>
              </a:ext>
            </a:extLst>
          </p:cNvPr>
          <p:cNvSpPr>
            <a:spLocks noGrp="1"/>
          </p:cNvSpPr>
          <p:nvPr>
            <p:ph type="sldNum" sz="quarter" idx="5"/>
          </p:nvPr>
        </p:nvSpPr>
        <p:spPr>
          <a:noFill/>
          <a:ln>
            <a:miter lim="800000"/>
            <a:headEnd/>
            <a:tailEnd/>
          </a:ln>
        </p:spPr>
        <p:txBody>
          <a:bodyPr/>
          <a:lstStyle/>
          <a:p>
            <a:fld id="{A8287FD4-FBD4-4EB7-ADE4-4B0B36B93EE0}" type="slidenum">
              <a:rPr lang="zh-CN" altLang="en-US"/>
              <a:pPr/>
              <a:t>81</a:t>
            </a:fld>
            <a:endParaRPr lang="en-US" altLang="zh-CN"/>
          </a:p>
        </p:txBody>
      </p:sp>
    </p:spTree>
    <p:extLst>
      <p:ext uri="{BB962C8B-B14F-4D97-AF65-F5344CB8AC3E}">
        <p14:creationId xmlns:p14="http://schemas.microsoft.com/office/powerpoint/2010/main" val="24482691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p:sp>
      <p:sp>
        <p:nvSpPr>
          <p:cNvPr id="66563" name="备注占位符 2"/>
          <p:cNvSpPr>
            <a:spLocks noGrp="1"/>
          </p:cNvSpPr>
          <p:nvPr>
            <p:ph type="body" idx="1"/>
          </p:nvPr>
        </p:nvSpPr>
        <p:spPr>
          <a:noFill/>
        </p:spPr>
        <p:txBody>
          <a:bodyPr/>
          <a:lstStyle/>
          <a:p>
            <a:endParaRPr lang="zh-CN" altLang="en-US" dirty="0"/>
          </a:p>
        </p:txBody>
      </p:sp>
      <p:sp>
        <p:nvSpPr>
          <p:cNvPr id="66564" name="灯片编号占位符 3"/>
          <p:cNvSpPr>
            <a:spLocks noGrp="1"/>
          </p:cNvSpPr>
          <p:nvPr>
            <p:ph type="sldNum" sz="quarter" idx="5"/>
          </p:nvPr>
        </p:nvSpPr>
        <p:spPr>
          <a:noFill/>
          <a:ln>
            <a:miter lim="800000"/>
            <a:headEnd/>
            <a:tailEnd/>
          </a:ln>
        </p:spPr>
        <p:txBody>
          <a:bodyPr/>
          <a:lstStyle/>
          <a:p>
            <a:fld id="{A8287FD4-FBD4-4EB7-ADE4-4B0B36B93EE0}" type="slidenum">
              <a:rPr lang="zh-CN" altLang="en-US"/>
              <a:pPr/>
              <a:t>82</a:t>
            </a:fld>
            <a:endParaRPr lang="en-US" altLang="zh-CN"/>
          </a:p>
        </p:txBody>
      </p:sp>
    </p:spTree>
    <p:extLst>
      <p:ext uri="{BB962C8B-B14F-4D97-AF65-F5344CB8AC3E}">
        <p14:creationId xmlns:p14="http://schemas.microsoft.com/office/powerpoint/2010/main" val="1703695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先到对应列，再到对应行</a:t>
            </a:r>
            <a:endParaRPr lang="en-US" altLang="zh-CN"/>
          </a:p>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32</a:t>
            </a:fld>
            <a:endParaRPr lang="zh-CN" altLang="en-US"/>
          </a:p>
        </p:txBody>
      </p:sp>
    </p:spTree>
    <p:extLst>
      <p:ext uri="{BB962C8B-B14F-4D97-AF65-F5344CB8AC3E}">
        <p14:creationId xmlns:p14="http://schemas.microsoft.com/office/powerpoint/2010/main" val="30912672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p:sp>
      <p:sp>
        <p:nvSpPr>
          <p:cNvPr id="66563" name="备注占位符 2"/>
          <p:cNvSpPr>
            <a:spLocks noGrp="1"/>
          </p:cNvSpPr>
          <p:nvPr>
            <p:ph type="body" idx="1"/>
          </p:nvPr>
        </p:nvSpPr>
        <p:spPr>
          <a:noFill/>
        </p:spPr>
        <p:txBody>
          <a:bodyPr/>
          <a:lstStyle/>
          <a:p>
            <a:endParaRPr lang="zh-CN" altLang="en-US" dirty="0"/>
          </a:p>
        </p:txBody>
      </p:sp>
      <p:sp>
        <p:nvSpPr>
          <p:cNvPr id="66564" name="灯片编号占位符 3"/>
          <p:cNvSpPr>
            <a:spLocks noGrp="1"/>
          </p:cNvSpPr>
          <p:nvPr>
            <p:ph type="sldNum" sz="quarter" idx="5"/>
          </p:nvPr>
        </p:nvSpPr>
        <p:spPr>
          <a:noFill/>
          <a:ln>
            <a:miter lim="800000"/>
            <a:headEnd/>
            <a:tailEnd/>
          </a:ln>
        </p:spPr>
        <p:txBody>
          <a:bodyPr/>
          <a:lstStyle/>
          <a:p>
            <a:fld id="{A8287FD4-FBD4-4EB7-ADE4-4B0B36B93EE0}" type="slidenum">
              <a:rPr lang="zh-CN" altLang="en-US"/>
              <a:pPr/>
              <a:t>83</a:t>
            </a:fld>
            <a:endParaRPr lang="en-US" altLang="zh-CN"/>
          </a:p>
        </p:txBody>
      </p:sp>
    </p:spTree>
    <p:extLst>
      <p:ext uri="{BB962C8B-B14F-4D97-AF65-F5344CB8AC3E}">
        <p14:creationId xmlns:p14="http://schemas.microsoft.com/office/powerpoint/2010/main" val="13515875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p:sp>
      <p:sp>
        <p:nvSpPr>
          <p:cNvPr id="66563" name="备注占位符 2"/>
          <p:cNvSpPr>
            <a:spLocks noGrp="1"/>
          </p:cNvSpPr>
          <p:nvPr>
            <p:ph type="body" idx="1"/>
          </p:nvPr>
        </p:nvSpPr>
        <p:spPr>
          <a:noFill/>
        </p:spPr>
        <p:txBody>
          <a:bodyPr/>
          <a:lstStyle/>
          <a:p>
            <a:endParaRPr lang="zh-CN" altLang="en-US" dirty="0"/>
          </a:p>
        </p:txBody>
      </p:sp>
      <p:sp>
        <p:nvSpPr>
          <p:cNvPr id="66564" name="灯片编号占位符 3"/>
          <p:cNvSpPr>
            <a:spLocks noGrp="1"/>
          </p:cNvSpPr>
          <p:nvPr>
            <p:ph type="sldNum" sz="quarter" idx="5"/>
          </p:nvPr>
        </p:nvSpPr>
        <p:spPr>
          <a:noFill/>
          <a:ln>
            <a:miter lim="800000"/>
            <a:headEnd/>
            <a:tailEnd/>
          </a:ln>
        </p:spPr>
        <p:txBody>
          <a:bodyPr/>
          <a:lstStyle/>
          <a:p>
            <a:fld id="{A8287FD4-FBD4-4EB7-ADE4-4B0B36B93EE0}" type="slidenum">
              <a:rPr lang="zh-CN" altLang="en-US"/>
              <a:pPr/>
              <a:t>84</a:t>
            </a:fld>
            <a:endParaRPr lang="en-US" altLang="zh-CN"/>
          </a:p>
        </p:txBody>
      </p:sp>
    </p:spTree>
    <p:extLst>
      <p:ext uri="{BB962C8B-B14F-4D97-AF65-F5344CB8AC3E}">
        <p14:creationId xmlns:p14="http://schemas.microsoft.com/office/powerpoint/2010/main" val="3070645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33</a:t>
            </a:fld>
            <a:endParaRPr lang="zh-CN" altLang="en-US"/>
          </a:p>
        </p:txBody>
      </p:sp>
    </p:spTree>
    <p:extLst>
      <p:ext uri="{BB962C8B-B14F-4D97-AF65-F5344CB8AC3E}">
        <p14:creationId xmlns:p14="http://schemas.microsoft.com/office/powerpoint/2010/main" val="1105837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34</a:t>
            </a:fld>
            <a:endParaRPr lang="zh-CN" altLang="en-US"/>
          </a:p>
        </p:txBody>
      </p:sp>
    </p:spTree>
    <p:extLst>
      <p:ext uri="{BB962C8B-B14F-4D97-AF65-F5344CB8AC3E}">
        <p14:creationId xmlns:p14="http://schemas.microsoft.com/office/powerpoint/2010/main" val="3143602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35</a:t>
            </a:fld>
            <a:endParaRPr lang="zh-CN" altLang="en-US"/>
          </a:p>
        </p:txBody>
      </p:sp>
    </p:spTree>
    <p:extLst>
      <p:ext uri="{BB962C8B-B14F-4D97-AF65-F5344CB8AC3E}">
        <p14:creationId xmlns:p14="http://schemas.microsoft.com/office/powerpoint/2010/main" val="2911928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红色矩阵为结果阵。</a:t>
            </a:r>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36</a:t>
            </a:fld>
            <a:endParaRPr lang="zh-CN" altLang="en-US"/>
          </a:p>
        </p:txBody>
      </p:sp>
    </p:spTree>
    <p:extLst>
      <p:ext uri="{BB962C8B-B14F-4D97-AF65-F5344CB8AC3E}">
        <p14:creationId xmlns:p14="http://schemas.microsoft.com/office/powerpoint/2010/main" val="16527635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并查集：判断是否成环</a:t>
            </a:r>
            <a:endParaRPr lang="en-US" altLang="zh-CN" dirty="0"/>
          </a:p>
          <a:p>
            <a:endParaRPr lang="en-US" altLang="zh-CN" dirty="0"/>
          </a:p>
          <a:p>
            <a:r>
              <a:rPr lang="zh-CN" altLang="en-US" dirty="0"/>
              <a:t>图算法：深搜，广搜，最小生成树：</a:t>
            </a:r>
            <a:r>
              <a:rPr lang="en-US" altLang="zh-CN" dirty="0"/>
              <a:t>Kruskal </a:t>
            </a:r>
            <a:r>
              <a:rPr lang="zh-CN" altLang="en-US" dirty="0"/>
              <a:t>，</a:t>
            </a:r>
            <a:r>
              <a:rPr lang="en-US" altLang="zh-CN" dirty="0"/>
              <a:t>prim</a:t>
            </a:r>
            <a:r>
              <a:rPr lang="zh-CN" altLang="en-US" dirty="0"/>
              <a:t>，最短路径：</a:t>
            </a:r>
            <a:r>
              <a:rPr lang="en-US" altLang="zh-CN" dirty="0" err="1"/>
              <a:t>Dijstrala</a:t>
            </a:r>
            <a:endParaRPr lang="en-US" altLang="zh-CN" dirty="0"/>
          </a:p>
          <a:p>
            <a:endParaRPr lang="en-US" altLang="zh-CN" dirty="0"/>
          </a:p>
          <a:p>
            <a:r>
              <a:rPr lang="en-US" altLang="zh-CN" dirty="0"/>
              <a:t>——</a:t>
            </a:r>
            <a:r>
              <a:rPr lang="zh-CN" altLang="en-US" dirty="0"/>
              <a:t>深度搜索可以判断是否存在环，如果</a:t>
            </a:r>
            <a:r>
              <a:rPr lang="en-US" altLang="zh-CN" dirty="0"/>
              <a:t>C</a:t>
            </a:r>
            <a:r>
              <a:rPr lang="zh-CN" altLang="en-US" dirty="0"/>
              <a:t>邻接点有访问过的结点，说明成环，但不适合所有的有向图</a:t>
            </a:r>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46</a:t>
            </a:fld>
            <a:endParaRPr lang="zh-CN" altLang="en-US"/>
          </a:p>
        </p:txBody>
      </p:sp>
    </p:spTree>
    <p:extLst>
      <p:ext uri="{BB962C8B-B14F-4D97-AF65-F5344CB8AC3E}">
        <p14:creationId xmlns:p14="http://schemas.microsoft.com/office/powerpoint/2010/main" val="2884643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a:noFill/>
        </p:spPr>
        <p:txBody>
          <a:bodyPr/>
          <a:lstStyle/>
          <a:p>
            <a:endParaRPr lang="zh-CN" altLang="en-US" dirty="0"/>
          </a:p>
        </p:txBody>
      </p:sp>
      <p:sp>
        <p:nvSpPr>
          <p:cNvPr id="34820" name="灯片编号占位符 3"/>
          <p:cNvSpPr>
            <a:spLocks noGrp="1"/>
          </p:cNvSpPr>
          <p:nvPr>
            <p:ph type="sldNum" sz="quarter" idx="5"/>
          </p:nvPr>
        </p:nvSpPr>
        <p:spPr>
          <a:noFill/>
          <a:ln>
            <a:miter lim="800000"/>
            <a:headEnd/>
            <a:tailEnd/>
          </a:ln>
        </p:spPr>
        <p:txBody>
          <a:bodyPr/>
          <a:lstStyle/>
          <a:p>
            <a:fld id="{FC2CDDC2-A1B3-4B68-9C75-724F08E32A57}" type="slidenum">
              <a:rPr lang="zh-CN" altLang="en-US"/>
              <a:pPr/>
              <a:t>48</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BC8DE780-610B-4008-8E72-25884B50F1B4}"/>
              </a:ext>
            </a:extLst>
          </p:cNvPr>
          <p:cNvSpPr>
            <a:spLocks noChangeArrowheads="1"/>
          </p:cNvSpPr>
          <p:nvPr/>
        </p:nvSpPr>
        <p:spPr bwMode="auto">
          <a:xfrm>
            <a:off x="685800" y="3589338"/>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392194" name="Rectangle 2"/>
          <p:cNvSpPr>
            <a:spLocks noGrp="1" noChangeArrowheads="1"/>
          </p:cNvSpPr>
          <p:nvPr>
            <p:ph type="ctrTitle"/>
          </p:nvPr>
        </p:nvSpPr>
        <p:spPr>
          <a:xfrm>
            <a:off x="685800" y="1133475"/>
            <a:ext cx="7772400" cy="2339975"/>
          </a:xfrm>
        </p:spPr>
        <p:txBody>
          <a:bodyPr/>
          <a:lstStyle>
            <a:lvl1pPr algn="ctr">
              <a:defRPr sz="4400"/>
            </a:lvl1pPr>
          </a:lstStyle>
          <a:p>
            <a:r>
              <a:rPr lang="zh-CN" altLang="en-US"/>
              <a:t>单击此处编辑母版标题样式</a:t>
            </a:r>
          </a:p>
        </p:txBody>
      </p:sp>
      <p:sp>
        <p:nvSpPr>
          <p:cNvPr id="392195" name="Rectangle 3"/>
          <p:cNvSpPr>
            <a:spLocks noGrp="1" noChangeArrowheads="1"/>
          </p:cNvSpPr>
          <p:nvPr>
            <p:ph type="subTitle" idx="1"/>
          </p:nvPr>
        </p:nvSpPr>
        <p:spPr>
          <a:xfrm>
            <a:off x="701675" y="3833813"/>
            <a:ext cx="7756525" cy="1600200"/>
          </a:xfrm>
        </p:spPr>
        <p:txBody>
          <a:bodyPr/>
          <a:lstStyle>
            <a:lvl1pPr marL="0" indent="0" algn="ctr">
              <a:buFont typeface="Wingdings" pitchFamily="2" charset="2"/>
              <a:buNone/>
              <a:defRPr sz="2600"/>
            </a:lvl1pPr>
          </a:lstStyle>
          <a:p>
            <a:r>
              <a:rPr lang="zh-CN" altLang="en-US"/>
              <a:t>单击此处编辑母版副标题样式</a:t>
            </a:r>
          </a:p>
        </p:txBody>
      </p:sp>
      <p:sp>
        <p:nvSpPr>
          <p:cNvPr id="5" name="Rectangle 4">
            <a:extLst>
              <a:ext uri="{FF2B5EF4-FFF2-40B4-BE49-F238E27FC236}">
                <a16:creationId xmlns:a16="http://schemas.microsoft.com/office/drawing/2014/main" id="{1A34EAFF-A8E2-45EE-A57D-8D167A0DED7F}"/>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636BBAD-8BB2-49CE-A7B1-BF91DEC311EC}"/>
              </a:ext>
            </a:extLst>
          </p:cNvPr>
          <p:cNvSpPr>
            <a:spLocks noGrp="1" noChangeArrowheads="1"/>
          </p:cNvSpPr>
          <p:nvPr>
            <p:ph type="ftr" sz="quarter" idx="11"/>
          </p:nvPr>
        </p:nvSpPr>
        <p:spPr>
          <a:xfrm>
            <a:off x="3124200" y="6248400"/>
            <a:ext cx="2895600" cy="457200"/>
          </a:xfrm>
        </p:spPr>
        <p:txBody>
          <a:bodyPr/>
          <a:lstStyle>
            <a:lvl1pPr algn="ctr">
              <a:defRPr/>
            </a:lvl1pPr>
          </a:lstStyle>
          <a:p>
            <a:pPr>
              <a:defRPr/>
            </a:pPr>
            <a:r>
              <a:rPr lang="en-US" altLang="zh-CN"/>
              <a:t>‹#›</a:t>
            </a:r>
          </a:p>
        </p:txBody>
      </p:sp>
      <p:sp>
        <p:nvSpPr>
          <p:cNvPr id="7" name="Slide Number Placeholder 6">
            <a:extLst>
              <a:ext uri="{FF2B5EF4-FFF2-40B4-BE49-F238E27FC236}">
                <a16:creationId xmlns:a16="http://schemas.microsoft.com/office/drawing/2014/main" id="{6BDEA920-43DE-45E4-9929-A62557FF9038}"/>
              </a:ext>
            </a:extLst>
          </p:cNvPr>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b="0" i="0">
                <a:latin typeface="Verdana" panose="020B0604030504040204" pitchFamily="34" charset="0"/>
              </a:defRPr>
            </a:lvl1pPr>
          </a:lstStyle>
          <a:p>
            <a:pPr>
              <a:defRPr/>
            </a:pPr>
            <a:fld id="{AEFB9E9D-B4A0-4754-82A5-D6F3B5F5C043}" type="slidenum">
              <a:rPr lang="en-US" altLang="zh-CN"/>
              <a:pPr>
                <a:defRPr/>
              </a:pPr>
              <a:t>‹#›</a:t>
            </a:fld>
            <a:endParaRPr lang="en-US" altLang="zh-CN"/>
          </a:p>
        </p:txBody>
      </p:sp>
    </p:spTree>
    <p:extLst>
      <p:ext uri="{BB962C8B-B14F-4D97-AF65-F5344CB8AC3E}">
        <p14:creationId xmlns:p14="http://schemas.microsoft.com/office/powerpoint/2010/main" val="155029361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49F25BD4-43A6-4658-AD94-845FE399DCB2}"/>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FD850C8D-6CA9-4D6B-9EAB-8932CFAF0035}"/>
              </a:ext>
            </a:extLst>
          </p:cNvPr>
          <p:cNvSpPr>
            <a:spLocks noGrp="1" noChangeArrowheads="1"/>
          </p:cNvSpPr>
          <p:nvPr>
            <p:ph type="ftr" sz="quarter" idx="11"/>
          </p:nvPr>
        </p:nvSpPr>
        <p:spPr/>
        <p:txBody>
          <a:bodyPr/>
          <a:lstStyle>
            <a:lvl1pPr>
              <a:defRPr/>
            </a:lvl1pPr>
          </a:lstStyle>
          <a:p>
            <a:pPr>
              <a:defRPr/>
            </a:pPr>
            <a:fld id="{64793927-80C2-4A1D-A722-2DF6B0F029CE}" type="slidenum">
              <a:rPr lang="en-US" altLang="zh-CN"/>
              <a:pPr>
                <a:defRPr/>
              </a:pPr>
              <a:t>‹#›</a:t>
            </a:fld>
            <a:endParaRPr lang="en-US" altLang="zh-CN"/>
          </a:p>
        </p:txBody>
      </p:sp>
    </p:spTree>
    <p:extLst>
      <p:ext uri="{BB962C8B-B14F-4D97-AF65-F5344CB8AC3E}">
        <p14:creationId xmlns:p14="http://schemas.microsoft.com/office/powerpoint/2010/main" val="90032941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60039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60039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97FDA43B-58FE-4440-89F6-138D0E9350AB}"/>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DD3A674E-0327-4716-8C90-A56F98B20960}"/>
              </a:ext>
            </a:extLst>
          </p:cNvPr>
          <p:cNvSpPr>
            <a:spLocks noGrp="1" noChangeArrowheads="1"/>
          </p:cNvSpPr>
          <p:nvPr>
            <p:ph type="ftr" sz="quarter" idx="11"/>
          </p:nvPr>
        </p:nvSpPr>
        <p:spPr/>
        <p:txBody>
          <a:bodyPr/>
          <a:lstStyle>
            <a:lvl1pPr>
              <a:defRPr/>
            </a:lvl1pPr>
          </a:lstStyle>
          <a:p>
            <a:pPr>
              <a:defRPr/>
            </a:pPr>
            <a:fld id="{0DDF9C4D-452E-4A35-9FC2-4446F6F4800C}" type="slidenum">
              <a:rPr lang="en-US" altLang="zh-CN"/>
              <a:pPr>
                <a:defRPr/>
              </a:pPr>
              <a:t>‹#›</a:t>
            </a:fld>
            <a:endParaRPr lang="en-US" altLang="zh-CN"/>
          </a:p>
        </p:txBody>
      </p:sp>
    </p:spTree>
    <p:extLst>
      <p:ext uri="{BB962C8B-B14F-4D97-AF65-F5344CB8AC3E}">
        <p14:creationId xmlns:p14="http://schemas.microsoft.com/office/powerpoint/2010/main" val="124196246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F9DE14EB-232E-4876-B819-F86A70F9783D}" type="slidenum">
              <a:rPr lang="zh-CN" altLang="en-US"/>
              <a:pPr/>
              <a:t>‹#›</a:t>
            </a:fld>
            <a:endParaRPr lang="en-US" altLang="zh-C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xfrm>
            <a:off x="6553200" y="6245225"/>
            <a:ext cx="2133600" cy="476250"/>
          </a:xfrm>
          <a:prstGeom prst="rect">
            <a:avLst/>
          </a:prstGeom>
          <a:ln/>
        </p:spPr>
        <p:txBody>
          <a:bodyPr/>
          <a:lstStyle>
            <a:lvl1pPr>
              <a:defRPr/>
            </a:lvl1pPr>
          </a:lstStyle>
          <a:p>
            <a:fld id="{F6544320-5421-4125-82E2-BAB91CBB08C2}" type="slidenum">
              <a:rPr lang="zh-CN" altLang="en-US"/>
              <a:pPr/>
              <a:t>‹#›</a:t>
            </a:fld>
            <a:endParaRPr lang="en-US" altLang="zh-CN"/>
          </a:p>
        </p:txBody>
      </p:sp>
    </p:spTree>
    <p:extLst>
      <p:ext uri="{BB962C8B-B14F-4D97-AF65-F5344CB8AC3E}">
        <p14:creationId xmlns:p14="http://schemas.microsoft.com/office/powerpoint/2010/main" val="378458933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0920B2E7-C9A8-435D-8207-81D13DC0BF79}"/>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2C552FDF-5124-4879-A6AC-1FBB684EC70C}"/>
              </a:ext>
            </a:extLst>
          </p:cNvPr>
          <p:cNvSpPr>
            <a:spLocks noGrp="1" noChangeArrowheads="1"/>
          </p:cNvSpPr>
          <p:nvPr>
            <p:ph type="ftr" sz="quarter" idx="11"/>
          </p:nvPr>
        </p:nvSpPr>
        <p:spPr/>
        <p:txBody>
          <a:bodyPr/>
          <a:lstStyle>
            <a:lvl1pPr>
              <a:defRPr/>
            </a:lvl1pPr>
          </a:lstStyle>
          <a:p>
            <a:pPr>
              <a:defRPr/>
            </a:pPr>
            <a:fld id="{BED4C918-4673-4FD1-9DE6-62282A0F5C38}" type="slidenum">
              <a:rPr lang="en-US" altLang="zh-CN"/>
              <a:pPr>
                <a:defRPr/>
              </a:pPr>
              <a:t>‹#›</a:t>
            </a:fld>
            <a:endParaRPr lang="en-US" altLang="zh-CN"/>
          </a:p>
        </p:txBody>
      </p:sp>
    </p:spTree>
    <p:extLst>
      <p:ext uri="{BB962C8B-B14F-4D97-AF65-F5344CB8AC3E}">
        <p14:creationId xmlns:p14="http://schemas.microsoft.com/office/powerpoint/2010/main" val="177019220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70A6D034-68FD-41BD-98B9-DE4BC0836DAB}"/>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B7EC6100-CCD9-4C2C-949A-CF10BF801370}"/>
              </a:ext>
            </a:extLst>
          </p:cNvPr>
          <p:cNvSpPr>
            <a:spLocks noGrp="1" noChangeArrowheads="1"/>
          </p:cNvSpPr>
          <p:nvPr>
            <p:ph type="ftr" sz="quarter" idx="11"/>
          </p:nvPr>
        </p:nvSpPr>
        <p:spPr/>
        <p:txBody>
          <a:bodyPr/>
          <a:lstStyle>
            <a:lvl1pPr>
              <a:defRPr/>
            </a:lvl1pPr>
          </a:lstStyle>
          <a:p>
            <a:pPr>
              <a:defRPr/>
            </a:pPr>
            <a:fld id="{25F29EE8-9238-40D9-B914-CD91B7A90F54}" type="slidenum">
              <a:rPr lang="en-US" altLang="zh-CN"/>
              <a:pPr>
                <a:defRPr/>
              </a:pPr>
              <a:t>‹#›</a:t>
            </a:fld>
            <a:endParaRPr lang="en-US" altLang="zh-CN"/>
          </a:p>
        </p:txBody>
      </p:sp>
    </p:spTree>
    <p:extLst>
      <p:ext uri="{BB962C8B-B14F-4D97-AF65-F5344CB8AC3E}">
        <p14:creationId xmlns:p14="http://schemas.microsoft.com/office/powerpoint/2010/main" val="153380557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341438"/>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341438"/>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BB6A0732-3534-42BD-B5BA-43131CEEB729}"/>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F0439E7-C58E-406E-8BE8-55992C8AD1B9}"/>
              </a:ext>
            </a:extLst>
          </p:cNvPr>
          <p:cNvSpPr>
            <a:spLocks noGrp="1" noChangeArrowheads="1"/>
          </p:cNvSpPr>
          <p:nvPr>
            <p:ph type="ftr" sz="quarter" idx="11"/>
          </p:nvPr>
        </p:nvSpPr>
        <p:spPr/>
        <p:txBody>
          <a:bodyPr/>
          <a:lstStyle>
            <a:lvl1pPr>
              <a:defRPr/>
            </a:lvl1pPr>
          </a:lstStyle>
          <a:p>
            <a:pPr>
              <a:defRPr/>
            </a:pPr>
            <a:fld id="{623D1820-A405-4A5B-8C6B-D4251DE20CED}" type="slidenum">
              <a:rPr lang="en-US" altLang="zh-CN"/>
              <a:pPr>
                <a:defRPr/>
              </a:pPr>
              <a:t>‹#›</a:t>
            </a:fld>
            <a:endParaRPr lang="en-US" altLang="zh-CN"/>
          </a:p>
        </p:txBody>
      </p:sp>
    </p:spTree>
    <p:extLst>
      <p:ext uri="{BB962C8B-B14F-4D97-AF65-F5344CB8AC3E}">
        <p14:creationId xmlns:p14="http://schemas.microsoft.com/office/powerpoint/2010/main" val="271249038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85B09823-5458-4AA2-8873-5E2E0D3F01B4}"/>
              </a:ext>
            </a:extLst>
          </p:cNvPr>
          <p:cNvSpPr>
            <a:spLocks noGrp="1" noChangeArrowheads="1"/>
          </p:cNvSpPr>
          <p:nvPr>
            <p:ph type="dt" sz="half" idx="10"/>
          </p:nvPr>
        </p:nvSpPr>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8BA993A1-60A7-4850-896A-D45AE1D714E8}"/>
              </a:ext>
            </a:extLst>
          </p:cNvPr>
          <p:cNvSpPr>
            <a:spLocks noGrp="1" noChangeArrowheads="1"/>
          </p:cNvSpPr>
          <p:nvPr>
            <p:ph type="ftr" sz="quarter" idx="11"/>
          </p:nvPr>
        </p:nvSpPr>
        <p:spPr/>
        <p:txBody>
          <a:bodyPr/>
          <a:lstStyle>
            <a:lvl1pPr>
              <a:defRPr/>
            </a:lvl1pPr>
          </a:lstStyle>
          <a:p>
            <a:pPr>
              <a:defRPr/>
            </a:pPr>
            <a:fld id="{9450DBA7-4FBC-42A4-BED9-64859011D117}" type="slidenum">
              <a:rPr lang="en-US" altLang="zh-CN"/>
              <a:pPr>
                <a:defRPr/>
              </a:pPr>
              <a:t>‹#›</a:t>
            </a:fld>
            <a:endParaRPr lang="en-US" altLang="zh-CN"/>
          </a:p>
        </p:txBody>
      </p:sp>
    </p:spTree>
    <p:extLst>
      <p:ext uri="{BB962C8B-B14F-4D97-AF65-F5344CB8AC3E}">
        <p14:creationId xmlns:p14="http://schemas.microsoft.com/office/powerpoint/2010/main" val="9626677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4BE9AA11-1C93-42DF-8149-14581DC2E7B5}"/>
              </a:ext>
            </a:extLst>
          </p:cNvPr>
          <p:cNvSpPr>
            <a:spLocks noGrp="1" noChangeArrowheads="1"/>
          </p:cNvSpPr>
          <p:nvPr>
            <p:ph type="dt" sz="half" idx="10"/>
          </p:nvPr>
        </p:nvSpPr>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3B49ECF1-D00D-4561-879C-4396851CB4D8}"/>
              </a:ext>
            </a:extLst>
          </p:cNvPr>
          <p:cNvSpPr>
            <a:spLocks noGrp="1" noChangeArrowheads="1"/>
          </p:cNvSpPr>
          <p:nvPr>
            <p:ph type="ftr" sz="quarter" idx="11"/>
          </p:nvPr>
        </p:nvSpPr>
        <p:spPr/>
        <p:txBody>
          <a:bodyPr/>
          <a:lstStyle>
            <a:lvl1pPr>
              <a:defRPr/>
            </a:lvl1pPr>
          </a:lstStyle>
          <a:p>
            <a:pPr>
              <a:defRPr/>
            </a:pPr>
            <a:fld id="{FB17DF36-A72F-4060-B13B-AE7AA7141250}" type="slidenum">
              <a:rPr lang="en-US" altLang="zh-CN"/>
              <a:pPr>
                <a:defRPr/>
              </a:pPr>
              <a:t>‹#›</a:t>
            </a:fld>
            <a:endParaRPr lang="en-US" altLang="zh-CN"/>
          </a:p>
        </p:txBody>
      </p:sp>
    </p:spTree>
    <p:extLst>
      <p:ext uri="{BB962C8B-B14F-4D97-AF65-F5344CB8AC3E}">
        <p14:creationId xmlns:p14="http://schemas.microsoft.com/office/powerpoint/2010/main" val="12729776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84BAE7E8-CCD9-4F53-9D77-1EFCDDAEE6F1}"/>
              </a:ext>
            </a:extLst>
          </p:cNvPr>
          <p:cNvSpPr>
            <a:spLocks noGrp="1" noChangeArrowheads="1"/>
          </p:cNvSpPr>
          <p:nvPr>
            <p:ph type="dt" sz="half" idx="10"/>
          </p:nvPr>
        </p:nvSpPr>
        <p:spPr/>
        <p:txBody>
          <a:bodyPr/>
          <a:lstStyle>
            <a:lvl1pPr>
              <a:defRPr/>
            </a:lvl1pPr>
          </a:lstStyle>
          <a:p>
            <a:pPr>
              <a:defRPr/>
            </a:pPr>
            <a:endParaRPr lang="en-US" altLang="zh-CN"/>
          </a:p>
        </p:txBody>
      </p:sp>
      <p:sp>
        <p:nvSpPr>
          <p:cNvPr id="3" name="Rectangle 6">
            <a:extLst>
              <a:ext uri="{FF2B5EF4-FFF2-40B4-BE49-F238E27FC236}">
                <a16:creationId xmlns:a16="http://schemas.microsoft.com/office/drawing/2014/main" id="{C8135134-BAEF-4D6A-AE2A-1E9A9C518663}"/>
              </a:ext>
            </a:extLst>
          </p:cNvPr>
          <p:cNvSpPr>
            <a:spLocks noGrp="1" noChangeArrowheads="1"/>
          </p:cNvSpPr>
          <p:nvPr>
            <p:ph type="ftr" sz="quarter" idx="11"/>
          </p:nvPr>
        </p:nvSpPr>
        <p:spPr/>
        <p:txBody>
          <a:bodyPr/>
          <a:lstStyle>
            <a:lvl1pPr>
              <a:defRPr/>
            </a:lvl1pPr>
          </a:lstStyle>
          <a:p>
            <a:pPr>
              <a:defRPr/>
            </a:pPr>
            <a:fld id="{BBE82323-E455-47E7-A754-0A63A55F216F}" type="slidenum">
              <a:rPr lang="en-US" altLang="zh-CN"/>
              <a:pPr>
                <a:defRPr/>
              </a:pPr>
              <a:t>‹#›</a:t>
            </a:fld>
            <a:endParaRPr lang="en-US" altLang="zh-CN"/>
          </a:p>
        </p:txBody>
      </p:sp>
    </p:spTree>
    <p:extLst>
      <p:ext uri="{BB962C8B-B14F-4D97-AF65-F5344CB8AC3E}">
        <p14:creationId xmlns:p14="http://schemas.microsoft.com/office/powerpoint/2010/main" val="161408523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8856343D-6C7D-4349-92EF-0AA1D2C42E70}"/>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6A9E0AF-AAD7-46CE-8EA5-082CFE368AFC}"/>
              </a:ext>
            </a:extLst>
          </p:cNvPr>
          <p:cNvSpPr>
            <a:spLocks noGrp="1" noChangeArrowheads="1"/>
          </p:cNvSpPr>
          <p:nvPr>
            <p:ph type="ftr" sz="quarter" idx="11"/>
          </p:nvPr>
        </p:nvSpPr>
        <p:spPr/>
        <p:txBody>
          <a:bodyPr/>
          <a:lstStyle>
            <a:lvl1pPr>
              <a:defRPr/>
            </a:lvl1pPr>
          </a:lstStyle>
          <a:p>
            <a:pPr>
              <a:defRPr/>
            </a:pPr>
            <a:fld id="{D433F731-DA8A-4C5D-B067-63C1C1E82C0F}" type="slidenum">
              <a:rPr lang="en-US" altLang="zh-CN"/>
              <a:pPr>
                <a:defRPr/>
              </a:pPr>
              <a:t>‹#›</a:t>
            </a:fld>
            <a:endParaRPr lang="en-US" altLang="zh-CN"/>
          </a:p>
        </p:txBody>
      </p:sp>
    </p:spTree>
    <p:extLst>
      <p:ext uri="{BB962C8B-B14F-4D97-AF65-F5344CB8AC3E}">
        <p14:creationId xmlns:p14="http://schemas.microsoft.com/office/powerpoint/2010/main" val="418536547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BC6E6A3B-0218-4C79-ADD9-851384F5B472}"/>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0F1F2E3-7DFE-4382-A3DF-5766B9007BB6}"/>
              </a:ext>
            </a:extLst>
          </p:cNvPr>
          <p:cNvSpPr>
            <a:spLocks noGrp="1" noChangeArrowheads="1"/>
          </p:cNvSpPr>
          <p:nvPr>
            <p:ph type="ftr" sz="quarter" idx="11"/>
          </p:nvPr>
        </p:nvSpPr>
        <p:spPr/>
        <p:txBody>
          <a:bodyPr/>
          <a:lstStyle>
            <a:lvl1pPr>
              <a:defRPr/>
            </a:lvl1pPr>
          </a:lstStyle>
          <a:p>
            <a:pPr>
              <a:defRPr/>
            </a:pPr>
            <a:fld id="{18D2653D-44F1-4EAA-B6BF-DA10394E2549}" type="slidenum">
              <a:rPr lang="en-US" altLang="zh-CN"/>
              <a:pPr>
                <a:defRPr/>
              </a:pPr>
              <a:t>‹#›</a:t>
            </a:fld>
            <a:endParaRPr lang="en-US" altLang="zh-CN"/>
          </a:p>
        </p:txBody>
      </p:sp>
    </p:spTree>
    <p:extLst>
      <p:ext uri="{BB962C8B-B14F-4D97-AF65-F5344CB8AC3E}">
        <p14:creationId xmlns:p14="http://schemas.microsoft.com/office/powerpoint/2010/main" val="42764166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7BD2B31-8D2D-4896-8AC1-798F6B9B4598}"/>
              </a:ext>
            </a:extLst>
          </p:cNvPr>
          <p:cNvSpPr>
            <a:spLocks noGrp="1" noChangeArrowheads="1"/>
          </p:cNvSpPr>
          <p:nvPr>
            <p:ph type="title"/>
          </p:nvPr>
        </p:nvSpPr>
        <p:spPr bwMode="auto">
          <a:xfrm>
            <a:off x="574675" y="304800"/>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983424D8-0466-423F-B728-EB202D5CCB7E}"/>
              </a:ext>
            </a:extLst>
          </p:cNvPr>
          <p:cNvSpPr>
            <a:spLocks noGrp="1" noChangeArrowheads="1"/>
          </p:cNvSpPr>
          <p:nvPr>
            <p:ph type="body" idx="1"/>
          </p:nvPr>
        </p:nvSpPr>
        <p:spPr bwMode="auto">
          <a:xfrm>
            <a:off x="566738" y="1341438"/>
            <a:ext cx="8001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a:extLst>
              <a:ext uri="{FF2B5EF4-FFF2-40B4-BE49-F238E27FC236}">
                <a16:creationId xmlns:a16="http://schemas.microsoft.com/office/drawing/2014/main" id="{ECC09B63-93A1-4EFF-A2AB-A51FF9BBEAA5}"/>
              </a:ext>
            </a:extLst>
          </p:cNvPr>
          <p:cNvSpPr>
            <a:spLocks noChangeArrowheads="1"/>
          </p:cNvSpPr>
          <p:nvPr/>
        </p:nvSpPr>
        <p:spPr bwMode="auto">
          <a:xfrm>
            <a:off x="611188" y="1125538"/>
            <a:ext cx="7958137"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391173" name="Rectangle 5">
            <a:extLst>
              <a:ext uri="{FF2B5EF4-FFF2-40B4-BE49-F238E27FC236}">
                <a16:creationId xmlns:a16="http://schemas.microsoft.com/office/drawing/2014/main" id="{002344CA-3748-4BE0-AE09-12A872D96C64}"/>
              </a:ext>
            </a:extLst>
          </p:cNvPr>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b="0" i="0">
                <a:latin typeface="Verdana" pitchFamily="34" charset="0"/>
              </a:defRPr>
            </a:lvl1pPr>
          </a:lstStyle>
          <a:p>
            <a:pPr>
              <a:defRPr/>
            </a:pPr>
            <a:endParaRPr lang="en-US" altLang="zh-CN"/>
          </a:p>
        </p:txBody>
      </p:sp>
      <p:sp>
        <p:nvSpPr>
          <p:cNvPr id="391174" name="Rectangle 6">
            <a:extLst>
              <a:ext uri="{FF2B5EF4-FFF2-40B4-BE49-F238E27FC236}">
                <a16:creationId xmlns:a16="http://schemas.microsoft.com/office/drawing/2014/main" id="{9B1A2CC4-AE9B-4143-AFDD-447CD53DF83C}"/>
              </a:ext>
            </a:extLst>
          </p:cNvPr>
          <p:cNvSpPr>
            <a:spLocks noGrp="1" noChangeArrowheads="1"/>
          </p:cNvSpPr>
          <p:nvPr>
            <p:ph type="ftr" sz="quarter" idx="3"/>
          </p:nvPr>
        </p:nvSpPr>
        <p:spPr bwMode="auto">
          <a:xfrm>
            <a:off x="7191375" y="6381750"/>
            <a:ext cx="195262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i="0">
                <a:latin typeface="Verdana" panose="020B0604030504040204" pitchFamily="34" charset="0"/>
              </a:defRPr>
            </a:lvl1pPr>
          </a:lstStyle>
          <a:p>
            <a:pPr>
              <a:defRPr/>
            </a:pPr>
            <a:fld id="{790B65A0-2926-4C69-8321-067D3A66B6D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Lst>
  <p:transition/>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黑体" pitchFamily="2" charset="-122"/>
        </a:defRPr>
      </a:lvl5pPr>
      <a:lvl6pPr marL="457200" algn="l" rtl="0" fontAlgn="base">
        <a:spcBef>
          <a:spcPct val="0"/>
        </a:spcBef>
        <a:spcAft>
          <a:spcPct val="0"/>
        </a:spcAft>
        <a:defRPr sz="4200">
          <a:solidFill>
            <a:schemeClr val="tx2"/>
          </a:solidFill>
          <a:latin typeface="Times New Roman" pitchFamily="18" charset="0"/>
          <a:ea typeface="黑体" pitchFamily="2" charset="-122"/>
        </a:defRPr>
      </a:lvl6pPr>
      <a:lvl7pPr marL="914400" algn="l" rtl="0" fontAlgn="base">
        <a:spcBef>
          <a:spcPct val="0"/>
        </a:spcBef>
        <a:spcAft>
          <a:spcPct val="0"/>
        </a:spcAft>
        <a:defRPr sz="4200">
          <a:solidFill>
            <a:schemeClr val="tx2"/>
          </a:solidFill>
          <a:latin typeface="Times New Roman" pitchFamily="18" charset="0"/>
          <a:ea typeface="黑体" pitchFamily="2" charset="-122"/>
        </a:defRPr>
      </a:lvl7pPr>
      <a:lvl8pPr marL="1371600" algn="l" rtl="0" fontAlgn="base">
        <a:spcBef>
          <a:spcPct val="0"/>
        </a:spcBef>
        <a:spcAft>
          <a:spcPct val="0"/>
        </a:spcAft>
        <a:defRPr sz="4200">
          <a:solidFill>
            <a:schemeClr val="tx2"/>
          </a:solidFill>
          <a:latin typeface="Times New Roman" pitchFamily="18" charset="0"/>
          <a:ea typeface="黑体" pitchFamily="2" charset="-122"/>
        </a:defRPr>
      </a:lvl8pPr>
      <a:lvl9pPr marL="1828800" algn="l" rtl="0" fontAlgn="base">
        <a:spcBef>
          <a:spcPct val="0"/>
        </a:spcBef>
        <a:spcAft>
          <a:spcPct val="0"/>
        </a:spcAft>
        <a:defRPr sz="4200">
          <a:solidFill>
            <a:schemeClr val="tx2"/>
          </a:solidFill>
          <a:latin typeface="Times New Roman" pitchFamily="18" charset="0"/>
          <a:ea typeface="黑体" pitchFamily="2" charset="-122"/>
        </a:defRPr>
      </a:lvl9pPr>
    </p:titleStyle>
    <p:body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0.png"/><Relationship Id="rId4" Type="http://schemas.openxmlformats.org/officeDocument/2006/relationships/image" Target="../media/image81.png"/></Relationships>
</file>

<file path=ppt/slides/_rels/slide3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80.pn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3510091-EB74-466B-85A5-2EC8BAEC572B}"/>
              </a:ext>
            </a:extLst>
          </p:cNvPr>
          <p:cNvSpPr>
            <a:spLocks noGrp="1" noChangeArrowheads="1"/>
          </p:cNvSpPr>
          <p:nvPr>
            <p:ph type="ctrTitle"/>
          </p:nvPr>
        </p:nvSpPr>
        <p:spPr/>
        <p:txBody>
          <a:bodyPr/>
          <a:lstStyle/>
          <a:p>
            <a:pPr eaLnBrk="1" hangingPunct="1"/>
            <a:r>
              <a:rPr lang="zh-CN" altLang="en-US" sz="6600" dirty="0"/>
              <a:t>数据结构</a:t>
            </a:r>
            <a:br>
              <a:rPr lang="zh-CN" altLang="en-US" sz="4000" dirty="0"/>
            </a:br>
            <a:endParaRPr lang="en-US" altLang="zh-CN" sz="4000" dirty="0"/>
          </a:p>
        </p:txBody>
      </p:sp>
      <p:sp>
        <p:nvSpPr>
          <p:cNvPr id="2" name="副标题 1">
            <a:extLst>
              <a:ext uri="{FF2B5EF4-FFF2-40B4-BE49-F238E27FC236}">
                <a16:creationId xmlns:a16="http://schemas.microsoft.com/office/drawing/2014/main" id="{34EA4402-E735-4C6A-8957-B5BA733F8176}"/>
              </a:ext>
            </a:extLst>
          </p:cNvPr>
          <p:cNvSpPr>
            <a:spLocks noGrp="1"/>
          </p:cNvSpPr>
          <p:nvPr>
            <p:ph type="subTitle" idx="1"/>
          </p:nvPr>
        </p:nvSpPr>
        <p:spPr/>
        <p:txBody>
          <a:bodyPr/>
          <a:lstStyle/>
          <a:p>
            <a:pPr>
              <a:defRPr/>
            </a:pPr>
            <a:r>
              <a:rPr lang="zh-CN" altLang="en-US" sz="4000" dirty="0">
                <a:solidFill>
                  <a:schemeClr val="tx2"/>
                </a:solidFill>
                <a:latin typeface="+mj-lt"/>
                <a:ea typeface="+mj-ea"/>
                <a:cs typeface="+mj-cs"/>
              </a:rPr>
              <a:t>第七章 图</a:t>
            </a:r>
          </a:p>
        </p:txBody>
      </p:sp>
      <p:sp>
        <p:nvSpPr>
          <p:cNvPr id="3" name="Text Box 10">
            <a:extLst>
              <a:ext uri="{FF2B5EF4-FFF2-40B4-BE49-F238E27FC236}">
                <a16:creationId xmlns:a16="http://schemas.microsoft.com/office/drawing/2014/main" id="{5119230B-83E4-420C-81F4-EBB02AEBEBDF}"/>
              </a:ext>
            </a:extLst>
          </p:cNvPr>
          <p:cNvSpPr txBox="1">
            <a:spLocks noChangeArrowheads="1"/>
          </p:cNvSpPr>
          <p:nvPr/>
        </p:nvSpPr>
        <p:spPr bwMode="auto">
          <a:xfrm>
            <a:off x="236537" y="5434013"/>
            <a:ext cx="8686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endParaRPr lang="zh-CN" altLang="en-US" sz="2800" b="1" dirty="0">
              <a:latin typeface="楷体_GB2312" pitchFamily="1" charset="-122"/>
              <a:ea typeface="楷体_GB2312" pitchFamily="1" charset="-122"/>
            </a:endParaRPr>
          </a:p>
          <a:p>
            <a:pPr algn="ctr" eaLnBrk="1" hangingPunct="1"/>
            <a:endParaRPr lang="zh-CN" altLang="en-US" sz="2800" b="1" dirty="0">
              <a:latin typeface="楷体_GB2312" pitchFamily="1" charset="-122"/>
              <a:ea typeface="楷体_GB2312" pitchFamily="1" charset="-122"/>
            </a:endParaRPr>
          </a:p>
          <a:p>
            <a:pPr algn="r" eaLnBrk="1" hangingPunct="1"/>
            <a:r>
              <a:rPr lang="zh-CN" altLang="en-US" i="0" dirty="0">
                <a:solidFill>
                  <a:srgbClr val="808080"/>
                </a:solidFill>
                <a:latin typeface="宋体" pitchFamily="2" charset="-122"/>
              </a:rPr>
              <a:t>深圳大学计算机与软件学院</a:t>
            </a:r>
            <a:endParaRPr lang="zh-CN" altLang="en-US" sz="3200" i="0" dirty="0">
              <a:solidFill>
                <a:srgbClr val="808080"/>
              </a:solidFill>
              <a:latin typeface="华文行楷" pitchFamily="2" charset="-122"/>
              <a:ea typeface="华文行楷" pitchFamily="2" charset="-122"/>
            </a:endParaRPr>
          </a:p>
        </p:txBody>
      </p:sp>
      <p:sp>
        <p:nvSpPr>
          <p:cNvPr id="5" name="灯片编号占位符 4"/>
          <p:cNvSpPr>
            <a:spLocks noGrp="1"/>
          </p:cNvSpPr>
          <p:nvPr>
            <p:ph type="sldNum" sz="quarter" idx="12"/>
          </p:nvPr>
        </p:nvSpPr>
        <p:spPr/>
        <p:txBody>
          <a:bodyPr/>
          <a:lstStyle/>
          <a:p>
            <a:pPr>
              <a:defRPr/>
            </a:pPr>
            <a:fld id="{AEFB9E9D-B4A0-4754-82A5-D6F3B5F5C043}" type="slidenum">
              <a:rPr lang="en-US" altLang="zh-CN" smtClean="0"/>
              <a:pPr>
                <a:defRPr/>
              </a:pPr>
              <a:t>1</a:t>
            </a:fld>
            <a:endParaRPr lang="en-US" altLang="zh-CN"/>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209"/>
          <p:cNvPicPr>
            <a:picLocks noChangeAspect="1" noChangeArrowheads="1"/>
          </p:cNvPicPr>
          <p:nvPr/>
        </p:nvPicPr>
        <p:blipFill>
          <a:blip r:embed="rId2"/>
          <a:srcRect/>
          <a:stretch>
            <a:fillRect/>
          </a:stretch>
        </p:blipFill>
        <p:spPr bwMode="auto">
          <a:xfrm>
            <a:off x="1000125" y="1227956"/>
            <a:ext cx="2790825" cy="2695575"/>
          </a:xfrm>
          <a:prstGeom prst="rect">
            <a:avLst/>
          </a:prstGeom>
          <a:noFill/>
          <a:ln w="9525">
            <a:noFill/>
            <a:miter lim="800000"/>
            <a:headEnd/>
            <a:tailEnd/>
          </a:ln>
        </p:spPr>
      </p:pic>
      <p:sp>
        <p:nvSpPr>
          <p:cNvPr id="15377" name="未知"/>
          <p:cNvSpPr>
            <a:spLocks/>
          </p:cNvSpPr>
          <p:nvPr/>
        </p:nvSpPr>
        <p:spPr bwMode="auto">
          <a:xfrm>
            <a:off x="4935566" y="1540457"/>
            <a:ext cx="282573" cy="301535"/>
          </a:xfrm>
          <a:custGeom>
            <a:avLst/>
            <a:gdLst>
              <a:gd name="T0" fmla="*/ 3468480 w 216"/>
              <a:gd name="T1" fmla="*/ 559741153 h 227"/>
              <a:gd name="T2" fmla="*/ 19279409 w 216"/>
              <a:gd name="T3" fmla="*/ 431963359 h 227"/>
              <a:gd name="T4" fmla="*/ 51371873 w 216"/>
              <a:gd name="T5" fmla="*/ 326584817 h 227"/>
              <a:gd name="T6" fmla="*/ 93100459 w 216"/>
              <a:gd name="T7" fmla="*/ 227932445 h 227"/>
              <a:gd name="T8" fmla="*/ 151879687 w 216"/>
              <a:gd name="T9" fmla="*/ 139722493 h 227"/>
              <a:gd name="T10" fmla="*/ 218040878 w 216"/>
              <a:gd name="T11" fmla="*/ 75813534 h 227"/>
              <a:gd name="T12" fmla="*/ 293737899 w 216"/>
              <a:gd name="T13" fmla="*/ 33107939 h 227"/>
              <a:gd name="T14" fmla="*/ 379467856 w 216"/>
              <a:gd name="T15" fmla="*/ 10147193 h 227"/>
              <a:gd name="T16" fmla="*/ 464985030 w 216"/>
              <a:gd name="T17" fmla="*/ 10147193 h 227"/>
              <a:gd name="T18" fmla="*/ 546365163 w 216"/>
              <a:gd name="T19" fmla="*/ 33107939 h 227"/>
              <a:gd name="T20" fmla="*/ 622739560 w 216"/>
              <a:gd name="T21" fmla="*/ 75813534 h 227"/>
              <a:gd name="T22" fmla="*/ 692368182 w 216"/>
              <a:gd name="T23" fmla="*/ 139722493 h 227"/>
              <a:gd name="T24" fmla="*/ 745936538 w 216"/>
              <a:gd name="T25" fmla="*/ 227932445 h 227"/>
              <a:gd name="T26" fmla="*/ 789344504 w 216"/>
              <a:gd name="T27" fmla="*/ 326584817 h 227"/>
              <a:gd name="T28" fmla="*/ 828864612 w 216"/>
              <a:gd name="T29" fmla="*/ 431963359 h 227"/>
              <a:gd name="T30" fmla="*/ 844450245 w 216"/>
              <a:gd name="T31" fmla="*/ 559741153 h 227"/>
              <a:gd name="T32" fmla="*/ 844450245 w 216"/>
              <a:gd name="T33" fmla="*/ 618956149 h 227"/>
              <a:gd name="T34" fmla="*/ 832344154 w 216"/>
              <a:gd name="T35" fmla="*/ 744022768 h 227"/>
              <a:gd name="T36" fmla="*/ 814086300 w 216"/>
              <a:gd name="T37" fmla="*/ 857787430 h 227"/>
              <a:gd name="T38" fmla="*/ 769858614 w 216"/>
              <a:gd name="T39" fmla="*/ 958434412 h 227"/>
              <a:gd name="T40" fmla="*/ 722693214 w 216"/>
              <a:gd name="T41" fmla="*/ 1057112630 h 227"/>
              <a:gd name="T42" fmla="*/ 660207783 w 216"/>
              <a:gd name="T43" fmla="*/ 1126388021 h 227"/>
              <a:gd name="T44" fmla="*/ 586522487 w 216"/>
              <a:gd name="T45" fmla="*/ 1185978067 h 227"/>
              <a:gd name="T46" fmla="*/ 504656372 w 216"/>
              <a:gd name="T47" fmla="*/ 1220474701 h 227"/>
              <a:gd name="T48" fmla="*/ 422873988 w 216"/>
              <a:gd name="T49" fmla="*/ 1230410188 h 227"/>
              <a:gd name="T50" fmla="*/ 336070776 w 216"/>
              <a:gd name="T51" fmla="*/ 1220474701 h 227"/>
              <a:gd name="T52" fmla="*/ 258010951 w 216"/>
              <a:gd name="T53" fmla="*/ 1185978067 h 227"/>
              <a:gd name="T54" fmla="*/ 184191063 w 216"/>
              <a:gd name="T55" fmla="*/ 1126388021 h 227"/>
              <a:gd name="T56" fmla="*/ 125236776 w 216"/>
              <a:gd name="T57" fmla="*/ 1057112630 h 227"/>
              <a:gd name="T58" fmla="*/ 73721376 w 216"/>
              <a:gd name="T59" fmla="*/ 958434412 h 227"/>
              <a:gd name="T60" fmla="*/ 30328991 w 216"/>
              <a:gd name="T61" fmla="*/ 857787430 h 227"/>
              <a:gd name="T62" fmla="*/ 7145711 w 216"/>
              <a:gd name="T63" fmla="*/ 744022768 h 227"/>
              <a:gd name="T64" fmla="*/ 0 w 216"/>
              <a:gd name="T65" fmla="*/ 61895614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9" y="50"/>
                </a:lnTo>
                <a:lnTo>
                  <a:pt x="24" y="42"/>
                </a:lnTo>
                <a:lnTo>
                  <a:pt x="32" y="34"/>
                </a:lnTo>
                <a:lnTo>
                  <a:pt x="39" y="26"/>
                </a:lnTo>
                <a:lnTo>
                  <a:pt x="47" y="19"/>
                </a:lnTo>
                <a:lnTo>
                  <a:pt x="56"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1" y="42"/>
                </a:lnTo>
                <a:lnTo>
                  <a:pt x="197" y="50"/>
                </a:lnTo>
                <a:lnTo>
                  <a:pt x="202" y="60"/>
                </a:lnTo>
                <a:lnTo>
                  <a:pt x="208" y="69"/>
                </a:lnTo>
                <a:lnTo>
                  <a:pt x="212" y="80"/>
                </a:lnTo>
                <a:lnTo>
                  <a:pt x="213" y="91"/>
                </a:lnTo>
                <a:lnTo>
                  <a:pt x="216" y="103"/>
                </a:lnTo>
                <a:lnTo>
                  <a:pt x="216" y="114"/>
                </a:lnTo>
                <a:lnTo>
                  <a:pt x="216" y="126"/>
                </a:lnTo>
                <a:lnTo>
                  <a:pt x="213" y="137"/>
                </a:lnTo>
                <a:lnTo>
                  <a:pt x="212" y="148"/>
                </a:lnTo>
                <a:lnTo>
                  <a:pt x="208" y="158"/>
                </a:lnTo>
                <a:lnTo>
                  <a:pt x="202" y="168"/>
                </a:lnTo>
                <a:lnTo>
                  <a:pt x="197" y="177"/>
                </a:lnTo>
                <a:lnTo>
                  <a:pt x="191" y="187"/>
                </a:lnTo>
                <a:lnTo>
                  <a:pt x="185" y="195"/>
                </a:lnTo>
                <a:lnTo>
                  <a:pt x="177" y="202"/>
                </a:lnTo>
                <a:lnTo>
                  <a:pt x="169" y="208"/>
                </a:lnTo>
                <a:lnTo>
                  <a:pt x="159" y="214"/>
                </a:lnTo>
                <a:lnTo>
                  <a:pt x="150" y="219"/>
                </a:lnTo>
                <a:lnTo>
                  <a:pt x="140" y="222"/>
                </a:lnTo>
                <a:lnTo>
                  <a:pt x="129" y="225"/>
                </a:lnTo>
                <a:lnTo>
                  <a:pt x="119" y="227"/>
                </a:lnTo>
                <a:lnTo>
                  <a:pt x="108" y="227"/>
                </a:lnTo>
                <a:lnTo>
                  <a:pt x="97" y="227"/>
                </a:lnTo>
                <a:lnTo>
                  <a:pt x="86" y="225"/>
                </a:lnTo>
                <a:lnTo>
                  <a:pt x="75" y="222"/>
                </a:lnTo>
                <a:lnTo>
                  <a:pt x="66" y="219"/>
                </a:lnTo>
                <a:lnTo>
                  <a:pt x="56" y="214"/>
                </a:lnTo>
                <a:lnTo>
                  <a:pt x="47" y="208"/>
                </a:lnTo>
                <a:lnTo>
                  <a:pt x="39" y="202"/>
                </a:lnTo>
                <a:lnTo>
                  <a:pt x="32" y="195"/>
                </a:lnTo>
                <a:lnTo>
                  <a:pt x="24" y="187"/>
                </a:lnTo>
                <a:lnTo>
                  <a:pt x="19" y="177"/>
                </a:lnTo>
                <a:lnTo>
                  <a:pt x="13" y="168"/>
                </a:lnTo>
                <a:lnTo>
                  <a:pt x="8" y="158"/>
                </a:lnTo>
                <a:lnTo>
                  <a:pt x="5" y="148"/>
                </a:lnTo>
                <a:lnTo>
                  <a:pt x="2" y="137"/>
                </a:lnTo>
                <a:lnTo>
                  <a:pt x="1" y="126"/>
                </a:lnTo>
                <a:lnTo>
                  <a:pt x="0" y="114"/>
                </a:lnTo>
                <a:close/>
              </a:path>
            </a:pathLst>
          </a:custGeom>
          <a:solidFill>
            <a:srgbClr val="FFFFFF"/>
          </a:solidFill>
          <a:ln w="9525">
            <a:noFill/>
            <a:round/>
            <a:headEnd/>
            <a:tailEnd/>
          </a:ln>
        </p:spPr>
        <p:txBody>
          <a:bodyPr/>
          <a:lstStyle/>
          <a:p>
            <a:endParaRPr lang="zh-CN" altLang="en-US"/>
          </a:p>
        </p:txBody>
      </p:sp>
      <p:sp>
        <p:nvSpPr>
          <p:cNvPr id="15378" name="未知"/>
          <p:cNvSpPr>
            <a:spLocks/>
          </p:cNvSpPr>
          <p:nvPr/>
        </p:nvSpPr>
        <p:spPr bwMode="auto">
          <a:xfrm>
            <a:off x="4935566" y="1540457"/>
            <a:ext cx="282573" cy="301535"/>
          </a:xfrm>
          <a:custGeom>
            <a:avLst/>
            <a:gdLst>
              <a:gd name="T0" fmla="*/ 3468480 w 216"/>
              <a:gd name="T1" fmla="*/ 559741153 h 227"/>
              <a:gd name="T2" fmla="*/ 19279409 w 216"/>
              <a:gd name="T3" fmla="*/ 431963359 h 227"/>
              <a:gd name="T4" fmla="*/ 51371873 w 216"/>
              <a:gd name="T5" fmla="*/ 326584817 h 227"/>
              <a:gd name="T6" fmla="*/ 93100459 w 216"/>
              <a:gd name="T7" fmla="*/ 227932445 h 227"/>
              <a:gd name="T8" fmla="*/ 151879687 w 216"/>
              <a:gd name="T9" fmla="*/ 139722493 h 227"/>
              <a:gd name="T10" fmla="*/ 218040878 w 216"/>
              <a:gd name="T11" fmla="*/ 75813534 h 227"/>
              <a:gd name="T12" fmla="*/ 293737899 w 216"/>
              <a:gd name="T13" fmla="*/ 33107939 h 227"/>
              <a:gd name="T14" fmla="*/ 379467856 w 216"/>
              <a:gd name="T15" fmla="*/ 10147193 h 227"/>
              <a:gd name="T16" fmla="*/ 464985030 w 216"/>
              <a:gd name="T17" fmla="*/ 10147193 h 227"/>
              <a:gd name="T18" fmla="*/ 546365163 w 216"/>
              <a:gd name="T19" fmla="*/ 33107939 h 227"/>
              <a:gd name="T20" fmla="*/ 622739560 w 216"/>
              <a:gd name="T21" fmla="*/ 75813534 h 227"/>
              <a:gd name="T22" fmla="*/ 692368182 w 216"/>
              <a:gd name="T23" fmla="*/ 139722493 h 227"/>
              <a:gd name="T24" fmla="*/ 745936538 w 216"/>
              <a:gd name="T25" fmla="*/ 227932445 h 227"/>
              <a:gd name="T26" fmla="*/ 789344504 w 216"/>
              <a:gd name="T27" fmla="*/ 326584817 h 227"/>
              <a:gd name="T28" fmla="*/ 828864612 w 216"/>
              <a:gd name="T29" fmla="*/ 431963359 h 227"/>
              <a:gd name="T30" fmla="*/ 844450245 w 216"/>
              <a:gd name="T31" fmla="*/ 559741153 h 227"/>
              <a:gd name="T32" fmla="*/ 844450245 w 216"/>
              <a:gd name="T33" fmla="*/ 618956149 h 227"/>
              <a:gd name="T34" fmla="*/ 832344154 w 216"/>
              <a:gd name="T35" fmla="*/ 744022768 h 227"/>
              <a:gd name="T36" fmla="*/ 814086300 w 216"/>
              <a:gd name="T37" fmla="*/ 857787430 h 227"/>
              <a:gd name="T38" fmla="*/ 769858614 w 216"/>
              <a:gd name="T39" fmla="*/ 958434412 h 227"/>
              <a:gd name="T40" fmla="*/ 722693214 w 216"/>
              <a:gd name="T41" fmla="*/ 1057112630 h 227"/>
              <a:gd name="T42" fmla="*/ 660207783 w 216"/>
              <a:gd name="T43" fmla="*/ 1126388021 h 227"/>
              <a:gd name="T44" fmla="*/ 586522487 w 216"/>
              <a:gd name="T45" fmla="*/ 1185978067 h 227"/>
              <a:gd name="T46" fmla="*/ 504656372 w 216"/>
              <a:gd name="T47" fmla="*/ 1220474701 h 227"/>
              <a:gd name="T48" fmla="*/ 422873988 w 216"/>
              <a:gd name="T49" fmla="*/ 1230410188 h 227"/>
              <a:gd name="T50" fmla="*/ 336070776 w 216"/>
              <a:gd name="T51" fmla="*/ 1220474701 h 227"/>
              <a:gd name="T52" fmla="*/ 258010951 w 216"/>
              <a:gd name="T53" fmla="*/ 1185978067 h 227"/>
              <a:gd name="T54" fmla="*/ 184191063 w 216"/>
              <a:gd name="T55" fmla="*/ 1126388021 h 227"/>
              <a:gd name="T56" fmla="*/ 125236776 w 216"/>
              <a:gd name="T57" fmla="*/ 1057112630 h 227"/>
              <a:gd name="T58" fmla="*/ 73721376 w 216"/>
              <a:gd name="T59" fmla="*/ 958434412 h 227"/>
              <a:gd name="T60" fmla="*/ 30328991 w 216"/>
              <a:gd name="T61" fmla="*/ 857787430 h 227"/>
              <a:gd name="T62" fmla="*/ 7145711 w 216"/>
              <a:gd name="T63" fmla="*/ 744022768 h 227"/>
              <a:gd name="T64" fmla="*/ 0 w 216"/>
              <a:gd name="T65" fmla="*/ 61895614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9" y="50"/>
                </a:lnTo>
                <a:lnTo>
                  <a:pt x="24" y="42"/>
                </a:lnTo>
                <a:lnTo>
                  <a:pt x="32" y="34"/>
                </a:lnTo>
                <a:lnTo>
                  <a:pt x="39" y="26"/>
                </a:lnTo>
                <a:lnTo>
                  <a:pt x="47" y="19"/>
                </a:lnTo>
                <a:lnTo>
                  <a:pt x="56"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1" y="42"/>
                </a:lnTo>
                <a:lnTo>
                  <a:pt x="197" y="50"/>
                </a:lnTo>
                <a:lnTo>
                  <a:pt x="202" y="60"/>
                </a:lnTo>
                <a:lnTo>
                  <a:pt x="208" y="69"/>
                </a:lnTo>
                <a:lnTo>
                  <a:pt x="212" y="80"/>
                </a:lnTo>
                <a:lnTo>
                  <a:pt x="213" y="91"/>
                </a:lnTo>
                <a:lnTo>
                  <a:pt x="216" y="103"/>
                </a:lnTo>
                <a:lnTo>
                  <a:pt x="216" y="114"/>
                </a:lnTo>
                <a:lnTo>
                  <a:pt x="216" y="126"/>
                </a:lnTo>
                <a:lnTo>
                  <a:pt x="213" y="137"/>
                </a:lnTo>
                <a:lnTo>
                  <a:pt x="212" y="148"/>
                </a:lnTo>
                <a:lnTo>
                  <a:pt x="208" y="158"/>
                </a:lnTo>
                <a:lnTo>
                  <a:pt x="202" y="168"/>
                </a:lnTo>
                <a:lnTo>
                  <a:pt x="197" y="177"/>
                </a:lnTo>
                <a:lnTo>
                  <a:pt x="191" y="187"/>
                </a:lnTo>
                <a:lnTo>
                  <a:pt x="185" y="195"/>
                </a:lnTo>
                <a:lnTo>
                  <a:pt x="177" y="202"/>
                </a:lnTo>
                <a:lnTo>
                  <a:pt x="169" y="208"/>
                </a:lnTo>
                <a:lnTo>
                  <a:pt x="159" y="214"/>
                </a:lnTo>
                <a:lnTo>
                  <a:pt x="150" y="219"/>
                </a:lnTo>
                <a:lnTo>
                  <a:pt x="140" y="222"/>
                </a:lnTo>
                <a:lnTo>
                  <a:pt x="129" y="225"/>
                </a:lnTo>
                <a:lnTo>
                  <a:pt x="119" y="227"/>
                </a:lnTo>
                <a:lnTo>
                  <a:pt x="108" y="227"/>
                </a:lnTo>
                <a:lnTo>
                  <a:pt x="97" y="227"/>
                </a:lnTo>
                <a:lnTo>
                  <a:pt x="86" y="225"/>
                </a:lnTo>
                <a:lnTo>
                  <a:pt x="75" y="222"/>
                </a:lnTo>
                <a:lnTo>
                  <a:pt x="66" y="219"/>
                </a:lnTo>
                <a:lnTo>
                  <a:pt x="56" y="214"/>
                </a:lnTo>
                <a:lnTo>
                  <a:pt x="47" y="208"/>
                </a:lnTo>
                <a:lnTo>
                  <a:pt x="39" y="202"/>
                </a:lnTo>
                <a:lnTo>
                  <a:pt x="32" y="195"/>
                </a:lnTo>
                <a:lnTo>
                  <a:pt x="24" y="187"/>
                </a:lnTo>
                <a:lnTo>
                  <a:pt x="19" y="177"/>
                </a:lnTo>
                <a:lnTo>
                  <a:pt x="13" y="168"/>
                </a:lnTo>
                <a:lnTo>
                  <a:pt x="8" y="158"/>
                </a:lnTo>
                <a:lnTo>
                  <a:pt x="5" y="148"/>
                </a:lnTo>
                <a:lnTo>
                  <a:pt x="2" y="137"/>
                </a:lnTo>
                <a:lnTo>
                  <a:pt x="1" y="126"/>
                </a:lnTo>
                <a:lnTo>
                  <a:pt x="0" y="114"/>
                </a:lnTo>
              </a:path>
            </a:pathLst>
          </a:custGeom>
          <a:noFill/>
          <a:ln w="3175">
            <a:solidFill>
              <a:srgbClr val="000000"/>
            </a:solidFill>
            <a:round/>
            <a:headEnd/>
            <a:tailEnd/>
          </a:ln>
        </p:spPr>
        <p:txBody>
          <a:bodyPr/>
          <a:lstStyle/>
          <a:p>
            <a:endParaRPr lang="zh-CN" altLang="en-US"/>
          </a:p>
        </p:txBody>
      </p:sp>
      <p:sp>
        <p:nvSpPr>
          <p:cNvPr id="15379" name="Rectangle 176"/>
          <p:cNvSpPr>
            <a:spLocks noChangeArrowheads="1"/>
          </p:cNvSpPr>
          <p:nvPr/>
        </p:nvSpPr>
        <p:spPr bwMode="auto">
          <a:xfrm>
            <a:off x="5037166" y="1600764"/>
            <a:ext cx="63500" cy="152354"/>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dirty="0">
                <a:solidFill>
                  <a:srgbClr val="0000FF"/>
                </a:solidFill>
                <a:latin typeface="宋体" pitchFamily="2" charset="-122"/>
              </a:rPr>
              <a:t>E</a:t>
            </a:r>
            <a:endParaRPr lang="en-US" altLang="zh-CN" sz="1000" b="1" dirty="0">
              <a:solidFill>
                <a:srgbClr val="0000FF"/>
              </a:solidFill>
              <a:latin typeface="Times New Roman" pitchFamily="18" charset="0"/>
              <a:ea typeface="楷体_GB2312" pitchFamily="1" charset="-122"/>
            </a:endParaRPr>
          </a:p>
        </p:txBody>
      </p:sp>
      <p:sp>
        <p:nvSpPr>
          <p:cNvPr id="15380" name="未知"/>
          <p:cNvSpPr>
            <a:spLocks/>
          </p:cNvSpPr>
          <p:nvPr/>
        </p:nvSpPr>
        <p:spPr bwMode="auto">
          <a:xfrm>
            <a:off x="4935566" y="2968780"/>
            <a:ext cx="282573" cy="301535"/>
          </a:xfrm>
          <a:custGeom>
            <a:avLst/>
            <a:gdLst>
              <a:gd name="T0" fmla="*/ 3468480 w 216"/>
              <a:gd name="T1" fmla="*/ 605799974 h 226"/>
              <a:gd name="T2" fmla="*/ 19279409 w 216"/>
              <a:gd name="T3" fmla="*/ 470234226 h 226"/>
              <a:gd name="T4" fmla="*/ 51371873 w 216"/>
              <a:gd name="T5" fmla="*/ 351636369 h 226"/>
              <a:gd name="T6" fmla="*/ 93100459 w 216"/>
              <a:gd name="T7" fmla="*/ 243453492 h 226"/>
              <a:gd name="T8" fmla="*/ 151879687 w 216"/>
              <a:gd name="T9" fmla="*/ 149345652 h 226"/>
              <a:gd name="T10" fmla="*/ 218040878 w 216"/>
              <a:gd name="T11" fmla="*/ 76838499 h 226"/>
              <a:gd name="T12" fmla="*/ 293737899 w 216"/>
              <a:gd name="T13" fmla="*/ 30747017 h 226"/>
              <a:gd name="T14" fmla="*/ 379467856 w 216"/>
              <a:gd name="T15" fmla="*/ 5246112 h 226"/>
              <a:gd name="T16" fmla="*/ 464985030 w 216"/>
              <a:gd name="T17" fmla="*/ 5246112 h 226"/>
              <a:gd name="T18" fmla="*/ 546365163 w 216"/>
              <a:gd name="T19" fmla="*/ 30747017 h 226"/>
              <a:gd name="T20" fmla="*/ 622739560 w 216"/>
              <a:gd name="T21" fmla="*/ 76838499 h 226"/>
              <a:gd name="T22" fmla="*/ 692368182 w 216"/>
              <a:gd name="T23" fmla="*/ 149345652 h 226"/>
              <a:gd name="T24" fmla="*/ 745936538 w 216"/>
              <a:gd name="T25" fmla="*/ 243453492 h 226"/>
              <a:gd name="T26" fmla="*/ 789344504 w 216"/>
              <a:gd name="T27" fmla="*/ 351636369 h 226"/>
              <a:gd name="T28" fmla="*/ 828864612 w 216"/>
              <a:gd name="T29" fmla="*/ 470234226 h 226"/>
              <a:gd name="T30" fmla="*/ 844450245 w 216"/>
              <a:gd name="T31" fmla="*/ 605799974 h 226"/>
              <a:gd name="T32" fmla="*/ 844450245 w 216"/>
              <a:gd name="T33" fmla="*/ 673247391 h 226"/>
              <a:gd name="T34" fmla="*/ 837258897 w 216"/>
              <a:gd name="T35" fmla="*/ 809121661 h 226"/>
              <a:gd name="T36" fmla="*/ 814086300 w 216"/>
              <a:gd name="T37" fmla="*/ 939556915 h 226"/>
              <a:gd name="T38" fmla="*/ 769858614 w 216"/>
              <a:gd name="T39" fmla="*/ 1047187779 h 226"/>
              <a:gd name="T40" fmla="*/ 722693214 w 216"/>
              <a:gd name="T41" fmla="*/ 1154717196 h 226"/>
              <a:gd name="T42" fmla="*/ 660207783 w 216"/>
              <a:gd name="T43" fmla="*/ 1235532183 h 226"/>
              <a:gd name="T44" fmla="*/ 586522487 w 216"/>
              <a:gd name="T45" fmla="*/ 1296425926 h 226"/>
              <a:gd name="T46" fmla="*/ 504656372 w 216"/>
              <a:gd name="T47" fmla="*/ 1332984545 h 226"/>
              <a:gd name="T48" fmla="*/ 422873988 w 216"/>
              <a:gd name="T49" fmla="*/ 1343980891 h 226"/>
              <a:gd name="T50" fmla="*/ 336070776 w 216"/>
              <a:gd name="T51" fmla="*/ 1332984545 h 226"/>
              <a:gd name="T52" fmla="*/ 258010951 w 216"/>
              <a:gd name="T53" fmla="*/ 1296425926 h 226"/>
              <a:gd name="T54" fmla="*/ 184191063 w 216"/>
              <a:gd name="T55" fmla="*/ 1235532183 h 226"/>
              <a:gd name="T56" fmla="*/ 125236776 w 216"/>
              <a:gd name="T57" fmla="*/ 1154717196 h 226"/>
              <a:gd name="T58" fmla="*/ 73721376 w 216"/>
              <a:gd name="T59" fmla="*/ 1047187779 h 226"/>
              <a:gd name="T60" fmla="*/ 30328991 w 216"/>
              <a:gd name="T61" fmla="*/ 939556915 h 226"/>
              <a:gd name="T62" fmla="*/ 7145711 w 216"/>
              <a:gd name="T63" fmla="*/ 809121661 h 226"/>
              <a:gd name="T64" fmla="*/ 0 w 216"/>
              <a:gd name="T65" fmla="*/ 673247391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8" y="68"/>
                </a:lnTo>
                <a:lnTo>
                  <a:pt x="13" y="59"/>
                </a:lnTo>
                <a:lnTo>
                  <a:pt x="19" y="50"/>
                </a:lnTo>
                <a:lnTo>
                  <a:pt x="24" y="41"/>
                </a:lnTo>
                <a:lnTo>
                  <a:pt x="32" y="33"/>
                </a:lnTo>
                <a:lnTo>
                  <a:pt x="39" y="25"/>
                </a:lnTo>
                <a:lnTo>
                  <a:pt x="47" y="18"/>
                </a:lnTo>
                <a:lnTo>
                  <a:pt x="56" y="13"/>
                </a:lnTo>
                <a:lnTo>
                  <a:pt x="66" y="9"/>
                </a:lnTo>
                <a:lnTo>
                  <a:pt x="75" y="5"/>
                </a:lnTo>
                <a:lnTo>
                  <a:pt x="86" y="2"/>
                </a:lnTo>
                <a:lnTo>
                  <a:pt x="97" y="1"/>
                </a:lnTo>
                <a:lnTo>
                  <a:pt x="108" y="0"/>
                </a:lnTo>
                <a:lnTo>
                  <a:pt x="119" y="1"/>
                </a:lnTo>
                <a:lnTo>
                  <a:pt x="129" y="2"/>
                </a:lnTo>
                <a:lnTo>
                  <a:pt x="140" y="5"/>
                </a:lnTo>
                <a:lnTo>
                  <a:pt x="150" y="9"/>
                </a:lnTo>
                <a:lnTo>
                  <a:pt x="159" y="13"/>
                </a:lnTo>
                <a:lnTo>
                  <a:pt x="169" y="18"/>
                </a:lnTo>
                <a:lnTo>
                  <a:pt x="177" y="25"/>
                </a:lnTo>
                <a:lnTo>
                  <a:pt x="185" y="33"/>
                </a:lnTo>
                <a:lnTo>
                  <a:pt x="191" y="41"/>
                </a:lnTo>
                <a:lnTo>
                  <a:pt x="197" y="50"/>
                </a:lnTo>
                <a:lnTo>
                  <a:pt x="202" y="59"/>
                </a:lnTo>
                <a:lnTo>
                  <a:pt x="208" y="68"/>
                </a:lnTo>
                <a:lnTo>
                  <a:pt x="212" y="79"/>
                </a:lnTo>
                <a:lnTo>
                  <a:pt x="214" y="90"/>
                </a:lnTo>
                <a:lnTo>
                  <a:pt x="216" y="102"/>
                </a:lnTo>
                <a:lnTo>
                  <a:pt x="216" y="113"/>
                </a:lnTo>
                <a:lnTo>
                  <a:pt x="216" y="125"/>
                </a:lnTo>
                <a:lnTo>
                  <a:pt x="214" y="136"/>
                </a:lnTo>
                <a:lnTo>
                  <a:pt x="212" y="147"/>
                </a:lnTo>
                <a:lnTo>
                  <a:pt x="208" y="158"/>
                </a:lnTo>
                <a:lnTo>
                  <a:pt x="202" y="167"/>
                </a:lnTo>
                <a:lnTo>
                  <a:pt x="197" y="176"/>
                </a:lnTo>
                <a:lnTo>
                  <a:pt x="191" y="186"/>
                </a:lnTo>
                <a:lnTo>
                  <a:pt x="185" y="194"/>
                </a:lnTo>
                <a:lnTo>
                  <a:pt x="177" y="201"/>
                </a:lnTo>
                <a:lnTo>
                  <a:pt x="169" y="208"/>
                </a:lnTo>
                <a:lnTo>
                  <a:pt x="159" y="213"/>
                </a:lnTo>
                <a:lnTo>
                  <a:pt x="150" y="218"/>
                </a:lnTo>
                <a:lnTo>
                  <a:pt x="140" y="221"/>
                </a:lnTo>
                <a:lnTo>
                  <a:pt x="129" y="224"/>
                </a:lnTo>
                <a:lnTo>
                  <a:pt x="119" y="226"/>
                </a:lnTo>
                <a:lnTo>
                  <a:pt x="108" y="226"/>
                </a:lnTo>
                <a:lnTo>
                  <a:pt x="97" y="226"/>
                </a:lnTo>
                <a:lnTo>
                  <a:pt x="86" y="224"/>
                </a:lnTo>
                <a:lnTo>
                  <a:pt x="75" y="221"/>
                </a:lnTo>
                <a:lnTo>
                  <a:pt x="66" y="218"/>
                </a:lnTo>
                <a:lnTo>
                  <a:pt x="56" y="213"/>
                </a:lnTo>
                <a:lnTo>
                  <a:pt x="47" y="208"/>
                </a:lnTo>
                <a:lnTo>
                  <a:pt x="39" y="201"/>
                </a:lnTo>
                <a:lnTo>
                  <a:pt x="32" y="194"/>
                </a:lnTo>
                <a:lnTo>
                  <a:pt x="24" y="186"/>
                </a:lnTo>
                <a:lnTo>
                  <a:pt x="19" y="176"/>
                </a:lnTo>
                <a:lnTo>
                  <a:pt x="13" y="167"/>
                </a:lnTo>
                <a:lnTo>
                  <a:pt x="8" y="158"/>
                </a:lnTo>
                <a:lnTo>
                  <a:pt x="5" y="147"/>
                </a:lnTo>
                <a:lnTo>
                  <a:pt x="2" y="136"/>
                </a:lnTo>
                <a:lnTo>
                  <a:pt x="1" y="125"/>
                </a:lnTo>
                <a:lnTo>
                  <a:pt x="0" y="113"/>
                </a:lnTo>
                <a:close/>
              </a:path>
            </a:pathLst>
          </a:custGeom>
          <a:solidFill>
            <a:srgbClr val="FFFFFF"/>
          </a:solidFill>
          <a:ln w="9525">
            <a:noFill/>
            <a:round/>
            <a:headEnd/>
            <a:tailEnd/>
          </a:ln>
        </p:spPr>
        <p:txBody>
          <a:bodyPr/>
          <a:lstStyle/>
          <a:p>
            <a:endParaRPr lang="zh-CN" altLang="en-US"/>
          </a:p>
        </p:txBody>
      </p:sp>
      <p:sp>
        <p:nvSpPr>
          <p:cNvPr id="15381" name="未知"/>
          <p:cNvSpPr>
            <a:spLocks/>
          </p:cNvSpPr>
          <p:nvPr/>
        </p:nvSpPr>
        <p:spPr bwMode="auto">
          <a:xfrm>
            <a:off x="4935566" y="2968780"/>
            <a:ext cx="282573" cy="301535"/>
          </a:xfrm>
          <a:custGeom>
            <a:avLst/>
            <a:gdLst>
              <a:gd name="T0" fmla="*/ 3468480 w 216"/>
              <a:gd name="T1" fmla="*/ 605799974 h 226"/>
              <a:gd name="T2" fmla="*/ 19279409 w 216"/>
              <a:gd name="T3" fmla="*/ 470234226 h 226"/>
              <a:gd name="T4" fmla="*/ 51371873 w 216"/>
              <a:gd name="T5" fmla="*/ 351636369 h 226"/>
              <a:gd name="T6" fmla="*/ 93100459 w 216"/>
              <a:gd name="T7" fmla="*/ 243453492 h 226"/>
              <a:gd name="T8" fmla="*/ 151879687 w 216"/>
              <a:gd name="T9" fmla="*/ 149345652 h 226"/>
              <a:gd name="T10" fmla="*/ 218040878 w 216"/>
              <a:gd name="T11" fmla="*/ 76838499 h 226"/>
              <a:gd name="T12" fmla="*/ 293737899 w 216"/>
              <a:gd name="T13" fmla="*/ 30747017 h 226"/>
              <a:gd name="T14" fmla="*/ 379467856 w 216"/>
              <a:gd name="T15" fmla="*/ 5246112 h 226"/>
              <a:gd name="T16" fmla="*/ 464985030 w 216"/>
              <a:gd name="T17" fmla="*/ 5246112 h 226"/>
              <a:gd name="T18" fmla="*/ 546365163 w 216"/>
              <a:gd name="T19" fmla="*/ 30747017 h 226"/>
              <a:gd name="T20" fmla="*/ 622739560 w 216"/>
              <a:gd name="T21" fmla="*/ 76838499 h 226"/>
              <a:gd name="T22" fmla="*/ 692368182 w 216"/>
              <a:gd name="T23" fmla="*/ 149345652 h 226"/>
              <a:gd name="T24" fmla="*/ 745936538 w 216"/>
              <a:gd name="T25" fmla="*/ 243453492 h 226"/>
              <a:gd name="T26" fmla="*/ 789344504 w 216"/>
              <a:gd name="T27" fmla="*/ 351636369 h 226"/>
              <a:gd name="T28" fmla="*/ 828864612 w 216"/>
              <a:gd name="T29" fmla="*/ 470234226 h 226"/>
              <a:gd name="T30" fmla="*/ 844450245 w 216"/>
              <a:gd name="T31" fmla="*/ 605799974 h 226"/>
              <a:gd name="T32" fmla="*/ 844450245 w 216"/>
              <a:gd name="T33" fmla="*/ 673247391 h 226"/>
              <a:gd name="T34" fmla="*/ 837258897 w 216"/>
              <a:gd name="T35" fmla="*/ 809121661 h 226"/>
              <a:gd name="T36" fmla="*/ 814086300 w 216"/>
              <a:gd name="T37" fmla="*/ 939556915 h 226"/>
              <a:gd name="T38" fmla="*/ 769858614 w 216"/>
              <a:gd name="T39" fmla="*/ 1047187779 h 226"/>
              <a:gd name="T40" fmla="*/ 722693214 w 216"/>
              <a:gd name="T41" fmla="*/ 1154717196 h 226"/>
              <a:gd name="T42" fmla="*/ 660207783 w 216"/>
              <a:gd name="T43" fmla="*/ 1235532183 h 226"/>
              <a:gd name="T44" fmla="*/ 586522487 w 216"/>
              <a:gd name="T45" fmla="*/ 1296425926 h 226"/>
              <a:gd name="T46" fmla="*/ 504656372 w 216"/>
              <a:gd name="T47" fmla="*/ 1332984545 h 226"/>
              <a:gd name="T48" fmla="*/ 422873988 w 216"/>
              <a:gd name="T49" fmla="*/ 1343980891 h 226"/>
              <a:gd name="T50" fmla="*/ 336070776 w 216"/>
              <a:gd name="T51" fmla="*/ 1332984545 h 226"/>
              <a:gd name="T52" fmla="*/ 258010951 w 216"/>
              <a:gd name="T53" fmla="*/ 1296425926 h 226"/>
              <a:gd name="T54" fmla="*/ 184191063 w 216"/>
              <a:gd name="T55" fmla="*/ 1235532183 h 226"/>
              <a:gd name="T56" fmla="*/ 125236776 w 216"/>
              <a:gd name="T57" fmla="*/ 1154717196 h 226"/>
              <a:gd name="T58" fmla="*/ 73721376 w 216"/>
              <a:gd name="T59" fmla="*/ 1047187779 h 226"/>
              <a:gd name="T60" fmla="*/ 30328991 w 216"/>
              <a:gd name="T61" fmla="*/ 939556915 h 226"/>
              <a:gd name="T62" fmla="*/ 7145711 w 216"/>
              <a:gd name="T63" fmla="*/ 809121661 h 226"/>
              <a:gd name="T64" fmla="*/ 0 w 216"/>
              <a:gd name="T65" fmla="*/ 673247391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8" y="68"/>
                </a:lnTo>
                <a:lnTo>
                  <a:pt x="13" y="59"/>
                </a:lnTo>
                <a:lnTo>
                  <a:pt x="19" y="50"/>
                </a:lnTo>
                <a:lnTo>
                  <a:pt x="24" y="41"/>
                </a:lnTo>
                <a:lnTo>
                  <a:pt x="32" y="33"/>
                </a:lnTo>
                <a:lnTo>
                  <a:pt x="39" y="25"/>
                </a:lnTo>
                <a:lnTo>
                  <a:pt x="47" y="18"/>
                </a:lnTo>
                <a:lnTo>
                  <a:pt x="56" y="13"/>
                </a:lnTo>
                <a:lnTo>
                  <a:pt x="66" y="9"/>
                </a:lnTo>
                <a:lnTo>
                  <a:pt x="75" y="5"/>
                </a:lnTo>
                <a:lnTo>
                  <a:pt x="86" y="2"/>
                </a:lnTo>
                <a:lnTo>
                  <a:pt x="97" y="1"/>
                </a:lnTo>
                <a:lnTo>
                  <a:pt x="108" y="0"/>
                </a:lnTo>
                <a:lnTo>
                  <a:pt x="119" y="1"/>
                </a:lnTo>
                <a:lnTo>
                  <a:pt x="129" y="2"/>
                </a:lnTo>
                <a:lnTo>
                  <a:pt x="140" y="5"/>
                </a:lnTo>
                <a:lnTo>
                  <a:pt x="150" y="9"/>
                </a:lnTo>
                <a:lnTo>
                  <a:pt x="159" y="13"/>
                </a:lnTo>
                <a:lnTo>
                  <a:pt x="169" y="18"/>
                </a:lnTo>
                <a:lnTo>
                  <a:pt x="177" y="25"/>
                </a:lnTo>
                <a:lnTo>
                  <a:pt x="185" y="33"/>
                </a:lnTo>
                <a:lnTo>
                  <a:pt x="191" y="41"/>
                </a:lnTo>
                <a:lnTo>
                  <a:pt x="197" y="50"/>
                </a:lnTo>
                <a:lnTo>
                  <a:pt x="202" y="59"/>
                </a:lnTo>
                <a:lnTo>
                  <a:pt x="208" y="68"/>
                </a:lnTo>
                <a:lnTo>
                  <a:pt x="212" y="79"/>
                </a:lnTo>
                <a:lnTo>
                  <a:pt x="214" y="90"/>
                </a:lnTo>
                <a:lnTo>
                  <a:pt x="216" y="102"/>
                </a:lnTo>
                <a:lnTo>
                  <a:pt x="216" y="113"/>
                </a:lnTo>
                <a:lnTo>
                  <a:pt x="216" y="125"/>
                </a:lnTo>
                <a:lnTo>
                  <a:pt x="214" y="136"/>
                </a:lnTo>
                <a:lnTo>
                  <a:pt x="212" y="147"/>
                </a:lnTo>
                <a:lnTo>
                  <a:pt x="208" y="158"/>
                </a:lnTo>
                <a:lnTo>
                  <a:pt x="202" y="167"/>
                </a:lnTo>
                <a:lnTo>
                  <a:pt x="197" y="176"/>
                </a:lnTo>
                <a:lnTo>
                  <a:pt x="191" y="186"/>
                </a:lnTo>
                <a:lnTo>
                  <a:pt x="185" y="194"/>
                </a:lnTo>
                <a:lnTo>
                  <a:pt x="177" y="201"/>
                </a:lnTo>
                <a:lnTo>
                  <a:pt x="169" y="208"/>
                </a:lnTo>
                <a:lnTo>
                  <a:pt x="159" y="213"/>
                </a:lnTo>
                <a:lnTo>
                  <a:pt x="150" y="218"/>
                </a:lnTo>
                <a:lnTo>
                  <a:pt x="140" y="221"/>
                </a:lnTo>
                <a:lnTo>
                  <a:pt x="129" y="224"/>
                </a:lnTo>
                <a:lnTo>
                  <a:pt x="119" y="226"/>
                </a:lnTo>
                <a:lnTo>
                  <a:pt x="108" y="226"/>
                </a:lnTo>
                <a:lnTo>
                  <a:pt x="97" y="226"/>
                </a:lnTo>
                <a:lnTo>
                  <a:pt x="86" y="224"/>
                </a:lnTo>
                <a:lnTo>
                  <a:pt x="75" y="221"/>
                </a:lnTo>
                <a:lnTo>
                  <a:pt x="66" y="218"/>
                </a:lnTo>
                <a:lnTo>
                  <a:pt x="56" y="213"/>
                </a:lnTo>
                <a:lnTo>
                  <a:pt x="47" y="208"/>
                </a:lnTo>
                <a:lnTo>
                  <a:pt x="39" y="201"/>
                </a:lnTo>
                <a:lnTo>
                  <a:pt x="32" y="194"/>
                </a:lnTo>
                <a:lnTo>
                  <a:pt x="24" y="186"/>
                </a:lnTo>
                <a:lnTo>
                  <a:pt x="19" y="176"/>
                </a:lnTo>
                <a:lnTo>
                  <a:pt x="13" y="167"/>
                </a:lnTo>
                <a:lnTo>
                  <a:pt x="8" y="158"/>
                </a:lnTo>
                <a:lnTo>
                  <a:pt x="5" y="147"/>
                </a:lnTo>
                <a:lnTo>
                  <a:pt x="2" y="136"/>
                </a:lnTo>
                <a:lnTo>
                  <a:pt x="1" y="125"/>
                </a:lnTo>
                <a:lnTo>
                  <a:pt x="0" y="113"/>
                </a:lnTo>
              </a:path>
            </a:pathLst>
          </a:custGeom>
          <a:noFill/>
          <a:ln w="3175">
            <a:solidFill>
              <a:srgbClr val="000000"/>
            </a:solidFill>
            <a:round/>
            <a:headEnd/>
            <a:tailEnd/>
          </a:ln>
        </p:spPr>
        <p:txBody>
          <a:bodyPr/>
          <a:lstStyle/>
          <a:p>
            <a:endParaRPr lang="zh-CN" altLang="en-US"/>
          </a:p>
        </p:txBody>
      </p:sp>
      <p:sp>
        <p:nvSpPr>
          <p:cNvPr id="15382" name="Rectangle 179"/>
          <p:cNvSpPr>
            <a:spLocks noChangeArrowheads="1"/>
          </p:cNvSpPr>
          <p:nvPr/>
        </p:nvSpPr>
        <p:spPr bwMode="auto">
          <a:xfrm>
            <a:off x="5037166" y="3029087"/>
            <a:ext cx="63500" cy="154259"/>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a:solidFill>
                  <a:srgbClr val="FF0000"/>
                </a:solidFill>
                <a:latin typeface="宋体" pitchFamily="2" charset="-122"/>
              </a:rPr>
              <a:t>F</a:t>
            </a:r>
            <a:endParaRPr lang="en-US" altLang="zh-CN" sz="1000" b="1">
              <a:solidFill>
                <a:srgbClr val="FF0000"/>
              </a:solidFill>
              <a:latin typeface="Times New Roman" pitchFamily="18" charset="0"/>
              <a:ea typeface="楷体_GB2312" pitchFamily="1" charset="-122"/>
            </a:endParaRPr>
          </a:p>
        </p:txBody>
      </p:sp>
      <p:sp>
        <p:nvSpPr>
          <p:cNvPr id="15383" name="未知"/>
          <p:cNvSpPr>
            <a:spLocks/>
          </p:cNvSpPr>
          <p:nvPr/>
        </p:nvSpPr>
        <p:spPr bwMode="auto">
          <a:xfrm>
            <a:off x="5499443" y="2250175"/>
            <a:ext cx="280668" cy="298361"/>
          </a:xfrm>
          <a:custGeom>
            <a:avLst/>
            <a:gdLst>
              <a:gd name="T0" fmla="*/ 3132436 w 216"/>
              <a:gd name="T1" fmla="*/ 446341159 h 227"/>
              <a:gd name="T2" fmla="*/ 16248397 w 216"/>
              <a:gd name="T3" fmla="*/ 348105442 h 227"/>
              <a:gd name="T4" fmla="*/ 44718601 w 216"/>
              <a:gd name="T5" fmla="*/ 260095379 h 227"/>
              <a:gd name="T6" fmla="*/ 81008170 w 216"/>
              <a:gd name="T7" fmla="*/ 182291127 h 227"/>
              <a:gd name="T8" fmla="*/ 133056879 w 216"/>
              <a:gd name="T9" fmla="*/ 113371133 h 227"/>
              <a:gd name="T10" fmla="*/ 190341245 w 216"/>
              <a:gd name="T11" fmla="*/ 60672045 h 227"/>
              <a:gd name="T12" fmla="*/ 253391593 w 216"/>
              <a:gd name="T13" fmla="*/ 25570180 h 227"/>
              <a:gd name="T14" fmla="*/ 328077895 w 216"/>
              <a:gd name="T15" fmla="*/ 3971138 h 227"/>
              <a:gd name="T16" fmla="*/ 404053641 w 216"/>
              <a:gd name="T17" fmla="*/ 3971138 h 227"/>
              <a:gd name="T18" fmla="*/ 473614015 w 216"/>
              <a:gd name="T19" fmla="*/ 25570180 h 227"/>
              <a:gd name="T20" fmla="*/ 538647947 w 216"/>
              <a:gd name="T21" fmla="*/ 60672045 h 227"/>
              <a:gd name="T22" fmla="*/ 599974025 w 216"/>
              <a:gd name="T23" fmla="*/ 113371133 h 227"/>
              <a:gd name="T24" fmla="*/ 651021663 w 216"/>
              <a:gd name="T25" fmla="*/ 182291127 h 227"/>
              <a:gd name="T26" fmla="*/ 684280176 w 216"/>
              <a:gd name="T27" fmla="*/ 260095379 h 227"/>
              <a:gd name="T28" fmla="*/ 719059846 w 216"/>
              <a:gd name="T29" fmla="*/ 348105442 h 227"/>
              <a:gd name="T30" fmla="*/ 732218540 w 216"/>
              <a:gd name="T31" fmla="*/ 446341159 h 227"/>
              <a:gd name="T32" fmla="*/ 732218540 w 216"/>
              <a:gd name="T33" fmla="*/ 494825899 h 227"/>
              <a:gd name="T34" fmla="*/ 725469299 w 216"/>
              <a:gd name="T35" fmla="*/ 591068594 h 227"/>
              <a:gd name="T36" fmla="*/ 706123720 w 216"/>
              <a:gd name="T37" fmla="*/ 685652195 h 227"/>
              <a:gd name="T38" fmla="*/ 668021454 w 216"/>
              <a:gd name="T39" fmla="*/ 767322354 h 227"/>
              <a:gd name="T40" fmla="*/ 628521798 w 216"/>
              <a:gd name="T41" fmla="*/ 846470598 h 227"/>
              <a:gd name="T42" fmla="*/ 573427077 w 216"/>
              <a:gd name="T43" fmla="*/ 903181730 h 227"/>
              <a:gd name="T44" fmla="*/ 508488705 w 216"/>
              <a:gd name="T45" fmla="*/ 949607487 h 227"/>
              <a:gd name="T46" fmla="*/ 437297754 w 216"/>
              <a:gd name="T47" fmla="*/ 972957092 h 227"/>
              <a:gd name="T48" fmla="*/ 366134183 w 216"/>
              <a:gd name="T49" fmla="*/ 985307325 h 227"/>
              <a:gd name="T50" fmla="*/ 291664425 w 216"/>
              <a:gd name="T51" fmla="*/ 972957092 h 227"/>
              <a:gd name="T52" fmla="*/ 223644091 w 216"/>
              <a:gd name="T53" fmla="*/ 949607487 h 227"/>
              <a:gd name="T54" fmla="*/ 158792020 w 216"/>
              <a:gd name="T55" fmla="*/ 903181730 h 227"/>
              <a:gd name="T56" fmla="*/ 107753531 w 216"/>
              <a:gd name="T57" fmla="*/ 846470598 h 227"/>
              <a:gd name="T58" fmla="*/ 65023271 w 216"/>
              <a:gd name="T59" fmla="*/ 767322354 h 227"/>
              <a:gd name="T60" fmla="*/ 26840323 w 216"/>
              <a:gd name="T61" fmla="*/ 685652195 h 227"/>
              <a:gd name="T62" fmla="*/ 6409892 w 216"/>
              <a:gd name="T63" fmla="*/ 591068594 h 227"/>
              <a:gd name="T64" fmla="*/ 0 w 216"/>
              <a:gd name="T65" fmla="*/ 49482589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9" y="50"/>
                </a:lnTo>
                <a:lnTo>
                  <a:pt x="24" y="42"/>
                </a:lnTo>
                <a:lnTo>
                  <a:pt x="32" y="34"/>
                </a:lnTo>
                <a:lnTo>
                  <a:pt x="39" y="26"/>
                </a:lnTo>
                <a:lnTo>
                  <a:pt x="47" y="19"/>
                </a:lnTo>
                <a:lnTo>
                  <a:pt x="56" y="14"/>
                </a:lnTo>
                <a:lnTo>
                  <a:pt x="66" y="10"/>
                </a:lnTo>
                <a:lnTo>
                  <a:pt x="75" y="6"/>
                </a:lnTo>
                <a:lnTo>
                  <a:pt x="86" y="3"/>
                </a:lnTo>
                <a:lnTo>
                  <a:pt x="97" y="1"/>
                </a:lnTo>
                <a:lnTo>
                  <a:pt x="108" y="0"/>
                </a:lnTo>
                <a:lnTo>
                  <a:pt x="119" y="1"/>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4" y="91"/>
                </a:lnTo>
                <a:lnTo>
                  <a:pt x="216" y="103"/>
                </a:lnTo>
                <a:lnTo>
                  <a:pt x="216" y="114"/>
                </a:lnTo>
                <a:lnTo>
                  <a:pt x="216" y="126"/>
                </a:lnTo>
                <a:lnTo>
                  <a:pt x="214" y="136"/>
                </a:lnTo>
                <a:lnTo>
                  <a:pt x="212" y="147"/>
                </a:lnTo>
                <a:lnTo>
                  <a:pt x="208" y="158"/>
                </a:lnTo>
                <a:lnTo>
                  <a:pt x="202" y="168"/>
                </a:lnTo>
                <a:lnTo>
                  <a:pt x="197" y="177"/>
                </a:lnTo>
                <a:lnTo>
                  <a:pt x="192" y="186"/>
                </a:lnTo>
                <a:lnTo>
                  <a:pt x="185" y="195"/>
                </a:lnTo>
                <a:lnTo>
                  <a:pt x="177" y="201"/>
                </a:lnTo>
                <a:lnTo>
                  <a:pt x="169" y="208"/>
                </a:lnTo>
                <a:lnTo>
                  <a:pt x="159" y="213"/>
                </a:lnTo>
                <a:lnTo>
                  <a:pt x="150" y="219"/>
                </a:lnTo>
                <a:lnTo>
                  <a:pt x="140" y="222"/>
                </a:lnTo>
                <a:lnTo>
                  <a:pt x="129" y="224"/>
                </a:lnTo>
                <a:lnTo>
                  <a:pt x="119" y="227"/>
                </a:lnTo>
                <a:lnTo>
                  <a:pt x="108" y="227"/>
                </a:lnTo>
                <a:lnTo>
                  <a:pt x="97" y="227"/>
                </a:lnTo>
                <a:lnTo>
                  <a:pt x="86" y="224"/>
                </a:lnTo>
                <a:lnTo>
                  <a:pt x="75" y="222"/>
                </a:lnTo>
                <a:lnTo>
                  <a:pt x="66" y="219"/>
                </a:lnTo>
                <a:lnTo>
                  <a:pt x="56" y="213"/>
                </a:lnTo>
                <a:lnTo>
                  <a:pt x="47" y="208"/>
                </a:lnTo>
                <a:lnTo>
                  <a:pt x="39" y="201"/>
                </a:lnTo>
                <a:lnTo>
                  <a:pt x="32" y="195"/>
                </a:lnTo>
                <a:lnTo>
                  <a:pt x="24" y="186"/>
                </a:lnTo>
                <a:lnTo>
                  <a:pt x="19" y="177"/>
                </a:lnTo>
                <a:lnTo>
                  <a:pt x="13" y="168"/>
                </a:lnTo>
                <a:lnTo>
                  <a:pt x="8" y="158"/>
                </a:lnTo>
                <a:lnTo>
                  <a:pt x="5" y="147"/>
                </a:lnTo>
                <a:lnTo>
                  <a:pt x="2" y="136"/>
                </a:lnTo>
                <a:lnTo>
                  <a:pt x="1" y="126"/>
                </a:lnTo>
                <a:lnTo>
                  <a:pt x="0" y="114"/>
                </a:lnTo>
                <a:close/>
              </a:path>
            </a:pathLst>
          </a:custGeom>
          <a:solidFill>
            <a:srgbClr val="FFFFFF"/>
          </a:solidFill>
          <a:ln w="9525">
            <a:noFill/>
            <a:round/>
            <a:headEnd/>
            <a:tailEnd/>
          </a:ln>
        </p:spPr>
        <p:txBody>
          <a:bodyPr/>
          <a:lstStyle/>
          <a:p>
            <a:endParaRPr lang="zh-CN" altLang="en-US"/>
          </a:p>
        </p:txBody>
      </p:sp>
      <p:sp>
        <p:nvSpPr>
          <p:cNvPr id="15384" name="未知"/>
          <p:cNvSpPr>
            <a:spLocks/>
          </p:cNvSpPr>
          <p:nvPr/>
        </p:nvSpPr>
        <p:spPr bwMode="auto">
          <a:xfrm>
            <a:off x="5499443" y="2250175"/>
            <a:ext cx="280668" cy="298361"/>
          </a:xfrm>
          <a:custGeom>
            <a:avLst/>
            <a:gdLst>
              <a:gd name="T0" fmla="*/ 3132436 w 216"/>
              <a:gd name="T1" fmla="*/ 446341159 h 227"/>
              <a:gd name="T2" fmla="*/ 16248397 w 216"/>
              <a:gd name="T3" fmla="*/ 348105442 h 227"/>
              <a:gd name="T4" fmla="*/ 44718601 w 216"/>
              <a:gd name="T5" fmla="*/ 260095379 h 227"/>
              <a:gd name="T6" fmla="*/ 81008170 w 216"/>
              <a:gd name="T7" fmla="*/ 182291127 h 227"/>
              <a:gd name="T8" fmla="*/ 133056879 w 216"/>
              <a:gd name="T9" fmla="*/ 113371133 h 227"/>
              <a:gd name="T10" fmla="*/ 190341245 w 216"/>
              <a:gd name="T11" fmla="*/ 60672045 h 227"/>
              <a:gd name="T12" fmla="*/ 253391593 w 216"/>
              <a:gd name="T13" fmla="*/ 25570180 h 227"/>
              <a:gd name="T14" fmla="*/ 328077895 w 216"/>
              <a:gd name="T15" fmla="*/ 3971138 h 227"/>
              <a:gd name="T16" fmla="*/ 404053641 w 216"/>
              <a:gd name="T17" fmla="*/ 3971138 h 227"/>
              <a:gd name="T18" fmla="*/ 473614015 w 216"/>
              <a:gd name="T19" fmla="*/ 25570180 h 227"/>
              <a:gd name="T20" fmla="*/ 538647947 w 216"/>
              <a:gd name="T21" fmla="*/ 60672045 h 227"/>
              <a:gd name="T22" fmla="*/ 599974025 w 216"/>
              <a:gd name="T23" fmla="*/ 113371133 h 227"/>
              <a:gd name="T24" fmla="*/ 651021663 w 216"/>
              <a:gd name="T25" fmla="*/ 182291127 h 227"/>
              <a:gd name="T26" fmla="*/ 684280176 w 216"/>
              <a:gd name="T27" fmla="*/ 260095379 h 227"/>
              <a:gd name="T28" fmla="*/ 719059846 w 216"/>
              <a:gd name="T29" fmla="*/ 348105442 h 227"/>
              <a:gd name="T30" fmla="*/ 732218540 w 216"/>
              <a:gd name="T31" fmla="*/ 446341159 h 227"/>
              <a:gd name="T32" fmla="*/ 732218540 w 216"/>
              <a:gd name="T33" fmla="*/ 494825899 h 227"/>
              <a:gd name="T34" fmla="*/ 725469299 w 216"/>
              <a:gd name="T35" fmla="*/ 591068594 h 227"/>
              <a:gd name="T36" fmla="*/ 706123720 w 216"/>
              <a:gd name="T37" fmla="*/ 685652195 h 227"/>
              <a:gd name="T38" fmla="*/ 668021454 w 216"/>
              <a:gd name="T39" fmla="*/ 767322354 h 227"/>
              <a:gd name="T40" fmla="*/ 628521798 w 216"/>
              <a:gd name="T41" fmla="*/ 846470598 h 227"/>
              <a:gd name="T42" fmla="*/ 573427077 w 216"/>
              <a:gd name="T43" fmla="*/ 903181730 h 227"/>
              <a:gd name="T44" fmla="*/ 508488705 w 216"/>
              <a:gd name="T45" fmla="*/ 949607487 h 227"/>
              <a:gd name="T46" fmla="*/ 437297754 w 216"/>
              <a:gd name="T47" fmla="*/ 972957092 h 227"/>
              <a:gd name="T48" fmla="*/ 366134183 w 216"/>
              <a:gd name="T49" fmla="*/ 985307325 h 227"/>
              <a:gd name="T50" fmla="*/ 291664425 w 216"/>
              <a:gd name="T51" fmla="*/ 972957092 h 227"/>
              <a:gd name="T52" fmla="*/ 223644091 w 216"/>
              <a:gd name="T53" fmla="*/ 949607487 h 227"/>
              <a:gd name="T54" fmla="*/ 158792020 w 216"/>
              <a:gd name="T55" fmla="*/ 903181730 h 227"/>
              <a:gd name="T56" fmla="*/ 107753531 w 216"/>
              <a:gd name="T57" fmla="*/ 846470598 h 227"/>
              <a:gd name="T58" fmla="*/ 65023271 w 216"/>
              <a:gd name="T59" fmla="*/ 767322354 h 227"/>
              <a:gd name="T60" fmla="*/ 26840323 w 216"/>
              <a:gd name="T61" fmla="*/ 685652195 h 227"/>
              <a:gd name="T62" fmla="*/ 6409892 w 216"/>
              <a:gd name="T63" fmla="*/ 591068594 h 227"/>
              <a:gd name="T64" fmla="*/ 0 w 216"/>
              <a:gd name="T65" fmla="*/ 49482589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9" y="50"/>
                </a:lnTo>
                <a:lnTo>
                  <a:pt x="24" y="42"/>
                </a:lnTo>
                <a:lnTo>
                  <a:pt x="32" y="34"/>
                </a:lnTo>
                <a:lnTo>
                  <a:pt x="39" y="26"/>
                </a:lnTo>
                <a:lnTo>
                  <a:pt x="47" y="19"/>
                </a:lnTo>
                <a:lnTo>
                  <a:pt x="56" y="14"/>
                </a:lnTo>
                <a:lnTo>
                  <a:pt x="66" y="10"/>
                </a:lnTo>
                <a:lnTo>
                  <a:pt x="75" y="6"/>
                </a:lnTo>
                <a:lnTo>
                  <a:pt x="86" y="3"/>
                </a:lnTo>
                <a:lnTo>
                  <a:pt x="97" y="1"/>
                </a:lnTo>
                <a:lnTo>
                  <a:pt x="108" y="0"/>
                </a:lnTo>
                <a:lnTo>
                  <a:pt x="119" y="1"/>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4" y="91"/>
                </a:lnTo>
                <a:lnTo>
                  <a:pt x="216" y="103"/>
                </a:lnTo>
                <a:lnTo>
                  <a:pt x="216" y="114"/>
                </a:lnTo>
                <a:lnTo>
                  <a:pt x="216" y="126"/>
                </a:lnTo>
                <a:lnTo>
                  <a:pt x="214" y="136"/>
                </a:lnTo>
                <a:lnTo>
                  <a:pt x="212" y="147"/>
                </a:lnTo>
                <a:lnTo>
                  <a:pt x="208" y="158"/>
                </a:lnTo>
                <a:lnTo>
                  <a:pt x="202" y="168"/>
                </a:lnTo>
                <a:lnTo>
                  <a:pt x="197" y="177"/>
                </a:lnTo>
                <a:lnTo>
                  <a:pt x="192" y="186"/>
                </a:lnTo>
                <a:lnTo>
                  <a:pt x="185" y="195"/>
                </a:lnTo>
                <a:lnTo>
                  <a:pt x="177" y="201"/>
                </a:lnTo>
                <a:lnTo>
                  <a:pt x="169" y="208"/>
                </a:lnTo>
                <a:lnTo>
                  <a:pt x="159" y="213"/>
                </a:lnTo>
                <a:lnTo>
                  <a:pt x="150" y="219"/>
                </a:lnTo>
                <a:lnTo>
                  <a:pt x="140" y="222"/>
                </a:lnTo>
                <a:lnTo>
                  <a:pt x="129" y="224"/>
                </a:lnTo>
                <a:lnTo>
                  <a:pt x="119" y="227"/>
                </a:lnTo>
                <a:lnTo>
                  <a:pt x="108" y="227"/>
                </a:lnTo>
                <a:lnTo>
                  <a:pt x="97" y="227"/>
                </a:lnTo>
                <a:lnTo>
                  <a:pt x="86" y="224"/>
                </a:lnTo>
                <a:lnTo>
                  <a:pt x="75" y="222"/>
                </a:lnTo>
                <a:lnTo>
                  <a:pt x="66" y="219"/>
                </a:lnTo>
                <a:lnTo>
                  <a:pt x="56" y="213"/>
                </a:lnTo>
                <a:lnTo>
                  <a:pt x="47" y="208"/>
                </a:lnTo>
                <a:lnTo>
                  <a:pt x="39" y="201"/>
                </a:lnTo>
                <a:lnTo>
                  <a:pt x="32" y="195"/>
                </a:lnTo>
                <a:lnTo>
                  <a:pt x="24" y="186"/>
                </a:lnTo>
                <a:lnTo>
                  <a:pt x="19" y="177"/>
                </a:lnTo>
                <a:lnTo>
                  <a:pt x="13" y="168"/>
                </a:lnTo>
                <a:lnTo>
                  <a:pt x="8" y="158"/>
                </a:lnTo>
                <a:lnTo>
                  <a:pt x="5" y="147"/>
                </a:lnTo>
                <a:lnTo>
                  <a:pt x="2" y="136"/>
                </a:lnTo>
                <a:lnTo>
                  <a:pt x="1" y="126"/>
                </a:lnTo>
                <a:lnTo>
                  <a:pt x="0" y="114"/>
                </a:lnTo>
              </a:path>
            </a:pathLst>
          </a:custGeom>
          <a:noFill/>
          <a:ln w="3175">
            <a:solidFill>
              <a:srgbClr val="000000"/>
            </a:solidFill>
            <a:round/>
            <a:headEnd/>
            <a:tailEnd/>
          </a:ln>
        </p:spPr>
        <p:txBody>
          <a:bodyPr/>
          <a:lstStyle/>
          <a:p>
            <a:endParaRPr lang="zh-CN" altLang="en-US"/>
          </a:p>
        </p:txBody>
      </p:sp>
      <p:sp>
        <p:nvSpPr>
          <p:cNvPr id="15385" name="Rectangle 182"/>
          <p:cNvSpPr>
            <a:spLocks noChangeArrowheads="1"/>
          </p:cNvSpPr>
          <p:nvPr/>
        </p:nvSpPr>
        <p:spPr bwMode="auto">
          <a:xfrm>
            <a:off x="5601042" y="2308577"/>
            <a:ext cx="63500" cy="152354"/>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dirty="0">
                <a:solidFill>
                  <a:srgbClr val="0000FF"/>
                </a:solidFill>
                <a:latin typeface="宋体" pitchFamily="2" charset="-122"/>
              </a:rPr>
              <a:t>D</a:t>
            </a:r>
            <a:endParaRPr lang="en-US" altLang="zh-CN" sz="1000" b="1" dirty="0">
              <a:solidFill>
                <a:srgbClr val="0000FF"/>
              </a:solidFill>
              <a:latin typeface="Times New Roman" pitchFamily="18" charset="0"/>
              <a:ea typeface="楷体_GB2312" pitchFamily="1" charset="-122"/>
            </a:endParaRPr>
          </a:p>
        </p:txBody>
      </p:sp>
      <p:sp>
        <p:nvSpPr>
          <p:cNvPr id="15386" name="未知"/>
          <p:cNvSpPr>
            <a:spLocks/>
          </p:cNvSpPr>
          <p:nvPr/>
        </p:nvSpPr>
        <p:spPr bwMode="auto">
          <a:xfrm>
            <a:off x="6343987" y="1540457"/>
            <a:ext cx="280668" cy="301535"/>
          </a:xfrm>
          <a:custGeom>
            <a:avLst/>
            <a:gdLst>
              <a:gd name="T0" fmla="*/ 3132436 w 216"/>
              <a:gd name="T1" fmla="*/ 559741153 h 227"/>
              <a:gd name="T2" fmla="*/ 16248397 w 216"/>
              <a:gd name="T3" fmla="*/ 431963359 h 227"/>
              <a:gd name="T4" fmla="*/ 44718601 w 216"/>
              <a:gd name="T5" fmla="*/ 326584817 h 227"/>
              <a:gd name="T6" fmla="*/ 81008170 w 216"/>
              <a:gd name="T7" fmla="*/ 227932445 h 227"/>
              <a:gd name="T8" fmla="*/ 133056879 w 216"/>
              <a:gd name="T9" fmla="*/ 139722493 h 227"/>
              <a:gd name="T10" fmla="*/ 193570726 w 216"/>
              <a:gd name="T11" fmla="*/ 75813534 h 227"/>
              <a:gd name="T12" fmla="*/ 253391593 w 216"/>
              <a:gd name="T13" fmla="*/ 33107939 h 227"/>
              <a:gd name="T14" fmla="*/ 328077895 w 216"/>
              <a:gd name="T15" fmla="*/ 10147193 h 227"/>
              <a:gd name="T16" fmla="*/ 404053641 w 216"/>
              <a:gd name="T17" fmla="*/ 10147193 h 227"/>
              <a:gd name="T18" fmla="*/ 473614015 w 216"/>
              <a:gd name="T19" fmla="*/ 33107939 h 227"/>
              <a:gd name="T20" fmla="*/ 538647947 w 216"/>
              <a:gd name="T21" fmla="*/ 75813534 h 227"/>
              <a:gd name="T22" fmla="*/ 599974025 w 216"/>
              <a:gd name="T23" fmla="*/ 139722493 h 227"/>
              <a:gd name="T24" fmla="*/ 651021663 w 216"/>
              <a:gd name="T25" fmla="*/ 227932445 h 227"/>
              <a:gd name="T26" fmla="*/ 684280176 w 216"/>
              <a:gd name="T27" fmla="*/ 326584817 h 227"/>
              <a:gd name="T28" fmla="*/ 719059846 w 216"/>
              <a:gd name="T29" fmla="*/ 431963359 h 227"/>
              <a:gd name="T30" fmla="*/ 732218540 w 216"/>
              <a:gd name="T31" fmla="*/ 559741153 h 227"/>
              <a:gd name="T32" fmla="*/ 732218540 w 216"/>
              <a:gd name="T33" fmla="*/ 618956149 h 227"/>
              <a:gd name="T34" fmla="*/ 722192024 w 216"/>
              <a:gd name="T35" fmla="*/ 744022768 h 227"/>
              <a:gd name="T36" fmla="*/ 706123720 w 216"/>
              <a:gd name="T37" fmla="*/ 857787430 h 227"/>
              <a:gd name="T38" fmla="*/ 668021454 w 216"/>
              <a:gd name="T39" fmla="*/ 958434412 h 227"/>
              <a:gd name="T40" fmla="*/ 628521798 w 216"/>
              <a:gd name="T41" fmla="*/ 1057112630 h 227"/>
              <a:gd name="T42" fmla="*/ 573427077 w 216"/>
              <a:gd name="T43" fmla="*/ 1126388021 h 227"/>
              <a:gd name="T44" fmla="*/ 508488705 w 216"/>
              <a:gd name="T45" fmla="*/ 1185978067 h 227"/>
              <a:gd name="T46" fmla="*/ 437297754 w 216"/>
              <a:gd name="T47" fmla="*/ 1220474701 h 227"/>
              <a:gd name="T48" fmla="*/ 366134183 w 216"/>
              <a:gd name="T49" fmla="*/ 1230410188 h 227"/>
              <a:gd name="T50" fmla="*/ 291664425 w 216"/>
              <a:gd name="T51" fmla="*/ 1220474701 h 227"/>
              <a:gd name="T52" fmla="*/ 223644091 w 216"/>
              <a:gd name="T53" fmla="*/ 1185978067 h 227"/>
              <a:gd name="T54" fmla="*/ 158792020 w 216"/>
              <a:gd name="T55" fmla="*/ 1126388021 h 227"/>
              <a:gd name="T56" fmla="*/ 107753531 w 216"/>
              <a:gd name="T57" fmla="*/ 1057112630 h 227"/>
              <a:gd name="T58" fmla="*/ 65023271 w 216"/>
              <a:gd name="T59" fmla="*/ 958434412 h 227"/>
              <a:gd name="T60" fmla="*/ 26840323 w 216"/>
              <a:gd name="T61" fmla="*/ 857787430 h 227"/>
              <a:gd name="T62" fmla="*/ 9836524 w 216"/>
              <a:gd name="T63" fmla="*/ 744022768 h 227"/>
              <a:gd name="T64" fmla="*/ 0 w 216"/>
              <a:gd name="T65" fmla="*/ 61895614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3" y="91"/>
                </a:lnTo>
                <a:lnTo>
                  <a:pt x="5" y="80"/>
                </a:lnTo>
                <a:lnTo>
                  <a:pt x="8" y="69"/>
                </a:lnTo>
                <a:lnTo>
                  <a:pt x="13" y="60"/>
                </a:lnTo>
                <a:lnTo>
                  <a:pt x="19" y="50"/>
                </a:lnTo>
                <a:lnTo>
                  <a:pt x="24" y="42"/>
                </a:lnTo>
                <a:lnTo>
                  <a:pt x="32" y="34"/>
                </a:lnTo>
                <a:lnTo>
                  <a:pt x="39" y="26"/>
                </a:lnTo>
                <a:lnTo>
                  <a:pt x="47" y="19"/>
                </a:lnTo>
                <a:lnTo>
                  <a:pt x="57"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3" y="91"/>
                </a:lnTo>
                <a:lnTo>
                  <a:pt x="216" y="103"/>
                </a:lnTo>
                <a:lnTo>
                  <a:pt x="216" y="114"/>
                </a:lnTo>
                <a:lnTo>
                  <a:pt x="216" y="126"/>
                </a:lnTo>
                <a:lnTo>
                  <a:pt x="213" y="137"/>
                </a:lnTo>
                <a:lnTo>
                  <a:pt x="212" y="148"/>
                </a:lnTo>
                <a:lnTo>
                  <a:pt x="208" y="158"/>
                </a:lnTo>
                <a:lnTo>
                  <a:pt x="202" y="168"/>
                </a:lnTo>
                <a:lnTo>
                  <a:pt x="197" y="177"/>
                </a:lnTo>
                <a:lnTo>
                  <a:pt x="192" y="187"/>
                </a:lnTo>
                <a:lnTo>
                  <a:pt x="185" y="195"/>
                </a:lnTo>
                <a:lnTo>
                  <a:pt x="177" y="202"/>
                </a:lnTo>
                <a:lnTo>
                  <a:pt x="169" y="208"/>
                </a:lnTo>
                <a:lnTo>
                  <a:pt x="159" y="214"/>
                </a:lnTo>
                <a:lnTo>
                  <a:pt x="150" y="219"/>
                </a:lnTo>
                <a:lnTo>
                  <a:pt x="140" y="222"/>
                </a:lnTo>
                <a:lnTo>
                  <a:pt x="129" y="225"/>
                </a:lnTo>
                <a:lnTo>
                  <a:pt x="119" y="227"/>
                </a:lnTo>
                <a:lnTo>
                  <a:pt x="108" y="227"/>
                </a:lnTo>
                <a:lnTo>
                  <a:pt x="97" y="227"/>
                </a:lnTo>
                <a:lnTo>
                  <a:pt x="86" y="225"/>
                </a:lnTo>
                <a:lnTo>
                  <a:pt x="75" y="222"/>
                </a:lnTo>
                <a:lnTo>
                  <a:pt x="66" y="219"/>
                </a:lnTo>
                <a:lnTo>
                  <a:pt x="57" y="214"/>
                </a:lnTo>
                <a:lnTo>
                  <a:pt x="47" y="208"/>
                </a:lnTo>
                <a:lnTo>
                  <a:pt x="39" y="202"/>
                </a:lnTo>
                <a:lnTo>
                  <a:pt x="32" y="195"/>
                </a:lnTo>
                <a:lnTo>
                  <a:pt x="24" y="187"/>
                </a:lnTo>
                <a:lnTo>
                  <a:pt x="19" y="177"/>
                </a:lnTo>
                <a:lnTo>
                  <a:pt x="13" y="168"/>
                </a:lnTo>
                <a:lnTo>
                  <a:pt x="8" y="158"/>
                </a:lnTo>
                <a:lnTo>
                  <a:pt x="5" y="148"/>
                </a:lnTo>
                <a:lnTo>
                  <a:pt x="3" y="137"/>
                </a:lnTo>
                <a:lnTo>
                  <a:pt x="1" y="126"/>
                </a:lnTo>
                <a:lnTo>
                  <a:pt x="0" y="114"/>
                </a:lnTo>
                <a:close/>
              </a:path>
            </a:pathLst>
          </a:custGeom>
          <a:solidFill>
            <a:srgbClr val="FFFFFF"/>
          </a:solidFill>
          <a:ln w="9525">
            <a:noFill/>
            <a:round/>
            <a:headEnd/>
            <a:tailEnd/>
          </a:ln>
        </p:spPr>
        <p:txBody>
          <a:bodyPr/>
          <a:lstStyle/>
          <a:p>
            <a:endParaRPr lang="zh-CN" altLang="en-US"/>
          </a:p>
        </p:txBody>
      </p:sp>
      <p:sp>
        <p:nvSpPr>
          <p:cNvPr id="15387" name="未知"/>
          <p:cNvSpPr>
            <a:spLocks/>
          </p:cNvSpPr>
          <p:nvPr/>
        </p:nvSpPr>
        <p:spPr bwMode="auto">
          <a:xfrm>
            <a:off x="6343987" y="1540457"/>
            <a:ext cx="280668" cy="301535"/>
          </a:xfrm>
          <a:custGeom>
            <a:avLst/>
            <a:gdLst>
              <a:gd name="T0" fmla="*/ 3132436 w 216"/>
              <a:gd name="T1" fmla="*/ 559741153 h 227"/>
              <a:gd name="T2" fmla="*/ 16248397 w 216"/>
              <a:gd name="T3" fmla="*/ 431963359 h 227"/>
              <a:gd name="T4" fmla="*/ 44718601 w 216"/>
              <a:gd name="T5" fmla="*/ 326584817 h 227"/>
              <a:gd name="T6" fmla="*/ 81008170 w 216"/>
              <a:gd name="T7" fmla="*/ 227932445 h 227"/>
              <a:gd name="T8" fmla="*/ 133056879 w 216"/>
              <a:gd name="T9" fmla="*/ 139722493 h 227"/>
              <a:gd name="T10" fmla="*/ 193570726 w 216"/>
              <a:gd name="T11" fmla="*/ 75813534 h 227"/>
              <a:gd name="T12" fmla="*/ 253391593 w 216"/>
              <a:gd name="T13" fmla="*/ 33107939 h 227"/>
              <a:gd name="T14" fmla="*/ 328077895 w 216"/>
              <a:gd name="T15" fmla="*/ 10147193 h 227"/>
              <a:gd name="T16" fmla="*/ 404053641 w 216"/>
              <a:gd name="T17" fmla="*/ 10147193 h 227"/>
              <a:gd name="T18" fmla="*/ 473614015 w 216"/>
              <a:gd name="T19" fmla="*/ 33107939 h 227"/>
              <a:gd name="T20" fmla="*/ 538647947 w 216"/>
              <a:gd name="T21" fmla="*/ 75813534 h 227"/>
              <a:gd name="T22" fmla="*/ 599974025 w 216"/>
              <a:gd name="T23" fmla="*/ 139722493 h 227"/>
              <a:gd name="T24" fmla="*/ 651021663 w 216"/>
              <a:gd name="T25" fmla="*/ 227932445 h 227"/>
              <a:gd name="T26" fmla="*/ 684280176 w 216"/>
              <a:gd name="T27" fmla="*/ 326584817 h 227"/>
              <a:gd name="T28" fmla="*/ 719059846 w 216"/>
              <a:gd name="T29" fmla="*/ 431963359 h 227"/>
              <a:gd name="T30" fmla="*/ 732218540 w 216"/>
              <a:gd name="T31" fmla="*/ 559741153 h 227"/>
              <a:gd name="T32" fmla="*/ 732218540 w 216"/>
              <a:gd name="T33" fmla="*/ 618956149 h 227"/>
              <a:gd name="T34" fmla="*/ 722192024 w 216"/>
              <a:gd name="T35" fmla="*/ 744022768 h 227"/>
              <a:gd name="T36" fmla="*/ 706123720 w 216"/>
              <a:gd name="T37" fmla="*/ 857787430 h 227"/>
              <a:gd name="T38" fmla="*/ 668021454 w 216"/>
              <a:gd name="T39" fmla="*/ 958434412 h 227"/>
              <a:gd name="T40" fmla="*/ 628521798 w 216"/>
              <a:gd name="T41" fmla="*/ 1057112630 h 227"/>
              <a:gd name="T42" fmla="*/ 573427077 w 216"/>
              <a:gd name="T43" fmla="*/ 1126388021 h 227"/>
              <a:gd name="T44" fmla="*/ 508488705 w 216"/>
              <a:gd name="T45" fmla="*/ 1185978067 h 227"/>
              <a:gd name="T46" fmla="*/ 437297754 w 216"/>
              <a:gd name="T47" fmla="*/ 1220474701 h 227"/>
              <a:gd name="T48" fmla="*/ 366134183 w 216"/>
              <a:gd name="T49" fmla="*/ 1230410188 h 227"/>
              <a:gd name="T50" fmla="*/ 291664425 w 216"/>
              <a:gd name="T51" fmla="*/ 1220474701 h 227"/>
              <a:gd name="T52" fmla="*/ 223644091 w 216"/>
              <a:gd name="T53" fmla="*/ 1185978067 h 227"/>
              <a:gd name="T54" fmla="*/ 158792020 w 216"/>
              <a:gd name="T55" fmla="*/ 1126388021 h 227"/>
              <a:gd name="T56" fmla="*/ 107753531 w 216"/>
              <a:gd name="T57" fmla="*/ 1057112630 h 227"/>
              <a:gd name="T58" fmla="*/ 65023271 w 216"/>
              <a:gd name="T59" fmla="*/ 958434412 h 227"/>
              <a:gd name="T60" fmla="*/ 26840323 w 216"/>
              <a:gd name="T61" fmla="*/ 857787430 h 227"/>
              <a:gd name="T62" fmla="*/ 9836524 w 216"/>
              <a:gd name="T63" fmla="*/ 744022768 h 227"/>
              <a:gd name="T64" fmla="*/ 0 w 216"/>
              <a:gd name="T65" fmla="*/ 61895614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3" y="91"/>
                </a:lnTo>
                <a:lnTo>
                  <a:pt x="5" y="80"/>
                </a:lnTo>
                <a:lnTo>
                  <a:pt x="8" y="69"/>
                </a:lnTo>
                <a:lnTo>
                  <a:pt x="13" y="60"/>
                </a:lnTo>
                <a:lnTo>
                  <a:pt x="19" y="50"/>
                </a:lnTo>
                <a:lnTo>
                  <a:pt x="24" y="42"/>
                </a:lnTo>
                <a:lnTo>
                  <a:pt x="32" y="34"/>
                </a:lnTo>
                <a:lnTo>
                  <a:pt x="39" y="26"/>
                </a:lnTo>
                <a:lnTo>
                  <a:pt x="47" y="19"/>
                </a:lnTo>
                <a:lnTo>
                  <a:pt x="57"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3" y="91"/>
                </a:lnTo>
                <a:lnTo>
                  <a:pt x="216" y="103"/>
                </a:lnTo>
                <a:lnTo>
                  <a:pt x="216" y="114"/>
                </a:lnTo>
                <a:lnTo>
                  <a:pt x="216" y="126"/>
                </a:lnTo>
                <a:lnTo>
                  <a:pt x="213" y="137"/>
                </a:lnTo>
                <a:lnTo>
                  <a:pt x="212" y="148"/>
                </a:lnTo>
                <a:lnTo>
                  <a:pt x="208" y="158"/>
                </a:lnTo>
                <a:lnTo>
                  <a:pt x="202" y="168"/>
                </a:lnTo>
                <a:lnTo>
                  <a:pt x="197" y="177"/>
                </a:lnTo>
                <a:lnTo>
                  <a:pt x="192" y="187"/>
                </a:lnTo>
                <a:lnTo>
                  <a:pt x="185" y="195"/>
                </a:lnTo>
                <a:lnTo>
                  <a:pt x="177" y="202"/>
                </a:lnTo>
                <a:lnTo>
                  <a:pt x="169" y="208"/>
                </a:lnTo>
                <a:lnTo>
                  <a:pt x="159" y="214"/>
                </a:lnTo>
                <a:lnTo>
                  <a:pt x="150" y="219"/>
                </a:lnTo>
                <a:lnTo>
                  <a:pt x="140" y="222"/>
                </a:lnTo>
                <a:lnTo>
                  <a:pt x="129" y="225"/>
                </a:lnTo>
                <a:lnTo>
                  <a:pt x="119" y="227"/>
                </a:lnTo>
                <a:lnTo>
                  <a:pt x="108" y="227"/>
                </a:lnTo>
                <a:lnTo>
                  <a:pt x="97" y="227"/>
                </a:lnTo>
                <a:lnTo>
                  <a:pt x="86" y="225"/>
                </a:lnTo>
                <a:lnTo>
                  <a:pt x="75" y="222"/>
                </a:lnTo>
                <a:lnTo>
                  <a:pt x="66" y="219"/>
                </a:lnTo>
                <a:lnTo>
                  <a:pt x="57" y="214"/>
                </a:lnTo>
                <a:lnTo>
                  <a:pt x="47" y="208"/>
                </a:lnTo>
                <a:lnTo>
                  <a:pt x="39" y="202"/>
                </a:lnTo>
                <a:lnTo>
                  <a:pt x="32" y="195"/>
                </a:lnTo>
                <a:lnTo>
                  <a:pt x="24" y="187"/>
                </a:lnTo>
                <a:lnTo>
                  <a:pt x="19" y="177"/>
                </a:lnTo>
                <a:lnTo>
                  <a:pt x="13" y="168"/>
                </a:lnTo>
                <a:lnTo>
                  <a:pt x="8" y="158"/>
                </a:lnTo>
                <a:lnTo>
                  <a:pt x="5" y="148"/>
                </a:lnTo>
                <a:lnTo>
                  <a:pt x="3" y="137"/>
                </a:lnTo>
                <a:lnTo>
                  <a:pt x="1" y="126"/>
                </a:lnTo>
                <a:lnTo>
                  <a:pt x="0" y="114"/>
                </a:lnTo>
              </a:path>
            </a:pathLst>
          </a:custGeom>
          <a:noFill/>
          <a:ln w="3175">
            <a:solidFill>
              <a:srgbClr val="000000"/>
            </a:solidFill>
            <a:round/>
            <a:headEnd/>
            <a:tailEnd/>
          </a:ln>
        </p:spPr>
        <p:txBody>
          <a:bodyPr/>
          <a:lstStyle/>
          <a:p>
            <a:endParaRPr lang="zh-CN" altLang="en-US"/>
          </a:p>
        </p:txBody>
      </p:sp>
      <p:sp>
        <p:nvSpPr>
          <p:cNvPr id="15388" name="Rectangle 185"/>
          <p:cNvSpPr>
            <a:spLocks noChangeArrowheads="1"/>
          </p:cNvSpPr>
          <p:nvPr/>
        </p:nvSpPr>
        <p:spPr bwMode="auto">
          <a:xfrm>
            <a:off x="6445586" y="1600764"/>
            <a:ext cx="64135" cy="153624"/>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a:solidFill>
                  <a:srgbClr val="FF0000"/>
                </a:solidFill>
                <a:latin typeface="宋体" pitchFamily="2" charset="-122"/>
              </a:rPr>
              <a:t>B</a:t>
            </a:r>
            <a:endParaRPr lang="en-US" altLang="zh-CN" sz="1000" b="1">
              <a:solidFill>
                <a:srgbClr val="FF0000"/>
              </a:solidFill>
              <a:latin typeface="Times New Roman" pitchFamily="18" charset="0"/>
              <a:ea typeface="楷体_GB2312" pitchFamily="1" charset="-122"/>
            </a:endParaRPr>
          </a:p>
        </p:txBody>
      </p:sp>
      <p:sp>
        <p:nvSpPr>
          <p:cNvPr id="15389" name="未知"/>
          <p:cNvSpPr>
            <a:spLocks/>
          </p:cNvSpPr>
          <p:nvPr/>
        </p:nvSpPr>
        <p:spPr bwMode="auto">
          <a:xfrm>
            <a:off x="6343987" y="2968780"/>
            <a:ext cx="280668" cy="301535"/>
          </a:xfrm>
          <a:custGeom>
            <a:avLst/>
            <a:gdLst>
              <a:gd name="T0" fmla="*/ 3132436 w 216"/>
              <a:gd name="T1" fmla="*/ 605799974 h 226"/>
              <a:gd name="T2" fmla="*/ 16248397 w 216"/>
              <a:gd name="T3" fmla="*/ 470234226 h 226"/>
              <a:gd name="T4" fmla="*/ 44718601 w 216"/>
              <a:gd name="T5" fmla="*/ 351636369 h 226"/>
              <a:gd name="T6" fmla="*/ 81008170 w 216"/>
              <a:gd name="T7" fmla="*/ 243453492 h 226"/>
              <a:gd name="T8" fmla="*/ 133056879 w 216"/>
              <a:gd name="T9" fmla="*/ 149345652 h 226"/>
              <a:gd name="T10" fmla="*/ 193570726 w 216"/>
              <a:gd name="T11" fmla="*/ 76838499 h 226"/>
              <a:gd name="T12" fmla="*/ 253391593 w 216"/>
              <a:gd name="T13" fmla="*/ 30747017 h 226"/>
              <a:gd name="T14" fmla="*/ 328077895 w 216"/>
              <a:gd name="T15" fmla="*/ 5246112 h 226"/>
              <a:gd name="T16" fmla="*/ 404053641 w 216"/>
              <a:gd name="T17" fmla="*/ 5246112 h 226"/>
              <a:gd name="T18" fmla="*/ 473614015 w 216"/>
              <a:gd name="T19" fmla="*/ 30747017 h 226"/>
              <a:gd name="T20" fmla="*/ 538647947 w 216"/>
              <a:gd name="T21" fmla="*/ 76838499 h 226"/>
              <a:gd name="T22" fmla="*/ 599974025 w 216"/>
              <a:gd name="T23" fmla="*/ 149345652 h 226"/>
              <a:gd name="T24" fmla="*/ 651021663 w 216"/>
              <a:gd name="T25" fmla="*/ 243453492 h 226"/>
              <a:gd name="T26" fmla="*/ 684280176 w 216"/>
              <a:gd name="T27" fmla="*/ 351636369 h 226"/>
              <a:gd name="T28" fmla="*/ 719059846 w 216"/>
              <a:gd name="T29" fmla="*/ 470234226 h 226"/>
              <a:gd name="T30" fmla="*/ 732218540 w 216"/>
              <a:gd name="T31" fmla="*/ 605799974 h 226"/>
              <a:gd name="T32" fmla="*/ 732218540 w 216"/>
              <a:gd name="T33" fmla="*/ 673247391 h 226"/>
              <a:gd name="T34" fmla="*/ 728896509 w 216"/>
              <a:gd name="T35" fmla="*/ 809121661 h 226"/>
              <a:gd name="T36" fmla="*/ 706123720 w 216"/>
              <a:gd name="T37" fmla="*/ 939556915 h 226"/>
              <a:gd name="T38" fmla="*/ 668021454 w 216"/>
              <a:gd name="T39" fmla="*/ 1047187779 h 226"/>
              <a:gd name="T40" fmla="*/ 628521798 w 216"/>
              <a:gd name="T41" fmla="*/ 1154717196 h 226"/>
              <a:gd name="T42" fmla="*/ 573427077 w 216"/>
              <a:gd name="T43" fmla="*/ 1235532183 h 226"/>
              <a:gd name="T44" fmla="*/ 508488705 w 216"/>
              <a:gd name="T45" fmla="*/ 1296425926 h 226"/>
              <a:gd name="T46" fmla="*/ 437297754 w 216"/>
              <a:gd name="T47" fmla="*/ 1332984545 h 226"/>
              <a:gd name="T48" fmla="*/ 366134183 w 216"/>
              <a:gd name="T49" fmla="*/ 1343980891 h 226"/>
              <a:gd name="T50" fmla="*/ 291664425 w 216"/>
              <a:gd name="T51" fmla="*/ 1332984545 h 226"/>
              <a:gd name="T52" fmla="*/ 223644091 w 216"/>
              <a:gd name="T53" fmla="*/ 1296425926 h 226"/>
              <a:gd name="T54" fmla="*/ 158792020 w 216"/>
              <a:gd name="T55" fmla="*/ 1235532183 h 226"/>
              <a:gd name="T56" fmla="*/ 107753531 w 216"/>
              <a:gd name="T57" fmla="*/ 1154717196 h 226"/>
              <a:gd name="T58" fmla="*/ 65023271 w 216"/>
              <a:gd name="T59" fmla="*/ 1047187779 h 226"/>
              <a:gd name="T60" fmla="*/ 26840323 w 216"/>
              <a:gd name="T61" fmla="*/ 939556915 h 226"/>
              <a:gd name="T62" fmla="*/ 9836524 w 216"/>
              <a:gd name="T63" fmla="*/ 809121661 h 226"/>
              <a:gd name="T64" fmla="*/ 0 w 216"/>
              <a:gd name="T65" fmla="*/ 673247391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3" y="90"/>
                </a:lnTo>
                <a:lnTo>
                  <a:pt x="5" y="79"/>
                </a:lnTo>
                <a:lnTo>
                  <a:pt x="8" y="68"/>
                </a:lnTo>
                <a:lnTo>
                  <a:pt x="13" y="59"/>
                </a:lnTo>
                <a:lnTo>
                  <a:pt x="19" y="50"/>
                </a:lnTo>
                <a:lnTo>
                  <a:pt x="24" y="41"/>
                </a:lnTo>
                <a:lnTo>
                  <a:pt x="32" y="33"/>
                </a:lnTo>
                <a:lnTo>
                  <a:pt x="39" y="25"/>
                </a:lnTo>
                <a:lnTo>
                  <a:pt x="47" y="18"/>
                </a:lnTo>
                <a:lnTo>
                  <a:pt x="57" y="13"/>
                </a:lnTo>
                <a:lnTo>
                  <a:pt x="66" y="9"/>
                </a:lnTo>
                <a:lnTo>
                  <a:pt x="75" y="5"/>
                </a:lnTo>
                <a:lnTo>
                  <a:pt x="86" y="2"/>
                </a:lnTo>
                <a:lnTo>
                  <a:pt x="97" y="1"/>
                </a:lnTo>
                <a:lnTo>
                  <a:pt x="108" y="0"/>
                </a:lnTo>
                <a:lnTo>
                  <a:pt x="119" y="1"/>
                </a:lnTo>
                <a:lnTo>
                  <a:pt x="129" y="2"/>
                </a:lnTo>
                <a:lnTo>
                  <a:pt x="140" y="5"/>
                </a:lnTo>
                <a:lnTo>
                  <a:pt x="150" y="9"/>
                </a:lnTo>
                <a:lnTo>
                  <a:pt x="159" y="13"/>
                </a:lnTo>
                <a:lnTo>
                  <a:pt x="169" y="18"/>
                </a:lnTo>
                <a:lnTo>
                  <a:pt x="177" y="25"/>
                </a:lnTo>
                <a:lnTo>
                  <a:pt x="185" y="33"/>
                </a:lnTo>
                <a:lnTo>
                  <a:pt x="192" y="41"/>
                </a:lnTo>
                <a:lnTo>
                  <a:pt x="197" y="50"/>
                </a:lnTo>
                <a:lnTo>
                  <a:pt x="202" y="59"/>
                </a:lnTo>
                <a:lnTo>
                  <a:pt x="208" y="68"/>
                </a:lnTo>
                <a:lnTo>
                  <a:pt x="212" y="79"/>
                </a:lnTo>
                <a:lnTo>
                  <a:pt x="215" y="90"/>
                </a:lnTo>
                <a:lnTo>
                  <a:pt x="216" y="102"/>
                </a:lnTo>
                <a:lnTo>
                  <a:pt x="216" y="113"/>
                </a:lnTo>
                <a:lnTo>
                  <a:pt x="216" y="125"/>
                </a:lnTo>
                <a:lnTo>
                  <a:pt x="215" y="136"/>
                </a:lnTo>
                <a:lnTo>
                  <a:pt x="212" y="147"/>
                </a:lnTo>
                <a:lnTo>
                  <a:pt x="208" y="158"/>
                </a:lnTo>
                <a:lnTo>
                  <a:pt x="202" y="167"/>
                </a:lnTo>
                <a:lnTo>
                  <a:pt x="197" y="176"/>
                </a:lnTo>
                <a:lnTo>
                  <a:pt x="192" y="186"/>
                </a:lnTo>
                <a:lnTo>
                  <a:pt x="185" y="194"/>
                </a:lnTo>
                <a:lnTo>
                  <a:pt x="177" y="201"/>
                </a:lnTo>
                <a:lnTo>
                  <a:pt x="169" y="208"/>
                </a:lnTo>
                <a:lnTo>
                  <a:pt x="159" y="213"/>
                </a:lnTo>
                <a:lnTo>
                  <a:pt x="150" y="218"/>
                </a:lnTo>
                <a:lnTo>
                  <a:pt x="140" y="221"/>
                </a:lnTo>
                <a:lnTo>
                  <a:pt x="129" y="224"/>
                </a:lnTo>
                <a:lnTo>
                  <a:pt x="119" y="226"/>
                </a:lnTo>
                <a:lnTo>
                  <a:pt x="108" y="226"/>
                </a:lnTo>
                <a:lnTo>
                  <a:pt x="97" y="226"/>
                </a:lnTo>
                <a:lnTo>
                  <a:pt x="86" y="224"/>
                </a:lnTo>
                <a:lnTo>
                  <a:pt x="75" y="221"/>
                </a:lnTo>
                <a:lnTo>
                  <a:pt x="66" y="218"/>
                </a:lnTo>
                <a:lnTo>
                  <a:pt x="57" y="213"/>
                </a:lnTo>
                <a:lnTo>
                  <a:pt x="47" y="208"/>
                </a:lnTo>
                <a:lnTo>
                  <a:pt x="39" y="201"/>
                </a:lnTo>
                <a:lnTo>
                  <a:pt x="32" y="194"/>
                </a:lnTo>
                <a:lnTo>
                  <a:pt x="24" y="186"/>
                </a:lnTo>
                <a:lnTo>
                  <a:pt x="19" y="176"/>
                </a:lnTo>
                <a:lnTo>
                  <a:pt x="13" y="167"/>
                </a:lnTo>
                <a:lnTo>
                  <a:pt x="8" y="158"/>
                </a:lnTo>
                <a:lnTo>
                  <a:pt x="5" y="147"/>
                </a:lnTo>
                <a:lnTo>
                  <a:pt x="3" y="136"/>
                </a:lnTo>
                <a:lnTo>
                  <a:pt x="1" y="125"/>
                </a:lnTo>
                <a:lnTo>
                  <a:pt x="0" y="113"/>
                </a:lnTo>
                <a:close/>
              </a:path>
            </a:pathLst>
          </a:custGeom>
          <a:solidFill>
            <a:srgbClr val="FFFFFF"/>
          </a:solidFill>
          <a:ln w="9525">
            <a:noFill/>
            <a:round/>
            <a:headEnd/>
            <a:tailEnd/>
          </a:ln>
        </p:spPr>
        <p:txBody>
          <a:bodyPr/>
          <a:lstStyle/>
          <a:p>
            <a:endParaRPr lang="zh-CN" altLang="en-US"/>
          </a:p>
        </p:txBody>
      </p:sp>
      <p:sp>
        <p:nvSpPr>
          <p:cNvPr id="15390" name="未知"/>
          <p:cNvSpPr>
            <a:spLocks/>
          </p:cNvSpPr>
          <p:nvPr/>
        </p:nvSpPr>
        <p:spPr bwMode="auto">
          <a:xfrm>
            <a:off x="6343987" y="2968780"/>
            <a:ext cx="280668" cy="301535"/>
          </a:xfrm>
          <a:custGeom>
            <a:avLst/>
            <a:gdLst>
              <a:gd name="T0" fmla="*/ 3132436 w 216"/>
              <a:gd name="T1" fmla="*/ 605799974 h 226"/>
              <a:gd name="T2" fmla="*/ 16248397 w 216"/>
              <a:gd name="T3" fmla="*/ 470234226 h 226"/>
              <a:gd name="T4" fmla="*/ 44718601 w 216"/>
              <a:gd name="T5" fmla="*/ 351636369 h 226"/>
              <a:gd name="T6" fmla="*/ 81008170 w 216"/>
              <a:gd name="T7" fmla="*/ 243453492 h 226"/>
              <a:gd name="T8" fmla="*/ 133056879 w 216"/>
              <a:gd name="T9" fmla="*/ 149345652 h 226"/>
              <a:gd name="T10" fmla="*/ 193570726 w 216"/>
              <a:gd name="T11" fmla="*/ 76838499 h 226"/>
              <a:gd name="T12" fmla="*/ 253391593 w 216"/>
              <a:gd name="T13" fmla="*/ 30747017 h 226"/>
              <a:gd name="T14" fmla="*/ 328077895 w 216"/>
              <a:gd name="T15" fmla="*/ 5246112 h 226"/>
              <a:gd name="T16" fmla="*/ 404053641 w 216"/>
              <a:gd name="T17" fmla="*/ 5246112 h 226"/>
              <a:gd name="T18" fmla="*/ 473614015 w 216"/>
              <a:gd name="T19" fmla="*/ 30747017 h 226"/>
              <a:gd name="T20" fmla="*/ 538647947 w 216"/>
              <a:gd name="T21" fmla="*/ 76838499 h 226"/>
              <a:gd name="T22" fmla="*/ 599974025 w 216"/>
              <a:gd name="T23" fmla="*/ 149345652 h 226"/>
              <a:gd name="T24" fmla="*/ 651021663 w 216"/>
              <a:gd name="T25" fmla="*/ 243453492 h 226"/>
              <a:gd name="T26" fmla="*/ 684280176 w 216"/>
              <a:gd name="T27" fmla="*/ 351636369 h 226"/>
              <a:gd name="T28" fmla="*/ 719059846 w 216"/>
              <a:gd name="T29" fmla="*/ 470234226 h 226"/>
              <a:gd name="T30" fmla="*/ 732218540 w 216"/>
              <a:gd name="T31" fmla="*/ 605799974 h 226"/>
              <a:gd name="T32" fmla="*/ 732218540 w 216"/>
              <a:gd name="T33" fmla="*/ 673247391 h 226"/>
              <a:gd name="T34" fmla="*/ 728896509 w 216"/>
              <a:gd name="T35" fmla="*/ 809121661 h 226"/>
              <a:gd name="T36" fmla="*/ 706123720 w 216"/>
              <a:gd name="T37" fmla="*/ 939556915 h 226"/>
              <a:gd name="T38" fmla="*/ 668021454 w 216"/>
              <a:gd name="T39" fmla="*/ 1047187779 h 226"/>
              <a:gd name="T40" fmla="*/ 628521798 w 216"/>
              <a:gd name="T41" fmla="*/ 1154717196 h 226"/>
              <a:gd name="T42" fmla="*/ 573427077 w 216"/>
              <a:gd name="T43" fmla="*/ 1235532183 h 226"/>
              <a:gd name="T44" fmla="*/ 508488705 w 216"/>
              <a:gd name="T45" fmla="*/ 1296425926 h 226"/>
              <a:gd name="T46" fmla="*/ 437297754 w 216"/>
              <a:gd name="T47" fmla="*/ 1332984545 h 226"/>
              <a:gd name="T48" fmla="*/ 366134183 w 216"/>
              <a:gd name="T49" fmla="*/ 1343980891 h 226"/>
              <a:gd name="T50" fmla="*/ 291664425 w 216"/>
              <a:gd name="T51" fmla="*/ 1332984545 h 226"/>
              <a:gd name="T52" fmla="*/ 223644091 w 216"/>
              <a:gd name="T53" fmla="*/ 1296425926 h 226"/>
              <a:gd name="T54" fmla="*/ 158792020 w 216"/>
              <a:gd name="T55" fmla="*/ 1235532183 h 226"/>
              <a:gd name="T56" fmla="*/ 107753531 w 216"/>
              <a:gd name="T57" fmla="*/ 1154717196 h 226"/>
              <a:gd name="T58" fmla="*/ 65023271 w 216"/>
              <a:gd name="T59" fmla="*/ 1047187779 h 226"/>
              <a:gd name="T60" fmla="*/ 26840323 w 216"/>
              <a:gd name="T61" fmla="*/ 939556915 h 226"/>
              <a:gd name="T62" fmla="*/ 9836524 w 216"/>
              <a:gd name="T63" fmla="*/ 809121661 h 226"/>
              <a:gd name="T64" fmla="*/ 0 w 216"/>
              <a:gd name="T65" fmla="*/ 673247391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3" y="90"/>
                </a:lnTo>
                <a:lnTo>
                  <a:pt x="5" y="79"/>
                </a:lnTo>
                <a:lnTo>
                  <a:pt x="8" y="68"/>
                </a:lnTo>
                <a:lnTo>
                  <a:pt x="13" y="59"/>
                </a:lnTo>
                <a:lnTo>
                  <a:pt x="19" y="50"/>
                </a:lnTo>
                <a:lnTo>
                  <a:pt x="24" y="41"/>
                </a:lnTo>
                <a:lnTo>
                  <a:pt x="32" y="33"/>
                </a:lnTo>
                <a:lnTo>
                  <a:pt x="39" y="25"/>
                </a:lnTo>
                <a:lnTo>
                  <a:pt x="47" y="18"/>
                </a:lnTo>
                <a:lnTo>
                  <a:pt x="57" y="13"/>
                </a:lnTo>
                <a:lnTo>
                  <a:pt x="66" y="9"/>
                </a:lnTo>
                <a:lnTo>
                  <a:pt x="75" y="5"/>
                </a:lnTo>
                <a:lnTo>
                  <a:pt x="86" y="2"/>
                </a:lnTo>
                <a:lnTo>
                  <a:pt x="97" y="1"/>
                </a:lnTo>
                <a:lnTo>
                  <a:pt x="108" y="0"/>
                </a:lnTo>
                <a:lnTo>
                  <a:pt x="119" y="1"/>
                </a:lnTo>
                <a:lnTo>
                  <a:pt x="129" y="2"/>
                </a:lnTo>
                <a:lnTo>
                  <a:pt x="140" y="5"/>
                </a:lnTo>
                <a:lnTo>
                  <a:pt x="150" y="9"/>
                </a:lnTo>
                <a:lnTo>
                  <a:pt x="159" y="13"/>
                </a:lnTo>
                <a:lnTo>
                  <a:pt x="169" y="18"/>
                </a:lnTo>
                <a:lnTo>
                  <a:pt x="177" y="25"/>
                </a:lnTo>
                <a:lnTo>
                  <a:pt x="185" y="33"/>
                </a:lnTo>
                <a:lnTo>
                  <a:pt x="192" y="41"/>
                </a:lnTo>
                <a:lnTo>
                  <a:pt x="197" y="50"/>
                </a:lnTo>
                <a:lnTo>
                  <a:pt x="202" y="59"/>
                </a:lnTo>
                <a:lnTo>
                  <a:pt x="208" y="68"/>
                </a:lnTo>
                <a:lnTo>
                  <a:pt x="212" y="79"/>
                </a:lnTo>
                <a:lnTo>
                  <a:pt x="215" y="90"/>
                </a:lnTo>
                <a:lnTo>
                  <a:pt x="216" y="102"/>
                </a:lnTo>
                <a:lnTo>
                  <a:pt x="216" y="113"/>
                </a:lnTo>
                <a:lnTo>
                  <a:pt x="216" y="125"/>
                </a:lnTo>
                <a:lnTo>
                  <a:pt x="215" y="136"/>
                </a:lnTo>
                <a:lnTo>
                  <a:pt x="212" y="147"/>
                </a:lnTo>
                <a:lnTo>
                  <a:pt x="208" y="158"/>
                </a:lnTo>
                <a:lnTo>
                  <a:pt x="202" y="167"/>
                </a:lnTo>
                <a:lnTo>
                  <a:pt x="197" y="176"/>
                </a:lnTo>
                <a:lnTo>
                  <a:pt x="192" y="186"/>
                </a:lnTo>
                <a:lnTo>
                  <a:pt x="185" y="194"/>
                </a:lnTo>
                <a:lnTo>
                  <a:pt x="177" y="201"/>
                </a:lnTo>
                <a:lnTo>
                  <a:pt x="169" y="208"/>
                </a:lnTo>
                <a:lnTo>
                  <a:pt x="159" y="213"/>
                </a:lnTo>
                <a:lnTo>
                  <a:pt x="150" y="218"/>
                </a:lnTo>
                <a:lnTo>
                  <a:pt x="140" y="221"/>
                </a:lnTo>
                <a:lnTo>
                  <a:pt x="129" y="224"/>
                </a:lnTo>
                <a:lnTo>
                  <a:pt x="119" y="226"/>
                </a:lnTo>
                <a:lnTo>
                  <a:pt x="108" y="226"/>
                </a:lnTo>
                <a:lnTo>
                  <a:pt x="97" y="226"/>
                </a:lnTo>
                <a:lnTo>
                  <a:pt x="86" y="224"/>
                </a:lnTo>
                <a:lnTo>
                  <a:pt x="75" y="221"/>
                </a:lnTo>
                <a:lnTo>
                  <a:pt x="66" y="218"/>
                </a:lnTo>
                <a:lnTo>
                  <a:pt x="57" y="213"/>
                </a:lnTo>
                <a:lnTo>
                  <a:pt x="47" y="208"/>
                </a:lnTo>
                <a:lnTo>
                  <a:pt x="39" y="201"/>
                </a:lnTo>
                <a:lnTo>
                  <a:pt x="32" y="194"/>
                </a:lnTo>
                <a:lnTo>
                  <a:pt x="24" y="186"/>
                </a:lnTo>
                <a:lnTo>
                  <a:pt x="19" y="176"/>
                </a:lnTo>
                <a:lnTo>
                  <a:pt x="13" y="167"/>
                </a:lnTo>
                <a:lnTo>
                  <a:pt x="8" y="158"/>
                </a:lnTo>
                <a:lnTo>
                  <a:pt x="5" y="147"/>
                </a:lnTo>
                <a:lnTo>
                  <a:pt x="3" y="136"/>
                </a:lnTo>
                <a:lnTo>
                  <a:pt x="1" y="125"/>
                </a:lnTo>
                <a:lnTo>
                  <a:pt x="0" y="113"/>
                </a:lnTo>
              </a:path>
            </a:pathLst>
          </a:custGeom>
          <a:noFill/>
          <a:ln w="3175">
            <a:solidFill>
              <a:srgbClr val="000000"/>
            </a:solidFill>
            <a:round/>
            <a:headEnd/>
            <a:tailEnd/>
          </a:ln>
        </p:spPr>
        <p:txBody>
          <a:bodyPr/>
          <a:lstStyle/>
          <a:p>
            <a:endParaRPr lang="zh-CN" altLang="en-US"/>
          </a:p>
        </p:txBody>
      </p:sp>
      <p:sp>
        <p:nvSpPr>
          <p:cNvPr id="15391" name="Rectangle 188"/>
          <p:cNvSpPr>
            <a:spLocks noChangeArrowheads="1"/>
          </p:cNvSpPr>
          <p:nvPr/>
        </p:nvSpPr>
        <p:spPr bwMode="auto">
          <a:xfrm>
            <a:off x="6445586" y="3029087"/>
            <a:ext cx="63500" cy="154259"/>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dirty="0">
                <a:solidFill>
                  <a:srgbClr val="FF0000"/>
                </a:solidFill>
                <a:latin typeface="宋体" pitchFamily="2" charset="-122"/>
              </a:rPr>
              <a:t>C</a:t>
            </a:r>
            <a:endParaRPr lang="en-US" altLang="zh-CN" sz="1000" b="1" dirty="0">
              <a:solidFill>
                <a:srgbClr val="FF0000"/>
              </a:solidFill>
              <a:latin typeface="Times New Roman" pitchFamily="18" charset="0"/>
              <a:ea typeface="楷体_GB2312" pitchFamily="1" charset="-122"/>
            </a:endParaRPr>
          </a:p>
        </p:txBody>
      </p:sp>
      <p:sp>
        <p:nvSpPr>
          <p:cNvPr id="15392" name="未知"/>
          <p:cNvSpPr>
            <a:spLocks/>
          </p:cNvSpPr>
          <p:nvPr/>
        </p:nvSpPr>
        <p:spPr bwMode="auto">
          <a:xfrm>
            <a:off x="6921833" y="2256523"/>
            <a:ext cx="280668" cy="299630"/>
          </a:xfrm>
          <a:custGeom>
            <a:avLst/>
            <a:gdLst>
              <a:gd name="T0" fmla="*/ 3132436 w 216"/>
              <a:gd name="T1" fmla="*/ 530921433 h 226"/>
              <a:gd name="T2" fmla="*/ 16248397 w 216"/>
              <a:gd name="T3" fmla="*/ 412030994 h 226"/>
              <a:gd name="T4" fmla="*/ 44718601 w 216"/>
              <a:gd name="T5" fmla="*/ 306955967 h 226"/>
              <a:gd name="T6" fmla="*/ 81008170 w 216"/>
              <a:gd name="T7" fmla="*/ 214744967 h 226"/>
              <a:gd name="T8" fmla="*/ 133056879 w 216"/>
              <a:gd name="T9" fmla="*/ 130247567 h 226"/>
              <a:gd name="T10" fmla="*/ 190341245 w 216"/>
              <a:gd name="T11" fmla="*/ 66805270 h 226"/>
              <a:gd name="T12" fmla="*/ 253391593 w 216"/>
              <a:gd name="T13" fmla="*/ 25142567 h 226"/>
              <a:gd name="T14" fmla="*/ 328077895 w 216"/>
              <a:gd name="T15" fmla="*/ 4719390 h 226"/>
              <a:gd name="T16" fmla="*/ 404053641 w 216"/>
              <a:gd name="T17" fmla="*/ 4719390 h 226"/>
              <a:gd name="T18" fmla="*/ 473614015 w 216"/>
              <a:gd name="T19" fmla="*/ 25142567 h 226"/>
              <a:gd name="T20" fmla="*/ 538647947 w 216"/>
              <a:gd name="T21" fmla="*/ 66805270 h 226"/>
              <a:gd name="T22" fmla="*/ 599974025 w 216"/>
              <a:gd name="T23" fmla="*/ 130247567 h 226"/>
              <a:gd name="T24" fmla="*/ 647868110 w 216"/>
              <a:gd name="T25" fmla="*/ 214744967 h 226"/>
              <a:gd name="T26" fmla="*/ 684280176 w 216"/>
              <a:gd name="T27" fmla="*/ 306955967 h 226"/>
              <a:gd name="T28" fmla="*/ 719059846 w 216"/>
              <a:gd name="T29" fmla="*/ 412030994 h 226"/>
              <a:gd name="T30" fmla="*/ 732218540 w 216"/>
              <a:gd name="T31" fmla="*/ 530921433 h 226"/>
              <a:gd name="T32" fmla="*/ 732218540 w 216"/>
              <a:gd name="T33" fmla="*/ 588560306 h 226"/>
              <a:gd name="T34" fmla="*/ 725469299 w 216"/>
              <a:gd name="T35" fmla="*/ 707635123 h 226"/>
              <a:gd name="T36" fmla="*/ 706123720 w 216"/>
              <a:gd name="T37" fmla="*/ 817938906 h 226"/>
              <a:gd name="T38" fmla="*/ 668021454 w 216"/>
              <a:gd name="T39" fmla="*/ 917805539 h 226"/>
              <a:gd name="T40" fmla="*/ 628521798 w 216"/>
              <a:gd name="T41" fmla="*/ 1009756555 h 226"/>
              <a:gd name="T42" fmla="*/ 570381366 w 216"/>
              <a:gd name="T43" fmla="*/ 1076707342 h 226"/>
              <a:gd name="T44" fmla="*/ 508488705 w 216"/>
              <a:gd name="T45" fmla="*/ 1133989214 h 226"/>
              <a:gd name="T46" fmla="*/ 437297754 w 216"/>
              <a:gd name="T47" fmla="*/ 1165977676 h 226"/>
              <a:gd name="T48" fmla="*/ 366134183 w 216"/>
              <a:gd name="T49" fmla="*/ 1176707096 h 226"/>
              <a:gd name="T50" fmla="*/ 291664425 w 216"/>
              <a:gd name="T51" fmla="*/ 1165977676 h 226"/>
              <a:gd name="T52" fmla="*/ 223644091 w 216"/>
              <a:gd name="T53" fmla="*/ 1133989214 h 226"/>
              <a:gd name="T54" fmla="*/ 158792020 w 216"/>
              <a:gd name="T55" fmla="*/ 1076707342 h 226"/>
              <a:gd name="T56" fmla="*/ 107753531 w 216"/>
              <a:gd name="T57" fmla="*/ 1009756555 h 226"/>
              <a:gd name="T58" fmla="*/ 65023271 w 216"/>
              <a:gd name="T59" fmla="*/ 917805539 h 226"/>
              <a:gd name="T60" fmla="*/ 26840323 w 216"/>
              <a:gd name="T61" fmla="*/ 817938906 h 226"/>
              <a:gd name="T62" fmla="*/ 6409892 w 216"/>
              <a:gd name="T63" fmla="*/ 707635123 h 226"/>
              <a:gd name="T64" fmla="*/ 0 w 216"/>
              <a:gd name="T65" fmla="*/ 588560306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8" y="68"/>
                </a:lnTo>
                <a:lnTo>
                  <a:pt x="13" y="59"/>
                </a:lnTo>
                <a:lnTo>
                  <a:pt x="19" y="49"/>
                </a:lnTo>
                <a:lnTo>
                  <a:pt x="24" y="41"/>
                </a:lnTo>
                <a:lnTo>
                  <a:pt x="32" y="33"/>
                </a:lnTo>
                <a:lnTo>
                  <a:pt x="39" y="25"/>
                </a:lnTo>
                <a:lnTo>
                  <a:pt x="47" y="18"/>
                </a:lnTo>
                <a:lnTo>
                  <a:pt x="56" y="13"/>
                </a:lnTo>
                <a:lnTo>
                  <a:pt x="66" y="9"/>
                </a:lnTo>
                <a:lnTo>
                  <a:pt x="75" y="5"/>
                </a:lnTo>
                <a:lnTo>
                  <a:pt x="86" y="2"/>
                </a:lnTo>
                <a:lnTo>
                  <a:pt x="97" y="1"/>
                </a:lnTo>
                <a:lnTo>
                  <a:pt x="108" y="0"/>
                </a:lnTo>
                <a:lnTo>
                  <a:pt x="119" y="1"/>
                </a:lnTo>
                <a:lnTo>
                  <a:pt x="129" y="2"/>
                </a:lnTo>
                <a:lnTo>
                  <a:pt x="140" y="5"/>
                </a:lnTo>
                <a:lnTo>
                  <a:pt x="150" y="9"/>
                </a:lnTo>
                <a:lnTo>
                  <a:pt x="159" y="13"/>
                </a:lnTo>
                <a:lnTo>
                  <a:pt x="168" y="18"/>
                </a:lnTo>
                <a:lnTo>
                  <a:pt x="177" y="25"/>
                </a:lnTo>
                <a:lnTo>
                  <a:pt x="185" y="33"/>
                </a:lnTo>
                <a:lnTo>
                  <a:pt x="191" y="41"/>
                </a:lnTo>
                <a:lnTo>
                  <a:pt x="197" y="49"/>
                </a:lnTo>
                <a:lnTo>
                  <a:pt x="202" y="59"/>
                </a:lnTo>
                <a:lnTo>
                  <a:pt x="208" y="68"/>
                </a:lnTo>
                <a:lnTo>
                  <a:pt x="212" y="79"/>
                </a:lnTo>
                <a:lnTo>
                  <a:pt x="214" y="90"/>
                </a:lnTo>
                <a:lnTo>
                  <a:pt x="216" y="102"/>
                </a:lnTo>
                <a:lnTo>
                  <a:pt x="216" y="113"/>
                </a:lnTo>
                <a:lnTo>
                  <a:pt x="216" y="125"/>
                </a:lnTo>
                <a:lnTo>
                  <a:pt x="214" y="136"/>
                </a:lnTo>
                <a:lnTo>
                  <a:pt x="212" y="147"/>
                </a:lnTo>
                <a:lnTo>
                  <a:pt x="208" y="157"/>
                </a:lnTo>
                <a:lnTo>
                  <a:pt x="202" y="167"/>
                </a:lnTo>
                <a:lnTo>
                  <a:pt x="197" y="176"/>
                </a:lnTo>
                <a:lnTo>
                  <a:pt x="191" y="186"/>
                </a:lnTo>
                <a:lnTo>
                  <a:pt x="185" y="194"/>
                </a:lnTo>
                <a:lnTo>
                  <a:pt x="177" y="201"/>
                </a:lnTo>
                <a:lnTo>
                  <a:pt x="168" y="207"/>
                </a:lnTo>
                <a:lnTo>
                  <a:pt x="159" y="213"/>
                </a:lnTo>
                <a:lnTo>
                  <a:pt x="150" y="218"/>
                </a:lnTo>
                <a:lnTo>
                  <a:pt x="140" y="221"/>
                </a:lnTo>
                <a:lnTo>
                  <a:pt x="129" y="224"/>
                </a:lnTo>
                <a:lnTo>
                  <a:pt x="119" y="226"/>
                </a:lnTo>
                <a:lnTo>
                  <a:pt x="108" y="226"/>
                </a:lnTo>
                <a:lnTo>
                  <a:pt x="97" y="226"/>
                </a:lnTo>
                <a:lnTo>
                  <a:pt x="86" y="224"/>
                </a:lnTo>
                <a:lnTo>
                  <a:pt x="75" y="221"/>
                </a:lnTo>
                <a:lnTo>
                  <a:pt x="66" y="218"/>
                </a:lnTo>
                <a:lnTo>
                  <a:pt x="56" y="213"/>
                </a:lnTo>
                <a:lnTo>
                  <a:pt x="47" y="207"/>
                </a:lnTo>
                <a:lnTo>
                  <a:pt x="39" y="201"/>
                </a:lnTo>
                <a:lnTo>
                  <a:pt x="32" y="194"/>
                </a:lnTo>
                <a:lnTo>
                  <a:pt x="24" y="186"/>
                </a:lnTo>
                <a:lnTo>
                  <a:pt x="19" y="176"/>
                </a:lnTo>
                <a:lnTo>
                  <a:pt x="13" y="167"/>
                </a:lnTo>
                <a:lnTo>
                  <a:pt x="8" y="157"/>
                </a:lnTo>
                <a:lnTo>
                  <a:pt x="5" y="147"/>
                </a:lnTo>
                <a:lnTo>
                  <a:pt x="2" y="136"/>
                </a:lnTo>
                <a:lnTo>
                  <a:pt x="1" y="125"/>
                </a:lnTo>
                <a:lnTo>
                  <a:pt x="0" y="113"/>
                </a:lnTo>
                <a:close/>
              </a:path>
            </a:pathLst>
          </a:custGeom>
          <a:solidFill>
            <a:srgbClr val="FFFFFF"/>
          </a:solidFill>
          <a:ln w="9525">
            <a:noFill/>
            <a:round/>
            <a:headEnd/>
            <a:tailEnd/>
          </a:ln>
        </p:spPr>
        <p:txBody>
          <a:bodyPr/>
          <a:lstStyle/>
          <a:p>
            <a:endParaRPr lang="zh-CN" altLang="en-US"/>
          </a:p>
        </p:txBody>
      </p:sp>
      <p:sp>
        <p:nvSpPr>
          <p:cNvPr id="15393" name="未知"/>
          <p:cNvSpPr>
            <a:spLocks/>
          </p:cNvSpPr>
          <p:nvPr/>
        </p:nvSpPr>
        <p:spPr bwMode="auto">
          <a:xfrm>
            <a:off x="6921833" y="2256523"/>
            <a:ext cx="280668" cy="299630"/>
          </a:xfrm>
          <a:custGeom>
            <a:avLst/>
            <a:gdLst>
              <a:gd name="T0" fmla="*/ 3132436 w 216"/>
              <a:gd name="T1" fmla="*/ 530921433 h 226"/>
              <a:gd name="T2" fmla="*/ 16248397 w 216"/>
              <a:gd name="T3" fmla="*/ 412030994 h 226"/>
              <a:gd name="T4" fmla="*/ 44718601 w 216"/>
              <a:gd name="T5" fmla="*/ 306955967 h 226"/>
              <a:gd name="T6" fmla="*/ 81008170 w 216"/>
              <a:gd name="T7" fmla="*/ 214744967 h 226"/>
              <a:gd name="T8" fmla="*/ 133056879 w 216"/>
              <a:gd name="T9" fmla="*/ 130247567 h 226"/>
              <a:gd name="T10" fmla="*/ 190341245 w 216"/>
              <a:gd name="T11" fmla="*/ 66805270 h 226"/>
              <a:gd name="T12" fmla="*/ 253391593 w 216"/>
              <a:gd name="T13" fmla="*/ 25142567 h 226"/>
              <a:gd name="T14" fmla="*/ 328077895 w 216"/>
              <a:gd name="T15" fmla="*/ 4719390 h 226"/>
              <a:gd name="T16" fmla="*/ 404053641 w 216"/>
              <a:gd name="T17" fmla="*/ 4719390 h 226"/>
              <a:gd name="T18" fmla="*/ 473614015 w 216"/>
              <a:gd name="T19" fmla="*/ 25142567 h 226"/>
              <a:gd name="T20" fmla="*/ 538647947 w 216"/>
              <a:gd name="T21" fmla="*/ 66805270 h 226"/>
              <a:gd name="T22" fmla="*/ 599974025 w 216"/>
              <a:gd name="T23" fmla="*/ 130247567 h 226"/>
              <a:gd name="T24" fmla="*/ 647868110 w 216"/>
              <a:gd name="T25" fmla="*/ 214744967 h 226"/>
              <a:gd name="T26" fmla="*/ 684280176 w 216"/>
              <a:gd name="T27" fmla="*/ 306955967 h 226"/>
              <a:gd name="T28" fmla="*/ 719059846 w 216"/>
              <a:gd name="T29" fmla="*/ 412030994 h 226"/>
              <a:gd name="T30" fmla="*/ 732218540 w 216"/>
              <a:gd name="T31" fmla="*/ 530921433 h 226"/>
              <a:gd name="T32" fmla="*/ 732218540 w 216"/>
              <a:gd name="T33" fmla="*/ 588560306 h 226"/>
              <a:gd name="T34" fmla="*/ 725469299 w 216"/>
              <a:gd name="T35" fmla="*/ 707635123 h 226"/>
              <a:gd name="T36" fmla="*/ 706123720 w 216"/>
              <a:gd name="T37" fmla="*/ 817938906 h 226"/>
              <a:gd name="T38" fmla="*/ 668021454 w 216"/>
              <a:gd name="T39" fmla="*/ 917805539 h 226"/>
              <a:gd name="T40" fmla="*/ 628521798 w 216"/>
              <a:gd name="T41" fmla="*/ 1009756555 h 226"/>
              <a:gd name="T42" fmla="*/ 570381366 w 216"/>
              <a:gd name="T43" fmla="*/ 1076707342 h 226"/>
              <a:gd name="T44" fmla="*/ 508488705 w 216"/>
              <a:gd name="T45" fmla="*/ 1133989214 h 226"/>
              <a:gd name="T46" fmla="*/ 437297754 w 216"/>
              <a:gd name="T47" fmla="*/ 1165977676 h 226"/>
              <a:gd name="T48" fmla="*/ 366134183 w 216"/>
              <a:gd name="T49" fmla="*/ 1176707096 h 226"/>
              <a:gd name="T50" fmla="*/ 291664425 w 216"/>
              <a:gd name="T51" fmla="*/ 1165977676 h 226"/>
              <a:gd name="T52" fmla="*/ 223644091 w 216"/>
              <a:gd name="T53" fmla="*/ 1133989214 h 226"/>
              <a:gd name="T54" fmla="*/ 158792020 w 216"/>
              <a:gd name="T55" fmla="*/ 1076707342 h 226"/>
              <a:gd name="T56" fmla="*/ 107753531 w 216"/>
              <a:gd name="T57" fmla="*/ 1009756555 h 226"/>
              <a:gd name="T58" fmla="*/ 65023271 w 216"/>
              <a:gd name="T59" fmla="*/ 917805539 h 226"/>
              <a:gd name="T60" fmla="*/ 26840323 w 216"/>
              <a:gd name="T61" fmla="*/ 817938906 h 226"/>
              <a:gd name="T62" fmla="*/ 6409892 w 216"/>
              <a:gd name="T63" fmla="*/ 707635123 h 226"/>
              <a:gd name="T64" fmla="*/ 0 w 216"/>
              <a:gd name="T65" fmla="*/ 588560306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8" y="68"/>
                </a:lnTo>
                <a:lnTo>
                  <a:pt x="13" y="59"/>
                </a:lnTo>
                <a:lnTo>
                  <a:pt x="19" y="49"/>
                </a:lnTo>
                <a:lnTo>
                  <a:pt x="24" y="41"/>
                </a:lnTo>
                <a:lnTo>
                  <a:pt x="32" y="33"/>
                </a:lnTo>
                <a:lnTo>
                  <a:pt x="39" y="25"/>
                </a:lnTo>
                <a:lnTo>
                  <a:pt x="47" y="18"/>
                </a:lnTo>
                <a:lnTo>
                  <a:pt x="56" y="13"/>
                </a:lnTo>
                <a:lnTo>
                  <a:pt x="66" y="9"/>
                </a:lnTo>
                <a:lnTo>
                  <a:pt x="75" y="5"/>
                </a:lnTo>
                <a:lnTo>
                  <a:pt x="86" y="2"/>
                </a:lnTo>
                <a:lnTo>
                  <a:pt x="97" y="1"/>
                </a:lnTo>
                <a:lnTo>
                  <a:pt x="108" y="0"/>
                </a:lnTo>
                <a:lnTo>
                  <a:pt x="119" y="1"/>
                </a:lnTo>
                <a:lnTo>
                  <a:pt x="129" y="2"/>
                </a:lnTo>
                <a:lnTo>
                  <a:pt x="140" y="5"/>
                </a:lnTo>
                <a:lnTo>
                  <a:pt x="150" y="9"/>
                </a:lnTo>
                <a:lnTo>
                  <a:pt x="159" y="13"/>
                </a:lnTo>
                <a:lnTo>
                  <a:pt x="168" y="18"/>
                </a:lnTo>
                <a:lnTo>
                  <a:pt x="177" y="25"/>
                </a:lnTo>
                <a:lnTo>
                  <a:pt x="185" y="33"/>
                </a:lnTo>
                <a:lnTo>
                  <a:pt x="191" y="41"/>
                </a:lnTo>
                <a:lnTo>
                  <a:pt x="197" y="49"/>
                </a:lnTo>
                <a:lnTo>
                  <a:pt x="202" y="59"/>
                </a:lnTo>
                <a:lnTo>
                  <a:pt x="208" y="68"/>
                </a:lnTo>
                <a:lnTo>
                  <a:pt x="212" y="79"/>
                </a:lnTo>
                <a:lnTo>
                  <a:pt x="214" y="90"/>
                </a:lnTo>
                <a:lnTo>
                  <a:pt x="216" y="102"/>
                </a:lnTo>
                <a:lnTo>
                  <a:pt x="216" y="113"/>
                </a:lnTo>
                <a:lnTo>
                  <a:pt x="216" y="125"/>
                </a:lnTo>
                <a:lnTo>
                  <a:pt x="214" y="136"/>
                </a:lnTo>
                <a:lnTo>
                  <a:pt x="212" y="147"/>
                </a:lnTo>
                <a:lnTo>
                  <a:pt x="208" y="157"/>
                </a:lnTo>
                <a:lnTo>
                  <a:pt x="202" y="167"/>
                </a:lnTo>
                <a:lnTo>
                  <a:pt x="197" y="176"/>
                </a:lnTo>
                <a:lnTo>
                  <a:pt x="191" y="186"/>
                </a:lnTo>
                <a:lnTo>
                  <a:pt x="185" y="194"/>
                </a:lnTo>
                <a:lnTo>
                  <a:pt x="177" y="201"/>
                </a:lnTo>
                <a:lnTo>
                  <a:pt x="168" y="207"/>
                </a:lnTo>
                <a:lnTo>
                  <a:pt x="159" y="213"/>
                </a:lnTo>
                <a:lnTo>
                  <a:pt x="150" y="218"/>
                </a:lnTo>
                <a:lnTo>
                  <a:pt x="140" y="221"/>
                </a:lnTo>
                <a:lnTo>
                  <a:pt x="129" y="224"/>
                </a:lnTo>
                <a:lnTo>
                  <a:pt x="119" y="226"/>
                </a:lnTo>
                <a:lnTo>
                  <a:pt x="108" y="226"/>
                </a:lnTo>
                <a:lnTo>
                  <a:pt x="97" y="226"/>
                </a:lnTo>
                <a:lnTo>
                  <a:pt x="86" y="224"/>
                </a:lnTo>
                <a:lnTo>
                  <a:pt x="75" y="221"/>
                </a:lnTo>
                <a:lnTo>
                  <a:pt x="66" y="218"/>
                </a:lnTo>
                <a:lnTo>
                  <a:pt x="56" y="213"/>
                </a:lnTo>
                <a:lnTo>
                  <a:pt x="47" y="207"/>
                </a:lnTo>
                <a:lnTo>
                  <a:pt x="39" y="201"/>
                </a:lnTo>
                <a:lnTo>
                  <a:pt x="32" y="194"/>
                </a:lnTo>
                <a:lnTo>
                  <a:pt x="24" y="186"/>
                </a:lnTo>
                <a:lnTo>
                  <a:pt x="19" y="176"/>
                </a:lnTo>
                <a:lnTo>
                  <a:pt x="13" y="167"/>
                </a:lnTo>
                <a:lnTo>
                  <a:pt x="8" y="157"/>
                </a:lnTo>
                <a:lnTo>
                  <a:pt x="5" y="147"/>
                </a:lnTo>
                <a:lnTo>
                  <a:pt x="2" y="136"/>
                </a:lnTo>
                <a:lnTo>
                  <a:pt x="1" y="125"/>
                </a:lnTo>
                <a:lnTo>
                  <a:pt x="0" y="113"/>
                </a:lnTo>
              </a:path>
            </a:pathLst>
          </a:custGeom>
          <a:noFill/>
          <a:ln w="3175">
            <a:solidFill>
              <a:srgbClr val="000000"/>
            </a:solidFill>
            <a:round/>
            <a:headEnd/>
            <a:tailEnd/>
          </a:ln>
        </p:spPr>
        <p:txBody>
          <a:bodyPr/>
          <a:lstStyle/>
          <a:p>
            <a:endParaRPr lang="zh-CN" altLang="en-US"/>
          </a:p>
        </p:txBody>
      </p:sp>
      <p:sp>
        <p:nvSpPr>
          <p:cNvPr id="15394" name="Rectangle 191"/>
          <p:cNvSpPr>
            <a:spLocks noChangeArrowheads="1"/>
          </p:cNvSpPr>
          <p:nvPr/>
        </p:nvSpPr>
        <p:spPr bwMode="auto">
          <a:xfrm>
            <a:off x="7020257" y="2316830"/>
            <a:ext cx="64135" cy="153624"/>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a:solidFill>
                  <a:srgbClr val="FF0000"/>
                </a:solidFill>
                <a:latin typeface="宋体" pitchFamily="2" charset="-122"/>
              </a:rPr>
              <a:t>A</a:t>
            </a:r>
            <a:endParaRPr lang="en-US" altLang="zh-CN" sz="1000" b="1">
              <a:solidFill>
                <a:srgbClr val="FF0000"/>
              </a:solidFill>
              <a:latin typeface="Times New Roman" pitchFamily="18" charset="0"/>
              <a:ea typeface="楷体_GB2312" pitchFamily="1" charset="-122"/>
            </a:endParaRPr>
          </a:p>
        </p:txBody>
      </p:sp>
      <p:sp>
        <p:nvSpPr>
          <p:cNvPr id="15395" name="未知"/>
          <p:cNvSpPr>
            <a:spLocks/>
          </p:cNvSpPr>
          <p:nvPr/>
        </p:nvSpPr>
        <p:spPr bwMode="auto">
          <a:xfrm>
            <a:off x="5414988" y="2521238"/>
            <a:ext cx="146049" cy="168225"/>
          </a:xfrm>
          <a:custGeom>
            <a:avLst/>
            <a:gdLst>
              <a:gd name="T0" fmla="*/ 0 w 112"/>
              <a:gd name="T1" fmla="*/ 507152128 h 125"/>
              <a:gd name="T2" fmla="*/ 408854017 w 112"/>
              <a:gd name="T3" fmla="*/ 0 h 125"/>
              <a:gd name="T4" fmla="*/ 236696596 w 112"/>
              <a:gd name="T5" fmla="*/ 891168653 h 125"/>
              <a:gd name="T6" fmla="*/ 0 w 112"/>
              <a:gd name="T7" fmla="*/ 507152128 h 125"/>
              <a:gd name="T8" fmla="*/ 0 60000 65536"/>
              <a:gd name="T9" fmla="*/ 0 60000 65536"/>
              <a:gd name="T10" fmla="*/ 0 60000 65536"/>
              <a:gd name="T11" fmla="*/ 0 60000 65536"/>
              <a:gd name="T12" fmla="*/ 0 w 112"/>
              <a:gd name="T13" fmla="*/ 0 h 125"/>
              <a:gd name="T14" fmla="*/ 112 w 112"/>
              <a:gd name="T15" fmla="*/ 125 h 125"/>
            </a:gdLst>
            <a:ahLst/>
            <a:cxnLst>
              <a:cxn ang="T8">
                <a:pos x="T0" y="T1"/>
              </a:cxn>
              <a:cxn ang="T9">
                <a:pos x="T2" y="T3"/>
              </a:cxn>
              <a:cxn ang="T10">
                <a:pos x="T4" y="T5"/>
              </a:cxn>
              <a:cxn ang="T11">
                <a:pos x="T6" y="T7"/>
              </a:cxn>
            </a:cxnLst>
            <a:rect l="T12" t="T13" r="T14" b="T15"/>
            <a:pathLst>
              <a:path w="112" h="125">
                <a:moveTo>
                  <a:pt x="0" y="71"/>
                </a:moveTo>
                <a:lnTo>
                  <a:pt x="112" y="0"/>
                </a:lnTo>
                <a:lnTo>
                  <a:pt x="65" y="125"/>
                </a:lnTo>
                <a:lnTo>
                  <a:pt x="0" y="71"/>
                </a:lnTo>
                <a:close/>
              </a:path>
            </a:pathLst>
          </a:custGeom>
          <a:solidFill>
            <a:srgbClr val="000000"/>
          </a:solidFill>
          <a:ln w="9525">
            <a:noFill/>
            <a:round/>
            <a:headEnd/>
            <a:tailEnd/>
          </a:ln>
        </p:spPr>
        <p:txBody>
          <a:bodyPr/>
          <a:lstStyle/>
          <a:p>
            <a:endParaRPr lang="zh-CN" altLang="en-US"/>
          </a:p>
        </p:txBody>
      </p:sp>
      <p:sp>
        <p:nvSpPr>
          <p:cNvPr id="15396" name="Line 195"/>
          <p:cNvSpPr>
            <a:spLocks noChangeShapeType="1"/>
          </p:cNvSpPr>
          <p:nvPr/>
        </p:nvSpPr>
        <p:spPr bwMode="auto">
          <a:xfrm flipH="1">
            <a:off x="5369269" y="3119864"/>
            <a:ext cx="974718" cy="3174"/>
          </a:xfrm>
          <a:prstGeom prst="line">
            <a:avLst/>
          </a:prstGeom>
          <a:noFill/>
          <a:ln w="38100">
            <a:solidFill>
              <a:srgbClr val="FF0000"/>
            </a:solidFill>
            <a:round/>
            <a:headEnd/>
            <a:tailEnd/>
          </a:ln>
        </p:spPr>
        <p:txBody>
          <a:bodyPr/>
          <a:lstStyle/>
          <a:p>
            <a:endParaRPr lang="zh-CN" altLang="en-US"/>
          </a:p>
        </p:txBody>
      </p:sp>
      <p:sp>
        <p:nvSpPr>
          <p:cNvPr id="15397" name="未知"/>
          <p:cNvSpPr>
            <a:spLocks/>
          </p:cNvSpPr>
          <p:nvPr/>
        </p:nvSpPr>
        <p:spPr bwMode="auto">
          <a:xfrm>
            <a:off x="5218140" y="3064001"/>
            <a:ext cx="167004" cy="111092"/>
          </a:xfrm>
          <a:custGeom>
            <a:avLst/>
            <a:gdLst>
              <a:gd name="T0" fmla="*/ 553941714 w 127"/>
              <a:gd name="T1" fmla="*/ 415350985 h 84"/>
              <a:gd name="T2" fmla="*/ 0 w 127"/>
              <a:gd name="T3" fmla="*/ 208294135 h 84"/>
              <a:gd name="T4" fmla="*/ 553941714 w 127"/>
              <a:gd name="T5" fmla="*/ 0 h 84"/>
              <a:gd name="T6" fmla="*/ 553941714 w 127"/>
              <a:gd name="T7" fmla="*/ 415350985 h 84"/>
              <a:gd name="T8" fmla="*/ 0 60000 65536"/>
              <a:gd name="T9" fmla="*/ 0 60000 65536"/>
              <a:gd name="T10" fmla="*/ 0 60000 65536"/>
              <a:gd name="T11" fmla="*/ 0 60000 65536"/>
              <a:gd name="T12" fmla="*/ 0 w 127"/>
              <a:gd name="T13" fmla="*/ 0 h 84"/>
              <a:gd name="T14" fmla="*/ 127 w 127"/>
              <a:gd name="T15" fmla="*/ 84 h 84"/>
            </a:gdLst>
            <a:ahLst/>
            <a:cxnLst>
              <a:cxn ang="T8">
                <a:pos x="T0" y="T1"/>
              </a:cxn>
              <a:cxn ang="T9">
                <a:pos x="T2" y="T3"/>
              </a:cxn>
              <a:cxn ang="T10">
                <a:pos x="T4" y="T5"/>
              </a:cxn>
              <a:cxn ang="T11">
                <a:pos x="T6" y="T7"/>
              </a:cxn>
            </a:cxnLst>
            <a:rect l="T12" t="T13" r="T14" b="T15"/>
            <a:pathLst>
              <a:path w="127" h="84">
                <a:moveTo>
                  <a:pt x="127" y="84"/>
                </a:moveTo>
                <a:lnTo>
                  <a:pt x="0" y="42"/>
                </a:lnTo>
                <a:lnTo>
                  <a:pt x="127" y="0"/>
                </a:lnTo>
                <a:lnTo>
                  <a:pt x="127" y="84"/>
                </a:lnTo>
                <a:close/>
              </a:path>
            </a:pathLst>
          </a:custGeom>
          <a:solidFill>
            <a:srgbClr val="FF0000"/>
          </a:solidFill>
          <a:ln w="9525">
            <a:noFill/>
            <a:round/>
            <a:headEnd/>
            <a:tailEnd/>
          </a:ln>
        </p:spPr>
        <p:txBody>
          <a:bodyPr/>
          <a:lstStyle/>
          <a:p>
            <a:endParaRPr lang="zh-CN" altLang="en-US"/>
          </a:p>
        </p:txBody>
      </p:sp>
      <p:sp>
        <p:nvSpPr>
          <p:cNvPr id="15398" name="Line 197"/>
          <p:cNvSpPr>
            <a:spLocks noChangeShapeType="1"/>
          </p:cNvSpPr>
          <p:nvPr/>
        </p:nvSpPr>
        <p:spPr bwMode="auto">
          <a:xfrm flipH="1">
            <a:off x="6669105" y="2519969"/>
            <a:ext cx="297178" cy="366285"/>
          </a:xfrm>
          <a:prstGeom prst="line">
            <a:avLst/>
          </a:prstGeom>
          <a:noFill/>
          <a:ln w="38100">
            <a:solidFill>
              <a:srgbClr val="FF0000"/>
            </a:solidFill>
            <a:round/>
            <a:headEnd/>
            <a:tailEnd/>
          </a:ln>
        </p:spPr>
        <p:txBody>
          <a:bodyPr/>
          <a:lstStyle/>
          <a:p>
            <a:endParaRPr lang="zh-CN" altLang="en-US"/>
          </a:p>
        </p:txBody>
      </p:sp>
      <p:sp>
        <p:nvSpPr>
          <p:cNvPr id="15399" name="未知"/>
          <p:cNvSpPr>
            <a:spLocks/>
          </p:cNvSpPr>
          <p:nvPr/>
        </p:nvSpPr>
        <p:spPr bwMode="auto">
          <a:xfrm>
            <a:off x="6575760" y="2838644"/>
            <a:ext cx="146049" cy="165051"/>
          </a:xfrm>
          <a:custGeom>
            <a:avLst/>
            <a:gdLst>
              <a:gd name="T0" fmla="*/ 408854017 w 112"/>
              <a:gd name="T1" fmla="*/ 304952872 h 124"/>
              <a:gd name="T2" fmla="*/ 0 w 112"/>
              <a:gd name="T3" fmla="*/ 701513112 h 124"/>
              <a:gd name="T4" fmla="*/ 172549918 w 112"/>
              <a:gd name="T5" fmla="*/ 0 h 124"/>
              <a:gd name="T6" fmla="*/ 408854017 w 112"/>
              <a:gd name="T7" fmla="*/ 304952872 h 124"/>
              <a:gd name="T8" fmla="*/ 0 60000 65536"/>
              <a:gd name="T9" fmla="*/ 0 60000 65536"/>
              <a:gd name="T10" fmla="*/ 0 60000 65536"/>
              <a:gd name="T11" fmla="*/ 0 60000 65536"/>
              <a:gd name="T12" fmla="*/ 0 w 112"/>
              <a:gd name="T13" fmla="*/ 0 h 124"/>
              <a:gd name="T14" fmla="*/ 112 w 112"/>
              <a:gd name="T15" fmla="*/ 124 h 124"/>
            </a:gdLst>
            <a:ahLst/>
            <a:cxnLst>
              <a:cxn ang="T8">
                <a:pos x="T0" y="T1"/>
              </a:cxn>
              <a:cxn ang="T9">
                <a:pos x="T2" y="T3"/>
              </a:cxn>
              <a:cxn ang="T10">
                <a:pos x="T4" y="T5"/>
              </a:cxn>
              <a:cxn ang="T11">
                <a:pos x="T6" y="T7"/>
              </a:cxn>
            </a:cxnLst>
            <a:rect l="T12" t="T13" r="T14" b="T15"/>
            <a:pathLst>
              <a:path w="112" h="124">
                <a:moveTo>
                  <a:pt x="112" y="54"/>
                </a:moveTo>
                <a:lnTo>
                  <a:pt x="0" y="124"/>
                </a:lnTo>
                <a:lnTo>
                  <a:pt x="47" y="0"/>
                </a:lnTo>
                <a:lnTo>
                  <a:pt x="112" y="54"/>
                </a:lnTo>
                <a:close/>
              </a:path>
            </a:pathLst>
          </a:custGeom>
          <a:solidFill>
            <a:srgbClr val="FF0000"/>
          </a:solidFill>
          <a:ln w="9525">
            <a:noFill/>
            <a:round/>
            <a:headEnd/>
            <a:tailEnd/>
          </a:ln>
        </p:spPr>
        <p:txBody>
          <a:bodyPr/>
          <a:lstStyle/>
          <a:p>
            <a:endParaRPr lang="zh-CN" altLang="en-US">
              <a:solidFill>
                <a:srgbClr val="FF0000"/>
              </a:solidFill>
            </a:endParaRPr>
          </a:p>
        </p:txBody>
      </p:sp>
      <p:sp>
        <p:nvSpPr>
          <p:cNvPr id="15400" name="Rectangle 199"/>
          <p:cNvSpPr>
            <a:spLocks noChangeArrowheads="1"/>
          </p:cNvSpPr>
          <p:nvPr/>
        </p:nvSpPr>
        <p:spPr bwMode="auto">
          <a:xfrm>
            <a:off x="6845633" y="2738978"/>
            <a:ext cx="64120" cy="153888"/>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dirty="0">
                <a:solidFill>
                  <a:srgbClr val="FF0000"/>
                </a:solidFill>
                <a:latin typeface="宋体" pitchFamily="2" charset="-122"/>
              </a:rPr>
              <a:t>5</a:t>
            </a:r>
            <a:endParaRPr lang="zh-CN" altLang="en-US" sz="1000" b="1" dirty="0">
              <a:solidFill>
                <a:srgbClr val="FF0000"/>
              </a:solidFill>
              <a:latin typeface="Times New Roman" pitchFamily="18" charset="0"/>
              <a:ea typeface="楷体_GB2312" pitchFamily="1" charset="-122"/>
            </a:endParaRPr>
          </a:p>
        </p:txBody>
      </p:sp>
      <p:sp>
        <p:nvSpPr>
          <p:cNvPr id="15401" name="Rectangle 201"/>
          <p:cNvSpPr>
            <a:spLocks noChangeArrowheads="1"/>
          </p:cNvSpPr>
          <p:nvPr/>
        </p:nvSpPr>
        <p:spPr bwMode="auto">
          <a:xfrm>
            <a:off x="5357839" y="2780241"/>
            <a:ext cx="126999" cy="152354"/>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dirty="0">
                <a:solidFill>
                  <a:srgbClr val="0000FF"/>
                </a:solidFill>
                <a:latin typeface="宋体" pitchFamily="2" charset="-122"/>
              </a:rPr>
              <a:t>10</a:t>
            </a:r>
            <a:endParaRPr lang="zh-CN" altLang="en-US" sz="1000" b="1" dirty="0">
              <a:solidFill>
                <a:srgbClr val="0000FF"/>
              </a:solidFill>
              <a:latin typeface="Times New Roman" pitchFamily="18" charset="0"/>
              <a:ea typeface="楷体_GB2312" pitchFamily="1" charset="-122"/>
            </a:endParaRPr>
          </a:p>
        </p:txBody>
      </p:sp>
      <p:sp>
        <p:nvSpPr>
          <p:cNvPr id="15402" name="Rectangle 202"/>
          <p:cNvSpPr>
            <a:spLocks noChangeArrowheads="1"/>
          </p:cNvSpPr>
          <p:nvPr/>
        </p:nvSpPr>
        <p:spPr bwMode="auto">
          <a:xfrm>
            <a:off x="5861390" y="3123038"/>
            <a:ext cx="64120" cy="153888"/>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dirty="0">
                <a:solidFill>
                  <a:srgbClr val="FF0000"/>
                </a:solidFill>
                <a:latin typeface="宋体" pitchFamily="2" charset="-122"/>
              </a:rPr>
              <a:t>7</a:t>
            </a:r>
            <a:endParaRPr lang="zh-CN" altLang="en-US" sz="1000" b="1" dirty="0">
              <a:solidFill>
                <a:srgbClr val="FF0000"/>
              </a:solidFill>
              <a:latin typeface="Times New Roman" pitchFamily="18" charset="0"/>
              <a:ea typeface="楷体_GB2312" pitchFamily="1" charset="-122"/>
            </a:endParaRPr>
          </a:p>
        </p:txBody>
      </p:sp>
      <p:sp>
        <p:nvSpPr>
          <p:cNvPr id="15403" name="未知"/>
          <p:cNvSpPr>
            <a:spLocks/>
          </p:cNvSpPr>
          <p:nvPr/>
        </p:nvSpPr>
        <p:spPr bwMode="auto">
          <a:xfrm>
            <a:off x="6405581" y="1826122"/>
            <a:ext cx="107949" cy="166955"/>
          </a:xfrm>
          <a:custGeom>
            <a:avLst/>
            <a:gdLst>
              <a:gd name="T0" fmla="*/ 0 w 84"/>
              <a:gd name="T1" fmla="*/ 553941714 h 127"/>
              <a:gd name="T2" fmla="*/ 112864617 w 84"/>
              <a:gd name="T3" fmla="*/ 0 h 127"/>
              <a:gd name="T4" fmla="*/ 225867066 w 84"/>
              <a:gd name="T5" fmla="*/ 553941714 h 127"/>
              <a:gd name="T6" fmla="*/ 0 w 84"/>
              <a:gd name="T7" fmla="*/ 553941714 h 127"/>
              <a:gd name="T8" fmla="*/ 0 60000 65536"/>
              <a:gd name="T9" fmla="*/ 0 60000 65536"/>
              <a:gd name="T10" fmla="*/ 0 60000 65536"/>
              <a:gd name="T11" fmla="*/ 0 60000 65536"/>
              <a:gd name="T12" fmla="*/ 0 w 84"/>
              <a:gd name="T13" fmla="*/ 0 h 127"/>
              <a:gd name="T14" fmla="*/ 84 w 84"/>
              <a:gd name="T15" fmla="*/ 127 h 127"/>
            </a:gdLst>
            <a:ahLst/>
            <a:cxnLst>
              <a:cxn ang="T8">
                <a:pos x="T0" y="T1"/>
              </a:cxn>
              <a:cxn ang="T9">
                <a:pos x="T2" y="T3"/>
              </a:cxn>
              <a:cxn ang="T10">
                <a:pos x="T4" y="T5"/>
              </a:cxn>
              <a:cxn ang="T11">
                <a:pos x="T6" y="T7"/>
              </a:cxn>
            </a:cxnLst>
            <a:rect l="T12" t="T13" r="T14" b="T15"/>
            <a:pathLst>
              <a:path w="84" h="127">
                <a:moveTo>
                  <a:pt x="0" y="127"/>
                </a:moveTo>
                <a:lnTo>
                  <a:pt x="42" y="0"/>
                </a:lnTo>
                <a:lnTo>
                  <a:pt x="84" y="127"/>
                </a:lnTo>
                <a:lnTo>
                  <a:pt x="0" y="127"/>
                </a:lnTo>
                <a:close/>
              </a:path>
            </a:pathLst>
          </a:custGeom>
          <a:solidFill>
            <a:srgbClr val="FF0000"/>
          </a:solidFill>
          <a:ln w="9525">
            <a:noFill/>
            <a:round/>
            <a:headEnd/>
            <a:tailEnd/>
          </a:ln>
        </p:spPr>
        <p:txBody>
          <a:bodyPr/>
          <a:lstStyle/>
          <a:p>
            <a:endParaRPr lang="zh-CN" altLang="en-US"/>
          </a:p>
        </p:txBody>
      </p:sp>
      <p:sp>
        <p:nvSpPr>
          <p:cNvPr id="15404" name="Rectangle 204"/>
          <p:cNvSpPr>
            <a:spLocks noChangeArrowheads="1"/>
          </p:cNvSpPr>
          <p:nvPr/>
        </p:nvSpPr>
        <p:spPr bwMode="auto">
          <a:xfrm>
            <a:off x="6281757" y="2370789"/>
            <a:ext cx="128240" cy="153888"/>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dirty="0">
                <a:solidFill>
                  <a:srgbClr val="FF0000"/>
                </a:solidFill>
                <a:latin typeface="宋体" pitchFamily="2" charset="-122"/>
              </a:rPr>
              <a:t>15</a:t>
            </a:r>
            <a:endParaRPr lang="zh-CN" altLang="en-US" sz="1000" b="1" dirty="0">
              <a:solidFill>
                <a:srgbClr val="FF0000"/>
              </a:solidFill>
              <a:latin typeface="Times New Roman" pitchFamily="18" charset="0"/>
              <a:ea typeface="楷体_GB2312" pitchFamily="1" charset="-122"/>
            </a:endParaRPr>
          </a:p>
        </p:txBody>
      </p:sp>
      <p:sp>
        <p:nvSpPr>
          <p:cNvPr id="15405" name="Rectangle 205"/>
          <p:cNvSpPr>
            <a:spLocks noChangeArrowheads="1"/>
          </p:cNvSpPr>
          <p:nvPr/>
        </p:nvSpPr>
        <p:spPr bwMode="auto">
          <a:xfrm>
            <a:off x="4857462" y="3656279"/>
            <a:ext cx="2325989" cy="276777"/>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800" b="1" i="0" dirty="0">
                <a:solidFill>
                  <a:srgbClr val="080808"/>
                </a:solidFill>
                <a:latin typeface="宋体" pitchFamily="2" charset="-122"/>
              </a:rPr>
              <a:t>（</a:t>
            </a:r>
            <a:r>
              <a:rPr lang="en-US" altLang="zh-CN" sz="1800" b="1" i="0" dirty="0">
                <a:solidFill>
                  <a:srgbClr val="080808"/>
                </a:solidFill>
                <a:latin typeface="宋体" pitchFamily="2" charset="-122"/>
              </a:rPr>
              <a:t>3</a:t>
            </a:r>
            <a:r>
              <a:rPr lang="zh-CN" altLang="en-US" sz="1800" b="1" i="0" dirty="0">
                <a:solidFill>
                  <a:srgbClr val="080808"/>
                </a:solidFill>
                <a:latin typeface="宋体" pitchFamily="2" charset="-122"/>
              </a:rPr>
              <a:t>）选</a:t>
            </a:r>
            <a:r>
              <a:rPr lang="en-US" altLang="zh-CN" sz="1800" b="1" i="0" dirty="0">
                <a:solidFill>
                  <a:srgbClr val="080808"/>
                </a:solidFill>
                <a:latin typeface="宋体" pitchFamily="2" charset="-122"/>
              </a:rPr>
              <a:t>B</a:t>
            </a:r>
            <a:r>
              <a:rPr lang="zh-CN" altLang="en-US" sz="1800" b="1" i="0" dirty="0">
                <a:solidFill>
                  <a:srgbClr val="080808"/>
                </a:solidFill>
                <a:latin typeface="宋体" pitchFamily="2" charset="-122"/>
              </a:rPr>
              <a:t>点，更新路径</a:t>
            </a:r>
            <a:endParaRPr lang="en-US" altLang="zh-CN" sz="1800" b="1" i="0" dirty="0">
              <a:solidFill>
                <a:srgbClr val="080808"/>
              </a:solidFill>
              <a:latin typeface="Times New Roman" pitchFamily="18" charset="0"/>
              <a:ea typeface="楷体_GB2312" pitchFamily="1" charset="-122"/>
            </a:endParaRPr>
          </a:p>
        </p:txBody>
      </p:sp>
      <p:sp>
        <p:nvSpPr>
          <p:cNvPr id="15406" name="Line 206"/>
          <p:cNvSpPr>
            <a:spLocks noChangeShapeType="1"/>
          </p:cNvSpPr>
          <p:nvPr/>
        </p:nvSpPr>
        <p:spPr bwMode="auto">
          <a:xfrm flipV="1">
            <a:off x="6462096" y="1978476"/>
            <a:ext cx="3175" cy="974433"/>
          </a:xfrm>
          <a:prstGeom prst="line">
            <a:avLst/>
          </a:prstGeom>
          <a:noFill/>
          <a:ln w="38100">
            <a:solidFill>
              <a:srgbClr val="FF0000"/>
            </a:solidFill>
            <a:round/>
            <a:headEnd/>
            <a:tailEnd/>
          </a:ln>
        </p:spPr>
        <p:txBody>
          <a:bodyPr/>
          <a:lstStyle/>
          <a:p>
            <a:endParaRPr lang="zh-CN" altLang="en-US"/>
          </a:p>
        </p:txBody>
      </p:sp>
      <p:sp>
        <p:nvSpPr>
          <p:cNvPr id="15407" name="未知"/>
          <p:cNvSpPr>
            <a:spLocks noEditPoints="1"/>
          </p:cNvSpPr>
          <p:nvPr/>
        </p:nvSpPr>
        <p:spPr bwMode="auto">
          <a:xfrm>
            <a:off x="5186390" y="2664071"/>
            <a:ext cx="273048" cy="344702"/>
          </a:xfrm>
          <a:custGeom>
            <a:avLst/>
            <a:gdLst>
              <a:gd name="T0" fmla="*/ 5953032 w 211"/>
              <a:gd name="T1" fmla="*/ 1445828445 h 259"/>
              <a:gd name="T2" fmla="*/ 8868717 w 211"/>
              <a:gd name="T3" fmla="*/ 1460980307 h 259"/>
              <a:gd name="T4" fmla="*/ 0 w 211"/>
              <a:gd name="T5" fmla="*/ 1460980307 h 259"/>
              <a:gd name="T6" fmla="*/ 0 w 211"/>
              <a:gd name="T7" fmla="*/ 1445828445 h 259"/>
              <a:gd name="T8" fmla="*/ 68662054 w 211"/>
              <a:gd name="T9" fmla="*/ 1303037125 h 259"/>
              <a:gd name="T10" fmla="*/ 75061770 w 211"/>
              <a:gd name="T11" fmla="*/ 1313470935 h 259"/>
              <a:gd name="T12" fmla="*/ 68662054 w 211"/>
              <a:gd name="T13" fmla="*/ 1327545409 h 259"/>
              <a:gd name="T14" fmla="*/ 62766974 w 211"/>
              <a:gd name="T15" fmla="*/ 1307889323 h 259"/>
              <a:gd name="T16" fmla="*/ 131341246 w 211"/>
              <a:gd name="T17" fmla="*/ 1162757631 h 259"/>
              <a:gd name="T18" fmla="*/ 134153466 w 211"/>
              <a:gd name="T19" fmla="*/ 1158100215 h 259"/>
              <a:gd name="T20" fmla="*/ 139927409 w 211"/>
              <a:gd name="T21" fmla="*/ 1173310140 h 259"/>
              <a:gd name="T22" fmla="*/ 134153466 w 211"/>
              <a:gd name="T23" fmla="*/ 1178890215 h 259"/>
              <a:gd name="T24" fmla="*/ 131341246 w 211"/>
              <a:gd name="T25" fmla="*/ 1162757631 h 259"/>
              <a:gd name="T26" fmla="*/ 192610008 w 211"/>
              <a:gd name="T27" fmla="*/ 1020766301 h 259"/>
              <a:gd name="T28" fmla="*/ 201425304 w 211"/>
              <a:gd name="T29" fmla="*/ 1020766301 h 259"/>
              <a:gd name="T30" fmla="*/ 198424380 w 211"/>
              <a:gd name="T31" fmla="*/ 1038636200 h 259"/>
              <a:gd name="T32" fmla="*/ 192610008 w 211"/>
              <a:gd name="T33" fmla="*/ 1020766301 h 259"/>
              <a:gd name="T34" fmla="*/ 257716732 w 211"/>
              <a:gd name="T35" fmla="*/ 874483533 h 259"/>
              <a:gd name="T36" fmla="*/ 270560754 w 211"/>
              <a:gd name="T37" fmla="*/ 874483533 h 259"/>
              <a:gd name="T38" fmla="*/ 264275526 w 211"/>
              <a:gd name="T39" fmla="*/ 890778885 h 259"/>
              <a:gd name="T40" fmla="*/ 257716732 w 211"/>
              <a:gd name="T41" fmla="*/ 886183564 h 259"/>
              <a:gd name="T42" fmla="*/ 257716732 w 211"/>
              <a:gd name="T43" fmla="*/ 874483533 h 259"/>
              <a:gd name="T44" fmla="*/ 326842780 w 211"/>
              <a:gd name="T45" fmla="*/ 721396205 h 259"/>
              <a:gd name="T46" fmla="*/ 332582899 w 211"/>
              <a:gd name="T47" fmla="*/ 726977363 h 259"/>
              <a:gd name="T48" fmla="*/ 326842780 w 211"/>
              <a:gd name="T49" fmla="*/ 746050552 h 259"/>
              <a:gd name="T50" fmla="*/ 323414592 w 211"/>
              <a:gd name="T51" fmla="*/ 726977363 h 259"/>
              <a:gd name="T52" fmla="*/ 386708425 w 211"/>
              <a:gd name="T53" fmla="*/ 586500093 h 259"/>
              <a:gd name="T54" fmla="*/ 398474534 w 211"/>
              <a:gd name="T55" fmla="*/ 586500093 h 259"/>
              <a:gd name="T56" fmla="*/ 395514124 w 211"/>
              <a:gd name="T57" fmla="*/ 591408802 h 259"/>
              <a:gd name="T58" fmla="*/ 386708425 w 211"/>
              <a:gd name="T59" fmla="*/ 591408802 h 259"/>
              <a:gd name="T60" fmla="*/ 450236342 w 211"/>
              <a:gd name="T61" fmla="*/ 441651029 h 259"/>
              <a:gd name="T62" fmla="*/ 457568260 w 211"/>
              <a:gd name="T63" fmla="*/ 433984433 h 259"/>
              <a:gd name="T64" fmla="*/ 464668993 w 211"/>
              <a:gd name="T65" fmla="*/ 451797909 h 259"/>
              <a:gd name="T66" fmla="*/ 454756290 w 211"/>
              <a:gd name="T67" fmla="*/ 456856880 h 259"/>
              <a:gd name="T68" fmla="*/ 450236342 w 211"/>
              <a:gd name="T69" fmla="*/ 441651029 h 259"/>
              <a:gd name="T70" fmla="*/ 522038239 w 211"/>
              <a:gd name="T71" fmla="*/ 287672479 h 259"/>
              <a:gd name="T72" fmla="*/ 525204715 w 211"/>
              <a:gd name="T73" fmla="*/ 298827280 h 259"/>
              <a:gd name="T74" fmla="*/ 522038239 w 211"/>
              <a:gd name="T75" fmla="*/ 309263411 h 259"/>
              <a:gd name="T76" fmla="*/ 515985203 w 211"/>
              <a:gd name="T77" fmla="*/ 298827280 h 259"/>
              <a:gd name="T78" fmla="*/ 578318724 w 211"/>
              <a:gd name="T79" fmla="*/ 154238672 h 259"/>
              <a:gd name="T80" fmla="*/ 588231410 w 211"/>
              <a:gd name="T81" fmla="*/ 147512458 h 259"/>
              <a:gd name="T82" fmla="*/ 588231410 w 211"/>
              <a:gd name="T83" fmla="*/ 159212544 h 259"/>
              <a:gd name="T84" fmla="*/ 578318724 w 211"/>
              <a:gd name="T85" fmla="*/ 169733758 h 259"/>
              <a:gd name="T86" fmla="*/ 578318724 w 211"/>
              <a:gd name="T87" fmla="*/ 154238672 h 259"/>
              <a:gd name="T88" fmla="*/ 647324688 w 211"/>
              <a:gd name="T89" fmla="*/ 0 h 259"/>
              <a:gd name="T90" fmla="*/ 656181278 w 211"/>
              <a:gd name="T91" fmla="*/ 16737596 h 259"/>
              <a:gd name="T92" fmla="*/ 647324688 w 211"/>
              <a:gd name="T93" fmla="*/ 21878801 h 259"/>
              <a:gd name="T94" fmla="*/ 644231341 w 211"/>
              <a:gd name="T95" fmla="*/ 4977639 h 25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1"/>
              <a:gd name="T145" fmla="*/ 0 h 259"/>
              <a:gd name="T146" fmla="*/ 211 w 211"/>
              <a:gd name="T147" fmla="*/ 259 h 25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1" h="259">
                <a:moveTo>
                  <a:pt x="0" y="256"/>
                </a:moveTo>
                <a:lnTo>
                  <a:pt x="0" y="256"/>
                </a:lnTo>
                <a:lnTo>
                  <a:pt x="2" y="256"/>
                </a:lnTo>
                <a:lnTo>
                  <a:pt x="3" y="256"/>
                </a:lnTo>
                <a:lnTo>
                  <a:pt x="3" y="258"/>
                </a:lnTo>
                <a:lnTo>
                  <a:pt x="3" y="259"/>
                </a:lnTo>
                <a:lnTo>
                  <a:pt x="2" y="259"/>
                </a:lnTo>
                <a:lnTo>
                  <a:pt x="0" y="259"/>
                </a:lnTo>
                <a:lnTo>
                  <a:pt x="0" y="258"/>
                </a:lnTo>
                <a:lnTo>
                  <a:pt x="0" y="256"/>
                </a:lnTo>
                <a:close/>
                <a:moveTo>
                  <a:pt x="20" y="231"/>
                </a:moveTo>
                <a:lnTo>
                  <a:pt x="20" y="231"/>
                </a:lnTo>
                <a:lnTo>
                  <a:pt x="22" y="231"/>
                </a:lnTo>
                <a:lnTo>
                  <a:pt x="23" y="231"/>
                </a:lnTo>
                <a:lnTo>
                  <a:pt x="24" y="232"/>
                </a:lnTo>
                <a:lnTo>
                  <a:pt x="24" y="233"/>
                </a:lnTo>
                <a:lnTo>
                  <a:pt x="23" y="235"/>
                </a:lnTo>
                <a:lnTo>
                  <a:pt x="22" y="235"/>
                </a:lnTo>
                <a:lnTo>
                  <a:pt x="22" y="233"/>
                </a:lnTo>
                <a:lnTo>
                  <a:pt x="20" y="232"/>
                </a:lnTo>
                <a:lnTo>
                  <a:pt x="20" y="231"/>
                </a:lnTo>
                <a:close/>
                <a:moveTo>
                  <a:pt x="42" y="206"/>
                </a:moveTo>
                <a:lnTo>
                  <a:pt x="42" y="206"/>
                </a:lnTo>
                <a:lnTo>
                  <a:pt x="43" y="205"/>
                </a:lnTo>
                <a:lnTo>
                  <a:pt x="45" y="205"/>
                </a:lnTo>
                <a:lnTo>
                  <a:pt x="45" y="206"/>
                </a:lnTo>
                <a:lnTo>
                  <a:pt x="45" y="208"/>
                </a:lnTo>
                <a:lnTo>
                  <a:pt x="43" y="209"/>
                </a:lnTo>
                <a:lnTo>
                  <a:pt x="42" y="208"/>
                </a:lnTo>
                <a:lnTo>
                  <a:pt x="41" y="208"/>
                </a:lnTo>
                <a:lnTo>
                  <a:pt x="42" y="206"/>
                </a:lnTo>
                <a:close/>
                <a:moveTo>
                  <a:pt x="62" y="181"/>
                </a:moveTo>
                <a:lnTo>
                  <a:pt x="62" y="181"/>
                </a:lnTo>
                <a:lnTo>
                  <a:pt x="64" y="179"/>
                </a:lnTo>
                <a:lnTo>
                  <a:pt x="65" y="179"/>
                </a:lnTo>
                <a:lnTo>
                  <a:pt x="65" y="181"/>
                </a:lnTo>
                <a:lnTo>
                  <a:pt x="65" y="182"/>
                </a:lnTo>
                <a:lnTo>
                  <a:pt x="64" y="184"/>
                </a:lnTo>
                <a:lnTo>
                  <a:pt x="62" y="182"/>
                </a:lnTo>
                <a:lnTo>
                  <a:pt x="62" y="181"/>
                </a:lnTo>
                <a:close/>
                <a:moveTo>
                  <a:pt x="83" y="155"/>
                </a:moveTo>
                <a:lnTo>
                  <a:pt x="83" y="155"/>
                </a:lnTo>
                <a:lnTo>
                  <a:pt x="84" y="154"/>
                </a:lnTo>
                <a:lnTo>
                  <a:pt x="85" y="154"/>
                </a:lnTo>
                <a:lnTo>
                  <a:pt x="87" y="155"/>
                </a:lnTo>
                <a:lnTo>
                  <a:pt x="87" y="157"/>
                </a:lnTo>
                <a:lnTo>
                  <a:pt x="85" y="158"/>
                </a:lnTo>
                <a:lnTo>
                  <a:pt x="84" y="158"/>
                </a:lnTo>
                <a:lnTo>
                  <a:pt x="84" y="157"/>
                </a:lnTo>
                <a:lnTo>
                  <a:pt x="83" y="157"/>
                </a:lnTo>
                <a:lnTo>
                  <a:pt x="83" y="155"/>
                </a:lnTo>
                <a:close/>
                <a:moveTo>
                  <a:pt x="104" y="129"/>
                </a:moveTo>
                <a:lnTo>
                  <a:pt x="104" y="129"/>
                </a:lnTo>
                <a:lnTo>
                  <a:pt x="105" y="128"/>
                </a:lnTo>
                <a:lnTo>
                  <a:pt x="107" y="128"/>
                </a:lnTo>
                <a:lnTo>
                  <a:pt x="107" y="129"/>
                </a:lnTo>
                <a:lnTo>
                  <a:pt x="107" y="131"/>
                </a:lnTo>
                <a:lnTo>
                  <a:pt x="105" y="132"/>
                </a:lnTo>
                <a:lnTo>
                  <a:pt x="104" y="132"/>
                </a:lnTo>
                <a:lnTo>
                  <a:pt x="103" y="131"/>
                </a:lnTo>
                <a:lnTo>
                  <a:pt x="104" y="129"/>
                </a:lnTo>
                <a:close/>
                <a:moveTo>
                  <a:pt x="124" y="104"/>
                </a:moveTo>
                <a:lnTo>
                  <a:pt x="124" y="104"/>
                </a:lnTo>
                <a:lnTo>
                  <a:pt x="126" y="102"/>
                </a:lnTo>
                <a:lnTo>
                  <a:pt x="127" y="102"/>
                </a:lnTo>
                <a:lnTo>
                  <a:pt x="128" y="104"/>
                </a:lnTo>
                <a:lnTo>
                  <a:pt x="128" y="105"/>
                </a:lnTo>
                <a:lnTo>
                  <a:pt x="127" y="105"/>
                </a:lnTo>
                <a:lnTo>
                  <a:pt x="126" y="107"/>
                </a:lnTo>
                <a:lnTo>
                  <a:pt x="124" y="107"/>
                </a:lnTo>
                <a:lnTo>
                  <a:pt x="124" y="105"/>
                </a:lnTo>
                <a:lnTo>
                  <a:pt x="124" y="104"/>
                </a:lnTo>
                <a:close/>
                <a:moveTo>
                  <a:pt x="145" y="78"/>
                </a:moveTo>
                <a:lnTo>
                  <a:pt x="145" y="78"/>
                </a:lnTo>
                <a:lnTo>
                  <a:pt x="146" y="77"/>
                </a:lnTo>
                <a:lnTo>
                  <a:pt x="147" y="77"/>
                </a:lnTo>
                <a:lnTo>
                  <a:pt x="149" y="78"/>
                </a:lnTo>
                <a:lnTo>
                  <a:pt x="149" y="80"/>
                </a:lnTo>
                <a:lnTo>
                  <a:pt x="147" y="81"/>
                </a:lnTo>
                <a:lnTo>
                  <a:pt x="146" y="81"/>
                </a:lnTo>
                <a:lnTo>
                  <a:pt x="145" y="80"/>
                </a:lnTo>
                <a:lnTo>
                  <a:pt x="145" y="78"/>
                </a:lnTo>
                <a:close/>
                <a:moveTo>
                  <a:pt x="166" y="53"/>
                </a:moveTo>
                <a:lnTo>
                  <a:pt x="166" y="53"/>
                </a:lnTo>
                <a:lnTo>
                  <a:pt x="168" y="51"/>
                </a:lnTo>
                <a:lnTo>
                  <a:pt x="169" y="51"/>
                </a:lnTo>
                <a:lnTo>
                  <a:pt x="169" y="53"/>
                </a:lnTo>
                <a:lnTo>
                  <a:pt x="169" y="54"/>
                </a:lnTo>
                <a:lnTo>
                  <a:pt x="168" y="55"/>
                </a:lnTo>
                <a:lnTo>
                  <a:pt x="166" y="55"/>
                </a:lnTo>
                <a:lnTo>
                  <a:pt x="166" y="54"/>
                </a:lnTo>
                <a:lnTo>
                  <a:pt x="166" y="53"/>
                </a:lnTo>
                <a:close/>
                <a:moveTo>
                  <a:pt x="186" y="27"/>
                </a:moveTo>
                <a:lnTo>
                  <a:pt x="186" y="27"/>
                </a:lnTo>
                <a:lnTo>
                  <a:pt x="188" y="26"/>
                </a:lnTo>
                <a:lnTo>
                  <a:pt x="189" y="26"/>
                </a:lnTo>
                <a:lnTo>
                  <a:pt x="191" y="27"/>
                </a:lnTo>
                <a:lnTo>
                  <a:pt x="191" y="28"/>
                </a:lnTo>
                <a:lnTo>
                  <a:pt x="189" y="28"/>
                </a:lnTo>
                <a:lnTo>
                  <a:pt x="188" y="30"/>
                </a:lnTo>
                <a:lnTo>
                  <a:pt x="186" y="30"/>
                </a:lnTo>
                <a:lnTo>
                  <a:pt x="186" y="28"/>
                </a:lnTo>
                <a:lnTo>
                  <a:pt x="186" y="27"/>
                </a:lnTo>
                <a:close/>
                <a:moveTo>
                  <a:pt x="207" y="1"/>
                </a:moveTo>
                <a:lnTo>
                  <a:pt x="207" y="1"/>
                </a:lnTo>
                <a:lnTo>
                  <a:pt x="208" y="0"/>
                </a:lnTo>
                <a:lnTo>
                  <a:pt x="209" y="0"/>
                </a:lnTo>
                <a:lnTo>
                  <a:pt x="211" y="1"/>
                </a:lnTo>
                <a:lnTo>
                  <a:pt x="211" y="3"/>
                </a:lnTo>
                <a:lnTo>
                  <a:pt x="209" y="4"/>
                </a:lnTo>
                <a:lnTo>
                  <a:pt x="208" y="4"/>
                </a:lnTo>
                <a:lnTo>
                  <a:pt x="207" y="3"/>
                </a:lnTo>
                <a:lnTo>
                  <a:pt x="207" y="1"/>
                </a:lnTo>
                <a:close/>
              </a:path>
            </a:pathLst>
          </a:custGeom>
          <a:solidFill>
            <a:srgbClr val="000000"/>
          </a:solidFill>
          <a:ln w="1588">
            <a:solidFill>
              <a:srgbClr val="000000"/>
            </a:solidFill>
            <a:round/>
            <a:headEnd/>
            <a:tailEnd/>
          </a:ln>
        </p:spPr>
        <p:txBody>
          <a:bodyPr/>
          <a:lstStyle/>
          <a:p>
            <a:endParaRPr lang="zh-CN" altLang="en-US"/>
          </a:p>
        </p:txBody>
      </p:sp>
      <p:sp>
        <p:nvSpPr>
          <p:cNvPr id="15368" name="TextBox 76"/>
          <p:cNvSpPr txBox="1">
            <a:spLocks noChangeArrowheads="1"/>
          </p:cNvSpPr>
          <p:nvPr/>
        </p:nvSpPr>
        <p:spPr bwMode="auto">
          <a:xfrm>
            <a:off x="6286500" y="3299337"/>
            <a:ext cx="714375" cy="307728"/>
          </a:xfrm>
          <a:prstGeom prst="rect">
            <a:avLst/>
          </a:prstGeom>
          <a:noFill/>
          <a:ln w="9525">
            <a:noFill/>
            <a:miter lim="800000"/>
            <a:headEnd/>
            <a:tailEnd/>
          </a:ln>
        </p:spPr>
        <p:txBody>
          <a:bodyPr>
            <a:spAutoFit/>
          </a:bodyPr>
          <a:lstStyle/>
          <a:p>
            <a:r>
              <a:rPr lang="en-US" altLang="zh-CN" sz="1400" i="0" dirty="0">
                <a:solidFill>
                  <a:srgbClr val="FF0000"/>
                </a:solidFill>
              </a:rPr>
              <a:t>5,A</a:t>
            </a:r>
            <a:endParaRPr lang="zh-CN" altLang="en-US" sz="1400" i="0" dirty="0">
              <a:solidFill>
                <a:srgbClr val="FF0000"/>
              </a:solidFill>
            </a:endParaRPr>
          </a:p>
        </p:txBody>
      </p:sp>
      <p:sp>
        <p:nvSpPr>
          <p:cNvPr id="15369" name="TextBox 77"/>
          <p:cNvSpPr txBox="1">
            <a:spLocks noChangeArrowheads="1"/>
          </p:cNvSpPr>
          <p:nvPr/>
        </p:nvSpPr>
        <p:spPr bwMode="auto">
          <a:xfrm>
            <a:off x="4857750" y="3299337"/>
            <a:ext cx="714375" cy="307728"/>
          </a:xfrm>
          <a:prstGeom prst="rect">
            <a:avLst/>
          </a:prstGeom>
          <a:noFill/>
          <a:ln w="9525">
            <a:noFill/>
            <a:miter lim="800000"/>
            <a:headEnd/>
            <a:tailEnd/>
          </a:ln>
        </p:spPr>
        <p:txBody>
          <a:bodyPr>
            <a:spAutoFit/>
          </a:bodyPr>
          <a:lstStyle/>
          <a:p>
            <a:r>
              <a:rPr lang="en-US" altLang="zh-CN" sz="1400" i="0" dirty="0">
                <a:solidFill>
                  <a:srgbClr val="FF0000"/>
                </a:solidFill>
              </a:rPr>
              <a:t>12,C</a:t>
            </a:r>
            <a:endParaRPr lang="zh-CN" altLang="en-US" sz="1400" i="0" dirty="0">
              <a:solidFill>
                <a:srgbClr val="FF0000"/>
              </a:solidFill>
            </a:endParaRPr>
          </a:p>
        </p:txBody>
      </p:sp>
      <p:sp>
        <p:nvSpPr>
          <p:cNvPr id="15370" name="TextBox 78"/>
          <p:cNvSpPr txBox="1">
            <a:spLocks noChangeArrowheads="1"/>
          </p:cNvSpPr>
          <p:nvPr/>
        </p:nvSpPr>
        <p:spPr bwMode="auto">
          <a:xfrm>
            <a:off x="5357813" y="1964254"/>
            <a:ext cx="714375" cy="307728"/>
          </a:xfrm>
          <a:prstGeom prst="rect">
            <a:avLst/>
          </a:prstGeom>
          <a:noFill/>
          <a:ln w="9525">
            <a:noFill/>
            <a:miter lim="800000"/>
            <a:headEnd/>
            <a:tailEnd/>
          </a:ln>
        </p:spPr>
        <p:txBody>
          <a:bodyPr>
            <a:spAutoFit/>
          </a:bodyPr>
          <a:lstStyle/>
          <a:p>
            <a:r>
              <a:rPr lang="en-US" altLang="zh-CN" sz="1400" i="0" dirty="0"/>
              <a:t>22,F</a:t>
            </a:r>
            <a:endParaRPr lang="zh-CN" altLang="en-US" sz="1400" i="0" dirty="0"/>
          </a:p>
        </p:txBody>
      </p:sp>
      <p:sp>
        <p:nvSpPr>
          <p:cNvPr id="15371" name="TextBox 79"/>
          <p:cNvSpPr txBox="1">
            <a:spLocks noChangeArrowheads="1"/>
          </p:cNvSpPr>
          <p:nvPr/>
        </p:nvSpPr>
        <p:spPr bwMode="auto">
          <a:xfrm>
            <a:off x="6643688" y="1392841"/>
            <a:ext cx="714375" cy="307777"/>
          </a:xfrm>
          <a:prstGeom prst="rect">
            <a:avLst/>
          </a:prstGeom>
          <a:noFill/>
          <a:ln w="9525">
            <a:noFill/>
            <a:miter lim="800000"/>
            <a:headEnd/>
            <a:tailEnd/>
          </a:ln>
        </p:spPr>
        <p:txBody>
          <a:bodyPr>
            <a:spAutoFit/>
          </a:bodyPr>
          <a:lstStyle/>
          <a:p>
            <a:r>
              <a:rPr lang="en-US" altLang="zh-CN" sz="1400" i="0" dirty="0">
                <a:solidFill>
                  <a:srgbClr val="FF0000"/>
                </a:solidFill>
              </a:rPr>
              <a:t>20,C</a:t>
            </a:r>
            <a:endParaRPr lang="zh-CN" altLang="en-US" sz="1400" i="0" dirty="0">
              <a:solidFill>
                <a:srgbClr val="FF0000"/>
              </a:solidFill>
            </a:endParaRPr>
          </a:p>
        </p:txBody>
      </p:sp>
      <p:sp>
        <p:nvSpPr>
          <p:cNvPr id="15372" name="TextBox 80"/>
          <p:cNvSpPr txBox="1">
            <a:spLocks noChangeArrowheads="1"/>
          </p:cNvSpPr>
          <p:nvPr/>
        </p:nvSpPr>
        <p:spPr bwMode="auto">
          <a:xfrm>
            <a:off x="4714875" y="1299393"/>
            <a:ext cx="714375" cy="307728"/>
          </a:xfrm>
          <a:prstGeom prst="rect">
            <a:avLst/>
          </a:prstGeom>
          <a:noFill/>
          <a:ln w="9525">
            <a:noFill/>
            <a:miter lim="800000"/>
            <a:headEnd/>
            <a:tailEnd/>
          </a:ln>
        </p:spPr>
        <p:txBody>
          <a:bodyPr>
            <a:spAutoFit/>
          </a:bodyPr>
          <a:lstStyle/>
          <a:p>
            <a:r>
              <a:rPr lang="en-US" altLang="zh-CN" sz="1400" i="0" dirty="0"/>
              <a:t>28,B</a:t>
            </a:r>
            <a:endParaRPr lang="zh-CN" altLang="en-US" sz="1400" i="0" dirty="0"/>
          </a:p>
        </p:txBody>
      </p:sp>
      <p:sp>
        <p:nvSpPr>
          <p:cNvPr id="15374" name="Rectangle 164"/>
          <p:cNvSpPr>
            <a:spLocks noChangeArrowheads="1"/>
          </p:cNvSpPr>
          <p:nvPr/>
        </p:nvSpPr>
        <p:spPr bwMode="auto">
          <a:xfrm>
            <a:off x="5759454" y="1464268"/>
            <a:ext cx="63500" cy="152376"/>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a:solidFill>
                  <a:srgbClr val="0000FF"/>
                </a:solidFill>
                <a:latin typeface="宋体" pitchFamily="2" charset="-122"/>
              </a:rPr>
              <a:t>8</a:t>
            </a:r>
            <a:endParaRPr lang="zh-CN" altLang="en-US" sz="1000" b="1">
              <a:solidFill>
                <a:srgbClr val="0000FF"/>
              </a:solidFill>
              <a:latin typeface="Times New Roman" pitchFamily="18" charset="0"/>
              <a:ea typeface="楷体_GB2312" pitchFamily="1" charset="-122"/>
            </a:endParaRPr>
          </a:p>
        </p:txBody>
      </p:sp>
      <p:sp>
        <p:nvSpPr>
          <p:cNvPr id="15375" name="未知"/>
          <p:cNvSpPr>
            <a:spLocks noEditPoints="1"/>
          </p:cNvSpPr>
          <p:nvPr/>
        </p:nvSpPr>
        <p:spPr bwMode="auto">
          <a:xfrm>
            <a:off x="5422959" y="1660501"/>
            <a:ext cx="947414" cy="3174"/>
          </a:xfrm>
          <a:custGeom>
            <a:avLst/>
            <a:gdLst>
              <a:gd name="T0" fmla="*/ 2147483646 w 729"/>
              <a:gd name="T1" fmla="*/ 0 h 4"/>
              <a:gd name="T2" fmla="*/ 2147483646 w 729"/>
              <a:gd name="T3" fmla="*/ 2147483646 h 4"/>
              <a:gd name="T4" fmla="*/ 2147483646 w 729"/>
              <a:gd name="T5" fmla="*/ 2147483646 h 4"/>
              <a:gd name="T6" fmla="*/ 2147483646 w 729"/>
              <a:gd name="T7" fmla="*/ 0 h 4"/>
              <a:gd name="T8" fmla="*/ 2147483646 w 729"/>
              <a:gd name="T9" fmla="*/ 2147483646 h 4"/>
              <a:gd name="T10" fmla="*/ 2147483646 w 729"/>
              <a:gd name="T11" fmla="*/ 0 h 4"/>
              <a:gd name="T12" fmla="*/ 2147483646 w 729"/>
              <a:gd name="T13" fmla="*/ 2147483646 h 4"/>
              <a:gd name="T14" fmla="*/ 2147483646 w 729"/>
              <a:gd name="T15" fmla="*/ 2147483646 h 4"/>
              <a:gd name="T16" fmla="*/ 2147483646 w 729"/>
              <a:gd name="T17" fmla="*/ 2147483646 h 4"/>
              <a:gd name="T18" fmla="*/ 2147483646 w 729"/>
              <a:gd name="T19" fmla="*/ 2147483646 h 4"/>
              <a:gd name="T20" fmla="*/ 2147483646 w 729"/>
              <a:gd name="T21" fmla="*/ 0 h 4"/>
              <a:gd name="T22" fmla="*/ 2147483646 w 729"/>
              <a:gd name="T23" fmla="*/ 2147483646 h 4"/>
              <a:gd name="T24" fmla="*/ 2147483646 w 729"/>
              <a:gd name="T25" fmla="*/ 0 h 4"/>
              <a:gd name="T26" fmla="*/ 2147483646 w 729"/>
              <a:gd name="T27" fmla="*/ 2147483646 h 4"/>
              <a:gd name="T28" fmla="*/ 2147483646 w 729"/>
              <a:gd name="T29" fmla="*/ 2147483646 h 4"/>
              <a:gd name="T30" fmla="*/ 2147483646 w 729"/>
              <a:gd name="T31" fmla="*/ 0 h 4"/>
              <a:gd name="T32" fmla="*/ 2147483646 w 729"/>
              <a:gd name="T33" fmla="*/ 2147483646 h 4"/>
              <a:gd name="T34" fmla="*/ 2147483646 w 729"/>
              <a:gd name="T35" fmla="*/ 0 h 4"/>
              <a:gd name="T36" fmla="*/ 2147483646 w 729"/>
              <a:gd name="T37" fmla="*/ 2147483646 h 4"/>
              <a:gd name="T38" fmla="*/ 2147483646 w 729"/>
              <a:gd name="T39" fmla="*/ 2147483646 h 4"/>
              <a:gd name="T40" fmla="*/ 2147483646 w 729"/>
              <a:gd name="T41" fmla="*/ 2147483646 h 4"/>
              <a:gd name="T42" fmla="*/ 2147483646 w 729"/>
              <a:gd name="T43" fmla="*/ 2147483646 h 4"/>
              <a:gd name="T44" fmla="*/ 2147483646 w 729"/>
              <a:gd name="T45" fmla="*/ 0 h 4"/>
              <a:gd name="T46" fmla="*/ 2147483646 w 729"/>
              <a:gd name="T47" fmla="*/ 2147483646 h 4"/>
              <a:gd name="T48" fmla="*/ 2147483646 w 729"/>
              <a:gd name="T49" fmla="*/ 0 h 4"/>
              <a:gd name="T50" fmla="*/ 2147483646 w 729"/>
              <a:gd name="T51" fmla="*/ 2147483646 h 4"/>
              <a:gd name="T52" fmla="*/ 2147483646 w 729"/>
              <a:gd name="T53" fmla="*/ 2147483646 h 4"/>
              <a:gd name="T54" fmla="*/ 2147483646 w 729"/>
              <a:gd name="T55" fmla="*/ 0 h 4"/>
              <a:gd name="T56" fmla="*/ 2147483646 w 729"/>
              <a:gd name="T57" fmla="*/ 2147483646 h 4"/>
              <a:gd name="T58" fmla="*/ 2147483646 w 729"/>
              <a:gd name="T59" fmla="*/ 0 h 4"/>
              <a:gd name="T60" fmla="*/ 2147483646 w 729"/>
              <a:gd name="T61" fmla="*/ 2147483646 h 4"/>
              <a:gd name="T62" fmla="*/ 2147483646 w 729"/>
              <a:gd name="T63" fmla="*/ 2147483646 h 4"/>
              <a:gd name="T64" fmla="*/ 2147483646 w 729"/>
              <a:gd name="T65" fmla="*/ 2147483646 h 4"/>
              <a:gd name="T66" fmla="*/ 2147483646 w 729"/>
              <a:gd name="T67" fmla="*/ 2147483646 h 4"/>
              <a:gd name="T68" fmla="*/ 2147483646 w 729"/>
              <a:gd name="T69" fmla="*/ 0 h 4"/>
              <a:gd name="T70" fmla="*/ 2147483646 w 729"/>
              <a:gd name="T71" fmla="*/ 2147483646 h 4"/>
              <a:gd name="T72" fmla="*/ 2147483646 w 729"/>
              <a:gd name="T73" fmla="*/ 0 h 4"/>
              <a:gd name="T74" fmla="*/ 2147483646 w 729"/>
              <a:gd name="T75" fmla="*/ 2147483646 h 4"/>
              <a:gd name="T76" fmla="*/ 2147483646 w 729"/>
              <a:gd name="T77" fmla="*/ 2147483646 h 4"/>
              <a:gd name="T78" fmla="*/ 2147483646 w 729"/>
              <a:gd name="T79" fmla="*/ 0 h 4"/>
              <a:gd name="T80" fmla="*/ 2147483646 w 729"/>
              <a:gd name="T81" fmla="*/ 2147483646 h 4"/>
              <a:gd name="T82" fmla="*/ 2147483646 w 729"/>
              <a:gd name="T83" fmla="*/ 0 h 4"/>
              <a:gd name="T84" fmla="*/ 2147483646 w 729"/>
              <a:gd name="T85" fmla="*/ 2147483646 h 4"/>
              <a:gd name="T86" fmla="*/ 2147483646 w 729"/>
              <a:gd name="T87" fmla="*/ 2147483646 h 4"/>
              <a:gd name="T88" fmla="*/ 2147483646 w 729"/>
              <a:gd name="T89" fmla="*/ 2147483646 h 4"/>
              <a:gd name="T90" fmla="*/ 2147483646 w 729"/>
              <a:gd name="T91" fmla="*/ 2147483646 h 4"/>
              <a:gd name="T92" fmla="*/ 2147483646 w 729"/>
              <a:gd name="T93" fmla="*/ 0 h 4"/>
              <a:gd name="T94" fmla="*/ 2147483646 w 729"/>
              <a:gd name="T95" fmla="*/ 2147483646 h 4"/>
              <a:gd name="T96" fmla="*/ 2147483646 w 729"/>
              <a:gd name="T97" fmla="*/ 0 h 4"/>
              <a:gd name="T98" fmla="*/ 2147483646 w 729"/>
              <a:gd name="T99" fmla="*/ 2147483646 h 4"/>
              <a:gd name="T100" fmla="*/ 2147483646 w 729"/>
              <a:gd name="T101" fmla="*/ 2147483646 h 4"/>
              <a:gd name="T102" fmla="*/ 2147483646 w 729"/>
              <a:gd name="T103" fmla="*/ 0 h 4"/>
              <a:gd name="T104" fmla="*/ 2147483646 w 729"/>
              <a:gd name="T105" fmla="*/ 2147483646 h 4"/>
              <a:gd name="T106" fmla="*/ 2147483646 w 729"/>
              <a:gd name="T107" fmla="*/ 0 h 4"/>
              <a:gd name="T108" fmla="*/ 2147483646 w 729"/>
              <a:gd name="T109" fmla="*/ 2147483646 h 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29"/>
              <a:gd name="T166" fmla="*/ 0 h 4"/>
              <a:gd name="T167" fmla="*/ 729 w 729"/>
              <a:gd name="T168" fmla="*/ 4 h 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29" h="4">
                <a:moveTo>
                  <a:pt x="726" y="4"/>
                </a:moveTo>
                <a:lnTo>
                  <a:pt x="726" y="4"/>
                </a:lnTo>
                <a:lnTo>
                  <a:pt x="725" y="3"/>
                </a:lnTo>
                <a:lnTo>
                  <a:pt x="725" y="2"/>
                </a:lnTo>
                <a:lnTo>
                  <a:pt x="725" y="0"/>
                </a:lnTo>
                <a:lnTo>
                  <a:pt x="726" y="0"/>
                </a:lnTo>
                <a:lnTo>
                  <a:pt x="728" y="0"/>
                </a:lnTo>
                <a:lnTo>
                  <a:pt x="729" y="2"/>
                </a:lnTo>
                <a:lnTo>
                  <a:pt x="728" y="3"/>
                </a:lnTo>
                <a:lnTo>
                  <a:pt x="726" y="4"/>
                </a:lnTo>
                <a:close/>
                <a:moveTo>
                  <a:pt x="694" y="4"/>
                </a:moveTo>
                <a:lnTo>
                  <a:pt x="694" y="4"/>
                </a:lnTo>
                <a:lnTo>
                  <a:pt x="693" y="3"/>
                </a:lnTo>
                <a:lnTo>
                  <a:pt x="691" y="2"/>
                </a:lnTo>
                <a:lnTo>
                  <a:pt x="693" y="0"/>
                </a:lnTo>
                <a:lnTo>
                  <a:pt x="694" y="0"/>
                </a:lnTo>
                <a:lnTo>
                  <a:pt x="695" y="0"/>
                </a:lnTo>
                <a:lnTo>
                  <a:pt x="695" y="2"/>
                </a:lnTo>
                <a:lnTo>
                  <a:pt x="695" y="3"/>
                </a:lnTo>
                <a:lnTo>
                  <a:pt x="694" y="4"/>
                </a:lnTo>
                <a:close/>
                <a:moveTo>
                  <a:pt x="660" y="4"/>
                </a:moveTo>
                <a:lnTo>
                  <a:pt x="660" y="4"/>
                </a:lnTo>
                <a:lnTo>
                  <a:pt x="659" y="3"/>
                </a:lnTo>
                <a:lnTo>
                  <a:pt x="659" y="2"/>
                </a:lnTo>
                <a:lnTo>
                  <a:pt x="659" y="0"/>
                </a:lnTo>
                <a:lnTo>
                  <a:pt x="660" y="0"/>
                </a:lnTo>
                <a:lnTo>
                  <a:pt x="662" y="0"/>
                </a:lnTo>
                <a:lnTo>
                  <a:pt x="663" y="2"/>
                </a:lnTo>
                <a:lnTo>
                  <a:pt x="662" y="3"/>
                </a:lnTo>
                <a:lnTo>
                  <a:pt x="660" y="4"/>
                </a:lnTo>
                <a:close/>
                <a:moveTo>
                  <a:pt x="628" y="4"/>
                </a:moveTo>
                <a:lnTo>
                  <a:pt x="628" y="4"/>
                </a:lnTo>
                <a:lnTo>
                  <a:pt x="627" y="3"/>
                </a:lnTo>
                <a:lnTo>
                  <a:pt x="627" y="2"/>
                </a:lnTo>
                <a:lnTo>
                  <a:pt x="627" y="0"/>
                </a:lnTo>
                <a:lnTo>
                  <a:pt x="628" y="0"/>
                </a:lnTo>
                <a:lnTo>
                  <a:pt x="629" y="0"/>
                </a:lnTo>
                <a:lnTo>
                  <a:pt x="629" y="2"/>
                </a:lnTo>
                <a:lnTo>
                  <a:pt x="629" y="3"/>
                </a:lnTo>
                <a:lnTo>
                  <a:pt x="628" y="4"/>
                </a:lnTo>
                <a:close/>
                <a:moveTo>
                  <a:pt x="596" y="4"/>
                </a:moveTo>
                <a:lnTo>
                  <a:pt x="596" y="4"/>
                </a:lnTo>
                <a:lnTo>
                  <a:pt x="594" y="3"/>
                </a:lnTo>
                <a:lnTo>
                  <a:pt x="593" y="2"/>
                </a:lnTo>
                <a:lnTo>
                  <a:pt x="594" y="0"/>
                </a:lnTo>
                <a:lnTo>
                  <a:pt x="596" y="0"/>
                </a:lnTo>
                <a:lnTo>
                  <a:pt x="597" y="0"/>
                </a:lnTo>
                <a:lnTo>
                  <a:pt x="597" y="2"/>
                </a:lnTo>
                <a:lnTo>
                  <a:pt x="597" y="3"/>
                </a:lnTo>
                <a:lnTo>
                  <a:pt x="596" y="4"/>
                </a:lnTo>
                <a:close/>
                <a:moveTo>
                  <a:pt x="562" y="4"/>
                </a:moveTo>
                <a:lnTo>
                  <a:pt x="562" y="4"/>
                </a:lnTo>
                <a:lnTo>
                  <a:pt x="560" y="3"/>
                </a:lnTo>
                <a:lnTo>
                  <a:pt x="560" y="2"/>
                </a:lnTo>
                <a:lnTo>
                  <a:pt x="560" y="0"/>
                </a:lnTo>
                <a:lnTo>
                  <a:pt x="562" y="0"/>
                </a:lnTo>
                <a:lnTo>
                  <a:pt x="563" y="0"/>
                </a:lnTo>
                <a:lnTo>
                  <a:pt x="564" y="2"/>
                </a:lnTo>
                <a:lnTo>
                  <a:pt x="563" y="3"/>
                </a:lnTo>
                <a:lnTo>
                  <a:pt x="562" y="4"/>
                </a:lnTo>
                <a:close/>
                <a:moveTo>
                  <a:pt x="529" y="4"/>
                </a:moveTo>
                <a:lnTo>
                  <a:pt x="529" y="4"/>
                </a:lnTo>
                <a:lnTo>
                  <a:pt x="528" y="3"/>
                </a:lnTo>
                <a:lnTo>
                  <a:pt x="527" y="2"/>
                </a:lnTo>
                <a:lnTo>
                  <a:pt x="528" y="0"/>
                </a:lnTo>
                <a:lnTo>
                  <a:pt x="529" y="0"/>
                </a:lnTo>
                <a:lnTo>
                  <a:pt x="531" y="0"/>
                </a:lnTo>
                <a:lnTo>
                  <a:pt x="531" y="2"/>
                </a:lnTo>
                <a:lnTo>
                  <a:pt x="531" y="3"/>
                </a:lnTo>
                <a:lnTo>
                  <a:pt x="529" y="4"/>
                </a:lnTo>
                <a:close/>
                <a:moveTo>
                  <a:pt x="496" y="4"/>
                </a:moveTo>
                <a:lnTo>
                  <a:pt x="496" y="4"/>
                </a:lnTo>
                <a:lnTo>
                  <a:pt x="494" y="3"/>
                </a:lnTo>
                <a:lnTo>
                  <a:pt x="494" y="2"/>
                </a:lnTo>
                <a:lnTo>
                  <a:pt x="494" y="0"/>
                </a:lnTo>
                <a:lnTo>
                  <a:pt x="496" y="0"/>
                </a:lnTo>
                <a:lnTo>
                  <a:pt x="497" y="0"/>
                </a:lnTo>
                <a:lnTo>
                  <a:pt x="498" y="2"/>
                </a:lnTo>
                <a:lnTo>
                  <a:pt x="497" y="3"/>
                </a:lnTo>
                <a:lnTo>
                  <a:pt x="496" y="4"/>
                </a:lnTo>
                <a:close/>
                <a:moveTo>
                  <a:pt x="463" y="4"/>
                </a:moveTo>
                <a:lnTo>
                  <a:pt x="463" y="4"/>
                </a:lnTo>
                <a:lnTo>
                  <a:pt x="462" y="3"/>
                </a:lnTo>
                <a:lnTo>
                  <a:pt x="462" y="2"/>
                </a:lnTo>
                <a:lnTo>
                  <a:pt x="462" y="0"/>
                </a:lnTo>
                <a:lnTo>
                  <a:pt x="463" y="0"/>
                </a:lnTo>
                <a:lnTo>
                  <a:pt x="465" y="0"/>
                </a:lnTo>
                <a:lnTo>
                  <a:pt x="465" y="2"/>
                </a:lnTo>
                <a:lnTo>
                  <a:pt x="465" y="3"/>
                </a:lnTo>
                <a:lnTo>
                  <a:pt x="463" y="4"/>
                </a:lnTo>
                <a:close/>
                <a:moveTo>
                  <a:pt x="431" y="4"/>
                </a:moveTo>
                <a:lnTo>
                  <a:pt x="431" y="4"/>
                </a:lnTo>
                <a:lnTo>
                  <a:pt x="429" y="3"/>
                </a:lnTo>
                <a:lnTo>
                  <a:pt x="428" y="2"/>
                </a:lnTo>
                <a:lnTo>
                  <a:pt x="429" y="0"/>
                </a:lnTo>
                <a:lnTo>
                  <a:pt x="431" y="0"/>
                </a:lnTo>
                <a:lnTo>
                  <a:pt x="432" y="0"/>
                </a:lnTo>
                <a:lnTo>
                  <a:pt x="432" y="2"/>
                </a:lnTo>
                <a:lnTo>
                  <a:pt x="432" y="3"/>
                </a:lnTo>
                <a:lnTo>
                  <a:pt x="431" y="4"/>
                </a:lnTo>
                <a:close/>
                <a:moveTo>
                  <a:pt x="397" y="4"/>
                </a:moveTo>
                <a:lnTo>
                  <a:pt x="397" y="4"/>
                </a:lnTo>
                <a:lnTo>
                  <a:pt x="396" y="3"/>
                </a:lnTo>
                <a:lnTo>
                  <a:pt x="396" y="2"/>
                </a:lnTo>
                <a:lnTo>
                  <a:pt x="396" y="0"/>
                </a:lnTo>
                <a:lnTo>
                  <a:pt x="397" y="0"/>
                </a:lnTo>
                <a:lnTo>
                  <a:pt x="398" y="0"/>
                </a:lnTo>
                <a:lnTo>
                  <a:pt x="400" y="2"/>
                </a:lnTo>
                <a:lnTo>
                  <a:pt x="398" y="3"/>
                </a:lnTo>
                <a:lnTo>
                  <a:pt x="397" y="4"/>
                </a:lnTo>
                <a:close/>
                <a:moveTo>
                  <a:pt x="365" y="4"/>
                </a:moveTo>
                <a:lnTo>
                  <a:pt x="365" y="4"/>
                </a:lnTo>
                <a:lnTo>
                  <a:pt x="363" y="3"/>
                </a:lnTo>
                <a:lnTo>
                  <a:pt x="363" y="2"/>
                </a:lnTo>
                <a:lnTo>
                  <a:pt x="363" y="0"/>
                </a:lnTo>
                <a:lnTo>
                  <a:pt x="365" y="0"/>
                </a:lnTo>
                <a:lnTo>
                  <a:pt x="366" y="0"/>
                </a:lnTo>
                <a:lnTo>
                  <a:pt x="366" y="2"/>
                </a:lnTo>
                <a:lnTo>
                  <a:pt x="366" y="3"/>
                </a:lnTo>
                <a:lnTo>
                  <a:pt x="365" y="4"/>
                </a:lnTo>
                <a:close/>
                <a:moveTo>
                  <a:pt x="332" y="4"/>
                </a:moveTo>
                <a:lnTo>
                  <a:pt x="332" y="4"/>
                </a:lnTo>
                <a:lnTo>
                  <a:pt x="331" y="3"/>
                </a:lnTo>
                <a:lnTo>
                  <a:pt x="330" y="2"/>
                </a:lnTo>
                <a:lnTo>
                  <a:pt x="331" y="0"/>
                </a:lnTo>
                <a:lnTo>
                  <a:pt x="332" y="0"/>
                </a:lnTo>
                <a:lnTo>
                  <a:pt x="334" y="2"/>
                </a:lnTo>
                <a:lnTo>
                  <a:pt x="332" y="3"/>
                </a:lnTo>
                <a:lnTo>
                  <a:pt x="332" y="4"/>
                </a:lnTo>
                <a:close/>
                <a:moveTo>
                  <a:pt x="298" y="4"/>
                </a:moveTo>
                <a:lnTo>
                  <a:pt x="298" y="4"/>
                </a:lnTo>
                <a:lnTo>
                  <a:pt x="297" y="3"/>
                </a:lnTo>
                <a:lnTo>
                  <a:pt x="297" y="2"/>
                </a:lnTo>
                <a:lnTo>
                  <a:pt x="297" y="0"/>
                </a:lnTo>
                <a:lnTo>
                  <a:pt x="298" y="0"/>
                </a:lnTo>
                <a:lnTo>
                  <a:pt x="300" y="0"/>
                </a:lnTo>
                <a:lnTo>
                  <a:pt x="301" y="2"/>
                </a:lnTo>
                <a:lnTo>
                  <a:pt x="300" y="3"/>
                </a:lnTo>
                <a:lnTo>
                  <a:pt x="298" y="4"/>
                </a:lnTo>
                <a:close/>
                <a:moveTo>
                  <a:pt x="266" y="4"/>
                </a:moveTo>
                <a:lnTo>
                  <a:pt x="266" y="4"/>
                </a:lnTo>
                <a:lnTo>
                  <a:pt x="265" y="3"/>
                </a:lnTo>
                <a:lnTo>
                  <a:pt x="263" y="2"/>
                </a:lnTo>
                <a:lnTo>
                  <a:pt x="265" y="0"/>
                </a:lnTo>
                <a:lnTo>
                  <a:pt x="266" y="0"/>
                </a:lnTo>
                <a:lnTo>
                  <a:pt x="267" y="0"/>
                </a:lnTo>
                <a:lnTo>
                  <a:pt x="267" y="2"/>
                </a:lnTo>
                <a:lnTo>
                  <a:pt x="267" y="3"/>
                </a:lnTo>
                <a:lnTo>
                  <a:pt x="266" y="4"/>
                </a:lnTo>
                <a:close/>
                <a:moveTo>
                  <a:pt x="232" y="4"/>
                </a:moveTo>
                <a:lnTo>
                  <a:pt x="232" y="4"/>
                </a:lnTo>
                <a:lnTo>
                  <a:pt x="231" y="3"/>
                </a:lnTo>
                <a:lnTo>
                  <a:pt x="231" y="2"/>
                </a:lnTo>
                <a:lnTo>
                  <a:pt x="231" y="0"/>
                </a:lnTo>
                <a:lnTo>
                  <a:pt x="232" y="0"/>
                </a:lnTo>
                <a:lnTo>
                  <a:pt x="234" y="0"/>
                </a:lnTo>
                <a:lnTo>
                  <a:pt x="235" y="2"/>
                </a:lnTo>
                <a:lnTo>
                  <a:pt x="234" y="3"/>
                </a:lnTo>
                <a:lnTo>
                  <a:pt x="232" y="4"/>
                </a:lnTo>
                <a:close/>
                <a:moveTo>
                  <a:pt x="200" y="4"/>
                </a:moveTo>
                <a:lnTo>
                  <a:pt x="200" y="4"/>
                </a:lnTo>
                <a:lnTo>
                  <a:pt x="199" y="3"/>
                </a:lnTo>
                <a:lnTo>
                  <a:pt x="199" y="2"/>
                </a:lnTo>
                <a:lnTo>
                  <a:pt x="199" y="0"/>
                </a:lnTo>
                <a:lnTo>
                  <a:pt x="200" y="0"/>
                </a:lnTo>
                <a:lnTo>
                  <a:pt x="201" y="0"/>
                </a:lnTo>
                <a:lnTo>
                  <a:pt x="201" y="2"/>
                </a:lnTo>
                <a:lnTo>
                  <a:pt x="201" y="3"/>
                </a:lnTo>
                <a:lnTo>
                  <a:pt x="200" y="4"/>
                </a:lnTo>
                <a:close/>
                <a:moveTo>
                  <a:pt x="168" y="4"/>
                </a:moveTo>
                <a:lnTo>
                  <a:pt x="168" y="4"/>
                </a:lnTo>
                <a:lnTo>
                  <a:pt x="166" y="3"/>
                </a:lnTo>
                <a:lnTo>
                  <a:pt x="165" y="2"/>
                </a:lnTo>
                <a:lnTo>
                  <a:pt x="166" y="0"/>
                </a:lnTo>
                <a:lnTo>
                  <a:pt x="168" y="0"/>
                </a:lnTo>
                <a:lnTo>
                  <a:pt x="169" y="2"/>
                </a:lnTo>
                <a:lnTo>
                  <a:pt x="168" y="3"/>
                </a:lnTo>
                <a:lnTo>
                  <a:pt x="168" y="4"/>
                </a:lnTo>
                <a:close/>
                <a:moveTo>
                  <a:pt x="134" y="4"/>
                </a:moveTo>
                <a:lnTo>
                  <a:pt x="134" y="4"/>
                </a:lnTo>
                <a:lnTo>
                  <a:pt x="132" y="3"/>
                </a:lnTo>
                <a:lnTo>
                  <a:pt x="132" y="2"/>
                </a:lnTo>
                <a:lnTo>
                  <a:pt x="132" y="0"/>
                </a:lnTo>
                <a:lnTo>
                  <a:pt x="134" y="0"/>
                </a:lnTo>
                <a:lnTo>
                  <a:pt x="135" y="0"/>
                </a:lnTo>
                <a:lnTo>
                  <a:pt x="136" y="2"/>
                </a:lnTo>
                <a:lnTo>
                  <a:pt x="135" y="3"/>
                </a:lnTo>
                <a:lnTo>
                  <a:pt x="134" y="4"/>
                </a:lnTo>
                <a:close/>
                <a:moveTo>
                  <a:pt x="101" y="4"/>
                </a:moveTo>
                <a:lnTo>
                  <a:pt x="101" y="4"/>
                </a:lnTo>
                <a:lnTo>
                  <a:pt x="100" y="3"/>
                </a:lnTo>
                <a:lnTo>
                  <a:pt x="99" y="2"/>
                </a:lnTo>
                <a:lnTo>
                  <a:pt x="100" y="0"/>
                </a:lnTo>
                <a:lnTo>
                  <a:pt x="101" y="0"/>
                </a:lnTo>
                <a:lnTo>
                  <a:pt x="103" y="0"/>
                </a:lnTo>
                <a:lnTo>
                  <a:pt x="103" y="2"/>
                </a:lnTo>
                <a:lnTo>
                  <a:pt x="103" y="3"/>
                </a:lnTo>
                <a:lnTo>
                  <a:pt x="101" y="4"/>
                </a:lnTo>
                <a:close/>
                <a:moveTo>
                  <a:pt x="68" y="4"/>
                </a:moveTo>
                <a:lnTo>
                  <a:pt x="68" y="4"/>
                </a:lnTo>
                <a:lnTo>
                  <a:pt x="66" y="3"/>
                </a:lnTo>
                <a:lnTo>
                  <a:pt x="66" y="2"/>
                </a:lnTo>
                <a:lnTo>
                  <a:pt x="66" y="0"/>
                </a:lnTo>
                <a:lnTo>
                  <a:pt x="68" y="0"/>
                </a:lnTo>
                <a:lnTo>
                  <a:pt x="69" y="0"/>
                </a:lnTo>
                <a:lnTo>
                  <a:pt x="70" y="2"/>
                </a:lnTo>
                <a:lnTo>
                  <a:pt x="69" y="3"/>
                </a:lnTo>
                <a:lnTo>
                  <a:pt x="68" y="4"/>
                </a:lnTo>
                <a:close/>
                <a:moveTo>
                  <a:pt x="35" y="4"/>
                </a:moveTo>
                <a:lnTo>
                  <a:pt x="35" y="4"/>
                </a:lnTo>
                <a:lnTo>
                  <a:pt x="34" y="3"/>
                </a:lnTo>
                <a:lnTo>
                  <a:pt x="34" y="2"/>
                </a:lnTo>
                <a:lnTo>
                  <a:pt x="34" y="0"/>
                </a:lnTo>
                <a:lnTo>
                  <a:pt x="35" y="0"/>
                </a:lnTo>
                <a:lnTo>
                  <a:pt x="37" y="0"/>
                </a:lnTo>
                <a:lnTo>
                  <a:pt x="37" y="2"/>
                </a:lnTo>
                <a:lnTo>
                  <a:pt x="37" y="3"/>
                </a:lnTo>
                <a:lnTo>
                  <a:pt x="35" y="4"/>
                </a:lnTo>
                <a:close/>
                <a:moveTo>
                  <a:pt x="3" y="4"/>
                </a:moveTo>
                <a:lnTo>
                  <a:pt x="3" y="4"/>
                </a:lnTo>
                <a:lnTo>
                  <a:pt x="1" y="3"/>
                </a:lnTo>
                <a:lnTo>
                  <a:pt x="0" y="2"/>
                </a:lnTo>
                <a:lnTo>
                  <a:pt x="1" y="0"/>
                </a:lnTo>
                <a:lnTo>
                  <a:pt x="3" y="0"/>
                </a:lnTo>
                <a:lnTo>
                  <a:pt x="4" y="0"/>
                </a:lnTo>
                <a:lnTo>
                  <a:pt x="4" y="2"/>
                </a:lnTo>
                <a:lnTo>
                  <a:pt x="4" y="3"/>
                </a:lnTo>
                <a:lnTo>
                  <a:pt x="3" y="4"/>
                </a:lnTo>
                <a:close/>
              </a:path>
            </a:pathLst>
          </a:custGeom>
          <a:solidFill>
            <a:srgbClr val="000000"/>
          </a:solidFill>
          <a:ln w="1588">
            <a:solidFill>
              <a:srgbClr val="000000"/>
            </a:solidFill>
            <a:round/>
            <a:headEnd/>
            <a:tailEnd/>
          </a:ln>
        </p:spPr>
        <p:txBody>
          <a:bodyPr/>
          <a:lstStyle/>
          <a:p>
            <a:endParaRPr lang="zh-CN" altLang="en-US"/>
          </a:p>
        </p:txBody>
      </p:sp>
      <p:sp>
        <p:nvSpPr>
          <p:cNvPr id="15376" name="未知"/>
          <p:cNvSpPr>
            <a:spLocks/>
          </p:cNvSpPr>
          <p:nvPr/>
        </p:nvSpPr>
        <p:spPr bwMode="auto">
          <a:xfrm>
            <a:off x="5241985" y="1603360"/>
            <a:ext cx="165099" cy="111107"/>
          </a:xfrm>
          <a:custGeom>
            <a:avLst/>
            <a:gdLst>
              <a:gd name="T0" fmla="*/ 2147483646 w 127"/>
              <a:gd name="T1" fmla="*/ 2147483646 h 83"/>
              <a:gd name="T2" fmla="*/ 0 w 127"/>
              <a:gd name="T3" fmla="*/ 2147483646 h 83"/>
              <a:gd name="T4" fmla="*/ 2147483646 w 127"/>
              <a:gd name="T5" fmla="*/ 0 h 83"/>
              <a:gd name="T6" fmla="*/ 2147483646 w 127"/>
              <a:gd name="T7" fmla="*/ 2147483646 h 83"/>
              <a:gd name="T8" fmla="*/ 0 60000 65536"/>
              <a:gd name="T9" fmla="*/ 0 60000 65536"/>
              <a:gd name="T10" fmla="*/ 0 60000 65536"/>
              <a:gd name="T11" fmla="*/ 0 60000 65536"/>
              <a:gd name="T12" fmla="*/ 0 w 127"/>
              <a:gd name="T13" fmla="*/ 0 h 83"/>
              <a:gd name="T14" fmla="*/ 127 w 127"/>
              <a:gd name="T15" fmla="*/ 83 h 83"/>
            </a:gdLst>
            <a:ahLst/>
            <a:cxnLst>
              <a:cxn ang="T8">
                <a:pos x="T0" y="T1"/>
              </a:cxn>
              <a:cxn ang="T9">
                <a:pos x="T2" y="T3"/>
              </a:cxn>
              <a:cxn ang="T10">
                <a:pos x="T4" y="T5"/>
              </a:cxn>
              <a:cxn ang="T11">
                <a:pos x="T6" y="T7"/>
              </a:cxn>
            </a:cxnLst>
            <a:rect l="T12" t="T13" r="T14" b="T15"/>
            <a:pathLst>
              <a:path w="127" h="83">
                <a:moveTo>
                  <a:pt x="127" y="83"/>
                </a:moveTo>
                <a:lnTo>
                  <a:pt x="0" y="42"/>
                </a:lnTo>
                <a:lnTo>
                  <a:pt x="127" y="0"/>
                </a:lnTo>
                <a:lnTo>
                  <a:pt x="127" y="83"/>
                </a:lnTo>
                <a:close/>
              </a:path>
            </a:pathLst>
          </a:custGeom>
          <a:solidFill>
            <a:srgbClr val="000000"/>
          </a:solidFill>
          <a:ln w="9525">
            <a:noFill/>
            <a:round/>
            <a:headEnd/>
            <a:tailEnd/>
          </a:ln>
        </p:spPr>
        <p:txBody>
          <a:bodyPr/>
          <a:lstStyle/>
          <a:p>
            <a:endParaRPr lang="zh-CN" altLang="en-US"/>
          </a:p>
        </p:txBody>
      </p:sp>
      <p:sp>
        <p:nvSpPr>
          <p:cNvPr id="48" name="Rectangle 134"/>
          <p:cNvSpPr>
            <a:spLocks noChangeArrowheads="1"/>
          </p:cNvSpPr>
          <p:nvPr/>
        </p:nvSpPr>
        <p:spPr bwMode="auto">
          <a:xfrm>
            <a:off x="1524201" y="186000"/>
            <a:ext cx="6424631" cy="769441"/>
          </a:xfrm>
          <a:prstGeom prst="rect">
            <a:avLst/>
          </a:prstGeom>
          <a:noFill/>
          <a:ln w="9525">
            <a:noFill/>
            <a:miter lim="800000"/>
            <a:headEnd/>
            <a:tailEnd/>
          </a:ln>
        </p:spPr>
        <p:txBody>
          <a:bodyPr wrap="square">
            <a:spAutoFit/>
          </a:bodyPr>
          <a:lstStyle/>
          <a:p>
            <a:pPr eaLnBrk="1" hangingPunct="1">
              <a:buFont typeface="Arial" pitchFamily="34" charset="0"/>
              <a:buNone/>
            </a:pPr>
            <a:r>
              <a:rPr lang="zh-CN" altLang="en-US" sz="4400" i="0" dirty="0">
                <a:solidFill>
                  <a:schemeClr val="tx2"/>
                </a:solidFill>
                <a:latin typeface="Tahoma" panose="020B0604030504040204" pitchFamily="34" charset="0"/>
                <a:ea typeface="隶书" pitchFamily="49" charset="-122"/>
              </a:rPr>
              <a:t>迪杰斯特拉算法求解过程</a:t>
            </a:r>
          </a:p>
        </p:txBody>
      </p:sp>
      <p:sp>
        <p:nvSpPr>
          <p:cNvPr id="5" name="椭圆 4">
            <a:extLst>
              <a:ext uri="{FF2B5EF4-FFF2-40B4-BE49-F238E27FC236}">
                <a16:creationId xmlns:a16="http://schemas.microsoft.com/office/drawing/2014/main" id="{150F8181-8CD3-D1F8-806A-10C58C70C199}"/>
              </a:ext>
            </a:extLst>
          </p:cNvPr>
          <p:cNvSpPr/>
          <p:nvPr/>
        </p:nvSpPr>
        <p:spPr bwMode="auto">
          <a:xfrm>
            <a:off x="5343578" y="1863388"/>
            <a:ext cx="330671" cy="400724"/>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6" name="椭圆 5">
            <a:extLst>
              <a:ext uri="{FF2B5EF4-FFF2-40B4-BE49-F238E27FC236}">
                <a16:creationId xmlns:a16="http://schemas.microsoft.com/office/drawing/2014/main" id="{DA2EC6BB-940C-27D2-D0F9-E08357C56579}"/>
              </a:ext>
            </a:extLst>
          </p:cNvPr>
          <p:cNvSpPr/>
          <p:nvPr/>
        </p:nvSpPr>
        <p:spPr bwMode="auto">
          <a:xfrm>
            <a:off x="4695646" y="1208371"/>
            <a:ext cx="330671" cy="400724"/>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15416" name="Rectangle 205">
            <a:extLst>
              <a:ext uri="{FF2B5EF4-FFF2-40B4-BE49-F238E27FC236}">
                <a16:creationId xmlns:a16="http://schemas.microsoft.com/office/drawing/2014/main" id="{69D3931E-890F-3870-A29C-79C4F3092216}"/>
              </a:ext>
            </a:extLst>
          </p:cNvPr>
          <p:cNvSpPr>
            <a:spLocks noChangeArrowheads="1"/>
          </p:cNvSpPr>
          <p:nvPr/>
        </p:nvSpPr>
        <p:spPr bwMode="auto">
          <a:xfrm>
            <a:off x="990829" y="6358663"/>
            <a:ext cx="2325958" cy="276999"/>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800" b="1" i="0" dirty="0">
                <a:solidFill>
                  <a:srgbClr val="080808"/>
                </a:solidFill>
                <a:latin typeface="宋体" pitchFamily="2" charset="-122"/>
              </a:rPr>
              <a:t>（</a:t>
            </a:r>
            <a:r>
              <a:rPr lang="en-US" altLang="zh-CN" sz="1800" b="1" i="0" dirty="0">
                <a:solidFill>
                  <a:srgbClr val="080808"/>
                </a:solidFill>
                <a:latin typeface="宋体" pitchFamily="2" charset="-122"/>
              </a:rPr>
              <a:t>4</a:t>
            </a:r>
            <a:r>
              <a:rPr lang="zh-CN" altLang="en-US" sz="1800" b="1" i="0" dirty="0">
                <a:solidFill>
                  <a:srgbClr val="080808"/>
                </a:solidFill>
                <a:latin typeface="宋体" pitchFamily="2" charset="-122"/>
              </a:rPr>
              <a:t>）选</a:t>
            </a:r>
            <a:r>
              <a:rPr lang="en-US" altLang="zh-CN" sz="1800" b="1" i="0" dirty="0">
                <a:solidFill>
                  <a:srgbClr val="080808"/>
                </a:solidFill>
                <a:latin typeface="宋体" pitchFamily="2" charset="-122"/>
              </a:rPr>
              <a:t>D</a:t>
            </a:r>
            <a:r>
              <a:rPr lang="zh-CN" altLang="en-US" sz="1800" b="1" i="0" dirty="0">
                <a:solidFill>
                  <a:srgbClr val="080808"/>
                </a:solidFill>
                <a:latin typeface="宋体" pitchFamily="2" charset="-122"/>
              </a:rPr>
              <a:t>点，更新路径</a:t>
            </a:r>
            <a:endParaRPr lang="en-US" altLang="zh-CN" sz="1800" b="1" i="0" dirty="0">
              <a:solidFill>
                <a:srgbClr val="080808"/>
              </a:solidFill>
              <a:latin typeface="Times New Roman" pitchFamily="18" charset="0"/>
              <a:ea typeface="楷体_GB2312" pitchFamily="1" charset="-122"/>
            </a:endParaRPr>
          </a:p>
        </p:txBody>
      </p:sp>
      <p:grpSp>
        <p:nvGrpSpPr>
          <p:cNvPr id="15429" name="组合 15428">
            <a:extLst>
              <a:ext uri="{FF2B5EF4-FFF2-40B4-BE49-F238E27FC236}">
                <a16:creationId xmlns:a16="http://schemas.microsoft.com/office/drawing/2014/main" id="{B805F47A-F72D-C6E6-D959-D21CACF62FD4}"/>
              </a:ext>
            </a:extLst>
          </p:cNvPr>
          <p:cNvGrpSpPr/>
          <p:nvPr/>
        </p:nvGrpSpPr>
        <p:grpSpPr>
          <a:xfrm>
            <a:off x="1133704" y="4117526"/>
            <a:ext cx="2500313" cy="2214224"/>
            <a:chOff x="1133704" y="4117526"/>
            <a:chExt cx="2500313" cy="2214224"/>
          </a:xfrm>
        </p:grpSpPr>
        <p:sp>
          <p:nvSpPr>
            <p:cNvPr id="50" name="未知">
              <a:extLst>
                <a:ext uri="{FF2B5EF4-FFF2-40B4-BE49-F238E27FC236}">
                  <a16:creationId xmlns:a16="http://schemas.microsoft.com/office/drawing/2014/main" id="{AA33526C-049E-1FE3-BFCD-2401928BFA64}"/>
                </a:ext>
              </a:extLst>
            </p:cNvPr>
            <p:cNvSpPr>
              <a:spLocks/>
            </p:cNvSpPr>
            <p:nvPr/>
          </p:nvSpPr>
          <p:spPr bwMode="auto">
            <a:xfrm>
              <a:off x="1211520" y="4265142"/>
              <a:ext cx="282573" cy="301535"/>
            </a:xfrm>
            <a:custGeom>
              <a:avLst/>
              <a:gdLst>
                <a:gd name="T0" fmla="*/ 3468480 w 216"/>
                <a:gd name="T1" fmla="*/ 559741153 h 227"/>
                <a:gd name="T2" fmla="*/ 19279409 w 216"/>
                <a:gd name="T3" fmla="*/ 431963359 h 227"/>
                <a:gd name="T4" fmla="*/ 51371873 w 216"/>
                <a:gd name="T5" fmla="*/ 326584817 h 227"/>
                <a:gd name="T6" fmla="*/ 93100459 w 216"/>
                <a:gd name="T7" fmla="*/ 227932445 h 227"/>
                <a:gd name="T8" fmla="*/ 151879687 w 216"/>
                <a:gd name="T9" fmla="*/ 139722493 h 227"/>
                <a:gd name="T10" fmla="*/ 218040878 w 216"/>
                <a:gd name="T11" fmla="*/ 75813534 h 227"/>
                <a:gd name="T12" fmla="*/ 293737899 w 216"/>
                <a:gd name="T13" fmla="*/ 33107939 h 227"/>
                <a:gd name="T14" fmla="*/ 379467856 w 216"/>
                <a:gd name="T15" fmla="*/ 10147193 h 227"/>
                <a:gd name="T16" fmla="*/ 464985030 w 216"/>
                <a:gd name="T17" fmla="*/ 10147193 h 227"/>
                <a:gd name="T18" fmla="*/ 546365163 w 216"/>
                <a:gd name="T19" fmla="*/ 33107939 h 227"/>
                <a:gd name="T20" fmla="*/ 622739560 w 216"/>
                <a:gd name="T21" fmla="*/ 75813534 h 227"/>
                <a:gd name="T22" fmla="*/ 692368182 w 216"/>
                <a:gd name="T23" fmla="*/ 139722493 h 227"/>
                <a:gd name="T24" fmla="*/ 745936538 w 216"/>
                <a:gd name="T25" fmla="*/ 227932445 h 227"/>
                <a:gd name="T26" fmla="*/ 789344504 w 216"/>
                <a:gd name="T27" fmla="*/ 326584817 h 227"/>
                <a:gd name="T28" fmla="*/ 828864612 w 216"/>
                <a:gd name="T29" fmla="*/ 431963359 h 227"/>
                <a:gd name="T30" fmla="*/ 844450245 w 216"/>
                <a:gd name="T31" fmla="*/ 559741153 h 227"/>
                <a:gd name="T32" fmla="*/ 844450245 w 216"/>
                <a:gd name="T33" fmla="*/ 618956149 h 227"/>
                <a:gd name="T34" fmla="*/ 832344154 w 216"/>
                <a:gd name="T35" fmla="*/ 744022768 h 227"/>
                <a:gd name="T36" fmla="*/ 814086300 w 216"/>
                <a:gd name="T37" fmla="*/ 857787430 h 227"/>
                <a:gd name="T38" fmla="*/ 769858614 w 216"/>
                <a:gd name="T39" fmla="*/ 958434412 h 227"/>
                <a:gd name="T40" fmla="*/ 722693214 w 216"/>
                <a:gd name="T41" fmla="*/ 1057112630 h 227"/>
                <a:gd name="T42" fmla="*/ 660207783 w 216"/>
                <a:gd name="T43" fmla="*/ 1126388021 h 227"/>
                <a:gd name="T44" fmla="*/ 586522487 w 216"/>
                <a:gd name="T45" fmla="*/ 1185978067 h 227"/>
                <a:gd name="T46" fmla="*/ 504656372 w 216"/>
                <a:gd name="T47" fmla="*/ 1220474701 h 227"/>
                <a:gd name="T48" fmla="*/ 422873988 w 216"/>
                <a:gd name="T49" fmla="*/ 1230410188 h 227"/>
                <a:gd name="T50" fmla="*/ 336070776 w 216"/>
                <a:gd name="T51" fmla="*/ 1220474701 h 227"/>
                <a:gd name="T52" fmla="*/ 258010951 w 216"/>
                <a:gd name="T53" fmla="*/ 1185978067 h 227"/>
                <a:gd name="T54" fmla="*/ 184191063 w 216"/>
                <a:gd name="T55" fmla="*/ 1126388021 h 227"/>
                <a:gd name="T56" fmla="*/ 125236776 w 216"/>
                <a:gd name="T57" fmla="*/ 1057112630 h 227"/>
                <a:gd name="T58" fmla="*/ 73721376 w 216"/>
                <a:gd name="T59" fmla="*/ 958434412 h 227"/>
                <a:gd name="T60" fmla="*/ 30328991 w 216"/>
                <a:gd name="T61" fmla="*/ 857787430 h 227"/>
                <a:gd name="T62" fmla="*/ 7145711 w 216"/>
                <a:gd name="T63" fmla="*/ 744022768 h 227"/>
                <a:gd name="T64" fmla="*/ 0 w 216"/>
                <a:gd name="T65" fmla="*/ 61895614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9" y="50"/>
                  </a:lnTo>
                  <a:lnTo>
                    <a:pt x="24" y="42"/>
                  </a:lnTo>
                  <a:lnTo>
                    <a:pt x="32" y="34"/>
                  </a:lnTo>
                  <a:lnTo>
                    <a:pt x="39" y="26"/>
                  </a:lnTo>
                  <a:lnTo>
                    <a:pt x="47" y="19"/>
                  </a:lnTo>
                  <a:lnTo>
                    <a:pt x="56"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1" y="42"/>
                  </a:lnTo>
                  <a:lnTo>
                    <a:pt x="197" y="50"/>
                  </a:lnTo>
                  <a:lnTo>
                    <a:pt x="202" y="60"/>
                  </a:lnTo>
                  <a:lnTo>
                    <a:pt x="208" y="69"/>
                  </a:lnTo>
                  <a:lnTo>
                    <a:pt x="212" y="80"/>
                  </a:lnTo>
                  <a:lnTo>
                    <a:pt x="213" y="91"/>
                  </a:lnTo>
                  <a:lnTo>
                    <a:pt x="216" y="103"/>
                  </a:lnTo>
                  <a:lnTo>
                    <a:pt x="216" y="114"/>
                  </a:lnTo>
                  <a:lnTo>
                    <a:pt x="216" y="126"/>
                  </a:lnTo>
                  <a:lnTo>
                    <a:pt x="213" y="137"/>
                  </a:lnTo>
                  <a:lnTo>
                    <a:pt x="212" y="148"/>
                  </a:lnTo>
                  <a:lnTo>
                    <a:pt x="208" y="158"/>
                  </a:lnTo>
                  <a:lnTo>
                    <a:pt x="202" y="168"/>
                  </a:lnTo>
                  <a:lnTo>
                    <a:pt x="197" y="177"/>
                  </a:lnTo>
                  <a:lnTo>
                    <a:pt x="191" y="187"/>
                  </a:lnTo>
                  <a:lnTo>
                    <a:pt x="185" y="195"/>
                  </a:lnTo>
                  <a:lnTo>
                    <a:pt x="177" y="202"/>
                  </a:lnTo>
                  <a:lnTo>
                    <a:pt x="169" y="208"/>
                  </a:lnTo>
                  <a:lnTo>
                    <a:pt x="159" y="214"/>
                  </a:lnTo>
                  <a:lnTo>
                    <a:pt x="150" y="219"/>
                  </a:lnTo>
                  <a:lnTo>
                    <a:pt x="140" y="222"/>
                  </a:lnTo>
                  <a:lnTo>
                    <a:pt x="129" y="225"/>
                  </a:lnTo>
                  <a:lnTo>
                    <a:pt x="119" y="227"/>
                  </a:lnTo>
                  <a:lnTo>
                    <a:pt x="108" y="227"/>
                  </a:lnTo>
                  <a:lnTo>
                    <a:pt x="97" y="227"/>
                  </a:lnTo>
                  <a:lnTo>
                    <a:pt x="86" y="225"/>
                  </a:lnTo>
                  <a:lnTo>
                    <a:pt x="75" y="222"/>
                  </a:lnTo>
                  <a:lnTo>
                    <a:pt x="66" y="219"/>
                  </a:lnTo>
                  <a:lnTo>
                    <a:pt x="56" y="214"/>
                  </a:lnTo>
                  <a:lnTo>
                    <a:pt x="47" y="208"/>
                  </a:lnTo>
                  <a:lnTo>
                    <a:pt x="39" y="202"/>
                  </a:lnTo>
                  <a:lnTo>
                    <a:pt x="32" y="195"/>
                  </a:lnTo>
                  <a:lnTo>
                    <a:pt x="24" y="187"/>
                  </a:lnTo>
                  <a:lnTo>
                    <a:pt x="19" y="177"/>
                  </a:lnTo>
                  <a:lnTo>
                    <a:pt x="13" y="168"/>
                  </a:lnTo>
                  <a:lnTo>
                    <a:pt x="8" y="158"/>
                  </a:lnTo>
                  <a:lnTo>
                    <a:pt x="5" y="148"/>
                  </a:lnTo>
                  <a:lnTo>
                    <a:pt x="2" y="137"/>
                  </a:lnTo>
                  <a:lnTo>
                    <a:pt x="1" y="126"/>
                  </a:lnTo>
                  <a:lnTo>
                    <a:pt x="0" y="114"/>
                  </a:lnTo>
                  <a:close/>
                </a:path>
              </a:pathLst>
            </a:custGeom>
            <a:solidFill>
              <a:srgbClr val="FFFFFF"/>
            </a:solidFill>
            <a:ln w="9525">
              <a:noFill/>
              <a:round/>
              <a:headEnd/>
              <a:tailEnd/>
            </a:ln>
          </p:spPr>
          <p:txBody>
            <a:bodyPr/>
            <a:lstStyle/>
            <a:p>
              <a:endParaRPr lang="zh-CN" altLang="en-US"/>
            </a:p>
          </p:txBody>
        </p:sp>
        <p:sp>
          <p:nvSpPr>
            <p:cNvPr id="53" name="未知">
              <a:extLst>
                <a:ext uri="{FF2B5EF4-FFF2-40B4-BE49-F238E27FC236}">
                  <a16:creationId xmlns:a16="http://schemas.microsoft.com/office/drawing/2014/main" id="{A5D4C179-BDB4-680A-B9E1-32DF2A533A16}"/>
                </a:ext>
              </a:extLst>
            </p:cNvPr>
            <p:cNvSpPr>
              <a:spLocks/>
            </p:cNvSpPr>
            <p:nvPr/>
          </p:nvSpPr>
          <p:spPr bwMode="auto">
            <a:xfrm>
              <a:off x="1211520" y="5693465"/>
              <a:ext cx="282573" cy="301535"/>
            </a:xfrm>
            <a:custGeom>
              <a:avLst/>
              <a:gdLst>
                <a:gd name="T0" fmla="*/ 3468480 w 216"/>
                <a:gd name="T1" fmla="*/ 605799974 h 226"/>
                <a:gd name="T2" fmla="*/ 19279409 w 216"/>
                <a:gd name="T3" fmla="*/ 470234226 h 226"/>
                <a:gd name="T4" fmla="*/ 51371873 w 216"/>
                <a:gd name="T5" fmla="*/ 351636369 h 226"/>
                <a:gd name="T6" fmla="*/ 93100459 w 216"/>
                <a:gd name="T7" fmla="*/ 243453492 h 226"/>
                <a:gd name="T8" fmla="*/ 151879687 w 216"/>
                <a:gd name="T9" fmla="*/ 149345652 h 226"/>
                <a:gd name="T10" fmla="*/ 218040878 w 216"/>
                <a:gd name="T11" fmla="*/ 76838499 h 226"/>
                <a:gd name="T12" fmla="*/ 293737899 w 216"/>
                <a:gd name="T13" fmla="*/ 30747017 h 226"/>
                <a:gd name="T14" fmla="*/ 379467856 w 216"/>
                <a:gd name="T15" fmla="*/ 5246112 h 226"/>
                <a:gd name="T16" fmla="*/ 464985030 w 216"/>
                <a:gd name="T17" fmla="*/ 5246112 h 226"/>
                <a:gd name="T18" fmla="*/ 546365163 w 216"/>
                <a:gd name="T19" fmla="*/ 30747017 h 226"/>
                <a:gd name="T20" fmla="*/ 622739560 w 216"/>
                <a:gd name="T21" fmla="*/ 76838499 h 226"/>
                <a:gd name="T22" fmla="*/ 692368182 w 216"/>
                <a:gd name="T23" fmla="*/ 149345652 h 226"/>
                <a:gd name="T24" fmla="*/ 745936538 w 216"/>
                <a:gd name="T25" fmla="*/ 243453492 h 226"/>
                <a:gd name="T26" fmla="*/ 789344504 w 216"/>
                <a:gd name="T27" fmla="*/ 351636369 h 226"/>
                <a:gd name="T28" fmla="*/ 828864612 w 216"/>
                <a:gd name="T29" fmla="*/ 470234226 h 226"/>
                <a:gd name="T30" fmla="*/ 844450245 w 216"/>
                <a:gd name="T31" fmla="*/ 605799974 h 226"/>
                <a:gd name="T32" fmla="*/ 844450245 w 216"/>
                <a:gd name="T33" fmla="*/ 673247391 h 226"/>
                <a:gd name="T34" fmla="*/ 837258897 w 216"/>
                <a:gd name="T35" fmla="*/ 809121661 h 226"/>
                <a:gd name="T36" fmla="*/ 814086300 w 216"/>
                <a:gd name="T37" fmla="*/ 939556915 h 226"/>
                <a:gd name="T38" fmla="*/ 769858614 w 216"/>
                <a:gd name="T39" fmla="*/ 1047187779 h 226"/>
                <a:gd name="T40" fmla="*/ 722693214 w 216"/>
                <a:gd name="T41" fmla="*/ 1154717196 h 226"/>
                <a:gd name="T42" fmla="*/ 660207783 w 216"/>
                <a:gd name="T43" fmla="*/ 1235532183 h 226"/>
                <a:gd name="T44" fmla="*/ 586522487 w 216"/>
                <a:gd name="T45" fmla="*/ 1296425926 h 226"/>
                <a:gd name="T46" fmla="*/ 504656372 w 216"/>
                <a:gd name="T47" fmla="*/ 1332984545 h 226"/>
                <a:gd name="T48" fmla="*/ 422873988 w 216"/>
                <a:gd name="T49" fmla="*/ 1343980891 h 226"/>
                <a:gd name="T50" fmla="*/ 336070776 w 216"/>
                <a:gd name="T51" fmla="*/ 1332984545 h 226"/>
                <a:gd name="T52" fmla="*/ 258010951 w 216"/>
                <a:gd name="T53" fmla="*/ 1296425926 h 226"/>
                <a:gd name="T54" fmla="*/ 184191063 w 216"/>
                <a:gd name="T55" fmla="*/ 1235532183 h 226"/>
                <a:gd name="T56" fmla="*/ 125236776 w 216"/>
                <a:gd name="T57" fmla="*/ 1154717196 h 226"/>
                <a:gd name="T58" fmla="*/ 73721376 w 216"/>
                <a:gd name="T59" fmla="*/ 1047187779 h 226"/>
                <a:gd name="T60" fmla="*/ 30328991 w 216"/>
                <a:gd name="T61" fmla="*/ 939556915 h 226"/>
                <a:gd name="T62" fmla="*/ 7145711 w 216"/>
                <a:gd name="T63" fmla="*/ 809121661 h 226"/>
                <a:gd name="T64" fmla="*/ 0 w 216"/>
                <a:gd name="T65" fmla="*/ 673247391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8" y="68"/>
                  </a:lnTo>
                  <a:lnTo>
                    <a:pt x="13" y="59"/>
                  </a:lnTo>
                  <a:lnTo>
                    <a:pt x="19" y="50"/>
                  </a:lnTo>
                  <a:lnTo>
                    <a:pt x="24" y="41"/>
                  </a:lnTo>
                  <a:lnTo>
                    <a:pt x="32" y="33"/>
                  </a:lnTo>
                  <a:lnTo>
                    <a:pt x="39" y="25"/>
                  </a:lnTo>
                  <a:lnTo>
                    <a:pt x="47" y="18"/>
                  </a:lnTo>
                  <a:lnTo>
                    <a:pt x="56" y="13"/>
                  </a:lnTo>
                  <a:lnTo>
                    <a:pt x="66" y="9"/>
                  </a:lnTo>
                  <a:lnTo>
                    <a:pt x="75" y="5"/>
                  </a:lnTo>
                  <a:lnTo>
                    <a:pt x="86" y="2"/>
                  </a:lnTo>
                  <a:lnTo>
                    <a:pt x="97" y="1"/>
                  </a:lnTo>
                  <a:lnTo>
                    <a:pt x="108" y="0"/>
                  </a:lnTo>
                  <a:lnTo>
                    <a:pt x="119" y="1"/>
                  </a:lnTo>
                  <a:lnTo>
                    <a:pt x="129" y="2"/>
                  </a:lnTo>
                  <a:lnTo>
                    <a:pt x="140" y="5"/>
                  </a:lnTo>
                  <a:lnTo>
                    <a:pt x="150" y="9"/>
                  </a:lnTo>
                  <a:lnTo>
                    <a:pt x="159" y="13"/>
                  </a:lnTo>
                  <a:lnTo>
                    <a:pt x="169" y="18"/>
                  </a:lnTo>
                  <a:lnTo>
                    <a:pt x="177" y="25"/>
                  </a:lnTo>
                  <a:lnTo>
                    <a:pt x="185" y="33"/>
                  </a:lnTo>
                  <a:lnTo>
                    <a:pt x="191" y="41"/>
                  </a:lnTo>
                  <a:lnTo>
                    <a:pt x="197" y="50"/>
                  </a:lnTo>
                  <a:lnTo>
                    <a:pt x="202" y="59"/>
                  </a:lnTo>
                  <a:lnTo>
                    <a:pt x="208" y="68"/>
                  </a:lnTo>
                  <a:lnTo>
                    <a:pt x="212" y="79"/>
                  </a:lnTo>
                  <a:lnTo>
                    <a:pt x="214" y="90"/>
                  </a:lnTo>
                  <a:lnTo>
                    <a:pt x="216" y="102"/>
                  </a:lnTo>
                  <a:lnTo>
                    <a:pt x="216" y="113"/>
                  </a:lnTo>
                  <a:lnTo>
                    <a:pt x="216" y="125"/>
                  </a:lnTo>
                  <a:lnTo>
                    <a:pt x="214" y="136"/>
                  </a:lnTo>
                  <a:lnTo>
                    <a:pt x="212" y="147"/>
                  </a:lnTo>
                  <a:lnTo>
                    <a:pt x="208" y="158"/>
                  </a:lnTo>
                  <a:lnTo>
                    <a:pt x="202" y="167"/>
                  </a:lnTo>
                  <a:lnTo>
                    <a:pt x="197" y="176"/>
                  </a:lnTo>
                  <a:lnTo>
                    <a:pt x="191" y="186"/>
                  </a:lnTo>
                  <a:lnTo>
                    <a:pt x="185" y="194"/>
                  </a:lnTo>
                  <a:lnTo>
                    <a:pt x="177" y="201"/>
                  </a:lnTo>
                  <a:lnTo>
                    <a:pt x="169" y="208"/>
                  </a:lnTo>
                  <a:lnTo>
                    <a:pt x="159" y="213"/>
                  </a:lnTo>
                  <a:lnTo>
                    <a:pt x="150" y="218"/>
                  </a:lnTo>
                  <a:lnTo>
                    <a:pt x="140" y="221"/>
                  </a:lnTo>
                  <a:lnTo>
                    <a:pt x="129" y="224"/>
                  </a:lnTo>
                  <a:lnTo>
                    <a:pt x="119" y="226"/>
                  </a:lnTo>
                  <a:lnTo>
                    <a:pt x="108" y="226"/>
                  </a:lnTo>
                  <a:lnTo>
                    <a:pt x="97" y="226"/>
                  </a:lnTo>
                  <a:lnTo>
                    <a:pt x="86" y="224"/>
                  </a:lnTo>
                  <a:lnTo>
                    <a:pt x="75" y="221"/>
                  </a:lnTo>
                  <a:lnTo>
                    <a:pt x="66" y="218"/>
                  </a:lnTo>
                  <a:lnTo>
                    <a:pt x="56" y="213"/>
                  </a:lnTo>
                  <a:lnTo>
                    <a:pt x="47" y="208"/>
                  </a:lnTo>
                  <a:lnTo>
                    <a:pt x="39" y="201"/>
                  </a:lnTo>
                  <a:lnTo>
                    <a:pt x="32" y="194"/>
                  </a:lnTo>
                  <a:lnTo>
                    <a:pt x="24" y="186"/>
                  </a:lnTo>
                  <a:lnTo>
                    <a:pt x="19" y="176"/>
                  </a:lnTo>
                  <a:lnTo>
                    <a:pt x="13" y="167"/>
                  </a:lnTo>
                  <a:lnTo>
                    <a:pt x="8" y="158"/>
                  </a:lnTo>
                  <a:lnTo>
                    <a:pt x="5" y="147"/>
                  </a:lnTo>
                  <a:lnTo>
                    <a:pt x="2" y="136"/>
                  </a:lnTo>
                  <a:lnTo>
                    <a:pt x="1" y="125"/>
                  </a:lnTo>
                  <a:lnTo>
                    <a:pt x="0" y="113"/>
                  </a:lnTo>
                  <a:close/>
                </a:path>
              </a:pathLst>
            </a:custGeom>
            <a:solidFill>
              <a:srgbClr val="FFFFFF"/>
            </a:solidFill>
            <a:ln w="9525">
              <a:noFill/>
              <a:round/>
              <a:headEnd/>
              <a:tailEnd/>
            </a:ln>
          </p:spPr>
          <p:txBody>
            <a:bodyPr/>
            <a:lstStyle/>
            <a:p>
              <a:endParaRPr lang="zh-CN" altLang="en-US"/>
            </a:p>
          </p:txBody>
        </p:sp>
        <p:sp>
          <p:nvSpPr>
            <p:cNvPr id="54" name="未知">
              <a:extLst>
                <a:ext uri="{FF2B5EF4-FFF2-40B4-BE49-F238E27FC236}">
                  <a16:creationId xmlns:a16="http://schemas.microsoft.com/office/drawing/2014/main" id="{89F4BB5B-8FB9-E4D9-C0BB-5F773DAD929A}"/>
                </a:ext>
              </a:extLst>
            </p:cNvPr>
            <p:cNvSpPr>
              <a:spLocks/>
            </p:cNvSpPr>
            <p:nvPr/>
          </p:nvSpPr>
          <p:spPr bwMode="auto">
            <a:xfrm>
              <a:off x="1211520" y="5693465"/>
              <a:ext cx="282573" cy="301535"/>
            </a:xfrm>
            <a:custGeom>
              <a:avLst/>
              <a:gdLst>
                <a:gd name="T0" fmla="*/ 3468480 w 216"/>
                <a:gd name="T1" fmla="*/ 605799974 h 226"/>
                <a:gd name="T2" fmla="*/ 19279409 w 216"/>
                <a:gd name="T3" fmla="*/ 470234226 h 226"/>
                <a:gd name="T4" fmla="*/ 51371873 w 216"/>
                <a:gd name="T5" fmla="*/ 351636369 h 226"/>
                <a:gd name="T6" fmla="*/ 93100459 w 216"/>
                <a:gd name="T7" fmla="*/ 243453492 h 226"/>
                <a:gd name="T8" fmla="*/ 151879687 w 216"/>
                <a:gd name="T9" fmla="*/ 149345652 h 226"/>
                <a:gd name="T10" fmla="*/ 218040878 w 216"/>
                <a:gd name="T11" fmla="*/ 76838499 h 226"/>
                <a:gd name="T12" fmla="*/ 293737899 w 216"/>
                <a:gd name="T13" fmla="*/ 30747017 h 226"/>
                <a:gd name="T14" fmla="*/ 379467856 w 216"/>
                <a:gd name="T15" fmla="*/ 5246112 h 226"/>
                <a:gd name="T16" fmla="*/ 464985030 w 216"/>
                <a:gd name="T17" fmla="*/ 5246112 h 226"/>
                <a:gd name="T18" fmla="*/ 546365163 w 216"/>
                <a:gd name="T19" fmla="*/ 30747017 h 226"/>
                <a:gd name="T20" fmla="*/ 622739560 w 216"/>
                <a:gd name="T21" fmla="*/ 76838499 h 226"/>
                <a:gd name="T22" fmla="*/ 692368182 w 216"/>
                <a:gd name="T23" fmla="*/ 149345652 h 226"/>
                <a:gd name="T24" fmla="*/ 745936538 w 216"/>
                <a:gd name="T25" fmla="*/ 243453492 h 226"/>
                <a:gd name="T26" fmla="*/ 789344504 w 216"/>
                <a:gd name="T27" fmla="*/ 351636369 h 226"/>
                <a:gd name="T28" fmla="*/ 828864612 w 216"/>
                <a:gd name="T29" fmla="*/ 470234226 h 226"/>
                <a:gd name="T30" fmla="*/ 844450245 w 216"/>
                <a:gd name="T31" fmla="*/ 605799974 h 226"/>
                <a:gd name="T32" fmla="*/ 844450245 w 216"/>
                <a:gd name="T33" fmla="*/ 673247391 h 226"/>
                <a:gd name="T34" fmla="*/ 837258897 w 216"/>
                <a:gd name="T35" fmla="*/ 809121661 h 226"/>
                <a:gd name="T36" fmla="*/ 814086300 w 216"/>
                <a:gd name="T37" fmla="*/ 939556915 h 226"/>
                <a:gd name="T38" fmla="*/ 769858614 w 216"/>
                <a:gd name="T39" fmla="*/ 1047187779 h 226"/>
                <a:gd name="T40" fmla="*/ 722693214 w 216"/>
                <a:gd name="T41" fmla="*/ 1154717196 h 226"/>
                <a:gd name="T42" fmla="*/ 660207783 w 216"/>
                <a:gd name="T43" fmla="*/ 1235532183 h 226"/>
                <a:gd name="T44" fmla="*/ 586522487 w 216"/>
                <a:gd name="T45" fmla="*/ 1296425926 h 226"/>
                <a:gd name="T46" fmla="*/ 504656372 w 216"/>
                <a:gd name="T47" fmla="*/ 1332984545 h 226"/>
                <a:gd name="T48" fmla="*/ 422873988 w 216"/>
                <a:gd name="T49" fmla="*/ 1343980891 h 226"/>
                <a:gd name="T50" fmla="*/ 336070776 w 216"/>
                <a:gd name="T51" fmla="*/ 1332984545 h 226"/>
                <a:gd name="T52" fmla="*/ 258010951 w 216"/>
                <a:gd name="T53" fmla="*/ 1296425926 h 226"/>
                <a:gd name="T54" fmla="*/ 184191063 w 216"/>
                <a:gd name="T55" fmla="*/ 1235532183 h 226"/>
                <a:gd name="T56" fmla="*/ 125236776 w 216"/>
                <a:gd name="T57" fmla="*/ 1154717196 h 226"/>
                <a:gd name="T58" fmla="*/ 73721376 w 216"/>
                <a:gd name="T59" fmla="*/ 1047187779 h 226"/>
                <a:gd name="T60" fmla="*/ 30328991 w 216"/>
                <a:gd name="T61" fmla="*/ 939556915 h 226"/>
                <a:gd name="T62" fmla="*/ 7145711 w 216"/>
                <a:gd name="T63" fmla="*/ 809121661 h 226"/>
                <a:gd name="T64" fmla="*/ 0 w 216"/>
                <a:gd name="T65" fmla="*/ 673247391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8" y="68"/>
                  </a:lnTo>
                  <a:lnTo>
                    <a:pt x="13" y="59"/>
                  </a:lnTo>
                  <a:lnTo>
                    <a:pt x="19" y="50"/>
                  </a:lnTo>
                  <a:lnTo>
                    <a:pt x="24" y="41"/>
                  </a:lnTo>
                  <a:lnTo>
                    <a:pt x="32" y="33"/>
                  </a:lnTo>
                  <a:lnTo>
                    <a:pt x="39" y="25"/>
                  </a:lnTo>
                  <a:lnTo>
                    <a:pt x="47" y="18"/>
                  </a:lnTo>
                  <a:lnTo>
                    <a:pt x="56" y="13"/>
                  </a:lnTo>
                  <a:lnTo>
                    <a:pt x="66" y="9"/>
                  </a:lnTo>
                  <a:lnTo>
                    <a:pt x="75" y="5"/>
                  </a:lnTo>
                  <a:lnTo>
                    <a:pt x="86" y="2"/>
                  </a:lnTo>
                  <a:lnTo>
                    <a:pt x="97" y="1"/>
                  </a:lnTo>
                  <a:lnTo>
                    <a:pt x="108" y="0"/>
                  </a:lnTo>
                  <a:lnTo>
                    <a:pt x="119" y="1"/>
                  </a:lnTo>
                  <a:lnTo>
                    <a:pt x="129" y="2"/>
                  </a:lnTo>
                  <a:lnTo>
                    <a:pt x="140" y="5"/>
                  </a:lnTo>
                  <a:lnTo>
                    <a:pt x="150" y="9"/>
                  </a:lnTo>
                  <a:lnTo>
                    <a:pt x="159" y="13"/>
                  </a:lnTo>
                  <a:lnTo>
                    <a:pt x="169" y="18"/>
                  </a:lnTo>
                  <a:lnTo>
                    <a:pt x="177" y="25"/>
                  </a:lnTo>
                  <a:lnTo>
                    <a:pt x="185" y="33"/>
                  </a:lnTo>
                  <a:lnTo>
                    <a:pt x="191" y="41"/>
                  </a:lnTo>
                  <a:lnTo>
                    <a:pt x="197" y="50"/>
                  </a:lnTo>
                  <a:lnTo>
                    <a:pt x="202" y="59"/>
                  </a:lnTo>
                  <a:lnTo>
                    <a:pt x="208" y="68"/>
                  </a:lnTo>
                  <a:lnTo>
                    <a:pt x="212" y="79"/>
                  </a:lnTo>
                  <a:lnTo>
                    <a:pt x="214" y="90"/>
                  </a:lnTo>
                  <a:lnTo>
                    <a:pt x="216" y="102"/>
                  </a:lnTo>
                  <a:lnTo>
                    <a:pt x="216" y="113"/>
                  </a:lnTo>
                  <a:lnTo>
                    <a:pt x="216" y="125"/>
                  </a:lnTo>
                  <a:lnTo>
                    <a:pt x="214" y="136"/>
                  </a:lnTo>
                  <a:lnTo>
                    <a:pt x="212" y="147"/>
                  </a:lnTo>
                  <a:lnTo>
                    <a:pt x="208" y="158"/>
                  </a:lnTo>
                  <a:lnTo>
                    <a:pt x="202" y="167"/>
                  </a:lnTo>
                  <a:lnTo>
                    <a:pt x="197" y="176"/>
                  </a:lnTo>
                  <a:lnTo>
                    <a:pt x="191" y="186"/>
                  </a:lnTo>
                  <a:lnTo>
                    <a:pt x="185" y="194"/>
                  </a:lnTo>
                  <a:lnTo>
                    <a:pt x="177" y="201"/>
                  </a:lnTo>
                  <a:lnTo>
                    <a:pt x="169" y="208"/>
                  </a:lnTo>
                  <a:lnTo>
                    <a:pt x="159" y="213"/>
                  </a:lnTo>
                  <a:lnTo>
                    <a:pt x="150" y="218"/>
                  </a:lnTo>
                  <a:lnTo>
                    <a:pt x="140" y="221"/>
                  </a:lnTo>
                  <a:lnTo>
                    <a:pt x="129" y="224"/>
                  </a:lnTo>
                  <a:lnTo>
                    <a:pt x="119" y="226"/>
                  </a:lnTo>
                  <a:lnTo>
                    <a:pt x="108" y="226"/>
                  </a:lnTo>
                  <a:lnTo>
                    <a:pt x="97" y="226"/>
                  </a:lnTo>
                  <a:lnTo>
                    <a:pt x="86" y="224"/>
                  </a:lnTo>
                  <a:lnTo>
                    <a:pt x="75" y="221"/>
                  </a:lnTo>
                  <a:lnTo>
                    <a:pt x="66" y="218"/>
                  </a:lnTo>
                  <a:lnTo>
                    <a:pt x="56" y="213"/>
                  </a:lnTo>
                  <a:lnTo>
                    <a:pt x="47" y="208"/>
                  </a:lnTo>
                  <a:lnTo>
                    <a:pt x="39" y="201"/>
                  </a:lnTo>
                  <a:lnTo>
                    <a:pt x="32" y="194"/>
                  </a:lnTo>
                  <a:lnTo>
                    <a:pt x="24" y="186"/>
                  </a:lnTo>
                  <a:lnTo>
                    <a:pt x="19" y="176"/>
                  </a:lnTo>
                  <a:lnTo>
                    <a:pt x="13" y="167"/>
                  </a:lnTo>
                  <a:lnTo>
                    <a:pt x="8" y="158"/>
                  </a:lnTo>
                  <a:lnTo>
                    <a:pt x="5" y="147"/>
                  </a:lnTo>
                  <a:lnTo>
                    <a:pt x="2" y="136"/>
                  </a:lnTo>
                  <a:lnTo>
                    <a:pt x="1" y="125"/>
                  </a:lnTo>
                  <a:lnTo>
                    <a:pt x="0" y="113"/>
                  </a:lnTo>
                </a:path>
              </a:pathLst>
            </a:custGeom>
            <a:noFill/>
            <a:ln w="3175">
              <a:solidFill>
                <a:srgbClr val="000000"/>
              </a:solidFill>
              <a:round/>
              <a:headEnd/>
              <a:tailEnd/>
            </a:ln>
          </p:spPr>
          <p:txBody>
            <a:bodyPr/>
            <a:lstStyle/>
            <a:p>
              <a:endParaRPr lang="zh-CN" altLang="en-US"/>
            </a:p>
          </p:txBody>
        </p:sp>
        <p:sp>
          <p:nvSpPr>
            <p:cNvPr id="55" name="Rectangle 179">
              <a:extLst>
                <a:ext uri="{FF2B5EF4-FFF2-40B4-BE49-F238E27FC236}">
                  <a16:creationId xmlns:a16="http://schemas.microsoft.com/office/drawing/2014/main" id="{34B19827-5E44-22C3-7B0C-F6D1812BD6C9}"/>
                </a:ext>
              </a:extLst>
            </p:cNvPr>
            <p:cNvSpPr>
              <a:spLocks noChangeArrowheads="1"/>
            </p:cNvSpPr>
            <p:nvPr/>
          </p:nvSpPr>
          <p:spPr bwMode="auto">
            <a:xfrm>
              <a:off x="1313120" y="5753772"/>
              <a:ext cx="63500" cy="154259"/>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a:solidFill>
                    <a:srgbClr val="FF0000"/>
                  </a:solidFill>
                  <a:latin typeface="宋体" pitchFamily="2" charset="-122"/>
                </a:rPr>
                <a:t>F</a:t>
              </a:r>
              <a:endParaRPr lang="en-US" altLang="zh-CN" sz="1000" b="1">
                <a:solidFill>
                  <a:srgbClr val="FF0000"/>
                </a:solidFill>
                <a:latin typeface="Times New Roman" pitchFamily="18" charset="0"/>
                <a:ea typeface="楷体_GB2312" pitchFamily="1" charset="-122"/>
              </a:endParaRPr>
            </a:p>
          </p:txBody>
        </p:sp>
        <p:sp>
          <p:nvSpPr>
            <p:cNvPr id="56" name="未知">
              <a:extLst>
                <a:ext uri="{FF2B5EF4-FFF2-40B4-BE49-F238E27FC236}">
                  <a16:creationId xmlns:a16="http://schemas.microsoft.com/office/drawing/2014/main" id="{760BCD7A-EC77-C245-8485-A2E31B9C1518}"/>
                </a:ext>
              </a:extLst>
            </p:cNvPr>
            <p:cNvSpPr>
              <a:spLocks/>
            </p:cNvSpPr>
            <p:nvPr/>
          </p:nvSpPr>
          <p:spPr bwMode="auto">
            <a:xfrm>
              <a:off x="1775397" y="4974860"/>
              <a:ext cx="280668" cy="298361"/>
            </a:xfrm>
            <a:custGeom>
              <a:avLst/>
              <a:gdLst>
                <a:gd name="T0" fmla="*/ 3132436 w 216"/>
                <a:gd name="T1" fmla="*/ 446341159 h 227"/>
                <a:gd name="T2" fmla="*/ 16248397 w 216"/>
                <a:gd name="T3" fmla="*/ 348105442 h 227"/>
                <a:gd name="T4" fmla="*/ 44718601 w 216"/>
                <a:gd name="T5" fmla="*/ 260095379 h 227"/>
                <a:gd name="T6" fmla="*/ 81008170 w 216"/>
                <a:gd name="T7" fmla="*/ 182291127 h 227"/>
                <a:gd name="T8" fmla="*/ 133056879 w 216"/>
                <a:gd name="T9" fmla="*/ 113371133 h 227"/>
                <a:gd name="T10" fmla="*/ 190341245 w 216"/>
                <a:gd name="T11" fmla="*/ 60672045 h 227"/>
                <a:gd name="T12" fmla="*/ 253391593 w 216"/>
                <a:gd name="T13" fmla="*/ 25570180 h 227"/>
                <a:gd name="T14" fmla="*/ 328077895 w 216"/>
                <a:gd name="T15" fmla="*/ 3971138 h 227"/>
                <a:gd name="T16" fmla="*/ 404053641 w 216"/>
                <a:gd name="T17" fmla="*/ 3971138 h 227"/>
                <a:gd name="T18" fmla="*/ 473614015 w 216"/>
                <a:gd name="T19" fmla="*/ 25570180 h 227"/>
                <a:gd name="T20" fmla="*/ 538647947 w 216"/>
                <a:gd name="T21" fmla="*/ 60672045 h 227"/>
                <a:gd name="T22" fmla="*/ 599974025 w 216"/>
                <a:gd name="T23" fmla="*/ 113371133 h 227"/>
                <a:gd name="T24" fmla="*/ 651021663 w 216"/>
                <a:gd name="T25" fmla="*/ 182291127 h 227"/>
                <a:gd name="T26" fmla="*/ 684280176 w 216"/>
                <a:gd name="T27" fmla="*/ 260095379 h 227"/>
                <a:gd name="T28" fmla="*/ 719059846 w 216"/>
                <a:gd name="T29" fmla="*/ 348105442 h 227"/>
                <a:gd name="T30" fmla="*/ 732218540 w 216"/>
                <a:gd name="T31" fmla="*/ 446341159 h 227"/>
                <a:gd name="T32" fmla="*/ 732218540 w 216"/>
                <a:gd name="T33" fmla="*/ 494825899 h 227"/>
                <a:gd name="T34" fmla="*/ 725469299 w 216"/>
                <a:gd name="T35" fmla="*/ 591068594 h 227"/>
                <a:gd name="T36" fmla="*/ 706123720 w 216"/>
                <a:gd name="T37" fmla="*/ 685652195 h 227"/>
                <a:gd name="T38" fmla="*/ 668021454 w 216"/>
                <a:gd name="T39" fmla="*/ 767322354 h 227"/>
                <a:gd name="T40" fmla="*/ 628521798 w 216"/>
                <a:gd name="T41" fmla="*/ 846470598 h 227"/>
                <a:gd name="T42" fmla="*/ 573427077 w 216"/>
                <a:gd name="T43" fmla="*/ 903181730 h 227"/>
                <a:gd name="T44" fmla="*/ 508488705 w 216"/>
                <a:gd name="T45" fmla="*/ 949607487 h 227"/>
                <a:gd name="T46" fmla="*/ 437297754 w 216"/>
                <a:gd name="T47" fmla="*/ 972957092 h 227"/>
                <a:gd name="T48" fmla="*/ 366134183 w 216"/>
                <a:gd name="T49" fmla="*/ 985307325 h 227"/>
                <a:gd name="T50" fmla="*/ 291664425 w 216"/>
                <a:gd name="T51" fmla="*/ 972957092 h 227"/>
                <a:gd name="T52" fmla="*/ 223644091 w 216"/>
                <a:gd name="T53" fmla="*/ 949607487 h 227"/>
                <a:gd name="T54" fmla="*/ 158792020 w 216"/>
                <a:gd name="T55" fmla="*/ 903181730 h 227"/>
                <a:gd name="T56" fmla="*/ 107753531 w 216"/>
                <a:gd name="T57" fmla="*/ 846470598 h 227"/>
                <a:gd name="T58" fmla="*/ 65023271 w 216"/>
                <a:gd name="T59" fmla="*/ 767322354 h 227"/>
                <a:gd name="T60" fmla="*/ 26840323 w 216"/>
                <a:gd name="T61" fmla="*/ 685652195 h 227"/>
                <a:gd name="T62" fmla="*/ 6409892 w 216"/>
                <a:gd name="T63" fmla="*/ 591068594 h 227"/>
                <a:gd name="T64" fmla="*/ 0 w 216"/>
                <a:gd name="T65" fmla="*/ 49482589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9" y="50"/>
                  </a:lnTo>
                  <a:lnTo>
                    <a:pt x="24" y="42"/>
                  </a:lnTo>
                  <a:lnTo>
                    <a:pt x="32" y="34"/>
                  </a:lnTo>
                  <a:lnTo>
                    <a:pt x="39" y="26"/>
                  </a:lnTo>
                  <a:lnTo>
                    <a:pt x="47" y="19"/>
                  </a:lnTo>
                  <a:lnTo>
                    <a:pt x="56" y="14"/>
                  </a:lnTo>
                  <a:lnTo>
                    <a:pt x="66" y="10"/>
                  </a:lnTo>
                  <a:lnTo>
                    <a:pt x="75" y="6"/>
                  </a:lnTo>
                  <a:lnTo>
                    <a:pt x="86" y="3"/>
                  </a:lnTo>
                  <a:lnTo>
                    <a:pt x="97" y="1"/>
                  </a:lnTo>
                  <a:lnTo>
                    <a:pt x="108" y="0"/>
                  </a:lnTo>
                  <a:lnTo>
                    <a:pt x="119" y="1"/>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4" y="91"/>
                  </a:lnTo>
                  <a:lnTo>
                    <a:pt x="216" y="103"/>
                  </a:lnTo>
                  <a:lnTo>
                    <a:pt x="216" y="114"/>
                  </a:lnTo>
                  <a:lnTo>
                    <a:pt x="216" y="126"/>
                  </a:lnTo>
                  <a:lnTo>
                    <a:pt x="214" y="136"/>
                  </a:lnTo>
                  <a:lnTo>
                    <a:pt x="212" y="147"/>
                  </a:lnTo>
                  <a:lnTo>
                    <a:pt x="208" y="158"/>
                  </a:lnTo>
                  <a:lnTo>
                    <a:pt x="202" y="168"/>
                  </a:lnTo>
                  <a:lnTo>
                    <a:pt x="197" y="177"/>
                  </a:lnTo>
                  <a:lnTo>
                    <a:pt x="192" y="186"/>
                  </a:lnTo>
                  <a:lnTo>
                    <a:pt x="185" y="195"/>
                  </a:lnTo>
                  <a:lnTo>
                    <a:pt x="177" y="201"/>
                  </a:lnTo>
                  <a:lnTo>
                    <a:pt x="169" y="208"/>
                  </a:lnTo>
                  <a:lnTo>
                    <a:pt x="159" y="213"/>
                  </a:lnTo>
                  <a:lnTo>
                    <a:pt x="150" y="219"/>
                  </a:lnTo>
                  <a:lnTo>
                    <a:pt x="140" y="222"/>
                  </a:lnTo>
                  <a:lnTo>
                    <a:pt x="129" y="224"/>
                  </a:lnTo>
                  <a:lnTo>
                    <a:pt x="119" y="227"/>
                  </a:lnTo>
                  <a:lnTo>
                    <a:pt x="108" y="227"/>
                  </a:lnTo>
                  <a:lnTo>
                    <a:pt x="97" y="227"/>
                  </a:lnTo>
                  <a:lnTo>
                    <a:pt x="86" y="224"/>
                  </a:lnTo>
                  <a:lnTo>
                    <a:pt x="75" y="222"/>
                  </a:lnTo>
                  <a:lnTo>
                    <a:pt x="66" y="219"/>
                  </a:lnTo>
                  <a:lnTo>
                    <a:pt x="56" y="213"/>
                  </a:lnTo>
                  <a:lnTo>
                    <a:pt x="47" y="208"/>
                  </a:lnTo>
                  <a:lnTo>
                    <a:pt x="39" y="201"/>
                  </a:lnTo>
                  <a:lnTo>
                    <a:pt x="32" y="195"/>
                  </a:lnTo>
                  <a:lnTo>
                    <a:pt x="24" y="186"/>
                  </a:lnTo>
                  <a:lnTo>
                    <a:pt x="19" y="177"/>
                  </a:lnTo>
                  <a:lnTo>
                    <a:pt x="13" y="168"/>
                  </a:lnTo>
                  <a:lnTo>
                    <a:pt x="8" y="158"/>
                  </a:lnTo>
                  <a:lnTo>
                    <a:pt x="5" y="147"/>
                  </a:lnTo>
                  <a:lnTo>
                    <a:pt x="2" y="136"/>
                  </a:lnTo>
                  <a:lnTo>
                    <a:pt x="1" y="126"/>
                  </a:lnTo>
                  <a:lnTo>
                    <a:pt x="0" y="114"/>
                  </a:lnTo>
                  <a:close/>
                </a:path>
              </a:pathLst>
            </a:custGeom>
            <a:solidFill>
              <a:srgbClr val="FFFFFF"/>
            </a:solidFill>
            <a:ln w="9525">
              <a:noFill/>
              <a:round/>
              <a:headEnd/>
              <a:tailEnd/>
            </a:ln>
          </p:spPr>
          <p:txBody>
            <a:bodyPr/>
            <a:lstStyle/>
            <a:p>
              <a:endParaRPr lang="zh-CN" altLang="en-US"/>
            </a:p>
          </p:txBody>
        </p:sp>
        <p:sp>
          <p:nvSpPr>
            <p:cNvPr id="57" name="未知">
              <a:extLst>
                <a:ext uri="{FF2B5EF4-FFF2-40B4-BE49-F238E27FC236}">
                  <a16:creationId xmlns:a16="http://schemas.microsoft.com/office/drawing/2014/main" id="{8A931D33-FCD4-3951-C6E8-5AD7B49E2BAF}"/>
                </a:ext>
              </a:extLst>
            </p:cNvPr>
            <p:cNvSpPr>
              <a:spLocks/>
            </p:cNvSpPr>
            <p:nvPr/>
          </p:nvSpPr>
          <p:spPr bwMode="auto">
            <a:xfrm>
              <a:off x="1775397" y="4974860"/>
              <a:ext cx="280668" cy="298361"/>
            </a:xfrm>
            <a:custGeom>
              <a:avLst/>
              <a:gdLst>
                <a:gd name="T0" fmla="*/ 3132436 w 216"/>
                <a:gd name="T1" fmla="*/ 446341159 h 227"/>
                <a:gd name="T2" fmla="*/ 16248397 w 216"/>
                <a:gd name="T3" fmla="*/ 348105442 h 227"/>
                <a:gd name="T4" fmla="*/ 44718601 w 216"/>
                <a:gd name="T5" fmla="*/ 260095379 h 227"/>
                <a:gd name="T6" fmla="*/ 81008170 w 216"/>
                <a:gd name="T7" fmla="*/ 182291127 h 227"/>
                <a:gd name="T8" fmla="*/ 133056879 w 216"/>
                <a:gd name="T9" fmla="*/ 113371133 h 227"/>
                <a:gd name="T10" fmla="*/ 190341245 w 216"/>
                <a:gd name="T11" fmla="*/ 60672045 h 227"/>
                <a:gd name="T12" fmla="*/ 253391593 w 216"/>
                <a:gd name="T13" fmla="*/ 25570180 h 227"/>
                <a:gd name="T14" fmla="*/ 328077895 w 216"/>
                <a:gd name="T15" fmla="*/ 3971138 h 227"/>
                <a:gd name="T16" fmla="*/ 404053641 w 216"/>
                <a:gd name="T17" fmla="*/ 3971138 h 227"/>
                <a:gd name="T18" fmla="*/ 473614015 w 216"/>
                <a:gd name="T19" fmla="*/ 25570180 h 227"/>
                <a:gd name="T20" fmla="*/ 538647947 w 216"/>
                <a:gd name="T21" fmla="*/ 60672045 h 227"/>
                <a:gd name="T22" fmla="*/ 599974025 w 216"/>
                <a:gd name="T23" fmla="*/ 113371133 h 227"/>
                <a:gd name="T24" fmla="*/ 651021663 w 216"/>
                <a:gd name="T25" fmla="*/ 182291127 h 227"/>
                <a:gd name="T26" fmla="*/ 684280176 w 216"/>
                <a:gd name="T27" fmla="*/ 260095379 h 227"/>
                <a:gd name="T28" fmla="*/ 719059846 w 216"/>
                <a:gd name="T29" fmla="*/ 348105442 h 227"/>
                <a:gd name="T30" fmla="*/ 732218540 w 216"/>
                <a:gd name="T31" fmla="*/ 446341159 h 227"/>
                <a:gd name="T32" fmla="*/ 732218540 w 216"/>
                <a:gd name="T33" fmla="*/ 494825899 h 227"/>
                <a:gd name="T34" fmla="*/ 725469299 w 216"/>
                <a:gd name="T35" fmla="*/ 591068594 h 227"/>
                <a:gd name="T36" fmla="*/ 706123720 w 216"/>
                <a:gd name="T37" fmla="*/ 685652195 h 227"/>
                <a:gd name="T38" fmla="*/ 668021454 w 216"/>
                <a:gd name="T39" fmla="*/ 767322354 h 227"/>
                <a:gd name="T40" fmla="*/ 628521798 w 216"/>
                <a:gd name="T41" fmla="*/ 846470598 h 227"/>
                <a:gd name="T42" fmla="*/ 573427077 w 216"/>
                <a:gd name="T43" fmla="*/ 903181730 h 227"/>
                <a:gd name="T44" fmla="*/ 508488705 w 216"/>
                <a:gd name="T45" fmla="*/ 949607487 h 227"/>
                <a:gd name="T46" fmla="*/ 437297754 w 216"/>
                <a:gd name="T47" fmla="*/ 972957092 h 227"/>
                <a:gd name="T48" fmla="*/ 366134183 w 216"/>
                <a:gd name="T49" fmla="*/ 985307325 h 227"/>
                <a:gd name="T50" fmla="*/ 291664425 w 216"/>
                <a:gd name="T51" fmla="*/ 972957092 h 227"/>
                <a:gd name="T52" fmla="*/ 223644091 w 216"/>
                <a:gd name="T53" fmla="*/ 949607487 h 227"/>
                <a:gd name="T54" fmla="*/ 158792020 w 216"/>
                <a:gd name="T55" fmla="*/ 903181730 h 227"/>
                <a:gd name="T56" fmla="*/ 107753531 w 216"/>
                <a:gd name="T57" fmla="*/ 846470598 h 227"/>
                <a:gd name="T58" fmla="*/ 65023271 w 216"/>
                <a:gd name="T59" fmla="*/ 767322354 h 227"/>
                <a:gd name="T60" fmla="*/ 26840323 w 216"/>
                <a:gd name="T61" fmla="*/ 685652195 h 227"/>
                <a:gd name="T62" fmla="*/ 6409892 w 216"/>
                <a:gd name="T63" fmla="*/ 591068594 h 227"/>
                <a:gd name="T64" fmla="*/ 0 w 216"/>
                <a:gd name="T65" fmla="*/ 49482589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9" y="50"/>
                  </a:lnTo>
                  <a:lnTo>
                    <a:pt x="24" y="42"/>
                  </a:lnTo>
                  <a:lnTo>
                    <a:pt x="32" y="34"/>
                  </a:lnTo>
                  <a:lnTo>
                    <a:pt x="39" y="26"/>
                  </a:lnTo>
                  <a:lnTo>
                    <a:pt x="47" y="19"/>
                  </a:lnTo>
                  <a:lnTo>
                    <a:pt x="56" y="14"/>
                  </a:lnTo>
                  <a:lnTo>
                    <a:pt x="66" y="10"/>
                  </a:lnTo>
                  <a:lnTo>
                    <a:pt x="75" y="6"/>
                  </a:lnTo>
                  <a:lnTo>
                    <a:pt x="86" y="3"/>
                  </a:lnTo>
                  <a:lnTo>
                    <a:pt x="97" y="1"/>
                  </a:lnTo>
                  <a:lnTo>
                    <a:pt x="108" y="0"/>
                  </a:lnTo>
                  <a:lnTo>
                    <a:pt x="119" y="1"/>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4" y="91"/>
                  </a:lnTo>
                  <a:lnTo>
                    <a:pt x="216" y="103"/>
                  </a:lnTo>
                  <a:lnTo>
                    <a:pt x="216" y="114"/>
                  </a:lnTo>
                  <a:lnTo>
                    <a:pt x="216" y="126"/>
                  </a:lnTo>
                  <a:lnTo>
                    <a:pt x="214" y="136"/>
                  </a:lnTo>
                  <a:lnTo>
                    <a:pt x="212" y="147"/>
                  </a:lnTo>
                  <a:lnTo>
                    <a:pt x="208" y="158"/>
                  </a:lnTo>
                  <a:lnTo>
                    <a:pt x="202" y="168"/>
                  </a:lnTo>
                  <a:lnTo>
                    <a:pt x="197" y="177"/>
                  </a:lnTo>
                  <a:lnTo>
                    <a:pt x="192" y="186"/>
                  </a:lnTo>
                  <a:lnTo>
                    <a:pt x="185" y="195"/>
                  </a:lnTo>
                  <a:lnTo>
                    <a:pt x="177" y="201"/>
                  </a:lnTo>
                  <a:lnTo>
                    <a:pt x="169" y="208"/>
                  </a:lnTo>
                  <a:lnTo>
                    <a:pt x="159" y="213"/>
                  </a:lnTo>
                  <a:lnTo>
                    <a:pt x="150" y="219"/>
                  </a:lnTo>
                  <a:lnTo>
                    <a:pt x="140" y="222"/>
                  </a:lnTo>
                  <a:lnTo>
                    <a:pt x="129" y="224"/>
                  </a:lnTo>
                  <a:lnTo>
                    <a:pt x="119" y="227"/>
                  </a:lnTo>
                  <a:lnTo>
                    <a:pt x="108" y="227"/>
                  </a:lnTo>
                  <a:lnTo>
                    <a:pt x="97" y="227"/>
                  </a:lnTo>
                  <a:lnTo>
                    <a:pt x="86" y="224"/>
                  </a:lnTo>
                  <a:lnTo>
                    <a:pt x="75" y="222"/>
                  </a:lnTo>
                  <a:lnTo>
                    <a:pt x="66" y="219"/>
                  </a:lnTo>
                  <a:lnTo>
                    <a:pt x="56" y="213"/>
                  </a:lnTo>
                  <a:lnTo>
                    <a:pt x="47" y="208"/>
                  </a:lnTo>
                  <a:lnTo>
                    <a:pt x="39" y="201"/>
                  </a:lnTo>
                  <a:lnTo>
                    <a:pt x="32" y="195"/>
                  </a:lnTo>
                  <a:lnTo>
                    <a:pt x="24" y="186"/>
                  </a:lnTo>
                  <a:lnTo>
                    <a:pt x="19" y="177"/>
                  </a:lnTo>
                  <a:lnTo>
                    <a:pt x="13" y="168"/>
                  </a:lnTo>
                  <a:lnTo>
                    <a:pt x="8" y="158"/>
                  </a:lnTo>
                  <a:lnTo>
                    <a:pt x="5" y="147"/>
                  </a:lnTo>
                  <a:lnTo>
                    <a:pt x="2" y="136"/>
                  </a:lnTo>
                  <a:lnTo>
                    <a:pt x="1" y="126"/>
                  </a:lnTo>
                  <a:lnTo>
                    <a:pt x="0" y="114"/>
                  </a:lnTo>
                </a:path>
              </a:pathLst>
            </a:custGeom>
            <a:noFill/>
            <a:ln w="3175">
              <a:solidFill>
                <a:srgbClr val="000000"/>
              </a:solidFill>
              <a:round/>
              <a:headEnd/>
              <a:tailEnd/>
            </a:ln>
          </p:spPr>
          <p:txBody>
            <a:bodyPr/>
            <a:lstStyle/>
            <a:p>
              <a:endParaRPr lang="zh-CN" altLang="en-US"/>
            </a:p>
          </p:txBody>
        </p:sp>
        <p:sp>
          <p:nvSpPr>
            <p:cNvPr id="58" name="Rectangle 182">
              <a:extLst>
                <a:ext uri="{FF2B5EF4-FFF2-40B4-BE49-F238E27FC236}">
                  <a16:creationId xmlns:a16="http://schemas.microsoft.com/office/drawing/2014/main" id="{BF7CAFA6-F9D7-725D-7196-A54830406298}"/>
                </a:ext>
              </a:extLst>
            </p:cNvPr>
            <p:cNvSpPr>
              <a:spLocks noChangeArrowheads="1"/>
            </p:cNvSpPr>
            <p:nvPr/>
          </p:nvSpPr>
          <p:spPr bwMode="auto">
            <a:xfrm>
              <a:off x="1876996" y="5033262"/>
              <a:ext cx="64120" cy="153888"/>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dirty="0">
                  <a:solidFill>
                    <a:srgbClr val="FF0000"/>
                  </a:solidFill>
                  <a:latin typeface="宋体" pitchFamily="2" charset="-122"/>
                </a:rPr>
                <a:t>D</a:t>
              </a:r>
              <a:endParaRPr lang="en-US" altLang="zh-CN" sz="1000" b="1" dirty="0">
                <a:solidFill>
                  <a:srgbClr val="FF0000"/>
                </a:solidFill>
                <a:ea typeface="楷体_GB2312" pitchFamily="1" charset="-122"/>
              </a:endParaRPr>
            </a:p>
          </p:txBody>
        </p:sp>
        <p:sp>
          <p:nvSpPr>
            <p:cNvPr id="59" name="未知">
              <a:extLst>
                <a:ext uri="{FF2B5EF4-FFF2-40B4-BE49-F238E27FC236}">
                  <a16:creationId xmlns:a16="http://schemas.microsoft.com/office/drawing/2014/main" id="{E56273CF-177D-5022-060C-3E7AA8F1DA87}"/>
                </a:ext>
              </a:extLst>
            </p:cNvPr>
            <p:cNvSpPr>
              <a:spLocks/>
            </p:cNvSpPr>
            <p:nvPr/>
          </p:nvSpPr>
          <p:spPr bwMode="auto">
            <a:xfrm>
              <a:off x="2619941" y="4265142"/>
              <a:ext cx="280668" cy="301535"/>
            </a:xfrm>
            <a:custGeom>
              <a:avLst/>
              <a:gdLst>
                <a:gd name="T0" fmla="*/ 3132436 w 216"/>
                <a:gd name="T1" fmla="*/ 559741153 h 227"/>
                <a:gd name="T2" fmla="*/ 16248397 w 216"/>
                <a:gd name="T3" fmla="*/ 431963359 h 227"/>
                <a:gd name="T4" fmla="*/ 44718601 w 216"/>
                <a:gd name="T5" fmla="*/ 326584817 h 227"/>
                <a:gd name="T6" fmla="*/ 81008170 w 216"/>
                <a:gd name="T7" fmla="*/ 227932445 h 227"/>
                <a:gd name="T8" fmla="*/ 133056879 w 216"/>
                <a:gd name="T9" fmla="*/ 139722493 h 227"/>
                <a:gd name="T10" fmla="*/ 193570726 w 216"/>
                <a:gd name="T11" fmla="*/ 75813534 h 227"/>
                <a:gd name="T12" fmla="*/ 253391593 w 216"/>
                <a:gd name="T13" fmla="*/ 33107939 h 227"/>
                <a:gd name="T14" fmla="*/ 328077895 w 216"/>
                <a:gd name="T15" fmla="*/ 10147193 h 227"/>
                <a:gd name="T16" fmla="*/ 404053641 w 216"/>
                <a:gd name="T17" fmla="*/ 10147193 h 227"/>
                <a:gd name="T18" fmla="*/ 473614015 w 216"/>
                <a:gd name="T19" fmla="*/ 33107939 h 227"/>
                <a:gd name="T20" fmla="*/ 538647947 w 216"/>
                <a:gd name="T21" fmla="*/ 75813534 h 227"/>
                <a:gd name="T22" fmla="*/ 599974025 w 216"/>
                <a:gd name="T23" fmla="*/ 139722493 h 227"/>
                <a:gd name="T24" fmla="*/ 651021663 w 216"/>
                <a:gd name="T25" fmla="*/ 227932445 h 227"/>
                <a:gd name="T26" fmla="*/ 684280176 w 216"/>
                <a:gd name="T27" fmla="*/ 326584817 h 227"/>
                <a:gd name="T28" fmla="*/ 719059846 w 216"/>
                <a:gd name="T29" fmla="*/ 431963359 h 227"/>
                <a:gd name="T30" fmla="*/ 732218540 w 216"/>
                <a:gd name="T31" fmla="*/ 559741153 h 227"/>
                <a:gd name="T32" fmla="*/ 732218540 w 216"/>
                <a:gd name="T33" fmla="*/ 618956149 h 227"/>
                <a:gd name="T34" fmla="*/ 722192024 w 216"/>
                <a:gd name="T35" fmla="*/ 744022768 h 227"/>
                <a:gd name="T36" fmla="*/ 706123720 w 216"/>
                <a:gd name="T37" fmla="*/ 857787430 h 227"/>
                <a:gd name="T38" fmla="*/ 668021454 w 216"/>
                <a:gd name="T39" fmla="*/ 958434412 h 227"/>
                <a:gd name="T40" fmla="*/ 628521798 w 216"/>
                <a:gd name="T41" fmla="*/ 1057112630 h 227"/>
                <a:gd name="T42" fmla="*/ 573427077 w 216"/>
                <a:gd name="T43" fmla="*/ 1126388021 h 227"/>
                <a:gd name="T44" fmla="*/ 508488705 w 216"/>
                <a:gd name="T45" fmla="*/ 1185978067 h 227"/>
                <a:gd name="T46" fmla="*/ 437297754 w 216"/>
                <a:gd name="T47" fmla="*/ 1220474701 h 227"/>
                <a:gd name="T48" fmla="*/ 366134183 w 216"/>
                <a:gd name="T49" fmla="*/ 1230410188 h 227"/>
                <a:gd name="T50" fmla="*/ 291664425 w 216"/>
                <a:gd name="T51" fmla="*/ 1220474701 h 227"/>
                <a:gd name="T52" fmla="*/ 223644091 w 216"/>
                <a:gd name="T53" fmla="*/ 1185978067 h 227"/>
                <a:gd name="T54" fmla="*/ 158792020 w 216"/>
                <a:gd name="T55" fmla="*/ 1126388021 h 227"/>
                <a:gd name="T56" fmla="*/ 107753531 w 216"/>
                <a:gd name="T57" fmla="*/ 1057112630 h 227"/>
                <a:gd name="T58" fmla="*/ 65023271 w 216"/>
                <a:gd name="T59" fmla="*/ 958434412 h 227"/>
                <a:gd name="T60" fmla="*/ 26840323 w 216"/>
                <a:gd name="T61" fmla="*/ 857787430 h 227"/>
                <a:gd name="T62" fmla="*/ 9836524 w 216"/>
                <a:gd name="T63" fmla="*/ 744022768 h 227"/>
                <a:gd name="T64" fmla="*/ 0 w 216"/>
                <a:gd name="T65" fmla="*/ 61895614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3" y="91"/>
                  </a:lnTo>
                  <a:lnTo>
                    <a:pt x="5" y="80"/>
                  </a:lnTo>
                  <a:lnTo>
                    <a:pt x="8" y="69"/>
                  </a:lnTo>
                  <a:lnTo>
                    <a:pt x="13" y="60"/>
                  </a:lnTo>
                  <a:lnTo>
                    <a:pt x="19" y="50"/>
                  </a:lnTo>
                  <a:lnTo>
                    <a:pt x="24" y="42"/>
                  </a:lnTo>
                  <a:lnTo>
                    <a:pt x="32" y="34"/>
                  </a:lnTo>
                  <a:lnTo>
                    <a:pt x="39" y="26"/>
                  </a:lnTo>
                  <a:lnTo>
                    <a:pt x="47" y="19"/>
                  </a:lnTo>
                  <a:lnTo>
                    <a:pt x="57"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3" y="91"/>
                  </a:lnTo>
                  <a:lnTo>
                    <a:pt x="216" y="103"/>
                  </a:lnTo>
                  <a:lnTo>
                    <a:pt x="216" y="114"/>
                  </a:lnTo>
                  <a:lnTo>
                    <a:pt x="216" y="126"/>
                  </a:lnTo>
                  <a:lnTo>
                    <a:pt x="213" y="137"/>
                  </a:lnTo>
                  <a:lnTo>
                    <a:pt x="212" y="148"/>
                  </a:lnTo>
                  <a:lnTo>
                    <a:pt x="208" y="158"/>
                  </a:lnTo>
                  <a:lnTo>
                    <a:pt x="202" y="168"/>
                  </a:lnTo>
                  <a:lnTo>
                    <a:pt x="197" y="177"/>
                  </a:lnTo>
                  <a:lnTo>
                    <a:pt x="192" y="187"/>
                  </a:lnTo>
                  <a:lnTo>
                    <a:pt x="185" y="195"/>
                  </a:lnTo>
                  <a:lnTo>
                    <a:pt x="177" y="202"/>
                  </a:lnTo>
                  <a:lnTo>
                    <a:pt x="169" y="208"/>
                  </a:lnTo>
                  <a:lnTo>
                    <a:pt x="159" y="214"/>
                  </a:lnTo>
                  <a:lnTo>
                    <a:pt x="150" y="219"/>
                  </a:lnTo>
                  <a:lnTo>
                    <a:pt x="140" y="222"/>
                  </a:lnTo>
                  <a:lnTo>
                    <a:pt x="129" y="225"/>
                  </a:lnTo>
                  <a:lnTo>
                    <a:pt x="119" y="227"/>
                  </a:lnTo>
                  <a:lnTo>
                    <a:pt x="108" y="227"/>
                  </a:lnTo>
                  <a:lnTo>
                    <a:pt x="97" y="227"/>
                  </a:lnTo>
                  <a:lnTo>
                    <a:pt x="86" y="225"/>
                  </a:lnTo>
                  <a:lnTo>
                    <a:pt x="75" y="222"/>
                  </a:lnTo>
                  <a:lnTo>
                    <a:pt x="66" y="219"/>
                  </a:lnTo>
                  <a:lnTo>
                    <a:pt x="57" y="214"/>
                  </a:lnTo>
                  <a:lnTo>
                    <a:pt x="47" y="208"/>
                  </a:lnTo>
                  <a:lnTo>
                    <a:pt x="39" y="202"/>
                  </a:lnTo>
                  <a:lnTo>
                    <a:pt x="32" y="195"/>
                  </a:lnTo>
                  <a:lnTo>
                    <a:pt x="24" y="187"/>
                  </a:lnTo>
                  <a:lnTo>
                    <a:pt x="19" y="177"/>
                  </a:lnTo>
                  <a:lnTo>
                    <a:pt x="13" y="168"/>
                  </a:lnTo>
                  <a:lnTo>
                    <a:pt x="8" y="158"/>
                  </a:lnTo>
                  <a:lnTo>
                    <a:pt x="5" y="148"/>
                  </a:lnTo>
                  <a:lnTo>
                    <a:pt x="3" y="137"/>
                  </a:lnTo>
                  <a:lnTo>
                    <a:pt x="1" y="126"/>
                  </a:lnTo>
                  <a:lnTo>
                    <a:pt x="0" y="114"/>
                  </a:lnTo>
                  <a:close/>
                </a:path>
              </a:pathLst>
            </a:custGeom>
            <a:solidFill>
              <a:srgbClr val="FFFFFF"/>
            </a:solidFill>
            <a:ln w="9525">
              <a:noFill/>
              <a:round/>
              <a:headEnd/>
              <a:tailEnd/>
            </a:ln>
          </p:spPr>
          <p:txBody>
            <a:bodyPr/>
            <a:lstStyle/>
            <a:p>
              <a:endParaRPr lang="zh-CN" altLang="en-US"/>
            </a:p>
          </p:txBody>
        </p:sp>
        <p:sp>
          <p:nvSpPr>
            <p:cNvPr id="60" name="未知">
              <a:extLst>
                <a:ext uri="{FF2B5EF4-FFF2-40B4-BE49-F238E27FC236}">
                  <a16:creationId xmlns:a16="http://schemas.microsoft.com/office/drawing/2014/main" id="{A3915723-1714-B1CA-0616-90AC988F61DA}"/>
                </a:ext>
              </a:extLst>
            </p:cNvPr>
            <p:cNvSpPr>
              <a:spLocks/>
            </p:cNvSpPr>
            <p:nvPr/>
          </p:nvSpPr>
          <p:spPr bwMode="auto">
            <a:xfrm>
              <a:off x="2619941" y="4265142"/>
              <a:ext cx="280668" cy="301535"/>
            </a:xfrm>
            <a:custGeom>
              <a:avLst/>
              <a:gdLst>
                <a:gd name="T0" fmla="*/ 3132436 w 216"/>
                <a:gd name="T1" fmla="*/ 559741153 h 227"/>
                <a:gd name="T2" fmla="*/ 16248397 w 216"/>
                <a:gd name="T3" fmla="*/ 431963359 h 227"/>
                <a:gd name="T4" fmla="*/ 44718601 w 216"/>
                <a:gd name="T5" fmla="*/ 326584817 h 227"/>
                <a:gd name="T6" fmla="*/ 81008170 w 216"/>
                <a:gd name="T7" fmla="*/ 227932445 h 227"/>
                <a:gd name="T8" fmla="*/ 133056879 w 216"/>
                <a:gd name="T9" fmla="*/ 139722493 h 227"/>
                <a:gd name="T10" fmla="*/ 193570726 w 216"/>
                <a:gd name="T11" fmla="*/ 75813534 h 227"/>
                <a:gd name="T12" fmla="*/ 253391593 w 216"/>
                <a:gd name="T13" fmla="*/ 33107939 h 227"/>
                <a:gd name="T14" fmla="*/ 328077895 w 216"/>
                <a:gd name="T15" fmla="*/ 10147193 h 227"/>
                <a:gd name="T16" fmla="*/ 404053641 w 216"/>
                <a:gd name="T17" fmla="*/ 10147193 h 227"/>
                <a:gd name="T18" fmla="*/ 473614015 w 216"/>
                <a:gd name="T19" fmla="*/ 33107939 h 227"/>
                <a:gd name="T20" fmla="*/ 538647947 w 216"/>
                <a:gd name="T21" fmla="*/ 75813534 h 227"/>
                <a:gd name="T22" fmla="*/ 599974025 w 216"/>
                <a:gd name="T23" fmla="*/ 139722493 h 227"/>
                <a:gd name="T24" fmla="*/ 651021663 w 216"/>
                <a:gd name="T25" fmla="*/ 227932445 h 227"/>
                <a:gd name="T26" fmla="*/ 684280176 w 216"/>
                <a:gd name="T27" fmla="*/ 326584817 h 227"/>
                <a:gd name="T28" fmla="*/ 719059846 w 216"/>
                <a:gd name="T29" fmla="*/ 431963359 h 227"/>
                <a:gd name="T30" fmla="*/ 732218540 w 216"/>
                <a:gd name="T31" fmla="*/ 559741153 h 227"/>
                <a:gd name="T32" fmla="*/ 732218540 w 216"/>
                <a:gd name="T33" fmla="*/ 618956149 h 227"/>
                <a:gd name="T34" fmla="*/ 722192024 w 216"/>
                <a:gd name="T35" fmla="*/ 744022768 h 227"/>
                <a:gd name="T36" fmla="*/ 706123720 w 216"/>
                <a:gd name="T37" fmla="*/ 857787430 h 227"/>
                <a:gd name="T38" fmla="*/ 668021454 w 216"/>
                <a:gd name="T39" fmla="*/ 958434412 h 227"/>
                <a:gd name="T40" fmla="*/ 628521798 w 216"/>
                <a:gd name="T41" fmla="*/ 1057112630 h 227"/>
                <a:gd name="T42" fmla="*/ 573427077 w 216"/>
                <a:gd name="T43" fmla="*/ 1126388021 h 227"/>
                <a:gd name="T44" fmla="*/ 508488705 w 216"/>
                <a:gd name="T45" fmla="*/ 1185978067 h 227"/>
                <a:gd name="T46" fmla="*/ 437297754 w 216"/>
                <a:gd name="T47" fmla="*/ 1220474701 h 227"/>
                <a:gd name="T48" fmla="*/ 366134183 w 216"/>
                <a:gd name="T49" fmla="*/ 1230410188 h 227"/>
                <a:gd name="T50" fmla="*/ 291664425 w 216"/>
                <a:gd name="T51" fmla="*/ 1220474701 h 227"/>
                <a:gd name="T52" fmla="*/ 223644091 w 216"/>
                <a:gd name="T53" fmla="*/ 1185978067 h 227"/>
                <a:gd name="T54" fmla="*/ 158792020 w 216"/>
                <a:gd name="T55" fmla="*/ 1126388021 h 227"/>
                <a:gd name="T56" fmla="*/ 107753531 w 216"/>
                <a:gd name="T57" fmla="*/ 1057112630 h 227"/>
                <a:gd name="T58" fmla="*/ 65023271 w 216"/>
                <a:gd name="T59" fmla="*/ 958434412 h 227"/>
                <a:gd name="T60" fmla="*/ 26840323 w 216"/>
                <a:gd name="T61" fmla="*/ 857787430 h 227"/>
                <a:gd name="T62" fmla="*/ 9836524 w 216"/>
                <a:gd name="T63" fmla="*/ 744022768 h 227"/>
                <a:gd name="T64" fmla="*/ 0 w 216"/>
                <a:gd name="T65" fmla="*/ 61895614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3" y="91"/>
                  </a:lnTo>
                  <a:lnTo>
                    <a:pt x="5" y="80"/>
                  </a:lnTo>
                  <a:lnTo>
                    <a:pt x="8" y="69"/>
                  </a:lnTo>
                  <a:lnTo>
                    <a:pt x="13" y="60"/>
                  </a:lnTo>
                  <a:lnTo>
                    <a:pt x="19" y="50"/>
                  </a:lnTo>
                  <a:lnTo>
                    <a:pt x="24" y="42"/>
                  </a:lnTo>
                  <a:lnTo>
                    <a:pt x="32" y="34"/>
                  </a:lnTo>
                  <a:lnTo>
                    <a:pt x="39" y="26"/>
                  </a:lnTo>
                  <a:lnTo>
                    <a:pt x="47" y="19"/>
                  </a:lnTo>
                  <a:lnTo>
                    <a:pt x="57"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3" y="91"/>
                  </a:lnTo>
                  <a:lnTo>
                    <a:pt x="216" y="103"/>
                  </a:lnTo>
                  <a:lnTo>
                    <a:pt x="216" y="114"/>
                  </a:lnTo>
                  <a:lnTo>
                    <a:pt x="216" y="126"/>
                  </a:lnTo>
                  <a:lnTo>
                    <a:pt x="213" y="137"/>
                  </a:lnTo>
                  <a:lnTo>
                    <a:pt x="212" y="148"/>
                  </a:lnTo>
                  <a:lnTo>
                    <a:pt x="208" y="158"/>
                  </a:lnTo>
                  <a:lnTo>
                    <a:pt x="202" y="168"/>
                  </a:lnTo>
                  <a:lnTo>
                    <a:pt x="197" y="177"/>
                  </a:lnTo>
                  <a:lnTo>
                    <a:pt x="192" y="187"/>
                  </a:lnTo>
                  <a:lnTo>
                    <a:pt x="185" y="195"/>
                  </a:lnTo>
                  <a:lnTo>
                    <a:pt x="177" y="202"/>
                  </a:lnTo>
                  <a:lnTo>
                    <a:pt x="169" y="208"/>
                  </a:lnTo>
                  <a:lnTo>
                    <a:pt x="159" y="214"/>
                  </a:lnTo>
                  <a:lnTo>
                    <a:pt x="150" y="219"/>
                  </a:lnTo>
                  <a:lnTo>
                    <a:pt x="140" y="222"/>
                  </a:lnTo>
                  <a:lnTo>
                    <a:pt x="129" y="225"/>
                  </a:lnTo>
                  <a:lnTo>
                    <a:pt x="119" y="227"/>
                  </a:lnTo>
                  <a:lnTo>
                    <a:pt x="108" y="227"/>
                  </a:lnTo>
                  <a:lnTo>
                    <a:pt x="97" y="227"/>
                  </a:lnTo>
                  <a:lnTo>
                    <a:pt x="86" y="225"/>
                  </a:lnTo>
                  <a:lnTo>
                    <a:pt x="75" y="222"/>
                  </a:lnTo>
                  <a:lnTo>
                    <a:pt x="66" y="219"/>
                  </a:lnTo>
                  <a:lnTo>
                    <a:pt x="57" y="214"/>
                  </a:lnTo>
                  <a:lnTo>
                    <a:pt x="47" y="208"/>
                  </a:lnTo>
                  <a:lnTo>
                    <a:pt x="39" y="202"/>
                  </a:lnTo>
                  <a:lnTo>
                    <a:pt x="32" y="195"/>
                  </a:lnTo>
                  <a:lnTo>
                    <a:pt x="24" y="187"/>
                  </a:lnTo>
                  <a:lnTo>
                    <a:pt x="19" y="177"/>
                  </a:lnTo>
                  <a:lnTo>
                    <a:pt x="13" y="168"/>
                  </a:lnTo>
                  <a:lnTo>
                    <a:pt x="8" y="158"/>
                  </a:lnTo>
                  <a:lnTo>
                    <a:pt x="5" y="148"/>
                  </a:lnTo>
                  <a:lnTo>
                    <a:pt x="3" y="137"/>
                  </a:lnTo>
                  <a:lnTo>
                    <a:pt x="1" y="126"/>
                  </a:lnTo>
                  <a:lnTo>
                    <a:pt x="0" y="114"/>
                  </a:lnTo>
                </a:path>
              </a:pathLst>
            </a:custGeom>
            <a:noFill/>
            <a:ln w="3175">
              <a:solidFill>
                <a:srgbClr val="000000"/>
              </a:solidFill>
              <a:round/>
              <a:headEnd/>
              <a:tailEnd/>
            </a:ln>
          </p:spPr>
          <p:txBody>
            <a:bodyPr/>
            <a:lstStyle/>
            <a:p>
              <a:endParaRPr lang="zh-CN" altLang="en-US"/>
            </a:p>
          </p:txBody>
        </p:sp>
        <p:sp>
          <p:nvSpPr>
            <p:cNvPr id="61" name="Rectangle 185">
              <a:extLst>
                <a:ext uri="{FF2B5EF4-FFF2-40B4-BE49-F238E27FC236}">
                  <a16:creationId xmlns:a16="http://schemas.microsoft.com/office/drawing/2014/main" id="{44D5F2D5-1C0B-81A6-AD14-0E4B51B91A76}"/>
                </a:ext>
              </a:extLst>
            </p:cNvPr>
            <p:cNvSpPr>
              <a:spLocks noChangeArrowheads="1"/>
            </p:cNvSpPr>
            <p:nvPr/>
          </p:nvSpPr>
          <p:spPr bwMode="auto">
            <a:xfrm>
              <a:off x="2721540" y="4325449"/>
              <a:ext cx="64135" cy="153624"/>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a:solidFill>
                    <a:srgbClr val="FF0000"/>
                  </a:solidFill>
                  <a:latin typeface="宋体" pitchFamily="2" charset="-122"/>
                </a:rPr>
                <a:t>B</a:t>
              </a:r>
              <a:endParaRPr lang="en-US" altLang="zh-CN" sz="1000" b="1">
                <a:solidFill>
                  <a:srgbClr val="FF0000"/>
                </a:solidFill>
                <a:latin typeface="Times New Roman" pitchFamily="18" charset="0"/>
                <a:ea typeface="楷体_GB2312" pitchFamily="1" charset="-122"/>
              </a:endParaRPr>
            </a:p>
          </p:txBody>
        </p:sp>
        <p:sp>
          <p:nvSpPr>
            <p:cNvPr id="62" name="未知">
              <a:extLst>
                <a:ext uri="{FF2B5EF4-FFF2-40B4-BE49-F238E27FC236}">
                  <a16:creationId xmlns:a16="http://schemas.microsoft.com/office/drawing/2014/main" id="{538A110D-D226-E844-A41B-C834A2C08584}"/>
                </a:ext>
              </a:extLst>
            </p:cNvPr>
            <p:cNvSpPr>
              <a:spLocks/>
            </p:cNvSpPr>
            <p:nvPr/>
          </p:nvSpPr>
          <p:spPr bwMode="auto">
            <a:xfrm>
              <a:off x="2619941" y="5693465"/>
              <a:ext cx="280668" cy="301535"/>
            </a:xfrm>
            <a:custGeom>
              <a:avLst/>
              <a:gdLst>
                <a:gd name="T0" fmla="*/ 3132436 w 216"/>
                <a:gd name="T1" fmla="*/ 605799974 h 226"/>
                <a:gd name="T2" fmla="*/ 16248397 w 216"/>
                <a:gd name="T3" fmla="*/ 470234226 h 226"/>
                <a:gd name="T4" fmla="*/ 44718601 w 216"/>
                <a:gd name="T5" fmla="*/ 351636369 h 226"/>
                <a:gd name="T6" fmla="*/ 81008170 w 216"/>
                <a:gd name="T7" fmla="*/ 243453492 h 226"/>
                <a:gd name="T8" fmla="*/ 133056879 w 216"/>
                <a:gd name="T9" fmla="*/ 149345652 h 226"/>
                <a:gd name="T10" fmla="*/ 193570726 w 216"/>
                <a:gd name="T11" fmla="*/ 76838499 h 226"/>
                <a:gd name="T12" fmla="*/ 253391593 w 216"/>
                <a:gd name="T13" fmla="*/ 30747017 h 226"/>
                <a:gd name="T14" fmla="*/ 328077895 w 216"/>
                <a:gd name="T15" fmla="*/ 5246112 h 226"/>
                <a:gd name="T16" fmla="*/ 404053641 w 216"/>
                <a:gd name="T17" fmla="*/ 5246112 h 226"/>
                <a:gd name="T18" fmla="*/ 473614015 w 216"/>
                <a:gd name="T19" fmla="*/ 30747017 h 226"/>
                <a:gd name="T20" fmla="*/ 538647947 w 216"/>
                <a:gd name="T21" fmla="*/ 76838499 h 226"/>
                <a:gd name="T22" fmla="*/ 599974025 w 216"/>
                <a:gd name="T23" fmla="*/ 149345652 h 226"/>
                <a:gd name="T24" fmla="*/ 651021663 w 216"/>
                <a:gd name="T25" fmla="*/ 243453492 h 226"/>
                <a:gd name="T26" fmla="*/ 684280176 w 216"/>
                <a:gd name="T27" fmla="*/ 351636369 h 226"/>
                <a:gd name="T28" fmla="*/ 719059846 w 216"/>
                <a:gd name="T29" fmla="*/ 470234226 h 226"/>
                <a:gd name="T30" fmla="*/ 732218540 w 216"/>
                <a:gd name="T31" fmla="*/ 605799974 h 226"/>
                <a:gd name="T32" fmla="*/ 732218540 w 216"/>
                <a:gd name="T33" fmla="*/ 673247391 h 226"/>
                <a:gd name="T34" fmla="*/ 728896509 w 216"/>
                <a:gd name="T35" fmla="*/ 809121661 h 226"/>
                <a:gd name="T36" fmla="*/ 706123720 w 216"/>
                <a:gd name="T37" fmla="*/ 939556915 h 226"/>
                <a:gd name="T38" fmla="*/ 668021454 w 216"/>
                <a:gd name="T39" fmla="*/ 1047187779 h 226"/>
                <a:gd name="T40" fmla="*/ 628521798 w 216"/>
                <a:gd name="T41" fmla="*/ 1154717196 h 226"/>
                <a:gd name="T42" fmla="*/ 573427077 w 216"/>
                <a:gd name="T43" fmla="*/ 1235532183 h 226"/>
                <a:gd name="T44" fmla="*/ 508488705 w 216"/>
                <a:gd name="T45" fmla="*/ 1296425926 h 226"/>
                <a:gd name="T46" fmla="*/ 437297754 w 216"/>
                <a:gd name="T47" fmla="*/ 1332984545 h 226"/>
                <a:gd name="T48" fmla="*/ 366134183 w 216"/>
                <a:gd name="T49" fmla="*/ 1343980891 h 226"/>
                <a:gd name="T50" fmla="*/ 291664425 w 216"/>
                <a:gd name="T51" fmla="*/ 1332984545 h 226"/>
                <a:gd name="T52" fmla="*/ 223644091 w 216"/>
                <a:gd name="T53" fmla="*/ 1296425926 h 226"/>
                <a:gd name="T54" fmla="*/ 158792020 w 216"/>
                <a:gd name="T55" fmla="*/ 1235532183 h 226"/>
                <a:gd name="T56" fmla="*/ 107753531 w 216"/>
                <a:gd name="T57" fmla="*/ 1154717196 h 226"/>
                <a:gd name="T58" fmla="*/ 65023271 w 216"/>
                <a:gd name="T59" fmla="*/ 1047187779 h 226"/>
                <a:gd name="T60" fmla="*/ 26840323 w 216"/>
                <a:gd name="T61" fmla="*/ 939556915 h 226"/>
                <a:gd name="T62" fmla="*/ 9836524 w 216"/>
                <a:gd name="T63" fmla="*/ 809121661 h 226"/>
                <a:gd name="T64" fmla="*/ 0 w 216"/>
                <a:gd name="T65" fmla="*/ 673247391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3" y="90"/>
                  </a:lnTo>
                  <a:lnTo>
                    <a:pt x="5" y="79"/>
                  </a:lnTo>
                  <a:lnTo>
                    <a:pt x="8" y="68"/>
                  </a:lnTo>
                  <a:lnTo>
                    <a:pt x="13" y="59"/>
                  </a:lnTo>
                  <a:lnTo>
                    <a:pt x="19" y="50"/>
                  </a:lnTo>
                  <a:lnTo>
                    <a:pt x="24" y="41"/>
                  </a:lnTo>
                  <a:lnTo>
                    <a:pt x="32" y="33"/>
                  </a:lnTo>
                  <a:lnTo>
                    <a:pt x="39" y="25"/>
                  </a:lnTo>
                  <a:lnTo>
                    <a:pt x="47" y="18"/>
                  </a:lnTo>
                  <a:lnTo>
                    <a:pt x="57" y="13"/>
                  </a:lnTo>
                  <a:lnTo>
                    <a:pt x="66" y="9"/>
                  </a:lnTo>
                  <a:lnTo>
                    <a:pt x="75" y="5"/>
                  </a:lnTo>
                  <a:lnTo>
                    <a:pt x="86" y="2"/>
                  </a:lnTo>
                  <a:lnTo>
                    <a:pt x="97" y="1"/>
                  </a:lnTo>
                  <a:lnTo>
                    <a:pt x="108" y="0"/>
                  </a:lnTo>
                  <a:lnTo>
                    <a:pt x="119" y="1"/>
                  </a:lnTo>
                  <a:lnTo>
                    <a:pt x="129" y="2"/>
                  </a:lnTo>
                  <a:lnTo>
                    <a:pt x="140" y="5"/>
                  </a:lnTo>
                  <a:lnTo>
                    <a:pt x="150" y="9"/>
                  </a:lnTo>
                  <a:lnTo>
                    <a:pt x="159" y="13"/>
                  </a:lnTo>
                  <a:lnTo>
                    <a:pt x="169" y="18"/>
                  </a:lnTo>
                  <a:lnTo>
                    <a:pt x="177" y="25"/>
                  </a:lnTo>
                  <a:lnTo>
                    <a:pt x="185" y="33"/>
                  </a:lnTo>
                  <a:lnTo>
                    <a:pt x="192" y="41"/>
                  </a:lnTo>
                  <a:lnTo>
                    <a:pt x="197" y="50"/>
                  </a:lnTo>
                  <a:lnTo>
                    <a:pt x="202" y="59"/>
                  </a:lnTo>
                  <a:lnTo>
                    <a:pt x="208" y="68"/>
                  </a:lnTo>
                  <a:lnTo>
                    <a:pt x="212" y="79"/>
                  </a:lnTo>
                  <a:lnTo>
                    <a:pt x="215" y="90"/>
                  </a:lnTo>
                  <a:lnTo>
                    <a:pt x="216" y="102"/>
                  </a:lnTo>
                  <a:lnTo>
                    <a:pt x="216" y="113"/>
                  </a:lnTo>
                  <a:lnTo>
                    <a:pt x="216" y="125"/>
                  </a:lnTo>
                  <a:lnTo>
                    <a:pt x="215" y="136"/>
                  </a:lnTo>
                  <a:lnTo>
                    <a:pt x="212" y="147"/>
                  </a:lnTo>
                  <a:lnTo>
                    <a:pt x="208" y="158"/>
                  </a:lnTo>
                  <a:lnTo>
                    <a:pt x="202" y="167"/>
                  </a:lnTo>
                  <a:lnTo>
                    <a:pt x="197" y="176"/>
                  </a:lnTo>
                  <a:lnTo>
                    <a:pt x="192" y="186"/>
                  </a:lnTo>
                  <a:lnTo>
                    <a:pt x="185" y="194"/>
                  </a:lnTo>
                  <a:lnTo>
                    <a:pt x="177" y="201"/>
                  </a:lnTo>
                  <a:lnTo>
                    <a:pt x="169" y="208"/>
                  </a:lnTo>
                  <a:lnTo>
                    <a:pt x="159" y="213"/>
                  </a:lnTo>
                  <a:lnTo>
                    <a:pt x="150" y="218"/>
                  </a:lnTo>
                  <a:lnTo>
                    <a:pt x="140" y="221"/>
                  </a:lnTo>
                  <a:lnTo>
                    <a:pt x="129" y="224"/>
                  </a:lnTo>
                  <a:lnTo>
                    <a:pt x="119" y="226"/>
                  </a:lnTo>
                  <a:lnTo>
                    <a:pt x="108" y="226"/>
                  </a:lnTo>
                  <a:lnTo>
                    <a:pt x="97" y="226"/>
                  </a:lnTo>
                  <a:lnTo>
                    <a:pt x="86" y="224"/>
                  </a:lnTo>
                  <a:lnTo>
                    <a:pt x="75" y="221"/>
                  </a:lnTo>
                  <a:lnTo>
                    <a:pt x="66" y="218"/>
                  </a:lnTo>
                  <a:lnTo>
                    <a:pt x="57" y="213"/>
                  </a:lnTo>
                  <a:lnTo>
                    <a:pt x="47" y="208"/>
                  </a:lnTo>
                  <a:lnTo>
                    <a:pt x="39" y="201"/>
                  </a:lnTo>
                  <a:lnTo>
                    <a:pt x="32" y="194"/>
                  </a:lnTo>
                  <a:lnTo>
                    <a:pt x="24" y="186"/>
                  </a:lnTo>
                  <a:lnTo>
                    <a:pt x="19" y="176"/>
                  </a:lnTo>
                  <a:lnTo>
                    <a:pt x="13" y="167"/>
                  </a:lnTo>
                  <a:lnTo>
                    <a:pt x="8" y="158"/>
                  </a:lnTo>
                  <a:lnTo>
                    <a:pt x="5" y="147"/>
                  </a:lnTo>
                  <a:lnTo>
                    <a:pt x="3" y="136"/>
                  </a:lnTo>
                  <a:lnTo>
                    <a:pt x="1" y="125"/>
                  </a:lnTo>
                  <a:lnTo>
                    <a:pt x="0" y="113"/>
                  </a:lnTo>
                  <a:close/>
                </a:path>
              </a:pathLst>
            </a:custGeom>
            <a:solidFill>
              <a:srgbClr val="FFFFFF"/>
            </a:solidFill>
            <a:ln w="9525">
              <a:noFill/>
              <a:round/>
              <a:headEnd/>
              <a:tailEnd/>
            </a:ln>
          </p:spPr>
          <p:txBody>
            <a:bodyPr/>
            <a:lstStyle/>
            <a:p>
              <a:endParaRPr lang="zh-CN" altLang="en-US"/>
            </a:p>
          </p:txBody>
        </p:sp>
        <p:sp>
          <p:nvSpPr>
            <p:cNvPr id="63" name="未知">
              <a:extLst>
                <a:ext uri="{FF2B5EF4-FFF2-40B4-BE49-F238E27FC236}">
                  <a16:creationId xmlns:a16="http://schemas.microsoft.com/office/drawing/2014/main" id="{C39C5949-058C-31B3-4340-6DFFF16D34D5}"/>
                </a:ext>
              </a:extLst>
            </p:cNvPr>
            <p:cNvSpPr>
              <a:spLocks/>
            </p:cNvSpPr>
            <p:nvPr/>
          </p:nvSpPr>
          <p:spPr bwMode="auto">
            <a:xfrm>
              <a:off x="2619941" y="5693465"/>
              <a:ext cx="280668" cy="301535"/>
            </a:xfrm>
            <a:custGeom>
              <a:avLst/>
              <a:gdLst>
                <a:gd name="T0" fmla="*/ 3132436 w 216"/>
                <a:gd name="T1" fmla="*/ 605799974 h 226"/>
                <a:gd name="T2" fmla="*/ 16248397 w 216"/>
                <a:gd name="T3" fmla="*/ 470234226 h 226"/>
                <a:gd name="T4" fmla="*/ 44718601 w 216"/>
                <a:gd name="T5" fmla="*/ 351636369 h 226"/>
                <a:gd name="T6" fmla="*/ 81008170 w 216"/>
                <a:gd name="T7" fmla="*/ 243453492 h 226"/>
                <a:gd name="T8" fmla="*/ 133056879 w 216"/>
                <a:gd name="T9" fmla="*/ 149345652 h 226"/>
                <a:gd name="T10" fmla="*/ 193570726 w 216"/>
                <a:gd name="T11" fmla="*/ 76838499 h 226"/>
                <a:gd name="T12" fmla="*/ 253391593 w 216"/>
                <a:gd name="T13" fmla="*/ 30747017 h 226"/>
                <a:gd name="T14" fmla="*/ 328077895 w 216"/>
                <a:gd name="T15" fmla="*/ 5246112 h 226"/>
                <a:gd name="T16" fmla="*/ 404053641 w 216"/>
                <a:gd name="T17" fmla="*/ 5246112 h 226"/>
                <a:gd name="T18" fmla="*/ 473614015 w 216"/>
                <a:gd name="T19" fmla="*/ 30747017 h 226"/>
                <a:gd name="T20" fmla="*/ 538647947 w 216"/>
                <a:gd name="T21" fmla="*/ 76838499 h 226"/>
                <a:gd name="T22" fmla="*/ 599974025 w 216"/>
                <a:gd name="T23" fmla="*/ 149345652 h 226"/>
                <a:gd name="T24" fmla="*/ 651021663 w 216"/>
                <a:gd name="T25" fmla="*/ 243453492 h 226"/>
                <a:gd name="T26" fmla="*/ 684280176 w 216"/>
                <a:gd name="T27" fmla="*/ 351636369 h 226"/>
                <a:gd name="T28" fmla="*/ 719059846 w 216"/>
                <a:gd name="T29" fmla="*/ 470234226 h 226"/>
                <a:gd name="T30" fmla="*/ 732218540 w 216"/>
                <a:gd name="T31" fmla="*/ 605799974 h 226"/>
                <a:gd name="T32" fmla="*/ 732218540 w 216"/>
                <a:gd name="T33" fmla="*/ 673247391 h 226"/>
                <a:gd name="T34" fmla="*/ 728896509 w 216"/>
                <a:gd name="T35" fmla="*/ 809121661 h 226"/>
                <a:gd name="T36" fmla="*/ 706123720 w 216"/>
                <a:gd name="T37" fmla="*/ 939556915 h 226"/>
                <a:gd name="T38" fmla="*/ 668021454 w 216"/>
                <a:gd name="T39" fmla="*/ 1047187779 h 226"/>
                <a:gd name="T40" fmla="*/ 628521798 w 216"/>
                <a:gd name="T41" fmla="*/ 1154717196 h 226"/>
                <a:gd name="T42" fmla="*/ 573427077 w 216"/>
                <a:gd name="T43" fmla="*/ 1235532183 h 226"/>
                <a:gd name="T44" fmla="*/ 508488705 w 216"/>
                <a:gd name="T45" fmla="*/ 1296425926 h 226"/>
                <a:gd name="T46" fmla="*/ 437297754 w 216"/>
                <a:gd name="T47" fmla="*/ 1332984545 h 226"/>
                <a:gd name="T48" fmla="*/ 366134183 w 216"/>
                <a:gd name="T49" fmla="*/ 1343980891 h 226"/>
                <a:gd name="T50" fmla="*/ 291664425 w 216"/>
                <a:gd name="T51" fmla="*/ 1332984545 h 226"/>
                <a:gd name="T52" fmla="*/ 223644091 w 216"/>
                <a:gd name="T53" fmla="*/ 1296425926 h 226"/>
                <a:gd name="T54" fmla="*/ 158792020 w 216"/>
                <a:gd name="T55" fmla="*/ 1235532183 h 226"/>
                <a:gd name="T56" fmla="*/ 107753531 w 216"/>
                <a:gd name="T57" fmla="*/ 1154717196 h 226"/>
                <a:gd name="T58" fmla="*/ 65023271 w 216"/>
                <a:gd name="T59" fmla="*/ 1047187779 h 226"/>
                <a:gd name="T60" fmla="*/ 26840323 w 216"/>
                <a:gd name="T61" fmla="*/ 939556915 h 226"/>
                <a:gd name="T62" fmla="*/ 9836524 w 216"/>
                <a:gd name="T63" fmla="*/ 809121661 h 226"/>
                <a:gd name="T64" fmla="*/ 0 w 216"/>
                <a:gd name="T65" fmla="*/ 673247391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3" y="90"/>
                  </a:lnTo>
                  <a:lnTo>
                    <a:pt x="5" y="79"/>
                  </a:lnTo>
                  <a:lnTo>
                    <a:pt x="8" y="68"/>
                  </a:lnTo>
                  <a:lnTo>
                    <a:pt x="13" y="59"/>
                  </a:lnTo>
                  <a:lnTo>
                    <a:pt x="19" y="50"/>
                  </a:lnTo>
                  <a:lnTo>
                    <a:pt x="24" y="41"/>
                  </a:lnTo>
                  <a:lnTo>
                    <a:pt x="32" y="33"/>
                  </a:lnTo>
                  <a:lnTo>
                    <a:pt x="39" y="25"/>
                  </a:lnTo>
                  <a:lnTo>
                    <a:pt x="47" y="18"/>
                  </a:lnTo>
                  <a:lnTo>
                    <a:pt x="57" y="13"/>
                  </a:lnTo>
                  <a:lnTo>
                    <a:pt x="66" y="9"/>
                  </a:lnTo>
                  <a:lnTo>
                    <a:pt x="75" y="5"/>
                  </a:lnTo>
                  <a:lnTo>
                    <a:pt x="86" y="2"/>
                  </a:lnTo>
                  <a:lnTo>
                    <a:pt x="97" y="1"/>
                  </a:lnTo>
                  <a:lnTo>
                    <a:pt x="108" y="0"/>
                  </a:lnTo>
                  <a:lnTo>
                    <a:pt x="119" y="1"/>
                  </a:lnTo>
                  <a:lnTo>
                    <a:pt x="129" y="2"/>
                  </a:lnTo>
                  <a:lnTo>
                    <a:pt x="140" y="5"/>
                  </a:lnTo>
                  <a:lnTo>
                    <a:pt x="150" y="9"/>
                  </a:lnTo>
                  <a:lnTo>
                    <a:pt x="159" y="13"/>
                  </a:lnTo>
                  <a:lnTo>
                    <a:pt x="169" y="18"/>
                  </a:lnTo>
                  <a:lnTo>
                    <a:pt x="177" y="25"/>
                  </a:lnTo>
                  <a:lnTo>
                    <a:pt x="185" y="33"/>
                  </a:lnTo>
                  <a:lnTo>
                    <a:pt x="192" y="41"/>
                  </a:lnTo>
                  <a:lnTo>
                    <a:pt x="197" y="50"/>
                  </a:lnTo>
                  <a:lnTo>
                    <a:pt x="202" y="59"/>
                  </a:lnTo>
                  <a:lnTo>
                    <a:pt x="208" y="68"/>
                  </a:lnTo>
                  <a:lnTo>
                    <a:pt x="212" y="79"/>
                  </a:lnTo>
                  <a:lnTo>
                    <a:pt x="215" y="90"/>
                  </a:lnTo>
                  <a:lnTo>
                    <a:pt x="216" y="102"/>
                  </a:lnTo>
                  <a:lnTo>
                    <a:pt x="216" y="113"/>
                  </a:lnTo>
                  <a:lnTo>
                    <a:pt x="216" y="125"/>
                  </a:lnTo>
                  <a:lnTo>
                    <a:pt x="215" y="136"/>
                  </a:lnTo>
                  <a:lnTo>
                    <a:pt x="212" y="147"/>
                  </a:lnTo>
                  <a:lnTo>
                    <a:pt x="208" y="158"/>
                  </a:lnTo>
                  <a:lnTo>
                    <a:pt x="202" y="167"/>
                  </a:lnTo>
                  <a:lnTo>
                    <a:pt x="197" y="176"/>
                  </a:lnTo>
                  <a:lnTo>
                    <a:pt x="192" y="186"/>
                  </a:lnTo>
                  <a:lnTo>
                    <a:pt x="185" y="194"/>
                  </a:lnTo>
                  <a:lnTo>
                    <a:pt x="177" y="201"/>
                  </a:lnTo>
                  <a:lnTo>
                    <a:pt x="169" y="208"/>
                  </a:lnTo>
                  <a:lnTo>
                    <a:pt x="159" y="213"/>
                  </a:lnTo>
                  <a:lnTo>
                    <a:pt x="150" y="218"/>
                  </a:lnTo>
                  <a:lnTo>
                    <a:pt x="140" y="221"/>
                  </a:lnTo>
                  <a:lnTo>
                    <a:pt x="129" y="224"/>
                  </a:lnTo>
                  <a:lnTo>
                    <a:pt x="119" y="226"/>
                  </a:lnTo>
                  <a:lnTo>
                    <a:pt x="108" y="226"/>
                  </a:lnTo>
                  <a:lnTo>
                    <a:pt x="97" y="226"/>
                  </a:lnTo>
                  <a:lnTo>
                    <a:pt x="86" y="224"/>
                  </a:lnTo>
                  <a:lnTo>
                    <a:pt x="75" y="221"/>
                  </a:lnTo>
                  <a:lnTo>
                    <a:pt x="66" y="218"/>
                  </a:lnTo>
                  <a:lnTo>
                    <a:pt x="57" y="213"/>
                  </a:lnTo>
                  <a:lnTo>
                    <a:pt x="47" y="208"/>
                  </a:lnTo>
                  <a:lnTo>
                    <a:pt x="39" y="201"/>
                  </a:lnTo>
                  <a:lnTo>
                    <a:pt x="32" y="194"/>
                  </a:lnTo>
                  <a:lnTo>
                    <a:pt x="24" y="186"/>
                  </a:lnTo>
                  <a:lnTo>
                    <a:pt x="19" y="176"/>
                  </a:lnTo>
                  <a:lnTo>
                    <a:pt x="13" y="167"/>
                  </a:lnTo>
                  <a:lnTo>
                    <a:pt x="8" y="158"/>
                  </a:lnTo>
                  <a:lnTo>
                    <a:pt x="5" y="147"/>
                  </a:lnTo>
                  <a:lnTo>
                    <a:pt x="3" y="136"/>
                  </a:lnTo>
                  <a:lnTo>
                    <a:pt x="1" y="125"/>
                  </a:lnTo>
                  <a:lnTo>
                    <a:pt x="0" y="113"/>
                  </a:lnTo>
                </a:path>
              </a:pathLst>
            </a:custGeom>
            <a:noFill/>
            <a:ln w="3175">
              <a:solidFill>
                <a:srgbClr val="000000"/>
              </a:solidFill>
              <a:round/>
              <a:headEnd/>
              <a:tailEnd/>
            </a:ln>
          </p:spPr>
          <p:txBody>
            <a:bodyPr/>
            <a:lstStyle/>
            <a:p>
              <a:endParaRPr lang="zh-CN" altLang="en-US"/>
            </a:p>
          </p:txBody>
        </p:sp>
        <p:sp>
          <p:nvSpPr>
            <p:cNvPr id="15360" name="Rectangle 188">
              <a:extLst>
                <a:ext uri="{FF2B5EF4-FFF2-40B4-BE49-F238E27FC236}">
                  <a16:creationId xmlns:a16="http://schemas.microsoft.com/office/drawing/2014/main" id="{8D8EF583-44F9-273F-2413-C402A289B09D}"/>
                </a:ext>
              </a:extLst>
            </p:cNvPr>
            <p:cNvSpPr>
              <a:spLocks noChangeArrowheads="1"/>
            </p:cNvSpPr>
            <p:nvPr/>
          </p:nvSpPr>
          <p:spPr bwMode="auto">
            <a:xfrm>
              <a:off x="2721540" y="5753772"/>
              <a:ext cx="63500" cy="154259"/>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a:solidFill>
                    <a:srgbClr val="FF0000"/>
                  </a:solidFill>
                  <a:latin typeface="宋体" pitchFamily="2" charset="-122"/>
                </a:rPr>
                <a:t>C</a:t>
              </a:r>
              <a:endParaRPr lang="en-US" altLang="zh-CN" sz="1000" b="1">
                <a:solidFill>
                  <a:srgbClr val="FF0000"/>
                </a:solidFill>
                <a:latin typeface="Times New Roman" pitchFamily="18" charset="0"/>
                <a:ea typeface="楷体_GB2312" pitchFamily="1" charset="-122"/>
              </a:endParaRPr>
            </a:p>
          </p:txBody>
        </p:sp>
        <p:sp>
          <p:nvSpPr>
            <p:cNvPr id="15361" name="未知">
              <a:extLst>
                <a:ext uri="{FF2B5EF4-FFF2-40B4-BE49-F238E27FC236}">
                  <a16:creationId xmlns:a16="http://schemas.microsoft.com/office/drawing/2014/main" id="{BF9A8408-38DD-51DD-13D6-0BF88288F0D3}"/>
                </a:ext>
              </a:extLst>
            </p:cNvPr>
            <p:cNvSpPr>
              <a:spLocks/>
            </p:cNvSpPr>
            <p:nvPr/>
          </p:nvSpPr>
          <p:spPr bwMode="auto">
            <a:xfrm>
              <a:off x="3197787" y="4981208"/>
              <a:ext cx="280668" cy="299630"/>
            </a:xfrm>
            <a:custGeom>
              <a:avLst/>
              <a:gdLst>
                <a:gd name="T0" fmla="*/ 3132436 w 216"/>
                <a:gd name="T1" fmla="*/ 530921433 h 226"/>
                <a:gd name="T2" fmla="*/ 16248397 w 216"/>
                <a:gd name="T3" fmla="*/ 412030994 h 226"/>
                <a:gd name="T4" fmla="*/ 44718601 w 216"/>
                <a:gd name="T5" fmla="*/ 306955967 h 226"/>
                <a:gd name="T6" fmla="*/ 81008170 w 216"/>
                <a:gd name="T7" fmla="*/ 214744967 h 226"/>
                <a:gd name="T8" fmla="*/ 133056879 w 216"/>
                <a:gd name="T9" fmla="*/ 130247567 h 226"/>
                <a:gd name="T10" fmla="*/ 190341245 w 216"/>
                <a:gd name="T11" fmla="*/ 66805270 h 226"/>
                <a:gd name="T12" fmla="*/ 253391593 w 216"/>
                <a:gd name="T13" fmla="*/ 25142567 h 226"/>
                <a:gd name="T14" fmla="*/ 328077895 w 216"/>
                <a:gd name="T15" fmla="*/ 4719390 h 226"/>
                <a:gd name="T16" fmla="*/ 404053641 w 216"/>
                <a:gd name="T17" fmla="*/ 4719390 h 226"/>
                <a:gd name="T18" fmla="*/ 473614015 w 216"/>
                <a:gd name="T19" fmla="*/ 25142567 h 226"/>
                <a:gd name="T20" fmla="*/ 538647947 w 216"/>
                <a:gd name="T21" fmla="*/ 66805270 h 226"/>
                <a:gd name="T22" fmla="*/ 599974025 w 216"/>
                <a:gd name="T23" fmla="*/ 130247567 h 226"/>
                <a:gd name="T24" fmla="*/ 647868110 w 216"/>
                <a:gd name="T25" fmla="*/ 214744967 h 226"/>
                <a:gd name="T26" fmla="*/ 684280176 w 216"/>
                <a:gd name="T27" fmla="*/ 306955967 h 226"/>
                <a:gd name="T28" fmla="*/ 719059846 w 216"/>
                <a:gd name="T29" fmla="*/ 412030994 h 226"/>
                <a:gd name="T30" fmla="*/ 732218540 w 216"/>
                <a:gd name="T31" fmla="*/ 530921433 h 226"/>
                <a:gd name="T32" fmla="*/ 732218540 w 216"/>
                <a:gd name="T33" fmla="*/ 588560306 h 226"/>
                <a:gd name="T34" fmla="*/ 725469299 w 216"/>
                <a:gd name="T35" fmla="*/ 707635123 h 226"/>
                <a:gd name="T36" fmla="*/ 706123720 w 216"/>
                <a:gd name="T37" fmla="*/ 817938906 h 226"/>
                <a:gd name="T38" fmla="*/ 668021454 w 216"/>
                <a:gd name="T39" fmla="*/ 917805539 h 226"/>
                <a:gd name="T40" fmla="*/ 628521798 w 216"/>
                <a:gd name="T41" fmla="*/ 1009756555 h 226"/>
                <a:gd name="T42" fmla="*/ 570381366 w 216"/>
                <a:gd name="T43" fmla="*/ 1076707342 h 226"/>
                <a:gd name="T44" fmla="*/ 508488705 w 216"/>
                <a:gd name="T45" fmla="*/ 1133989214 h 226"/>
                <a:gd name="T46" fmla="*/ 437297754 w 216"/>
                <a:gd name="T47" fmla="*/ 1165977676 h 226"/>
                <a:gd name="T48" fmla="*/ 366134183 w 216"/>
                <a:gd name="T49" fmla="*/ 1176707096 h 226"/>
                <a:gd name="T50" fmla="*/ 291664425 w 216"/>
                <a:gd name="T51" fmla="*/ 1165977676 h 226"/>
                <a:gd name="T52" fmla="*/ 223644091 w 216"/>
                <a:gd name="T53" fmla="*/ 1133989214 h 226"/>
                <a:gd name="T54" fmla="*/ 158792020 w 216"/>
                <a:gd name="T55" fmla="*/ 1076707342 h 226"/>
                <a:gd name="T56" fmla="*/ 107753531 w 216"/>
                <a:gd name="T57" fmla="*/ 1009756555 h 226"/>
                <a:gd name="T58" fmla="*/ 65023271 w 216"/>
                <a:gd name="T59" fmla="*/ 917805539 h 226"/>
                <a:gd name="T60" fmla="*/ 26840323 w 216"/>
                <a:gd name="T61" fmla="*/ 817938906 h 226"/>
                <a:gd name="T62" fmla="*/ 6409892 w 216"/>
                <a:gd name="T63" fmla="*/ 707635123 h 226"/>
                <a:gd name="T64" fmla="*/ 0 w 216"/>
                <a:gd name="T65" fmla="*/ 588560306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8" y="68"/>
                  </a:lnTo>
                  <a:lnTo>
                    <a:pt x="13" y="59"/>
                  </a:lnTo>
                  <a:lnTo>
                    <a:pt x="19" y="49"/>
                  </a:lnTo>
                  <a:lnTo>
                    <a:pt x="24" y="41"/>
                  </a:lnTo>
                  <a:lnTo>
                    <a:pt x="32" y="33"/>
                  </a:lnTo>
                  <a:lnTo>
                    <a:pt x="39" y="25"/>
                  </a:lnTo>
                  <a:lnTo>
                    <a:pt x="47" y="18"/>
                  </a:lnTo>
                  <a:lnTo>
                    <a:pt x="56" y="13"/>
                  </a:lnTo>
                  <a:lnTo>
                    <a:pt x="66" y="9"/>
                  </a:lnTo>
                  <a:lnTo>
                    <a:pt x="75" y="5"/>
                  </a:lnTo>
                  <a:lnTo>
                    <a:pt x="86" y="2"/>
                  </a:lnTo>
                  <a:lnTo>
                    <a:pt x="97" y="1"/>
                  </a:lnTo>
                  <a:lnTo>
                    <a:pt x="108" y="0"/>
                  </a:lnTo>
                  <a:lnTo>
                    <a:pt x="119" y="1"/>
                  </a:lnTo>
                  <a:lnTo>
                    <a:pt x="129" y="2"/>
                  </a:lnTo>
                  <a:lnTo>
                    <a:pt x="140" y="5"/>
                  </a:lnTo>
                  <a:lnTo>
                    <a:pt x="150" y="9"/>
                  </a:lnTo>
                  <a:lnTo>
                    <a:pt x="159" y="13"/>
                  </a:lnTo>
                  <a:lnTo>
                    <a:pt x="168" y="18"/>
                  </a:lnTo>
                  <a:lnTo>
                    <a:pt x="177" y="25"/>
                  </a:lnTo>
                  <a:lnTo>
                    <a:pt x="185" y="33"/>
                  </a:lnTo>
                  <a:lnTo>
                    <a:pt x="191" y="41"/>
                  </a:lnTo>
                  <a:lnTo>
                    <a:pt x="197" y="49"/>
                  </a:lnTo>
                  <a:lnTo>
                    <a:pt x="202" y="59"/>
                  </a:lnTo>
                  <a:lnTo>
                    <a:pt x="208" y="68"/>
                  </a:lnTo>
                  <a:lnTo>
                    <a:pt x="212" y="79"/>
                  </a:lnTo>
                  <a:lnTo>
                    <a:pt x="214" y="90"/>
                  </a:lnTo>
                  <a:lnTo>
                    <a:pt x="216" y="102"/>
                  </a:lnTo>
                  <a:lnTo>
                    <a:pt x="216" y="113"/>
                  </a:lnTo>
                  <a:lnTo>
                    <a:pt x="216" y="125"/>
                  </a:lnTo>
                  <a:lnTo>
                    <a:pt x="214" y="136"/>
                  </a:lnTo>
                  <a:lnTo>
                    <a:pt x="212" y="147"/>
                  </a:lnTo>
                  <a:lnTo>
                    <a:pt x="208" y="157"/>
                  </a:lnTo>
                  <a:lnTo>
                    <a:pt x="202" y="167"/>
                  </a:lnTo>
                  <a:lnTo>
                    <a:pt x="197" y="176"/>
                  </a:lnTo>
                  <a:lnTo>
                    <a:pt x="191" y="186"/>
                  </a:lnTo>
                  <a:lnTo>
                    <a:pt x="185" y="194"/>
                  </a:lnTo>
                  <a:lnTo>
                    <a:pt x="177" y="201"/>
                  </a:lnTo>
                  <a:lnTo>
                    <a:pt x="168" y="207"/>
                  </a:lnTo>
                  <a:lnTo>
                    <a:pt x="159" y="213"/>
                  </a:lnTo>
                  <a:lnTo>
                    <a:pt x="150" y="218"/>
                  </a:lnTo>
                  <a:lnTo>
                    <a:pt x="140" y="221"/>
                  </a:lnTo>
                  <a:lnTo>
                    <a:pt x="129" y="224"/>
                  </a:lnTo>
                  <a:lnTo>
                    <a:pt x="119" y="226"/>
                  </a:lnTo>
                  <a:lnTo>
                    <a:pt x="108" y="226"/>
                  </a:lnTo>
                  <a:lnTo>
                    <a:pt x="97" y="226"/>
                  </a:lnTo>
                  <a:lnTo>
                    <a:pt x="86" y="224"/>
                  </a:lnTo>
                  <a:lnTo>
                    <a:pt x="75" y="221"/>
                  </a:lnTo>
                  <a:lnTo>
                    <a:pt x="66" y="218"/>
                  </a:lnTo>
                  <a:lnTo>
                    <a:pt x="56" y="213"/>
                  </a:lnTo>
                  <a:lnTo>
                    <a:pt x="47" y="207"/>
                  </a:lnTo>
                  <a:lnTo>
                    <a:pt x="39" y="201"/>
                  </a:lnTo>
                  <a:lnTo>
                    <a:pt x="32" y="194"/>
                  </a:lnTo>
                  <a:lnTo>
                    <a:pt x="24" y="186"/>
                  </a:lnTo>
                  <a:lnTo>
                    <a:pt x="19" y="176"/>
                  </a:lnTo>
                  <a:lnTo>
                    <a:pt x="13" y="167"/>
                  </a:lnTo>
                  <a:lnTo>
                    <a:pt x="8" y="157"/>
                  </a:lnTo>
                  <a:lnTo>
                    <a:pt x="5" y="147"/>
                  </a:lnTo>
                  <a:lnTo>
                    <a:pt x="2" y="136"/>
                  </a:lnTo>
                  <a:lnTo>
                    <a:pt x="1" y="125"/>
                  </a:lnTo>
                  <a:lnTo>
                    <a:pt x="0" y="113"/>
                  </a:lnTo>
                  <a:close/>
                </a:path>
              </a:pathLst>
            </a:custGeom>
            <a:solidFill>
              <a:srgbClr val="FFFFFF"/>
            </a:solidFill>
            <a:ln w="9525">
              <a:noFill/>
              <a:round/>
              <a:headEnd/>
              <a:tailEnd/>
            </a:ln>
          </p:spPr>
          <p:txBody>
            <a:bodyPr/>
            <a:lstStyle/>
            <a:p>
              <a:endParaRPr lang="zh-CN" altLang="en-US"/>
            </a:p>
          </p:txBody>
        </p:sp>
        <p:sp>
          <p:nvSpPr>
            <p:cNvPr id="15364" name="未知">
              <a:extLst>
                <a:ext uri="{FF2B5EF4-FFF2-40B4-BE49-F238E27FC236}">
                  <a16:creationId xmlns:a16="http://schemas.microsoft.com/office/drawing/2014/main" id="{6B4284B8-FE06-B297-3C3C-0078BD73F4EE}"/>
                </a:ext>
              </a:extLst>
            </p:cNvPr>
            <p:cNvSpPr>
              <a:spLocks/>
            </p:cNvSpPr>
            <p:nvPr/>
          </p:nvSpPr>
          <p:spPr bwMode="auto">
            <a:xfrm>
              <a:off x="3197787" y="4981208"/>
              <a:ext cx="280668" cy="299630"/>
            </a:xfrm>
            <a:custGeom>
              <a:avLst/>
              <a:gdLst>
                <a:gd name="T0" fmla="*/ 3132436 w 216"/>
                <a:gd name="T1" fmla="*/ 530921433 h 226"/>
                <a:gd name="T2" fmla="*/ 16248397 w 216"/>
                <a:gd name="T3" fmla="*/ 412030994 h 226"/>
                <a:gd name="T4" fmla="*/ 44718601 w 216"/>
                <a:gd name="T5" fmla="*/ 306955967 h 226"/>
                <a:gd name="T6" fmla="*/ 81008170 w 216"/>
                <a:gd name="T7" fmla="*/ 214744967 h 226"/>
                <a:gd name="T8" fmla="*/ 133056879 w 216"/>
                <a:gd name="T9" fmla="*/ 130247567 h 226"/>
                <a:gd name="T10" fmla="*/ 190341245 w 216"/>
                <a:gd name="T11" fmla="*/ 66805270 h 226"/>
                <a:gd name="T12" fmla="*/ 253391593 w 216"/>
                <a:gd name="T13" fmla="*/ 25142567 h 226"/>
                <a:gd name="T14" fmla="*/ 328077895 w 216"/>
                <a:gd name="T15" fmla="*/ 4719390 h 226"/>
                <a:gd name="T16" fmla="*/ 404053641 w 216"/>
                <a:gd name="T17" fmla="*/ 4719390 h 226"/>
                <a:gd name="T18" fmla="*/ 473614015 w 216"/>
                <a:gd name="T19" fmla="*/ 25142567 h 226"/>
                <a:gd name="T20" fmla="*/ 538647947 w 216"/>
                <a:gd name="T21" fmla="*/ 66805270 h 226"/>
                <a:gd name="T22" fmla="*/ 599974025 w 216"/>
                <a:gd name="T23" fmla="*/ 130247567 h 226"/>
                <a:gd name="T24" fmla="*/ 647868110 w 216"/>
                <a:gd name="T25" fmla="*/ 214744967 h 226"/>
                <a:gd name="T26" fmla="*/ 684280176 w 216"/>
                <a:gd name="T27" fmla="*/ 306955967 h 226"/>
                <a:gd name="T28" fmla="*/ 719059846 w 216"/>
                <a:gd name="T29" fmla="*/ 412030994 h 226"/>
                <a:gd name="T30" fmla="*/ 732218540 w 216"/>
                <a:gd name="T31" fmla="*/ 530921433 h 226"/>
                <a:gd name="T32" fmla="*/ 732218540 w 216"/>
                <a:gd name="T33" fmla="*/ 588560306 h 226"/>
                <a:gd name="T34" fmla="*/ 725469299 w 216"/>
                <a:gd name="T35" fmla="*/ 707635123 h 226"/>
                <a:gd name="T36" fmla="*/ 706123720 w 216"/>
                <a:gd name="T37" fmla="*/ 817938906 h 226"/>
                <a:gd name="T38" fmla="*/ 668021454 w 216"/>
                <a:gd name="T39" fmla="*/ 917805539 h 226"/>
                <a:gd name="T40" fmla="*/ 628521798 w 216"/>
                <a:gd name="T41" fmla="*/ 1009756555 h 226"/>
                <a:gd name="T42" fmla="*/ 570381366 w 216"/>
                <a:gd name="T43" fmla="*/ 1076707342 h 226"/>
                <a:gd name="T44" fmla="*/ 508488705 w 216"/>
                <a:gd name="T45" fmla="*/ 1133989214 h 226"/>
                <a:gd name="T46" fmla="*/ 437297754 w 216"/>
                <a:gd name="T47" fmla="*/ 1165977676 h 226"/>
                <a:gd name="T48" fmla="*/ 366134183 w 216"/>
                <a:gd name="T49" fmla="*/ 1176707096 h 226"/>
                <a:gd name="T50" fmla="*/ 291664425 w 216"/>
                <a:gd name="T51" fmla="*/ 1165977676 h 226"/>
                <a:gd name="T52" fmla="*/ 223644091 w 216"/>
                <a:gd name="T53" fmla="*/ 1133989214 h 226"/>
                <a:gd name="T54" fmla="*/ 158792020 w 216"/>
                <a:gd name="T55" fmla="*/ 1076707342 h 226"/>
                <a:gd name="T56" fmla="*/ 107753531 w 216"/>
                <a:gd name="T57" fmla="*/ 1009756555 h 226"/>
                <a:gd name="T58" fmla="*/ 65023271 w 216"/>
                <a:gd name="T59" fmla="*/ 917805539 h 226"/>
                <a:gd name="T60" fmla="*/ 26840323 w 216"/>
                <a:gd name="T61" fmla="*/ 817938906 h 226"/>
                <a:gd name="T62" fmla="*/ 6409892 w 216"/>
                <a:gd name="T63" fmla="*/ 707635123 h 226"/>
                <a:gd name="T64" fmla="*/ 0 w 216"/>
                <a:gd name="T65" fmla="*/ 588560306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8" y="68"/>
                  </a:lnTo>
                  <a:lnTo>
                    <a:pt x="13" y="59"/>
                  </a:lnTo>
                  <a:lnTo>
                    <a:pt x="19" y="49"/>
                  </a:lnTo>
                  <a:lnTo>
                    <a:pt x="24" y="41"/>
                  </a:lnTo>
                  <a:lnTo>
                    <a:pt x="32" y="33"/>
                  </a:lnTo>
                  <a:lnTo>
                    <a:pt x="39" y="25"/>
                  </a:lnTo>
                  <a:lnTo>
                    <a:pt x="47" y="18"/>
                  </a:lnTo>
                  <a:lnTo>
                    <a:pt x="56" y="13"/>
                  </a:lnTo>
                  <a:lnTo>
                    <a:pt x="66" y="9"/>
                  </a:lnTo>
                  <a:lnTo>
                    <a:pt x="75" y="5"/>
                  </a:lnTo>
                  <a:lnTo>
                    <a:pt x="86" y="2"/>
                  </a:lnTo>
                  <a:lnTo>
                    <a:pt x="97" y="1"/>
                  </a:lnTo>
                  <a:lnTo>
                    <a:pt x="108" y="0"/>
                  </a:lnTo>
                  <a:lnTo>
                    <a:pt x="119" y="1"/>
                  </a:lnTo>
                  <a:lnTo>
                    <a:pt x="129" y="2"/>
                  </a:lnTo>
                  <a:lnTo>
                    <a:pt x="140" y="5"/>
                  </a:lnTo>
                  <a:lnTo>
                    <a:pt x="150" y="9"/>
                  </a:lnTo>
                  <a:lnTo>
                    <a:pt x="159" y="13"/>
                  </a:lnTo>
                  <a:lnTo>
                    <a:pt x="168" y="18"/>
                  </a:lnTo>
                  <a:lnTo>
                    <a:pt x="177" y="25"/>
                  </a:lnTo>
                  <a:lnTo>
                    <a:pt x="185" y="33"/>
                  </a:lnTo>
                  <a:lnTo>
                    <a:pt x="191" y="41"/>
                  </a:lnTo>
                  <a:lnTo>
                    <a:pt x="197" y="49"/>
                  </a:lnTo>
                  <a:lnTo>
                    <a:pt x="202" y="59"/>
                  </a:lnTo>
                  <a:lnTo>
                    <a:pt x="208" y="68"/>
                  </a:lnTo>
                  <a:lnTo>
                    <a:pt x="212" y="79"/>
                  </a:lnTo>
                  <a:lnTo>
                    <a:pt x="214" y="90"/>
                  </a:lnTo>
                  <a:lnTo>
                    <a:pt x="216" y="102"/>
                  </a:lnTo>
                  <a:lnTo>
                    <a:pt x="216" y="113"/>
                  </a:lnTo>
                  <a:lnTo>
                    <a:pt x="216" y="125"/>
                  </a:lnTo>
                  <a:lnTo>
                    <a:pt x="214" y="136"/>
                  </a:lnTo>
                  <a:lnTo>
                    <a:pt x="212" y="147"/>
                  </a:lnTo>
                  <a:lnTo>
                    <a:pt x="208" y="157"/>
                  </a:lnTo>
                  <a:lnTo>
                    <a:pt x="202" y="167"/>
                  </a:lnTo>
                  <a:lnTo>
                    <a:pt x="197" y="176"/>
                  </a:lnTo>
                  <a:lnTo>
                    <a:pt x="191" y="186"/>
                  </a:lnTo>
                  <a:lnTo>
                    <a:pt x="185" y="194"/>
                  </a:lnTo>
                  <a:lnTo>
                    <a:pt x="177" y="201"/>
                  </a:lnTo>
                  <a:lnTo>
                    <a:pt x="168" y="207"/>
                  </a:lnTo>
                  <a:lnTo>
                    <a:pt x="159" y="213"/>
                  </a:lnTo>
                  <a:lnTo>
                    <a:pt x="150" y="218"/>
                  </a:lnTo>
                  <a:lnTo>
                    <a:pt x="140" y="221"/>
                  </a:lnTo>
                  <a:lnTo>
                    <a:pt x="129" y="224"/>
                  </a:lnTo>
                  <a:lnTo>
                    <a:pt x="119" y="226"/>
                  </a:lnTo>
                  <a:lnTo>
                    <a:pt x="108" y="226"/>
                  </a:lnTo>
                  <a:lnTo>
                    <a:pt x="97" y="226"/>
                  </a:lnTo>
                  <a:lnTo>
                    <a:pt x="86" y="224"/>
                  </a:lnTo>
                  <a:lnTo>
                    <a:pt x="75" y="221"/>
                  </a:lnTo>
                  <a:lnTo>
                    <a:pt x="66" y="218"/>
                  </a:lnTo>
                  <a:lnTo>
                    <a:pt x="56" y="213"/>
                  </a:lnTo>
                  <a:lnTo>
                    <a:pt x="47" y="207"/>
                  </a:lnTo>
                  <a:lnTo>
                    <a:pt x="39" y="201"/>
                  </a:lnTo>
                  <a:lnTo>
                    <a:pt x="32" y="194"/>
                  </a:lnTo>
                  <a:lnTo>
                    <a:pt x="24" y="186"/>
                  </a:lnTo>
                  <a:lnTo>
                    <a:pt x="19" y="176"/>
                  </a:lnTo>
                  <a:lnTo>
                    <a:pt x="13" y="167"/>
                  </a:lnTo>
                  <a:lnTo>
                    <a:pt x="8" y="157"/>
                  </a:lnTo>
                  <a:lnTo>
                    <a:pt x="5" y="147"/>
                  </a:lnTo>
                  <a:lnTo>
                    <a:pt x="2" y="136"/>
                  </a:lnTo>
                  <a:lnTo>
                    <a:pt x="1" y="125"/>
                  </a:lnTo>
                  <a:lnTo>
                    <a:pt x="0" y="113"/>
                  </a:lnTo>
                </a:path>
              </a:pathLst>
            </a:custGeom>
            <a:noFill/>
            <a:ln w="3175">
              <a:solidFill>
                <a:srgbClr val="000000"/>
              </a:solidFill>
              <a:round/>
              <a:headEnd/>
              <a:tailEnd/>
            </a:ln>
          </p:spPr>
          <p:txBody>
            <a:bodyPr/>
            <a:lstStyle/>
            <a:p>
              <a:endParaRPr lang="zh-CN" altLang="en-US"/>
            </a:p>
          </p:txBody>
        </p:sp>
        <p:sp>
          <p:nvSpPr>
            <p:cNvPr id="15365" name="Rectangle 191">
              <a:extLst>
                <a:ext uri="{FF2B5EF4-FFF2-40B4-BE49-F238E27FC236}">
                  <a16:creationId xmlns:a16="http://schemas.microsoft.com/office/drawing/2014/main" id="{C144ED4F-C555-8A0E-3A12-BAC3C9A8D390}"/>
                </a:ext>
              </a:extLst>
            </p:cNvPr>
            <p:cNvSpPr>
              <a:spLocks noChangeArrowheads="1"/>
            </p:cNvSpPr>
            <p:nvPr/>
          </p:nvSpPr>
          <p:spPr bwMode="auto">
            <a:xfrm>
              <a:off x="3296211" y="5041515"/>
              <a:ext cx="64135" cy="153624"/>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a:solidFill>
                    <a:srgbClr val="FF0000"/>
                  </a:solidFill>
                  <a:latin typeface="宋体" pitchFamily="2" charset="-122"/>
                </a:rPr>
                <a:t>A</a:t>
              </a:r>
              <a:endParaRPr lang="en-US" altLang="zh-CN" sz="1000" b="1">
                <a:solidFill>
                  <a:srgbClr val="FF0000"/>
                </a:solidFill>
                <a:latin typeface="Times New Roman" pitchFamily="18" charset="0"/>
                <a:ea typeface="楷体_GB2312" pitchFamily="1" charset="-122"/>
              </a:endParaRPr>
            </a:p>
          </p:txBody>
        </p:sp>
        <p:sp>
          <p:nvSpPr>
            <p:cNvPr id="15366" name="未知">
              <a:extLst>
                <a:ext uri="{FF2B5EF4-FFF2-40B4-BE49-F238E27FC236}">
                  <a16:creationId xmlns:a16="http://schemas.microsoft.com/office/drawing/2014/main" id="{835EB750-DCBE-9136-E14C-1874033512C2}"/>
                </a:ext>
              </a:extLst>
            </p:cNvPr>
            <p:cNvSpPr>
              <a:spLocks/>
            </p:cNvSpPr>
            <p:nvPr/>
          </p:nvSpPr>
          <p:spPr bwMode="auto">
            <a:xfrm>
              <a:off x="1690942" y="5245923"/>
              <a:ext cx="146049" cy="168225"/>
            </a:xfrm>
            <a:custGeom>
              <a:avLst/>
              <a:gdLst>
                <a:gd name="T0" fmla="*/ 0 w 112"/>
                <a:gd name="T1" fmla="*/ 507152128 h 125"/>
                <a:gd name="T2" fmla="*/ 408854017 w 112"/>
                <a:gd name="T3" fmla="*/ 0 h 125"/>
                <a:gd name="T4" fmla="*/ 236696596 w 112"/>
                <a:gd name="T5" fmla="*/ 891168653 h 125"/>
                <a:gd name="T6" fmla="*/ 0 w 112"/>
                <a:gd name="T7" fmla="*/ 507152128 h 125"/>
                <a:gd name="T8" fmla="*/ 0 60000 65536"/>
                <a:gd name="T9" fmla="*/ 0 60000 65536"/>
                <a:gd name="T10" fmla="*/ 0 60000 65536"/>
                <a:gd name="T11" fmla="*/ 0 60000 65536"/>
                <a:gd name="T12" fmla="*/ 0 w 112"/>
                <a:gd name="T13" fmla="*/ 0 h 125"/>
                <a:gd name="T14" fmla="*/ 112 w 112"/>
                <a:gd name="T15" fmla="*/ 125 h 125"/>
              </a:gdLst>
              <a:ahLst/>
              <a:cxnLst>
                <a:cxn ang="T8">
                  <a:pos x="T0" y="T1"/>
                </a:cxn>
                <a:cxn ang="T9">
                  <a:pos x="T2" y="T3"/>
                </a:cxn>
                <a:cxn ang="T10">
                  <a:pos x="T4" y="T5"/>
                </a:cxn>
                <a:cxn ang="T11">
                  <a:pos x="T6" y="T7"/>
                </a:cxn>
              </a:cxnLst>
              <a:rect l="T12" t="T13" r="T14" b="T15"/>
              <a:pathLst>
                <a:path w="112" h="125">
                  <a:moveTo>
                    <a:pt x="0" y="71"/>
                  </a:moveTo>
                  <a:lnTo>
                    <a:pt x="112" y="0"/>
                  </a:lnTo>
                  <a:lnTo>
                    <a:pt x="65" y="125"/>
                  </a:lnTo>
                  <a:lnTo>
                    <a:pt x="0" y="71"/>
                  </a:lnTo>
                  <a:close/>
                </a:path>
              </a:pathLst>
            </a:custGeom>
            <a:solidFill>
              <a:srgbClr val="FF0000"/>
            </a:solidFill>
            <a:ln w="9525">
              <a:noFill/>
              <a:round/>
              <a:headEnd/>
              <a:tailEnd/>
            </a:ln>
          </p:spPr>
          <p:txBody>
            <a:bodyPr/>
            <a:lstStyle/>
            <a:p>
              <a:endParaRPr lang="zh-CN" altLang="en-US">
                <a:solidFill>
                  <a:srgbClr val="FF0000"/>
                </a:solidFill>
              </a:endParaRPr>
            </a:p>
          </p:txBody>
        </p:sp>
        <p:sp>
          <p:nvSpPr>
            <p:cNvPr id="15367" name="Line 195">
              <a:extLst>
                <a:ext uri="{FF2B5EF4-FFF2-40B4-BE49-F238E27FC236}">
                  <a16:creationId xmlns:a16="http://schemas.microsoft.com/office/drawing/2014/main" id="{50AC3974-3723-8514-AE52-E0D67973D9E7}"/>
                </a:ext>
              </a:extLst>
            </p:cNvPr>
            <p:cNvSpPr>
              <a:spLocks noChangeShapeType="1"/>
            </p:cNvSpPr>
            <p:nvPr/>
          </p:nvSpPr>
          <p:spPr bwMode="auto">
            <a:xfrm flipH="1">
              <a:off x="1645223" y="5844549"/>
              <a:ext cx="974718" cy="3174"/>
            </a:xfrm>
            <a:prstGeom prst="line">
              <a:avLst/>
            </a:prstGeom>
            <a:noFill/>
            <a:ln w="38100">
              <a:solidFill>
                <a:srgbClr val="FF0000"/>
              </a:solidFill>
              <a:round/>
              <a:headEnd/>
              <a:tailEnd/>
            </a:ln>
          </p:spPr>
          <p:txBody>
            <a:bodyPr/>
            <a:lstStyle/>
            <a:p>
              <a:endParaRPr lang="zh-CN" altLang="en-US"/>
            </a:p>
          </p:txBody>
        </p:sp>
        <p:sp>
          <p:nvSpPr>
            <p:cNvPr id="15408" name="未知">
              <a:extLst>
                <a:ext uri="{FF2B5EF4-FFF2-40B4-BE49-F238E27FC236}">
                  <a16:creationId xmlns:a16="http://schemas.microsoft.com/office/drawing/2014/main" id="{E2ABAAFC-70D7-BFBD-F8F7-E3AFC0DE4D04}"/>
                </a:ext>
              </a:extLst>
            </p:cNvPr>
            <p:cNvSpPr>
              <a:spLocks/>
            </p:cNvSpPr>
            <p:nvPr/>
          </p:nvSpPr>
          <p:spPr bwMode="auto">
            <a:xfrm>
              <a:off x="1494094" y="5788686"/>
              <a:ext cx="167004" cy="111092"/>
            </a:xfrm>
            <a:custGeom>
              <a:avLst/>
              <a:gdLst>
                <a:gd name="T0" fmla="*/ 553941714 w 127"/>
                <a:gd name="T1" fmla="*/ 415350985 h 84"/>
                <a:gd name="T2" fmla="*/ 0 w 127"/>
                <a:gd name="T3" fmla="*/ 208294135 h 84"/>
                <a:gd name="T4" fmla="*/ 553941714 w 127"/>
                <a:gd name="T5" fmla="*/ 0 h 84"/>
                <a:gd name="T6" fmla="*/ 553941714 w 127"/>
                <a:gd name="T7" fmla="*/ 415350985 h 84"/>
                <a:gd name="T8" fmla="*/ 0 60000 65536"/>
                <a:gd name="T9" fmla="*/ 0 60000 65536"/>
                <a:gd name="T10" fmla="*/ 0 60000 65536"/>
                <a:gd name="T11" fmla="*/ 0 60000 65536"/>
                <a:gd name="T12" fmla="*/ 0 w 127"/>
                <a:gd name="T13" fmla="*/ 0 h 84"/>
                <a:gd name="T14" fmla="*/ 127 w 127"/>
                <a:gd name="T15" fmla="*/ 84 h 84"/>
              </a:gdLst>
              <a:ahLst/>
              <a:cxnLst>
                <a:cxn ang="T8">
                  <a:pos x="T0" y="T1"/>
                </a:cxn>
                <a:cxn ang="T9">
                  <a:pos x="T2" y="T3"/>
                </a:cxn>
                <a:cxn ang="T10">
                  <a:pos x="T4" y="T5"/>
                </a:cxn>
                <a:cxn ang="T11">
                  <a:pos x="T6" y="T7"/>
                </a:cxn>
              </a:cxnLst>
              <a:rect l="T12" t="T13" r="T14" b="T15"/>
              <a:pathLst>
                <a:path w="127" h="84">
                  <a:moveTo>
                    <a:pt x="127" y="84"/>
                  </a:moveTo>
                  <a:lnTo>
                    <a:pt x="0" y="42"/>
                  </a:lnTo>
                  <a:lnTo>
                    <a:pt x="127" y="0"/>
                  </a:lnTo>
                  <a:lnTo>
                    <a:pt x="127" y="84"/>
                  </a:lnTo>
                  <a:close/>
                </a:path>
              </a:pathLst>
            </a:custGeom>
            <a:solidFill>
              <a:srgbClr val="FF0000"/>
            </a:solidFill>
            <a:ln w="9525">
              <a:noFill/>
              <a:round/>
              <a:headEnd/>
              <a:tailEnd/>
            </a:ln>
          </p:spPr>
          <p:txBody>
            <a:bodyPr/>
            <a:lstStyle/>
            <a:p>
              <a:endParaRPr lang="zh-CN" altLang="en-US"/>
            </a:p>
          </p:txBody>
        </p:sp>
        <p:sp>
          <p:nvSpPr>
            <p:cNvPr id="15409" name="Line 197">
              <a:extLst>
                <a:ext uri="{FF2B5EF4-FFF2-40B4-BE49-F238E27FC236}">
                  <a16:creationId xmlns:a16="http://schemas.microsoft.com/office/drawing/2014/main" id="{8C9DA20A-376D-697B-DACC-F6CE4722E029}"/>
                </a:ext>
              </a:extLst>
            </p:cNvPr>
            <p:cNvSpPr>
              <a:spLocks noChangeShapeType="1"/>
            </p:cNvSpPr>
            <p:nvPr/>
          </p:nvSpPr>
          <p:spPr bwMode="auto">
            <a:xfrm flipH="1">
              <a:off x="2945059" y="5244654"/>
              <a:ext cx="297178" cy="366285"/>
            </a:xfrm>
            <a:prstGeom prst="line">
              <a:avLst/>
            </a:prstGeom>
            <a:noFill/>
            <a:ln w="38100">
              <a:solidFill>
                <a:srgbClr val="FF0000"/>
              </a:solidFill>
              <a:round/>
              <a:headEnd/>
              <a:tailEnd/>
            </a:ln>
          </p:spPr>
          <p:txBody>
            <a:bodyPr/>
            <a:lstStyle/>
            <a:p>
              <a:endParaRPr lang="zh-CN" altLang="en-US"/>
            </a:p>
          </p:txBody>
        </p:sp>
        <p:sp>
          <p:nvSpPr>
            <p:cNvPr id="15410" name="未知">
              <a:extLst>
                <a:ext uri="{FF2B5EF4-FFF2-40B4-BE49-F238E27FC236}">
                  <a16:creationId xmlns:a16="http://schemas.microsoft.com/office/drawing/2014/main" id="{FC36333C-98B5-B822-533E-C79F228BBF8E}"/>
                </a:ext>
              </a:extLst>
            </p:cNvPr>
            <p:cNvSpPr>
              <a:spLocks/>
            </p:cNvSpPr>
            <p:nvPr/>
          </p:nvSpPr>
          <p:spPr bwMode="auto">
            <a:xfrm>
              <a:off x="2851714" y="5563329"/>
              <a:ext cx="146049" cy="165051"/>
            </a:xfrm>
            <a:custGeom>
              <a:avLst/>
              <a:gdLst>
                <a:gd name="T0" fmla="*/ 408854017 w 112"/>
                <a:gd name="T1" fmla="*/ 304952872 h 124"/>
                <a:gd name="T2" fmla="*/ 0 w 112"/>
                <a:gd name="T3" fmla="*/ 701513112 h 124"/>
                <a:gd name="T4" fmla="*/ 172549918 w 112"/>
                <a:gd name="T5" fmla="*/ 0 h 124"/>
                <a:gd name="T6" fmla="*/ 408854017 w 112"/>
                <a:gd name="T7" fmla="*/ 304952872 h 124"/>
                <a:gd name="T8" fmla="*/ 0 60000 65536"/>
                <a:gd name="T9" fmla="*/ 0 60000 65536"/>
                <a:gd name="T10" fmla="*/ 0 60000 65536"/>
                <a:gd name="T11" fmla="*/ 0 60000 65536"/>
                <a:gd name="T12" fmla="*/ 0 w 112"/>
                <a:gd name="T13" fmla="*/ 0 h 124"/>
                <a:gd name="T14" fmla="*/ 112 w 112"/>
                <a:gd name="T15" fmla="*/ 124 h 124"/>
              </a:gdLst>
              <a:ahLst/>
              <a:cxnLst>
                <a:cxn ang="T8">
                  <a:pos x="T0" y="T1"/>
                </a:cxn>
                <a:cxn ang="T9">
                  <a:pos x="T2" y="T3"/>
                </a:cxn>
                <a:cxn ang="T10">
                  <a:pos x="T4" y="T5"/>
                </a:cxn>
                <a:cxn ang="T11">
                  <a:pos x="T6" y="T7"/>
                </a:cxn>
              </a:cxnLst>
              <a:rect l="T12" t="T13" r="T14" b="T15"/>
              <a:pathLst>
                <a:path w="112" h="124">
                  <a:moveTo>
                    <a:pt x="112" y="54"/>
                  </a:moveTo>
                  <a:lnTo>
                    <a:pt x="0" y="124"/>
                  </a:lnTo>
                  <a:lnTo>
                    <a:pt x="47" y="0"/>
                  </a:lnTo>
                  <a:lnTo>
                    <a:pt x="112" y="54"/>
                  </a:lnTo>
                  <a:close/>
                </a:path>
              </a:pathLst>
            </a:custGeom>
            <a:solidFill>
              <a:srgbClr val="FF0000"/>
            </a:solidFill>
            <a:ln w="9525">
              <a:noFill/>
              <a:round/>
              <a:headEnd/>
              <a:tailEnd/>
            </a:ln>
          </p:spPr>
          <p:txBody>
            <a:bodyPr/>
            <a:lstStyle/>
            <a:p>
              <a:endParaRPr lang="zh-CN" altLang="en-US">
                <a:solidFill>
                  <a:srgbClr val="FF0000"/>
                </a:solidFill>
              </a:endParaRPr>
            </a:p>
          </p:txBody>
        </p:sp>
        <p:sp>
          <p:nvSpPr>
            <p:cNvPr id="15411" name="Rectangle 199">
              <a:extLst>
                <a:ext uri="{FF2B5EF4-FFF2-40B4-BE49-F238E27FC236}">
                  <a16:creationId xmlns:a16="http://schemas.microsoft.com/office/drawing/2014/main" id="{84C470D4-6497-C902-2F7E-510152E9DA0C}"/>
                </a:ext>
              </a:extLst>
            </p:cNvPr>
            <p:cNvSpPr>
              <a:spLocks noChangeArrowheads="1"/>
            </p:cNvSpPr>
            <p:nvPr/>
          </p:nvSpPr>
          <p:spPr bwMode="auto">
            <a:xfrm>
              <a:off x="3121587" y="5463663"/>
              <a:ext cx="64120" cy="153888"/>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dirty="0">
                  <a:solidFill>
                    <a:srgbClr val="FF0000"/>
                  </a:solidFill>
                  <a:latin typeface="宋体" pitchFamily="2" charset="-122"/>
                </a:rPr>
                <a:t>5</a:t>
              </a:r>
              <a:endParaRPr lang="zh-CN" altLang="en-US" sz="1000" b="1" dirty="0">
                <a:solidFill>
                  <a:srgbClr val="FF0000"/>
                </a:solidFill>
                <a:latin typeface="Times New Roman" pitchFamily="18" charset="0"/>
                <a:ea typeface="楷体_GB2312" pitchFamily="1" charset="-122"/>
              </a:endParaRPr>
            </a:p>
          </p:txBody>
        </p:sp>
        <p:sp>
          <p:nvSpPr>
            <p:cNvPr id="15412" name="Rectangle 201">
              <a:extLst>
                <a:ext uri="{FF2B5EF4-FFF2-40B4-BE49-F238E27FC236}">
                  <a16:creationId xmlns:a16="http://schemas.microsoft.com/office/drawing/2014/main" id="{A52C8E98-B287-4E67-C664-7AE542FA5642}"/>
                </a:ext>
              </a:extLst>
            </p:cNvPr>
            <p:cNvSpPr>
              <a:spLocks noChangeArrowheads="1"/>
            </p:cNvSpPr>
            <p:nvPr/>
          </p:nvSpPr>
          <p:spPr bwMode="auto">
            <a:xfrm>
              <a:off x="1633793" y="5504926"/>
              <a:ext cx="128240" cy="153888"/>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dirty="0">
                  <a:solidFill>
                    <a:srgbClr val="FF0000"/>
                  </a:solidFill>
                  <a:latin typeface="宋体" pitchFamily="2" charset="-122"/>
                </a:rPr>
                <a:t>10</a:t>
              </a:r>
              <a:endParaRPr lang="zh-CN" altLang="en-US" sz="1000" b="1" dirty="0">
                <a:solidFill>
                  <a:srgbClr val="FF0000"/>
                </a:solidFill>
                <a:ea typeface="楷体_GB2312" pitchFamily="1" charset="-122"/>
              </a:endParaRPr>
            </a:p>
          </p:txBody>
        </p:sp>
        <p:sp>
          <p:nvSpPr>
            <p:cNvPr id="15413" name="Rectangle 202">
              <a:extLst>
                <a:ext uri="{FF2B5EF4-FFF2-40B4-BE49-F238E27FC236}">
                  <a16:creationId xmlns:a16="http://schemas.microsoft.com/office/drawing/2014/main" id="{DB5BB8FA-2C80-9BB5-EF70-7AD32B4F0F96}"/>
                </a:ext>
              </a:extLst>
            </p:cNvPr>
            <p:cNvSpPr>
              <a:spLocks noChangeArrowheads="1"/>
            </p:cNvSpPr>
            <p:nvPr/>
          </p:nvSpPr>
          <p:spPr bwMode="auto">
            <a:xfrm>
              <a:off x="2137344" y="5847723"/>
              <a:ext cx="64120" cy="153888"/>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dirty="0">
                  <a:solidFill>
                    <a:srgbClr val="FF0000"/>
                  </a:solidFill>
                  <a:latin typeface="宋体" pitchFamily="2" charset="-122"/>
                </a:rPr>
                <a:t>7</a:t>
              </a:r>
              <a:endParaRPr lang="zh-CN" altLang="en-US" sz="1000" b="1" dirty="0">
                <a:solidFill>
                  <a:srgbClr val="FF0000"/>
                </a:solidFill>
                <a:latin typeface="Times New Roman" pitchFamily="18" charset="0"/>
                <a:ea typeface="楷体_GB2312" pitchFamily="1" charset="-122"/>
              </a:endParaRPr>
            </a:p>
          </p:txBody>
        </p:sp>
        <p:sp>
          <p:nvSpPr>
            <p:cNvPr id="15414" name="未知">
              <a:extLst>
                <a:ext uri="{FF2B5EF4-FFF2-40B4-BE49-F238E27FC236}">
                  <a16:creationId xmlns:a16="http://schemas.microsoft.com/office/drawing/2014/main" id="{0EC87969-B79D-E2AC-3F3C-4E4CD23E4E48}"/>
                </a:ext>
              </a:extLst>
            </p:cNvPr>
            <p:cNvSpPr>
              <a:spLocks/>
            </p:cNvSpPr>
            <p:nvPr/>
          </p:nvSpPr>
          <p:spPr bwMode="auto">
            <a:xfrm>
              <a:off x="2681535" y="4550807"/>
              <a:ext cx="107949" cy="166955"/>
            </a:xfrm>
            <a:custGeom>
              <a:avLst/>
              <a:gdLst>
                <a:gd name="T0" fmla="*/ 0 w 84"/>
                <a:gd name="T1" fmla="*/ 553941714 h 127"/>
                <a:gd name="T2" fmla="*/ 112864617 w 84"/>
                <a:gd name="T3" fmla="*/ 0 h 127"/>
                <a:gd name="T4" fmla="*/ 225867066 w 84"/>
                <a:gd name="T5" fmla="*/ 553941714 h 127"/>
                <a:gd name="T6" fmla="*/ 0 w 84"/>
                <a:gd name="T7" fmla="*/ 553941714 h 127"/>
                <a:gd name="T8" fmla="*/ 0 60000 65536"/>
                <a:gd name="T9" fmla="*/ 0 60000 65536"/>
                <a:gd name="T10" fmla="*/ 0 60000 65536"/>
                <a:gd name="T11" fmla="*/ 0 60000 65536"/>
                <a:gd name="T12" fmla="*/ 0 w 84"/>
                <a:gd name="T13" fmla="*/ 0 h 127"/>
                <a:gd name="T14" fmla="*/ 84 w 84"/>
                <a:gd name="T15" fmla="*/ 127 h 127"/>
              </a:gdLst>
              <a:ahLst/>
              <a:cxnLst>
                <a:cxn ang="T8">
                  <a:pos x="T0" y="T1"/>
                </a:cxn>
                <a:cxn ang="T9">
                  <a:pos x="T2" y="T3"/>
                </a:cxn>
                <a:cxn ang="T10">
                  <a:pos x="T4" y="T5"/>
                </a:cxn>
                <a:cxn ang="T11">
                  <a:pos x="T6" y="T7"/>
                </a:cxn>
              </a:cxnLst>
              <a:rect l="T12" t="T13" r="T14" b="T15"/>
              <a:pathLst>
                <a:path w="84" h="127">
                  <a:moveTo>
                    <a:pt x="0" y="127"/>
                  </a:moveTo>
                  <a:lnTo>
                    <a:pt x="42" y="0"/>
                  </a:lnTo>
                  <a:lnTo>
                    <a:pt x="84" y="127"/>
                  </a:lnTo>
                  <a:lnTo>
                    <a:pt x="0" y="127"/>
                  </a:lnTo>
                  <a:close/>
                </a:path>
              </a:pathLst>
            </a:custGeom>
            <a:solidFill>
              <a:srgbClr val="FF0000"/>
            </a:solidFill>
            <a:ln w="9525">
              <a:noFill/>
              <a:round/>
              <a:headEnd/>
              <a:tailEnd/>
            </a:ln>
          </p:spPr>
          <p:txBody>
            <a:bodyPr/>
            <a:lstStyle/>
            <a:p>
              <a:endParaRPr lang="zh-CN" altLang="en-US"/>
            </a:p>
          </p:txBody>
        </p:sp>
        <p:sp>
          <p:nvSpPr>
            <p:cNvPr id="15415" name="Rectangle 204">
              <a:extLst>
                <a:ext uri="{FF2B5EF4-FFF2-40B4-BE49-F238E27FC236}">
                  <a16:creationId xmlns:a16="http://schemas.microsoft.com/office/drawing/2014/main" id="{902D390B-9FAD-DC2D-FBCA-171B7F5C74B7}"/>
                </a:ext>
              </a:extLst>
            </p:cNvPr>
            <p:cNvSpPr>
              <a:spLocks noChangeArrowheads="1"/>
            </p:cNvSpPr>
            <p:nvPr/>
          </p:nvSpPr>
          <p:spPr bwMode="auto">
            <a:xfrm>
              <a:off x="2557711" y="5095474"/>
              <a:ext cx="128240" cy="153888"/>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dirty="0">
                  <a:solidFill>
                    <a:srgbClr val="FF0000"/>
                  </a:solidFill>
                  <a:latin typeface="宋体" pitchFamily="2" charset="-122"/>
                </a:rPr>
                <a:t>15</a:t>
              </a:r>
              <a:endParaRPr lang="zh-CN" altLang="en-US" sz="1000" b="1" dirty="0">
                <a:solidFill>
                  <a:srgbClr val="FF0000"/>
                </a:solidFill>
                <a:latin typeface="Times New Roman" pitchFamily="18" charset="0"/>
                <a:ea typeface="楷体_GB2312" pitchFamily="1" charset="-122"/>
              </a:endParaRPr>
            </a:p>
          </p:txBody>
        </p:sp>
        <p:sp>
          <p:nvSpPr>
            <p:cNvPr id="15417" name="Line 206">
              <a:extLst>
                <a:ext uri="{FF2B5EF4-FFF2-40B4-BE49-F238E27FC236}">
                  <a16:creationId xmlns:a16="http://schemas.microsoft.com/office/drawing/2014/main" id="{730B73D5-3315-447A-3427-678DF280B8DD}"/>
                </a:ext>
              </a:extLst>
            </p:cNvPr>
            <p:cNvSpPr>
              <a:spLocks noChangeShapeType="1"/>
            </p:cNvSpPr>
            <p:nvPr/>
          </p:nvSpPr>
          <p:spPr bwMode="auto">
            <a:xfrm flipV="1">
              <a:off x="2738050" y="4703161"/>
              <a:ext cx="3175" cy="974433"/>
            </a:xfrm>
            <a:prstGeom prst="line">
              <a:avLst/>
            </a:prstGeom>
            <a:noFill/>
            <a:ln w="38100">
              <a:solidFill>
                <a:srgbClr val="FF0000"/>
              </a:solidFill>
              <a:round/>
              <a:headEnd/>
              <a:tailEnd/>
            </a:ln>
          </p:spPr>
          <p:txBody>
            <a:bodyPr/>
            <a:lstStyle/>
            <a:p>
              <a:endParaRPr lang="zh-CN" altLang="en-US"/>
            </a:p>
          </p:txBody>
        </p:sp>
        <p:sp>
          <p:nvSpPr>
            <p:cNvPr id="15418" name="未知">
              <a:extLst>
                <a:ext uri="{FF2B5EF4-FFF2-40B4-BE49-F238E27FC236}">
                  <a16:creationId xmlns:a16="http://schemas.microsoft.com/office/drawing/2014/main" id="{CC4203DC-DD13-17D3-4525-1F3686B18146}"/>
                </a:ext>
              </a:extLst>
            </p:cNvPr>
            <p:cNvSpPr>
              <a:spLocks noEditPoints="1"/>
            </p:cNvSpPr>
            <p:nvPr/>
          </p:nvSpPr>
          <p:spPr bwMode="auto">
            <a:xfrm>
              <a:off x="1462344" y="5388756"/>
              <a:ext cx="273048" cy="344702"/>
            </a:xfrm>
            <a:custGeom>
              <a:avLst/>
              <a:gdLst>
                <a:gd name="T0" fmla="*/ 5953032 w 211"/>
                <a:gd name="T1" fmla="*/ 1445828445 h 259"/>
                <a:gd name="T2" fmla="*/ 8868717 w 211"/>
                <a:gd name="T3" fmla="*/ 1460980307 h 259"/>
                <a:gd name="T4" fmla="*/ 0 w 211"/>
                <a:gd name="T5" fmla="*/ 1460980307 h 259"/>
                <a:gd name="T6" fmla="*/ 0 w 211"/>
                <a:gd name="T7" fmla="*/ 1445828445 h 259"/>
                <a:gd name="T8" fmla="*/ 68662054 w 211"/>
                <a:gd name="T9" fmla="*/ 1303037125 h 259"/>
                <a:gd name="T10" fmla="*/ 75061770 w 211"/>
                <a:gd name="T11" fmla="*/ 1313470935 h 259"/>
                <a:gd name="T12" fmla="*/ 68662054 w 211"/>
                <a:gd name="T13" fmla="*/ 1327545409 h 259"/>
                <a:gd name="T14" fmla="*/ 62766974 w 211"/>
                <a:gd name="T15" fmla="*/ 1307889323 h 259"/>
                <a:gd name="T16" fmla="*/ 131341246 w 211"/>
                <a:gd name="T17" fmla="*/ 1162757631 h 259"/>
                <a:gd name="T18" fmla="*/ 134153466 w 211"/>
                <a:gd name="T19" fmla="*/ 1158100215 h 259"/>
                <a:gd name="T20" fmla="*/ 139927409 w 211"/>
                <a:gd name="T21" fmla="*/ 1173310140 h 259"/>
                <a:gd name="T22" fmla="*/ 134153466 w 211"/>
                <a:gd name="T23" fmla="*/ 1178890215 h 259"/>
                <a:gd name="T24" fmla="*/ 131341246 w 211"/>
                <a:gd name="T25" fmla="*/ 1162757631 h 259"/>
                <a:gd name="T26" fmla="*/ 192610008 w 211"/>
                <a:gd name="T27" fmla="*/ 1020766301 h 259"/>
                <a:gd name="T28" fmla="*/ 201425304 w 211"/>
                <a:gd name="T29" fmla="*/ 1020766301 h 259"/>
                <a:gd name="T30" fmla="*/ 198424380 w 211"/>
                <a:gd name="T31" fmla="*/ 1038636200 h 259"/>
                <a:gd name="T32" fmla="*/ 192610008 w 211"/>
                <a:gd name="T33" fmla="*/ 1020766301 h 259"/>
                <a:gd name="T34" fmla="*/ 257716732 w 211"/>
                <a:gd name="T35" fmla="*/ 874483533 h 259"/>
                <a:gd name="T36" fmla="*/ 270560754 w 211"/>
                <a:gd name="T37" fmla="*/ 874483533 h 259"/>
                <a:gd name="T38" fmla="*/ 264275526 w 211"/>
                <a:gd name="T39" fmla="*/ 890778885 h 259"/>
                <a:gd name="T40" fmla="*/ 257716732 w 211"/>
                <a:gd name="T41" fmla="*/ 886183564 h 259"/>
                <a:gd name="T42" fmla="*/ 257716732 w 211"/>
                <a:gd name="T43" fmla="*/ 874483533 h 259"/>
                <a:gd name="T44" fmla="*/ 326842780 w 211"/>
                <a:gd name="T45" fmla="*/ 721396205 h 259"/>
                <a:gd name="T46" fmla="*/ 332582899 w 211"/>
                <a:gd name="T47" fmla="*/ 726977363 h 259"/>
                <a:gd name="T48" fmla="*/ 326842780 w 211"/>
                <a:gd name="T49" fmla="*/ 746050552 h 259"/>
                <a:gd name="T50" fmla="*/ 323414592 w 211"/>
                <a:gd name="T51" fmla="*/ 726977363 h 259"/>
                <a:gd name="T52" fmla="*/ 386708425 w 211"/>
                <a:gd name="T53" fmla="*/ 586500093 h 259"/>
                <a:gd name="T54" fmla="*/ 398474534 w 211"/>
                <a:gd name="T55" fmla="*/ 586500093 h 259"/>
                <a:gd name="T56" fmla="*/ 395514124 w 211"/>
                <a:gd name="T57" fmla="*/ 591408802 h 259"/>
                <a:gd name="T58" fmla="*/ 386708425 w 211"/>
                <a:gd name="T59" fmla="*/ 591408802 h 259"/>
                <a:gd name="T60" fmla="*/ 450236342 w 211"/>
                <a:gd name="T61" fmla="*/ 441651029 h 259"/>
                <a:gd name="T62" fmla="*/ 457568260 w 211"/>
                <a:gd name="T63" fmla="*/ 433984433 h 259"/>
                <a:gd name="T64" fmla="*/ 464668993 w 211"/>
                <a:gd name="T65" fmla="*/ 451797909 h 259"/>
                <a:gd name="T66" fmla="*/ 454756290 w 211"/>
                <a:gd name="T67" fmla="*/ 456856880 h 259"/>
                <a:gd name="T68" fmla="*/ 450236342 w 211"/>
                <a:gd name="T69" fmla="*/ 441651029 h 259"/>
                <a:gd name="T70" fmla="*/ 522038239 w 211"/>
                <a:gd name="T71" fmla="*/ 287672479 h 259"/>
                <a:gd name="T72" fmla="*/ 525204715 w 211"/>
                <a:gd name="T73" fmla="*/ 298827280 h 259"/>
                <a:gd name="T74" fmla="*/ 522038239 w 211"/>
                <a:gd name="T75" fmla="*/ 309263411 h 259"/>
                <a:gd name="T76" fmla="*/ 515985203 w 211"/>
                <a:gd name="T77" fmla="*/ 298827280 h 259"/>
                <a:gd name="T78" fmla="*/ 578318724 w 211"/>
                <a:gd name="T79" fmla="*/ 154238672 h 259"/>
                <a:gd name="T80" fmla="*/ 588231410 w 211"/>
                <a:gd name="T81" fmla="*/ 147512458 h 259"/>
                <a:gd name="T82" fmla="*/ 588231410 w 211"/>
                <a:gd name="T83" fmla="*/ 159212544 h 259"/>
                <a:gd name="T84" fmla="*/ 578318724 w 211"/>
                <a:gd name="T85" fmla="*/ 169733758 h 259"/>
                <a:gd name="T86" fmla="*/ 578318724 w 211"/>
                <a:gd name="T87" fmla="*/ 154238672 h 259"/>
                <a:gd name="T88" fmla="*/ 647324688 w 211"/>
                <a:gd name="T89" fmla="*/ 0 h 259"/>
                <a:gd name="T90" fmla="*/ 656181278 w 211"/>
                <a:gd name="T91" fmla="*/ 16737596 h 259"/>
                <a:gd name="T92" fmla="*/ 647324688 w 211"/>
                <a:gd name="T93" fmla="*/ 21878801 h 259"/>
                <a:gd name="T94" fmla="*/ 644231341 w 211"/>
                <a:gd name="T95" fmla="*/ 4977639 h 25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1"/>
                <a:gd name="T145" fmla="*/ 0 h 259"/>
                <a:gd name="T146" fmla="*/ 211 w 211"/>
                <a:gd name="T147" fmla="*/ 259 h 25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1" h="259">
                  <a:moveTo>
                    <a:pt x="0" y="256"/>
                  </a:moveTo>
                  <a:lnTo>
                    <a:pt x="0" y="256"/>
                  </a:lnTo>
                  <a:lnTo>
                    <a:pt x="2" y="256"/>
                  </a:lnTo>
                  <a:lnTo>
                    <a:pt x="3" y="256"/>
                  </a:lnTo>
                  <a:lnTo>
                    <a:pt x="3" y="258"/>
                  </a:lnTo>
                  <a:lnTo>
                    <a:pt x="3" y="259"/>
                  </a:lnTo>
                  <a:lnTo>
                    <a:pt x="2" y="259"/>
                  </a:lnTo>
                  <a:lnTo>
                    <a:pt x="0" y="259"/>
                  </a:lnTo>
                  <a:lnTo>
                    <a:pt x="0" y="258"/>
                  </a:lnTo>
                  <a:lnTo>
                    <a:pt x="0" y="256"/>
                  </a:lnTo>
                  <a:close/>
                  <a:moveTo>
                    <a:pt x="20" y="231"/>
                  </a:moveTo>
                  <a:lnTo>
                    <a:pt x="20" y="231"/>
                  </a:lnTo>
                  <a:lnTo>
                    <a:pt x="22" y="231"/>
                  </a:lnTo>
                  <a:lnTo>
                    <a:pt x="23" y="231"/>
                  </a:lnTo>
                  <a:lnTo>
                    <a:pt x="24" y="232"/>
                  </a:lnTo>
                  <a:lnTo>
                    <a:pt x="24" y="233"/>
                  </a:lnTo>
                  <a:lnTo>
                    <a:pt x="23" y="235"/>
                  </a:lnTo>
                  <a:lnTo>
                    <a:pt x="22" y="235"/>
                  </a:lnTo>
                  <a:lnTo>
                    <a:pt x="22" y="233"/>
                  </a:lnTo>
                  <a:lnTo>
                    <a:pt x="20" y="232"/>
                  </a:lnTo>
                  <a:lnTo>
                    <a:pt x="20" y="231"/>
                  </a:lnTo>
                  <a:close/>
                  <a:moveTo>
                    <a:pt x="42" y="206"/>
                  </a:moveTo>
                  <a:lnTo>
                    <a:pt x="42" y="206"/>
                  </a:lnTo>
                  <a:lnTo>
                    <a:pt x="43" y="205"/>
                  </a:lnTo>
                  <a:lnTo>
                    <a:pt x="45" y="205"/>
                  </a:lnTo>
                  <a:lnTo>
                    <a:pt x="45" y="206"/>
                  </a:lnTo>
                  <a:lnTo>
                    <a:pt x="45" y="208"/>
                  </a:lnTo>
                  <a:lnTo>
                    <a:pt x="43" y="209"/>
                  </a:lnTo>
                  <a:lnTo>
                    <a:pt x="42" y="208"/>
                  </a:lnTo>
                  <a:lnTo>
                    <a:pt x="41" y="208"/>
                  </a:lnTo>
                  <a:lnTo>
                    <a:pt x="42" y="206"/>
                  </a:lnTo>
                  <a:close/>
                  <a:moveTo>
                    <a:pt x="62" y="181"/>
                  </a:moveTo>
                  <a:lnTo>
                    <a:pt x="62" y="181"/>
                  </a:lnTo>
                  <a:lnTo>
                    <a:pt x="64" y="179"/>
                  </a:lnTo>
                  <a:lnTo>
                    <a:pt x="65" y="179"/>
                  </a:lnTo>
                  <a:lnTo>
                    <a:pt x="65" y="181"/>
                  </a:lnTo>
                  <a:lnTo>
                    <a:pt x="65" y="182"/>
                  </a:lnTo>
                  <a:lnTo>
                    <a:pt x="64" y="184"/>
                  </a:lnTo>
                  <a:lnTo>
                    <a:pt x="62" y="182"/>
                  </a:lnTo>
                  <a:lnTo>
                    <a:pt x="62" y="181"/>
                  </a:lnTo>
                  <a:close/>
                  <a:moveTo>
                    <a:pt x="83" y="155"/>
                  </a:moveTo>
                  <a:lnTo>
                    <a:pt x="83" y="155"/>
                  </a:lnTo>
                  <a:lnTo>
                    <a:pt x="84" y="154"/>
                  </a:lnTo>
                  <a:lnTo>
                    <a:pt x="85" y="154"/>
                  </a:lnTo>
                  <a:lnTo>
                    <a:pt x="87" y="155"/>
                  </a:lnTo>
                  <a:lnTo>
                    <a:pt x="87" y="157"/>
                  </a:lnTo>
                  <a:lnTo>
                    <a:pt x="85" y="158"/>
                  </a:lnTo>
                  <a:lnTo>
                    <a:pt x="84" y="158"/>
                  </a:lnTo>
                  <a:lnTo>
                    <a:pt x="84" y="157"/>
                  </a:lnTo>
                  <a:lnTo>
                    <a:pt x="83" y="157"/>
                  </a:lnTo>
                  <a:lnTo>
                    <a:pt x="83" y="155"/>
                  </a:lnTo>
                  <a:close/>
                  <a:moveTo>
                    <a:pt x="104" y="129"/>
                  </a:moveTo>
                  <a:lnTo>
                    <a:pt x="104" y="129"/>
                  </a:lnTo>
                  <a:lnTo>
                    <a:pt x="105" y="128"/>
                  </a:lnTo>
                  <a:lnTo>
                    <a:pt x="107" y="128"/>
                  </a:lnTo>
                  <a:lnTo>
                    <a:pt x="107" y="129"/>
                  </a:lnTo>
                  <a:lnTo>
                    <a:pt x="107" y="131"/>
                  </a:lnTo>
                  <a:lnTo>
                    <a:pt x="105" y="132"/>
                  </a:lnTo>
                  <a:lnTo>
                    <a:pt x="104" y="132"/>
                  </a:lnTo>
                  <a:lnTo>
                    <a:pt x="103" y="131"/>
                  </a:lnTo>
                  <a:lnTo>
                    <a:pt x="104" y="129"/>
                  </a:lnTo>
                  <a:close/>
                  <a:moveTo>
                    <a:pt x="124" y="104"/>
                  </a:moveTo>
                  <a:lnTo>
                    <a:pt x="124" y="104"/>
                  </a:lnTo>
                  <a:lnTo>
                    <a:pt x="126" y="102"/>
                  </a:lnTo>
                  <a:lnTo>
                    <a:pt x="127" y="102"/>
                  </a:lnTo>
                  <a:lnTo>
                    <a:pt x="128" y="104"/>
                  </a:lnTo>
                  <a:lnTo>
                    <a:pt x="128" y="105"/>
                  </a:lnTo>
                  <a:lnTo>
                    <a:pt x="127" y="105"/>
                  </a:lnTo>
                  <a:lnTo>
                    <a:pt x="126" y="107"/>
                  </a:lnTo>
                  <a:lnTo>
                    <a:pt x="124" y="107"/>
                  </a:lnTo>
                  <a:lnTo>
                    <a:pt x="124" y="105"/>
                  </a:lnTo>
                  <a:lnTo>
                    <a:pt x="124" y="104"/>
                  </a:lnTo>
                  <a:close/>
                  <a:moveTo>
                    <a:pt x="145" y="78"/>
                  </a:moveTo>
                  <a:lnTo>
                    <a:pt x="145" y="78"/>
                  </a:lnTo>
                  <a:lnTo>
                    <a:pt x="146" y="77"/>
                  </a:lnTo>
                  <a:lnTo>
                    <a:pt x="147" y="77"/>
                  </a:lnTo>
                  <a:lnTo>
                    <a:pt x="149" y="78"/>
                  </a:lnTo>
                  <a:lnTo>
                    <a:pt x="149" y="80"/>
                  </a:lnTo>
                  <a:lnTo>
                    <a:pt x="147" y="81"/>
                  </a:lnTo>
                  <a:lnTo>
                    <a:pt x="146" y="81"/>
                  </a:lnTo>
                  <a:lnTo>
                    <a:pt x="145" y="80"/>
                  </a:lnTo>
                  <a:lnTo>
                    <a:pt x="145" y="78"/>
                  </a:lnTo>
                  <a:close/>
                  <a:moveTo>
                    <a:pt x="166" y="53"/>
                  </a:moveTo>
                  <a:lnTo>
                    <a:pt x="166" y="53"/>
                  </a:lnTo>
                  <a:lnTo>
                    <a:pt x="168" y="51"/>
                  </a:lnTo>
                  <a:lnTo>
                    <a:pt x="169" y="51"/>
                  </a:lnTo>
                  <a:lnTo>
                    <a:pt x="169" y="53"/>
                  </a:lnTo>
                  <a:lnTo>
                    <a:pt x="169" y="54"/>
                  </a:lnTo>
                  <a:lnTo>
                    <a:pt x="168" y="55"/>
                  </a:lnTo>
                  <a:lnTo>
                    <a:pt x="166" y="55"/>
                  </a:lnTo>
                  <a:lnTo>
                    <a:pt x="166" y="54"/>
                  </a:lnTo>
                  <a:lnTo>
                    <a:pt x="166" y="53"/>
                  </a:lnTo>
                  <a:close/>
                  <a:moveTo>
                    <a:pt x="186" y="27"/>
                  </a:moveTo>
                  <a:lnTo>
                    <a:pt x="186" y="27"/>
                  </a:lnTo>
                  <a:lnTo>
                    <a:pt x="188" y="26"/>
                  </a:lnTo>
                  <a:lnTo>
                    <a:pt x="189" y="26"/>
                  </a:lnTo>
                  <a:lnTo>
                    <a:pt x="191" y="27"/>
                  </a:lnTo>
                  <a:lnTo>
                    <a:pt x="191" y="28"/>
                  </a:lnTo>
                  <a:lnTo>
                    <a:pt x="189" y="28"/>
                  </a:lnTo>
                  <a:lnTo>
                    <a:pt x="188" y="30"/>
                  </a:lnTo>
                  <a:lnTo>
                    <a:pt x="186" y="30"/>
                  </a:lnTo>
                  <a:lnTo>
                    <a:pt x="186" y="28"/>
                  </a:lnTo>
                  <a:lnTo>
                    <a:pt x="186" y="27"/>
                  </a:lnTo>
                  <a:close/>
                  <a:moveTo>
                    <a:pt x="207" y="1"/>
                  </a:moveTo>
                  <a:lnTo>
                    <a:pt x="207" y="1"/>
                  </a:lnTo>
                  <a:lnTo>
                    <a:pt x="208" y="0"/>
                  </a:lnTo>
                  <a:lnTo>
                    <a:pt x="209" y="0"/>
                  </a:lnTo>
                  <a:lnTo>
                    <a:pt x="211" y="1"/>
                  </a:lnTo>
                  <a:lnTo>
                    <a:pt x="211" y="3"/>
                  </a:lnTo>
                  <a:lnTo>
                    <a:pt x="209" y="4"/>
                  </a:lnTo>
                  <a:lnTo>
                    <a:pt x="208" y="4"/>
                  </a:lnTo>
                  <a:lnTo>
                    <a:pt x="207" y="3"/>
                  </a:lnTo>
                  <a:lnTo>
                    <a:pt x="207" y="1"/>
                  </a:lnTo>
                  <a:close/>
                </a:path>
              </a:pathLst>
            </a:custGeom>
            <a:noFill/>
            <a:ln w="38100">
              <a:solidFill>
                <a:srgbClr val="FF0000"/>
              </a:solidFill>
              <a:round/>
              <a:headEnd/>
              <a:tailEnd/>
            </a:ln>
          </p:spPr>
          <p:txBody>
            <a:bodyPr/>
            <a:lstStyle/>
            <a:p>
              <a:endParaRPr lang="zh-CN" altLang="en-US"/>
            </a:p>
          </p:txBody>
        </p:sp>
        <p:sp>
          <p:nvSpPr>
            <p:cNvPr id="15419" name="TextBox 76">
              <a:extLst>
                <a:ext uri="{FF2B5EF4-FFF2-40B4-BE49-F238E27FC236}">
                  <a16:creationId xmlns:a16="http://schemas.microsoft.com/office/drawing/2014/main" id="{4A714A3C-583B-9481-26AC-E9919E53C83C}"/>
                </a:ext>
              </a:extLst>
            </p:cNvPr>
            <p:cNvSpPr txBox="1">
              <a:spLocks noChangeArrowheads="1"/>
            </p:cNvSpPr>
            <p:nvPr/>
          </p:nvSpPr>
          <p:spPr bwMode="auto">
            <a:xfrm>
              <a:off x="2562454" y="6024022"/>
              <a:ext cx="714375" cy="307728"/>
            </a:xfrm>
            <a:prstGeom prst="rect">
              <a:avLst/>
            </a:prstGeom>
            <a:noFill/>
            <a:ln w="9525">
              <a:noFill/>
              <a:miter lim="800000"/>
              <a:headEnd/>
              <a:tailEnd/>
            </a:ln>
          </p:spPr>
          <p:txBody>
            <a:bodyPr>
              <a:spAutoFit/>
            </a:bodyPr>
            <a:lstStyle/>
            <a:p>
              <a:r>
                <a:rPr lang="en-US" altLang="zh-CN" sz="1400" i="0" dirty="0">
                  <a:solidFill>
                    <a:srgbClr val="FF0000"/>
                  </a:solidFill>
                </a:rPr>
                <a:t>5,A</a:t>
              </a:r>
              <a:endParaRPr lang="zh-CN" altLang="en-US" sz="1400" i="0" dirty="0">
                <a:solidFill>
                  <a:srgbClr val="FF0000"/>
                </a:solidFill>
              </a:endParaRPr>
            </a:p>
          </p:txBody>
        </p:sp>
        <p:sp>
          <p:nvSpPr>
            <p:cNvPr id="15420" name="TextBox 77">
              <a:extLst>
                <a:ext uri="{FF2B5EF4-FFF2-40B4-BE49-F238E27FC236}">
                  <a16:creationId xmlns:a16="http://schemas.microsoft.com/office/drawing/2014/main" id="{E5CDD7F0-BC24-1266-4135-DE4D67B6F070}"/>
                </a:ext>
              </a:extLst>
            </p:cNvPr>
            <p:cNvSpPr txBox="1">
              <a:spLocks noChangeArrowheads="1"/>
            </p:cNvSpPr>
            <p:nvPr/>
          </p:nvSpPr>
          <p:spPr bwMode="auto">
            <a:xfrm>
              <a:off x="1133704" y="6024022"/>
              <a:ext cx="714375" cy="307728"/>
            </a:xfrm>
            <a:prstGeom prst="rect">
              <a:avLst/>
            </a:prstGeom>
            <a:noFill/>
            <a:ln w="9525">
              <a:noFill/>
              <a:miter lim="800000"/>
              <a:headEnd/>
              <a:tailEnd/>
            </a:ln>
          </p:spPr>
          <p:txBody>
            <a:bodyPr>
              <a:spAutoFit/>
            </a:bodyPr>
            <a:lstStyle/>
            <a:p>
              <a:r>
                <a:rPr lang="en-US" altLang="zh-CN" sz="1400" i="0" dirty="0">
                  <a:solidFill>
                    <a:srgbClr val="FF0000"/>
                  </a:solidFill>
                </a:rPr>
                <a:t>12,C</a:t>
              </a:r>
              <a:endParaRPr lang="zh-CN" altLang="en-US" sz="1400" i="0" dirty="0">
                <a:solidFill>
                  <a:srgbClr val="FF0000"/>
                </a:solidFill>
              </a:endParaRPr>
            </a:p>
          </p:txBody>
        </p:sp>
        <p:sp>
          <p:nvSpPr>
            <p:cNvPr id="15421" name="TextBox 78">
              <a:extLst>
                <a:ext uri="{FF2B5EF4-FFF2-40B4-BE49-F238E27FC236}">
                  <a16:creationId xmlns:a16="http://schemas.microsoft.com/office/drawing/2014/main" id="{48B6CD8F-F83D-FFED-709F-3D468F7621AC}"/>
                </a:ext>
              </a:extLst>
            </p:cNvPr>
            <p:cNvSpPr txBox="1">
              <a:spLocks noChangeArrowheads="1"/>
            </p:cNvSpPr>
            <p:nvPr/>
          </p:nvSpPr>
          <p:spPr bwMode="auto">
            <a:xfrm>
              <a:off x="1633767" y="4688939"/>
              <a:ext cx="714375" cy="307728"/>
            </a:xfrm>
            <a:prstGeom prst="rect">
              <a:avLst/>
            </a:prstGeom>
            <a:noFill/>
            <a:ln w="9525">
              <a:noFill/>
              <a:miter lim="800000"/>
              <a:headEnd/>
              <a:tailEnd/>
            </a:ln>
          </p:spPr>
          <p:txBody>
            <a:bodyPr>
              <a:spAutoFit/>
            </a:bodyPr>
            <a:lstStyle/>
            <a:p>
              <a:r>
                <a:rPr lang="en-US" altLang="zh-CN" sz="1400" i="0" dirty="0">
                  <a:solidFill>
                    <a:srgbClr val="FF0000"/>
                  </a:solidFill>
                </a:rPr>
                <a:t>22,F</a:t>
              </a:r>
              <a:endParaRPr lang="zh-CN" altLang="en-US" sz="1400" i="0" dirty="0">
                <a:solidFill>
                  <a:srgbClr val="FF0000"/>
                </a:solidFill>
              </a:endParaRPr>
            </a:p>
          </p:txBody>
        </p:sp>
        <p:sp>
          <p:nvSpPr>
            <p:cNvPr id="15422" name="TextBox 79">
              <a:extLst>
                <a:ext uri="{FF2B5EF4-FFF2-40B4-BE49-F238E27FC236}">
                  <a16:creationId xmlns:a16="http://schemas.microsoft.com/office/drawing/2014/main" id="{365A5090-4BD6-BE16-FE78-C285BD557E1E}"/>
                </a:ext>
              </a:extLst>
            </p:cNvPr>
            <p:cNvSpPr txBox="1">
              <a:spLocks noChangeArrowheads="1"/>
            </p:cNvSpPr>
            <p:nvPr/>
          </p:nvSpPr>
          <p:spPr bwMode="auto">
            <a:xfrm>
              <a:off x="2919642" y="4117526"/>
              <a:ext cx="714375" cy="307777"/>
            </a:xfrm>
            <a:prstGeom prst="rect">
              <a:avLst/>
            </a:prstGeom>
            <a:noFill/>
            <a:ln w="9525">
              <a:noFill/>
              <a:miter lim="800000"/>
              <a:headEnd/>
              <a:tailEnd/>
            </a:ln>
          </p:spPr>
          <p:txBody>
            <a:bodyPr>
              <a:spAutoFit/>
            </a:bodyPr>
            <a:lstStyle/>
            <a:p>
              <a:r>
                <a:rPr lang="en-US" altLang="zh-CN" sz="1400" i="0" dirty="0">
                  <a:solidFill>
                    <a:srgbClr val="FF0000"/>
                  </a:solidFill>
                </a:rPr>
                <a:t>20,C</a:t>
              </a:r>
              <a:endParaRPr lang="zh-CN" altLang="en-US" sz="1400" i="0" dirty="0">
                <a:solidFill>
                  <a:srgbClr val="FF0000"/>
                </a:solidFill>
              </a:endParaRPr>
            </a:p>
          </p:txBody>
        </p:sp>
      </p:grpSp>
      <p:sp>
        <p:nvSpPr>
          <p:cNvPr id="15430" name="未知">
            <a:extLst>
              <a:ext uri="{FF2B5EF4-FFF2-40B4-BE49-F238E27FC236}">
                <a16:creationId xmlns:a16="http://schemas.microsoft.com/office/drawing/2014/main" id="{C92D37FB-8FD8-0DA8-32C3-44CA6E4631B8}"/>
              </a:ext>
            </a:extLst>
          </p:cNvPr>
          <p:cNvSpPr>
            <a:spLocks/>
          </p:cNvSpPr>
          <p:nvPr/>
        </p:nvSpPr>
        <p:spPr bwMode="auto">
          <a:xfrm>
            <a:off x="1266996" y="4207585"/>
            <a:ext cx="280668" cy="301535"/>
          </a:xfrm>
          <a:custGeom>
            <a:avLst/>
            <a:gdLst>
              <a:gd name="T0" fmla="*/ 3132436 w 216"/>
              <a:gd name="T1" fmla="*/ 605799974 h 226"/>
              <a:gd name="T2" fmla="*/ 16248397 w 216"/>
              <a:gd name="T3" fmla="*/ 470234226 h 226"/>
              <a:gd name="T4" fmla="*/ 44718601 w 216"/>
              <a:gd name="T5" fmla="*/ 351636369 h 226"/>
              <a:gd name="T6" fmla="*/ 81008170 w 216"/>
              <a:gd name="T7" fmla="*/ 243453492 h 226"/>
              <a:gd name="T8" fmla="*/ 133056879 w 216"/>
              <a:gd name="T9" fmla="*/ 149345652 h 226"/>
              <a:gd name="T10" fmla="*/ 193570726 w 216"/>
              <a:gd name="T11" fmla="*/ 76838499 h 226"/>
              <a:gd name="T12" fmla="*/ 253391593 w 216"/>
              <a:gd name="T13" fmla="*/ 30747017 h 226"/>
              <a:gd name="T14" fmla="*/ 328077895 w 216"/>
              <a:gd name="T15" fmla="*/ 5246112 h 226"/>
              <a:gd name="T16" fmla="*/ 404053641 w 216"/>
              <a:gd name="T17" fmla="*/ 5246112 h 226"/>
              <a:gd name="T18" fmla="*/ 473614015 w 216"/>
              <a:gd name="T19" fmla="*/ 30747017 h 226"/>
              <a:gd name="T20" fmla="*/ 538647947 w 216"/>
              <a:gd name="T21" fmla="*/ 76838499 h 226"/>
              <a:gd name="T22" fmla="*/ 599974025 w 216"/>
              <a:gd name="T23" fmla="*/ 149345652 h 226"/>
              <a:gd name="T24" fmla="*/ 651021663 w 216"/>
              <a:gd name="T25" fmla="*/ 243453492 h 226"/>
              <a:gd name="T26" fmla="*/ 684280176 w 216"/>
              <a:gd name="T27" fmla="*/ 351636369 h 226"/>
              <a:gd name="T28" fmla="*/ 719059846 w 216"/>
              <a:gd name="T29" fmla="*/ 470234226 h 226"/>
              <a:gd name="T30" fmla="*/ 732218540 w 216"/>
              <a:gd name="T31" fmla="*/ 605799974 h 226"/>
              <a:gd name="T32" fmla="*/ 732218540 w 216"/>
              <a:gd name="T33" fmla="*/ 673247391 h 226"/>
              <a:gd name="T34" fmla="*/ 728896509 w 216"/>
              <a:gd name="T35" fmla="*/ 809121661 h 226"/>
              <a:gd name="T36" fmla="*/ 706123720 w 216"/>
              <a:gd name="T37" fmla="*/ 939556915 h 226"/>
              <a:gd name="T38" fmla="*/ 668021454 w 216"/>
              <a:gd name="T39" fmla="*/ 1047187779 h 226"/>
              <a:gd name="T40" fmla="*/ 628521798 w 216"/>
              <a:gd name="T41" fmla="*/ 1154717196 h 226"/>
              <a:gd name="T42" fmla="*/ 573427077 w 216"/>
              <a:gd name="T43" fmla="*/ 1235532183 h 226"/>
              <a:gd name="T44" fmla="*/ 508488705 w 216"/>
              <a:gd name="T45" fmla="*/ 1296425926 h 226"/>
              <a:gd name="T46" fmla="*/ 437297754 w 216"/>
              <a:gd name="T47" fmla="*/ 1332984545 h 226"/>
              <a:gd name="T48" fmla="*/ 366134183 w 216"/>
              <a:gd name="T49" fmla="*/ 1343980891 h 226"/>
              <a:gd name="T50" fmla="*/ 291664425 w 216"/>
              <a:gd name="T51" fmla="*/ 1332984545 h 226"/>
              <a:gd name="T52" fmla="*/ 223644091 w 216"/>
              <a:gd name="T53" fmla="*/ 1296425926 h 226"/>
              <a:gd name="T54" fmla="*/ 158792020 w 216"/>
              <a:gd name="T55" fmla="*/ 1235532183 h 226"/>
              <a:gd name="T56" fmla="*/ 107753531 w 216"/>
              <a:gd name="T57" fmla="*/ 1154717196 h 226"/>
              <a:gd name="T58" fmla="*/ 65023271 w 216"/>
              <a:gd name="T59" fmla="*/ 1047187779 h 226"/>
              <a:gd name="T60" fmla="*/ 26840323 w 216"/>
              <a:gd name="T61" fmla="*/ 939556915 h 226"/>
              <a:gd name="T62" fmla="*/ 9836524 w 216"/>
              <a:gd name="T63" fmla="*/ 809121661 h 226"/>
              <a:gd name="T64" fmla="*/ 0 w 216"/>
              <a:gd name="T65" fmla="*/ 673247391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3" y="90"/>
                </a:lnTo>
                <a:lnTo>
                  <a:pt x="5" y="79"/>
                </a:lnTo>
                <a:lnTo>
                  <a:pt x="8" y="68"/>
                </a:lnTo>
                <a:lnTo>
                  <a:pt x="13" y="59"/>
                </a:lnTo>
                <a:lnTo>
                  <a:pt x="19" y="50"/>
                </a:lnTo>
                <a:lnTo>
                  <a:pt x="24" y="41"/>
                </a:lnTo>
                <a:lnTo>
                  <a:pt x="32" y="33"/>
                </a:lnTo>
                <a:lnTo>
                  <a:pt x="39" y="25"/>
                </a:lnTo>
                <a:lnTo>
                  <a:pt x="47" y="18"/>
                </a:lnTo>
                <a:lnTo>
                  <a:pt x="57" y="13"/>
                </a:lnTo>
                <a:lnTo>
                  <a:pt x="66" y="9"/>
                </a:lnTo>
                <a:lnTo>
                  <a:pt x="75" y="5"/>
                </a:lnTo>
                <a:lnTo>
                  <a:pt x="86" y="2"/>
                </a:lnTo>
                <a:lnTo>
                  <a:pt x="97" y="1"/>
                </a:lnTo>
                <a:lnTo>
                  <a:pt x="108" y="0"/>
                </a:lnTo>
                <a:lnTo>
                  <a:pt x="119" y="1"/>
                </a:lnTo>
                <a:lnTo>
                  <a:pt x="129" y="2"/>
                </a:lnTo>
                <a:lnTo>
                  <a:pt x="140" y="5"/>
                </a:lnTo>
                <a:lnTo>
                  <a:pt x="150" y="9"/>
                </a:lnTo>
                <a:lnTo>
                  <a:pt x="159" y="13"/>
                </a:lnTo>
                <a:lnTo>
                  <a:pt x="169" y="18"/>
                </a:lnTo>
                <a:lnTo>
                  <a:pt x="177" y="25"/>
                </a:lnTo>
                <a:lnTo>
                  <a:pt x="185" y="33"/>
                </a:lnTo>
                <a:lnTo>
                  <a:pt x="192" y="41"/>
                </a:lnTo>
                <a:lnTo>
                  <a:pt x="197" y="50"/>
                </a:lnTo>
                <a:lnTo>
                  <a:pt x="202" y="59"/>
                </a:lnTo>
                <a:lnTo>
                  <a:pt x="208" y="68"/>
                </a:lnTo>
                <a:lnTo>
                  <a:pt x="212" y="79"/>
                </a:lnTo>
                <a:lnTo>
                  <a:pt x="215" y="90"/>
                </a:lnTo>
                <a:lnTo>
                  <a:pt x="216" y="102"/>
                </a:lnTo>
                <a:lnTo>
                  <a:pt x="216" y="113"/>
                </a:lnTo>
                <a:lnTo>
                  <a:pt x="216" y="125"/>
                </a:lnTo>
                <a:lnTo>
                  <a:pt x="215" y="136"/>
                </a:lnTo>
                <a:lnTo>
                  <a:pt x="212" y="147"/>
                </a:lnTo>
                <a:lnTo>
                  <a:pt x="208" y="158"/>
                </a:lnTo>
                <a:lnTo>
                  <a:pt x="202" y="167"/>
                </a:lnTo>
                <a:lnTo>
                  <a:pt x="197" y="176"/>
                </a:lnTo>
                <a:lnTo>
                  <a:pt x="192" y="186"/>
                </a:lnTo>
                <a:lnTo>
                  <a:pt x="185" y="194"/>
                </a:lnTo>
                <a:lnTo>
                  <a:pt x="177" y="201"/>
                </a:lnTo>
                <a:lnTo>
                  <a:pt x="169" y="208"/>
                </a:lnTo>
                <a:lnTo>
                  <a:pt x="159" y="213"/>
                </a:lnTo>
                <a:lnTo>
                  <a:pt x="150" y="218"/>
                </a:lnTo>
                <a:lnTo>
                  <a:pt x="140" y="221"/>
                </a:lnTo>
                <a:lnTo>
                  <a:pt x="129" y="224"/>
                </a:lnTo>
                <a:lnTo>
                  <a:pt x="119" y="226"/>
                </a:lnTo>
                <a:lnTo>
                  <a:pt x="108" y="226"/>
                </a:lnTo>
                <a:lnTo>
                  <a:pt x="97" y="226"/>
                </a:lnTo>
                <a:lnTo>
                  <a:pt x="86" y="224"/>
                </a:lnTo>
                <a:lnTo>
                  <a:pt x="75" y="221"/>
                </a:lnTo>
                <a:lnTo>
                  <a:pt x="66" y="218"/>
                </a:lnTo>
                <a:lnTo>
                  <a:pt x="57" y="213"/>
                </a:lnTo>
                <a:lnTo>
                  <a:pt x="47" y="208"/>
                </a:lnTo>
                <a:lnTo>
                  <a:pt x="39" y="201"/>
                </a:lnTo>
                <a:lnTo>
                  <a:pt x="32" y="194"/>
                </a:lnTo>
                <a:lnTo>
                  <a:pt x="24" y="186"/>
                </a:lnTo>
                <a:lnTo>
                  <a:pt x="19" y="176"/>
                </a:lnTo>
                <a:lnTo>
                  <a:pt x="13" y="167"/>
                </a:lnTo>
                <a:lnTo>
                  <a:pt x="8" y="158"/>
                </a:lnTo>
                <a:lnTo>
                  <a:pt x="5" y="147"/>
                </a:lnTo>
                <a:lnTo>
                  <a:pt x="3" y="136"/>
                </a:lnTo>
                <a:lnTo>
                  <a:pt x="1" y="125"/>
                </a:lnTo>
                <a:lnTo>
                  <a:pt x="0" y="113"/>
                </a:lnTo>
                <a:close/>
              </a:path>
            </a:pathLst>
          </a:custGeom>
          <a:solidFill>
            <a:srgbClr val="FFFFFF"/>
          </a:solidFill>
          <a:ln w="9525">
            <a:noFill/>
            <a:round/>
            <a:headEnd/>
            <a:tailEnd/>
          </a:ln>
        </p:spPr>
        <p:txBody>
          <a:bodyPr/>
          <a:lstStyle/>
          <a:p>
            <a:endParaRPr lang="zh-CN" altLang="en-US"/>
          </a:p>
        </p:txBody>
      </p:sp>
      <p:sp>
        <p:nvSpPr>
          <p:cNvPr id="15431" name="Rectangle 188">
            <a:extLst>
              <a:ext uri="{FF2B5EF4-FFF2-40B4-BE49-F238E27FC236}">
                <a16:creationId xmlns:a16="http://schemas.microsoft.com/office/drawing/2014/main" id="{1ADFC68E-E680-994D-664F-29D3CB7A2F73}"/>
              </a:ext>
            </a:extLst>
          </p:cNvPr>
          <p:cNvSpPr>
            <a:spLocks noChangeArrowheads="1"/>
          </p:cNvSpPr>
          <p:nvPr/>
        </p:nvSpPr>
        <p:spPr bwMode="auto">
          <a:xfrm>
            <a:off x="1368595" y="4190891"/>
            <a:ext cx="136256" cy="246221"/>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600" dirty="0">
                <a:ea typeface="楷体_GB2312" pitchFamily="1" charset="-122"/>
              </a:rPr>
              <a:t>E</a:t>
            </a:r>
            <a:endParaRPr lang="en-US" altLang="zh-CN" sz="1600" b="1" dirty="0">
              <a:latin typeface="Times New Roman" pitchFamily="18" charset="0"/>
              <a:ea typeface="楷体_GB2312" pitchFamily="1" charset="-122"/>
            </a:endParaRPr>
          </a:p>
        </p:txBody>
      </p:sp>
      <p:sp>
        <p:nvSpPr>
          <p:cNvPr id="15432" name="未知">
            <a:extLst>
              <a:ext uri="{FF2B5EF4-FFF2-40B4-BE49-F238E27FC236}">
                <a16:creationId xmlns:a16="http://schemas.microsoft.com/office/drawing/2014/main" id="{C4CD7C19-68F5-5D86-8FB5-70F7BC65B906}"/>
              </a:ext>
            </a:extLst>
          </p:cNvPr>
          <p:cNvSpPr>
            <a:spLocks/>
          </p:cNvSpPr>
          <p:nvPr/>
        </p:nvSpPr>
        <p:spPr bwMode="auto">
          <a:xfrm>
            <a:off x="1260011" y="4202100"/>
            <a:ext cx="280668" cy="301535"/>
          </a:xfrm>
          <a:custGeom>
            <a:avLst/>
            <a:gdLst>
              <a:gd name="T0" fmla="*/ 3132436 w 216"/>
              <a:gd name="T1" fmla="*/ 605799974 h 226"/>
              <a:gd name="T2" fmla="*/ 16248397 w 216"/>
              <a:gd name="T3" fmla="*/ 470234226 h 226"/>
              <a:gd name="T4" fmla="*/ 44718601 w 216"/>
              <a:gd name="T5" fmla="*/ 351636369 h 226"/>
              <a:gd name="T6" fmla="*/ 81008170 w 216"/>
              <a:gd name="T7" fmla="*/ 243453492 h 226"/>
              <a:gd name="T8" fmla="*/ 133056879 w 216"/>
              <a:gd name="T9" fmla="*/ 149345652 h 226"/>
              <a:gd name="T10" fmla="*/ 193570726 w 216"/>
              <a:gd name="T11" fmla="*/ 76838499 h 226"/>
              <a:gd name="T12" fmla="*/ 253391593 w 216"/>
              <a:gd name="T13" fmla="*/ 30747017 h 226"/>
              <a:gd name="T14" fmla="*/ 328077895 w 216"/>
              <a:gd name="T15" fmla="*/ 5246112 h 226"/>
              <a:gd name="T16" fmla="*/ 404053641 w 216"/>
              <a:gd name="T17" fmla="*/ 5246112 h 226"/>
              <a:gd name="T18" fmla="*/ 473614015 w 216"/>
              <a:gd name="T19" fmla="*/ 30747017 h 226"/>
              <a:gd name="T20" fmla="*/ 538647947 w 216"/>
              <a:gd name="T21" fmla="*/ 76838499 h 226"/>
              <a:gd name="T22" fmla="*/ 599974025 w 216"/>
              <a:gd name="T23" fmla="*/ 149345652 h 226"/>
              <a:gd name="T24" fmla="*/ 651021663 w 216"/>
              <a:gd name="T25" fmla="*/ 243453492 h 226"/>
              <a:gd name="T26" fmla="*/ 684280176 w 216"/>
              <a:gd name="T27" fmla="*/ 351636369 h 226"/>
              <a:gd name="T28" fmla="*/ 719059846 w 216"/>
              <a:gd name="T29" fmla="*/ 470234226 h 226"/>
              <a:gd name="T30" fmla="*/ 732218540 w 216"/>
              <a:gd name="T31" fmla="*/ 605799974 h 226"/>
              <a:gd name="T32" fmla="*/ 732218540 w 216"/>
              <a:gd name="T33" fmla="*/ 673247391 h 226"/>
              <a:gd name="T34" fmla="*/ 728896509 w 216"/>
              <a:gd name="T35" fmla="*/ 809121661 h 226"/>
              <a:gd name="T36" fmla="*/ 706123720 w 216"/>
              <a:gd name="T37" fmla="*/ 939556915 h 226"/>
              <a:gd name="T38" fmla="*/ 668021454 w 216"/>
              <a:gd name="T39" fmla="*/ 1047187779 h 226"/>
              <a:gd name="T40" fmla="*/ 628521798 w 216"/>
              <a:gd name="T41" fmla="*/ 1154717196 h 226"/>
              <a:gd name="T42" fmla="*/ 573427077 w 216"/>
              <a:gd name="T43" fmla="*/ 1235532183 h 226"/>
              <a:gd name="T44" fmla="*/ 508488705 w 216"/>
              <a:gd name="T45" fmla="*/ 1296425926 h 226"/>
              <a:gd name="T46" fmla="*/ 437297754 w 216"/>
              <a:gd name="T47" fmla="*/ 1332984545 h 226"/>
              <a:gd name="T48" fmla="*/ 366134183 w 216"/>
              <a:gd name="T49" fmla="*/ 1343980891 h 226"/>
              <a:gd name="T50" fmla="*/ 291664425 w 216"/>
              <a:gd name="T51" fmla="*/ 1332984545 h 226"/>
              <a:gd name="T52" fmla="*/ 223644091 w 216"/>
              <a:gd name="T53" fmla="*/ 1296425926 h 226"/>
              <a:gd name="T54" fmla="*/ 158792020 w 216"/>
              <a:gd name="T55" fmla="*/ 1235532183 h 226"/>
              <a:gd name="T56" fmla="*/ 107753531 w 216"/>
              <a:gd name="T57" fmla="*/ 1154717196 h 226"/>
              <a:gd name="T58" fmla="*/ 65023271 w 216"/>
              <a:gd name="T59" fmla="*/ 1047187779 h 226"/>
              <a:gd name="T60" fmla="*/ 26840323 w 216"/>
              <a:gd name="T61" fmla="*/ 939556915 h 226"/>
              <a:gd name="T62" fmla="*/ 9836524 w 216"/>
              <a:gd name="T63" fmla="*/ 809121661 h 226"/>
              <a:gd name="T64" fmla="*/ 0 w 216"/>
              <a:gd name="T65" fmla="*/ 673247391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3" y="90"/>
                </a:lnTo>
                <a:lnTo>
                  <a:pt x="5" y="79"/>
                </a:lnTo>
                <a:lnTo>
                  <a:pt x="8" y="68"/>
                </a:lnTo>
                <a:lnTo>
                  <a:pt x="13" y="59"/>
                </a:lnTo>
                <a:lnTo>
                  <a:pt x="19" y="50"/>
                </a:lnTo>
                <a:lnTo>
                  <a:pt x="24" y="41"/>
                </a:lnTo>
                <a:lnTo>
                  <a:pt x="32" y="33"/>
                </a:lnTo>
                <a:lnTo>
                  <a:pt x="39" y="25"/>
                </a:lnTo>
                <a:lnTo>
                  <a:pt x="47" y="18"/>
                </a:lnTo>
                <a:lnTo>
                  <a:pt x="57" y="13"/>
                </a:lnTo>
                <a:lnTo>
                  <a:pt x="66" y="9"/>
                </a:lnTo>
                <a:lnTo>
                  <a:pt x="75" y="5"/>
                </a:lnTo>
                <a:lnTo>
                  <a:pt x="86" y="2"/>
                </a:lnTo>
                <a:lnTo>
                  <a:pt x="97" y="1"/>
                </a:lnTo>
                <a:lnTo>
                  <a:pt x="108" y="0"/>
                </a:lnTo>
                <a:lnTo>
                  <a:pt x="119" y="1"/>
                </a:lnTo>
                <a:lnTo>
                  <a:pt x="129" y="2"/>
                </a:lnTo>
                <a:lnTo>
                  <a:pt x="140" y="5"/>
                </a:lnTo>
                <a:lnTo>
                  <a:pt x="150" y="9"/>
                </a:lnTo>
                <a:lnTo>
                  <a:pt x="159" y="13"/>
                </a:lnTo>
                <a:lnTo>
                  <a:pt x="169" y="18"/>
                </a:lnTo>
                <a:lnTo>
                  <a:pt x="177" y="25"/>
                </a:lnTo>
                <a:lnTo>
                  <a:pt x="185" y="33"/>
                </a:lnTo>
                <a:lnTo>
                  <a:pt x="192" y="41"/>
                </a:lnTo>
                <a:lnTo>
                  <a:pt x="197" y="50"/>
                </a:lnTo>
                <a:lnTo>
                  <a:pt x="202" y="59"/>
                </a:lnTo>
                <a:lnTo>
                  <a:pt x="208" y="68"/>
                </a:lnTo>
                <a:lnTo>
                  <a:pt x="212" y="79"/>
                </a:lnTo>
                <a:lnTo>
                  <a:pt x="215" y="90"/>
                </a:lnTo>
                <a:lnTo>
                  <a:pt x="216" y="102"/>
                </a:lnTo>
                <a:lnTo>
                  <a:pt x="216" y="113"/>
                </a:lnTo>
                <a:lnTo>
                  <a:pt x="216" y="125"/>
                </a:lnTo>
                <a:lnTo>
                  <a:pt x="215" y="136"/>
                </a:lnTo>
                <a:lnTo>
                  <a:pt x="212" y="147"/>
                </a:lnTo>
                <a:lnTo>
                  <a:pt x="208" y="158"/>
                </a:lnTo>
                <a:lnTo>
                  <a:pt x="202" y="167"/>
                </a:lnTo>
                <a:lnTo>
                  <a:pt x="197" y="176"/>
                </a:lnTo>
                <a:lnTo>
                  <a:pt x="192" y="186"/>
                </a:lnTo>
                <a:lnTo>
                  <a:pt x="185" y="194"/>
                </a:lnTo>
                <a:lnTo>
                  <a:pt x="177" y="201"/>
                </a:lnTo>
                <a:lnTo>
                  <a:pt x="169" y="208"/>
                </a:lnTo>
                <a:lnTo>
                  <a:pt x="159" y="213"/>
                </a:lnTo>
                <a:lnTo>
                  <a:pt x="150" y="218"/>
                </a:lnTo>
                <a:lnTo>
                  <a:pt x="140" y="221"/>
                </a:lnTo>
                <a:lnTo>
                  <a:pt x="129" y="224"/>
                </a:lnTo>
                <a:lnTo>
                  <a:pt x="119" y="226"/>
                </a:lnTo>
                <a:lnTo>
                  <a:pt x="108" y="226"/>
                </a:lnTo>
                <a:lnTo>
                  <a:pt x="97" y="226"/>
                </a:lnTo>
                <a:lnTo>
                  <a:pt x="86" y="224"/>
                </a:lnTo>
                <a:lnTo>
                  <a:pt x="75" y="221"/>
                </a:lnTo>
                <a:lnTo>
                  <a:pt x="66" y="218"/>
                </a:lnTo>
                <a:lnTo>
                  <a:pt x="57" y="213"/>
                </a:lnTo>
                <a:lnTo>
                  <a:pt x="47" y="208"/>
                </a:lnTo>
                <a:lnTo>
                  <a:pt x="39" y="201"/>
                </a:lnTo>
                <a:lnTo>
                  <a:pt x="32" y="194"/>
                </a:lnTo>
                <a:lnTo>
                  <a:pt x="24" y="186"/>
                </a:lnTo>
                <a:lnTo>
                  <a:pt x="19" y="176"/>
                </a:lnTo>
                <a:lnTo>
                  <a:pt x="13" y="167"/>
                </a:lnTo>
                <a:lnTo>
                  <a:pt x="8" y="158"/>
                </a:lnTo>
                <a:lnTo>
                  <a:pt x="5" y="147"/>
                </a:lnTo>
                <a:lnTo>
                  <a:pt x="3" y="136"/>
                </a:lnTo>
                <a:lnTo>
                  <a:pt x="1" y="125"/>
                </a:lnTo>
                <a:lnTo>
                  <a:pt x="0" y="113"/>
                </a:lnTo>
              </a:path>
            </a:pathLst>
          </a:custGeom>
          <a:noFill/>
          <a:ln w="3175">
            <a:solidFill>
              <a:srgbClr val="000000"/>
            </a:solidFill>
            <a:round/>
            <a:headEnd/>
            <a:tailEnd/>
          </a:ln>
        </p:spPr>
        <p:txBody>
          <a:bodyPr/>
          <a:lstStyle/>
          <a:p>
            <a:endParaRPr lang="zh-CN" altLang="en-US"/>
          </a:p>
        </p:txBody>
      </p:sp>
      <p:sp>
        <p:nvSpPr>
          <p:cNvPr id="15433" name="未知">
            <a:extLst>
              <a:ext uri="{FF2B5EF4-FFF2-40B4-BE49-F238E27FC236}">
                <a16:creationId xmlns:a16="http://schemas.microsoft.com/office/drawing/2014/main" id="{706828EA-DC17-00B7-EB8C-389DF2F96E01}"/>
              </a:ext>
            </a:extLst>
          </p:cNvPr>
          <p:cNvSpPr>
            <a:spLocks noEditPoints="1"/>
          </p:cNvSpPr>
          <p:nvPr/>
        </p:nvSpPr>
        <p:spPr bwMode="auto">
          <a:xfrm>
            <a:off x="1625941" y="4388172"/>
            <a:ext cx="947414" cy="3174"/>
          </a:xfrm>
          <a:custGeom>
            <a:avLst/>
            <a:gdLst>
              <a:gd name="T0" fmla="*/ 2147483646 w 729"/>
              <a:gd name="T1" fmla="*/ 0 h 4"/>
              <a:gd name="T2" fmla="*/ 2147483646 w 729"/>
              <a:gd name="T3" fmla="*/ 2147483646 h 4"/>
              <a:gd name="T4" fmla="*/ 2147483646 w 729"/>
              <a:gd name="T5" fmla="*/ 2147483646 h 4"/>
              <a:gd name="T6" fmla="*/ 2147483646 w 729"/>
              <a:gd name="T7" fmla="*/ 0 h 4"/>
              <a:gd name="T8" fmla="*/ 2147483646 w 729"/>
              <a:gd name="T9" fmla="*/ 2147483646 h 4"/>
              <a:gd name="T10" fmla="*/ 2147483646 w 729"/>
              <a:gd name="T11" fmla="*/ 0 h 4"/>
              <a:gd name="T12" fmla="*/ 2147483646 w 729"/>
              <a:gd name="T13" fmla="*/ 2147483646 h 4"/>
              <a:gd name="T14" fmla="*/ 2147483646 w 729"/>
              <a:gd name="T15" fmla="*/ 2147483646 h 4"/>
              <a:gd name="T16" fmla="*/ 2147483646 w 729"/>
              <a:gd name="T17" fmla="*/ 2147483646 h 4"/>
              <a:gd name="T18" fmla="*/ 2147483646 w 729"/>
              <a:gd name="T19" fmla="*/ 2147483646 h 4"/>
              <a:gd name="T20" fmla="*/ 2147483646 w 729"/>
              <a:gd name="T21" fmla="*/ 0 h 4"/>
              <a:gd name="T22" fmla="*/ 2147483646 w 729"/>
              <a:gd name="T23" fmla="*/ 2147483646 h 4"/>
              <a:gd name="T24" fmla="*/ 2147483646 w 729"/>
              <a:gd name="T25" fmla="*/ 0 h 4"/>
              <a:gd name="T26" fmla="*/ 2147483646 w 729"/>
              <a:gd name="T27" fmla="*/ 2147483646 h 4"/>
              <a:gd name="T28" fmla="*/ 2147483646 w 729"/>
              <a:gd name="T29" fmla="*/ 2147483646 h 4"/>
              <a:gd name="T30" fmla="*/ 2147483646 w 729"/>
              <a:gd name="T31" fmla="*/ 0 h 4"/>
              <a:gd name="T32" fmla="*/ 2147483646 w 729"/>
              <a:gd name="T33" fmla="*/ 2147483646 h 4"/>
              <a:gd name="T34" fmla="*/ 2147483646 w 729"/>
              <a:gd name="T35" fmla="*/ 0 h 4"/>
              <a:gd name="T36" fmla="*/ 2147483646 w 729"/>
              <a:gd name="T37" fmla="*/ 2147483646 h 4"/>
              <a:gd name="T38" fmla="*/ 2147483646 w 729"/>
              <a:gd name="T39" fmla="*/ 2147483646 h 4"/>
              <a:gd name="T40" fmla="*/ 2147483646 w 729"/>
              <a:gd name="T41" fmla="*/ 2147483646 h 4"/>
              <a:gd name="T42" fmla="*/ 2147483646 w 729"/>
              <a:gd name="T43" fmla="*/ 2147483646 h 4"/>
              <a:gd name="T44" fmla="*/ 2147483646 w 729"/>
              <a:gd name="T45" fmla="*/ 0 h 4"/>
              <a:gd name="T46" fmla="*/ 2147483646 w 729"/>
              <a:gd name="T47" fmla="*/ 2147483646 h 4"/>
              <a:gd name="T48" fmla="*/ 2147483646 w 729"/>
              <a:gd name="T49" fmla="*/ 0 h 4"/>
              <a:gd name="T50" fmla="*/ 2147483646 w 729"/>
              <a:gd name="T51" fmla="*/ 2147483646 h 4"/>
              <a:gd name="T52" fmla="*/ 2147483646 w 729"/>
              <a:gd name="T53" fmla="*/ 2147483646 h 4"/>
              <a:gd name="T54" fmla="*/ 2147483646 w 729"/>
              <a:gd name="T55" fmla="*/ 0 h 4"/>
              <a:gd name="T56" fmla="*/ 2147483646 w 729"/>
              <a:gd name="T57" fmla="*/ 2147483646 h 4"/>
              <a:gd name="T58" fmla="*/ 2147483646 w 729"/>
              <a:gd name="T59" fmla="*/ 0 h 4"/>
              <a:gd name="T60" fmla="*/ 2147483646 w 729"/>
              <a:gd name="T61" fmla="*/ 2147483646 h 4"/>
              <a:gd name="T62" fmla="*/ 2147483646 w 729"/>
              <a:gd name="T63" fmla="*/ 2147483646 h 4"/>
              <a:gd name="T64" fmla="*/ 2147483646 w 729"/>
              <a:gd name="T65" fmla="*/ 2147483646 h 4"/>
              <a:gd name="T66" fmla="*/ 2147483646 w 729"/>
              <a:gd name="T67" fmla="*/ 2147483646 h 4"/>
              <a:gd name="T68" fmla="*/ 2147483646 w 729"/>
              <a:gd name="T69" fmla="*/ 0 h 4"/>
              <a:gd name="T70" fmla="*/ 2147483646 w 729"/>
              <a:gd name="T71" fmla="*/ 2147483646 h 4"/>
              <a:gd name="T72" fmla="*/ 2147483646 w 729"/>
              <a:gd name="T73" fmla="*/ 0 h 4"/>
              <a:gd name="T74" fmla="*/ 2147483646 w 729"/>
              <a:gd name="T75" fmla="*/ 2147483646 h 4"/>
              <a:gd name="T76" fmla="*/ 2147483646 w 729"/>
              <a:gd name="T77" fmla="*/ 2147483646 h 4"/>
              <a:gd name="T78" fmla="*/ 2147483646 w 729"/>
              <a:gd name="T79" fmla="*/ 0 h 4"/>
              <a:gd name="T80" fmla="*/ 2147483646 w 729"/>
              <a:gd name="T81" fmla="*/ 2147483646 h 4"/>
              <a:gd name="T82" fmla="*/ 2147483646 w 729"/>
              <a:gd name="T83" fmla="*/ 0 h 4"/>
              <a:gd name="T84" fmla="*/ 2147483646 w 729"/>
              <a:gd name="T85" fmla="*/ 2147483646 h 4"/>
              <a:gd name="T86" fmla="*/ 2147483646 w 729"/>
              <a:gd name="T87" fmla="*/ 2147483646 h 4"/>
              <a:gd name="T88" fmla="*/ 2147483646 w 729"/>
              <a:gd name="T89" fmla="*/ 2147483646 h 4"/>
              <a:gd name="T90" fmla="*/ 2147483646 w 729"/>
              <a:gd name="T91" fmla="*/ 2147483646 h 4"/>
              <a:gd name="T92" fmla="*/ 2147483646 w 729"/>
              <a:gd name="T93" fmla="*/ 0 h 4"/>
              <a:gd name="T94" fmla="*/ 2147483646 w 729"/>
              <a:gd name="T95" fmla="*/ 2147483646 h 4"/>
              <a:gd name="T96" fmla="*/ 2147483646 w 729"/>
              <a:gd name="T97" fmla="*/ 0 h 4"/>
              <a:gd name="T98" fmla="*/ 2147483646 w 729"/>
              <a:gd name="T99" fmla="*/ 2147483646 h 4"/>
              <a:gd name="T100" fmla="*/ 2147483646 w 729"/>
              <a:gd name="T101" fmla="*/ 2147483646 h 4"/>
              <a:gd name="T102" fmla="*/ 2147483646 w 729"/>
              <a:gd name="T103" fmla="*/ 0 h 4"/>
              <a:gd name="T104" fmla="*/ 2147483646 w 729"/>
              <a:gd name="T105" fmla="*/ 2147483646 h 4"/>
              <a:gd name="T106" fmla="*/ 2147483646 w 729"/>
              <a:gd name="T107" fmla="*/ 0 h 4"/>
              <a:gd name="T108" fmla="*/ 2147483646 w 729"/>
              <a:gd name="T109" fmla="*/ 2147483646 h 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29"/>
              <a:gd name="T166" fmla="*/ 0 h 4"/>
              <a:gd name="T167" fmla="*/ 729 w 729"/>
              <a:gd name="T168" fmla="*/ 4 h 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29" h="4">
                <a:moveTo>
                  <a:pt x="726" y="4"/>
                </a:moveTo>
                <a:lnTo>
                  <a:pt x="726" y="4"/>
                </a:lnTo>
                <a:lnTo>
                  <a:pt x="725" y="3"/>
                </a:lnTo>
                <a:lnTo>
                  <a:pt x="725" y="2"/>
                </a:lnTo>
                <a:lnTo>
                  <a:pt x="725" y="0"/>
                </a:lnTo>
                <a:lnTo>
                  <a:pt x="726" y="0"/>
                </a:lnTo>
                <a:lnTo>
                  <a:pt x="728" y="0"/>
                </a:lnTo>
                <a:lnTo>
                  <a:pt x="729" y="2"/>
                </a:lnTo>
                <a:lnTo>
                  <a:pt x="728" y="3"/>
                </a:lnTo>
                <a:lnTo>
                  <a:pt x="726" y="4"/>
                </a:lnTo>
                <a:close/>
                <a:moveTo>
                  <a:pt x="694" y="4"/>
                </a:moveTo>
                <a:lnTo>
                  <a:pt x="694" y="4"/>
                </a:lnTo>
                <a:lnTo>
                  <a:pt x="693" y="3"/>
                </a:lnTo>
                <a:lnTo>
                  <a:pt x="691" y="2"/>
                </a:lnTo>
                <a:lnTo>
                  <a:pt x="693" y="0"/>
                </a:lnTo>
                <a:lnTo>
                  <a:pt x="694" y="0"/>
                </a:lnTo>
                <a:lnTo>
                  <a:pt x="695" y="0"/>
                </a:lnTo>
                <a:lnTo>
                  <a:pt x="695" y="2"/>
                </a:lnTo>
                <a:lnTo>
                  <a:pt x="695" y="3"/>
                </a:lnTo>
                <a:lnTo>
                  <a:pt x="694" y="4"/>
                </a:lnTo>
                <a:close/>
                <a:moveTo>
                  <a:pt x="660" y="4"/>
                </a:moveTo>
                <a:lnTo>
                  <a:pt x="660" y="4"/>
                </a:lnTo>
                <a:lnTo>
                  <a:pt x="659" y="3"/>
                </a:lnTo>
                <a:lnTo>
                  <a:pt x="659" y="2"/>
                </a:lnTo>
                <a:lnTo>
                  <a:pt x="659" y="0"/>
                </a:lnTo>
                <a:lnTo>
                  <a:pt x="660" y="0"/>
                </a:lnTo>
                <a:lnTo>
                  <a:pt x="662" y="0"/>
                </a:lnTo>
                <a:lnTo>
                  <a:pt x="663" y="2"/>
                </a:lnTo>
                <a:lnTo>
                  <a:pt x="662" y="3"/>
                </a:lnTo>
                <a:lnTo>
                  <a:pt x="660" y="4"/>
                </a:lnTo>
                <a:close/>
                <a:moveTo>
                  <a:pt x="628" y="4"/>
                </a:moveTo>
                <a:lnTo>
                  <a:pt x="628" y="4"/>
                </a:lnTo>
                <a:lnTo>
                  <a:pt x="627" y="3"/>
                </a:lnTo>
                <a:lnTo>
                  <a:pt x="627" y="2"/>
                </a:lnTo>
                <a:lnTo>
                  <a:pt x="627" y="0"/>
                </a:lnTo>
                <a:lnTo>
                  <a:pt x="628" y="0"/>
                </a:lnTo>
                <a:lnTo>
                  <a:pt x="629" y="0"/>
                </a:lnTo>
                <a:lnTo>
                  <a:pt x="629" y="2"/>
                </a:lnTo>
                <a:lnTo>
                  <a:pt x="629" y="3"/>
                </a:lnTo>
                <a:lnTo>
                  <a:pt x="628" y="4"/>
                </a:lnTo>
                <a:close/>
                <a:moveTo>
                  <a:pt x="596" y="4"/>
                </a:moveTo>
                <a:lnTo>
                  <a:pt x="596" y="4"/>
                </a:lnTo>
                <a:lnTo>
                  <a:pt x="594" y="3"/>
                </a:lnTo>
                <a:lnTo>
                  <a:pt x="593" y="2"/>
                </a:lnTo>
                <a:lnTo>
                  <a:pt x="594" y="0"/>
                </a:lnTo>
                <a:lnTo>
                  <a:pt x="596" y="0"/>
                </a:lnTo>
                <a:lnTo>
                  <a:pt x="597" y="0"/>
                </a:lnTo>
                <a:lnTo>
                  <a:pt x="597" y="2"/>
                </a:lnTo>
                <a:lnTo>
                  <a:pt x="597" y="3"/>
                </a:lnTo>
                <a:lnTo>
                  <a:pt x="596" y="4"/>
                </a:lnTo>
                <a:close/>
                <a:moveTo>
                  <a:pt x="562" y="4"/>
                </a:moveTo>
                <a:lnTo>
                  <a:pt x="562" y="4"/>
                </a:lnTo>
                <a:lnTo>
                  <a:pt x="560" y="3"/>
                </a:lnTo>
                <a:lnTo>
                  <a:pt x="560" y="2"/>
                </a:lnTo>
                <a:lnTo>
                  <a:pt x="560" y="0"/>
                </a:lnTo>
                <a:lnTo>
                  <a:pt x="562" y="0"/>
                </a:lnTo>
                <a:lnTo>
                  <a:pt x="563" y="0"/>
                </a:lnTo>
                <a:lnTo>
                  <a:pt x="564" y="2"/>
                </a:lnTo>
                <a:lnTo>
                  <a:pt x="563" y="3"/>
                </a:lnTo>
                <a:lnTo>
                  <a:pt x="562" y="4"/>
                </a:lnTo>
                <a:close/>
                <a:moveTo>
                  <a:pt x="529" y="4"/>
                </a:moveTo>
                <a:lnTo>
                  <a:pt x="529" y="4"/>
                </a:lnTo>
                <a:lnTo>
                  <a:pt x="528" y="3"/>
                </a:lnTo>
                <a:lnTo>
                  <a:pt x="527" y="2"/>
                </a:lnTo>
                <a:lnTo>
                  <a:pt x="528" y="0"/>
                </a:lnTo>
                <a:lnTo>
                  <a:pt x="529" y="0"/>
                </a:lnTo>
                <a:lnTo>
                  <a:pt x="531" y="0"/>
                </a:lnTo>
                <a:lnTo>
                  <a:pt x="531" y="2"/>
                </a:lnTo>
                <a:lnTo>
                  <a:pt x="531" y="3"/>
                </a:lnTo>
                <a:lnTo>
                  <a:pt x="529" y="4"/>
                </a:lnTo>
                <a:close/>
                <a:moveTo>
                  <a:pt x="496" y="4"/>
                </a:moveTo>
                <a:lnTo>
                  <a:pt x="496" y="4"/>
                </a:lnTo>
                <a:lnTo>
                  <a:pt x="494" y="3"/>
                </a:lnTo>
                <a:lnTo>
                  <a:pt x="494" y="2"/>
                </a:lnTo>
                <a:lnTo>
                  <a:pt x="494" y="0"/>
                </a:lnTo>
                <a:lnTo>
                  <a:pt x="496" y="0"/>
                </a:lnTo>
                <a:lnTo>
                  <a:pt x="497" y="0"/>
                </a:lnTo>
                <a:lnTo>
                  <a:pt x="498" y="2"/>
                </a:lnTo>
                <a:lnTo>
                  <a:pt x="497" y="3"/>
                </a:lnTo>
                <a:lnTo>
                  <a:pt x="496" y="4"/>
                </a:lnTo>
                <a:close/>
                <a:moveTo>
                  <a:pt x="463" y="4"/>
                </a:moveTo>
                <a:lnTo>
                  <a:pt x="463" y="4"/>
                </a:lnTo>
                <a:lnTo>
                  <a:pt x="462" y="3"/>
                </a:lnTo>
                <a:lnTo>
                  <a:pt x="462" y="2"/>
                </a:lnTo>
                <a:lnTo>
                  <a:pt x="462" y="0"/>
                </a:lnTo>
                <a:lnTo>
                  <a:pt x="463" y="0"/>
                </a:lnTo>
                <a:lnTo>
                  <a:pt x="465" y="0"/>
                </a:lnTo>
                <a:lnTo>
                  <a:pt x="465" y="2"/>
                </a:lnTo>
                <a:lnTo>
                  <a:pt x="465" y="3"/>
                </a:lnTo>
                <a:lnTo>
                  <a:pt x="463" y="4"/>
                </a:lnTo>
                <a:close/>
                <a:moveTo>
                  <a:pt x="431" y="4"/>
                </a:moveTo>
                <a:lnTo>
                  <a:pt x="431" y="4"/>
                </a:lnTo>
                <a:lnTo>
                  <a:pt x="429" y="3"/>
                </a:lnTo>
                <a:lnTo>
                  <a:pt x="428" y="2"/>
                </a:lnTo>
                <a:lnTo>
                  <a:pt x="429" y="0"/>
                </a:lnTo>
                <a:lnTo>
                  <a:pt x="431" y="0"/>
                </a:lnTo>
                <a:lnTo>
                  <a:pt x="432" y="0"/>
                </a:lnTo>
                <a:lnTo>
                  <a:pt x="432" y="2"/>
                </a:lnTo>
                <a:lnTo>
                  <a:pt x="432" y="3"/>
                </a:lnTo>
                <a:lnTo>
                  <a:pt x="431" y="4"/>
                </a:lnTo>
                <a:close/>
                <a:moveTo>
                  <a:pt x="397" y="4"/>
                </a:moveTo>
                <a:lnTo>
                  <a:pt x="397" y="4"/>
                </a:lnTo>
                <a:lnTo>
                  <a:pt x="396" y="3"/>
                </a:lnTo>
                <a:lnTo>
                  <a:pt x="396" y="2"/>
                </a:lnTo>
                <a:lnTo>
                  <a:pt x="396" y="0"/>
                </a:lnTo>
                <a:lnTo>
                  <a:pt x="397" y="0"/>
                </a:lnTo>
                <a:lnTo>
                  <a:pt x="398" y="0"/>
                </a:lnTo>
                <a:lnTo>
                  <a:pt x="400" y="2"/>
                </a:lnTo>
                <a:lnTo>
                  <a:pt x="398" y="3"/>
                </a:lnTo>
                <a:lnTo>
                  <a:pt x="397" y="4"/>
                </a:lnTo>
                <a:close/>
                <a:moveTo>
                  <a:pt x="365" y="4"/>
                </a:moveTo>
                <a:lnTo>
                  <a:pt x="365" y="4"/>
                </a:lnTo>
                <a:lnTo>
                  <a:pt x="363" y="3"/>
                </a:lnTo>
                <a:lnTo>
                  <a:pt x="363" y="2"/>
                </a:lnTo>
                <a:lnTo>
                  <a:pt x="363" y="0"/>
                </a:lnTo>
                <a:lnTo>
                  <a:pt x="365" y="0"/>
                </a:lnTo>
                <a:lnTo>
                  <a:pt x="366" y="0"/>
                </a:lnTo>
                <a:lnTo>
                  <a:pt x="366" y="2"/>
                </a:lnTo>
                <a:lnTo>
                  <a:pt x="366" y="3"/>
                </a:lnTo>
                <a:lnTo>
                  <a:pt x="365" y="4"/>
                </a:lnTo>
                <a:close/>
                <a:moveTo>
                  <a:pt x="332" y="4"/>
                </a:moveTo>
                <a:lnTo>
                  <a:pt x="332" y="4"/>
                </a:lnTo>
                <a:lnTo>
                  <a:pt x="331" y="3"/>
                </a:lnTo>
                <a:lnTo>
                  <a:pt x="330" y="2"/>
                </a:lnTo>
                <a:lnTo>
                  <a:pt x="331" y="0"/>
                </a:lnTo>
                <a:lnTo>
                  <a:pt x="332" y="0"/>
                </a:lnTo>
                <a:lnTo>
                  <a:pt x="334" y="2"/>
                </a:lnTo>
                <a:lnTo>
                  <a:pt x="332" y="3"/>
                </a:lnTo>
                <a:lnTo>
                  <a:pt x="332" y="4"/>
                </a:lnTo>
                <a:close/>
                <a:moveTo>
                  <a:pt x="298" y="4"/>
                </a:moveTo>
                <a:lnTo>
                  <a:pt x="298" y="4"/>
                </a:lnTo>
                <a:lnTo>
                  <a:pt x="297" y="3"/>
                </a:lnTo>
                <a:lnTo>
                  <a:pt x="297" y="2"/>
                </a:lnTo>
                <a:lnTo>
                  <a:pt x="297" y="0"/>
                </a:lnTo>
                <a:lnTo>
                  <a:pt x="298" y="0"/>
                </a:lnTo>
                <a:lnTo>
                  <a:pt x="300" y="0"/>
                </a:lnTo>
                <a:lnTo>
                  <a:pt x="301" y="2"/>
                </a:lnTo>
                <a:lnTo>
                  <a:pt x="300" y="3"/>
                </a:lnTo>
                <a:lnTo>
                  <a:pt x="298" y="4"/>
                </a:lnTo>
                <a:close/>
                <a:moveTo>
                  <a:pt x="266" y="4"/>
                </a:moveTo>
                <a:lnTo>
                  <a:pt x="266" y="4"/>
                </a:lnTo>
                <a:lnTo>
                  <a:pt x="265" y="3"/>
                </a:lnTo>
                <a:lnTo>
                  <a:pt x="263" y="2"/>
                </a:lnTo>
                <a:lnTo>
                  <a:pt x="265" y="0"/>
                </a:lnTo>
                <a:lnTo>
                  <a:pt x="266" y="0"/>
                </a:lnTo>
                <a:lnTo>
                  <a:pt x="267" y="0"/>
                </a:lnTo>
                <a:lnTo>
                  <a:pt x="267" y="2"/>
                </a:lnTo>
                <a:lnTo>
                  <a:pt x="267" y="3"/>
                </a:lnTo>
                <a:lnTo>
                  <a:pt x="266" y="4"/>
                </a:lnTo>
                <a:close/>
                <a:moveTo>
                  <a:pt x="232" y="4"/>
                </a:moveTo>
                <a:lnTo>
                  <a:pt x="232" y="4"/>
                </a:lnTo>
                <a:lnTo>
                  <a:pt x="231" y="3"/>
                </a:lnTo>
                <a:lnTo>
                  <a:pt x="231" y="2"/>
                </a:lnTo>
                <a:lnTo>
                  <a:pt x="231" y="0"/>
                </a:lnTo>
                <a:lnTo>
                  <a:pt x="232" y="0"/>
                </a:lnTo>
                <a:lnTo>
                  <a:pt x="234" y="0"/>
                </a:lnTo>
                <a:lnTo>
                  <a:pt x="235" y="2"/>
                </a:lnTo>
                <a:lnTo>
                  <a:pt x="234" y="3"/>
                </a:lnTo>
                <a:lnTo>
                  <a:pt x="232" y="4"/>
                </a:lnTo>
                <a:close/>
                <a:moveTo>
                  <a:pt x="200" y="4"/>
                </a:moveTo>
                <a:lnTo>
                  <a:pt x="200" y="4"/>
                </a:lnTo>
                <a:lnTo>
                  <a:pt x="199" y="3"/>
                </a:lnTo>
                <a:lnTo>
                  <a:pt x="199" y="2"/>
                </a:lnTo>
                <a:lnTo>
                  <a:pt x="199" y="0"/>
                </a:lnTo>
                <a:lnTo>
                  <a:pt x="200" y="0"/>
                </a:lnTo>
                <a:lnTo>
                  <a:pt x="201" y="0"/>
                </a:lnTo>
                <a:lnTo>
                  <a:pt x="201" y="2"/>
                </a:lnTo>
                <a:lnTo>
                  <a:pt x="201" y="3"/>
                </a:lnTo>
                <a:lnTo>
                  <a:pt x="200" y="4"/>
                </a:lnTo>
                <a:close/>
                <a:moveTo>
                  <a:pt x="168" y="4"/>
                </a:moveTo>
                <a:lnTo>
                  <a:pt x="168" y="4"/>
                </a:lnTo>
                <a:lnTo>
                  <a:pt x="166" y="3"/>
                </a:lnTo>
                <a:lnTo>
                  <a:pt x="165" y="2"/>
                </a:lnTo>
                <a:lnTo>
                  <a:pt x="166" y="0"/>
                </a:lnTo>
                <a:lnTo>
                  <a:pt x="168" y="0"/>
                </a:lnTo>
                <a:lnTo>
                  <a:pt x="169" y="2"/>
                </a:lnTo>
                <a:lnTo>
                  <a:pt x="168" y="3"/>
                </a:lnTo>
                <a:lnTo>
                  <a:pt x="168" y="4"/>
                </a:lnTo>
                <a:close/>
                <a:moveTo>
                  <a:pt x="134" y="4"/>
                </a:moveTo>
                <a:lnTo>
                  <a:pt x="134" y="4"/>
                </a:lnTo>
                <a:lnTo>
                  <a:pt x="132" y="3"/>
                </a:lnTo>
                <a:lnTo>
                  <a:pt x="132" y="2"/>
                </a:lnTo>
                <a:lnTo>
                  <a:pt x="132" y="0"/>
                </a:lnTo>
                <a:lnTo>
                  <a:pt x="134" y="0"/>
                </a:lnTo>
                <a:lnTo>
                  <a:pt x="135" y="0"/>
                </a:lnTo>
                <a:lnTo>
                  <a:pt x="136" y="2"/>
                </a:lnTo>
                <a:lnTo>
                  <a:pt x="135" y="3"/>
                </a:lnTo>
                <a:lnTo>
                  <a:pt x="134" y="4"/>
                </a:lnTo>
                <a:close/>
                <a:moveTo>
                  <a:pt x="101" y="4"/>
                </a:moveTo>
                <a:lnTo>
                  <a:pt x="101" y="4"/>
                </a:lnTo>
                <a:lnTo>
                  <a:pt x="100" y="3"/>
                </a:lnTo>
                <a:lnTo>
                  <a:pt x="99" y="2"/>
                </a:lnTo>
                <a:lnTo>
                  <a:pt x="100" y="0"/>
                </a:lnTo>
                <a:lnTo>
                  <a:pt x="101" y="0"/>
                </a:lnTo>
                <a:lnTo>
                  <a:pt x="103" y="0"/>
                </a:lnTo>
                <a:lnTo>
                  <a:pt x="103" y="2"/>
                </a:lnTo>
                <a:lnTo>
                  <a:pt x="103" y="3"/>
                </a:lnTo>
                <a:lnTo>
                  <a:pt x="101" y="4"/>
                </a:lnTo>
                <a:close/>
                <a:moveTo>
                  <a:pt x="68" y="4"/>
                </a:moveTo>
                <a:lnTo>
                  <a:pt x="68" y="4"/>
                </a:lnTo>
                <a:lnTo>
                  <a:pt x="66" y="3"/>
                </a:lnTo>
                <a:lnTo>
                  <a:pt x="66" y="2"/>
                </a:lnTo>
                <a:lnTo>
                  <a:pt x="66" y="0"/>
                </a:lnTo>
                <a:lnTo>
                  <a:pt x="68" y="0"/>
                </a:lnTo>
                <a:lnTo>
                  <a:pt x="69" y="0"/>
                </a:lnTo>
                <a:lnTo>
                  <a:pt x="70" y="2"/>
                </a:lnTo>
                <a:lnTo>
                  <a:pt x="69" y="3"/>
                </a:lnTo>
                <a:lnTo>
                  <a:pt x="68" y="4"/>
                </a:lnTo>
                <a:close/>
                <a:moveTo>
                  <a:pt x="35" y="4"/>
                </a:moveTo>
                <a:lnTo>
                  <a:pt x="35" y="4"/>
                </a:lnTo>
                <a:lnTo>
                  <a:pt x="34" y="3"/>
                </a:lnTo>
                <a:lnTo>
                  <a:pt x="34" y="2"/>
                </a:lnTo>
                <a:lnTo>
                  <a:pt x="34" y="0"/>
                </a:lnTo>
                <a:lnTo>
                  <a:pt x="35" y="0"/>
                </a:lnTo>
                <a:lnTo>
                  <a:pt x="37" y="0"/>
                </a:lnTo>
                <a:lnTo>
                  <a:pt x="37" y="2"/>
                </a:lnTo>
                <a:lnTo>
                  <a:pt x="37" y="3"/>
                </a:lnTo>
                <a:lnTo>
                  <a:pt x="35" y="4"/>
                </a:lnTo>
                <a:close/>
                <a:moveTo>
                  <a:pt x="3" y="4"/>
                </a:moveTo>
                <a:lnTo>
                  <a:pt x="3" y="4"/>
                </a:lnTo>
                <a:lnTo>
                  <a:pt x="1" y="3"/>
                </a:lnTo>
                <a:lnTo>
                  <a:pt x="0" y="2"/>
                </a:lnTo>
                <a:lnTo>
                  <a:pt x="1" y="0"/>
                </a:lnTo>
                <a:lnTo>
                  <a:pt x="3" y="0"/>
                </a:lnTo>
                <a:lnTo>
                  <a:pt x="4" y="0"/>
                </a:lnTo>
                <a:lnTo>
                  <a:pt x="4" y="2"/>
                </a:lnTo>
                <a:lnTo>
                  <a:pt x="4" y="3"/>
                </a:lnTo>
                <a:lnTo>
                  <a:pt x="3" y="4"/>
                </a:lnTo>
                <a:close/>
              </a:path>
            </a:pathLst>
          </a:custGeom>
          <a:solidFill>
            <a:srgbClr val="000000"/>
          </a:solidFill>
          <a:ln w="1588">
            <a:solidFill>
              <a:srgbClr val="000000"/>
            </a:solidFill>
            <a:round/>
            <a:headEnd/>
            <a:tailEnd/>
          </a:ln>
        </p:spPr>
        <p:txBody>
          <a:bodyPr/>
          <a:lstStyle/>
          <a:p>
            <a:endParaRPr lang="zh-CN" altLang="en-US"/>
          </a:p>
        </p:txBody>
      </p:sp>
      <p:sp>
        <p:nvSpPr>
          <p:cNvPr id="15434" name="未知">
            <a:extLst>
              <a:ext uri="{FF2B5EF4-FFF2-40B4-BE49-F238E27FC236}">
                <a16:creationId xmlns:a16="http://schemas.microsoft.com/office/drawing/2014/main" id="{38F6BA6D-20F2-78F9-110D-CDCFB8CBFFB6}"/>
              </a:ext>
            </a:extLst>
          </p:cNvPr>
          <p:cNvSpPr>
            <a:spLocks/>
          </p:cNvSpPr>
          <p:nvPr/>
        </p:nvSpPr>
        <p:spPr bwMode="auto">
          <a:xfrm>
            <a:off x="1547664" y="4325992"/>
            <a:ext cx="165099" cy="111120"/>
          </a:xfrm>
          <a:custGeom>
            <a:avLst/>
            <a:gdLst>
              <a:gd name="T0" fmla="*/ 434492828 w 127"/>
              <a:gd name="T1" fmla="*/ 527471135 h 83"/>
              <a:gd name="T2" fmla="*/ 0 w 127"/>
              <a:gd name="T3" fmla="*/ 268626438 h 83"/>
              <a:gd name="T4" fmla="*/ 434492828 w 127"/>
              <a:gd name="T5" fmla="*/ 0 h 83"/>
              <a:gd name="T6" fmla="*/ 434492828 w 127"/>
              <a:gd name="T7" fmla="*/ 527471135 h 83"/>
              <a:gd name="T8" fmla="*/ 0 60000 65536"/>
              <a:gd name="T9" fmla="*/ 0 60000 65536"/>
              <a:gd name="T10" fmla="*/ 0 60000 65536"/>
              <a:gd name="T11" fmla="*/ 0 60000 65536"/>
              <a:gd name="T12" fmla="*/ 0 w 127"/>
              <a:gd name="T13" fmla="*/ 0 h 83"/>
              <a:gd name="T14" fmla="*/ 127 w 127"/>
              <a:gd name="T15" fmla="*/ 83 h 83"/>
            </a:gdLst>
            <a:ahLst/>
            <a:cxnLst>
              <a:cxn ang="T8">
                <a:pos x="T0" y="T1"/>
              </a:cxn>
              <a:cxn ang="T9">
                <a:pos x="T2" y="T3"/>
              </a:cxn>
              <a:cxn ang="T10">
                <a:pos x="T4" y="T5"/>
              </a:cxn>
              <a:cxn ang="T11">
                <a:pos x="T6" y="T7"/>
              </a:cxn>
            </a:cxnLst>
            <a:rect l="T12" t="T13" r="T14" b="T15"/>
            <a:pathLst>
              <a:path w="127" h="83">
                <a:moveTo>
                  <a:pt x="127" y="83"/>
                </a:moveTo>
                <a:lnTo>
                  <a:pt x="0" y="42"/>
                </a:lnTo>
                <a:lnTo>
                  <a:pt x="127" y="0"/>
                </a:lnTo>
                <a:lnTo>
                  <a:pt x="127" y="83"/>
                </a:lnTo>
                <a:close/>
              </a:path>
            </a:pathLst>
          </a:custGeom>
          <a:solidFill>
            <a:srgbClr val="000000"/>
          </a:solidFill>
          <a:ln w="9525">
            <a:noFill/>
            <a:round/>
            <a:headEnd/>
            <a:tailEnd/>
          </a:ln>
        </p:spPr>
        <p:txBody>
          <a:bodyPr/>
          <a:lstStyle/>
          <a:p>
            <a:endParaRPr lang="zh-CN" altLang="en-US"/>
          </a:p>
        </p:txBody>
      </p:sp>
      <p:sp>
        <p:nvSpPr>
          <p:cNvPr id="15435" name="Rectangle 164">
            <a:extLst>
              <a:ext uri="{FF2B5EF4-FFF2-40B4-BE49-F238E27FC236}">
                <a16:creationId xmlns:a16="http://schemas.microsoft.com/office/drawing/2014/main" id="{E6A9AC93-B256-8DD1-AC6E-5C5ED93C71D7}"/>
              </a:ext>
            </a:extLst>
          </p:cNvPr>
          <p:cNvSpPr>
            <a:spLocks noChangeArrowheads="1"/>
          </p:cNvSpPr>
          <p:nvPr/>
        </p:nvSpPr>
        <p:spPr bwMode="auto">
          <a:xfrm>
            <a:off x="2123728" y="4139208"/>
            <a:ext cx="63500" cy="153888"/>
          </a:xfrm>
          <a:prstGeom prst="rect">
            <a:avLst/>
          </a:prstGeom>
          <a:noFill/>
          <a:ln w="9525">
            <a:noFill/>
            <a:miter lim="800000"/>
            <a:headEnd/>
            <a:tailEnd/>
          </a:ln>
        </p:spPr>
        <p:txBody>
          <a:bodyPr wrap="square" lIns="0" tIns="0" rIns="0" bIns="0">
            <a:spAutoFit/>
          </a:bodyPr>
          <a:lstStyle/>
          <a:p>
            <a:pPr eaLnBrk="1" hangingPunct="1">
              <a:buFont typeface="Arial" pitchFamily="34" charset="0"/>
              <a:buNone/>
            </a:pPr>
            <a:r>
              <a:rPr lang="zh-CN" altLang="en-US" sz="1000" b="1">
                <a:solidFill>
                  <a:srgbClr val="0000FF"/>
                </a:solidFill>
                <a:latin typeface="宋体" pitchFamily="2" charset="-122"/>
              </a:rPr>
              <a:t>8</a:t>
            </a:r>
            <a:endParaRPr lang="zh-CN" altLang="en-US" sz="1000" b="1">
              <a:solidFill>
                <a:srgbClr val="0000FF"/>
              </a:solidFill>
              <a:latin typeface="Times New Roman" pitchFamily="18" charset="0"/>
              <a:ea typeface="楷体_GB2312" pitchFamily="1" charset="-122"/>
            </a:endParaRPr>
          </a:p>
        </p:txBody>
      </p:sp>
      <p:sp>
        <p:nvSpPr>
          <p:cNvPr id="15436" name="TextBox 80">
            <a:extLst>
              <a:ext uri="{FF2B5EF4-FFF2-40B4-BE49-F238E27FC236}">
                <a16:creationId xmlns:a16="http://schemas.microsoft.com/office/drawing/2014/main" id="{34E164CF-461C-F875-2D7A-6B5CBD4A8E2A}"/>
              </a:ext>
            </a:extLst>
          </p:cNvPr>
          <p:cNvSpPr txBox="1">
            <a:spLocks noChangeArrowheads="1"/>
          </p:cNvSpPr>
          <p:nvPr/>
        </p:nvSpPr>
        <p:spPr bwMode="auto">
          <a:xfrm>
            <a:off x="1167014" y="3916422"/>
            <a:ext cx="714375" cy="307728"/>
          </a:xfrm>
          <a:prstGeom prst="rect">
            <a:avLst/>
          </a:prstGeom>
          <a:noFill/>
          <a:ln w="9525">
            <a:noFill/>
            <a:miter lim="800000"/>
            <a:headEnd/>
            <a:tailEnd/>
          </a:ln>
        </p:spPr>
        <p:txBody>
          <a:bodyPr>
            <a:spAutoFit/>
          </a:bodyPr>
          <a:lstStyle/>
          <a:p>
            <a:r>
              <a:rPr lang="en-US" altLang="zh-CN" sz="1400" i="0" dirty="0"/>
              <a:t>28,B</a:t>
            </a:r>
            <a:endParaRPr lang="zh-CN" altLang="en-US" sz="1400" i="0" dirty="0"/>
          </a:p>
        </p:txBody>
      </p:sp>
      <p:sp>
        <p:nvSpPr>
          <p:cNvPr id="15437" name="椭圆 15436">
            <a:extLst>
              <a:ext uri="{FF2B5EF4-FFF2-40B4-BE49-F238E27FC236}">
                <a16:creationId xmlns:a16="http://schemas.microsoft.com/office/drawing/2014/main" id="{9A6350F1-C7AD-9FF0-245D-CA70B7FC0162}"/>
              </a:ext>
            </a:extLst>
          </p:cNvPr>
          <p:cNvSpPr/>
          <p:nvPr/>
        </p:nvSpPr>
        <p:spPr bwMode="auto">
          <a:xfrm>
            <a:off x="1145783" y="3823461"/>
            <a:ext cx="330671" cy="400724"/>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15438" name="Rectangle 205">
            <a:extLst>
              <a:ext uri="{FF2B5EF4-FFF2-40B4-BE49-F238E27FC236}">
                <a16:creationId xmlns:a16="http://schemas.microsoft.com/office/drawing/2014/main" id="{61827E73-4208-4DCD-8E9B-77F02328EB41}"/>
              </a:ext>
            </a:extLst>
          </p:cNvPr>
          <p:cNvSpPr>
            <a:spLocks noChangeArrowheads="1"/>
          </p:cNvSpPr>
          <p:nvPr/>
        </p:nvSpPr>
        <p:spPr bwMode="auto">
          <a:xfrm>
            <a:off x="4714587" y="6266904"/>
            <a:ext cx="2325958" cy="276999"/>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800" b="1" i="0" dirty="0">
                <a:solidFill>
                  <a:srgbClr val="080808"/>
                </a:solidFill>
                <a:latin typeface="宋体" pitchFamily="2" charset="-122"/>
              </a:rPr>
              <a:t>（</a:t>
            </a:r>
            <a:r>
              <a:rPr lang="en-US" altLang="zh-CN" i="0" dirty="0">
                <a:solidFill>
                  <a:srgbClr val="080808"/>
                </a:solidFill>
                <a:latin typeface="宋体" pitchFamily="2" charset="-122"/>
              </a:rPr>
              <a:t>5</a:t>
            </a:r>
            <a:r>
              <a:rPr lang="zh-CN" altLang="en-US" sz="1800" b="1" i="0" dirty="0">
                <a:solidFill>
                  <a:srgbClr val="080808"/>
                </a:solidFill>
                <a:latin typeface="宋体" pitchFamily="2" charset="-122"/>
              </a:rPr>
              <a:t>）选</a:t>
            </a:r>
            <a:r>
              <a:rPr lang="en-US" altLang="zh-CN" i="0" dirty="0">
                <a:solidFill>
                  <a:srgbClr val="080808"/>
                </a:solidFill>
                <a:latin typeface="宋体" pitchFamily="2" charset="-122"/>
              </a:rPr>
              <a:t>E</a:t>
            </a:r>
            <a:r>
              <a:rPr lang="zh-CN" altLang="en-US" sz="1800" b="1" i="0" dirty="0">
                <a:solidFill>
                  <a:srgbClr val="080808"/>
                </a:solidFill>
                <a:latin typeface="宋体" pitchFamily="2" charset="-122"/>
              </a:rPr>
              <a:t>点，更新路径</a:t>
            </a:r>
            <a:endParaRPr lang="en-US" altLang="zh-CN" sz="1800" b="1" i="0" dirty="0">
              <a:solidFill>
                <a:srgbClr val="080808"/>
              </a:solidFill>
              <a:latin typeface="Times New Roman" pitchFamily="18" charset="0"/>
              <a:ea typeface="楷体_GB2312" pitchFamily="1" charset="-122"/>
            </a:endParaRPr>
          </a:p>
        </p:txBody>
      </p:sp>
      <p:grpSp>
        <p:nvGrpSpPr>
          <p:cNvPr id="15439" name="组合 15438">
            <a:extLst>
              <a:ext uri="{FF2B5EF4-FFF2-40B4-BE49-F238E27FC236}">
                <a16:creationId xmlns:a16="http://schemas.microsoft.com/office/drawing/2014/main" id="{AF00A5D5-0329-1201-9869-6B4418A05480}"/>
              </a:ext>
            </a:extLst>
          </p:cNvPr>
          <p:cNvGrpSpPr/>
          <p:nvPr/>
        </p:nvGrpSpPr>
        <p:grpSpPr>
          <a:xfrm>
            <a:off x="4857462" y="4025767"/>
            <a:ext cx="2500313" cy="2214224"/>
            <a:chOff x="1133704" y="4117526"/>
            <a:chExt cx="2500313" cy="2214224"/>
          </a:xfrm>
        </p:grpSpPr>
        <p:sp>
          <p:nvSpPr>
            <p:cNvPr id="15440" name="未知">
              <a:extLst>
                <a:ext uri="{FF2B5EF4-FFF2-40B4-BE49-F238E27FC236}">
                  <a16:creationId xmlns:a16="http://schemas.microsoft.com/office/drawing/2014/main" id="{5FA5CD75-CD25-6778-7BAB-ADDF6356B87B}"/>
                </a:ext>
              </a:extLst>
            </p:cNvPr>
            <p:cNvSpPr>
              <a:spLocks/>
            </p:cNvSpPr>
            <p:nvPr/>
          </p:nvSpPr>
          <p:spPr bwMode="auto">
            <a:xfrm>
              <a:off x="1211520" y="4265142"/>
              <a:ext cx="282573" cy="301535"/>
            </a:xfrm>
            <a:custGeom>
              <a:avLst/>
              <a:gdLst>
                <a:gd name="T0" fmla="*/ 3468480 w 216"/>
                <a:gd name="T1" fmla="*/ 559741153 h 227"/>
                <a:gd name="T2" fmla="*/ 19279409 w 216"/>
                <a:gd name="T3" fmla="*/ 431963359 h 227"/>
                <a:gd name="T4" fmla="*/ 51371873 w 216"/>
                <a:gd name="T5" fmla="*/ 326584817 h 227"/>
                <a:gd name="T6" fmla="*/ 93100459 w 216"/>
                <a:gd name="T7" fmla="*/ 227932445 h 227"/>
                <a:gd name="T8" fmla="*/ 151879687 w 216"/>
                <a:gd name="T9" fmla="*/ 139722493 h 227"/>
                <a:gd name="T10" fmla="*/ 218040878 w 216"/>
                <a:gd name="T11" fmla="*/ 75813534 h 227"/>
                <a:gd name="T12" fmla="*/ 293737899 w 216"/>
                <a:gd name="T13" fmla="*/ 33107939 h 227"/>
                <a:gd name="T14" fmla="*/ 379467856 w 216"/>
                <a:gd name="T15" fmla="*/ 10147193 h 227"/>
                <a:gd name="T16" fmla="*/ 464985030 w 216"/>
                <a:gd name="T17" fmla="*/ 10147193 h 227"/>
                <a:gd name="T18" fmla="*/ 546365163 w 216"/>
                <a:gd name="T19" fmla="*/ 33107939 h 227"/>
                <a:gd name="T20" fmla="*/ 622739560 w 216"/>
                <a:gd name="T21" fmla="*/ 75813534 h 227"/>
                <a:gd name="T22" fmla="*/ 692368182 w 216"/>
                <a:gd name="T23" fmla="*/ 139722493 h 227"/>
                <a:gd name="T24" fmla="*/ 745936538 w 216"/>
                <a:gd name="T25" fmla="*/ 227932445 h 227"/>
                <a:gd name="T26" fmla="*/ 789344504 w 216"/>
                <a:gd name="T27" fmla="*/ 326584817 h 227"/>
                <a:gd name="T28" fmla="*/ 828864612 w 216"/>
                <a:gd name="T29" fmla="*/ 431963359 h 227"/>
                <a:gd name="T30" fmla="*/ 844450245 w 216"/>
                <a:gd name="T31" fmla="*/ 559741153 h 227"/>
                <a:gd name="T32" fmla="*/ 844450245 w 216"/>
                <a:gd name="T33" fmla="*/ 618956149 h 227"/>
                <a:gd name="T34" fmla="*/ 832344154 w 216"/>
                <a:gd name="T35" fmla="*/ 744022768 h 227"/>
                <a:gd name="T36" fmla="*/ 814086300 w 216"/>
                <a:gd name="T37" fmla="*/ 857787430 h 227"/>
                <a:gd name="T38" fmla="*/ 769858614 w 216"/>
                <a:gd name="T39" fmla="*/ 958434412 h 227"/>
                <a:gd name="T40" fmla="*/ 722693214 w 216"/>
                <a:gd name="T41" fmla="*/ 1057112630 h 227"/>
                <a:gd name="T42" fmla="*/ 660207783 w 216"/>
                <a:gd name="T43" fmla="*/ 1126388021 h 227"/>
                <a:gd name="T44" fmla="*/ 586522487 w 216"/>
                <a:gd name="T45" fmla="*/ 1185978067 h 227"/>
                <a:gd name="T46" fmla="*/ 504656372 w 216"/>
                <a:gd name="T47" fmla="*/ 1220474701 h 227"/>
                <a:gd name="T48" fmla="*/ 422873988 w 216"/>
                <a:gd name="T49" fmla="*/ 1230410188 h 227"/>
                <a:gd name="T50" fmla="*/ 336070776 w 216"/>
                <a:gd name="T51" fmla="*/ 1220474701 h 227"/>
                <a:gd name="T52" fmla="*/ 258010951 w 216"/>
                <a:gd name="T53" fmla="*/ 1185978067 h 227"/>
                <a:gd name="T54" fmla="*/ 184191063 w 216"/>
                <a:gd name="T55" fmla="*/ 1126388021 h 227"/>
                <a:gd name="T56" fmla="*/ 125236776 w 216"/>
                <a:gd name="T57" fmla="*/ 1057112630 h 227"/>
                <a:gd name="T58" fmla="*/ 73721376 w 216"/>
                <a:gd name="T59" fmla="*/ 958434412 h 227"/>
                <a:gd name="T60" fmla="*/ 30328991 w 216"/>
                <a:gd name="T61" fmla="*/ 857787430 h 227"/>
                <a:gd name="T62" fmla="*/ 7145711 w 216"/>
                <a:gd name="T63" fmla="*/ 744022768 h 227"/>
                <a:gd name="T64" fmla="*/ 0 w 216"/>
                <a:gd name="T65" fmla="*/ 61895614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9" y="50"/>
                  </a:lnTo>
                  <a:lnTo>
                    <a:pt x="24" y="42"/>
                  </a:lnTo>
                  <a:lnTo>
                    <a:pt x="32" y="34"/>
                  </a:lnTo>
                  <a:lnTo>
                    <a:pt x="39" y="26"/>
                  </a:lnTo>
                  <a:lnTo>
                    <a:pt x="47" y="19"/>
                  </a:lnTo>
                  <a:lnTo>
                    <a:pt x="56"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1" y="42"/>
                  </a:lnTo>
                  <a:lnTo>
                    <a:pt x="197" y="50"/>
                  </a:lnTo>
                  <a:lnTo>
                    <a:pt x="202" y="60"/>
                  </a:lnTo>
                  <a:lnTo>
                    <a:pt x="208" y="69"/>
                  </a:lnTo>
                  <a:lnTo>
                    <a:pt x="212" y="80"/>
                  </a:lnTo>
                  <a:lnTo>
                    <a:pt x="213" y="91"/>
                  </a:lnTo>
                  <a:lnTo>
                    <a:pt x="216" y="103"/>
                  </a:lnTo>
                  <a:lnTo>
                    <a:pt x="216" y="114"/>
                  </a:lnTo>
                  <a:lnTo>
                    <a:pt x="216" y="126"/>
                  </a:lnTo>
                  <a:lnTo>
                    <a:pt x="213" y="137"/>
                  </a:lnTo>
                  <a:lnTo>
                    <a:pt x="212" y="148"/>
                  </a:lnTo>
                  <a:lnTo>
                    <a:pt x="208" y="158"/>
                  </a:lnTo>
                  <a:lnTo>
                    <a:pt x="202" y="168"/>
                  </a:lnTo>
                  <a:lnTo>
                    <a:pt x="197" y="177"/>
                  </a:lnTo>
                  <a:lnTo>
                    <a:pt x="191" y="187"/>
                  </a:lnTo>
                  <a:lnTo>
                    <a:pt x="185" y="195"/>
                  </a:lnTo>
                  <a:lnTo>
                    <a:pt x="177" y="202"/>
                  </a:lnTo>
                  <a:lnTo>
                    <a:pt x="169" y="208"/>
                  </a:lnTo>
                  <a:lnTo>
                    <a:pt x="159" y="214"/>
                  </a:lnTo>
                  <a:lnTo>
                    <a:pt x="150" y="219"/>
                  </a:lnTo>
                  <a:lnTo>
                    <a:pt x="140" y="222"/>
                  </a:lnTo>
                  <a:lnTo>
                    <a:pt x="129" y="225"/>
                  </a:lnTo>
                  <a:lnTo>
                    <a:pt x="119" y="227"/>
                  </a:lnTo>
                  <a:lnTo>
                    <a:pt x="108" y="227"/>
                  </a:lnTo>
                  <a:lnTo>
                    <a:pt x="97" y="227"/>
                  </a:lnTo>
                  <a:lnTo>
                    <a:pt x="86" y="225"/>
                  </a:lnTo>
                  <a:lnTo>
                    <a:pt x="75" y="222"/>
                  </a:lnTo>
                  <a:lnTo>
                    <a:pt x="66" y="219"/>
                  </a:lnTo>
                  <a:lnTo>
                    <a:pt x="56" y="214"/>
                  </a:lnTo>
                  <a:lnTo>
                    <a:pt x="47" y="208"/>
                  </a:lnTo>
                  <a:lnTo>
                    <a:pt x="39" y="202"/>
                  </a:lnTo>
                  <a:lnTo>
                    <a:pt x="32" y="195"/>
                  </a:lnTo>
                  <a:lnTo>
                    <a:pt x="24" y="187"/>
                  </a:lnTo>
                  <a:lnTo>
                    <a:pt x="19" y="177"/>
                  </a:lnTo>
                  <a:lnTo>
                    <a:pt x="13" y="168"/>
                  </a:lnTo>
                  <a:lnTo>
                    <a:pt x="8" y="158"/>
                  </a:lnTo>
                  <a:lnTo>
                    <a:pt x="5" y="148"/>
                  </a:lnTo>
                  <a:lnTo>
                    <a:pt x="2" y="137"/>
                  </a:lnTo>
                  <a:lnTo>
                    <a:pt x="1" y="126"/>
                  </a:lnTo>
                  <a:lnTo>
                    <a:pt x="0" y="114"/>
                  </a:lnTo>
                  <a:close/>
                </a:path>
              </a:pathLst>
            </a:custGeom>
            <a:solidFill>
              <a:srgbClr val="FFFFFF"/>
            </a:solidFill>
            <a:ln w="9525">
              <a:noFill/>
              <a:round/>
              <a:headEnd/>
              <a:tailEnd/>
            </a:ln>
          </p:spPr>
          <p:txBody>
            <a:bodyPr/>
            <a:lstStyle/>
            <a:p>
              <a:endParaRPr lang="zh-CN" altLang="en-US"/>
            </a:p>
          </p:txBody>
        </p:sp>
        <p:sp>
          <p:nvSpPr>
            <p:cNvPr id="15441" name="未知">
              <a:extLst>
                <a:ext uri="{FF2B5EF4-FFF2-40B4-BE49-F238E27FC236}">
                  <a16:creationId xmlns:a16="http://schemas.microsoft.com/office/drawing/2014/main" id="{DD3D9D98-7B62-D996-AF08-0BB00F1B93C1}"/>
                </a:ext>
              </a:extLst>
            </p:cNvPr>
            <p:cNvSpPr>
              <a:spLocks/>
            </p:cNvSpPr>
            <p:nvPr/>
          </p:nvSpPr>
          <p:spPr bwMode="auto">
            <a:xfrm>
              <a:off x="1211520" y="5693465"/>
              <a:ext cx="282573" cy="301535"/>
            </a:xfrm>
            <a:custGeom>
              <a:avLst/>
              <a:gdLst>
                <a:gd name="T0" fmla="*/ 3468480 w 216"/>
                <a:gd name="T1" fmla="*/ 605799974 h 226"/>
                <a:gd name="T2" fmla="*/ 19279409 w 216"/>
                <a:gd name="T3" fmla="*/ 470234226 h 226"/>
                <a:gd name="T4" fmla="*/ 51371873 w 216"/>
                <a:gd name="T5" fmla="*/ 351636369 h 226"/>
                <a:gd name="T6" fmla="*/ 93100459 w 216"/>
                <a:gd name="T7" fmla="*/ 243453492 h 226"/>
                <a:gd name="T8" fmla="*/ 151879687 w 216"/>
                <a:gd name="T9" fmla="*/ 149345652 h 226"/>
                <a:gd name="T10" fmla="*/ 218040878 w 216"/>
                <a:gd name="T11" fmla="*/ 76838499 h 226"/>
                <a:gd name="T12" fmla="*/ 293737899 w 216"/>
                <a:gd name="T13" fmla="*/ 30747017 h 226"/>
                <a:gd name="T14" fmla="*/ 379467856 w 216"/>
                <a:gd name="T15" fmla="*/ 5246112 h 226"/>
                <a:gd name="T16" fmla="*/ 464985030 w 216"/>
                <a:gd name="T17" fmla="*/ 5246112 h 226"/>
                <a:gd name="T18" fmla="*/ 546365163 w 216"/>
                <a:gd name="T19" fmla="*/ 30747017 h 226"/>
                <a:gd name="T20" fmla="*/ 622739560 w 216"/>
                <a:gd name="T21" fmla="*/ 76838499 h 226"/>
                <a:gd name="T22" fmla="*/ 692368182 w 216"/>
                <a:gd name="T23" fmla="*/ 149345652 h 226"/>
                <a:gd name="T24" fmla="*/ 745936538 w 216"/>
                <a:gd name="T25" fmla="*/ 243453492 h 226"/>
                <a:gd name="T26" fmla="*/ 789344504 w 216"/>
                <a:gd name="T27" fmla="*/ 351636369 h 226"/>
                <a:gd name="T28" fmla="*/ 828864612 w 216"/>
                <a:gd name="T29" fmla="*/ 470234226 h 226"/>
                <a:gd name="T30" fmla="*/ 844450245 w 216"/>
                <a:gd name="T31" fmla="*/ 605799974 h 226"/>
                <a:gd name="T32" fmla="*/ 844450245 w 216"/>
                <a:gd name="T33" fmla="*/ 673247391 h 226"/>
                <a:gd name="T34" fmla="*/ 837258897 w 216"/>
                <a:gd name="T35" fmla="*/ 809121661 h 226"/>
                <a:gd name="T36" fmla="*/ 814086300 w 216"/>
                <a:gd name="T37" fmla="*/ 939556915 h 226"/>
                <a:gd name="T38" fmla="*/ 769858614 w 216"/>
                <a:gd name="T39" fmla="*/ 1047187779 h 226"/>
                <a:gd name="T40" fmla="*/ 722693214 w 216"/>
                <a:gd name="T41" fmla="*/ 1154717196 h 226"/>
                <a:gd name="T42" fmla="*/ 660207783 w 216"/>
                <a:gd name="T43" fmla="*/ 1235532183 h 226"/>
                <a:gd name="T44" fmla="*/ 586522487 w 216"/>
                <a:gd name="T45" fmla="*/ 1296425926 h 226"/>
                <a:gd name="T46" fmla="*/ 504656372 w 216"/>
                <a:gd name="T47" fmla="*/ 1332984545 h 226"/>
                <a:gd name="T48" fmla="*/ 422873988 w 216"/>
                <a:gd name="T49" fmla="*/ 1343980891 h 226"/>
                <a:gd name="T50" fmla="*/ 336070776 w 216"/>
                <a:gd name="T51" fmla="*/ 1332984545 h 226"/>
                <a:gd name="T52" fmla="*/ 258010951 w 216"/>
                <a:gd name="T53" fmla="*/ 1296425926 h 226"/>
                <a:gd name="T54" fmla="*/ 184191063 w 216"/>
                <a:gd name="T55" fmla="*/ 1235532183 h 226"/>
                <a:gd name="T56" fmla="*/ 125236776 w 216"/>
                <a:gd name="T57" fmla="*/ 1154717196 h 226"/>
                <a:gd name="T58" fmla="*/ 73721376 w 216"/>
                <a:gd name="T59" fmla="*/ 1047187779 h 226"/>
                <a:gd name="T60" fmla="*/ 30328991 w 216"/>
                <a:gd name="T61" fmla="*/ 939556915 h 226"/>
                <a:gd name="T62" fmla="*/ 7145711 w 216"/>
                <a:gd name="T63" fmla="*/ 809121661 h 226"/>
                <a:gd name="T64" fmla="*/ 0 w 216"/>
                <a:gd name="T65" fmla="*/ 673247391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8" y="68"/>
                  </a:lnTo>
                  <a:lnTo>
                    <a:pt x="13" y="59"/>
                  </a:lnTo>
                  <a:lnTo>
                    <a:pt x="19" y="50"/>
                  </a:lnTo>
                  <a:lnTo>
                    <a:pt x="24" y="41"/>
                  </a:lnTo>
                  <a:lnTo>
                    <a:pt x="32" y="33"/>
                  </a:lnTo>
                  <a:lnTo>
                    <a:pt x="39" y="25"/>
                  </a:lnTo>
                  <a:lnTo>
                    <a:pt x="47" y="18"/>
                  </a:lnTo>
                  <a:lnTo>
                    <a:pt x="56" y="13"/>
                  </a:lnTo>
                  <a:lnTo>
                    <a:pt x="66" y="9"/>
                  </a:lnTo>
                  <a:lnTo>
                    <a:pt x="75" y="5"/>
                  </a:lnTo>
                  <a:lnTo>
                    <a:pt x="86" y="2"/>
                  </a:lnTo>
                  <a:lnTo>
                    <a:pt x="97" y="1"/>
                  </a:lnTo>
                  <a:lnTo>
                    <a:pt x="108" y="0"/>
                  </a:lnTo>
                  <a:lnTo>
                    <a:pt x="119" y="1"/>
                  </a:lnTo>
                  <a:lnTo>
                    <a:pt x="129" y="2"/>
                  </a:lnTo>
                  <a:lnTo>
                    <a:pt x="140" y="5"/>
                  </a:lnTo>
                  <a:lnTo>
                    <a:pt x="150" y="9"/>
                  </a:lnTo>
                  <a:lnTo>
                    <a:pt x="159" y="13"/>
                  </a:lnTo>
                  <a:lnTo>
                    <a:pt x="169" y="18"/>
                  </a:lnTo>
                  <a:lnTo>
                    <a:pt x="177" y="25"/>
                  </a:lnTo>
                  <a:lnTo>
                    <a:pt x="185" y="33"/>
                  </a:lnTo>
                  <a:lnTo>
                    <a:pt x="191" y="41"/>
                  </a:lnTo>
                  <a:lnTo>
                    <a:pt x="197" y="50"/>
                  </a:lnTo>
                  <a:lnTo>
                    <a:pt x="202" y="59"/>
                  </a:lnTo>
                  <a:lnTo>
                    <a:pt x="208" y="68"/>
                  </a:lnTo>
                  <a:lnTo>
                    <a:pt x="212" y="79"/>
                  </a:lnTo>
                  <a:lnTo>
                    <a:pt x="214" y="90"/>
                  </a:lnTo>
                  <a:lnTo>
                    <a:pt x="216" y="102"/>
                  </a:lnTo>
                  <a:lnTo>
                    <a:pt x="216" y="113"/>
                  </a:lnTo>
                  <a:lnTo>
                    <a:pt x="216" y="125"/>
                  </a:lnTo>
                  <a:lnTo>
                    <a:pt x="214" y="136"/>
                  </a:lnTo>
                  <a:lnTo>
                    <a:pt x="212" y="147"/>
                  </a:lnTo>
                  <a:lnTo>
                    <a:pt x="208" y="158"/>
                  </a:lnTo>
                  <a:lnTo>
                    <a:pt x="202" y="167"/>
                  </a:lnTo>
                  <a:lnTo>
                    <a:pt x="197" y="176"/>
                  </a:lnTo>
                  <a:lnTo>
                    <a:pt x="191" y="186"/>
                  </a:lnTo>
                  <a:lnTo>
                    <a:pt x="185" y="194"/>
                  </a:lnTo>
                  <a:lnTo>
                    <a:pt x="177" y="201"/>
                  </a:lnTo>
                  <a:lnTo>
                    <a:pt x="169" y="208"/>
                  </a:lnTo>
                  <a:lnTo>
                    <a:pt x="159" y="213"/>
                  </a:lnTo>
                  <a:lnTo>
                    <a:pt x="150" y="218"/>
                  </a:lnTo>
                  <a:lnTo>
                    <a:pt x="140" y="221"/>
                  </a:lnTo>
                  <a:lnTo>
                    <a:pt x="129" y="224"/>
                  </a:lnTo>
                  <a:lnTo>
                    <a:pt x="119" y="226"/>
                  </a:lnTo>
                  <a:lnTo>
                    <a:pt x="108" y="226"/>
                  </a:lnTo>
                  <a:lnTo>
                    <a:pt x="97" y="226"/>
                  </a:lnTo>
                  <a:lnTo>
                    <a:pt x="86" y="224"/>
                  </a:lnTo>
                  <a:lnTo>
                    <a:pt x="75" y="221"/>
                  </a:lnTo>
                  <a:lnTo>
                    <a:pt x="66" y="218"/>
                  </a:lnTo>
                  <a:lnTo>
                    <a:pt x="56" y="213"/>
                  </a:lnTo>
                  <a:lnTo>
                    <a:pt x="47" y="208"/>
                  </a:lnTo>
                  <a:lnTo>
                    <a:pt x="39" y="201"/>
                  </a:lnTo>
                  <a:lnTo>
                    <a:pt x="32" y="194"/>
                  </a:lnTo>
                  <a:lnTo>
                    <a:pt x="24" y="186"/>
                  </a:lnTo>
                  <a:lnTo>
                    <a:pt x="19" y="176"/>
                  </a:lnTo>
                  <a:lnTo>
                    <a:pt x="13" y="167"/>
                  </a:lnTo>
                  <a:lnTo>
                    <a:pt x="8" y="158"/>
                  </a:lnTo>
                  <a:lnTo>
                    <a:pt x="5" y="147"/>
                  </a:lnTo>
                  <a:lnTo>
                    <a:pt x="2" y="136"/>
                  </a:lnTo>
                  <a:lnTo>
                    <a:pt x="1" y="125"/>
                  </a:lnTo>
                  <a:lnTo>
                    <a:pt x="0" y="113"/>
                  </a:lnTo>
                  <a:close/>
                </a:path>
              </a:pathLst>
            </a:custGeom>
            <a:solidFill>
              <a:srgbClr val="FFFFFF"/>
            </a:solidFill>
            <a:ln w="9525">
              <a:noFill/>
              <a:round/>
              <a:headEnd/>
              <a:tailEnd/>
            </a:ln>
          </p:spPr>
          <p:txBody>
            <a:bodyPr/>
            <a:lstStyle/>
            <a:p>
              <a:endParaRPr lang="zh-CN" altLang="en-US"/>
            </a:p>
          </p:txBody>
        </p:sp>
        <p:sp>
          <p:nvSpPr>
            <p:cNvPr id="15442" name="未知">
              <a:extLst>
                <a:ext uri="{FF2B5EF4-FFF2-40B4-BE49-F238E27FC236}">
                  <a16:creationId xmlns:a16="http://schemas.microsoft.com/office/drawing/2014/main" id="{72FA29FF-6899-FDBB-A0EC-7FB7095A7924}"/>
                </a:ext>
              </a:extLst>
            </p:cNvPr>
            <p:cNvSpPr>
              <a:spLocks/>
            </p:cNvSpPr>
            <p:nvPr/>
          </p:nvSpPr>
          <p:spPr bwMode="auto">
            <a:xfrm>
              <a:off x="1211520" y="5693465"/>
              <a:ext cx="282573" cy="301535"/>
            </a:xfrm>
            <a:custGeom>
              <a:avLst/>
              <a:gdLst>
                <a:gd name="T0" fmla="*/ 3468480 w 216"/>
                <a:gd name="T1" fmla="*/ 605799974 h 226"/>
                <a:gd name="T2" fmla="*/ 19279409 w 216"/>
                <a:gd name="T3" fmla="*/ 470234226 h 226"/>
                <a:gd name="T4" fmla="*/ 51371873 w 216"/>
                <a:gd name="T5" fmla="*/ 351636369 h 226"/>
                <a:gd name="T6" fmla="*/ 93100459 w 216"/>
                <a:gd name="T7" fmla="*/ 243453492 h 226"/>
                <a:gd name="T8" fmla="*/ 151879687 w 216"/>
                <a:gd name="T9" fmla="*/ 149345652 h 226"/>
                <a:gd name="T10" fmla="*/ 218040878 w 216"/>
                <a:gd name="T11" fmla="*/ 76838499 h 226"/>
                <a:gd name="T12" fmla="*/ 293737899 w 216"/>
                <a:gd name="T13" fmla="*/ 30747017 h 226"/>
                <a:gd name="T14" fmla="*/ 379467856 w 216"/>
                <a:gd name="T15" fmla="*/ 5246112 h 226"/>
                <a:gd name="T16" fmla="*/ 464985030 w 216"/>
                <a:gd name="T17" fmla="*/ 5246112 h 226"/>
                <a:gd name="T18" fmla="*/ 546365163 w 216"/>
                <a:gd name="T19" fmla="*/ 30747017 h 226"/>
                <a:gd name="T20" fmla="*/ 622739560 w 216"/>
                <a:gd name="T21" fmla="*/ 76838499 h 226"/>
                <a:gd name="T22" fmla="*/ 692368182 w 216"/>
                <a:gd name="T23" fmla="*/ 149345652 h 226"/>
                <a:gd name="T24" fmla="*/ 745936538 w 216"/>
                <a:gd name="T25" fmla="*/ 243453492 h 226"/>
                <a:gd name="T26" fmla="*/ 789344504 w 216"/>
                <a:gd name="T27" fmla="*/ 351636369 h 226"/>
                <a:gd name="T28" fmla="*/ 828864612 w 216"/>
                <a:gd name="T29" fmla="*/ 470234226 h 226"/>
                <a:gd name="T30" fmla="*/ 844450245 w 216"/>
                <a:gd name="T31" fmla="*/ 605799974 h 226"/>
                <a:gd name="T32" fmla="*/ 844450245 w 216"/>
                <a:gd name="T33" fmla="*/ 673247391 h 226"/>
                <a:gd name="T34" fmla="*/ 837258897 w 216"/>
                <a:gd name="T35" fmla="*/ 809121661 h 226"/>
                <a:gd name="T36" fmla="*/ 814086300 w 216"/>
                <a:gd name="T37" fmla="*/ 939556915 h 226"/>
                <a:gd name="T38" fmla="*/ 769858614 w 216"/>
                <a:gd name="T39" fmla="*/ 1047187779 h 226"/>
                <a:gd name="T40" fmla="*/ 722693214 w 216"/>
                <a:gd name="T41" fmla="*/ 1154717196 h 226"/>
                <a:gd name="T42" fmla="*/ 660207783 w 216"/>
                <a:gd name="T43" fmla="*/ 1235532183 h 226"/>
                <a:gd name="T44" fmla="*/ 586522487 w 216"/>
                <a:gd name="T45" fmla="*/ 1296425926 h 226"/>
                <a:gd name="T46" fmla="*/ 504656372 w 216"/>
                <a:gd name="T47" fmla="*/ 1332984545 h 226"/>
                <a:gd name="T48" fmla="*/ 422873988 w 216"/>
                <a:gd name="T49" fmla="*/ 1343980891 h 226"/>
                <a:gd name="T50" fmla="*/ 336070776 w 216"/>
                <a:gd name="T51" fmla="*/ 1332984545 h 226"/>
                <a:gd name="T52" fmla="*/ 258010951 w 216"/>
                <a:gd name="T53" fmla="*/ 1296425926 h 226"/>
                <a:gd name="T54" fmla="*/ 184191063 w 216"/>
                <a:gd name="T55" fmla="*/ 1235532183 h 226"/>
                <a:gd name="T56" fmla="*/ 125236776 w 216"/>
                <a:gd name="T57" fmla="*/ 1154717196 h 226"/>
                <a:gd name="T58" fmla="*/ 73721376 w 216"/>
                <a:gd name="T59" fmla="*/ 1047187779 h 226"/>
                <a:gd name="T60" fmla="*/ 30328991 w 216"/>
                <a:gd name="T61" fmla="*/ 939556915 h 226"/>
                <a:gd name="T62" fmla="*/ 7145711 w 216"/>
                <a:gd name="T63" fmla="*/ 809121661 h 226"/>
                <a:gd name="T64" fmla="*/ 0 w 216"/>
                <a:gd name="T65" fmla="*/ 673247391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8" y="68"/>
                  </a:lnTo>
                  <a:lnTo>
                    <a:pt x="13" y="59"/>
                  </a:lnTo>
                  <a:lnTo>
                    <a:pt x="19" y="50"/>
                  </a:lnTo>
                  <a:lnTo>
                    <a:pt x="24" y="41"/>
                  </a:lnTo>
                  <a:lnTo>
                    <a:pt x="32" y="33"/>
                  </a:lnTo>
                  <a:lnTo>
                    <a:pt x="39" y="25"/>
                  </a:lnTo>
                  <a:lnTo>
                    <a:pt x="47" y="18"/>
                  </a:lnTo>
                  <a:lnTo>
                    <a:pt x="56" y="13"/>
                  </a:lnTo>
                  <a:lnTo>
                    <a:pt x="66" y="9"/>
                  </a:lnTo>
                  <a:lnTo>
                    <a:pt x="75" y="5"/>
                  </a:lnTo>
                  <a:lnTo>
                    <a:pt x="86" y="2"/>
                  </a:lnTo>
                  <a:lnTo>
                    <a:pt x="97" y="1"/>
                  </a:lnTo>
                  <a:lnTo>
                    <a:pt x="108" y="0"/>
                  </a:lnTo>
                  <a:lnTo>
                    <a:pt x="119" y="1"/>
                  </a:lnTo>
                  <a:lnTo>
                    <a:pt x="129" y="2"/>
                  </a:lnTo>
                  <a:lnTo>
                    <a:pt x="140" y="5"/>
                  </a:lnTo>
                  <a:lnTo>
                    <a:pt x="150" y="9"/>
                  </a:lnTo>
                  <a:lnTo>
                    <a:pt x="159" y="13"/>
                  </a:lnTo>
                  <a:lnTo>
                    <a:pt x="169" y="18"/>
                  </a:lnTo>
                  <a:lnTo>
                    <a:pt x="177" y="25"/>
                  </a:lnTo>
                  <a:lnTo>
                    <a:pt x="185" y="33"/>
                  </a:lnTo>
                  <a:lnTo>
                    <a:pt x="191" y="41"/>
                  </a:lnTo>
                  <a:lnTo>
                    <a:pt x="197" y="50"/>
                  </a:lnTo>
                  <a:lnTo>
                    <a:pt x="202" y="59"/>
                  </a:lnTo>
                  <a:lnTo>
                    <a:pt x="208" y="68"/>
                  </a:lnTo>
                  <a:lnTo>
                    <a:pt x="212" y="79"/>
                  </a:lnTo>
                  <a:lnTo>
                    <a:pt x="214" y="90"/>
                  </a:lnTo>
                  <a:lnTo>
                    <a:pt x="216" y="102"/>
                  </a:lnTo>
                  <a:lnTo>
                    <a:pt x="216" y="113"/>
                  </a:lnTo>
                  <a:lnTo>
                    <a:pt x="216" y="125"/>
                  </a:lnTo>
                  <a:lnTo>
                    <a:pt x="214" y="136"/>
                  </a:lnTo>
                  <a:lnTo>
                    <a:pt x="212" y="147"/>
                  </a:lnTo>
                  <a:lnTo>
                    <a:pt x="208" y="158"/>
                  </a:lnTo>
                  <a:lnTo>
                    <a:pt x="202" y="167"/>
                  </a:lnTo>
                  <a:lnTo>
                    <a:pt x="197" y="176"/>
                  </a:lnTo>
                  <a:lnTo>
                    <a:pt x="191" y="186"/>
                  </a:lnTo>
                  <a:lnTo>
                    <a:pt x="185" y="194"/>
                  </a:lnTo>
                  <a:lnTo>
                    <a:pt x="177" y="201"/>
                  </a:lnTo>
                  <a:lnTo>
                    <a:pt x="169" y="208"/>
                  </a:lnTo>
                  <a:lnTo>
                    <a:pt x="159" y="213"/>
                  </a:lnTo>
                  <a:lnTo>
                    <a:pt x="150" y="218"/>
                  </a:lnTo>
                  <a:lnTo>
                    <a:pt x="140" y="221"/>
                  </a:lnTo>
                  <a:lnTo>
                    <a:pt x="129" y="224"/>
                  </a:lnTo>
                  <a:lnTo>
                    <a:pt x="119" y="226"/>
                  </a:lnTo>
                  <a:lnTo>
                    <a:pt x="108" y="226"/>
                  </a:lnTo>
                  <a:lnTo>
                    <a:pt x="97" y="226"/>
                  </a:lnTo>
                  <a:lnTo>
                    <a:pt x="86" y="224"/>
                  </a:lnTo>
                  <a:lnTo>
                    <a:pt x="75" y="221"/>
                  </a:lnTo>
                  <a:lnTo>
                    <a:pt x="66" y="218"/>
                  </a:lnTo>
                  <a:lnTo>
                    <a:pt x="56" y="213"/>
                  </a:lnTo>
                  <a:lnTo>
                    <a:pt x="47" y="208"/>
                  </a:lnTo>
                  <a:lnTo>
                    <a:pt x="39" y="201"/>
                  </a:lnTo>
                  <a:lnTo>
                    <a:pt x="32" y="194"/>
                  </a:lnTo>
                  <a:lnTo>
                    <a:pt x="24" y="186"/>
                  </a:lnTo>
                  <a:lnTo>
                    <a:pt x="19" y="176"/>
                  </a:lnTo>
                  <a:lnTo>
                    <a:pt x="13" y="167"/>
                  </a:lnTo>
                  <a:lnTo>
                    <a:pt x="8" y="158"/>
                  </a:lnTo>
                  <a:lnTo>
                    <a:pt x="5" y="147"/>
                  </a:lnTo>
                  <a:lnTo>
                    <a:pt x="2" y="136"/>
                  </a:lnTo>
                  <a:lnTo>
                    <a:pt x="1" y="125"/>
                  </a:lnTo>
                  <a:lnTo>
                    <a:pt x="0" y="113"/>
                  </a:lnTo>
                </a:path>
              </a:pathLst>
            </a:custGeom>
            <a:noFill/>
            <a:ln w="3175">
              <a:solidFill>
                <a:srgbClr val="000000"/>
              </a:solidFill>
              <a:round/>
              <a:headEnd/>
              <a:tailEnd/>
            </a:ln>
          </p:spPr>
          <p:txBody>
            <a:bodyPr/>
            <a:lstStyle/>
            <a:p>
              <a:endParaRPr lang="zh-CN" altLang="en-US"/>
            </a:p>
          </p:txBody>
        </p:sp>
        <p:sp>
          <p:nvSpPr>
            <p:cNvPr id="15443" name="Rectangle 179">
              <a:extLst>
                <a:ext uri="{FF2B5EF4-FFF2-40B4-BE49-F238E27FC236}">
                  <a16:creationId xmlns:a16="http://schemas.microsoft.com/office/drawing/2014/main" id="{573D9656-3987-5E7F-46FC-104F5B0479E9}"/>
                </a:ext>
              </a:extLst>
            </p:cNvPr>
            <p:cNvSpPr>
              <a:spLocks noChangeArrowheads="1"/>
            </p:cNvSpPr>
            <p:nvPr/>
          </p:nvSpPr>
          <p:spPr bwMode="auto">
            <a:xfrm>
              <a:off x="1313120" y="5753772"/>
              <a:ext cx="63500" cy="154259"/>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a:solidFill>
                    <a:srgbClr val="FF0000"/>
                  </a:solidFill>
                  <a:latin typeface="宋体" pitchFamily="2" charset="-122"/>
                </a:rPr>
                <a:t>F</a:t>
              </a:r>
              <a:endParaRPr lang="en-US" altLang="zh-CN" sz="1000" b="1">
                <a:solidFill>
                  <a:srgbClr val="FF0000"/>
                </a:solidFill>
                <a:latin typeface="Times New Roman" pitchFamily="18" charset="0"/>
                <a:ea typeface="楷体_GB2312" pitchFamily="1" charset="-122"/>
              </a:endParaRPr>
            </a:p>
          </p:txBody>
        </p:sp>
        <p:sp>
          <p:nvSpPr>
            <p:cNvPr id="15444" name="未知">
              <a:extLst>
                <a:ext uri="{FF2B5EF4-FFF2-40B4-BE49-F238E27FC236}">
                  <a16:creationId xmlns:a16="http://schemas.microsoft.com/office/drawing/2014/main" id="{3BC04822-91CA-B2D9-1DBA-47EF210E02CC}"/>
                </a:ext>
              </a:extLst>
            </p:cNvPr>
            <p:cNvSpPr>
              <a:spLocks/>
            </p:cNvSpPr>
            <p:nvPr/>
          </p:nvSpPr>
          <p:spPr bwMode="auto">
            <a:xfrm>
              <a:off x="1775397" y="4974860"/>
              <a:ext cx="280668" cy="298361"/>
            </a:xfrm>
            <a:custGeom>
              <a:avLst/>
              <a:gdLst>
                <a:gd name="T0" fmla="*/ 3132436 w 216"/>
                <a:gd name="T1" fmla="*/ 446341159 h 227"/>
                <a:gd name="T2" fmla="*/ 16248397 w 216"/>
                <a:gd name="T3" fmla="*/ 348105442 h 227"/>
                <a:gd name="T4" fmla="*/ 44718601 w 216"/>
                <a:gd name="T5" fmla="*/ 260095379 h 227"/>
                <a:gd name="T6" fmla="*/ 81008170 w 216"/>
                <a:gd name="T7" fmla="*/ 182291127 h 227"/>
                <a:gd name="T8" fmla="*/ 133056879 w 216"/>
                <a:gd name="T9" fmla="*/ 113371133 h 227"/>
                <a:gd name="T10" fmla="*/ 190341245 w 216"/>
                <a:gd name="T11" fmla="*/ 60672045 h 227"/>
                <a:gd name="T12" fmla="*/ 253391593 w 216"/>
                <a:gd name="T13" fmla="*/ 25570180 h 227"/>
                <a:gd name="T14" fmla="*/ 328077895 w 216"/>
                <a:gd name="T15" fmla="*/ 3971138 h 227"/>
                <a:gd name="T16" fmla="*/ 404053641 w 216"/>
                <a:gd name="T17" fmla="*/ 3971138 h 227"/>
                <a:gd name="T18" fmla="*/ 473614015 w 216"/>
                <a:gd name="T19" fmla="*/ 25570180 h 227"/>
                <a:gd name="T20" fmla="*/ 538647947 w 216"/>
                <a:gd name="T21" fmla="*/ 60672045 h 227"/>
                <a:gd name="T22" fmla="*/ 599974025 w 216"/>
                <a:gd name="T23" fmla="*/ 113371133 h 227"/>
                <a:gd name="T24" fmla="*/ 651021663 w 216"/>
                <a:gd name="T25" fmla="*/ 182291127 h 227"/>
                <a:gd name="T26" fmla="*/ 684280176 w 216"/>
                <a:gd name="T27" fmla="*/ 260095379 h 227"/>
                <a:gd name="T28" fmla="*/ 719059846 w 216"/>
                <a:gd name="T29" fmla="*/ 348105442 h 227"/>
                <a:gd name="T30" fmla="*/ 732218540 w 216"/>
                <a:gd name="T31" fmla="*/ 446341159 h 227"/>
                <a:gd name="T32" fmla="*/ 732218540 w 216"/>
                <a:gd name="T33" fmla="*/ 494825899 h 227"/>
                <a:gd name="T34" fmla="*/ 725469299 w 216"/>
                <a:gd name="T35" fmla="*/ 591068594 h 227"/>
                <a:gd name="T36" fmla="*/ 706123720 w 216"/>
                <a:gd name="T37" fmla="*/ 685652195 h 227"/>
                <a:gd name="T38" fmla="*/ 668021454 w 216"/>
                <a:gd name="T39" fmla="*/ 767322354 h 227"/>
                <a:gd name="T40" fmla="*/ 628521798 w 216"/>
                <a:gd name="T41" fmla="*/ 846470598 h 227"/>
                <a:gd name="T42" fmla="*/ 573427077 w 216"/>
                <a:gd name="T43" fmla="*/ 903181730 h 227"/>
                <a:gd name="T44" fmla="*/ 508488705 w 216"/>
                <a:gd name="T45" fmla="*/ 949607487 h 227"/>
                <a:gd name="T46" fmla="*/ 437297754 w 216"/>
                <a:gd name="T47" fmla="*/ 972957092 h 227"/>
                <a:gd name="T48" fmla="*/ 366134183 w 216"/>
                <a:gd name="T49" fmla="*/ 985307325 h 227"/>
                <a:gd name="T50" fmla="*/ 291664425 w 216"/>
                <a:gd name="T51" fmla="*/ 972957092 h 227"/>
                <a:gd name="T52" fmla="*/ 223644091 w 216"/>
                <a:gd name="T53" fmla="*/ 949607487 h 227"/>
                <a:gd name="T54" fmla="*/ 158792020 w 216"/>
                <a:gd name="T55" fmla="*/ 903181730 h 227"/>
                <a:gd name="T56" fmla="*/ 107753531 w 216"/>
                <a:gd name="T57" fmla="*/ 846470598 h 227"/>
                <a:gd name="T58" fmla="*/ 65023271 w 216"/>
                <a:gd name="T59" fmla="*/ 767322354 h 227"/>
                <a:gd name="T60" fmla="*/ 26840323 w 216"/>
                <a:gd name="T61" fmla="*/ 685652195 h 227"/>
                <a:gd name="T62" fmla="*/ 6409892 w 216"/>
                <a:gd name="T63" fmla="*/ 591068594 h 227"/>
                <a:gd name="T64" fmla="*/ 0 w 216"/>
                <a:gd name="T65" fmla="*/ 49482589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9" y="50"/>
                  </a:lnTo>
                  <a:lnTo>
                    <a:pt x="24" y="42"/>
                  </a:lnTo>
                  <a:lnTo>
                    <a:pt x="32" y="34"/>
                  </a:lnTo>
                  <a:lnTo>
                    <a:pt x="39" y="26"/>
                  </a:lnTo>
                  <a:lnTo>
                    <a:pt x="47" y="19"/>
                  </a:lnTo>
                  <a:lnTo>
                    <a:pt x="56" y="14"/>
                  </a:lnTo>
                  <a:lnTo>
                    <a:pt x="66" y="10"/>
                  </a:lnTo>
                  <a:lnTo>
                    <a:pt x="75" y="6"/>
                  </a:lnTo>
                  <a:lnTo>
                    <a:pt x="86" y="3"/>
                  </a:lnTo>
                  <a:lnTo>
                    <a:pt x="97" y="1"/>
                  </a:lnTo>
                  <a:lnTo>
                    <a:pt x="108" y="0"/>
                  </a:lnTo>
                  <a:lnTo>
                    <a:pt x="119" y="1"/>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4" y="91"/>
                  </a:lnTo>
                  <a:lnTo>
                    <a:pt x="216" y="103"/>
                  </a:lnTo>
                  <a:lnTo>
                    <a:pt x="216" y="114"/>
                  </a:lnTo>
                  <a:lnTo>
                    <a:pt x="216" y="126"/>
                  </a:lnTo>
                  <a:lnTo>
                    <a:pt x="214" y="136"/>
                  </a:lnTo>
                  <a:lnTo>
                    <a:pt x="212" y="147"/>
                  </a:lnTo>
                  <a:lnTo>
                    <a:pt x="208" y="158"/>
                  </a:lnTo>
                  <a:lnTo>
                    <a:pt x="202" y="168"/>
                  </a:lnTo>
                  <a:lnTo>
                    <a:pt x="197" y="177"/>
                  </a:lnTo>
                  <a:lnTo>
                    <a:pt x="192" y="186"/>
                  </a:lnTo>
                  <a:lnTo>
                    <a:pt x="185" y="195"/>
                  </a:lnTo>
                  <a:lnTo>
                    <a:pt x="177" y="201"/>
                  </a:lnTo>
                  <a:lnTo>
                    <a:pt x="169" y="208"/>
                  </a:lnTo>
                  <a:lnTo>
                    <a:pt x="159" y="213"/>
                  </a:lnTo>
                  <a:lnTo>
                    <a:pt x="150" y="219"/>
                  </a:lnTo>
                  <a:lnTo>
                    <a:pt x="140" y="222"/>
                  </a:lnTo>
                  <a:lnTo>
                    <a:pt x="129" y="224"/>
                  </a:lnTo>
                  <a:lnTo>
                    <a:pt x="119" y="227"/>
                  </a:lnTo>
                  <a:lnTo>
                    <a:pt x="108" y="227"/>
                  </a:lnTo>
                  <a:lnTo>
                    <a:pt x="97" y="227"/>
                  </a:lnTo>
                  <a:lnTo>
                    <a:pt x="86" y="224"/>
                  </a:lnTo>
                  <a:lnTo>
                    <a:pt x="75" y="222"/>
                  </a:lnTo>
                  <a:lnTo>
                    <a:pt x="66" y="219"/>
                  </a:lnTo>
                  <a:lnTo>
                    <a:pt x="56" y="213"/>
                  </a:lnTo>
                  <a:lnTo>
                    <a:pt x="47" y="208"/>
                  </a:lnTo>
                  <a:lnTo>
                    <a:pt x="39" y="201"/>
                  </a:lnTo>
                  <a:lnTo>
                    <a:pt x="32" y="195"/>
                  </a:lnTo>
                  <a:lnTo>
                    <a:pt x="24" y="186"/>
                  </a:lnTo>
                  <a:lnTo>
                    <a:pt x="19" y="177"/>
                  </a:lnTo>
                  <a:lnTo>
                    <a:pt x="13" y="168"/>
                  </a:lnTo>
                  <a:lnTo>
                    <a:pt x="8" y="158"/>
                  </a:lnTo>
                  <a:lnTo>
                    <a:pt x="5" y="147"/>
                  </a:lnTo>
                  <a:lnTo>
                    <a:pt x="2" y="136"/>
                  </a:lnTo>
                  <a:lnTo>
                    <a:pt x="1" y="126"/>
                  </a:lnTo>
                  <a:lnTo>
                    <a:pt x="0" y="114"/>
                  </a:lnTo>
                  <a:close/>
                </a:path>
              </a:pathLst>
            </a:custGeom>
            <a:solidFill>
              <a:srgbClr val="FFFFFF"/>
            </a:solidFill>
            <a:ln w="9525">
              <a:noFill/>
              <a:round/>
              <a:headEnd/>
              <a:tailEnd/>
            </a:ln>
          </p:spPr>
          <p:txBody>
            <a:bodyPr/>
            <a:lstStyle/>
            <a:p>
              <a:endParaRPr lang="zh-CN" altLang="en-US"/>
            </a:p>
          </p:txBody>
        </p:sp>
        <p:sp>
          <p:nvSpPr>
            <p:cNvPr id="15445" name="未知">
              <a:extLst>
                <a:ext uri="{FF2B5EF4-FFF2-40B4-BE49-F238E27FC236}">
                  <a16:creationId xmlns:a16="http://schemas.microsoft.com/office/drawing/2014/main" id="{C61B1FEE-A1C0-2E1F-CF0B-F641C60B9D5B}"/>
                </a:ext>
              </a:extLst>
            </p:cNvPr>
            <p:cNvSpPr>
              <a:spLocks/>
            </p:cNvSpPr>
            <p:nvPr/>
          </p:nvSpPr>
          <p:spPr bwMode="auto">
            <a:xfrm>
              <a:off x="1775397" y="4974860"/>
              <a:ext cx="280668" cy="298361"/>
            </a:xfrm>
            <a:custGeom>
              <a:avLst/>
              <a:gdLst>
                <a:gd name="T0" fmla="*/ 3132436 w 216"/>
                <a:gd name="T1" fmla="*/ 446341159 h 227"/>
                <a:gd name="T2" fmla="*/ 16248397 w 216"/>
                <a:gd name="T3" fmla="*/ 348105442 h 227"/>
                <a:gd name="T4" fmla="*/ 44718601 w 216"/>
                <a:gd name="T5" fmla="*/ 260095379 h 227"/>
                <a:gd name="T6" fmla="*/ 81008170 w 216"/>
                <a:gd name="T7" fmla="*/ 182291127 h 227"/>
                <a:gd name="T8" fmla="*/ 133056879 w 216"/>
                <a:gd name="T9" fmla="*/ 113371133 h 227"/>
                <a:gd name="T10" fmla="*/ 190341245 w 216"/>
                <a:gd name="T11" fmla="*/ 60672045 h 227"/>
                <a:gd name="T12" fmla="*/ 253391593 w 216"/>
                <a:gd name="T13" fmla="*/ 25570180 h 227"/>
                <a:gd name="T14" fmla="*/ 328077895 w 216"/>
                <a:gd name="T15" fmla="*/ 3971138 h 227"/>
                <a:gd name="T16" fmla="*/ 404053641 w 216"/>
                <a:gd name="T17" fmla="*/ 3971138 h 227"/>
                <a:gd name="T18" fmla="*/ 473614015 w 216"/>
                <a:gd name="T19" fmla="*/ 25570180 h 227"/>
                <a:gd name="T20" fmla="*/ 538647947 w 216"/>
                <a:gd name="T21" fmla="*/ 60672045 h 227"/>
                <a:gd name="T22" fmla="*/ 599974025 w 216"/>
                <a:gd name="T23" fmla="*/ 113371133 h 227"/>
                <a:gd name="T24" fmla="*/ 651021663 w 216"/>
                <a:gd name="T25" fmla="*/ 182291127 h 227"/>
                <a:gd name="T26" fmla="*/ 684280176 w 216"/>
                <a:gd name="T27" fmla="*/ 260095379 h 227"/>
                <a:gd name="T28" fmla="*/ 719059846 w 216"/>
                <a:gd name="T29" fmla="*/ 348105442 h 227"/>
                <a:gd name="T30" fmla="*/ 732218540 w 216"/>
                <a:gd name="T31" fmla="*/ 446341159 h 227"/>
                <a:gd name="T32" fmla="*/ 732218540 w 216"/>
                <a:gd name="T33" fmla="*/ 494825899 h 227"/>
                <a:gd name="T34" fmla="*/ 725469299 w 216"/>
                <a:gd name="T35" fmla="*/ 591068594 h 227"/>
                <a:gd name="T36" fmla="*/ 706123720 w 216"/>
                <a:gd name="T37" fmla="*/ 685652195 h 227"/>
                <a:gd name="T38" fmla="*/ 668021454 w 216"/>
                <a:gd name="T39" fmla="*/ 767322354 h 227"/>
                <a:gd name="T40" fmla="*/ 628521798 w 216"/>
                <a:gd name="T41" fmla="*/ 846470598 h 227"/>
                <a:gd name="T42" fmla="*/ 573427077 w 216"/>
                <a:gd name="T43" fmla="*/ 903181730 h 227"/>
                <a:gd name="T44" fmla="*/ 508488705 w 216"/>
                <a:gd name="T45" fmla="*/ 949607487 h 227"/>
                <a:gd name="T46" fmla="*/ 437297754 w 216"/>
                <a:gd name="T47" fmla="*/ 972957092 h 227"/>
                <a:gd name="T48" fmla="*/ 366134183 w 216"/>
                <a:gd name="T49" fmla="*/ 985307325 h 227"/>
                <a:gd name="T50" fmla="*/ 291664425 w 216"/>
                <a:gd name="T51" fmla="*/ 972957092 h 227"/>
                <a:gd name="T52" fmla="*/ 223644091 w 216"/>
                <a:gd name="T53" fmla="*/ 949607487 h 227"/>
                <a:gd name="T54" fmla="*/ 158792020 w 216"/>
                <a:gd name="T55" fmla="*/ 903181730 h 227"/>
                <a:gd name="T56" fmla="*/ 107753531 w 216"/>
                <a:gd name="T57" fmla="*/ 846470598 h 227"/>
                <a:gd name="T58" fmla="*/ 65023271 w 216"/>
                <a:gd name="T59" fmla="*/ 767322354 h 227"/>
                <a:gd name="T60" fmla="*/ 26840323 w 216"/>
                <a:gd name="T61" fmla="*/ 685652195 h 227"/>
                <a:gd name="T62" fmla="*/ 6409892 w 216"/>
                <a:gd name="T63" fmla="*/ 591068594 h 227"/>
                <a:gd name="T64" fmla="*/ 0 w 216"/>
                <a:gd name="T65" fmla="*/ 49482589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9" y="50"/>
                  </a:lnTo>
                  <a:lnTo>
                    <a:pt x="24" y="42"/>
                  </a:lnTo>
                  <a:lnTo>
                    <a:pt x="32" y="34"/>
                  </a:lnTo>
                  <a:lnTo>
                    <a:pt x="39" y="26"/>
                  </a:lnTo>
                  <a:lnTo>
                    <a:pt x="47" y="19"/>
                  </a:lnTo>
                  <a:lnTo>
                    <a:pt x="56" y="14"/>
                  </a:lnTo>
                  <a:lnTo>
                    <a:pt x="66" y="10"/>
                  </a:lnTo>
                  <a:lnTo>
                    <a:pt x="75" y="6"/>
                  </a:lnTo>
                  <a:lnTo>
                    <a:pt x="86" y="3"/>
                  </a:lnTo>
                  <a:lnTo>
                    <a:pt x="97" y="1"/>
                  </a:lnTo>
                  <a:lnTo>
                    <a:pt x="108" y="0"/>
                  </a:lnTo>
                  <a:lnTo>
                    <a:pt x="119" y="1"/>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4" y="91"/>
                  </a:lnTo>
                  <a:lnTo>
                    <a:pt x="216" y="103"/>
                  </a:lnTo>
                  <a:lnTo>
                    <a:pt x="216" y="114"/>
                  </a:lnTo>
                  <a:lnTo>
                    <a:pt x="216" y="126"/>
                  </a:lnTo>
                  <a:lnTo>
                    <a:pt x="214" y="136"/>
                  </a:lnTo>
                  <a:lnTo>
                    <a:pt x="212" y="147"/>
                  </a:lnTo>
                  <a:lnTo>
                    <a:pt x="208" y="158"/>
                  </a:lnTo>
                  <a:lnTo>
                    <a:pt x="202" y="168"/>
                  </a:lnTo>
                  <a:lnTo>
                    <a:pt x="197" y="177"/>
                  </a:lnTo>
                  <a:lnTo>
                    <a:pt x="192" y="186"/>
                  </a:lnTo>
                  <a:lnTo>
                    <a:pt x="185" y="195"/>
                  </a:lnTo>
                  <a:lnTo>
                    <a:pt x="177" y="201"/>
                  </a:lnTo>
                  <a:lnTo>
                    <a:pt x="169" y="208"/>
                  </a:lnTo>
                  <a:lnTo>
                    <a:pt x="159" y="213"/>
                  </a:lnTo>
                  <a:lnTo>
                    <a:pt x="150" y="219"/>
                  </a:lnTo>
                  <a:lnTo>
                    <a:pt x="140" y="222"/>
                  </a:lnTo>
                  <a:lnTo>
                    <a:pt x="129" y="224"/>
                  </a:lnTo>
                  <a:lnTo>
                    <a:pt x="119" y="227"/>
                  </a:lnTo>
                  <a:lnTo>
                    <a:pt x="108" y="227"/>
                  </a:lnTo>
                  <a:lnTo>
                    <a:pt x="97" y="227"/>
                  </a:lnTo>
                  <a:lnTo>
                    <a:pt x="86" y="224"/>
                  </a:lnTo>
                  <a:lnTo>
                    <a:pt x="75" y="222"/>
                  </a:lnTo>
                  <a:lnTo>
                    <a:pt x="66" y="219"/>
                  </a:lnTo>
                  <a:lnTo>
                    <a:pt x="56" y="213"/>
                  </a:lnTo>
                  <a:lnTo>
                    <a:pt x="47" y="208"/>
                  </a:lnTo>
                  <a:lnTo>
                    <a:pt x="39" y="201"/>
                  </a:lnTo>
                  <a:lnTo>
                    <a:pt x="32" y="195"/>
                  </a:lnTo>
                  <a:lnTo>
                    <a:pt x="24" y="186"/>
                  </a:lnTo>
                  <a:lnTo>
                    <a:pt x="19" y="177"/>
                  </a:lnTo>
                  <a:lnTo>
                    <a:pt x="13" y="168"/>
                  </a:lnTo>
                  <a:lnTo>
                    <a:pt x="8" y="158"/>
                  </a:lnTo>
                  <a:lnTo>
                    <a:pt x="5" y="147"/>
                  </a:lnTo>
                  <a:lnTo>
                    <a:pt x="2" y="136"/>
                  </a:lnTo>
                  <a:lnTo>
                    <a:pt x="1" y="126"/>
                  </a:lnTo>
                  <a:lnTo>
                    <a:pt x="0" y="114"/>
                  </a:lnTo>
                </a:path>
              </a:pathLst>
            </a:custGeom>
            <a:noFill/>
            <a:ln w="3175">
              <a:solidFill>
                <a:srgbClr val="000000"/>
              </a:solidFill>
              <a:round/>
              <a:headEnd/>
              <a:tailEnd/>
            </a:ln>
          </p:spPr>
          <p:txBody>
            <a:bodyPr/>
            <a:lstStyle/>
            <a:p>
              <a:endParaRPr lang="zh-CN" altLang="en-US"/>
            </a:p>
          </p:txBody>
        </p:sp>
        <p:sp>
          <p:nvSpPr>
            <p:cNvPr id="15446" name="Rectangle 182">
              <a:extLst>
                <a:ext uri="{FF2B5EF4-FFF2-40B4-BE49-F238E27FC236}">
                  <a16:creationId xmlns:a16="http://schemas.microsoft.com/office/drawing/2014/main" id="{D6C92562-BCD8-0D6E-93B9-BD02451C4F08}"/>
                </a:ext>
              </a:extLst>
            </p:cNvPr>
            <p:cNvSpPr>
              <a:spLocks noChangeArrowheads="1"/>
            </p:cNvSpPr>
            <p:nvPr/>
          </p:nvSpPr>
          <p:spPr bwMode="auto">
            <a:xfrm>
              <a:off x="1876996" y="5033262"/>
              <a:ext cx="64120" cy="153888"/>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dirty="0">
                  <a:solidFill>
                    <a:srgbClr val="FF0000"/>
                  </a:solidFill>
                  <a:latin typeface="宋体" pitchFamily="2" charset="-122"/>
                </a:rPr>
                <a:t>D</a:t>
              </a:r>
              <a:endParaRPr lang="en-US" altLang="zh-CN" sz="1000" b="1" dirty="0">
                <a:solidFill>
                  <a:srgbClr val="FF0000"/>
                </a:solidFill>
                <a:ea typeface="楷体_GB2312" pitchFamily="1" charset="-122"/>
              </a:endParaRPr>
            </a:p>
          </p:txBody>
        </p:sp>
        <p:sp>
          <p:nvSpPr>
            <p:cNvPr id="15447" name="未知">
              <a:extLst>
                <a:ext uri="{FF2B5EF4-FFF2-40B4-BE49-F238E27FC236}">
                  <a16:creationId xmlns:a16="http://schemas.microsoft.com/office/drawing/2014/main" id="{F7014E2B-2DF4-5052-9AC0-D6EA73827DA6}"/>
                </a:ext>
              </a:extLst>
            </p:cNvPr>
            <p:cNvSpPr>
              <a:spLocks/>
            </p:cNvSpPr>
            <p:nvPr/>
          </p:nvSpPr>
          <p:spPr bwMode="auto">
            <a:xfrm>
              <a:off x="2619941" y="4265142"/>
              <a:ext cx="280668" cy="301535"/>
            </a:xfrm>
            <a:custGeom>
              <a:avLst/>
              <a:gdLst>
                <a:gd name="T0" fmla="*/ 3132436 w 216"/>
                <a:gd name="T1" fmla="*/ 559741153 h 227"/>
                <a:gd name="T2" fmla="*/ 16248397 w 216"/>
                <a:gd name="T3" fmla="*/ 431963359 h 227"/>
                <a:gd name="T4" fmla="*/ 44718601 w 216"/>
                <a:gd name="T5" fmla="*/ 326584817 h 227"/>
                <a:gd name="T6" fmla="*/ 81008170 w 216"/>
                <a:gd name="T7" fmla="*/ 227932445 h 227"/>
                <a:gd name="T8" fmla="*/ 133056879 w 216"/>
                <a:gd name="T9" fmla="*/ 139722493 h 227"/>
                <a:gd name="T10" fmla="*/ 193570726 w 216"/>
                <a:gd name="T11" fmla="*/ 75813534 h 227"/>
                <a:gd name="T12" fmla="*/ 253391593 w 216"/>
                <a:gd name="T13" fmla="*/ 33107939 h 227"/>
                <a:gd name="T14" fmla="*/ 328077895 w 216"/>
                <a:gd name="T15" fmla="*/ 10147193 h 227"/>
                <a:gd name="T16" fmla="*/ 404053641 w 216"/>
                <a:gd name="T17" fmla="*/ 10147193 h 227"/>
                <a:gd name="T18" fmla="*/ 473614015 w 216"/>
                <a:gd name="T19" fmla="*/ 33107939 h 227"/>
                <a:gd name="T20" fmla="*/ 538647947 w 216"/>
                <a:gd name="T21" fmla="*/ 75813534 h 227"/>
                <a:gd name="T22" fmla="*/ 599974025 w 216"/>
                <a:gd name="T23" fmla="*/ 139722493 h 227"/>
                <a:gd name="T24" fmla="*/ 651021663 w 216"/>
                <a:gd name="T25" fmla="*/ 227932445 h 227"/>
                <a:gd name="T26" fmla="*/ 684280176 w 216"/>
                <a:gd name="T27" fmla="*/ 326584817 h 227"/>
                <a:gd name="T28" fmla="*/ 719059846 w 216"/>
                <a:gd name="T29" fmla="*/ 431963359 h 227"/>
                <a:gd name="T30" fmla="*/ 732218540 w 216"/>
                <a:gd name="T31" fmla="*/ 559741153 h 227"/>
                <a:gd name="T32" fmla="*/ 732218540 w 216"/>
                <a:gd name="T33" fmla="*/ 618956149 h 227"/>
                <a:gd name="T34" fmla="*/ 722192024 w 216"/>
                <a:gd name="T35" fmla="*/ 744022768 h 227"/>
                <a:gd name="T36" fmla="*/ 706123720 w 216"/>
                <a:gd name="T37" fmla="*/ 857787430 h 227"/>
                <a:gd name="T38" fmla="*/ 668021454 w 216"/>
                <a:gd name="T39" fmla="*/ 958434412 h 227"/>
                <a:gd name="T40" fmla="*/ 628521798 w 216"/>
                <a:gd name="T41" fmla="*/ 1057112630 h 227"/>
                <a:gd name="T42" fmla="*/ 573427077 w 216"/>
                <a:gd name="T43" fmla="*/ 1126388021 h 227"/>
                <a:gd name="T44" fmla="*/ 508488705 w 216"/>
                <a:gd name="T45" fmla="*/ 1185978067 h 227"/>
                <a:gd name="T46" fmla="*/ 437297754 w 216"/>
                <a:gd name="T47" fmla="*/ 1220474701 h 227"/>
                <a:gd name="T48" fmla="*/ 366134183 w 216"/>
                <a:gd name="T49" fmla="*/ 1230410188 h 227"/>
                <a:gd name="T50" fmla="*/ 291664425 w 216"/>
                <a:gd name="T51" fmla="*/ 1220474701 h 227"/>
                <a:gd name="T52" fmla="*/ 223644091 w 216"/>
                <a:gd name="T53" fmla="*/ 1185978067 h 227"/>
                <a:gd name="T54" fmla="*/ 158792020 w 216"/>
                <a:gd name="T55" fmla="*/ 1126388021 h 227"/>
                <a:gd name="T56" fmla="*/ 107753531 w 216"/>
                <a:gd name="T57" fmla="*/ 1057112630 h 227"/>
                <a:gd name="T58" fmla="*/ 65023271 w 216"/>
                <a:gd name="T59" fmla="*/ 958434412 h 227"/>
                <a:gd name="T60" fmla="*/ 26840323 w 216"/>
                <a:gd name="T61" fmla="*/ 857787430 h 227"/>
                <a:gd name="T62" fmla="*/ 9836524 w 216"/>
                <a:gd name="T63" fmla="*/ 744022768 h 227"/>
                <a:gd name="T64" fmla="*/ 0 w 216"/>
                <a:gd name="T65" fmla="*/ 61895614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3" y="91"/>
                  </a:lnTo>
                  <a:lnTo>
                    <a:pt x="5" y="80"/>
                  </a:lnTo>
                  <a:lnTo>
                    <a:pt x="8" y="69"/>
                  </a:lnTo>
                  <a:lnTo>
                    <a:pt x="13" y="60"/>
                  </a:lnTo>
                  <a:lnTo>
                    <a:pt x="19" y="50"/>
                  </a:lnTo>
                  <a:lnTo>
                    <a:pt x="24" y="42"/>
                  </a:lnTo>
                  <a:lnTo>
                    <a:pt x="32" y="34"/>
                  </a:lnTo>
                  <a:lnTo>
                    <a:pt x="39" y="26"/>
                  </a:lnTo>
                  <a:lnTo>
                    <a:pt x="47" y="19"/>
                  </a:lnTo>
                  <a:lnTo>
                    <a:pt x="57"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3" y="91"/>
                  </a:lnTo>
                  <a:lnTo>
                    <a:pt x="216" y="103"/>
                  </a:lnTo>
                  <a:lnTo>
                    <a:pt x="216" y="114"/>
                  </a:lnTo>
                  <a:lnTo>
                    <a:pt x="216" y="126"/>
                  </a:lnTo>
                  <a:lnTo>
                    <a:pt x="213" y="137"/>
                  </a:lnTo>
                  <a:lnTo>
                    <a:pt x="212" y="148"/>
                  </a:lnTo>
                  <a:lnTo>
                    <a:pt x="208" y="158"/>
                  </a:lnTo>
                  <a:lnTo>
                    <a:pt x="202" y="168"/>
                  </a:lnTo>
                  <a:lnTo>
                    <a:pt x="197" y="177"/>
                  </a:lnTo>
                  <a:lnTo>
                    <a:pt x="192" y="187"/>
                  </a:lnTo>
                  <a:lnTo>
                    <a:pt x="185" y="195"/>
                  </a:lnTo>
                  <a:lnTo>
                    <a:pt x="177" y="202"/>
                  </a:lnTo>
                  <a:lnTo>
                    <a:pt x="169" y="208"/>
                  </a:lnTo>
                  <a:lnTo>
                    <a:pt x="159" y="214"/>
                  </a:lnTo>
                  <a:lnTo>
                    <a:pt x="150" y="219"/>
                  </a:lnTo>
                  <a:lnTo>
                    <a:pt x="140" y="222"/>
                  </a:lnTo>
                  <a:lnTo>
                    <a:pt x="129" y="225"/>
                  </a:lnTo>
                  <a:lnTo>
                    <a:pt x="119" y="227"/>
                  </a:lnTo>
                  <a:lnTo>
                    <a:pt x="108" y="227"/>
                  </a:lnTo>
                  <a:lnTo>
                    <a:pt x="97" y="227"/>
                  </a:lnTo>
                  <a:lnTo>
                    <a:pt x="86" y="225"/>
                  </a:lnTo>
                  <a:lnTo>
                    <a:pt x="75" y="222"/>
                  </a:lnTo>
                  <a:lnTo>
                    <a:pt x="66" y="219"/>
                  </a:lnTo>
                  <a:lnTo>
                    <a:pt x="57" y="214"/>
                  </a:lnTo>
                  <a:lnTo>
                    <a:pt x="47" y="208"/>
                  </a:lnTo>
                  <a:lnTo>
                    <a:pt x="39" y="202"/>
                  </a:lnTo>
                  <a:lnTo>
                    <a:pt x="32" y="195"/>
                  </a:lnTo>
                  <a:lnTo>
                    <a:pt x="24" y="187"/>
                  </a:lnTo>
                  <a:lnTo>
                    <a:pt x="19" y="177"/>
                  </a:lnTo>
                  <a:lnTo>
                    <a:pt x="13" y="168"/>
                  </a:lnTo>
                  <a:lnTo>
                    <a:pt x="8" y="158"/>
                  </a:lnTo>
                  <a:lnTo>
                    <a:pt x="5" y="148"/>
                  </a:lnTo>
                  <a:lnTo>
                    <a:pt x="3" y="137"/>
                  </a:lnTo>
                  <a:lnTo>
                    <a:pt x="1" y="126"/>
                  </a:lnTo>
                  <a:lnTo>
                    <a:pt x="0" y="114"/>
                  </a:lnTo>
                  <a:close/>
                </a:path>
              </a:pathLst>
            </a:custGeom>
            <a:solidFill>
              <a:srgbClr val="FFFFFF"/>
            </a:solidFill>
            <a:ln w="9525">
              <a:noFill/>
              <a:round/>
              <a:headEnd/>
              <a:tailEnd/>
            </a:ln>
          </p:spPr>
          <p:txBody>
            <a:bodyPr/>
            <a:lstStyle/>
            <a:p>
              <a:endParaRPr lang="zh-CN" altLang="en-US"/>
            </a:p>
          </p:txBody>
        </p:sp>
        <p:sp>
          <p:nvSpPr>
            <p:cNvPr id="15448" name="未知">
              <a:extLst>
                <a:ext uri="{FF2B5EF4-FFF2-40B4-BE49-F238E27FC236}">
                  <a16:creationId xmlns:a16="http://schemas.microsoft.com/office/drawing/2014/main" id="{610732AB-085C-4E66-8866-4F7EBE0583C0}"/>
                </a:ext>
              </a:extLst>
            </p:cNvPr>
            <p:cNvSpPr>
              <a:spLocks/>
            </p:cNvSpPr>
            <p:nvPr/>
          </p:nvSpPr>
          <p:spPr bwMode="auto">
            <a:xfrm>
              <a:off x="2619941" y="4265142"/>
              <a:ext cx="280668" cy="301535"/>
            </a:xfrm>
            <a:custGeom>
              <a:avLst/>
              <a:gdLst>
                <a:gd name="T0" fmla="*/ 3132436 w 216"/>
                <a:gd name="T1" fmla="*/ 559741153 h 227"/>
                <a:gd name="T2" fmla="*/ 16248397 w 216"/>
                <a:gd name="T3" fmla="*/ 431963359 h 227"/>
                <a:gd name="T4" fmla="*/ 44718601 w 216"/>
                <a:gd name="T5" fmla="*/ 326584817 h 227"/>
                <a:gd name="T6" fmla="*/ 81008170 w 216"/>
                <a:gd name="T7" fmla="*/ 227932445 h 227"/>
                <a:gd name="T8" fmla="*/ 133056879 w 216"/>
                <a:gd name="T9" fmla="*/ 139722493 h 227"/>
                <a:gd name="T10" fmla="*/ 193570726 w 216"/>
                <a:gd name="T11" fmla="*/ 75813534 h 227"/>
                <a:gd name="T12" fmla="*/ 253391593 w 216"/>
                <a:gd name="T13" fmla="*/ 33107939 h 227"/>
                <a:gd name="T14" fmla="*/ 328077895 w 216"/>
                <a:gd name="T15" fmla="*/ 10147193 h 227"/>
                <a:gd name="T16" fmla="*/ 404053641 w 216"/>
                <a:gd name="T17" fmla="*/ 10147193 h 227"/>
                <a:gd name="T18" fmla="*/ 473614015 w 216"/>
                <a:gd name="T19" fmla="*/ 33107939 h 227"/>
                <a:gd name="T20" fmla="*/ 538647947 w 216"/>
                <a:gd name="T21" fmla="*/ 75813534 h 227"/>
                <a:gd name="T22" fmla="*/ 599974025 w 216"/>
                <a:gd name="T23" fmla="*/ 139722493 h 227"/>
                <a:gd name="T24" fmla="*/ 651021663 w 216"/>
                <a:gd name="T25" fmla="*/ 227932445 h 227"/>
                <a:gd name="T26" fmla="*/ 684280176 w 216"/>
                <a:gd name="T27" fmla="*/ 326584817 h 227"/>
                <a:gd name="T28" fmla="*/ 719059846 w 216"/>
                <a:gd name="T29" fmla="*/ 431963359 h 227"/>
                <a:gd name="T30" fmla="*/ 732218540 w 216"/>
                <a:gd name="T31" fmla="*/ 559741153 h 227"/>
                <a:gd name="T32" fmla="*/ 732218540 w 216"/>
                <a:gd name="T33" fmla="*/ 618956149 h 227"/>
                <a:gd name="T34" fmla="*/ 722192024 w 216"/>
                <a:gd name="T35" fmla="*/ 744022768 h 227"/>
                <a:gd name="T36" fmla="*/ 706123720 w 216"/>
                <a:gd name="T37" fmla="*/ 857787430 h 227"/>
                <a:gd name="T38" fmla="*/ 668021454 w 216"/>
                <a:gd name="T39" fmla="*/ 958434412 h 227"/>
                <a:gd name="T40" fmla="*/ 628521798 w 216"/>
                <a:gd name="T41" fmla="*/ 1057112630 h 227"/>
                <a:gd name="T42" fmla="*/ 573427077 w 216"/>
                <a:gd name="T43" fmla="*/ 1126388021 h 227"/>
                <a:gd name="T44" fmla="*/ 508488705 w 216"/>
                <a:gd name="T45" fmla="*/ 1185978067 h 227"/>
                <a:gd name="T46" fmla="*/ 437297754 w 216"/>
                <a:gd name="T47" fmla="*/ 1220474701 h 227"/>
                <a:gd name="T48" fmla="*/ 366134183 w 216"/>
                <a:gd name="T49" fmla="*/ 1230410188 h 227"/>
                <a:gd name="T50" fmla="*/ 291664425 w 216"/>
                <a:gd name="T51" fmla="*/ 1220474701 h 227"/>
                <a:gd name="T52" fmla="*/ 223644091 w 216"/>
                <a:gd name="T53" fmla="*/ 1185978067 h 227"/>
                <a:gd name="T54" fmla="*/ 158792020 w 216"/>
                <a:gd name="T55" fmla="*/ 1126388021 h 227"/>
                <a:gd name="T56" fmla="*/ 107753531 w 216"/>
                <a:gd name="T57" fmla="*/ 1057112630 h 227"/>
                <a:gd name="T58" fmla="*/ 65023271 w 216"/>
                <a:gd name="T59" fmla="*/ 958434412 h 227"/>
                <a:gd name="T60" fmla="*/ 26840323 w 216"/>
                <a:gd name="T61" fmla="*/ 857787430 h 227"/>
                <a:gd name="T62" fmla="*/ 9836524 w 216"/>
                <a:gd name="T63" fmla="*/ 744022768 h 227"/>
                <a:gd name="T64" fmla="*/ 0 w 216"/>
                <a:gd name="T65" fmla="*/ 61895614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3" y="91"/>
                  </a:lnTo>
                  <a:lnTo>
                    <a:pt x="5" y="80"/>
                  </a:lnTo>
                  <a:lnTo>
                    <a:pt x="8" y="69"/>
                  </a:lnTo>
                  <a:lnTo>
                    <a:pt x="13" y="60"/>
                  </a:lnTo>
                  <a:lnTo>
                    <a:pt x="19" y="50"/>
                  </a:lnTo>
                  <a:lnTo>
                    <a:pt x="24" y="42"/>
                  </a:lnTo>
                  <a:lnTo>
                    <a:pt x="32" y="34"/>
                  </a:lnTo>
                  <a:lnTo>
                    <a:pt x="39" y="26"/>
                  </a:lnTo>
                  <a:lnTo>
                    <a:pt x="47" y="19"/>
                  </a:lnTo>
                  <a:lnTo>
                    <a:pt x="57"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3" y="91"/>
                  </a:lnTo>
                  <a:lnTo>
                    <a:pt x="216" y="103"/>
                  </a:lnTo>
                  <a:lnTo>
                    <a:pt x="216" y="114"/>
                  </a:lnTo>
                  <a:lnTo>
                    <a:pt x="216" y="126"/>
                  </a:lnTo>
                  <a:lnTo>
                    <a:pt x="213" y="137"/>
                  </a:lnTo>
                  <a:lnTo>
                    <a:pt x="212" y="148"/>
                  </a:lnTo>
                  <a:lnTo>
                    <a:pt x="208" y="158"/>
                  </a:lnTo>
                  <a:lnTo>
                    <a:pt x="202" y="168"/>
                  </a:lnTo>
                  <a:lnTo>
                    <a:pt x="197" y="177"/>
                  </a:lnTo>
                  <a:lnTo>
                    <a:pt x="192" y="187"/>
                  </a:lnTo>
                  <a:lnTo>
                    <a:pt x="185" y="195"/>
                  </a:lnTo>
                  <a:lnTo>
                    <a:pt x="177" y="202"/>
                  </a:lnTo>
                  <a:lnTo>
                    <a:pt x="169" y="208"/>
                  </a:lnTo>
                  <a:lnTo>
                    <a:pt x="159" y="214"/>
                  </a:lnTo>
                  <a:lnTo>
                    <a:pt x="150" y="219"/>
                  </a:lnTo>
                  <a:lnTo>
                    <a:pt x="140" y="222"/>
                  </a:lnTo>
                  <a:lnTo>
                    <a:pt x="129" y="225"/>
                  </a:lnTo>
                  <a:lnTo>
                    <a:pt x="119" y="227"/>
                  </a:lnTo>
                  <a:lnTo>
                    <a:pt x="108" y="227"/>
                  </a:lnTo>
                  <a:lnTo>
                    <a:pt x="97" y="227"/>
                  </a:lnTo>
                  <a:lnTo>
                    <a:pt x="86" y="225"/>
                  </a:lnTo>
                  <a:lnTo>
                    <a:pt x="75" y="222"/>
                  </a:lnTo>
                  <a:lnTo>
                    <a:pt x="66" y="219"/>
                  </a:lnTo>
                  <a:lnTo>
                    <a:pt x="57" y="214"/>
                  </a:lnTo>
                  <a:lnTo>
                    <a:pt x="47" y="208"/>
                  </a:lnTo>
                  <a:lnTo>
                    <a:pt x="39" y="202"/>
                  </a:lnTo>
                  <a:lnTo>
                    <a:pt x="32" y="195"/>
                  </a:lnTo>
                  <a:lnTo>
                    <a:pt x="24" y="187"/>
                  </a:lnTo>
                  <a:lnTo>
                    <a:pt x="19" y="177"/>
                  </a:lnTo>
                  <a:lnTo>
                    <a:pt x="13" y="168"/>
                  </a:lnTo>
                  <a:lnTo>
                    <a:pt x="8" y="158"/>
                  </a:lnTo>
                  <a:lnTo>
                    <a:pt x="5" y="148"/>
                  </a:lnTo>
                  <a:lnTo>
                    <a:pt x="3" y="137"/>
                  </a:lnTo>
                  <a:lnTo>
                    <a:pt x="1" y="126"/>
                  </a:lnTo>
                  <a:lnTo>
                    <a:pt x="0" y="114"/>
                  </a:lnTo>
                </a:path>
              </a:pathLst>
            </a:custGeom>
            <a:noFill/>
            <a:ln w="3175">
              <a:solidFill>
                <a:srgbClr val="000000"/>
              </a:solidFill>
              <a:round/>
              <a:headEnd/>
              <a:tailEnd/>
            </a:ln>
          </p:spPr>
          <p:txBody>
            <a:bodyPr/>
            <a:lstStyle/>
            <a:p>
              <a:endParaRPr lang="zh-CN" altLang="en-US"/>
            </a:p>
          </p:txBody>
        </p:sp>
        <p:sp>
          <p:nvSpPr>
            <p:cNvPr id="15449" name="Rectangle 185">
              <a:extLst>
                <a:ext uri="{FF2B5EF4-FFF2-40B4-BE49-F238E27FC236}">
                  <a16:creationId xmlns:a16="http://schemas.microsoft.com/office/drawing/2014/main" id="{EC70AB62-6DC3-096B-51CB-8BBF1646C210}"/>
                </a:ext>
              </a:extLst>
            </p:cNvPr>
            <p:cNvSpPr>
              <a:spLocks noChangeArrowheads="1"/>
            </p:cNvSpPr>
            <p:nvPr/>
          </p:nvSpPr>
          <p:spPr bwMode="auto">
            <a:xfrm>
              <a:off x="2721540" y="4325449"/>
              <a:ext cx="64135" cy="153624"/>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a:solidFill>
                    <a:srgbClr val="FF0000"/>
                  </a:solidFill>
                  <a:latin typeface="宋体" pitchFamily="2" charset="-122"/>
                </a:rPr>
                <a:t>B</a:t>
              </a:r>
              <a:endParaRPr lang="en-US" altLang="zh-CN" sz="1000" b="1">
                <a:solidFill>
                  <a:srgbClr val="FF0000"/>
                </a:solidFill>
                <a:latin typeface="Times New Roman" pitchFamily="18" charset="0"/>
                <a:ea typeface="楷体_GB2312" pitchFamily="1" charset="-122"/>
              </a:endParaRPr>
            </a:p>
          </p:txBody>
        </p:sp>
        <p:sp>
          <p:nvSpPr>
            <p:cNvPr id="15450" name="未知">
              <a:extLst>
                <a:ext uri="{FF2B5EF4-FFF2-40B4-BE49-F238E27FC236}">
                  <a16:creationId xmlns:a16="http://schemas.microsoft.com/office/drawing/2014/main" id="{26EDA05C-5308-CE49-BAC0-2220C041DCC4}"/>
                </a:ext>
              </a:extLst>
            </p:cNvPr>
            <p:cNvSpPr>
              <a:spLocks/>
            </p:cNvSpPr>
            <p:nvPr/>
          </p:nvSpPr>
          <p:spPr bwMode="auto">
            <a:xfrm>
              <a:off x="2619941" y="5693465"/>
              <a:ext cx="280668" cy="301535"/>
            </a:xfrm>
            <a:custGeom>
              <a:avLst/>
              <a:gdLst>
                <a:gd name="T0" fmla="*/ 3132436 w 216"/>
                <a:gd name="T1" fmla="*/ 605799974 h 226"/>
                <a:gd name="T2" fmla="*/ 16248397 w 216"/>
                <a:gd name="T3" fmla="*/ 470234226 h 226"/>
                <a:gd name="T4" fmla="*/ 44718601 w 216"/>
                <a:gd name="T5" fmla="*/ 351636369 h 226"/>
                <a:gd name="T6" fmla="*/ 81008170 w 216"/>
                <a:gd name="T7" fmla="*/ 243453492 h 226"/>
                <a:gd name="T8" fmla="*/ 133056879 w 216"/>
                <a:gd name="T9" fmla="*/ 149345652 h 226"/>
                <a:gd name="T10" fmla="*/ 193570726 w 216"/>
                <a:gd name="T11" fmla="*/ 76838499 h 226"/>
                <a:gd name="T12" fmla="*/ 253391593 w 216"/>
                <a:gd name="T13" fmla="*/ 30747017 h 226"/>
                <a:gd name="T14" fmla="*/ 328077895 w 216"/>
                <a:gd name="T15" fmla="*/ 5246112 h 226"/>
                <a:gd name="T16" fmla="*/ 404053641 w 216"/>
                <a:gd name="T17" fmla="*/ 5246112 h 226"/>
                <a:gd name="T18" fmla="*/ 473614015 w 216"/>
                <a:gd name="T19" fmla="*/ 30747017 h 226"/>
                <a:gd name="T20" fmla="*/ 538647947 w 216"/>
                <a:gd name="T21" fmla="*/ 76838499 h 226"/>
                <a:gd name="T22" fmla="*/ 599974025 w 216"/>
                <a:gd name="T23" fmla="*/ 149345652 h 226"/>
                <a:gd name="T24" fmla="*/ 651021663 w 216"/>
                <a:gd name="T25" fmla="*/ 243453492 h 226"/>
                <a:gd name="T26" fmla="*/ 684280176 w 216"/>
                <a:gd name="T27" fmla="*/ 351636369 h 226"/>
                <a:gd name="T28" fmla="*/ 719059846 w 216"/>
                <a:gd name="T29" fmla="*/ 470234226 h 226"/>
                <a:gd name="T30" fmla="*/ 732218540 w 216"/>
                <a:gd name="T31" fmla="*/ 605799974 h 226"/>
                <a:gd name="T32" fmla="*/ 732218540 w 216"/>
                <a:gd name="T33" fmla="*/ 673247391 h 226"/>
                <a:gd name="T34" fmla="*/ 728896509 w 216"/>
                <a:gd name="T35" fmla="*/ 809121661 h 226"/>
                <a:gd name="T36" fmla="*/ 706123720 w 216"/>
                <a:gd name="T37" fmla="*/ 939556915 h 226"/>
                <a:gd name="T38" fmla="*/ 668021454 w 216"/>
                <a:gd name="T39" fmla="*/ 1047187779 h 226"/>
                <a:gd name="T40" fmla="*/ 628521798 w 216"/>
                <a:gd name="T41" fmla="*/ 1154717196 h 226"/>
                <a:gd name="T42" fmla="*/ 573427077 w 216"/>
                <a:gd name="T43" fmla="*/ 1235532183 h 226"/>
                <a:gd name="T44" fmla="*/ 508488705 w 216"/>
                <a:gd name="T45" fmla="*/ 1296425926 h 226"/>
                <a:gd name="T46" fmla="*/ 437297754 w 216"/>
                <a:gd name="T47" fmla="*/ 1332984545 h 226"/>
                <a:gd name="T48" fmla="*/ 366134183 w 216"/>
                <a:gd name="T49" fmla="*/ 1343980891 h 226"/>
                <a:gd name="T50" fmla="*/ 291664425 w 216"/>
                <a:gd name="T51" fmla="*/ 1332984545 h 226"/>
                <a:gd name="T52" fmla="*/ 223644091 w 216"/>
                <a:gd name="T53" fmla="*/ 1296425926 h 226"/>
                <a:gd name="T54" fmla="*/ 158792020 w 216"/>
                <a:gd name="T55" fmla="*/ 1235532183 h 226"/>
                <a:gd name="T56" fmla="*/ 107753531 w 216"/>
                <a:gd name="T57" fmla="*/ 1154717196 h 226"/>
                <a:gd name="T58" fmla="*/ 65023271 w 216"/>
                <a:gd name="T59" fmla="*/ 1047187779 h 226"/>
                <a:gd name="T60" fmla="*/ 26840323 w 216"/>
                <a:gd name="T61" fmla="*/ 939556915 h 226"/>
                <a:gd name="T62" fmla="*/ 9836524 w 216"/>
                <a:gd name="T63" fmla="*/ 809121661 h 226"/>
                <a:gd name="T64" fmla="*/ 0 w 216"/>
                <a:gd name="T65" fmla="*/ 673247391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3" y="90"/>
                  </a:lnTo>
                  <a:lnTo>
                    <a:pt x="5" y="79"/>
                  </a:lnTo>
                  <a:lnTo>
                    <a:pt x="8" y="68"/>
                  </a:lnTo>
                  <a:lnTo>
                    <a:pt x="13" y="59"/>
                  </a:lnTo>
                  <a:lnTo>
                    <a:pt x="19" y="50"/>
                  </a:lnTo>
                  <a:lnTo>
                    <a:pt x="24" y="41"/>
                  </a:lnTo>
                  <a:lnTo>
                    <a:pt x="32" y="33"/>
                  </a:lnTo>
                  <a:lnTo>
                    <a:pt x="39" y="25"/>
                  </a:lnTo>
                  <a:lnTo>
                    <a:pt x="47" y="18"/>
                  </a:lnTo>
                  <a:lnTo>
                    <a:pt x="57" y="13"/>
                  </a:lnTo>
                  <a:lnTo>
                    <a:pt x="66" y="9"/>
                  </a:lnTo>
                  <a:lnTo>
                    <a:pt x="75" y="5"/>
                  </a:lnTo>
                  <a:lnTo>
                    <a:pt x="86" y="2"/>
                  </a:lnTo>
                  <a:lnTo>
                    <a:pt x="97" y="1"/>
                  </a:lnTo>
                  <a:lnTo>
                    <a:pt x="108" y="0"/>
                  </a:lnTo>
                  <a:lnTo>
                    <a:pt x="119" y="1"/>
                  </a:lnTo>
                  <a:lnTo>
                    <a:pt x="129" y="2"/>
                  </a:lnTo>
                  <a:lnTo>
                    <a:pt x="140" y="5"/>
                  </a:lnTo>
                  <a:lnTo>
                    <a:pt x="150" y="9"/>
                  </a:lnTo>
                  <a:lnTo>
                    <a:pt x="159" y="13"/>
                  </a:lnTo>
                  <a:lnTo>
                    <a:pt x="169" y="18"/>
                  </a:lnTo>
                  <a:lnTo>
                    <a:pt x="177" y="25"/>
                  </a:lnTo>
                  <a:lnTo>
                    <a:pt x="185" y="33"/>
                  </a:lnTo>
                  <a:lnTo>
                    <a:pt x="192" y="41"/>
                  </a:lnTo>
                  <a:lnTo>
                    <a:pt x="197" y="50"/>
                  </a:lnTo>
                  <a:lnTo>
                    <a:pt x="202" y="59"/>
                  </a:lnTo>
                  <a:lnTo>
                    <a:pt x="208" y="68"/>
                  </a:lnTo>
                  <a:lnTo>
                    <a:pt x="212" y="79"/>
                  </a:lnTo>
                  <a:lnTo>
                    <a:pt x="215" y="90"/>
                  </a:lnTo>
                  <a:lnTo>
                    <a:pt x="216" y="102"/>
                  </a:lnTo>
                  <a:lnTo>
                    <a:pt x="216" y="113"/>
                  </a:lnTo>
                  <a:lnTo>
                    <a:pt x="216" y="125"/>
                  </a:lnTo>
                  <a:lnTo>
                    <a:pt x="215" y="136"/>
                  </a:lnTo>
                  <a:lnTo>
                    <a:pt x="212" y="147"/>
                  </a:lnTo>
                  <a:lnTo>
                    <a:pt x="208" y="158"/>
                  </a:lnTo>
                  <a:lnTo>
                    <a:pt x="202" y="167"/>
                  </a:lnTo>
                  <a:lnTo>
                    <a:pt x="197" y="176"/>
                  </a:lnTo>
                  <a:lnTo>
                    <a:pt x="192" y="186"/>
                  </a:lnTo>
                  <a:lnTo>
                    <a:pt x="185" y="194"/>
                  </a:lnTo>
                  <a:lnTo>
                    <a:pt x="177" y="201"/>
                  </a:lnTo>
                  <a:lnTo>
                    <a:pt x="169" y="208"/>
                  </a:lnTo>
                  <a:lnTo>
                    <a:pt x="159" y="213"/>
                  </a:lnTo>
                  <a:lnTo>
                    <a:pt x="150" y="218"/>
                  </a:lnTo>
                  <a:lnTo>
                    <a:pt x="140" y="221"/>
                  </a:lnTo>
                  <a:lnTo>
                    <a:pt x="129" y="224"/>
                  </a:lnTo>
                  <a:lnTo>
                    <a:pt x="119" y="226"/>
                  </a:lnTo>
                  <a:lnTo>
                    <a:pt x="108" y="226"/>
                  </a:lnTo>
                  <a:lnTo>
                    <a:pt x="97" y="226"/>
                  </a:lnTo>
                  <a:lnTo>
                    <a:pt x="86" y="224"/>
                  </a:lnTo>
                  <a:lnTo>
                    <a:pt x="75" y="221"/>
                  </a:lnTo>
                  <a:lnTo>
                    <a:pt x="66" y="218"/>
                  </a:lnTo>
                  <a:lnTo>
                    <a:pt x="57" y="213"/>
                  </a:lnTo>
                  <a:lnTo>
                    <a:pt x="47" y="208"/>
                  </a:lnTo>
                  <a:lnTo>
                    <a:pt x="39" y="201"/>
                  </a:lnTo>
                  <a:lnTo>
                    <a:pt x="32" y="194"/>
                  </a:lnTo>
                  <a:lnTo>
                    <a:pt x="24" y="186"/>
                  </a:lnTo>
                  <a:lnTo>
                    <a:pt x="19" y="176"/>
                  </a:lnTo>
                  <a:lnTo>
                    <a:pt x="13" y="167"/>
                  </a:lnTo>
                  <a:lnTo>
                    <a:pt x="8" y="158"/>
                  </a:lnTo>
                  <a:lnTo>
                    <a:pt x="5" y="147"/>
                  </a:lnTo>
                  <a:lnTo>
                    <a:pt x="3" y="136"/>
                  </a:lnTo>
                  <a:lnTo>
                    <a:pt x="1" y="125"/>
                  </a:lnTo>
                  <a:lnTo>
                    <a:pt x="0" y="113"/>
                  </a:lnTo>
                  <a:close/>
                </a:path>
              </a:pathLst>
            </a:custGeom>
            <a:solidFill>
              <a:srgbClr val="FFFFFF"/>
            </a:solidFill>
            <a:ln w="9525">
              <a:noFill/>
              <a:round/>
              <a:headEnd/>
              <a:tailEnd/>
            </a:ln>
          </p:spPr>
          <p:txBody>
            <a:bodyPr/>
            <a:lstStyle/>
            <a:p>
              <a:endParaRPr lang="zh-CN" altLang="en-US"/>
            </a:p>
          </p:txBody>
        </p:sp>
        <p:sp>
          <p:nvSpPr>
            <p:cNvPr id="15451" name="未知">
              <a:extLst>
                <a:ext uri="{FF2B5EF4-FFF2-40B4-BE49-F238E27FC236}">
                  <a16:creationId xmlns:a16="http://schemas.microsoft.com/office/drawing/2014/main" id="{3B01143A-D655-D88E-D52E-56FAE8F02D58}"/>
                </a:ext>
              </a:extLst>
            </p:cNvPr>
            <p:cNvSpPr>
              <a:spLocks/>
            </p:cNvSpPr>
            <p:nvPr/>
          </p:nvSpPr>
          <p:spPr bwMode="auto">
            <a:xfrm>
              <a:off x="2619941" y="5693465"/>
              <a:ext cx="280668" cy="301535"/>
            </a:xfrm>
            <a:custGeom>
              <a:avLst/>
              <a:gdLst>
                <a:gd name="T0" fmla="*/ 3132436 w 216"/>
                <a:gd name="T1" fmla="*/ 605799974 h 226"/>
                <a:gd name="T2" fmla="*/ 16248397 w 216"/>
                <a:gd name="T3" fmla="*/ 470234226 h 226"/>
                <a:gd name="T4" fmla="*/ 44718601 w 216"/>
                <a:gd name="T5" fmla="*/ 351636369 h 226"/>
                <a:gd name="T6" fmla="*/ 81008170 w 216"/>
                <a:gd name="T7" fmla="*/ 243453492 h 226"/>
                <a:gd name="T8" fmla="*/ 133056879 w 216"/>
                <a:gd name="T9" fmla="*/ 149345652 h 226"/>
                <a:gd name="T10" fmla="*/ 193570726 w 216"/>
                <a:gd name="T11" fmla="*/ 76838499 h 226"/>
                <a:gd name="T12" fmla="*/ 253391593 w 216"/>
                <a:gd name="T13" fmla="*/ 30747017 h 226"/>
                <a:gd name="T14" fmla="*/ 328077895 w 216"/>
                <a:gd name="T15" fmla="*/ 5246112 h 226"/>
                <a:gd name="T16" fmla="*/ 404053641 w 216"/>
                <a:gd name="T17" fmla="*/ 5246112 h 226"/>
                <a:gd name="T18" fmla="*/ 473614015 w 216"/>
                <a:gd name="T19" fmla="*/ 30747017 h 226"/>
                <a:gd name="T20" fmla="*/ 538647947 w 216"/>
                <a:gd name="T21" fmla="*/ 76838499 h 226"/>
                <a:gd name="T22" fmla="*/ 599974025 w 216"/>
                <a:gd name="T23" fmla="*/ 149345652 h 226"/>
                <a:gd name="T24" fmla="*/ 651021663 w 216"/>
                <a:gd name="T25" fmla="*/ 243453492 h 226"/>
                <a:gd name="T26" fmla="*/ 684280176 w 216"/>
                <a:gd name="T27" fmla="*/ 351636369 h 226"/>
                <a:gd name="T28" fmla="*/ 719059846 w 216"/>
                <a:gd name="T29" fmla="*/ 470234226 h 226"/>
                <a:gd name="T30" fmla="*/ 732218540 w 216"/>
                <a:gd name="T31" fmla="*/ 605799974 h 226"/>
                <a:gd name="T32" fmla="*/ 732218540 w 216"/>
                <a:gd name="T33" fmla="*/ 673247391 h 226"/>
                <a:gd name="T34" fmla="*/ 728896509 w 216"/>
                <a:gd name="T35" fmla="*/ 809121661 h 226"/>
                <a:gd name="T36" fmla="*/ 706123720 w 216"/>
                <a:gd name="T37" fmla="*/ 939556915 h 226"/>
                <a:gd name="T38" fmla="*/ 668021454 w 216"/>
                <a:gd name="T39" fmla="*/ 1047187779 h 226"/>
                <a:gd name="T40" fmla="*/ 628521798 w 216"/>
                <a:gd name="T41" fmla="*/ 1154717196 h 226"/>
                <a:gd name="T42" fmla="*/ 573427077 w 216"/>
                <a:gd name="T43" fmla="*/ 1235532183 h 226"/>
                <a:gd name="T44" fmla="*/ 508488705 w 216"/>
                <a:gd name="T45" fmla="*/ 1296425926 h 226"/>
                <a:gd name="T46" fmla="*/ 437297754 w 216"/>
                <a:gd name="T47" fmla="*/ 1332984545 h 226"/>
                <a:gd name="T48" fmla="*/ 366134183 w 216"/>
                <a:gd name="T49" fmla="*/ 1343980891 h 226"/>
                <a:gd name="T50" fmla="*/ 291664425 w 216"/>
                <a:gd name="T51" fmla="*/ 1332984545 h 226"/>
                <a:gd name="T52" fmla="*/ 223644091 w 216"/>
                <a:gd name="T53" fmla="*/ 1296425926 h 226"/>
                <a:gd name="T54" fmla="*/ 158792020 w 216"/>
                <a:gd name="T55" fmla="*/ 1235532183 h 226"/>
                <a:gd name="T56" fmla="*/ 107753531 w 216"/>
                <a:gd name="T57" fmla="*/ 1154717196 h 226"/>
                <a:gd name="T58" fmla="*/ 65023271 w 216"/>
                <a:gd name="T59" fmla="*/ 1047187779 h 226"/>
                <a:gd name="T60" fmla="*/ 26840323 w 216"/>
                <a:gd name="T61" fmla="*/ 939556915 h 226"/>
                <a:gd name="T62" fmla="*/ 9836524 w 216"/>
                <a:gd name="T63" fmla="*/ 809121661 h 226"/>
                <a:gd name="T64" fmla="*/ 0 w 216"/>
                <a:gd name="T65" fmla="*/ 673247391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3" y="90"/>
                  </a:lnTo>
                  <a:lnTo>
                    <a:pt x="5" y="79"/>
                  </a:lnTo>
                  <a:lnTo>
                    <a:pt x="8" y="68"/>
                  </a:lnTo>
                  <a:lnTo>
                    <a:pt x="13" y="59"/>
                  </a:lnTo>
                  <a:lnTo>
                    <a:pt x="19" y="50"/>
                  </a:lnTo>
                  <a:lnTo>
                    <a:pt x="24" y="41"/>
                  </a:lnTo>
                  <a:lnTo>
                    <a:pt x="32" y="33"/>
                  </a:lnTo>
                  <a:lnTo>
                    <a:pt x="39" y="25"/>
                  </a:lnTo>
                  <a:lnTo>
                    <a:pt x="47" y="18"/>
                  </a:lnTo>
                  <a:lnTo>
                    <a:pt x="57" y="13"/>
                  </a:lnTo>
                  <a:lnTo>
                    <a:pt x="66" y="9"/>
                  </a:lnTo>
                  <a:lnTo>
                    <a:pt x="75" y="5"/>
                  </a:lnTo>
                  <a:lnTo>
                    <a:pt x="86" y="2"/>
                  </a:lnTo>
                  <a:lnTo>
                    <a:pt x="97" y="1"/>
                  </a:lnTo>
                  <a:lnTo>
                    <a:pt x="108" y="0"/>
                  </a:lnTo>
                  <a:lnTo>
                    <a:pt x="119" y="1"/>
                  </a:lnTo>
                  <a:lnTo>
                    <a:pt x="129" y="2"/>
                  </a:lnTo>
                  <a:lnTo>
                    <a:pt x="140" y="5"/>
                  </a:lnTo>
                  <a:lnTo>
                    <a:pt x="150" y="9"/>
                  </a:lnTo>
                  <a:lnTo>
                    <a:pt x="159" y="13"/>
                  </a:lnTo>
                  <a:lnTo>
                    <a:pt x="169" y="18"/>
                  </a:lnTo>
                  <a:lnTo>
                    <a:pt x="177" y="25"/>
                  </a:lnTo>
                  <a:lnTo>
                    <a:pt x="185" y="33"/>
                  </a:lnTo>
                  <a:lnTo>
                    <a:pt x="192" y="41"/>
                  </a:lnTo>
                  <a:lnTo>
                    <a:pt x="197" y="50"/>
                  </a:lnTo>
                  <a:lnTo>
                    <a:pt x="202" y="59"/>
                  </a:lnTo>
                  <a:lnTo>
                    <a:pt x="208" y="68"/>
                  </a:lnTo>
                  <a:lnTo>
                    <a:pt x="212" y="79"/>
                  </a:lnTo>
                  <a:lnTo>
                    <a:pt x="215" y="90"/>
                  </a:lnTo>
                  <a:lnTo>
                    <a:pt x="216" y="102"/>
                  </a:lnTo>
                  <a:lnTo>
                    <a:pt x="216" y="113"/>
                  </a:lnTo>
                  <a:lnTo>
                    <a:pt x="216" y="125"/>
                  </a:lnTo>
                  <a:lnTo>
                    <a:pt x="215" y="136"/>
                  </a:lnTo>
                  <a:lnTo>
                    <a:pt x="212" y="147"/>
                  </a:lnTo>
                  <a:lnTo>
                    <a:pt x="208" y="158"/>
                  </a:lnTo>
                  <a:lnTo>
                    <a:pt x="202" y="167"/>
                  </a:lnTo>
                  <a:lnTo>
                    <a:pt x="197" y="176"/>
                  </a:lnTo>
                  <a:lnTo>
                    <a:pt x="192" y="186"/>
                  </a:lnTo>
                  <a:lnTo>
                    <a:pt x="185" y="194"/>
                  </a:lnTo>
                  <a:lnTo>
                    <a:pt x="177" y="201"/>
                  </a:lnTo>
                  <a:lnTo>
                    <a:pt x="169" y="208"/>
                  </a:lnTo>
                  <a:lnTo>
                    <a:pt x="159" y="213"/>
                  </a:lnTo>
                  <a:lnTo>
                    <a:pt x="150" y="218"/>
                  </a:lnTo>
                  <a:lnTo>
                    <a:pt x="140" y="221"/>
                  </a:lnTo>
                  <a:lnTo>
                    <a:pt x="129" y="224"/>
                  </a:lnTo>
                  <a:lnTo>
                    <a:pt x="119" y="226"/>
                  </a:lnTo>
                  <a:lnTo>
                    <a:pt x="108" y="226"/>
                  </a:lnTo>
                  <a:lnTo>
                    <a:pt x="97" y="226"/>
                  </a:lnTo>
                  <a:lnTo>
                    <a:pt x="86" y="224"/>
                  </a:lnTo>
                  <a:lnTo>
                    <a:pt x="75" y="221"/>
                  </a:lnTo>
                  <a:lnTo>
                    <a:pt x="66" y="218"/>
                  </a:lnTo>
                  <a:lnTo>
                    <a:pt x="57" y="213"/>
                  </a:lnTo>
                  <a:lnTo>
                    <a:pt x="47" y="208"/>
                  </a:lnTo>
                  <a:lnTo>
                    <a:pt x="39" y="201"/>
                  </a:lnTo>
                  <a:lnTo>
                    <a:pt x="32" y="194"/>
                  </a:lnTo>
                  <a:lnTo>
                    <a:pt x="24" y="186"/>
                  </a:lnTo>
                  <a:lnTo>
                    <a:pt x="19" y="176"/>
                  </a:lnTo>
                  <a:lnTo>
                    <a:pt x="13" y="167"/>
                  </a:lnTo>
                  <a:lnTo>
                    <a:pt x="8" y="158"/>
                  </a:lnTo>
                  <a:lnTo>
                    <a:pt x="5" y="147"/>
                  </a:lnTo>
                  <a:lnTo>
                    <a:pt x="3" y="136"/>
                  </a:lnTo>
                  <a:lnTo>
                    <a:pt x="1" y="125"/>
                  </a:lnTo>
                  <a:lnTo>
                    <a:pt x="0" y="113"/>
                  </a:lnTo>
                </a:path>
              </a:pathLst>
            </a:custGeom>
            <a:noFill/>
            <a:ln w="3175">
              <a:solidFill>
                <a:srgbClr val="000000"/>
              </a:solidFill>
              <a:round/>
              <a:headEnd/>
              <a:tailEnd/>
            </a:ln>
          </p:spPr>
          <p:txBody>
            <a:bodyPr/>
            <a:lstStyle/>
            <a:p>
              <a:endParaRPr lang="zh-CN" altLang="en-US"/>
            </a:p>
          </p:txBody>
        </p:sp>
        <p:sp>
          <p:nvSpPr>
            <p:cNvPr id="15452" name="Rectangle 188">
              <a:extLst>
                <a:ext uri="{FF2B5EF4-FFF2-40B4-BE49-F238E27FC236}">
                  <a16:creationId xmlns:a16="http://schemas.microsoft.com/office/drawing/2014/main" id="{8B9B563C-0E4A-0462-5C57-DC04C1393A8C}"/>
                </a:ext>
              </a:extLst>
            </p:cNvPr>
            <p:cNvSpPr>
              <a:spLocks noChangeArrowheads="1"/>
            </p:cNvSpPr>
            <p:nvPr/>
          </p:nvSpPr>
          <p:spPr bwMode="auto">
            <a:xfrm>
              <a:off x="2721540" y="5753772"/>
              <a:ext cx="63500" cy="154259"/>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a:solidFill>
                    <a:srgbClr val="FF0000"/>
                  </a:solidFill>
                  <a:latin typeface="宋体" pitchFamily="2" charset="-122"/>
                </a:rPr>
                <a:t>C</a:t>
              </a:r>
              <a:endParaRPr lang="en-US" altLang="zh-CN" sz="1000" b="1">
                <a:solidFill>
                  <a:srgbClr val="FF0000"/>
                </a:solidFill>
                <a:latin typeface="Times New Roman" pitchFamily="18" charset="0"/>
                <a:ea typeface="楷体_GB2312" pitchFamily="1" charset="-122"/>
              </a:endParaRPr>
            </a:p>
          </p:txBody>
        </p:sp>
        <p:sp>
          <p:nvSpPr>
            <p:cNvPr id="15453" name="未知">
              <a:extLst>
                <a:ext uri="{FF2B5EF4-FFF2-40B4-BE49-F238E27FC236}">
                  <a16:creationId xmlns:a16="http://schemas.microsoft.com/office/drawing/2014/main" id="{29B647BC-8C84-D029-11A4-A373C1D5FAE3}"/>
                </a:ext>
              </a:extLst>
            </p:cNvPr>
            <p:cNvSpPr>
              <a:spLocks/>
            </p:cNvSpPr>
            <p:nvPr/>
          </p:nvSpPr>
          <p:spPr bwMode="auto">
            <a:xfrm>
              <a:off x="3197787" y="4981208"/>
              <a:ext cx="280668" cy="299630"/>
            </a:xfrm>
            <a:custGeom>
              <a:avLst/>
              <a:gdLst>
                <a:gd name="T0" fmla="*/ 3132436 w 216"/>
                <a:gd name="T1" fmla="*/ 530921433 h 226"/>
                <a:gd name="T2" fmla="*/ 16248397 w 216"/>
                <a:gd name="T3" fmla="*/ 412030994 h 226"/>
                <a:gd name="T4" fmla="*/ 44718601 w 216"/>
                <a:gd name="T5" fmla="*/ 306955967 h 226"/>
                <a:gd name="T6" fmla="*/ 81008170 w 216"/>
                <a:gd name="T7" fmla="*/ 214744967 h 226"/>
                <a:gd name="T8" fmla="*/ 133056879 w 216"/>
                <a:gd name="T9" fmla="*/ 130247567 h 226"/>
                <a:gd name="T10" fmla="*/ 190341245 w 216"/>
                <a:gd name="T11" fmla="*/ 66805270 h 226"/>
                <a:gd name="T12" fmla="*/ 253391593 w 216"/>
                <a:gd name="T13" fmla="*/ 25142567 h 226"/>
                <a:gd name="T14" fmla="*/ 328077895 w 216"/>
                <a:gd name="T15" fmla="*/ 4719390 h 226"/>
                <a:gd name="T16" fmla="*/ 404053641 w 216"/>
                <a:gd name="T17" fmla="*/ 4719390 h 226"/>
                <a:gd name="T18" fmla="*/ 473614015 w 216"/>
                <a:gd name="T19" fmla="*/ 25142567 h 226"/>
                <a:gd name="T20" fmla="*/ 538647947 w 216"/>
                <a:gd name="T21" fmla="*/ 66805270 h 226"/>
                <a:gd name="T22" fmla="*/ 599974025 w 216"/>
                <a:gd name="T23" fmla="*/ 130247567 h 226"/>
                <a:gd name="T24" fmla="*/ 647868110 w 216"/>
                <a:gd name="T25" fmla="*/ 214744967 h 226"/>
                <a:gd name="T26" fmla="*/ 684280176 w 216"/>
                <a:gd name="T27" fmla="*/ 306955967 h 226"/>
                <a:gd name="T28" fmla="*/ 719059846 w 216"/>
                <a:gd name="T29" fmla="*/ 412030994 h 226"/>
                <a:gd name="T30" fmla="*/ 732218540 w 216"/>
                <a:gd name="T31" fmla="*/ 530921433 h 226"/>
                <a:gd name="T32" fmla="*/ 732218540 w 216"/>
                <a:gd name="T33" fmla="*/ 588560306 h 226"/>
                <a:gd name="T34" fmla="*/ 725469299 w 216"/>
                <a:gd name="T35" fmla="*/ 707635123 h 226"/>
                <a:gd name="T36" fmla="*/ 706123720 w 216"/>
                <a:gd name="T37" fmla="*/ 817938906 h 226"/>
                <a:gd name="T38" fmla="*/ 668021454 w 216"/>
                <a:gd name="T39" fmla="*/ 917805539 h 226"/>
                <a:gd name="T40" fmla="*/ 628521798 w 216"/>
                <a:gd name="T41" fmla="*/ 1009756555 h 226"/>
                <a:gd name="T42" fmla="*/ 570381366 w 216"/>
                <a:gd name="T43" fmla="*/ 1076707342 h 226"/>
                <a:gd name="T44" fmla="*/ 508488705 w 216"/>
                <a:gd name="T45" fmla="*/ 1133989214 h 226"/>
                <a:gd name="T46" fmla="*/ 437297754 w 216"/>
                <a:gd name="T47" fmla="*/ 1165977676 h 226"/>
                <a:gd name="T48" fmla="*/ 366134183 w 216"/>
                <a:gd name="T49" fmla="*/ 1176707096 h 226"/>
                <a:gd name="T50" fmla="*/ 291664425 w 216"/>
                <a:gd name="T51" fmla="*/ 1165977676 h 226"/>
                <a:gd name="T52" fmla="*/ 223644091 w 216"/>
                <a:gd name="T53" fmla="*/ 1133989214 h 226"/>
                <a:gd name="T54" fmla="*/ 158792020 w 216"/>
                <a:gd name="T55" fmla="*/ 1076707342 h 226"/>
                <a:gd name="T56" fmla="*/ 107753531 w 216"/>
                <a:gd name="T57" fmla="*/ 1009756555 h 226"/>
                <a:gd name="T58" fmla="*/ 65023271 w 216"/>
                <a:gd name="T59" fmla="*/ 917805539 h 226"/>
                <a:gd name="T60" fmla="*/ 26840323 w 216"/>
                <a:gd name="T61" fmla="*/ 817938906 h 226"/>
                <a:gd name="T62" fmla="*/ 6409892 w 216"/>
                <a:gd name="T63" fmla="*/ 707635123 h 226"/>
                <a:gd name="T64" fmla="*/ 0 w 216"/>
                <a:gd name="T65" fmla="*/ 588560306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8" y="68"/>
                  </a:lnTo>
                  <a:lnTo>
                    <a:pt x="13" y="59"/>
                  </a:lnTo>
                  <a:lnTo>
                    <a:pt x="19" y="49"/>
                  </a:lnTo>
                  <a:lnTo>
                    <a:pt x="24" y="41"/>
                  </a:lnTo>
                  <a:lnTo>
                    <a:pt x="32" y="33"/>
                  </a:lnTo>
                  <a:lnTo>
                    <a:pt x="39" y="25"/>
                  </a:lnTo>
                  <a:lnTo>
                    <a:pt x="47" y="18"/>
                  </a:lnTo>
                  <a:lnTo>
                    <a:pt x="56" y="13"/>
                  </a:lnTo>
                  <a:lnTo>
                    <a:pt x="66" y="9"/>
                  </a:lnTo>
                  <a:lnTo>
                    <a:pt x="75" y="5"/>
                  </a:lnTo>
                  <a:lnTo>
                    <a:pt x="86" y="2"/>
                  </a:lnTo>
                  <a:lnTo>
                    <a:pt x="97" y="1"/>
                  </a:lnTo>
                  <a:lnTo>
                    <a:pt x="108" y="0"/>
                  </a:lnTo>
                  <a:lnTo>
                    <a:pt x="119" y="1"/>
                  </a:lnTo>
                  <a:lnTo>
                    <a:pt x="129" y="2"/>
                  </a:lnTo>
                  <a:lnTo>
                    <a:pt x="140" y="5"/>
                  </a:lnTo>
                  <a:lnTo>
                    <a:pt x="150" y="9"/>
                  </a:lnTo>
                  <a:lnTo>
                    <a:pt x="159" y="13"/>
                  </a:lnTo>
                  <a:lnTo>
                    <a:pt x="168" y="18"/>
                  </a:lnTo>
                  <a:lnTo>
                    <a:pt x="177" y="25"/>
                  </a:lnTo>
                  <a:lnTo>
                    <a:pt x="185" y="33"/>
                  </a:lnTo>
                  <a:lnTo>
                    <a:pt x="191" y="41"/>
                  </a:lnTo>
                  <a:lnTo>
                    <a:pt x="197" y="49"/>
                  </a:lnTo>
                  <a:lnTo>
                    <a:pt x="202" y="59"/>
                  </a:lnTo>
                  <a:lnTo>
                    <a:pt x="208" y="68"/>
                  </a:lnTo>
                  <a:lnTo>
                    <a:pt x="212" y="79"/>
                  </a:lnTo>
                  <a:lnTo>
                    <a:pt x="214" y="90"/>
                  </a:lnTo>
                  <a:lnTo>
                    <a:pt x="216" y="102"/>
                  </a:lnTo>
                  <a:lnTo>
                    <a:pt x="216" y="113"/>
                  </a:lnTo>
                  <a:lnTo>
                    <a:pt x="216" y="125"/>
                  </a:lnTo>
                  <a:lnTo>
                    <a:pt x="214" y="136"/>
                  </a:lnTo>
                  <a:lnTo>
                    <a:pt x="212" y="147"/>
                  </a:lnTo>
                  <a:lnTo>
                    <a:pt x="208" y="157"/>
                  </a:lnTo>
                  <a:lnTo>
                    <a:pt x="202" y="167"/>
                  </a:lnTo>
                  <a:lnTo>
                    <a:pt x="197" y="176"/>
                  </a:lnTo>
                  <a:lnTo>
                    <a:pt x="191" y="186"/>
                  </a:lnTo>
                  <a:lnTo>
                    <a:pt x="185" y="194"/>
                  </a:lnTo>
                  <a:lnTo>
                    <a:pt x="177" y="201"/>
                  </a:lnTo>
                  <a:lnTo>
                    <a:pt x="168" y="207"/>
                  </a:lnTo>
                  <a:lnTo>
                    <a:pt x="159" y="213"/>
                  </a:lnTo>
                  <a:lnTo>
                    <a:pt x="150" y="218"/>
                  </a:lnTo>
                  <a:lnTo>
                    <a:pt x="140" y="221"/>
                  </a:lnTo>
                  <a:lnTo>
                    <a:pt x="129" y="224"/>
                  </a:lnTo>
                  <a:lnTo>
                    <a:pt x="119" y="226"/>
                  </a:lnTo>
                  <a:lnTo>
                    <a:pt x="108" y="226"/>
                  </a:lnTo>
                  <a:lnTo>
                    <a:pt x="97" y="226"/>
                  </a:lnTo>
                  <a:lnTo>
                    <a:pt x="86" y="224"/>
                  </a:lnTo>
                  <a:lnTo>
                    <a:pt x="75" y="221"/>
                  </a:lnTo>
                  <a:lnTo>
                    <a:pt x="66" y="218"/>
                  </a:lnTo>
                  <a:lnTo>
                    <a:pt x="56" y="213"/>
                  </a:lnTo>
                  <a:lnTo>
                    <a:pt x="47" y="207"/>
                  </a:lnTo>
                  <a:lnTo>
                    <a:pt x="39" y="201"/>
                  </a:lnTo>
                  <a:lnTo>
                    <a:pt x="32" y="194"/>
                  </a:lnTo>
                  <a:lnTo>
                    <a:pt x="24" y="186"/>
                  </a:lnTo>
                  <a:lnTo>
                    <a:pt x="19" y="176"/>
                  </a:lnTo>
                  <a:lnTo>
                    <a:pt x="13" y="167"/>
                  </a:lnTo>
                  <a:lnTo>
                    <a:pt x="8" y="157"/>
                  </a:lnTo>
                  <a:lnTo>
                    <a:pt x="5" y="147"/>
                  </a:lnTo>
                  <a:lnTo>
                    <a:pt x="2" y="136"/>
                  </a:lnTo>
                  <a:lnTo>
                    <a:pt x="1" y="125"/>
                  </a:lnTo>
                  <a:lnTo>
                    <a:pt x="0" y="113"/>
                  </a:lnTo>
                  <a:close/>
                </a:path>
              </a:pathLst>
            </a:custGeom>
            <a:solidFill>
              <a:srgbClr val="FFFFFF"/>
            </a:solidFill>
            <a:ln w="9525">
              <a:noFill/>
              <a:round/>
              <a:headEnd/>
              <a:tailEnd/>
            </a:ln>
          </p:spPr>
          <p:txBody>
            <a:bodyPr/>
            <a:lstStyle/>
            <a:p>
              <a:endParaRPr lang="zh-CN" altLang="en-US"/>
            </a:p>
          </p:txBody>
        </p:sp>
        <p:sp>
          <p:nvSpPr>
            <p:cNvPr id="15454" name="未知">
              <a:extLst>
                <a:ext uri="{FF2B5EF4-FFF2-40B4-BE49-F238E27FC236}">
                  <a16:creationId xmlns:a16="http://schemas.microsoft.com/office/drawing/2014/main" id="{97AA90E5-EAA8-9422-2A27-A473B1C5803B}"/>
                </a:ext>
              </a:extLst>
            </p:cNvPr>
            <p:cNvSpPr>
              <a:spLocks/>
            </p:cNvSpPr>
            <p:nvPr/>
          </p:nvSpPr>
          <p:spPr bwMode="auto">
            <a:xfrm>
              <a:off x="3197787" y="4981208"/>
              <a:ext cx="280668" cy="299630"/>
            </a:xfrm>
            <a:custGeom>
              <a:avLst/>
              <a:gdLst>
                <a:gd name="T0" fmla="*/ 3132436 w 216"/>
                <a:gd name="T1" fmla="*/ 530921433 h 226"/>
                <a:gd name="T2" fmla="*/ 16248397 w 216"/>
                <a:gd name="T3" fmla="*/ 412030994 h 226"/>
                <a:gd name="T4" fmla="*/ 44718601 w 216"/>
                <a:gd name="T5" fmla="*/ 306955967 h 226"/>
                <a:gd name="T6" fmla="*/ 81008170 w 216"/>
                <a:gd name="T7" fmla="*/ 214744967 h 226"/>
                <a:gd name="T8" fmla="*/ 133056879 w 216"/>
                <a:gd name="T9" fmla="*/ 130247567 h 226"/>
                <a:gd name="T10" fmla="*/ 190341245 w 216"/>
                <a:gd name="T11" fmla="*/ 66805270 h 226"/>
                <a:gd name="T12" fmla="*/ 253391593 w 216"/>
                <a:gd name="T13" fmla="*/ 25142567 h 226"/>
                <a:gd name="T14" fmla="*/ 328077895 w 216"/>
                <a:gd name="T15" fmla="*/ 4719390 h 226"/>
                <a:gd name="T16" fmla="*/ 404053641 w 216"/>
                <a:gd name="T17" fmla="*/ 4719390 h 226"/>
                <a:gd name="T18" fmla="*/ 473614015 w 216"/>
                <a:gd name="T19" fmla="*/ 25142567 h 226"/>
                <a:gd name="T20" fmla="*/ 538647947 w 216"/>
                <a:gd name="T21" fmla="*/ 66805270 h 226"/>
                <a:gd name="T22" fmla="*/ 599974025 w 216"/>
                <a:gd name="T23" fmla="*/ 130247567 h 226"/>
                <a:gd name="T24" fmla="*/ 647868110 w 216"/>
                <a:gd name="T25" fmla="*/ 214744967 h 226"/>
                <a:gd name="T26" fmla="*/ 684280176 w 216"/>
                <a:gd name="T27" fmla="*/ 306955967 h 226"/>
                <a:gd name="T28" fmla="*/ 719059846 w 216"/>
                <a:gd name="T29" fmla="*/ 412030994 h 226"/>
                <a:gd name="T30" fmla="*/ 732218540 w 216"/>
                <a:gd name="T31" fmla="*/ 530921433 h 226"/>
                <a:gd name="T32" fmla="*/ 732218540 w 216"/>
                <a:gd name="T33" fmla="*/ 588560306 h 226"/>
                <a:gd name="T34" fmla="*/ 725469299 w 216"/>
                <a:gd name="T35" fmla="*/ 707635123 h 226"/>
                <a:gd name="T36" fmla="*/ 706123720 w 216"/>
                <a:gd name="T37" fmla="*/ 817938906 h 226"/>
                <a:gd name="T38" fmla="*/ 668021454 w 216"/>
                <a:gd name="T39" fmla="*/ 917805539 h 226"/>
                <a:gd name="T40" fmla="*/ 628521798 w 216"/>
                <a:gd name="T41" fmla="*/ 1009756555 h 226"/>
                <a:gd name="T42" fmla="*/ 570381366 w 216"/>
                <a:gd name="T43" fmla="*/ 1076707342 h 226"/>
                <a:gd name="T44" fmla="*/ 508488705 w 216"/>
                <a:gd name="T45" fmla="*/ 1133989214 h 226"/>
                <a:gd name="T46" fmla="*/ 437297754 w 216"/>
                <a:gd name="T47" fmla="*/ 1165977676 h 226"/>
                <a:gd name="T48" fmla="*/ 366134183 w 216"/>
                <a:gd name="T49" fmla="*/ 1176707096 h 226"/>
                <a:gd name="T50" fmla="*/ 291664425 w 216"/>
                <a:gd name="T51" fmla="*/ 1165977676 h 226"/>
                <a:gd name="T52" fmla="*/ 223644091 w 216"/>
                <a:gd name="T53" fmla="*/ 1133989214 h 226"/>
                <a:gd name="T54" fmla="*/ 158792020 w 216"/>
                <a:gd name="T55" fmla="*/ 1076707342 h 226"/>
                <a:gd name="T56" fmla="*/ 107753531 w 216"/>
                <a:gd name="T57" fmla="*/ 1009756555 h 226"/>
                <a:gd name="T58" fmla="*/ 65023271 w 216"/>
                <a:gd name="T59" fmla="*/ 917805539 h 226"/>
                <a:gd name="T60" fmla="*/ 26840323 w 216"/>
                <a:gd name="T61" fmla="*/ 817938906 h 226"/>
                <a:gd name="T62" fmla="*/ 6409892 w 216"/>
                <a:gd name="T63" fmla="*/ 707635123 h 226"/>
                <a:gd name="T64" fmla="*/ 0 w 216"/>
                <a:gd name="T65" fmla="*/ 588560306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8" y="68"/>
                  </a:lnTo>
                  <a:lnTo>
                    <a:pt x="13" y="59"/>
                  </a:lnTo>
                  <a:lnTo>
                    <a:pt x="19" y="49"/>
                  </a:lnTo>
                  <a:lnTo>
                    <a:pt x="24" y="41"/>
                  </a:lnTo>
                  <a:lnTo>
                    <a:pt x="32" y="33"/>
                  </a:lnTo>
                  <a:lnTo>
                    <a:pt x="39" y="25"/>
                  </a:lnTo>
                  <a:lnTo>
                    <a:pt x="47" y="18"/>
                  </a:lnTo>
                  <a:lnTo>
                    <a:pt x="56" y="13"/>
                  </a:lnTo>
                  <a:lnTo>
                    <a:pt x="66" y="9"/>
                  </a:lnTo>
                  <a:lnTo>
                    <a:pt x="75" y="5"/>
                  </a:lnTo>
                  <a:lnTo>
                    <a:pt x="86" y="2"/>
                  </a:lnTo>
                  <a:lnTo>
                    <a:pt x="97" y="1"/>
                  </a:lnTo>
                  <a:lnTo>
                    <a:pt x="108" y="0"/>
                  </a:lnTo>
                  <a:lnTo>
                    <a:pt x="119" y="1"/>
                  </a:lnTo>
                  <a:lnTo>
                    <a:pt x="129" y="2"/>
                  </a:lnTo>
                  <a:lnTo>
                    <a:pt x="140" y="5"/>
                  </a:lnTo>
                  <a:lnTo>
                    <a:pt x="150" y="9"/>
                  </a:lnTo>
                  <a:lnTo>
                    <a:pt x="159" y="13"/>
                  </a:lnTo>
                  <a:lnTo>
                    <a:pt x="168" y="18"/>
                  </a:lnTo>
                  <a:lnTo>
                    <a:pt x="177" y="25"/>
                  </a:lnTo>
                  <a:lnTo>
                    <a:pt x="185" y="33"/>
                  </a:lnTo>
                  <a:lnTo>
                    <a:pt x="191" y="41"/>
                  </a:lnTo>
                  <a:lnTo>
                    <a:pt x="197" y="49"/>
                  </a:lnTo>
                  <a:lnTo>
                    <a:pt x="202" y="59"/>
                  </a:lnTo>
                  <a:lnTo>
                    <a:pt x="208" y="68"/>
                  </a:lnTo>
                  <a:lnTo>
                    <a:pt x="212" y="79"/>
                  </a:lnTo>
                  <a:lnTo>
                    <a:pt x="214" y="90"/>
                  </a:lnTo>
                  <a:lnTo>
                    <a:pt x="216" y="102"/>
                  </a:lnTo>
                  <a:lnTo>
                    <a:pt x="216" y="113"/>
                  </a:lnTo>
                  <a:lnTo>
                    <a:pt x="216" y="125"/>
                  </a:lnTo>
                  <a:lnTo>
                    <a:pt x="214" y="136"/>
                  </a:lnTo>
                  <a:lnTo>
                    <a:pt x="212" y="147"/>
                  </a:lnTo>
                  <a:lnTo>
                    <a:pt x="208" y="157"/>
                  </a:lnTo>
                  <a:lnTo>
                    <a:pt x="202" y="167"/>
                  </a:lnTo>
                  <a:lnTo>
                    <a:pt x="197" y="176"/>
                  </a:lnTo>
                  <a:lnTo>
                    <a:pt x="191" y="186"/>
                  </a:lnTo>
                  <a:lnTo>
                    <a:pt x="185" y="194"/>
                  </a:lnTo>
                  <a:lnTo>
                    <a:pt x="177" y="201"/>
                  </a:lnTo>
                  <a:lnTo>
                    <a:pt x="168" y="207"/>
                  </a:lnTo>
                  <a:lnTo>
                    <a:pt x="159" y="213"/>
                  </a:lnTo>
                  <a:lnTo>
                    <a:pt x="150" y="218"/>
                  </a:lnTo>
                  <a:lnTo>
                    <a:pt x="140" y="221"/>
                  </a:lnTo>
                  <a:lnTo>
                    <a:pt x="129" y="224"/>
                  </a:lnTo>
                  <a:lnTo>
                    <a:pt x="119" y="226"/>
                  </a:lnTo>
                  <a:lnTo>
                    <a:pt x="108" y="226"/>
                  </a:lnTo>
                  <a:lnTo>
                    <a:pt x="97" y="226"/>
                  </a:lnTo>
                  <a:lnTo>
                    <a:pt x="86" y="224"/>
                  </a:lnTo>
                  <a:lnTo>
                    <a:pt x="75" y="221"/>
                  </a:lnTo>
                  <a:lnTo>
                    <a:pt x="66" y="218"/>
                  </a:lnTo>
                  <a:lnTo>
                    <a:pt x="56" y="213"/>
                  </a:lnTo>
                  <a:lnTo>
                    <a:pt x="47" y="207"/>
                  </a:lnTo>
                  <a:lnTo>
                    <a:pt x="39" y="201"/>
                  </a:lnTo>
                  <a:lnTo>
                    <a:pt x="32" y="194"/>
                  </a:lnTo>
                  <a:lnTo>
                    <a:pt x="24" y="186"/>
                  </a:lnTo>
                  <a:lnTo>
                    <a:pt x="19" y="176"/>
                  </a:lnTo>
                  <a:lnTo>
                    <a:pt x="13" y="167"/>
                  </a:lnTo>
                  <a:lnTo>
                    <a:pt x="8" y="157"/>
                  </a:lnTo>
                  <a:lnTo>
                    <a:pt x="5" y="147"/>
                  </a:lnTo>
                  <a:lnTo>
                    <a:pt x="2" y="136"/>
                  </a:lnTo>
                  <a:lnTo>
                    <a:pt x="1" y="125"/>
                  </a:lnTo>
                  <a:lnTo>
                    <a:pt x="0" y="113"/>
                  </a:lnTo>
                </a:path>
              </a:pathLst>
            </a:custGeom>
            <a:noFill/>
            <a:ln w="3175">
              <a:solidFill>
                <a:srgbClr val="000000"/>
              </a:solidFill>
              <a:round/>
              <a:headEnd/>
              <a:tailEnd/>
            </a:ln>
          </p:spPr>
          <p:txBody>
            <a:bodyPr/>
            <a:lstStyle/>
            <a:p>
              <a:endParaRPr lang="zh-CN" altLang="en-US"/>
            </a:p>
          </p:txBody>
        </p:sp>
        <p:sp>
          <p:nvSpPr>
            <p:cNvPr id="15455" name="Rectangle 191">
              <a:extLst>
                <a:ext uri="{FF2B5EF4-FFF2-40B4-BE49-F238E27FC236}">
                  <a16:creationId xmlns:a16="http://schemas.microsoft.com/office/drawing/2014/main" id="{18D78C45-A76C-50C6-A870-DB741F903168}"/>
                </a:ext>
              </a:extLst>
            </p:cNvPr>
            <p:cNvSpPr>
              <a:spLocks noChangeArrowheads="1"/>
            </p:cNvSpPr>
            <p:nvPr/>
          </p:nvSpPr>
          <p:spPr bwMode="auto">
            <a:xfrm>
              <a:off x="3296211" y="5041515"/>
              <a:ext cx="64135" cy="153624"/>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a:solidFill>
                    <a:srgbClr val="FF0000"/>
                  </a:solidFill>
                  <a:latin typeface="宋体" pitchFamily="2" charset="-122"/>
                </a:rPr>
                <a:t>A</a:t>
              </a:r>
              <a:endParaRPr lang="en-US" altLang="zh-CN" sz="1000" b="1">
                <a:solidFill>
                  <a:srgbClr val="FF0000"/>
                </a:solidFill>
                <a:latin typeface="Times New Roman" pitchFamily="18" charset="0"/>
                <a:ea typeface="楷体_GB2312" pitchFamily="1" charset="-122"/>
              </a:endParaRPr>
            </a:p>
          </p:txBody>
        </p:sp>
        <p:sp>
          <p:nvSpPr>
            <p:cNvPr id="15456" name="未知">
              <a:extLst>
                <a:ext uri="{FF2B5EF4-FFF2-40B4-BE49-F238E27FC236}">
                  <a16:creationId xmlns:a16="http://schemas.microsoft.com/office/drawing/2014/main" id="{52844A67-0FF4-B2E6-54F4-5FB91CC130AA}"/>
                </a:ext>
              </a:extLst>
            </p:cNvPr>
            <p:cNvSpPr>
              <a:spLocks/>
            </p:cNvSpPr>
            <p:nvPr/>
          </p:nvSpPr>
          <p:spPr bwMode="auto">
            <a:xfrm>
              <a:off x="1690942" y="5245923"/>
              <a:ext cx="146049" cy="168225"/>
            </a:xfrm>
            <a:custGeom>
              <a:avLst/>
              <a:gdLst>
                <a:gd name="T0" fmla="*/ 0 w 112"/>
                <a:gd name="T1" fmla="*/ 507152128 h 125"/>
                <a:gd name="T2" fmla="*/ 408854017 w 112"/>
                <a:gd name="T3" fmla="*/ 0 h 125"/>
                <a:gd name="T4" fmla="*/ 236696596 w 112"/>
                <a:gd name="T5" fmla="*/ 891168653 h 125"/>
                <a:gd name="T6" fmla="*/ 0 w 112"/>
                <a:gd name="T7" fmla="*/ 507152128 h 125"/>
                <a:gd name="T8" fmla="*/ 0 60000 65536"/>
                <a:gd name="T9" fmla="*/ 0 60000 65536"/>
                <a:gd name="T10" fmla="*/ 0 60000 65536"/>
                <a:gd name="T11" fmla="*/ 0 60000 65536"/>
                <a:gd name="T12" fmla="*/ 0 w 112"/>
                <a:gd name="T13" fmla="*/ 0 h 125"/>
                <a:gd name="T14" fmla="*/ 112 w 112"/>
                <a:gd name="T15" fmla="*/ 125 h 125"/>
              </a:gdLst>
              <a:ahLst/>
              <a:cxnLst>
                <a:cxn ang="T8">
                  <a:pos x="T0" y="T1"/>
                </a:cxn>
                <a:cxn ang="T9">
                  <a:pos x="T2" y="T3"/>
                </a:cxn>
                <a:cxn ang="T10">
                  <a:pos x="T4" y="T5"/>
                </a:cxn>
                <a:cxn ang="T11">
                  <a:pos x="T6" y="T7"/>
                </a:cxn>
              </a:cxnLst>
              <a:rect l="T12" t="T13" r="T14" b="T15"/>
              <a:pathLst>
                <a:path w="112" h="125">
                  <a:moveTo>
                    <a:pt x="0" y="71"/>
                  </a:moveTo>
                  <a:lnTo>
                    <a:pt x="112" y="0"/>
                  </a:lnTo>
                  <a:lnTo>
                    <a:pt x="65" y="125"/>
                  </a:lnTo>
                  <a:lnTo>
                    <a:pt x="0" y="71"/>
                  </a:lnTo>
                  <a:close/>
                </a:path>
              </a:pathLst>
            </a:custGeom>
            <a:solidFill>
              <a:srgbClr val="FF0000"/>
            </a:solidFill>
            <a:ln w="9525">
              <a:noFill/>
              <a:round/>
              <a:headEnd/>
              <a:tailEnd/>
            </a:ln>
          </p:spPr>
          <p:txBody>
            <a:bodyPr/>
            <a:lstStyle/>
            <a:p>
              <a:endParaRPr lang="zh-CN" altLang="en-US">
                <a:solidFill>
                  <a:srgbClr val="FF0000"/>
                </a:solidFill>
              </a:endParaRPr>
            </a:p>
          </p:txBody>
        </p:sp>
        <p:sp>
          <p:nvSpPr>
            <p:cNvPr id="15457" name="Line 195">
              <a:extLst>
                <a:ext uri="{FF2B5EF4-FFF2-40B4-BE49-F238E27FC236}">
                  <a16:creationId xmlns:a16="http://schemas.microsoft.com/office/drawing/2014/main" id="{C4F998C7-4B97-7FD7-9A98-6B6C844E42DF}"/>
                </a:ext>
              </a:extLst>
            </p:cNvPr>
            <p:cNvSpPr>
              <a:spLocks noChangeShapeType="1"/>
            </p:cNvSpPr>
            <p:nvPr/>
          </p:nvSpPr>
          <p:spPr bwMode="auto">
            <a:xfrm flipH="1">
              <a:off x="1645223" y="5844549"/>
              <a:ext cx="974718" cy="3174"/>
            </a:xfrm>
            <a:prstGeom prst="line">
              <a:avLst/>
            </a:prstGeom>
            <a:noFill/>
            <a:ln w="38100">
              <a:solidFill>
                <a:srgbClr val="FF0000"/>
              </a:solidFill>
              <a:round/>
              <a:headEnd/>
              <a:tailEnd/>
            </a:ln>
          </p:spPr>
          <p:txBody>
            <a:bodyPr/>
            <a:lstStyle/>
            <a:p>
              <a:endParaRPr lang="zh-CN" altLang="en-US"/>
            </a:p>
          </p:txBody>
        </p:sp>
        <p:sp>
          <p:nvSpPr>
            <p:cNvPr id="15458" name="未知">
              <a:extLst>
                <a:ext uri="{FF2B5EF4-FFF2-40B4-BE49-F238E27FC236}">
                  <a16:creationId xmlns:a16="http://schemas.microsoft.com/office/drawing/2014/main" id="{40330ABE-DE58-169C-B1EB-FF12DB91F539}"/>
                </a:ext>
              </a:extLst>
            </p:cNvPr>
            <p:cNvSpPr>
              <a:spLocks/>
            </p:cNvSpPr>
            <p:nvPr/>
          </p:nvSpPr>
          <p:spPr bwMode="auto">
            <a:xfrm>
              <a:off x="1494094" y="5788686"/>
              <a:ext cx="167004" cy="111092"/>
            </a:xfrm>
            <a:custGeom>
              <a:avLst/>
              <a:gdLst>
                <a:gd name="T0" fmla="*/ 553941714 w 127"/>
                <a:gd name="T1" fmla="*/ 415350985 h 84"/>
                <a:gd name="T2" fmla="*/ 0 w 127"/>
                <a:gd name="T3" fmla="*/ 208294135 h 84"/>
                <a:gd name="T4" fmla="*/ 553941714 w 127"/>
                <a:gd name="T5" fmla="*/ 0 h 84"/>
                <a:gd name="T6" fmla="*/ 553941714 w 127"/>
                <a:gd name="T7" fmla="*/ 415350985 h 84"/>
                <a:gd name="T8" fmla="*/ 0 60000 65536"/>
                <a:gd name="T9" fmla="*/ 0 60000 65536"/>
                <a:gd name="T10" fmla="*/ 0 60000 65536"/>
                <a:gd name="T11" fmla="*/ 0 60000 65536"/>
                <a:gd name="T12" fmla="*/ 0 w 127"/>
                <a:gd name="T13" fmla="*/ 0 h 84"/>
                <a:gd name="T14" fmla="*/ 127 w 127"/>
                <a:gd name="T15" fmla="*/ 84 h 84"/>
              </a:gdLst>
              <a:ahLst/>
              <a:cxnLst>
                <a:cxn ang="T8">
                  <a:pos x="T0" y="T1"/>
                </a:cxn>
                <a:cxn ang="T9">
                  <a:pos x="T2" y="T3"/>
                </a:cxn>
                <a:cxn ang="T10">
                  <a:pos x="T4" y="T5"/>
                </a:cxn>
                <a:cxn ang="T11">
                  <a:pos x="T6" y="T7"/>
                </a:cxn>
              </a:cxnLst>
              <a:rect l="T12" t="T13" r="T14" b="T15"/>
              <a:pathLst>
                <a:path w="127" h="84">
                  <a:moveTo>
                    <a:pt x="127" y="84"/>
                  </a:moveTo>
                  <a:lnTo>
                    <a:pt x="0" y="42"/>
                  </a:lnTo>
                  <a:lnTo>
                    <a:pt x="127" y="0"/>
                  </a:lnTo>
                  <a:lnTo>
                    <a:pt x="127" y="84"/>
                  </a:lnTo>
                  <a:close/>
                </a:path>
              </a:pathLst>
            </a:custGeom>
            <a:solidFill>
              <a:srgbClr val="FF0000"/>
            </a:solidFill>
            <a:ln w="9525">
              <a:noFill/>
              <a:round/>
              <a:headEnd/>
              <a:tailEnd/>
            </a:ln>
          </p:spPr>
          <p:txBody>
            <a:bodyPr/>
            <a:lstStyle/>
            <a:p>
              <a:endParaRPr lang="zh-CN" altLang="en-US"/>
            </a:p>
          </p:txBody>
        </p:sp>
        <p:sp>
          <p:nvSpPr>
            <p:cNvPr id="15459" name="Line 197">
              <a:extLst>
                <a:ext uri="{FF2B5EF4-FFF2-40B4-BE49-F238E27FC236}">
                  <a16:creationId xmlns:a16="http://schemas.microsoft.com/office/drawing/2014/main" id="{ED4EE5B8-EA93-5D3D-98D3-5B5640D2282E}"/>
                </a:ext>
              </a:extLst>
            </p:cNvPr>
            <p:cNvSpPr>
              <a:spLocks noChangeShapeType="1"/>
            </p:cNvSpPr>
            <p:nvPr/>
          </p:nvSpPr>
          <p:spPr bwMode="auto">
            <a:xfrm flipH="1">
              <a:off x="2945059" y="5244654"/>
              <a:ext cx="297178" cy="366285"/>
            </a:xfrm>
            <a:prstGeom prst="line">
              <a:avLst/>
            </a:prstGeom>
            <a:noFill/>
            <a:ln w="38100">
              <a:solidFill>
                <a:srgbClr val="FF0000"/>
              </a:solidFill>
              <a:round/>
              <a:headEnd/>
              <a:tailEnd/>
            </a:ln>
          </p:spPr>
          <p:txBody>
            <a:bodyPr/>
            <a:lstStyle/>
            <a:p>
              <a:endParaRPr lang="zh-CN" altLang="en-US"/>
            </a:p>
          </p:txBody>
        </p:sp>
        <p:sp>
          <p:nvSpPr>
            <p:cNvPr id="15460" name="未知">
              <a:extLst>
                <a:ext uri="{FF2B5EF4-FFF2-40B4-BE49-F238E27FC236}">
                  <a16:creationId xmlns:a16="http://schemas.microsoft.com/office/drawing/2014/main" id="{ECD4CDA3-71CD-8E3A-26D7-FE1F4391D2BA}"/>
                </a:ext>
              </a:extLst>
            </p:cNvPr>
            <p:cNvSpPr>
              <a:spLocks/>
            </p:cNvSpPr>
            <p:nvPr/>
          </p:nvSpPr>
          <p:spPr bwMode="auto">
            <a:xfrm>
              <a:off x="2851714" y="5563329"/>
              <a:ext cx="146049" cy="165051"/>
            </a:xfrm>
            <a:custGeom>
              <a:avLst/>
              <a:gdLst>
                <a:gd name="T0" fmla="*/ 408854017 w 112"/>
                <a:gd name="T1" fmla="*/ 304952872 h 124"/>
                <a:gd name="T2" fmla="*/ 0 w 112"/>
                <a:gd name="T3" fmla="*/ 701513112 h 124"/>
                <a:gd name="T4" fmla="*/ 172549918 w 112"/>
                <a:gd name="T5" fmla="*/ 0 h 124"/>
                <a:gd name="T6" fmla="*/ 408854017 w 112"/>
                <a:gd name="T7" fmla="*/ 304952872 h 124"/>
                <a:gd name="T8" fmla="*/ 0 60000 65536"/>
                <a:gd name="T9" fmla="*/ 0 60000 65536"/>
                <a:gd name="T10" fmla="*/ 0 60000 65536"/>
                <a:gd name="T11" fmla="*/ 0 60000 65536"/>
                <a:gd name="T12" fmla="*/ 0 w 112"/>
                <a:gd name="T13" fmla="*/ 0 h 124"/>
                <a:gd name="T14" fmla="*/ 112 w 112"/>
                <a:gd name="T15" fmla="*/ 124 h 124"/>
              </a:gdLst>
              <a:ahLst/>
              <a:cxnLst>
                <a:cxn ang="T8">
                  <a:pos x="T0" y="T1"/>
                </a:cxn>
                <a:cxn ang="T9">
                  <a:pos x="T2" y="T3"/>
                </a:cxn>
                <a:cxn ang="T10">
                  <a:pos x="T4" y="T5"/>
                </a:cxn>
                <a:cxn ang="T11">
                  <a:pos x="T6" y="T7"/>
                </a:cxn>
              </a:cxnLst>
              <a:rect l="T12" t="T13" r="T14" b="T15"/>
              <a:pathLst>
                <a:path w="112" h="124">
                  <a:moveTo>
                    <a:pt x="112" y="54"/>
                  </a:moveTo>
                  <a:lnTo>
                    <a:pt x="0" y="124"/>
                  </a:lnTo>
                  <a:lnTo>
                    <a:pt x="47" y="0"/>
                  </a:lnTo>
                  <a:lnTo>
                    <a:pt x="112" y="54"/>
                  </a:lnTo>
                  <a:close/>
                </a:path>
              </a:pathLst>
            </a:custGeom>
            <a:solidFill>
              <a:srgbClr val="FF0000"/>
            </a:solidFill>
            <a:ln w="9525">
              <a:noFill/>
              <a:round/>
              <a:headEnd/>
              <a:tailEnd/>
            </a:ln>
          </p:spPr>
          <p:txBody>
            <a:bodyPr/>
            <a:lstStyle/>
            <a:p>
              <a:endParaRPr lang="zh-CN" altLang="en-US">
                <a:solidFill>
                  <a:srgbClr val="FF0000"/>
                </a:solidFill>
              </a:endParaRPr>
            </a:p>
          </p:txBody>
        </p:sp>
        <p:sp>
          <p:nvSpPr>
            <p:cNvPr id="15461" name="Rectangle 199">
              <a:extLst>
                <a:ext uri="{FF2B5EF4-FFF2-40B4-BE49-F238E27FC236}">
                  <a16:creationId xmlns:a16="http://schemas.microsoft.com/office/drawing/2014/main" id="{915D5CC6-79B2-054D-F00C-2D8B252A8C67}"/>
                </a:ext>
              </a:extLst>
            </p:cNvPr>
            <p:cNvSpPr>
              <a:spLocks noChangeArrowheads="1"/>
            </p:cNvSpPr>
            <p:nvPr/>
          </p:nvSpPr>
          <p:spPr bwMode="auto">
            <a:xfrm>
              <a:off x="3121587" y="5463663"/>
              <a:ext cx="64120" cy="153888"/>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dirty="0">
                  <a:solidFill>
                    <a:srgbClr val="FF0000"/>
                  </a:solidFill>
                  <a:latin typeface="宋体" pitchFamily="2" charset="-122"/>
                </a:rPr>
                <a:t>5</a:t>
              </a:r>
              <a:endParaRPr lang="zh-CN" altLang="en-US" sz="1000" b="1" dirty="0">
                <a:solidFill>
                  <a:srgbClr val="FF0000"/>
                </a:solidFill>
                <a:latin typeface="Times New Roman" pitchFamily="18" charset="0"/>
                <a:ea typeface="楷体_GB2312" pitchFamily="1" charset="-122"/>
              </a:endParaRPr>
            </a:p>
          </p:txBody>
        </p:sp>
        <p:sp>
          <p:nvSpPr>
            <p:cNvPr id="15462" name="Rectangle 201">
              <a:extLst>
                <a:ext uri="{FF2B5EF4-FFF2-40B4-BE49-F238E27FC236}">
                  <a16:creationId xmlns:a16="http://schemas.microsoft.com/office/drawing/2014/main" id="{ACDBA5DF-F99F-0FF1-5B65-08065513D36B}"/>
                </a:ext>
              </a:extLst>
            </p:cNvPr>
            <p:cNvSpPr>
              <a:spLocks noChangeArrowheads="1"/>
            </p:cNvSpPr>
            <p:nvPr/>
          </p:nvSpPr>
          <p:spPr bwMode="auto">
            <a:xfrm>
              <a:off x="1633793" y="5504926"/>
              <a:ext cx="128240" cy="153888"/>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dirty="0">
                  <a:solidFill>
                    <a:srgbClr val="FF0000"/>
                  </a:solidFill>
                  <a:latin typeface="宋体" pitchFamily="2" charset="-122"/>
                </a:rPr>
                <a:t>10</a:t>
              </a:r>
              <a:endParaRPr lang="zh-CN" altLang="en-US" sz="1000" b="1" dirty="0">
                <a:solidFill>
                  <a:srgbClr val="FF0000"/>
                </a:solidFill>
                <a:ea typeface="楷体_GB2312" pitchFamily="1" charset="-122"/>
              </a:endParaRPr>
            </a:p>
          </p:txBody>
        </p:sp>
        <p:sp>
          <p:nvSpPr>
            <p:cNvPr id="15463" name="Rectangle 202">
              <a:extLst>
                <a:ext uri="{FF2B5EF4-FFF2-40B4-BE49-F238E27FC236}">
                  <a16:creationId xmlns:a16="http://schemas.microsoft.com/office/drawing/2014/main" id="{A17BB47B-CC6D-6ECA-090C-E681E359B634}"/>
                </a:ext>
              </a:extLst>
            </p:cNvPr>
            <p:cNvSpPr>
              <a:spLocks noChangeArrowheads="1"/>
            </p:cNvSpPr>
            <p:nvPr/>
          </p:nvSpPr>
          <p:spPr bwMode="auto">
            <a:xfrm>
              <a:off x="2137344" y="5847723"/>
              <a:ext cx="64120" cy="153888"/>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dirty="0">
                  <a:solidFill>
                    <a:srgbClr val="FF0000"/>
                  </a:solidFill>
                  <a:latin typeface="宋体" pitchFamily="2" charset="-122"/>
                </a:rPr>
                <a:t>7</a:t>
              </a:r>
              <a:endParaRPr lang="zh-CN" altLang="en-US" sz="1000" b="1" dirty="0">
                <a:solidFill>
                  <a:srgbClr val="FF0000"/>
                </a:solidFill>
                <a:latin typeface="Times New Roman" pitchFamily="18" charset="0"/>
                <a:ea typeface="楷体_GB2312" pitchFamily="1" charset="-122"/>
              </a:endParaRPr>
            </a:p>
          </p:txBody>
        </p:sp>
        <p:sp>
          <p:nvSpPr>
            <p:cNvPr id="15464" name="未知">
              <a:extLst>
                <a:ext uri="{FF2B5EF4-FFF2-40B4-BE49-F238E27FC236}">
                  <a16:creationId xmlns:a16="http://schemas.microsoft.com/office/drawing/2014/main" id="{FFF5C761-5A5D-851A-5C1A-C0913CD766DC}"/>
                </a:ext>
              </a:extLst>
            </p:cNvPr>
            <p:cNvSpPr>
              <a:spLocks/>
            </p:cNvSpPr>
            <p:nvPr/>
          </p:nvSpPr>
          <p:spPr bwMode="auto">
            <a:xfrm>
              <a:off x="2681535" y="4550807"/>
              <a:ext cx="107949" cy="166955"/>
            </a:xfrm>
            <a:custGeom>
              <a:avLst/>
              <a:gdLst>
                <a:gd name="T0" fmla="*/ 0 w 84"/>
                <a:gd name="T1" fmla="*/ 553941714 h 127"/>
                <a:gd name="T2" fmla="*/ 112864617 w 84"/>
                <a:gd name="T3" fmla="*/ 0 h 127"/>
                <a:gd name="T4" fmla="*/ 225867066 w 84"/>
                <a:gd name="T5" fmla="*/ 553941714 h 127"/>
                <a:gd name="T6" fmla="*/ 0 w 84"/>
                <a:gd name="T7" fmla="*/ 553941714 h 127"/>
                <a:gd name="T8" fmla="*/ 0 60000 65536"/>
                <a:gd name="T9" fmla="*/ 0 60000 65536"/>
                <a:gd name="T10" fmla="*/ 0 60000 65536"/>
                <a:gd name="T11" fmla="*/ 0 60000 65536"/>
                <a:gd name="T12" fmla="*/ 0 w 84"/>
                <a:gd name="T13" fmla="*/ 0 h 127"/>
                <a:gd name="T14" fmla="*/ 84 w 84"/>
                <a:gd name="T15" fmla="*/ 127 h 127"/>
              </a:gdLst>
              <a:ahLst/>
              <a:cxnLst>
                <a:cxn ang="T8">
                  <a:pos x="T0" y="T1"/>
                </a:cxn>
                <a:cxn ang="T9">
                  <a:pos x="T2" y="T3"/>
                </a:cxn>
                <a:cxn ang="T10">
                  <a:pos x="T4" y="T5"/>
                </a:cxn>
                <a:cxn ang="T11">
                  <a:pos x="T6" y="T7"/>
                </a:cxn>
              </a:cxnLst>
              <a:rect l="T12" t="T13" r="T14" b="T15"/>
              <a:pathLst>
                <a:path w="84" h="127">
                  <a:moveTo>
                    <a:pt x="0" y="127"/>
                  </a:moveTo>
                  <a:lnTo>
                    <a:pt x="42" y="0"/>
                  </a:lnTo>
                  <a:lnTo>
                    <a:pt x="84" y="127"/>
                  </a:lnTo>
                  <a:lnTo>
                    <a:pt x="0" y="127"/>
                  </a:lnTo>
                  <a:close/>
                </a:path>
              </a:pathLst>
            </a:custGeom>
            <a:solidFill>
              <a:srgbClr val="FF0000"/>
            </a:solidFill>
            <a:ln w="9525">
              <a:noFill/>
              <a:round/>
              <a:headEnd/>
              <a:tailEnd/>
            </a:ln>
          </p:spPr>
          <p:txBody>
            <a:bodyPr/>
            <a:lstStyle/>
            <a:p>
              <a:endParaRPr lang="zh-CN" altLang="en-US"/>
            </a:p>
          </p:txBody>
        </p:sp>
        <p:sp>
          <p:nvSpPr>
            <p:cNvPr id="15465" name="Rectangle 204">
              <a:extLst>
                <a:ext uri="{FF2B5EF4-FFF2-40B4-BE49-F238E27FC236}">
                  <a16:creationId xmlns:a16="http://schemas.microsoft.com/office/drawing/2014/main" id="{6256D4F1-3CB0-5C5D-0884-9992A199F5F2}"/>
                </a:ext>
              </a:extLst>
            </p:cNvPr>
            <p:cNvSpPr>
              <a:spLocks noChangeArrowheads="1"/>
            </p:cNvSpPr>
            <p:nvPr/>
          </p:nvSpPr>
          <p:spPr bwMode="auto">
            <a:xfrm>
              <a:off x="2557711" y="5095474"/>
              <a:ext cx="128240" cy="153888"/>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dirty="0">
                  <a:solidFill>
                    <a:srgbClr val="FF0000"/>
                  </a:solidFill>
                  <a:latin typeface="宋体" pitchFamily="2" charset="-122"/>
                </a:rPr>
                <a:t>15</a:t>
              </a:r>
              <a:endParaRPr lang="zh-CN" altLang="en-US" sz="1000" b="1" dirty="0">
                <a:solidFill>
                  <a:srgbClr val="FF0000"/>
                </a:solidFill>
                <a:latin typeface="Times New Roman" pitchFamily="18" charset="0"/>
                <a:ea typeface="楷体_GB2312" pitchFamily="1" charset="-122"/>
              </a:endParaRPr>
            </a:p>
          </p:txBody>
        </p:sp>
        <p:sp>
          <p:nvSpPr>
            <p:cNvPr id="15466" name="Line 206">
              <a:extLst>
                <a:ext uri="{FF2B5EF4-FFF2-40B4-BE49-F238E27FC236}">
                  <a16:creationId xmlns:a16="http://schemas.microsoft.com/office/drawing/2014/main" id="{D5BDA67B-ED8A-6919-19BF-729A8AFA0775}"/>
                </a:ext>
              </a:extLst>
            </p:cNvPr>
            <p:cNvSpPr>
              <a:spLocks noChangeShapeType="1"/>
            </p:cNvSpPr>
            <p:nvPr/>
          </p:nvSpPr>
          <p:spPr bwMode="auto">
            <a:xfrm flipV="1">
              <a:off x="2738050" y="4703161"/>
              <a:ext cx="3175" cy="974433"/>
            </a:xfrm>
            <a:prstGeom prst="line">
              <a:avLst/>
            </a:prstGeom>
            <a:noFill/>
            <a:ln w="38100">
              <a:solidFill>
                <a:srgbClr val="FF0000"/>
              </a:solidFill>
              <a:round/>
              <a:headEnd/>
              <a:tailEnd/>
            </a:ln>
          </p:spPr>
          <p:txBody>
            <a:bodyPr/>
            <a:lstStyle/>
            <a:p>
              <a:endParaRPr lang="zh-CN" altLang="en-US"/>
            </a:p>
          </p:txBody>
        </p:sp>
        <p:sp>
          <p:nvSpPr>
            <p:cNvPr id="15467" name="未知">
              <a:extLst>
                <a:ext uri="{FF2B5EF4-FFF2-40B4-BE49-F238E27FC236}">
                  <a16:creationId xmlns:a16="http://schemas.microsoft.com/office/drawing/2014/main" id="{221E35D6-64F8-AAB7-F9F7-0F0F4AEF47CA}"/>
                </a:ext>
              </a:extLst>
            </p:cNvPr>
            <p:cNvSpPr>
              <a:spLocks noEditPoints="1"/>
            </p:cNvSpPr>
            <p:nvPr/>
          </p:nvSpPr>
          <p:spPr bwMode="auto">
            <a:xfrm>
              <a:off x="1462344" y="5388756"/>
              <a:ext cx="273048" cy="344702"/>
            </a:xfrm>
            <a:custGeom>
              <a:avLst/>
              <a:gdLst>
                <a:gd name="T0" fmla="*/ 5953032 w 211"/>
                <a:gd name="T1" fmla="*/ 1445828445 h 259"/>
                <a:gd name="T2" fmla="*/ 8868717 w 211"/>
                <a:gd name="T3" fmla="*/ 1460980307 h 259"/>
                <a:gd name="T4" fmla="*/ 0 w 211"/>
                <a:gd name="T5" fmla="*/ 1460980307 h 259"/>
                <a:gd name="T6" fmla="*/ 0 w 211"/>
                <a:gd name="T7" fmla="*/ 1445828445 h 259"/>
                <a:gd name="T8" fmla="*/ 68662054 w 211"/>
                <a:gd name="T9" fmla="*/ 1303037125 h 259"/>
                <a:gd name="T10" fmla="*/ 75061770 w 211"/>
                <a:gd name="T11" fmla="*/ 1313470935 h 259"/>
                <a:gd name="T12" fmla="*/ 68662054 w 211"/>
                <a:gd name="T13" fmla="*/ 1327545409 h 259"/>
                <a:gd name="T14" fmla="*/ 62766974 w 211"/>
                <a:gd name="T15" fmla="*/ 1307889323 h 259"/>
                <a:gd name="T16" fmla="*/ 131341246 w 211"/>
                <a:gd name="T17" fmla="*/ 1162757631 h 259"/>
                <a:gd name="T18" fmla="*/ 134153466 w 211"/>
                <a:gd name="T19" fmla="*/ 1158100215 h 259"/>
                <a:gd name="T20" fmla="*/ 139927409 w 211"/>
                <a:gd name="T21" fmla="*/ 1173310140 h 259"/>
                <a:gd name="T22" fmla="*/ 134153466 w 211"/>
                <a:gd name="T23" fmla="*/ 1178890215 h 259"/>
                <a:gd name="T24" fmla="*/ 131341246 w 211"/>
                <a:gd name="T25" fmla="*/ 1162757631 h 259"/>
                <a:gd name="T26" fmla="*/ 192610008 w 211"/>
                <a:gd name="T27" fmla="*/ 1020766301 h 259"/>
                <a:gd name="T28" fmla="*/ 201425304 w 211"/>
                <a:gd name="T29" fmla="*/ 1020766301 h 259"/>
                <a:gd name="T30" fmla="*/ 198424380 w 211"/>
                <a:gd name="T31" fmla="*/ 1038636200 h 259"/>
                <a:gd name="T32" fmla="*/ 192610008 w 211"/>
                <a:gd name="T33" fmla="*/ 1020766301 h 259"/>
                <a:gd name="T34" fmla="*/ 257716732 w 211"/>
                <a:gd name="T35" fmla="*/ 874483533 h 259"/>
                <a:gd name="T36" fmla="*/ 270560754 w 211"/>
                <a:gd name="T37" fmla="*/ 874483533 h 259"/>
                <a:gd name="T38" fmla="*/ 264275526 w 211"/>
                <a:gd name="T39" fmla="*/ 890778885 h 259"/>
                <a:gd name="T40" fmla="*/ 257716732 w 211"/>
                <a:gd name="T41" fmla="*/ 886183564 h 259"/>
                <a:gd name="T42" fmla="*/ 257716732 w 211"/>
                <a:gd name="T43" fmla="*/ 874483533 h 259"/>
                <a:gd name="T44" fmla="*/ 326842780 w 211"/>
                <a:gd name="T45" fmla="*/ 721396205 h 259"/>
                <a:gd name="T46" fmla="*/ 332582899 w 211"/>
                <a:gd name="T47" fmla="*/ 726977363 h 259"/>
                <a:gd name="T48" fmla="*/ 326842780 w 211"/>
                <a:gd name="T49" fmla="*/ 746050552 h 259"/>
                <a:gd name="T50" fmla="*/ 323414592 w 211"/>
                <a:gd name="T51" fmla="*/ 726977363 h 259"/>
                <a:gd name="T52" fmla="*/ 386708425 w 211"/>
                <a:gd name="T53" fmla="*/ 586500093 h 259"/>
                <a:gd name="T54" fmla="*/ 398474534 w 211"/>
                <a:gd name="T55" fmla="*/ 586500093 h 259"/>
                <a:gd name="T56" fmla="*/ 395514124 w 211"/>
                <a:gd name="T57" fmla="*/ 591408802 h 259"/>
                <a:gd name="T58" fmla="*/ 386708425 w 211"/>
                <a:gd name="T59" fmla="*/ 591408802 h 259"/>
                <a:gd name="T60" fmla="*/ 450236342 w 211"/>
                <a:gd name="T61" fmla="*/ 441651029 h 259"/>
                <a:gd name="T62" fmla="*/ 457568260 w 211"/>
                <a:gd name="T63" fmla="*/ 433984433 h 259"/>
                <a:gd name="T64" fmla="*/ 464668993 w 211"/>
                <a:gd name="T65" fmla="*/ 451797909 h 259"/>
                <a:gd name="T66" fmla="*/ 454756290 w 211"/>
                <a:gd name="T67" fmla="*/ 456856880 h 259"/>
                <a:gd name="T68" fmla="*/ 450236342 w 211"/>
                <a:gd name="T69" fmla="*/ 441651029 h 259"/>
                <a:gd name="T70" fmla="*/ 522038239 w 211"/>
                <a:gd name="T71" fmla="*/ 287672479 h 259"/>
                <a:gd name="T72" fmla="*/ 525204715 w 211"/>
                <a:gd name="T73" fmla="*/ 298827280 h 259"/>
                <a:gd name="T74" fmla="*/ 522038239 w 211"/>
                <a:gd name="T75" fmla="*/ 309263411 h 259"/>
                <a:gd name="T76" fmla="*/ 515985203 w 211"/>
                <a:gd name="T77" fmla="*/ 298827280 h 259"/>
                <a:gd name="T78" fmla="*/ 578318724 w 211"/>
                <a:gd name="T79" fmla="*/ 154238672 h 259"/>
                <a:gd name="T80" fmla="*/ 588231410 w 211"/>
                <a:gd name="T81" fmla="*/ 147512458 h 259"/>
                <a:gd name="T82" fmla="*/ 588231410 w 211"/>
                <a:gd name="T83" fmla="*/ 159212544 h 259"/>
                <a:gd name="T84" fmla="*/ 578318724 w 211"/>
                <a:gd name="T85" fmla="*/ 169733758 h 259"/>
                <a:gd name="T86" fmla="*/ 578318724 w 211"/>
                <a:gd name="T87" fmla="*/ 154238672 h 259"/>
                <a:gd name="T88" fmla="*/ 647324688 w 211"/>
                <a:gd name="T89" fmla="*/ 0 h 259"/>
                <a:gd name="T90" fmla="*/ 656181278 w 211"/>
                <a:gd name="T91" fmla="*/ 16737596 h 259"/>
                <a:gd name="T92" fmla="*/ 647324688 w 211"/>
                <a:gd name="T93" fmla="*/ 21878801 h 259"/>
                <a:gd name="T94" fmla="*/ 644231341 w 211"/>
                <a:gd name="T95" fmla="*/ 4977639 h 25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1"/>
                <a:gd name="T145" fmla="*/ 0 h 259"/>
                <a:gd name="T146" fmla="*/ 211 w 211"/>
                <a:gd name="T147" fmla="*/ 259 h 25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1" h="259">
                  <a:moveTo>
                    <a:pt x="0" y="256"/>
                  </a:moveTo>
                  <a:lnTo>
                    <a:pt x="0" y="256"/>
                  </a:lnTo>
                  <a:lnTo>
                    <a:pt x="2" y="256"/>
                  </a:lnTo>
                  <a:lnTo>
                    <a:pt x="3" y="256"/>
                  </a:lnTo>
                  <a:lnTo>
                    <a:pt x="3" y="258"/>
                  </a:lnTo>
                  <a:lnTo>
                    <a:pt x="3" y="259"/>
                  </a:lnTo>
                  <a:lnTo>
                    <a:pt x="2" y="259"/>
                  </a:lnTo>
                  <a:lnTo>
                    <a:pt x="0" y="259"/>
                  </a:lnTo>
                  <a:lnTo>
                    <a:pt x="0" y="258"/>
                  </a:lnTo>
                  <a:lnTo>
                    <a:pt x="0" y="256"/>
                  </a:lnTo>
                  <a:close/>
                  <a:moveTo>
                    <a:pt x="20" y="231"/>
                  </a:moveTo>
                  <a:lnTo>
                    <a:pt x="20" y="231"/>
                  </a:lnTo>
                  <a:lnTo>
                    <a:pt x="22" y="231"/>
                  </a:lnTo>
                  <a:lnTo>
                    <a:pt x="23" y="231"/>
                  </a:lnTo>
                  <a:lnTo>
                    <a:pt x="24" y="232"/>
                  </a:lnTo>
                  <a:lnTo>
                    <a:pt x="24" y="233"/>
                  </a:lnTo>
                  <a:lnTo>
                    <a:pt x="23" y="235"/>
                  </a:lnTo>
                  <a:lnTo>
                    <a:pt x="22" y="235"/>
                  </a:lnTo>
                  <a:lnTo>
                    <a:pt x="22" y="233"/>
                  </a:lnTo>
                  <a:lnTo>
                    <a:pt x="20" y="232"/>
                  </a:lnTo>
                  <a:lnTo>
                    <a:pt x="20" y="231"/>
                  </a:lnTo>
                  <a:close/>
                  <a:moveTo>
                    <a:pt x="42" y="206"/>
                  </a:moveTo>
                  <a:lnTo>
                    <a:pt x="42" y="206"/>
                  </a:lnTo>
                  <a:lnTo>
                    <a:pt x="43" y="205"/>
                  </a:lnTo>
                  <a:lnTo>
                    <a:pt x="45" y="205"/>
                  </a:lnTo>
                  <a:lnTo>
                    <a:pt x="45" y="206"/>
                  </a:lnTo>
                  <a:lnTo>
                    <a:pt x="45" y="208"/>
                  </a:lnTo>
                  <a:lnTo>
                    <a:pt x="43" y="209"/>
                  </a:lnTo>
                  <a:lnTo>
                    <a:pt x="42" y="208"/>
                  </a:lnTo>
                  <a:lnTo>
                    <a:pt x="41" y="208"/>
                  </a:lnTo>
                  <a:lnTo>
                    <a:pt x="42" y="206"/>
                  </a:lnTo>
                  <a:close/>
                  <a:moveTo>
                    <a:pt x="62" y="181"/>
                  </a:moveTo>
                  <a:lnTo>
                    <a:pt x="62" y="181"/>
                  </a:lnTo>
                  <a:lnTo>
                    <a:pt x="64" y="179"/>
                  </a:lnTo>
                  <a:lnTo>
                    <a:pt x="65" y="179"/>
                  </a:lnTo>
                  <a:lnTo>
                    <a:pt x="65" y="181"/>
                  </a:lnTo>
                  <a:lnTo>
                    <a:pt x="65" y="182"/>
                  </a:lnTo>
                  <a:lnTo>
                    <a:pt x="64" y="184"/>
                  </a:lnTo>
                  <a:lnTo>
                    <a:pt x="62" y="182"/>
                  </a:lnTo>
                  <a:lnTo>
                    <a:pt x="62" y="181"/>
                  </a:lnTo>
                  <a:close/>
                  <a:moveTo>
                    <a:pt x="83" y="155"/>
                  </a:moveTo>
                  <a:lnTo>
                    <a:pt x="83" y="155"/>
                  </a:lnTo>
                  <a:lnTo>
                    <a:pt x="84" y="154"/>
                  </a:lnTo>
                  <a:lnTo>
                    <a:pt x="85" y="154"/>
                  </a:lnTo>
                  <a:lnTo>
                    <a:pt x="87" y="155"/>
                  </a:lnTo>
                  <a:lnTo>
                    <a:pt x="87" y="157"/>
                  </a:lnTo>
                  <a:lnTo>
                    <a:pt x="85" y="158"/>
                  </a:lnTo>
                  <a:lnTo>
                    <a:pt x="84" y="158"/>
                  </a:lnTo>
                  <a:lnTo>
                    <a:pt x="84" y="157"/>
                  </a:lnTo>
                  <a:lnTo>
                    <a:pt x="83" y="157"/>
                  </a:lnTo>
                  <a:lnTo>
                    <a:pt x="83" y="155"/>
                  </a:lnTo>
                  <a:close/>
                  <a:moveTo>
                    <a:pt x="104" y="129"/>
                  </a:moveTo>
                  <a:lnTo>
                    <a:pt x="104" y="129"/>
                  </a:lnTo>
                  <a:lnTo>
                    <a:pt x="105" y="128"/>
                  </a:lnTo>
                  <a:lnTo>
                    <a:pt x="107" y="128"/>
                  </a:lnTo>
                  <a:lnTo>
                    <a:pt x="107" y="129"/>
                  </a:lnTo>
                  <a:lnTo>
                    <a:pt x="107" y="131"/>
                  </a:lnTo>
                  <a:lnTo>
                    <a:pt x="105" y="132"/>
                  </a:lnTo>
                  <a:lnTo>
                    <a:pt x="104" y="132"/>
                  </a:lnTo>
                  <a:lnTo>
                    <a:pt x="103" y="131"/>
                  </a:lnTo>
                  <a:lnTo>
                    <a:pt x="104" y="129"/>
                  </a:lnTo>
                  <a:close/>
                  <a:moveTo>
                    <a:pt x="124" y="104"/>
                  </a:moveTo>
                  <a:lnTo>
                    <a:pt x="124" y="104"/>
                  </a:lnTo>
                  <a:lnTo>
                    <a:pt x="126" y="102"/>
                  </a:lnTo>
                  <a:lnTo>
                    <a:pt x="127" y="102"/>
                  </a:lnTo>
                  <a:lnTo>
                    <a:pt x="128" y="104"/>
                  </a:lnTo>
                  <a:lnTo>
                    <a:pt x="128" y="105"/>
                  </a:lnTo>
                  <a:lnTo>
                    <a:pt x="127" y="105"/>
                  </a:lnTo>
                  <a:lnTo>
                    <a:pt x="126" y="107"/>
                  </a:lnTo>
                  <a:lnTo>
                    <a:pt x="124" y="107"/>
                  </a:lnTo>
                  <a:lnTo>
                    <a:pt x="124" y="105"/>
                  </a:lnTo>
                  <a:lnTo>
                    <a:pt x="124" y="104"/>
                  </a:lnTo>
                  <a:close/>
                  <a:moveTo>
                    <a:pt x="145" y="78"/>
                  </a:moveTo>
                  <a:lnTo>
                    <a:pt x="145" y="78"/>
                  </a:lnTo>
                  <a:lnTo>
                    <a:pt x="146" y="77"/>
                  </a:lnTo>
                  <a:lnTo>
                    <a:pt x="147" y="77"/>
                  </a:lnTo>
                  <a:lnTo>
                    <a:pt x="149" y="78"/>
                  </a:lnTo>
                  <a:lnTo>
                    <a:pt x="149" y="80"/>
                  </a:lnTo>
                  <a:lnTo>
                    <a:pt x="147" y="81"/>
                  </a:lnTo>
                  <a:lnTo>
                    <a:pt x="146" y="81"/>
                  </a:lnTo>
                  <a:lnTo>
                    <a:pt x="145" y="80"/>
                  </a:lnTo>
                  <a:lnTo>
                    <a:pt x="145" y="78"/>
                  </a:lnTo>
                  <a:close/>
                  <a:moveTo>
                    <a:pt x="166" y="53"/>
                  </a:moveTo>
                  <a:lnTo>
                    <a:pt x="166" y="53"/>
                  </a:lnTo>
                  <a:lnTo>
                    <a:pt x="168" y="51"/>
                  </a:lnTo>
                  <a:lnTo>
                    <a:pt x="169" y="51"/>
                  </a:lnTo>
                  <a:lnTo>
                    <a:pt x="169" y="53"/>
                  </a:lnTo>
                  <a:lnTo>
                    <a:pt x="169" y="54"/>
                  </a:lnTo>
                  <a:lnTo>
                    <a:pt x="168" y="55"/>
                  </a:lnTo>
                  <a:lnTo>
                    <a:pt x="166" y="55"/>
                  </a:lnTo>
                  <a:lnTo>
                    <a:pt x="166" y="54"/>
                  </a:lnTo>
                  <a:lnTo>
                    <a:pt x="166" y="53"/>
                  </a:lnTo>
                  <a:close/>
                  <a:moveTo>
                    <a:pt x="186" y="27"/>
                  </a:moveTo>
                  <a:lnTo>
                    <a:pt x="186" y="27"/>
                  </a:lnTo>
                  <a:lnTo>
                    <a:pt x="188" y="26"/>
                  </a:lnTo>
                  <a:lnTo>
                    <a:pt x="189" y="26"/>
                  </a:lnTo>
                  <a:lnTo>
                    <a:pt x="191" y="27"/>
                  </a:lnTo>
                  <a:lnTo>
                    <a:pt x="191" y="28"/>
                  </a:lnTo>
                  <a:lnTo>
                    <a:pt x="189" y="28"/>
                  </a:lnTo>
                  <a:lnTo>
                    <a:pt x="188" y="30"/>
                  </a:lnTo>
                  <a:lnTo>
                    <a:pt x="186" y="30"/>
                  </a:lnTo>
                  <a:lnTo>
                    <a:pt x="186" y="28"/>
                  </a:lnTo>
                  <a:lnTo>
                    <a:pt x="186" y="27"/>
                  </a:lnTo>
                  <a:close/>
                  <a:moveTo>
                    <a:pt x="207" y="1"/>
                  </a:moveTo>
                  <a:lnTo>
                    <a:pt x="207" y="1"/>
                  </a:lnTo>
                  <a:lnTo>
                    <a:pt x="208" y="0"/>
                  </a:lnTo>
                  <a:lnTo>
                    <a:pt x="209" y="0"/>
                  </a:lnTo>
                  <a:lnTo>
                    <a:pt x="211" y="1"/>
                  </a:lnTo>
                  <a:lnTo>
                    <a:pt x="211" y="3"/>
                  </a:lnTo>
                  <a:lnTo>
                    <a:pt x="209" y="4"/>
                  </a:lnTo>
                  <a:lnTo>
                    <a:pt x="208" y="4"/>
                  </a:lnTo>
                  <a:lnTo>
                    <a:pt x="207" y="3"/>
                  </a:lnTo>
                  <a:lnTo>
                    <a:pt x="207" y="1"/>
                  </a:lnTo>
                  <a:close/>
                </a:path>
              </a:pathLst>
            </a:custGeom>
            <a:noFill/>
            <a:ln w="38100">
              <a:solidFill>
                <a:srgbClr val="FF0000"/>
              </a:solidFill>
              <a:round/>
              <a:headEnd/>
              <a:tailEnd/>
            </a:ln>
          </p:spPr>
          <p:txBody>
            <a:bodyPr/>
            <a:lstStyle/>
            <a:p>
              <a:endParaRPr lang="zh-CN" altLang="en-US"/>
            </a:p>
          </p:txBody>
        </p:sp>
        <p:sp>
          <p:nvSpPr>
            <p:cNvPr id="15468" name="TextBox 76">
              <a:extLst>
                <a:ext uri="{FF2B5EF4-FFF2-40B4-BE49-F238E27FC236}">
                  <a16:creationId xmlns:a16="http://schemas.microsoft.com/office/drawing/2014/main" id="{808FAB6D-1A91-8302-B209-635FBD20E73F}"/>
                </a:ext>
              </a:extLst>
            </p:cNvPr>
            <p:cNvSpPr txBox="1">
              <a:spLocks noChangeArrowheads="1"/>
            </p:cNvSpPr>
            <p:nvPr/>
          </p:nvSpPr>
          <p:spPr bwMode="auto">
            <a:xfrm>
              <a:off x="2562454" y="6024022"/>
              <a:ext cx="714375" cy="307728"/>
            </a:xfrm>
            <a:prstGeom prst="rect">
              <a:avLst/>
            </a:prstGeom>
            <a:noFill/>
            <a:ln w="9525">
              <a:noFill/>
              <a:miter lim="800000"/>
              <a:headEnd/>
              <a:tailEnd/>
            </a:ln>
          </p:spPr>
          <p:txBody>
            <a:bodyPr>
              <a:spAutoFit/>
            </a:bodyPr>
            <a:lstStyle/>
            <a:p>
              <a:r>
                <a:rPr lang="en-US" altLang="zh-CN" sz="1400" i="0" dirty="0">
                  <a:solidFill>
                    <a:srgbClr val="FF0000"/>
                  </a:solidFill>
                </a:rPr>
                <a:t>5,A</a:t>
              </a:r>
              <a:endParaRPr lang="zh-CN" altLang="en-US" sz="1400" i="0" dirty="0">
                <a:solidFill>
                  <a:srgbClr val="FF0000"/>
                </a:solidFill>
              </a:endParaRPr>
            </a:p>
          </p:txBody>
        </p:sp>
        <p:sp>
          <p:nvSpPr>
            <p:cNvPr id="15469" name="TextBox 77">
              <a:extLst>
                <a:ext uri="{FF2B5EF4-FFF2-40B4-BE49-F238E27FC236}">
                  <a16:creationId xmlns:a16="http://schemas.microsoft.com/office/drawing/2014/main" id="{07870929-7B0A-3BBA-95C9-484FF51A496C}"/>
                </a:ext>
              </a:extLst>
            </p:cNvPr>
            <p:cNvSpPr txBox="1">
              <a:spLocks noChangeArrowheads="1"/>
            </p:cNvSpPr>
            <p:nvPr/>
          </p:nvSpPr>
          <p:spPr bwMode="auto">
            <a:xfrm>
              <a:off x="1133704" y="6024022"/>
              <a:ext cx="714375" cy="307728"/>
            </a:xfrm>
            <a:prstGeom prst="rect">
              <a:avLst/>
            </a:prstGeom>
            <a:noFill/>
            <a:ln w="9525">
              <a:noFill/>
              <a:miter lim="800000"/>
              <a:headEnd/>
              <a:tailEnd/>
            </a:ln>
          </p:spPr>
          <p:txBody>
            <a:bodyPr>
              <a:spAutoFit/>
            </a:bodyPr>
            <a:lstStyle/>
            <a:p>
              <a:r>
                <a:rPr lang="en-US" altLang="zh-CN" sz="1400" i="0" dirty="0">
                  <a:solidFill>
                    <a:srgbClr val="FF0000"/>
                  </a:solidFill>
                </a:rPr>
                <a:t>12,C</a:t>
              </a:r>
              <a:endParaRPr lang="zh-CN" altLang="en-US" sz="1400" i="0" dirty="0">
                <a:solidFill>
                  <a:srgbClr val="FF0000"/>
                </a:solidFill>
              </a:endParaRPr>
            </a:p>
          </p:txBody>
        </p:sp>
        <p:sp>
          <p:nvSpPr>
            <p:cNvPr id="15470" name="TextBox 78">
              <a:extLst>
                <a:ext uri="{FF2B5EF4-FFF2-40B4-BE49-F238E27FC236}">
                  <a16:creationId xmlns:a16="http://schemas.microsoft.com/office/drawing/2014/main" id="{271EDBF5-3AE3-BCA0-5A3F-7013CE702FC4}"/>
                </a:ext>
              </a:extLst>
            </p:cNvPr>
            <p:cNvSpPr txBox="1">
              <a:spLocks noChangeArrowheads="1"/>
            </p:cNvSpPr>
            <p:nvPr/>
          </p:nvSpPr>
          <p:spPr bwMode="auto">
            <a:xfrm>
              <a:off x="1633767" y="4688939"/>
              <a:ext cx="714375" cy="307728"/>
            </a:xfrm>
            <a:prstGeom prst="rect">
              <a:avLst/>
            </a:prstGeom>
            <a:noFill/>
            <a:ln w="9525">
              <a:noFill/>
              <a:miter lim="800000"/>
              <a:headEnd/>
              <a:tailEnd/>
            </a:ln>
          </p:spPr>
          <p:txBody>
            <a:bodyPr>
              <a:spAutoFit/>
            </a:bodyPr>
            <a:lstStyle/>
            <a:p>
              <a:r>
                <a:rPr lang="en-US" altLang="zh-CN" sz="1400" i="0" dirty="0">
                  <a:solidFill>
                    <a:srgbClr val="FF0000"/>
                  </a:solidFill>
                </a:rPr>
                <a:t>22,F</a:t>
              </a:r>
              <a:endParaRPr lang="zh-CN" altLang="en-US" sz="1400" i="0" dirty="0">
                <a:solidFill>
                  <a:srgbClr val="FF0000"/>
                </a:solidFill>
              </a:endParaRPr>
            </a:p>
          </p:txBody>
        </p:sp>
        <p:sp>
          <p:nvSpPr>
            <p:cNvPr id="15471" name="TextBox 79">
              <a:extLst>
                <a:ext uri="{FF2B5EF4-FFF2-40B4-BE49-F238E27FC236}">
                  <a16:creationId xmlns:a16="http://schemas.microsoft.com/office/drawing/2014/main" id="{0706FA76-3A97-37FD-57AD-1E732E8BAE2E}"/>
                </a:ext>
              </a:extLst>
            </p:cNvPr>
            <p:cNvSpPr txBox="1">
              <a:spLocks noChangeArrowheads="1"/>
            </p:cNvSpPr>
            <p:nvPr/>
          </p:nvSpPr>
          <p:spPr bwMode="auto">
            <a:xfrm>
              <a:off x="2919642" y="4117526"/>
              <a:ext cx="714375" cy="307777"/>
            </a:xfrm>
            <a:prstGeom prst="rect">
              <a:avLst/>
            </a:prstGeom>
            <a:noFill/>
            <a:ln w="9525">
              <a:noFill/>
              <a:miter lim="800000"/>
              <a:headEnd/>
              <a:tailEnd/>
            </a:ln>
          </p:spPr>
          <p:txBody>
            <a:bodyPr>
              <a:spAutoFit/>
            </a:bodyPr>
            <a:lstStyle/>
            <a:p>
              <a:r>
                <a:rPr lang="en-US" altLang="zh-CN" sz="1400" i="0" dirty="0">
                  <a:solidFill>
                    <a:srgbClr val="FF0000"/>
                  </a:solidFill>
                </a:rPr>
                <a:t>20,C</a:t>
              </a:r>
              <a:endParaRPr lang="zh-CN" altLang="en-US" sz="1400" i="0" dirty="0">
                <a:solidFill>
                  <a:srgbClr val="FF0000"/>
                </a:solidFill>
              </a:endParaRPr>
            </a:p>
          </p:txBody>
        </p:sp>
      </p:grpSp>
      <p:sp>
        <p:nvSpPr>
          <p:cNvPr id="15472" name="未知">
            <a:extLst>
              <a:ext uri="{FF2B5EF4-FFF2-40B4-BE49-F238E27FC236}">
                <a16:creationId xmlns:a16="http://schemas.microsoft.com/office/drawing/2014/main" id="{9635E7FE-EAE7-5A0A-5CFB-3BE1FDF02C33}"/>
              </a:ext>
            </a:extLst>
          </p:cNvPr>
          <p:cNvSpPr>
            <a:spLocks/>
          </p:cNvSpPr>
          <p:nvPr/>
        </p:nvSpPr>
        <p:spPr bwMode="auto">
          <a:xfrm>
            <a:off x="4990754" y="4115826"/>
            <a:ext cx="280668" cy="301535"/>
          </a:xfrm>
          <a:custGeom>
            <a:avLst/>
            <a:gdLst>
              <a:gd name="T0" fmla="*/ 3132436 w 216"/>
              <a:gd name="T1" fmla="*/ 605799974 h 226"/>
              <a:gd name="T2" fmla="*/ 16248397 w 216"/>
              <a:gd name="T3" fmla="*/ 470234226 h 226"/>
              <a:gd name="T4" fmla="*/ 44718601 w 216"/>
              <a:gd name="T5" fmla="*/ 351636369 h 226"/>
              <a:gd name="T6" fmla="*/ 81008170 w 216"/>
              <a:gd name="T7" fmla="*/ 243453492 h 226"/>
              <a:gd name="T8" fmla="*/ 133056879 w 216"/>
              <a:gd name="T9" fmla="*/ 149345652 h 226"/>
              <a:gd name="T10" fmla="*/ 193570726 w 216"/>
              <a:gd name="T11" fmla="*/ 76838499 h 226"/>
              <a:gd name="T12" fmla="*/ 253391593 w 216"/>
              <a:gd name="T13" fmla="*/ 30747017 h 226"/>
              <a:gd name="T14" fmla="*/ 328077895 w 216"/>
              <a:gd name="T15" fmla="*/ 5246112 h 226"/>
              <a:gd name="T16" fmla="*/ 404053641 w 216"/>
              <a:gd name="T17" fmla="*/ 5246112 h 226"/>
              <a:gd name="T18" fmla="*/ 473614015 w 216"/>
              <a:gd name="T19" fmla="*/ 30747017 h 226"/>
              <a:gd name="T20" fmla="*/ 538647947 w 216"/>
              <a:gd name="T21" fmla="*/ 76838499 h 226"/>
              <a:gd name="T22" fmla="*/ 599974025 w 216"/>
              <a:gd name="T23" fmla="*/ 149345652 h 226"/>
              <a:gd name="T24" fmla="*/ 651021663 w 216"/>
              <a:gd name="T25" fmla="*/ 243453492 h 226"/>
              <a:gd name="T26" fmla="*/ 684280176 w 216"/>
              <a:gd name="T27" fmla="*/ 351636369 h 226"/>
              <a:gd name="T28" fmla="*/ 719059846 w 216"/>
              <a:gd name="T29" fmla="*/ 470234226 h 226"/>
              <a:gd name="T30" fmla="*/ 732218540 w 216"/>
              <a:gd name="T31" fmla="*/ 605799974 h 226"/>
              <a:gd name="T32" fmla="*/ 732218540 w 216"/>
              <a:gd name="T33" fmla="*/ 673247391 h 226"/>
              <a:gd name="T34" fmla="*/ 728896509 w 216"/>
              <a:gd name="T35" fmla="*/ 809121661 h 226"/>
              <a:gd name="T36" fmla="*/ 706123720 w 216"/>
              <a:gd name="T37" fmla="*/ 939556915 h 226"/>
              <a:gd name="T38" fmla="*/ 668021454 w 216"/>
              <a:gd name="T39" fmla="*/ 1047187779 h 226"/>
              <a:gd name="T40" fmla="*/ 628521798 w 216"/>
              <a:gd name="T41" fmla="*/ 1154717196 h 226"/>
              <a:gd name="T42" fmla="*/ 573427077 w 216"/>
              <a:gd name="T43" fmla="*/ 1235532183 h 226"/>
              <a:gd name="T44" fmla="*/ 508488705 w 216"/>
              <a:gd name="T45" fmla="*/ 1296425926 h 226"/>
              <a:gd name="T46" fmla="*/ 437297754 w 216"/>
              <a:gd name="T47" fmla="*/ 1332984545 h 226"/>
              <a:gd name="T48" fmla="*/ 366134183 w 216"/>
              <a:gd name="T49" fmla="*/ 1343980891 h 226"/>
              <a:gd name="T50" fmla="*/ 291664425 w 216"/>
              <a:gd name="T51" fmla="*/ 1332984545 h 226"/>
              <a:gd name="T52" fmla="*/ 223644091 w 216"/>
              <a:gd name="T53" fmla="*/ 1296425926 h 226"/>
              <a:gd name="T54" fmla="*/ 158792020 w 216"/>
              <a:gd name="T55" fmla="*/ 1235532183 h 226"/>
              <a:gd name="T56" fmla="*/ 107753531 w 216"/>
              <a:gd name="T57" fmla="*/ 1154717196 h 226"/>
              <a:gd name="T58" fmla="*/ 65023271 w 216"/>
              <a:gd name="T59" fmla="*/ 1047187779 h 226"/>
              <a:gd name="T60" fmla="*/ 26840323 w 216"/>
              <a:gd name="T61" fmla="*/ 939556915 h 226"/>
              <a:gd name="T62" fmla="*/ 9836524 w 216"/>
              <a:gd name="T63" fmla="*/ 809121661 h 226"/>
              <a:gd name="T64" fmla="*/ 0 w 216"/>
              <a:gd name="T65" fmla="*/ 673247391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3" y="90"/>
                </a:lnTo>
                <a:lnTo>
                  <a:pt x="5" y="79"/>
                </a:lnTo>
                <a:lnTo>
                  <a:pt x="8" y="68"/>
                </a:lnTo>
                <a:lnTo>
                  <a:pt x="13" y="59"/>
                </a:lnTo>
                <a:lnTo>
                  <a:pt x="19" y="50"/>
                </a:lnTo>
                <a:lnTo>
                  <a:pt x="24" y="41"/>
                </a:lnTo>
                <a:lnTo>
                  <a:pt x="32" y="33"/>
                </a:lnTo>
                <a:lnTo>
                  <a:pt x="39" y="25"/>
                </a:lnTo>
                <a:lnTo>
                  <a:pt x="47" y="18"/>
                </a:lnTo>
                <a:lnTo>
                  <a:pt x="57" y="13"/>
                </a:lnTo>
                <a:lnTo>
                  <a:pt x="66" y="9"/>
                </a:lnTo>
                <a:lnTo>
                  <a:pt x="75" y="5"/>
                </a:lnTo>
                <a:lnTo>
                  <a:pt x="86" y="2"/>
                </a:lnTo>
                <a:lnTo>
                  <a:pt x="97" y="1"/>
                </a:lnTo>
                <a:lnTo>
                  <a:pt x="108" y="0"/>
                </a:lnTo>
                <a:lnTo>
                  <a:pt x="119" y="1"/>
                </a:lnTo>
                <a:lnTo>
                  <a:pt x="129" y="2"/>
                </a:lnTo>
                <a:lnTo>
                  <a:pt x="140" y="5"/>
                </a:lnTo>
                <a:lnTo>
                  <a:pt x="150" y="9"/>
                </a:lnTo>
                <a:lnTo>
                  <a:pt x="159" y="13"/>
                </a:lnTo>
                <a:lnTo>
                  <a:pt x="169" y="18"/>
                </a:lnTo>
                <a:lnTo>
                  <a:pt x="177" y="25"/>
                </a:lnTo>
                <a:lnTo>
                  <a:pt x="185" y="33"/>
                </a:lnTo>
                <a:lnTo>
                  <a:pt x="192" y="41"/>
                </a:lnTo>
                <a:lnTo>
                  <a:pt x="197" y="50"/>
                </a:lnTo>
                <a:lnTo>
                  <a:pt x="202" y="59"/>
                </a:lnTo>
                <a:lnTo>
                  <a:pt x="208" y="68"/>
                </a:lnTo>
                <a:lnTo>
                  <a:pt x="212" y="79"/>
                </a:lnTo>
                <a:lnTo>
                  <a:pt x="215" y="90"/>
                </a:lnTo>
                <a:lnTo>
                  <a:pt x="216" y="102"/>
                </a:lnTo>
                <a:lnTo>
                  <a:pt x="216" y="113"/>
                </a:lnTo>
                <a:lnTo>
                  <a:pt x="216" y="125"/>
                </a:lnTo>
                <a:lnTo>
                  <a:pt x="215" y="136"/>
                </a:lnTo>
                <a:lnTo>
                  <a:pt x="212" y="147"/>
                </a:lnTo>
                <a:lnTo>
                  <a:pt x="208" y="158"/>
                </a:lnTo>
                <a:lnTo>
                  <a:pt x="202" y="167"/>
                </a:lnTo>
                <a:lnTo>
                  <a:pt x="197" y="176"/>
                </a:lnTo>
                <a:lnTo>
                  <a:pt x="192" y="186"/>
                </a:lnTo>
                <a:lnTo>
                  <a:pt x="185" y="194"/>
                </a:lnTo>
                <a:lnTo>
                  <a:pt x="177" y="201"/>
                </a:lnTo>
                <a:lnTo>
                  <a:pt x="169" y="208"/>
                </a:lnTo>
                <a:lnTo>
                  <a:pt x="159" y="213"/>
                </a:lnTo>
                <a:lnTo>
                  <a:pt x="150" y="218"/>
                </a:lnTo>
                <a:lnTo>
                  <a:pt x="140" y="221"/>
                </a:lnTo>
                <a:lnTo>
                  <a:pt x="129" y="224"/>
                </a:lnTo>
                <a:lnTo>
                  <a:pt x="119" y="226"/>
                </a:lnTo>
                <a:lnTo>
                  <a:pt x="108" y="226"/>
                </a:lnTo>
                <a:lnTo>
                  <a:pt x="97" y="226"/>
                </a:lnTo>
                <a:lnTo>
                  <a:pt x="86" y="224"/>
                </a:lnTo>
                <a:lnTo>
                  <a:pt x="75" y="221"/>
                </a:lnTo>
                <a:lnTo>
                  <a:pt x="66" y="218"/>
                </a:lnTo>
                <a:lnTo>
                  <a:pt x="57" y="213"/>
                </a:lnTo>
                <a:lnTo>
                  <a:pt x="47" y="208"/>
                </a:lnTo>
                <a:lnTo>
                  <a:pt x="39" y="201"/>
                </a:lnTo>
                <a:lnTo>
                  <a:pt x="32" y="194"/>
                </a:lnTo>
                <a:lnTo>
                  <a:pt x="24" y="186"/>
                </a:lnTo>
                <a:lnTo>
                  <a:pt x="19" y="176"/>
                </a:lnTo>
                <a:lnTo>
                  <a:pt x="13" y="167"/>
                </a:lnTo>
                <a:lnTo>
                  <a:pt x="8" y="158"/>
                </a:lnTo>
                <a:lnTo>
                  <a:pt x="5" y="147"/>
                </a:lnTo>
                <a:lnTo>
                  <a:pt x="3" y="136"/>
                </a:lnTo>
                <a:lnTo>
                  <a:pt x="1" y="125"/>
                </a:lnTo>
                <a:lnTo>
                  <a:pt x="0" y="113"/>
                </a:lnTo>
                <a:close/>
              </a:path>
            </a:pathLst>
          </a:custGeom>
          <a:solidFill>
            <a:srgbClr val="FFFFFF"/>
          </a:solidFill>
          <a:ln w="9525">
            <a:noFill/>
            <a:round/>
            <a:headEnd/>
            <a:tailEnd/>
          </a:ln>
        </p:spPr>
        <p:txBody>
          <a:bodyPr/>
          <a:lstStyle/>
          <a:p>
            <a:endParaRPr lang="zh-CN" altLang="en-US"/>
          </a:p>
        </p:txBody>
      </p:sp>
      <p:sp>
        <p:nvSpPr>
          <p:cNvPr id="15473" name="Rectangle 188">
            <a:extLst>
              <a:ext uri="{FF2B5EF4-FFF2-40B4-BE49-F238E27FC236}">
                <a16:creationId xmlns:a16="http://schemas.microsoft.com/office/drawing/2014/main" id="{28B1FAD9-2B8F-D5A5-4BF2-2C8E967F4944}"/>
              </a:ext>
            </a:extLst>
          </p:cNvPr>
          <p:cNvSpPr>
            <a:spLocks noChangeArrowheads="1"/>
          </p:cNvSpPr>
          <p:nvPr/>
        </p:nvSpPr>
        <p:spPr bwMode="auto">
          <a:xfrm>
            <a:off x="5092353" y="4099132"/>
            <a:ext cx="136256" cy="246221"/>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600" dirty="0">
                <a:solidFill>
                  <a:srgbClr val="FF0000"/>
                </a:solidFill>
                <a:ea typeface="楷体_GB2312" pitchFamily="1" charset="-122"/>
              </a:rPr>
              <a:t>E</a:t>
            </a:r>
            <a:endParaRPr lang="en-US" altLang="zh-CN" sz="1600" b="1" dirty="0">
              <a:solidFill>
                <a:srgbClr val="FF0000"/>
              </a:solidFill>
              <a:latin typeface="Times New Roman" pitchFamily="18" charset="0"/>
              <a:ea typeface="楷体_GB2312" pitchFamily="1" charset="-122"/>
            </a:endParaRPr>
          </a:p>
        </p:txBody>
      </p:sp>
      <p:sp>
        <p:nvSpPr>
          <p:cNvPr id="15474" name="未知">
            <a:extLst>
              <a:ext uri="{FF2B5EF4-FFF2-40B4-BE49-F238E27FC236}">
                <a16:creationId xmlns:a16="http://schemas.microsoft.com/office/drawing/2014/main" id="{49D2E0B0-25DB-A4D4-0F2F-E8F69A933E75}"/>
              </a:ext>
            </a:extLst>
          </p:cNvPr>
          <p:cNvSpPr>
            <a:spLocks/>
          </p:cNvSpPr>
          <p:nvPr/>
        </p:nvSpPr>
        <p:spPr bwMode="auto">
          <a:xfrm>
            <a:off x="4983769" y="4110341"/>
            <a:ext cx="280668" cy="301535"/>
          </a:xfrm>
          <a:custGeom>
            <a:avLst/>
            <a:gdLst>
              <a:gd name="T0" fmla="*/ 3132436 w 216"/>
              <a:gd name="T1" fmla="*/ 605799974 h 226"/>
              <a:gd name="T2" fmla="*/ 16248397 w 216"/>
              <a:gd name="T3" fmla="*/ 470234226 h 226"/>
              <a:gd name="T4" fmla="*/ 44718601 w 216"/>
              <a:gd name="T5" fmla="*/ 351636369 h 226"/>
              <a:gd name="T6" fmla="*/ 81008170 w 216"/>
              <a:gd name="T7" fmla="*/ 243453492 h 226"/>
              <a:gd name="T8" fmla="*/ 133056879 w 216"/>
              <a:gd name="T9" fmla="*/ 149345652 h 226"/>
              <a:gd name="T10" fmla="*/ 193570726 w 216"/>
              <a:gd name="T11" fmla="*/ 76838499 h 226"/>
              <a:gd name="T12" fmla="*/ 253391593 w 216"/>
              <a:gd name="T13" fmla="*/ 30747017 h 226"/>
              <a:gd name="T14" fmla="*/ 328077895 w 216"/>
              <a:gd name="T15" fmla="*/ 5246112 h 226"/>
              <a:gd name="T16" fmla="*/ 404053641 w 216"/>
              <a:gd name="T17" fmla="*/ 5246112 h 226"/>
              <a:gd name="T18" fmla="*/ 473614015 w 216"/>
              <a:gd name="T19" fmla="*/ 30747017 h 226"/>
              <a:gd name="T20" fmla="*/ 538647947 w 216"/>
              <a:gd name="T21" fmla="*/ 76838499 h 226"/>
              <a:gd name="T22" fmla="*/ 599974025 w 216"/>
              <a:gd name="T23" fmla="*/ 149345652 h 226"/>
              <a:gd name="T24" fmla="*/ 651021663 w 216"/>
              <a:gd name="T25" fmla="*/ 243453492 h 226"/>
              <a:gd name="T26" fmla="*/ 684280176 w 216"/>
              <a:gd name="T27" fmla="*/ 351636369 h 226"/>
              <a:gd name="T28" fmla="*/ 719059846 w 216"/>
              <a:gd name="T29" fmla="*/ 470234226 h 226"/>
              <a:gd name="T30" fmla="*/ 732218540 w 216"/>
              <a:gd name="T31" fmla="*/ 605799974 h 226"/>
              <a:gd name="T32" fmla="*/ 732218540 w 216"/>
              <a:gd name="T33" fmla="*/ 673247391 h 226"/>
              <a:gd name="T34" fmla="*/ 728896509 w 216"/>
              <a:gd name="T35" fmla="*/ 809121661 h 226"/>
              <a:gd name="T36" fmla="*/ 706123720 w 216"/>
              <a:gd name="T37" fmla="*/ 939556915 h 226"/>
              <a:gd name="T38" fmla="*/ 668021454 w 216"/>
              <a:gd name="T39" fmla="*/ 1047187779 h 226"/>
              <a:gd name="T40" fmla="*/ 628521798 w 216"/>
              <a:gd name="T41" fmla="*/ 1154717196 h 226"/>
              <a:gd name="T42" fmla="*/ 573427077 w 216"/>
              <a:gd name="T43" fmla="*/ 1235532183 h 226"/>
              <a:gd name="T44" fmla="*/ 508488705 w 216"/>
              <a:gd name="T45" fmla="*/ 1296425926 h 226"/>
              <a:gd name="T46" fmla="*/ 437297754 w 216"/>
              <a:gd name="T47" fmla="*/ 1332984545 h 226"/>
              <a:gd name="T48" fmla="*/ 366134183 w 216"/>
              <a:gd name="T49" fmla="*/ 1343980891 h 226"/>
              <a:gd name="T50" fmla="*/ 291664425 w 216"/>
              <a:gd name="T51" fmla="*/ 1332984545 h 226"/>
              <a:gd name="T52" fmla="*/ 223644091 w 216"/>
              <a:gd name="T53" fmla="*/ 1296425926 h 226"/>
              <a:gd name="T54" fmla="*/ 158792020 w 216"/>
              <a:gd name="T55" fmla="*/ 1235532183 h 226"/>
              <a:gd name="T56" fmla="*/ 107753531 w 216"/>
              <a:gd name="T57" fmla="*/ 1154717196 h 226"/>
              <a:gd name="T58" fmla="*/ 65023271 w 216"/>
              <a:gd name="T59" fmla="*/ 1047187779 h 226"/>
              <a:gd name="T60" fmla="*/ 26840323 w 216"/>
              <a:gd name="T61" fmla="*/ 939556915 h 226"/>
              <a:gd name="T62" fmla="*/ 9836524 w 216"/>
              <a:gd name="T63" fmla="*/ 809121661 h 226"/>
              <a:gd name="T64" fmla="*/ 0 w 216"/>
              <a:gd name="T65" fmla="*/ 673247391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3" y="90"/>
                </a:lnTo>
                <a:lnTo>
                  <a:pt x="5" y="79"/>
                </a:lnTo>
                <a:lnTo>
                  <a:pt x="8" y="68"/>
                </a:lnTo>
                <a:lnTo>
                  <a:pt x="13" y="59"/>
                </a:lnTo>
                <a:lnTo>
                  <a:pt x="19" y="50"/>
                </a:lnTo>
                <a:lnTo>
                  <a:pt x="24" y="41"/>
                </a:lnTo>
                <a:lnTo>
                  <a:pt x="32" y="33"/>
                </a:lnTo>
                <a:lnTo>
                  <a:pt x="39" y="25"/>
                </a:lnTo>
                <a:lnTo>
                  <a:pt x="47" y="18"/>
                </a:lnTo>
                <a:lnTo>
                  <a:pt x="57" y="13"/>
                </a:lnTo>
                <a:lnTo>
                  <a:pt x="66" y="9"/>
                </a:lnTo>
                <a:lnTo>
                  <a:pt x="75" y="5"/>
                </a:lnTo>
                <a:lnTo>
                  <a:pt x="86" y="2"/>
                </a:lnTo>
                <a:lnTo>
                  <a:pt x="97" y="1"/>
                </a:lnTo>
                <a:lnTo>
                  <a:pt x="108" y="0"/>
                </a:lnTo>
                <a:lnTo>
                  <a:pt x="119" y="1"/>
                </a:lnTo>
                <a:lnTo>
                  <a:pt x="129" y="2"/>
                </a:lnTo>
                <a:lnTo>
                  <a:pt x="140" y="5"/>
                </a:lnTo>
                <a:lnTo>
                  <a:pt x="150" y="9"/>
                </a:lnTo>
                <a:lnTo>
                  <a:pt x="159" y="13"/>
                </a:lnTo>
                <a:lnTo>
                  <a:pt x="169" y="18"/>
                </a:lnTo>
                <a:lnTo>
                  <a:pt x="177" y="25"/>
                </a:lnTo>
                <a:lnTo>
                  <a:pt x="185" y="33"/>
                </a:lnTo>
                <a:lnTo>
                  <a:pt x="192" y="41"/>
                </a:lnTo>
                <a:lnTo>
                  <a:pt x="197" y="50"/>
                </a:lnTo>
                <a:lnTo>
                  <a:pt x="202" y="59"/>
                </a:lnTo>
                <a:lnTo>
                  <a:pt x="208" y="68"/>
                </a:lnTo>
                <a:lnTo>
                  <a:pt x="212" y="79"/>
                </a:lnTo>
                <a:lnTo>
                  <a:pt x="215" y="90"/>
                </a:lnTo>
                <a:lnTo>
                  <a:pt x="216" y="102"/>
                </a:lnTo>
                <a:lnTo>
                  <a:pt x="216" y="113"/>
                </a:lnTo>
                <a:lnTo>
                  <a:pt x="216" y="125"/>
                </a:lnTo>
                <a:lnTo>
                  <a:pt x="215" y="136"/>
                </a:lnTo>
                <a:lnTo>
                  <a:pt x="212" y="147"/>
                </a:lnTo>
                <a:lnTo>
                  <a:pt x="208" y="158"/>
                </a:lnTo>
                <a:lnTo>
                  <a:pt x="202" y="167"/>
                </a:lnTo>
                <a:lnTo>
                  <a:pt x="197" y="176"/>
                </a:lnTo>
                <a:lnTo>
                  <a:pt x="192" y="186"/>
                </a:lnTo>
                <a:lnTo>
                  <a:pt x="185" y="194"/>
                </a:lnTo>
                <a:lnTo>
                  <a:pt x="177" y="201"/>
                </a:lnTo>
                <a:lnTo>
                  <a:pt x="169" y="208"/>
                </a:lnTo>
                <a:lnTo>
                  <a:pt x="159" y="213"/>
                </a:lnTo>
                <a:lnTo>
                  <a:pt x="150" y="218"/>
                </a:lnTo>
                <a:lnTo>
                  <a:pt x="140" y="221"/>
                </a:lnTo>
                <a:lnTo>
                  <a:pt x="129" y="224"/>
                </a:lnTo>
                <a:lnTo>
                  <a:pt x="119" y="226"/>
                </a:lnTo>
                <a:lnTo>
                  <a:pt x="108" y="226"/>
                </a:lnTo>
                <a:lnTo>
                  <a:pt x="97" y="226"/>
                </a:lnTo>
                <a:lnTo>
                  <a:pt x="86" y="224"/>
                </a:lnTo>
                <a:lnTo>
                  <a:pt x="75" y="221"/>
                </a:lnTo>
                <a:lnTo>
                  <a:pt x="66" y="218"/>
                </a:lnTo>
                <a:lnTo>
                  <a:pt x="57" y="213"/>
                </a:lnTo>
                <a:lnTo>
                  <a:pt x="47" y="208"/>
                </a:lnTo>
                <a:lnTo>
                  <a:pt x="39" y="201"/>
                </a:lnTo>
                <a:lnTo>
                  <a:pt x="32" y="194"/>
                </a:lnTo>
                <a:lnTo>
                  <a:pt x="24" y="186"/>
                </a:lnTo>
                <a:lnTo>
                  <a:pt x="19" y="176"/>
                </a:lnTo>
                <a:lnTo>
                  <a:pt x="13" y="167"/>
                </a:lnTo>
                <a:lnTo>
                  <a:pt x="8" y="158"/>
                </a:lnTo>
                <a:lnTo>
                  <a:pt x="5" y="147"/>
                </a:lnTo>
                <a:lnTo>
                  <a:pt x="3" y="136"/>
                </a:lnTo>
                <a:lnTo>
                  <a:pt x="1" y="125"/>
                </a:lnTo>
                <a:lnTo>
                  <a:pt x="0" y="113"/>
                </a:lnTo>
              </a:path>
            </a:pathLst>
          </a:custGeom>
          <a:noFill/>
          <a:ln w="3175">
            <a:solidFill>
              <a:srgbClr val="000000"/>
            </a:solidFill>
            <a:round/>
            <a:headEnd/>
            <a:tailEnd/>
          </a:ln>
        </p:spPr>
        <p:txBody>
          <a:bodyPr/>
          <a:lstStyle/>
          <a:p>
            <a:endParaRPr lang="zh-CN" altLang="en-US"/>
          </a:p>
        </p:txBody>
      </p:sp>
      <p:sp>
        <p:nvSpPr>
          <p:cNvPr id="15476" name="未知">
            <a:extLst>
              <a:ext uri="{FF2B5EF4-FFF2-40B4-BE49-F238E27FC236}">
                <a16:creationId xmlns:a16="http://schemas.microsoft.com/office/drawing/2014/main" id="{5AE40037-E602-23E3-FC6D-391C8A736E1B}"/>
              </a:ext>
            </a:extLst>
          </p:cNvPr>
          <p:cNvSpPr>
            <a:spLocks/>
          </p:cNvSpPr>
          <p:nvPr/>
        </p:nvSpPr>
        <p:spPr bwMode="auto">
          <a:xfrm>
            <a:off x="5271422" y="4234233"/>
            <a:ext cx="165099" cy="111120"/>
          </a:xfrm>
          <a:custGeom>
            <a:avLst/>
            <a:gdLst>
              <a:gd name="T0" fmla="*/ 434492828 w 127"/>
              <a:gd name="T1" fmla="*/ 527471135 h 83"/>
              <a:gd name="T2" fmla="*/ 0 w 127"/>
              <a:gd name="T3" fmla="*/ 268626438 h 83"/>
              <a:gd name="T4" fmla="*/ 434492828 w 127"/>
              <a:gd name="T5" fmla="*/ 0 h 83"/>
              <a:gd name="T6" fmla="*/ 434492828 w 127"/>
              <a:gd name="T7" fmla="*/ 527471135 h 83"/>
              <a:gd name="T8" fmla="*/ 0 60000 65536"/>
              <a:gd name="T9" fmla="*/ 0 60000 65536"/>
              <a:gd name="T10" fmla="*/ 0 60000 65536"/>
              <a:gd name="T11" fmla="*/ 0 60000 65536"/>
              <a:gd name="T12" fmla="*/ 0 w 127"/>
              <a:gd name="T13" fmla="*/ 0 h 83"/>
              <a:gd name="T14" fmla="*/ 127 w 127"/>
              <a:gd name="T15" fmla="*/ 83 h 83"/>
            </a:gdLst>
            <a:ahLst/>
            <a:cxnLst>
              <a:cxn ang="T8">
                <a:pos x="T0" y="T1"/>
              </a:cxn>
              <a:cxn ang="T9">
                <a:pos x="T2" y="T3"/>
              </a:cxn>
              <a:cxn ang="T10">
                <a:pos x="T4" y="T5"/>
              </a:cxn>
              <a:cxn ang="T11">
                <a:pos x="T6" y="T7"/>
              </a:cxn>
            </a:cxnLst>
            <a:rect l="T12" t="T13" r="T14" b="T15"/>
            <a:pathLst>
              <a:path w="127" h="83">
                <a:moveTo>
                  <a:pt x="127" y="83"/>
                </a:moveTo>
                <a:lnTo>
                  <a:pt x="0" y="42"/>
                </a:lnTo>
                <a:lnTo>
                  <a:pt x="127" y="0"/>
                </a:lnTo>
                <a:lnTo>
                  <a:pt x="127" y="83"/>
                </a:lnTo>
                <a:close/>
              </a:path>
            </a:pathLst>
          </a:custGeom>
          <a:solidFill>
            <a:srgbClr val="FF0000"/>
          </a:solidFill>
          <a:ln w="9525">
            <a:noFill/>
            <a:round/>
            <a:headEnd/>
            <a:tailEnd/>
          </a:ln>
        </p:spPr>
        <p:txBody>
          <a:bodyPr/>
          <a:lstStyle/>
          <a:p>
            <a:endParaRPr lang="zh-CN" altLang="en-US">
              <a:solidFill>
                <a:srgbClr val="FF0000"/>
              </a:solidFill>
            </a:endParaRPr>
          </a:p>
        </p:txBody>
      </p:sp>
      <p:sp>
        <p:nvSpPr>
          <p:cNvPr id="15477" name="Rectangle 164">
            <a:extLst>
              <a:ext uri="{FF2B5EF4-FFF2-40B4-BE49-F238E27FC236}">
                <a16:creationId xmlns:a16="http://schemas.microsoft.com/office/drawing/2014/main" id="{4A08A409-6DC9-6B8C-9254-01D8E6480B3B}"/>
              </a:ext>
            </a:extLst>
          </p:cNvPr>
          <p:cNvSpPr>
            <a:spLocks noChangeArrowheads="1"/>
          </p:cNvSpPr>
          <p:nvPr/>
        </p:nvSpPr>
        <p:spPr bwMode="auto">
          <a:xfrm>
            <a:off x="5847486" y="4047449"/>
            <a:ext cx="63500" cy="153888"/>
          </a:xfrm>
          <a:prstGeom prst="rect">
            <a:avLst/>
          </a:prstGeom>
          <a:noFill/>
          <a:ln w="9525">
            <a:noFill/>
            <a:miter lim="800000"/>
            <a:headEnd/>
            <a:tailEnd/>
          </a:ln>
        </p:spPr>
        <p:txBody>
          <a:bodyPr wrap="square" lIns="0" tIns="0" rIns="0" bIns="0">
            <a:spAutoFit/>
          </a:bodyPr>
          <a:lstStyle/>
          <a:p>
            <a:pPr eaLnBrk="1" hangingPunct="1">
              <a:buFont typeface="Arial" pitchFamily="34" charset="0"/>
              <a:buNone/>
            </a:pPr>
            <a:r>
              <a:rPr lang="zh-CN" altLang="en-US" sz="1000" b="1">
                <a:solidFill>
                  <a:srgbClr val="FF0000"/>
                </a:solidFill>
                <a:latin typeface="宋体" pitchFamily="2" charset="-122"/>
              </a:rPr>
              <a:t>8</a:t>
            </a:r>
            <a:endParaRPr lang="zh-CN" altLang="en-US" sz="1000" b="1">
              <a:solidFill>
                <a:srgbClr val="FF0000"/>
              </a:solidFill>
              <a:ea typeface="楷体_GB2312" pitchFamily="1" charset="-122"/>
            </a:endParaRPr>
          </a:p>
        </p:txBody>
      </p:sp>
      <p:sp>
        <p:nvSpPr>
          <p:cNvPr id="15478" name="TextBox 80">
            <a:extLst>
              <a:ext uri="{FF2B5EF4-FFF2-40B4-BE49-F238E27FC236}">
                <a16:creationId xmlns:a16="http://schemas.microsoft.com/office/drawing/2014/main" id="{257A6922-9BD5-D360-CA33-C5053579CBE4}"/>
              </a:ext>
            </a:extLst>
          </p:cNvPr>
          <p:cNvSpPr txBox="1">
            <a:spLocks noChangeArrowheads="1"/>
          </p:cNvSpPr>
          <p:nvPr/>
        </p:nvSpPr>
        <p:spPr bwMode="auto">
          <a:xfrm>
            <a:off x="4366431" y="4136564"/>
            <a:ext cx="714375" cy="307728"/>
          </a:xfrm>
          <a:prstGeom prst="rect">
            <a:avLst/>
          </a:prstGeom>
          <a:noFill/>
          <a:ln w="9525">
            <a:noFill/>
            <a:miter lim="800000"/>
            <a:headEnd/>
            <a:tailEnd/>
          </a:ln>
        </p:spPr>
        <p:txBody>
          <a:bodyPr>
            <a:spAutoFit/>
          </a:bodyPr>
          <a:lstStyle/>
          <a:p>
            <a:r>
              <a:rPr lang="en-US" altLang="zh-CN" sz="1400" i="0" dirty="0">
                <a:solidFill>
                  <a:srgbClr val="FF0000"/>
                </a:solidFill>
              </a:rPr>
              <a:t>28,B</a:t>
            </a:r>
            <a:endParaRPr lang="zh-CN" altLang="en-US" sz="1400" i="0" dirty="0">
              <a:solidFill>
                <a:srgbClr val="FF0000"/>
              </a:solidFill>
            </a:endParaRPr>
          </a:p>
        </p:txBody>
      </p:sp>
      <p:sp>
        <p:nvSpPr>
          <p:cNvPr id="15480" name="Line 195">
            <a:extLst>
              <a:ext uri="{FF2B5EF4-FFF2-40B4-BE49-F238E27FC236}">
                <a16:creationId xmlns:a16="http://schemas.microsoft.com/office/drawing/2014/main" id="{E4611A63-F76C-F028-AD80-1C494C659CCF}"/>
              </a:ext>
            </a:extLst>
          </p:cNvPr>
          <p:cNvSpPr>
            <a:spLocks noChangeShapeType="1"/>
          </p:cNvSpPr>
          <p:nvPr/>
        </p:nvSpPr>
        <p:spPr bwMode="auto">
          <a:xfrm flipH="1">
            <a:off x="5421338" y="4265142"/>
            <a:ext cx="974718" cy="3174"/>
          </a:xfrm>
          <a:prstGeom prst="line">
            <a:avLst/>
          </a:prstGeom>
          <a:noFill/>
          <a:ln w="38100">
            <a:solidFill>
              <a:srgbClr val="FF0000"/>
            </a:solidFill>
            <a:round/>
            <a:headEnd/>
            <a:tailEnd/>
          </a:ln>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37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37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7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4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39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40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4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4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4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4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4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43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54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43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543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543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543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47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547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47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47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547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47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4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95" grpId="0" animBg="1"/>
      <p:bldP spid="15401" grpId="0"/>
      <p:bldP spid="15407" grpId="0" animBg="1"/>
      <p:bldP spid="15370" grpId="0"/>
      <p:bldP spid="15372" grpId="0"/>
      <p:bldP spid="15374" grpId="0"/>
      <p:bldP spid="15375" grpId="0" animBg="1"/>
      <p:bldP spid="15376" grpId="0" animBg="1"/>
      <p:bldP spid="5" grpId="0" animBg="1"/>
      <p:bldP spid="6" grpId="0" animBg="1"/>
      <p:bldP spid="15416" grpId="0"/>
      <p:bldP spid="15431" grpId="0"/>
      <p:bldP spid="15432" grpId="0" animBg="1"/>
      <p:bldP spid="15433" grpId="0" animBg="1"/>
      <p:bldP spid="15434" grpId="0" animBg="1"/>
      <p:bldP spid="15435" grpId="0"/>
      <p:bldP spid="15436" grpId="0"/>
      <p:bldP spid="15437" grpId="0" animBg="1"/>
      <p:bldP spid="15438" grpId="0"/>
      <p:bldP spid="15472" grpId="0" animBg="1"/>
      <p:bldP spid="15473" grpId="0"/>
      <p:bldP spid="15474" grpId="0" animBg="1"/>
      <p:bldP spid="15476" grpId="0" animBg="1"/>
      <p:bldP spid="15477" grpId="0"/>
      <p:bldP spid="15478" grpId="0"/>
      <p:bldP spid="1548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1933575" y="1819275"/>
            <a:ext cx="9144000" cy="0"/>
          </a:xfrm>
          <a:prstGeom prst="rect">
            <a:avLst/>
          </a:prstGeom>
          <a:noFill/>
          <a:ln w="9525">
            <a:noFill/>
            <a:miter lim="800000"/>
            <a:headEnd/>
            <a:tailEnd/>
          </a:ln>
        </p:spPr>
        <p:txBody>
          <a:bodyPr>
            <a:spAutoFit/>
          </a:bodyPr>
          <a:lstStyle/>
          <a:p>
            <a:pPr eaLnBrk="1" hangingPunct="1">
              <a:buFont typeface="Arial" pitchFamily="34" charset="0"/>
              <a:buNone/>
            </a:pPr>
            <a:endParaRPr lang="zh-CN" altLang="en-US"/>
          </a:p>
        </p:txBody>
      </p:sp>
      <p:sp>
        <p:nvSpPr>
          <p:cNvPr id="46" name="Rectangle 134"/>
          <p:cNvSpPr>
            <a:spLocks noChangeArrowheads="1"/>
          </p:cNvSpPr>
          <p:nvPr/>
        </p:nvSpPr>
        <p:spPr bwMode="auto">
          <a:xfrm>
            <a:off x="1790707" y="257175"/>
            <a:ext cx="6424631" cy="769441"/>
          </a:xfrm>
          <a:prstGeom prst="rect">
            <a:avLst/>
          </a:prstGeom>
          <a:noFill/>
          <a:ln w="9525">
            <a:noFill/>
            <a:miter lim="800000"/>
            <a:headEnd/>
            <a:tailEnd/>
          </a:ln>
        </p:spPr>
        <p:txBody>
          <a:bodyPr wrap="square">
            <a:spAutoFit/>
          </a:bodyPr>
          <a:lstStyle/>
          <a:p>
            <a:pPr eaLnBrk="1" hangingPunct="1">
              <a:buFont typeface="Arial" pitchFamily="34" charset="0"/>
              <a:buNone/>
            </a:pPr>
            <a:r>
              <a:rPr lang="zh-CN" altLang="en-US" sz="4400" i="0" dirty="0">
                <a:solidFill>
                  <a:schemeClr val="tx2"/>
                </a:solidFill>
                <a:latin typeface="Tahoma" panose="020B0604030504040204" pitchFamily="34" charset="0"/>
                <a:ea typeface="隶书" pitchFamily="49" charset="-122"/>
              </a:rPr>
              <a:t>迪杰斯特拉算法实现</a:t>
            </a:r>
          </a:p>
        </p:txBody>
      </p:sp>
      <p:sp>
        <p:nvSpPr>
          <p:cNvPr id="47" name="AutoShape 3">
            <a:extLst>
              <a:ext uri="{FF2B5EF4-FFF2-40B4-BE49-F238E27FC236}">
                <a16:creationId xmlns:a16="http://schemas.microsoft.com/office/drawing/2014/main" id="{4DAF5AA5-B577-43B2-90A5-F0C707A26B03}"/>
              </a:ext>
            </a:extLst>
          </p:cNvPr>
          <p:cNvSpPr>
            <a:spLocks noChangeArrowheads="1"/>
          </p:cNvSpPr>
          <p:nvPr/>
        </p:nvSpPr>
        <p:spPr bwMode="auto">
          <a:xfrm>
            <a:off x="2590816" y="1844005"/>
            <a:ext cx="1371600" cy="1600200"/>
          </a:xfrm>
          <a:prstGeom prst="roundRect">
            <a:avLst>
              <a:gd name="adj" fmla="val 16667"/>
            </a:avLst>
          </a:prstGeom>
          <a:noFill/>
          <a:ln w="12700" cap="sq">
            <a:solidFill>
              <a:srgbClr val="333399"/>
            </a:solidFill>
            <a:round/>
            <a:headEnd/>
            <a:tailEnd/>
          </a:ln>
        </p:spPr>
        <p:txBody>
          <a:bodyPr wrap="none" anchor="ctr"/>
          <a:lstStyle/>
          <a:p>
            <a:pPr eaLnBrk="1" hangingPunct="1">
              <a:buFont typeface="Arial" pitchFamily="34" charset="0"/>
              <a:buNone/>
            </a:pPr>
            <a:endParaRPr lang="zh-CN" altLang="en-US" i="0"/>
          </a:p>
        </p:txBody>
      </p:sp>
      <p:sp>
        <p:nvSpPr>
          <p:cNvPr id="48" name="Oval 4">
            <a:extLst>
              <a:ext uri="{FF2B5EF4-FFF2-40B4-BE49-F238E27FC236}">
                <a16:creationId xmlns:a16="http://schemas.microsoft.com/office/drawing/2014/main" id="{8520F814-3E5F-4DD4-AEE5-324411F397D1}"/>
              </a:ext>
            </a:extLst>
          </p:cNvPr>
          <p:cNvSpPr>
            <a:spLocks noChangeArrowheads="1"/>
          </p:cNvSpPr>
          <p:nvPr/>
        </p:nvSpPr>
        <p:spPr bwMode="auto">
          <a:xfrm>
            <a:off x="5334016" y="1691605"/>
            <a:ext cx="1524000" cy="1981200"/>
          </a:xfrm>
          <a:prstGeom prst="ellipse">
            <a:avLst/>
          </a:prstGeom>
          <a:noFill/>
          <a:ln w="12700" cap="sq">
            <a:solidFill>
              <a:srgbClr val="000082"/>
            </a:solidFill>
            <a:round/>
            <a:headEnd/>
            <a:tailEnd/>
          </a:ln>
        </p:spPr>
        <p:txBody>
          <a:bodyPr wrap="none" anchor="ctr"/>
          <a:lstStyle/>
          <a:p>
            <a:pPr eaLnBrk="1" hangingPunct="1">
              <a:buFont typeface="Arial" pitchFamily="34" charset="0"/>
              <a:buNone/>
            </a:pPr>
            <a:endParaRPr lang="zh-CN" altLang="en-US" i="0"/>
          </a:p>
        </p:txBody>
      </p:sp>
      <p:sp>
        <p:nvSpPr>
          <p:cNvPr id="49" name="Oval 5">
            <a:extLst>
              <a:ext uri="{FF2B5EF4-FFF2-40B4-BE49-F238E27FC236}">
                <a16:creationId xmlns:a16="http://schemas.microsoft.com/office/drawing/2014/main" id="{DE16497F-A801-4ADE-9294-F222FD9D8187}"/>
              </a:ext>
            </a:extLst>
          </p:cNvPr>
          <p:cNvSpPr>
            <a:spLocks noChangeArrowheads="1"/>
          </p:cNvSpPr>
          <p:nvPr/>
        </p:nvSpPr>
        <p:spPr bwMode="auto">
          <a:xfrm>
            <a:off x="3276616" y="1996405"/>
            <a:ext cx="304800" cy="304800"/>
          </a:xfrm>
          <a:prstGeom prst="ellipse">
            <a:avLst/>
          </a:prstGeom>
          <a:solidFill>
            <a:srgbClr val="FFFF99"/>
          </a:solidFill>
          <a:ln w="12700" cap="sq">
            <a:solidFill>
              <a:srgbClr val="800000"/>
            </a:solidFill>
            <a:round/>
            <a:headEnd/>
            <a:tailEnd/>
          </a:ln>
        </p:spPr>
        <p:txBody>
          <a:bodyPr wrap="none" anchor="ctr"/>
          <a:lstStyle/>
          <a:p>
            <a:pPr eaLnBrk="1" hangingPunct="1">
              <a:buFont typeface="Arial" pitchFamily="34" charset="0"/>
              <a:buNone/>
            </a:pPr>
            <a:endParaRPr lang="zh-CN" altLang="en-US" i="0"/>
          </a:p>
        </p:txBody>
      </p:sp>
      <p:sp>
        <p:nvSpPr>
          <p:cNvPr id="50" name="Oval 6">
            <a:extLst>
              <a:ext uri="{FF2B5EF4-FFF2-40B4-BE49-F238E27FC236}">
                <a16:creationId xmlns:a16="http://schemas.microsoft.com/office/drawing/2014/main" id="{27119F1A-3B9D-47AA-A4A7-95BB299A857A}"/>
              </a:ext>
            </a:extLst>
          </p:cNvPr>
          <p:cNvSpPr>
            <a:spLocks noChangeArrowheads="1"/>
          </p:cNvSpPr>
          <p:nvPr/>
        </p:nvSpPr>
        <p:spPr bwMode="auto">
          <a:xfrm>
            <a:off x="2743216" y="2453605"/>
            <a:ext cx="304800" cy="304800"/>
          </a:xfrm>
          <a:prstGeom prst="ellipse">
            <a:avLst/>
          </a:prstGeom>
          <a:solidFill>
            <a:srgbClr val="FFFF99"/>
          </a:solidFill>
          <a:ln w="12700" cap="sq">
            <a:solidFill>
              <a:srgbClr val="800000"/>
            </a:solidFill>
            <a:round/>
            <a:headEnd/>
            <a:tailEnd/>
          </a:ln>
        </p:spPr>
        <p:txBody>
          <a:bodyPr wrap="none" anchor="ctr"/>
          <a:lstStyle/>
          <a:p>
            <a:pPr eaLnBrk="1" hangingPunct="1">
              <a:buFont typeface="Arial" pitchFamily="34" charset="0"/>
              <a:buNone/>
            </a:pPr>
            <a:endParaRPr lang="zh-CN" altLang="en-US" i="0"/>
          </a:p>
        </p:txBody>
      </p:sp>
      <p:sp>
        <p:nvSpPr>
          <p:cNvPr id="51" name="Oval 8">
            <a:extLst>
              <a:ext uri="{FF2B5EF4-FFF2-40B4-BE49-F238E27FC236}">
                <a16:creationId xmlns:a16="http://schemas.microsoft.com/office/drawing/2014/main" id="{49FC6857-312D-42B6-A6EF-BD58492B4A3D}"/>
              </a:ext>
            </a:extLst>
          </p:cNvPr>
          <p:cNvSpPr>
            <a:spLocks noChangeArrowheads="1"/>
          </p:cNvSpPr>
          <p:nvPr/>
        </p:nvSpPr>
        <p:spPr bwMode="auto">
          <a:xfrm>
            <a:off x="5867416" y="1844005"/>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52" name="Oval 9">
            <a:extLst>
              <a:ext uri="{FF2B5EF4-FFF2-40B4-BE49-F238E27FC236}">
                <a16:creationId xmlns:a16="http://schemas.microsoft.com/office/drawing/2014/main" id="{074F87FB-BC62-4BBB-BDB8-A600470A38CF}"/>
              </a:ext>
            </a:extLst>
          </p:cNvPr>
          <p:cNvSpPr>
            <a:spLocks noChangeArrowheads="1"/>
          </p:cNvSpPr>
          <p:nvPr/>
        </p:nvSpPr>
        <p:spPr bwMode="auto">
          <a:xfrm>
            <a:off x="6324616" y="2225005"/>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53" name="Oval 10">
            <a:extLst>
              <a:ext uri="{FF2B5EF4-FFF2-40B4-BE49-F238E27FC236}">
                <a16:creationId xmlns:a16="http://schemas.microsoft.com/office/drawing/2014/main" id="{4E5862EE-3E13-4CB0-BAC9-10FB0E2988E3}"/>
              </a:ext>
            </a:extLst>
          </p:cNvPr>
          <p:cNvSpPr>
            <a:spLocks noChangeArrowheads="1"/>
          </p:cNvSpPr>
          <p:nvPr/>
        </p:nvSpPr>
        <p:spPr bwMode="auto">
          <a:xfrm>
            <a:off x="5943616" y="3215605"/>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54" name="Oval 12">
            <a:extLst>
              <a:ext uri="{FF2B5EF4-FFF2-40B4-BE49-F238E27FC236}">
                <a16:creationId xmlns:a16="http://schemas.microsoft.com/office/drawing/2014/main" id="{4D377E89-B910-4BF5-8747-E88A6C4D9921}"/>
              </a:ext>
            </a:extLst>
          </p:cNvPr>
          <p:cNvSpPr>
            <a:spLocks noChangeArrowheads="1"/>
          </p:cNvSpPr>
          <p:nvPr/>
        </p:nvSpPr>
        <p:spPr bwMode="auto">
          <a:xfrm>
            <a:off x="6324616" y="2758405"/>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55" name="Line 13">
            <a:extLst>
              <a:ext uri="{FF2B5EF4-FFF2-40B4-BE49-F238E27FC236}">
                <a16:creationId xmlns:a16="http://schemas.microsoft.com/office/drawing/2014/main" id="{A1C24749-1A36-4B4E-91B4-C284FBEDC484}"/>
              </a:ext>
            </a:extLst>
          </p:cNvPr>
          <p:cNvSpPr>
            <a:spLocks noChangeShapeType="1"/>
          </p:cNvSpPr>
          <p:nvPr/>
        </p:nvSpPr>
        <p:spPr bwMode="auto">
          <a:xfrm flipV="1">
            <a:off x="3657616" y="1996405"/>
            <a:ext cx="2209800" cy="152400"/>
          </a:xfrm>
          <a:prstGeom prst="line">
            <a:avLst/>
          </a:prstGeom>
          <a:noFill/>
          <a:ln w="12700" cap="sq">
            <a:solidFill>
              <a:schemeClr val="tx2"/>
            </a:solidFill>
            <a:round/>
            <a:headEnd/>
            <a:tailEnd/>
          </a:ln>
        </p:spPr>
        <p:txBody>
          <a:bodyPr wrap="none" anchor="ctr"/>
          <a:lstStyle/>
          <a:p>
            <a:endParaRPr lang="zh-CN" altLang="en-US" i="0"/>
          </a:p>
        </p:txBody>
      </p:sp>
      <p:sp>
        <p:nvSpPr>
          <p:cNvPr id="57" name="Line 17">
            <a:extLst>
              <a:ext uri="{FF2B5EF4-FFF2-40B4-BE49-F238E27FC236}">
                <a16:creationId xmlns:a16="http://schemas.microsoft.com/office/drawing/2014/main" id="{E5B7A3E5-B553-4175-8848-F09624AD3DE6}"/>
              </a:ext>
            </a:extLst>
          </p:cNvPr>
          <p:cNvSpPr>
            <a:spLocks noChangeShapeType="1"/>
          </p:cNvSpPr>
          <p:nvPr/>
        </p:nvSpPr>
        <p:spPr bwMode="auto">
          <a:xfrm>
            <a:off x="3581416" y="2148805"/>
            <a:ext cx="2743200" cy="228600"/>
          </a:xfrm>
          <a:prstGeom prst="line">
            <a:avLst/>
          </a:prstGeom>
          <a:noFill/>
          <a:ln w="12700" cap="sq">
            <a:solidFill>
              <a:schemeClr val="tx2"/>
            </a:solidFill>
            <a:round/>
            <a:headEnd/>
            <a:tailEnd/>
          </a:ln>
        </p:spPr>
        <p:txBody>
          <a:bodyPr wrap="none" anchor="ctr"/>
          <a:lstStyle/>
          <a:p>
            <a:endParaRPr lang="zh-CN" altLang="en-US" i="0"/>
          </a:p>
        </p:txBody>
      </p:sp>
      <p:sp>
        <p:nvSpPr>
          <p:cNvPr id="59" name="Text Box 21">
            <a:extLst>
              <a:ext uri="{FF2B5EF4-FFF2-40B4-BE49-F238E27FC236}">
                <a16:creationId xmlns:a16="http://schemas.microsoft.com/office/drawing/2014/main" id="{6A0F6C3E-E143-4A70-882A-D9BF5FBC70FF}"/>
              </a:ext>
            </a:extLst>
          </p:cNvPr>
          <p:cNvSpPr txBox="1">
            <a:spLocks noChangeArrowheads="1"/>
          </p:cNvSpPr>
          <p:nvPr/>
        </p:nvSpPr>
        <p:spPr bwMode="auto">
          <a:xfrm>
            <a:off x="2900379" y="1340768"/>
            <a:ext cx="351378" cy="369332"/>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i="0"/>
              <a:t>U</a:t>
            </a:r>
          </a:p>
        </p:txBody>
      </p:sp>
      <p:sp>
        <p:nvSpPr>
          <p:cNvPr id="60" name="Text Box 22">
            <a:extLst>
              <a:ext uri="{FF2B5EF4-FFF2-40B4-BE49-F238E27FC236}">
                <a16:creationId xmlns:a16="http://schemas.microsoft.com/office/drawing/2014/main" id="{A12366E5-E990-48EE-983D-B4A7F2BBB203}"/>
              </a:ext>
            </a:extLst>
          </p:cNvPr>
          <p:cNvSpPr txBox="1">
            <a:spLocks noChangeArrowheads="1"/>
          </p:cNvSpPr>
          <p:nvPr/>
        </p:nvSpPr>
        <p:spPr bwMode="auto">
          <a:xfrm>
            <a:off x="5708666" y="1359812"/>
            <a:ext cx="595035" cy="369332"/>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i="0" dirty="0"/>
              <a:t>U-V</a:t>
            </a:r>
          </a:p>
        </p:txBody>
      </p:sp>
      <p:cxnSp>
        <p:nvCxnSpPr>
          <p:cNvPr id="5" name="直接连接符 4">
            <a:extLst>
              <a:ext uri="{FF2B5EF4-FFF2-40B4-BE49-F238E27FC236}">
                <a16:creationId xmlns:a16="http://schemas.microsoft.com/office/drawing/2014/main" id="{F875C955-575C-42C7-8DFD-679C0AB47FCF}"/>
              </a:ext>
            </a:extLst>
          </p:cNvPr>
          <p:cNvCxnSpPr>
            <a:stCxn id="57" idx="0"/>
            <a:endCxn id="54" idx="2"/>
          </p:cNvCxnSpPr>
          <p:nvPr/>
        </p:nvCxnSpPr>
        <p:spPr bwMode="auto">
          <a:xfrm>
            <a:off x="3581416" y="2148805"/>
            <a:ext cx="2743200" cy="7620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直接连接符 61">
            <a:extLst>
              <a:ext uri="{FF2B5EF4-FFF2-40B4-BE49-F238E27FC236}">
                <a16:creationId xmlns:a16="http://schemas.microsoft.com/office/drawing/2014/main" id="{DFADC030-DB8E-4B80-8572-51FBA3689155}"/>
              </a:ext>
            </a:extLst>
          </p:cNvPr>
          <p:cNvCxnSpPr>
            <a:cxnSpLocks/>
            <a:stCxn id="49" idx="5"/>
            <a:endCxn id="53" idx="2"/>
          </p:cNvCxnSpPr>
          <p:nvPr/>
        </p:nvCxnSpPr>
        <p:spPr bwMode="auto">
          <a:xfrm>
            <a:off x="3536779" y="2256568"/>
            <a:ext cx="2406837" cy="111143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5" name="文本框 64">
            <a:extLst>
              <a:ext uri="{FF2B5EF4-FFF2-40B4-BE49-F238E27FC236}">
                <a16:creationId xmlns:a16="http://schemas.microsoft.com/office/drawing/2014/main" id="{A1657C3B-F127-4FC5-AE1D-68B5472956A0}"/>
              </a:ext>
            </a:extLst>
          </p:cNvPr>
          <p:cNvSpPr txBox="1"/>
          <p:nvPr/>
        </p:nvSpPr>
        <p:spPr>
          <a:xfrm>
            <a:off x="467544" y="4077072"/>
            <a:ext cx="9001000" cy="523220"/>
          </a:xfrm>
          <a:prstGeom prst="rect">
            <a:avLst/>
          </a:prstGeom>
          <a:noFill/>
        </p:spPr>
        <p:txBody>
          <a:bodyPr wrap="square" rtlCol="0">
            <a:spAutoFit/>
          </a:bodyPr>
          <a:lstStyle/>
          <a:p>
            <a:r>
              <a:rPr lang="zh-CN" altLang="en-US" sz="2800" b="0" i="0" dirty="0">
                <a:latin typeface="+mn-ea"/>
                <a:ea typeface="+mn-ea"/>
              </a:rPr>
              <a:t>顶点是否加入</a:t>
            </a:r>
            <a:r>
              <a:rPr lang="en-US" altLang="zh-CN" sz="2800" b="0" i="0" dirty="0">
                <a:latin typeface="+mn-ea"/>
                <a:ea typeface="+mn-ea"/>
              </a:rPr>
              <a:t>U</a:t>
            </a:r>
            <a:r>
              <a:rPr lang="zh-CN" altLang="en-US" sz="2800" b="0" i="0" dirty="0">
                <a:latin typeface="+mn-ea"/>
                <a:ea typeface="+mn-ea"/>
              </a:rPr>
              <a:t>集合中，即求得最短路径？</a:t>
            </a:r>
            <a:r>
              <a:rPr lang="en-US" altLang="zh-CN" sz="2800" b="0" i="0" dirty="0">
                <a:latin typeface="+mn-ea"/>
                <a:ea typeface="+mn-ea"/>
              </a:rPr>
              <a:t>final</a:t>
            </a:r>
            <a:r>
              <a:rPr lang="zh-CN" altLang="en-US" sz="2800" b="0" i="0" dirty="0">
                <a:latin typeface="+mn-ea"/>
                <a:ea typeface="+mn-ea"/>
              </a:rPr>
              <a:t>数组</a:t>
            </a:r>
            <a:endParaRPr lang="zh-CN" altLang="en-US" b="0" dirty="0">
              <a:latin typeface="+mn-ea"/>
              <a:ea typeface="+mn-ea"/>
            </a:endParaRPr>
          </a:p>
        </p:txBody>
      </p:sp>
      <p:sp>
        <p:nvSpPr>
          <p:cNvPr id="66" name="文本框 65">
            <a:extLst>
              <a:ext uri="{FF2B5EF4-FFF2-40B4-BE49-F238E27FC236}">
                <a16:creationId xmlns:a16="http://schemas.microsoft.com/office/drawing/2014/main" id="{3BD19F14-01DE-40BA-973F-FF040F5E4C78}"/>
              </a:ext>
            </a:extLst>
          </p:cNvPr>
          <p:cNvSpPr txBox="1"/>
          <p:nvPr/>
        </p:nvSpPr>
        <p:spPr>
          <a:xfrm>
            <a:off x="467544" y="4653136"/>
            <a:ext cx="7992566" cy="523220"/>
          </a:xfrm>
          <a:prstGeom prst="rect">
            <a:avLst/>
          </a:prstGeom>
          <a:noFill/>
        </p:spPr>
        <p:txBody>
          <a:bodyPr wrap="square" rtlCol="0">
            <a:spAutoFit/>
          </a:bodyPr>
          <a:lstStyle/>
          <a:p>
            <a:r>
              <a:rPr lang="zh-CN" altLang="en-US" sz="2800" b="0" i="0" dirty="0">
                <a:latin typeface="+mn-ea"/>
                <a:ea typeface="+mn-ea"/>
              </a:rPr>
              <a:t>各顶点到源点的距离？</a:t>
            </a:r>
            <a:r>
              <a:rPr lang="en-US" altLang="zh-CN" sz="2800" b="0" i="0" dirty="0">
                <a:latin typeface="+mn-ea"/>
                <a:ea typeface="+mn-ea"/>
              </a:rPr>
              <a:t>D</a:t>
            </a:r>
            <a:r>
              <a:rPr lang="zh-CN" altLang="en-US" sz="2800" b="0" i="0" dirty="0">
                <a:latin typeface="+mn-ea"/>
                <a:ea typeface="+mn-ea"/>
              </a:rPr>
              <a:t>数组，不断更新</a:t>
            </a:r>
            <a:endParaRPr lang="zh-CN" altLang="en-US" b="0" dirty="0">
              <a:latin typeface="+mn-ea"/>
              <a:ea typeface="+mn-ea"/>
            </a:endParaRPr>
          </a:p>
        </p:txBody>
      </p:sp>
      <p:sp>
        <p:nvSpPr>
          <p:cNvPr id="67" name="文本框 66">
            <a:extLst>
              <a:ext uri="{FF2B5EF4-FFF2-40B4-BE49-F238E27FC236}">
                <a16:creationId xmlns:a16="http://schemas.microsoft.com/office/drawing/2014/main" id="{CEA3BD71-2913-4302-BE8C-CDC29792261E}"/>
              </a:ext>
            </a:extLst>
          </p:cNvPr>
          <p:cNvSpPr txBox="1"/>
          <p:nvPr/>
        </p:nvSpPr>
        <p:spPr>
          <a:xfrm>
            <a:off x="475720" y="5309359"/>
            <a:ext cx="8136904" cy="954107"/>
          </a:xfrm>
          <a:prstGeom prst="rect">
            <a:avLst/>
          </a:prstGeom>
          <a:noFill/>
        </p:spPr>
        <p:txBody>
          <a:bodyPr wrap="square" rtlCol="0">
            <a:spAutoFit/>
          </a:bodyPr>
          <a:lstStyle/>
          <a:p>
            <a:r>
              <a:rPr lang="zh-CN" altLang="en-US" sz="2800" b="0" i="0" dirty="0">
                <a:latin typeface="+mn-ea"/>
                <a:ea typeface="+mn-ea"/>
              </a:rPr>
              <a:t>选</a:t>
            </a:r>
            <a:r>
              <a:rPr lang="en-US" altLang="zh-CN" sz="2800" b="0" i="0" dirty="0">
                <a:latin typeface="+mn-ea"/>
                <a:ea typeface="+mn-ea"/>
              </a:rPr>
              <a:t>D</a:t>
            </a:r>
            <a:r>
              <a:rPr lang="zh-CN" altLang="en-US" sz="2800" b="0" i="0" dirty="0">
                <a:latin typeface="+mn-ea"/>
                <a:ea typeface="+mn-ea"/>
              </a:rPr>
              <a:t>值最小，</a:t>
            </a:r>
            <a:r>
              <a:rPr lang="en-US" altLang="zh-CN" sz="2800" b="0" i="0" dirty="0">
                <a:latin typeface="+mn-ea"/>
                <a:ea typeface="+mn-ea"/>
              </a:rPr>
              <a:t>final</a:t>
            </a:r>
            <a:r>
              <a:rPr lang="zh-CN" altLang="en-US" sz="2800" b="0" i="0" dirty="0">
                <a:latin typeface="+mn-ea"/>
                <a:ea typeface="+mn-ea"/>
              </a:rPr>
              <a:t>为</a:t>
            </a:r>
            <a:r>
              <a:rPr lang="en-US" altLang="zh-CN" sz="2800" b="0" i="0" dirty="0">
                <a:latin typeface="+mn-ea"/>
                <a:ea typeface="+mn-ea"/>
              </a:rPr>
              <a:t>false</a:t>
            </a:r>
            <a:r>
              <a:rPr lang="zh-CN" altLang="en-US" sz="2800" b="0" i="0" dirty="0">
                <a:latin typeface="+mn-ea"/>
                <a:ea typeface="+mn-ea"/>
              </a:rPr>
              <a:t>的点，路径上的上一个顶点？</a:t>
            </a:r>
            <a:r>
              <a:rPr lang="en-US" altLang="zh-CN" sz="2800" b="0" i="0" dirty="0">
                <a:latin typeface="+mn-ea"/>
                <a:ea typeface="+mn-ea"/>
              </a:rPr>
              <a:t>path</a:t>
            </a:r>
            <a:r>
              <a:rPr lang="zh-CN" altLang="en-US" sz="2800" b="0" i="0" dirty="0">
                <a:latin typeface="+mn-ea"/>
                <a:ea typeface="+mn-ea"/>
              </a:rPr>
              <a:t>数组</a:t>
            </a:r>
            <a:endParaRPr lang="zh-CN" altLang="en-US" b="0" dirty="0">
              <a:latin typeface="+mn-ea"/>
              <a:ea typeface="+mn-ea"/>
            </a:endParaRPr>
          </a:p>
        </p:txBody>
      </p:sp>
      <p:sp>
        <p:nvSpPr>
          <p:cNvPr id="8" name="对话气泡: 椭圆形 7">
            <a:extLst>
              <a:ext uri="{FF2B5EF4-FFF2-40B4-BE49-F238E27FC236}">
                <a16:creationId xmlns:a16="http://schemas.microsoft.com/office/drawing/2014/main" id="{EE261CC3-3BB7-4FFE-ACFC-45117965089A}"/>
              </a:ext>
            </a:extLst>
          </p:cNvPr>
          <p:cNvSpPr/>
          <p:nvPr/>
        </p:nvSpPr>
        <p:spPr bwMode="auto">
          <a:xfrm>
            <a:off x="4067944" y="922082"/>
            <a:ext cx="1086407" cy="605909"/>
          </a:xfrm>
          <a:prstGeom prst="wedgeEllipseCallout">
            <a:avLst>
              <a:gd name="adj1" fmla="val -88633"/>
              <a:gd name="adj2" fmla="val 146949"/>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源点</a:t>
            </a:r>
          </a:p>
        </p:txBody>
      </p:sp>
      <p:sp>
        <p:nvSpPr>
          <p:cNvPr id="69" name="对话气泡: 椭圆形 68">
            <a:extLst>
              <a:ext uri="{FF2B5EF4-FFF2-40B4-BE49-F238E27FC236}">
                <a16:creationId xmlns:a16="http://schemas.microsoft.com/office/drawing/2014/main" id="{EA2757DD-2632-4069-9E44-5E7584CDD3DE}"/>
              </a:ext>
            </a:extLst>
          </p:cNvPr>
          <p:cNvSpPr/>
          <p:nvPr/>
        </p:nvSpPr>
        <p:spPr bwMode="auto">
          <a:xfrm>
            <a:off x="5476612" y="842357"/>
            <a:ext cx="1086407" cy="605909"/>
          </a:xfrm>
          <a:prstGeom prst="wedgeEllipseCallout">
            <a:avLst>
              <a:gd name="adj1" fmla="val -88633"/>
              <a:gd name="adj2" fmla="val 146949"/>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距离</a:t>
            </a:r>
          </a:p>
        </p:txBody>
      </p:sp>
    </p:spTree>
    <p:extLst>
      <p:ext uri="{BB962C8B-B14F-4D97-AF65-F5344CB8AC3E}">
        <p14:creationId xmlns:p14="http://schemas.microsoft.com/office/powerpoint/2010/main" val="16874723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8" grpId="0" animBg="1"/>
      <p:bldP spid="6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A3EC216F-C20B-4ED7-9772-398DC68D6525}" type="slidenum">
              <a:rPr lang="zh-CN" altLang="en-US"/>
              <a:pPr algn="r" eaLnBrk="1" hangingPunct="1">
                <a:spcBef>
                  <a:spcPct val="50000"/>
                </a:spcBef>
                <a:buFont typeface="Arial" pitchFamily="34" charset="0"/>
                <a:buNone/>
              </a:pPr>
              <a:t>12</a:t>
            </a:fld>
            <a:endParaRPr lang="en-US" altLang="zh-CN"/>
          </a:p>
        </p:txBody>
      </p:sp>
      <p:sp>
        <p:nvSpPr>
          <p:cNvPr id="18437" name="Rectangle 5"/>
          <p:cNvSpPr>
            <a:spLocks noGrp="1" noChangeArrowheads="1"/>
          </p:cNvSpPr>
          <p:nvPr>
            <p:ph type="body" idx="1"/>
          </p:nvPr>
        </p:nvSpPr>
        <p:spPr>
          <a:xfrm>
            <a:off x="518436" y="1340768"/>
            <a:ext cx="8334372" cy="4038600"/>
          </a:xfrm>
        </p:spPr>
        <p:txBody>
          <a:bodyPr/>
          <a:lstStyle/>
          <a:p>
            <a:pPr eaLnBrk="1" hangingPunct="1">
              <a:spcBef>
                <a:spcPct val="50000"/>
              </a:spcBef>
            </a:pPr>
            <a:r>
              <a:rPr lang="zh-CN" altLang="en-US" dirty="0">
                <a:latin typeface="黑体" pitchFamily="49" charset="-122"/>
                <a:ea typeface="黑体" pitchFamily="49" charset="-122"/>
              </a:rPr>
              <a:t>在</a:t>
            </a:r>
            <a:r>
              <a:rPr lang="en-US" altLang="zh-CN" dirty="0" err="1">
                <a:latin typeface="黑体" pitchFamily="49" charset="-122"/>
                <a:ea typeface="黑体" pitchFamily="49" charset="-122"/>
              </a:rPr>
              <a:t>Dijkstra</a:t>
            </a:r>
            <a:r>
              <a:rPr lang="zh-CN" altLang="en-US" dirty="0">
                <a:latin typeface="黑体" pitchFamily="49" charset="-122"/>
                <a:ea typeface="黑体" pitchFamily="49" charset="-122"/>
              </a:rPr>
              <a:t>算法中，引进了一个辅助向量</a:t>
            </a:r>
            <a:r>
              <a:rPr lang="en-US" altLang="zh-CN" dirty="0">
                <a:latin typeface="黑体" pitchFamily="49" charset="-122"/>
                <a:ea typeface="黑体" pitchFamily="49" charset="-122"/>
              </a:rPr>
              <a:t>D</a:t>
            </a:r>
          </a:p>
          <a:p>
            <a:pPr eaLnBrk="1" hangingPunct="1">
              <a:spcBef>
                <a:spcPct val="50000"/>
              </a:spcBef>
            </a:pPr>
            <a:r>
              <a:rPr lang="zh-CN" altLang="en-US" dirty="0">
                <a:latin typeface="黑体" pitchFamily="49" charset="-122"/>
                <a:ea typeface="黑体" pitchFamily="49" charset="-122"/>
              </a:rPr>
              <a:t>每个分量</a:t>
            </a:r>
            <a:r>
              <a:rPr lang="en-US" altLang="zh-CN" dirty="0">
                <a:latin typeface="黑体" pitchFamily="49" charset="-122"/>
                <a:ea typeface="黑体" pitchFamily="49" charset="-122"/>
              </a:rPr>
              <a:t>D[</a:t>
            </a:r>
            <a:r>
              <a:rPr lang="en-US" altLang="zh-CN" dirty="0" err="1">
                <a:latin typeface="黑体" pitchFamily="49" charset="-122"/>
                <a:ea typeface="黑体" pitchFamily="49" charset="-122"/>
              </a:rPr>
              <a:t>i</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表示当前所找到的从源点到每个终点</a:t>
            </a:r>
            <a:r>
              <a:rPr lang="en-US" altLang="zh-CN" dirty="0">
                <a:latin typeface="黑体" pitchFamily="49" charset="-122"/>
                <a:ea typeface="黑体" pitchFamily="49" charset="-122"/>
              </a:rPr>
              <a:t>v</a:t>
            </a:r>
            <a:r>
              <a:rPr lang="en-US" altLang="zh-CN" baseline="-25000" dirty="0">
                <a:latin typeface="黑体" pitchFamily="49" charset="-122"/>
                <a:ea typeface="黑体" pitchFamily="49" charset="-122"/>
              </a:rPr>
              <a:t>i</a:t>
            </a:r>
            <a:r>
              <a:rPr lang="zh-CN" altLang="en-US" dirty="0">
                <a:latin typeface="黑体" pitchFamily="49" charset="-122"/>
                <a:ea typeface="黑体" pitchFamily="49" charset="-122"/>
              </a:rPr>
              <a:t>的最短路径长度</a:t>
            </a:r>
          </a:p>
          <a:p>
            <a:pPr eaLnBrk="1" hangingPunct="1">
              <a:spcBef>
                <a:spcPct val="50000"/>
              </a:spcBef>
            </a:pPr>
            <a:r>
              <a:rPr lang="en-US" altLang="zh-CN" dirty="0">
                <a:latin typeface="黑体" pitchFamily="49" charset="-122"/>
                <a:ea typeface="黑体" pitchFamily="49" charset="-122"/>
              </a:rPr>
              <a:t>D[</a:t>
            </a:r>
            <a:r>
              <a:rPr lang="en-US" altLang="zh-CN" dirty="0" err="1">
                <a:latin typeface="黑体" pitchFamily="49" charset="-122"/>
                <a:ea typeface="黑体" pitchFamily="49" charset="-122"/>
              </a:rPr>
              <a:t>i</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初值为始点</a:t>
            </a:r>
            <a:r>
              <a:rPr lang="en-US" altLang="zh-CN" dirty="0">
                <a:latin typeface="黑体" pitchFamily="49" charset="-122"/>
                <a:ea typeface="黑体" pitchFamily="49" charset="-122"/>
              </a:rPr>
              <a:t>v</a:t>
            </a:r>
            <a:r>
              <a:rPr lang="en-US" altLang="zh-CN" baseline="-25000" dirty="0">
                <a:latin typeface="黑体" pitchFamily="49" charset="-122"/>
                <a:ea typeface="黑体" pitchFamily="49" charset="-122"/>
              </a:rPr>
              <a:t>0</a:t>
            </a:r>
            <a:r>
              <a:rPr lang="zh-CN" altLang="en-US" dirty="0">
                <a:latin typeface="黑体" pitchFamily="49" charset="-122"/>
                <a:ea typeface="黑体" pitchFamily="49" charset="-122"/>
              </a:rPr>
              <a:t>到各终点</a:t>
            </a:r>
            <a:r>
              <a:rPr lang="en-US" altLang="zh-CN" dirty="0">
                <a:latin typeface="黑体" pitchFamily="49" charset="-122"/>
                <a:ea typeface="黑体" pitchFamily="49" charset="-122"/>
              </a:rPr>
              <a:t>v</a:t>
            </a:r>
            <a:r>
              <a:rPr lang="en-US" altLang="zh-CN" baseline="-25000" dirty="0">
                <a:latin typeface="黑体" pitchFamily="49" charset="-122"/>
                <a:ea typeface="黑体" pitchFamily="49" charset="-122"/>
              </a:rPr>
              <a:t>i</a:t>
            </a:r>
            <a:r>
              <a:rPr lang="zh-CN" altLang="en-US" dirty="0">
                <a:latin typeface="黑体" pitchFamily="49" charset="-122"/>
                <a:ea typeface="黑体" pitchFamily="49" charset="-122"/>
              </a:rPr>
              <a:t>的直接距离，即若从始点到某终点有(出)弧，则为弧上的权值，否则为∞</a:t>
            </a:r>
          </a:p>
        </p:txBody>
      </p:sp>
      <p:sp>
        <p:nvSpPr>
          <p:cNvPr id="2" name="Rectangle 134">
            <a:extLst>
              <a:ext uri="{FF2B5EF4-FFF2-40B4-BE49-F238E27FC236}">
                <a16:creationId xmlns:a16="http://schemas.microsoft.com/office/drawing/2014/main" id="{5E3D8159-637E-C853-6F0F-A2429646E5D7}"/>
              </a:ext>
            </a:extLst>
          </p:cNvPr>
          <p:cNvSpPr>
            <a:spLocks noChangeArrowheads="1"/>
          </p:cNvSpPr>
          <p:nvPr/>
        </p:nvSpPr>
        <p:spPr bwMode="auto">
          <a:xfrm>
            <a:off x="1790707" y="257175"/>
            <a:ext cx="6424631" cy="769441"/>
          </a:xfrm>
          <a:prstGeom prst="rect">
            <a:avLst/>
          </a:prstGeom>
          <a:noFill/>
          <a:ln w="9525">
            <a:noFill/>
            <a:miter lim="800000"/>
            <a:headEnd/>
            <a:tailEnd/>
          </a:ln>
        </p:spPr>
        <p:txBody>
          <a:bodyPr wrap="square">
            <a:spAutoFit/>
          </a:bodyPr>
          <a:lstStyle/>
          <a:p>
            <a:pPr eaLnBrk="1" hangingPunct="1">
              <a:buFont typeface="Arial" pitchFamily="34" charset="0"/>
              <a:buNone/>
            </a:pPr>
            <a:r>
              <a:rPr lang="zh-CN" altLang="en-US" sz="4400" i="0" dirty="0">
                <a:solidFill>
                  <a:schemeClr val="tx2"/>
                </a:solidFill>
                <a:latin typeface="Tahoma" panose="020B0604030504040204" pitchFamily="34" charset="0"/>
                <a:ea typeface="隶书" pitchFamily="49" charset="-122"/>
              </a:rPr>
              <a:t>迪杰斯特拉算法实现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9A511F8C-3190-4362-A638-03E98CBADD79}" type="slidenum">
              <a:rPr lang="zh-CN" altLang="en-US"/>
              <a:pPr algn="r" eaLnBrk="1" hangingPunct="1">
                <a:spcBef>
                  <a:spcPct val="50000"/>
                </a:spcBef>
                <a:buFont typeface="Arial" pitchFamily="34" charset="0"/>
                <a:buNone/>
              </a:pPr>
              <a:t>13</a:t>
            </a:fld>
            <a:endParaRPr lang="en-US" altLang="zh-CN"/>
          </a:p>
        </p:txBody>
      </p:sp>
      <p:sp>
        <p:nvSpPr>
          <p:cNvPr id="19461" name="Rectangle 5"/>
          <p:cNvSpPr>
            <a:spLocks noGrp="1" noChangeArrowheads="1"/>
          </p:cNvSpPr>
          <p:nvPr>
            <p:ph type="body" idx="1"/>
          </p:nvPr>
        </p:nvSpPr>
        <p:spPr>
          <a:xfrm>
            <a:off x="539552" y="1352550"/>
            <a:ext cx="8763000" cy="4038600"/>
          </a:xfrm>
        </p:spPr>
        <p:txBody>
          <a:bodyPr/>
          <a:lstStyle/>
          <a:p>
            <a:pPr eaLnBrk="1" hangingPunct="1">
              <a:lnSpc>
                <a:spcPct val="60000"/>
              </a:lnSpc>
              <a:spcBef>
                <a:spcPct val="50000"/>
              </a:spcBef>
            </a:pPr>
            <a:r>
              <a:rPr lang="zh-CN" altLang="en-US" sz="2800" b="1" dirty="0">
                <a:latin typeface="黑体" pitchFamily="49" charset="-122"/>
                <a:ea typeface="黑体" pitchFamily="49" charset="-122"/>
              </a:rPr>
              <a:t> </a:t>
            </a:r>
            <a:r>
              <a:rPr lang="zh-CN" altLang="en-US" sz="2800" dirty="0">
                <a:latin typeface="黑体" pitchFamily="49" charset="-122"/>
                <a:ea typeface="黑体" pitchFamily="49" charset="-122"/>
              </a:rPr>
              <a:t>如何得出从开始点到各个顶点的最短路径？</a:t>
            </a:r>
          </a:p>
          <a:p>
            <a:pPr eaLnBrk="1" hangingPunct="1">
              <a:lnSpc>
                <a:spcPct val="60000"/>
              </a:lnSpc>
              <a:spcBef>
                <a:spcPct val="50000"/>
              </a:spcBef>
              <a:buFont typeface="Wingdings" pitchFamily="2" charset="2"/>
              <a:buNone/>
            </a:pPr>
            <a:r>
              <a:rPr lang="zh-CN" altLang="en-US" sz="2800" dirty="0">
                <a:latin typeface="黑体" pitchFamily="49" charset="-122"/>
                <a:ea typeface="黑体" pitchFamily="49" charset="-122"/>
              </a:rPr>
              <a:t>  （经过哪些顶点）</a:t>
            </a:r>
          </a:p>
          <a:p>
            <a:pPr eaLnBrk="1" hangingPunct="1">
              <a:spcBef>
                <a:spcPct val="50000"/>
              </a:spcBef>
            </a:pPr>
            <a:r>
              <a:rPr lang="zh-CN" altLang="en-US" sz="2800" dirty="0">
                <a:latin typeface="黑体" pitchFamily="49" charset="-122"/>
                <a:ea typeface="黑体" pitchFamily="49" charset="-122"/>
              </a:rPr>
              <a:t> 设置另一个辅助向量</a:t>
            </a:r>
            <a:r>
              <a:rPr lang="en-US" altLang="zh-CN" sz="2800" dirty="0">
                <a:latin typeface="黑体" pitchFamily="49" charset="-122"/>
                <a:ea typeface="黑体" pitchFamily="49" charset="-122"/>
              </a:rPr>
              <a:t>path[]，</a:t>
            </a:r>
            <a:r>
              <a:rPr lang="zh-CN" altLang="en-US" sz="2800" dirty="0">
                <a:latin typeface="黑体" pitchFamily="49" charset="-122"/>
                <a:ea typeface="黑体" pitchFamily="49" charset="-122"/>
              </a:rPr>
              <a:t>用来存放得到的从源点</a:t>
            </a:r>
            <a:r>
              <a:rPr lang="en-US" altLang="zh-CN" sz="2800" dirty="0">
                <a:latin typeface="黑体" pitchFamily="49" charset="-122"/>
                <a:ea typeface="黑体" pitchFamily="49" charset="-122"/>
              </a:rPr>
              <a:t>v0</a:t>
            </a:r>
            <a:r>
              <a:rPr lang="zh-CN" altLang="en-US" sz="2800" dirty="0">
                <a:latin typeface="黑体" pitchFamily="49" charset="-122"/>
                <a:ea typeface="黑体" pitchFamily="49" charset="-122"/>
              </a:rPr>
              <a:t>到其余各顶点的最短路径上到达目标顶点的前一顶点下标。</a:t>
            </a:r>
          </a:p>
          <a:p>
            <a:pPr eaLnBrk="1" hangingPunct="1">
              <a:spcBef>
                <a:spcPct val="50000"/>
              </a:spcBef>
              <a:buFont typeface="Wingdings" pitchFamily="2" charset="2"/>
              <a:buNone/>
            </a:pPr>
            <a:endParaRPr lang="zh-CN" altLang="en-US" b="1" dirty="0">
              <a:latin typeface="黑体" pitchFamily="49" charset="-122"/>
              <a:ea typeface="黑体" pitchFamily="49" charset="-122"/>
            </a:endParaRPr>
          </a:p>
        </p:txBody>
      </p:sp>
      <p:sp>
        <p:nvSpPr>
          <p:cNvPr id="4" name="Rectangle 134">
            <a:extLst>
              <a:ext uri="{FF2B5EF4-FFF2-40B4-BE49-F238E27FC236}">
                <a16:creationId xmlns:a16="http://schemas.microsoft.com/office/drawing/2014/main" id="{38FA104C-ED17-C73C-B8A6-BE26CFC4A9D3}"/>
              </a:ext>
            </a:extLst>
          </p:cNvPr>
          <p:cNvSpPr>
            <a:spLocks noChangeArrowheads="1"/>
          </p:cNvSpPr>
          <p:nvPr/>
        </p:nvSpPr>
        <p:spPr bwMode="auto">
          <a:xfrm>
            <a:off x="1790707" y="257175"/>
            <a:ext cx="6424631" cy="769441"/>
          </a:xfrm>
          <a:prstGeom prst="rect">
            <a:avLst/>
          </a:prstGeom>
          <a:noFill/>
          <a:ln w="9525">
            <a:noFill/>
            <a:miter lim="800000"/>
            <a:headEnd/>
            <a:tailEnd/>
          </a:ln>
        </p:spPr>
        <p:txBody>
          <a:bodyPr wrap="square">
            <a:spAutoFit/>
          </a:bodyPr>
          <a:lstStyle/>
          <a:p>
            <a:pPr eaLnBrk="1" hangingPunct="1">
              <a:buFont typeface="Arial" pitchFamily="34" charset="0"/>
              <a:buNone/>
            </a:pPr>
            <a:r>
              <a:rPr lang="zh-CN" altLang="en-US" sz="4400" i="0" dirty="0">
                <a:solidFill>
                  <a:schemeClr val="tx2"/>
                </a:solidFill>
                <a:latin typeface="Tahoma" panose="020B0604030504040204" pitchFamily="34" charset="0"/>
                <a:ea typeface="隶书" pitchFamily="49" charset="-122"/>
              </a:rPr>
              <a:t>迪杰斯特拉算法实现</a:t>
            </a:r>
          </a:p>
        </p:txBody>
      </p:sp>
      <p:pic>
        <p:nvPicPr>
          <p:cNvPr id="5" name="Picture 209">
            <a:extLst>
              <a:ext uri="{FF2B5EF4-FFF2-40B4-BE49-F238E27FC236}">
                <a16:creationId xmlns:a16="http://schemas.microsoft.com/office/drawing/2014/main" id="{1085C9BB-6DC6-58FE-1CBB-3EC5418A4C95}"/>
              </a:ext>
            </a:extLst>
          </p:cNvPr>
          <p:cNvPicPr>
            <a:picLocks noChangeAspect="1" noChangeArrowheads="1"/>
          </p:cNvPicPr>
          <p:nvPr/>
        </p:nvPicPr>
        <p:blipFill>
          <a:blip r:embed="rId2"/>
          <a:srcRect/>
          <a:stretch>
            <a:fillRect/>
          </a:stretch>
        </p:blipFill>
        <p:spPr bwMode="auto">
          <a:xfrm>
            <a:off x="107504" y="4043362"/>
            <a:ext cx="2790825" cy="2695575"/>
          </a:xfrm>
          <a:prstGeom prst="rect">
            <a:avLst/>
          </a:prstGeom>
          <a:noFill/>
          <a:ln w="9525">
            <a:noFill/>
            <a:miter lim="800000"/>
            <a:headEnd/>
            <a:tailEnd/>
          </a:ln>
        </p:spPr>
      </p:pic>
      <p:graphicFrame>
        <p:nvGraphicFramePr>
          <p:cNvPr id="6" name="表格 5">
            <a:extLst>
              <a:ext uri="{FF2B5EF4-FFF2-40B4-BE49-F238E27FC236}">
                <a16:creationId xmlns:a16="http://schemas.microsoft.com/office/drawing/2014/main" id="{3B9EC592-07F7-8CC3-0237-21AD7A18C3F6}"/>
              </a:ext>
            </a:extLst>
          </p:cNvPr>
          <p:cNvGraphicFramePr>
            <a:graphicFrameLocks noGrp="1"/>
          </p:cNvGraphicFramePr>
          <p:nvPr>
            <p:extLst>
              <p:ext uri="{D42A27DB-BD31-4B8C-83A1-F6EECF244321}">
                <p14:modId xmlns:p14="http://schemas.microsoft.com/office/powerpoint/2010/main" val="3173333036"/>
              </p:ext>
            </p:extLst>
          </p:nvPr>
        </p:nvGraphicFramePr>
        <p:xfrm>
          <a:off x="3047112" y="3941946"/>
          <a:ext cx="6096888" cy="1594550"/>
        </p:xfrm>
        <a:graphic>
          <a:graphicData uri="http://schemas.openxmlformats.org/drawingml/2006/table">
            <a:tbl>
              <a:tblPr firstRow="1" bandRow="1">
                <a:tableStyleId>{21E4AEA4-8DFA-4A89-87EB-49C32662AFE0}</a:tableStyleId>
              </a:tblPr>
              <a:tblGrid>
                <a:gridCol w="870984">
                  <a:extLst>
                    <a:ext uri="{9D8B030D-6E8A-4147-A177-3AD203B41FA5}">
                      <a16:colId xmlns:a16="http://schemas.microsoft.com/office/drawing/2014/main" val="2141871443"/>
                    </a:ext>
                  </a:extLst>
                </a:gridCol>
                <a:gridCol w="870984">
                  <a:extLst>
                    <a:ext uri="{9D8B030D-6E8A-4147-A177-3AD203B41FA5}">
                      <a16:colId xmlns:a16="http://schemas.microsoft.com/office/drawing/2014/main" val="3900683558"/>
                    </a:ext>
                  </a:extLst>
                </a:gridCol>
                <a:gridCol w="870984">
                  <a:extLst>
                    <a:ext uri="{9D8B030D-6E8A-4147-A177-3AD203B41FA5}">
                      <a16:colId xmlns:a16="http://schemas.microsoft.com/office/drawing/2014/main" val="123956536"/>
                    </a:ext>
                  </a:extLst>
                </a:gridCol>
                <a:gridCol w="870984">
                  <a:extLst>
                    <a:ext uri="{9D8B030D-6E8A-4147-A177-3AD203B41FA5}">
                      <a16:colId xmlns:a16="http://schemas.microsoft.com/office/drawing/2014/main" val="2807611534"/>
                    </a:ext>
                  </a:extLst>
                </a:gridCol>
                <a:gridCol w="870984">
                  <a:extLst>
                    <a:ext uri="{9D8B030D-6E8A-4147-A177-3AD203B41FA5}">
                      <a16:colId xmlns:a16="http://schemas.microsoft.com/office/drawing/2014/main" val="1328988363"/>
                    </a:ext>
                  </a:extLst>
                </a:gridCol>
                <a:gridCol w="870984">
                  <a:extLst>
                    <a:ext uri="{9D8B030D-6E8A-4147-A177-3AD203B41FA5}">
                      <a16:colId xmlns:a16="http://schemas.microsoft.com/office/drawing/2014/main" val="2026776509"/>
                    </a:ext>
                  </a:extLst>
                </a:gridCol>
                <a:gridCol w="870984">
                  <a:extLst>
                    <a:ext uri="{9D8B030D-6E8A-4147-A177-3AD203B41FA5}">
                      <a16:colId xmlns:a16="http://schemas.microsoft.com/office/drawing/2014/main" val="3621040896"/>
                    </a:ext>
                  </a:extLst>
                </a:gridCol>
              </a:tblGrid>
              <a:tr h="311854">
                <a:tc>
                  <a:txBody>
                    <a:bodyPr/>
                    <a:lstStyle/>
                    <a:p>
                      <a:pPr algn="ctr"/>
                      <a:endParaRPr lang="zh-CN" altLang="en-US" sz="2400" dirty="0">
                        <a:latin typeface="+mn-ea"/>
                        <a:ea typeface="+mn-ea"/>
                      </a:endParaRPr>
                    </a:p>
                  </a:txBody>
                  <a:tcPr/>
                </a:tc>
                <a:tc>
                  <a:txBody>
                    <a:bodyPr/>
                    <a:lstStyle/>
                    <a:p>
                      <a:pPr algn="ctr"/>
                      <a:r>
                        <a:rPr lang="en-US" altLang="zh-CN" sz="2400" dirty="0">
                          <a:latin typeface="+mn-ea"/>
                          <a:ea typeface="+mn-ea"/>
                        </a:rPr>
                        <a:t>0</a:t>
                      </a:r>
                      <a:endParaRPr lang="zh-CN" altLang="en-US" sz="2400" dirty="0">
                        <a:latin typeface="+mn-ea"/>
                        <a:ea typeface="+mn-ea"/>
                      </a:endParaRPr>
                    </a:p>
                  </a:txBody>
                  <a:tcPr/>
                </a:tc>
                <a:tc>
                  <a:txBody>
                    <a:bodyPr/>
                    <a:lstStyle/>
                    <a:p>
                      <a:pPr algn="ctr"/>
                      <a:r>
                        <a:rPr lang="en-US" altLang="zh-CN" sz="2400" dirty="0">
                          <a:latin typeface="+mn-ea"/>
                          <a:ea typeface="+mn-ea"/>
                        </a:rPr>
                        <a:t>1</a:t>
                      </a:r>
                      <a:endParaRPr lang="zh-CN" altLang="en-US" sz="2400" dirty="0">
                        <a:latin typeface="+mn-ea"/>
                        <a:ea typeface="+mn-ea"/>
                      </a:endParaRPr>
                    </a:p>
                  </a:txBody>
                  <a:tcPr/>
                </a:tc>
                <a:tc>
                  <a:txBody>
                    <a:bodyPr/>
                    <a:lstStyle/>
                    <a:p>
                      <a:pPr algn="ctr"/>
                      <a:r>
                        <a:rPr lang="en-US" altLang="zh-CN" sz="2400" dirty="0">
                          <a:latin typeface="+mn-ea"/>
                          <a:ea typeface="+mn-ea"/>
                        </a:rPr>
                        <a:t>2</a:t>
                      </a:r>
                      <a:endParaRPr lang="zh-CN" altLang="en-US" sz="2400" dirty="0">
                        <a:latin typeface="+mn-ea"/>
                        <a:ea typeface="+mn-ea"/>
                      </a:endParaRPr>
                    </a:p>
                  </a:txBody>
                  <a:tcPr/>
                </a:tc>
                <a:tc>
                  <a:txBody>
                    <a:bodyPr/>
                    <a:lstStyle/>
                    <a:p>
                      <a:pPr algn="ctr"/>
                      <a:r>
                        <a:rPr lang="en-US" altLang="zh-CN" sz="2400" dirty="0">
                          <a:latin typeface="+mn-ea"/>
                          <a:ea typeface="+mn-ea"/>
                        </a:rPr>
                        <a:t>3</a:t>
                      </a:r>
                      <a:endParaRPr lang="zh-CN" altLang="en-US" sz="2400" dirty="0">
                        <a:latin typeface="+mn-ea"/>
                        <a:ea typeface="+mn-ea"/>
                      </a:endParaRPr>
                    </a:p>
                  </a:txBody>
                  <a:tcPr/>
                </a:tc>
                <a:tc>
                  <a:txBody>
                    <a:bodyPr/>
                    <a:lstStyle/>
                    <a:p>
                      <a:pPr algn="ctr"/>
                      <a:r>
                        <a:rPr lang="en-US" altLang="zh-CN" sz="2400" dirty="0">
                          <a:latin typeface="+mn-ea"/>
                          <a:ea typeface="+mn-ea"/>
                        </a:rPr>
                        <a:t>4</a:t>
                      </a:r>
                      <a:endParaRPr lang="zh-CN" altLang="en-US" sz="2400" dirty="0">
                        <a:latin typeface="+mn-ea"/>
                        <a:ea typeface="+mn-ea"/>
                      </a:endParaRPr>
                    </a:p>
                  </a:txBody>
                  <a:tcPr/>
                </a:tc>
                <a:tc>
                  <a:txBody>
                    <a:bodyPr/>
                    <a:lstStyle/>
                    <a:p>
                      <a:pPr algn="ctr"/>
                      <a:r>
                        <a:rPr lang="en-US" altLang="zh-CN" sz="2400" dirty="0">
                          <a:latin typeface="+mn-ea"/>
                          <a:ea typeface="+mn-ea"/>
                        </a:rPr>
                        <a:t>5</a:t>
                      </a:r>
                      <a:endParaRPr lang="zh-CN" altLang="en-US" sz="2400" dirty="0">
                        <a:latin typeface="+mn-ea"/>
                        <a:ea typeface="+mn-ea"/>
                      </a:endParaRPr>
                    </a:p>
                  </a:txBody>
                  <a:tcPr/>
                </a:tc>
                <a:extLst>
                  <a:ext uri="{0D108BD9-81ED-4DB2-BD59-A6C34878D82A}">
                    <a16:rowId xmlns:a16="http://schemas.microsoft.com/office/drawing/2014/main" val="2853161810"/>
                  </a:ext>
                </a:extLst>
              </a:tr>
              <a:tr h="568675">
                <a:tc>
                  <a:txBody>
                    <a:bodyPr/>
                    <a:lstStyle/>
                    <a:p>
                      <a:pPr algn="ctr"/>
                      <a:r>
                        <a:rPr lang="en-US" altLang="zh-CN" sz="2400" dirty="0" err="1">
                          <a:latin typeface="+mn-ea"/>
                          <a:ea typeface="+mn-ea"/>
                        </a:rPr>
                        <a:t>vexs</a:t>
                      </a:r>
                      <a:endParaRPr lang="zh-CN" altLang="en-US" sz="2400" dirty="0">
                        <a:latin typeface="+mn-ea"/>
                        <a:ea typeface="+mn-ea"/>
                      </a:endParaRPr>
                    </a:p>
                  </a:txBody>
                  <a:tcPr/>
                </a:tc>
                <a:tc>
                  <a:txBody>
                    <a:bodyPr/>
                    <a:lstStyle/>
                    <a:p>
                      <a:pPr algn="ctr"/>
                      <a:r>
                        <a:rPr lang="en-US" altLang="zh-CN" sz="2400" dirty="0">
                          <a:latin typeface="+mn-ea"/>
                          <a:ea typeface="+mn-ea"/>
                        </a:rPr>
                        <a:t>A</a:t>
                      </a:r>
                      <a:endParaRPr lang="zh-CN" altLang="en-US" sz="2400" dirty="0">
                        <a:latin typeface="+mn-ea"/>
                        <a:ea typeface="+mn-ea"/>
                      </a:endParaRPr>
                    </a:p>
                  </a:txBody>
                  <a:tcPr/>
                </a:tc>
                <a:tc>
                  <a:txBody>
                    <a:bodyPr/>
                    <a:lstStyle/>
                    <a:p>
                      <a:pPr algn="ctr"/>
                      <a:r>
                        <a:rPr lang="en-US" altLang="zh-CN" sz="2400" dirty="0">
                          <a:latin typeface="+mn-ea"/>
                          <a:ea typeface="+mn-ea"/>
                        </a:rPr>
                        <a:t>B</a:t>
                      </a:r>
                      <a:endParaRPr lang="zh-CN" altLang="en-US" sz="2400" dirty="0">
                        <a:latin typeface="+mn-ea"/>
                        <a:ea typeface="+mn-ea"/>
                      </a:endParaRPr>
                    </a:p>
                  </a:txBody>
                  <a:tcPr/>
                </a:tc>
                <a:tc>
                  <a:txBody>
                    <a:bodyPr/>
                    <a:lstStyle/>
                    <a:p>
                      <a:pPr algn="ctr"/>
                      <a:r>
                        <a:rPr lang="en-US" altLang="zh-CN" sz="2400" dirty="0">
                          <a:latin typeface="+mn-ea"/>
                          <a:ea typeface="+mn-ea"/>
                        </a:rPr>
                        <a:t>C</a:t>
                      </a:r>
                      <a:endParaRPr lang="zh-CN" altLang="en-US" sz="2400" dirty="0">
                        <a:latin typeface="+mn-ea"/>
                        <a:ea typeface="+mn-ea"/>
                      </a:endParaRPr>
                    </a:p>
                  </a:txBody>
                  <a:tcPr/>
                </a:tc>
                <a:tc>
                  <a:txBody>
                    <a:bodyPr/>
                    <a:lstStyle/>
                    <a:p>
                      <a:pPr algn="ctr"/>
                      <a:r>
                        <a:rPr lang="en-US" altLang="zh-CN" sz="2400" dirty="0">
                          <a:latin typeface="+mn-ea"/>
                          <a:ea typeface="+mn-ea"/>
                        </a:rPr>
                        <a:t>D</a:t>
                      </a:r>
                      <a:endParaRPr lang="zh-CN" altLang="en-US" sz="2400" dirty="0">
                        <a:latin typeface="+mn-ea"/>
                        <a:ea typeface="+mn-ea"/>
                      </a:endParaRPr>
                    </a:p>
                  </a:txBody>
                  <a:tcPr/>
                </a:tc>
                <a:tc>
                  <a:txBody>
                    <a:bodyPr/>
                    <a:lstStyle/>
                    <a:p>
                      <a:pPr algn="ctr"/>
                      <a:r>
                        <a:rPr lang="en-US" altLang="zh-CN" sz="2400" dirty="0">
                          <a:latin typeface="+mn-ea"/>
                          <a:ea typeface="+mn-ea"/>
                        </a:rPr>
                        <a:t>E</a:t>
                      </a:r>
                      <a:endParaRPr lang="zh-CN" altLang="en-US" sz="2400" dirty="0">
                        <a:latin typeface="+mn-ea"/>
                        <a:ea typeface="+mn-ea"/>
                      </a:endParaRPr>
                    </a:p>
                  </a:txBody>
                  <a:tcPr/>
                </a:tc>
                <a:tc>
                  <a:txBody>
                    <a:bodyPr/>
                    <a:lstStyle/>
                    <a:p>
                      <a:pPr algn="ctr"/>
                      <a:r>
                        <a:rPr lang="en-US" altLang="zh-CN" sz="2400" dirty="0">
                          <a:latin typeface="+mn-ea"/>
                          <a:ea typeface="+mn-ea"/>
                        </a:rPr>
                        <a:t>F</a:t>
                      </a:r>
                      <a:endParaRPr lang="zh-CN" altLang="en-US" sz="2400" dirty="0">
                        <a:latin typeface="+mn-ea"/>
                        <a:ea typeface="+mn-ea"/>
                      </a:endParaRPr>
                    </a:p>
                  </a:txBody>
                  <a:tcPr/>
                </a:tc>
                <a:extLst>
                  <a:ext uri="{0D108BD9-81ED-4DB2-BD59-A6C34878D82A}">
                    <a16:rowId xmlns:a16="http://schemas.microsoft.com/office/drawing/2014/main" val="2122799488"/>
                  </a:ext>
                </a:extLst>
              </a:tr>
              <a:tr h="568675">
                <a:tc>
                  <a:txBody>
                    <a:bodyPr/>
                    <a:lstStyle/>
                    <a:p>
                      <a:pPr algn="ctr"/>
                      <a:r>
                        <a:rPr lang="en-US" altLang="zh-CN" sz="2400" dirty="0">
                          <a:latin typeface="+mn-ea"/>
                          <a:ea typeface="+mn-ea"/>
                        </a:rPr>
                        <a:t>path</a:t>
                      </a:r>
                      <a:endParaRPr lang="zh-CN" altLang="en-US" sz="2400" dirty="0">
                        <a:latin typeface="+mn-ea"/>
                        <a:ea typeface="+mn-ea"/>
                      </a:endParaRPr>
                    </a:p>
                  </a:txBody>
                  <a:tcPr/>
                </a:tc>
                <a:tc>
                  <a:txBody>
                    <a:bodyPr/>
                    <a:lstStyle/>
                    <a:p>
                      <a:pPr algn="ctr"/>
                      <a:r>
                        <a:rPr lang="en-US" altLang="zh-CN" sz="2400" dirty="0">
                          <a:latin typeface="+mn-ea"/>
                          <a:ea typeface="+mn-ea"/>
                        </a:rPr>
                        <a:t>-1</a:t>
                      </a:r>
                      <a:endParaRPr lang="zh-CN" altLang="en-US" sz="2400" dirty="0">
                        <a:latin typeface="+mn-ea"/>
                        <a:ea typeface="+mn-ea"/>
                      </a:endParaRPr>
                    </a:p>
                  </a:txBody>
                  <a:tcPr/>
                </a:tc>
                <a:tc>
                  <a:txBody>
                    <a:bodyPr/>
                    <a:lstStyle/>
                    <a:p>
                      <a:pPr algn="ctr"/>
                      <a:r>
                        <a:rPr lang="en-US" altLang="zh-CN" sz="2400" dirty="0">
                          <a:latin typeface="+mn-ea"/>
                          <a:ea typeface="+mn-ea"/>
                        </a:rPr>
                        <a:t>2</a:t>
                      </a:r>
                      <a:endParaRPr lang="zh-CN" altLang="en-US" sz="2400" dirty="0">
                        <a:latin typeface="+mn-ea"/>
                        <a:ea typeface="+mn-ea"/>
                      </a:endParaRPr>
                    </a:p>
                  </a:txBody>
                  <a:tcPr/>
                </a:tc>
                <a:tc>
                  <a:txBody>
                    <a:bodyPr/>
                    <a:lstStyle/>
                    <a:p>
                      <a:pPr algn="ctr"/>
                      <a:r>
                        <a:rPr lang="en-US" altLang="zh-CN" sz="2400" dirty="0">
                          <a:latin typeface="+mn-ea"/>
                          <a:ea typeface="+mn-ea"/>
                        </a:rPr>
                        <a:t>0</a:t>
                      </a:r>
                      <a:endParaRPr lang="zh-CN" altLang="en-US" sz="2400" dirty="0">
                        <a:latin typeface="+mn-ea"/>
                        <a:ea typeface="+mn-ea"/>
                      </a:endParaRPr>
                    </a:p>
                  </a:txBody>
                  <a:tcPr/>
                </a:tc>
                <a:tc>
                  <a:txBody>
                    <a:bodyPr/>
                    <a:lstStyle/>
                    <a:p>
                      <a:pPr algn="ctr"/>
                      <a:r>
                        <a:rPr lang="en-US" altLang="zh-CN" sz="2400" dirty="0">
                          <a:latin typeface="+mn-ea"/>
                          <a:ea typeface="+mn-ea"/>
                        </a:rPr>
                        <a:t>5</a:t>
                      </a:r>
                      <a:endParaRPr lang="zh-CN" altLang="en-US" sz="2400" dirty="0">
                        <a:latin typeface="+mn-ea"/>
                        <a:ea typeface="+mn-ea"/>
                      </a:endParaRPr>
                    </a:p>
                  </a:txBody>
                  <a:tcPr/>
                </a:tc>
                <a:tc>
                  <a:txBody>
                    <a:bodyPr/>
                    <a:lstStyle/>
                    <a:p>
                      <a:pPr algn="ctr"/>
                      <a:r>
                        <a:rPr lang="en-US" altLang="zh-CN" sz="2400" dirty="0">
                          <a:latin typeface="+mn-ea"/>
                          <a:ea typeface="+mn-ea"/>
                        </a:rPr>
                        <a:t>1</a:t>
                      </a:r>
                      <a:endParaRPr lang="zh-CN" altLang="en-US" sz="2400" dirty="0">
                        <a:latin typeface="+mn-ea"/>
                        <a:ea typeface="+mn-ea"/>
                      </a:endParaRPr>
                    </a:p>
                  </a:txBody>
                  <a:tcPr/>
                </a:tc>
                <a:tc>
                  <a:txBody>
                    <a:bodyPr/>
                    <a:lstStyle/>
                    <a:p>
                      <a:pPr algn="ctr"/>
                      <a:r>
                        <a:rPr lang="en-US" altLang="zh-CN" sz="2400" dirty="0">
                          <a:latin typeface="+mn-ea"/>
                          <a:ea typeface="+mn-ea"/>
                        </a:rPr>
                        <a:t>2</a:t>
                      </a:r>
                      <a:endParaRPr lang="zh-CN" altLang="en-US" sz="2400" dirty="0">
                        <a:latin typeface="+mn-ea"/>
                        <a:ea typeface="+mn-ea"/>
                      </a:endParaRPr>
                    </a:p>
                  </a:txBody>
                  <a:tcPr/>
                </a:tc>
                <a:extLst>
                  <a:ext uri="{0D108BD9-81ED-4DB2-BD59-A6C34878D82A}">
                    <a16:rowId xmlns:a16="http://schemas.microsoft.com/office/drawing/2014/main" val="753627289"/>
                  </a:ext>
                </a:extLst>
              </a:tr>
            </a:tbl>
          </a:graphicData>
        </a:graphic>
      </p:graphicFrame>
      <p:sp>
        <p:nvSpPr>
          <p:cNvPr id="7" name="文本框 6">
            <a:extLst>
              <a:ext uri="{FF2B5EF4-FFF2-40B4-BE49-F238E27FC236}">
                <a16:creationId xmlns:a16="http://schemas.microsoft.com/office/drawing/2014/main" id="{9BD329EE-DC8C-8404-DF39-1A9227957ACB}"/>
              </a:ext>
            </a:extLst>
          </p:cNvPr>
          <p:cNvSpPr txBox="1"/>
          <p:nvPr/>
        </p:nvSpPr>
        <p:spPr>
          <a:xfrm>
            <a:off x="3047112" y="5877272"/>
            <a:ext cx="2790825" cy="523220"/>
          </a:xfrm>
          <a:prstGeom prst="rect">
            <a:avLst/>
          </a:prstGeom>
          <a:noFill/>
        </p:spPr>
        <p:txBody>
          <a:bodyPr wrap="square" rtlCol="0">
            <a:spAutoFit/>
          </a:bodyPr>
          <a:lstStyle/>
          <a:p>
            <a:pPr algn="l"/>
            <a:r>
              <a:rPr lang="en-US" altLang="zh-CN" sz="2800" b="0" i="0" dirty="0">
                <a:latin typeface="+mn-ea"/>
                <a:ea typeface="+mn-ea"/>
              </a:rPr>
              <a:t>F: B-&gt;C-&gt;A, </a:t>
            </a:r>
            <a:r>
              <a:rPr lang="zh-CN" altLang="en-US" sz="2800" b="0" i="0" dirty="0">
                <a:latin typeface="+mn-ea"/>
                <a:ea typeface="+mn-ea"/>
              </a:rPr>
              <a:t>栈</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6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46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A3EC216F-C20B-4ED7-9772-398DC68D6525}" type="slidenum">
              <a:rPr lang="zh-CN" altLang="en-US"/>
              <a:pPr algn="r" eaLnBrk="1" hangingPunct="1">
                <a:spcBef>
                  <a:spcPct val="50000"/>
                </a:spcBef>
                <a:buFont typeface="Arial" pitchFamily="34" charset="0"/>
                <a:buNone/>
              </a:pPr>
              <a:t>14</a:t>
            </a:fld>
            <a:endParaRPr lang="en-US" altLang="zh-CN"/>
          </a:p>
        </p:txBody>
      </p:sp>
      <p:sp>
        <p:nvSpPr>
          <p:cNvPr id="18436" name="Text Box 4"/>
          <p:cNvSpPr txBox="1">
            <a:spLocks noChangeArrowheads="1"/>
          </p:cNvSpPr>
          <p:nvPr/>
        </p:nvSpPr>
        <p:spPr bwMode="auto">
          <a:xfrm>
            <a:off x="471518" y="21429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普利姆、迪杰斯特拉算法实现</a:t>
            </a:r>
          </a:p>
        </p:txBody>
      </p:sp>
      <p:graphicFrame>
        <p:nvGraphicFramePr>
          <p:cNvPr id="3" name="表格 3">
            <a:extLst>
              <a:ext uri="{FF2B5EF4-FFF2-40B4-BE49-F238E27FC236}">
                <a16:creationId xmlns:a16="http://schemas.microsoft.com/office/drawing/2014/main" id="{6B0D14B7-7619-48AB-8415-0B71D457F2BD}"/>
              </a:ext>
            </a:extLst>
          </p:cNvPr>
          <p:cNvGraphicFramePr>
            <a:graphicFrameLocks noGrp="1"/>
          </p:cNvGraphicFramePr>
          <p:nvPr>
            <p:extLst>
              <p:ext uri="{D42A27DB-BD31-4B8C-83A1-F6EECF244321}">
                <p14:modId xmlns:p14="http://schemas.microsoft.com/office/powerpoint/2010/main" val="3840383625"/>
              </p:ext>
            </p:extLst>
          </p:nvPr>
        </p:nvGraphicFramePr>
        <p:xfrm>
          <a:off x="107504" y="1329737"/>
          <a:ext cx="9036496" cy="5549032"/>
        </p:xfrm>
        <a:graphic>
          <a:graphicData uri="http://schemas.openxmlformats.org/drawingml/2006/table">
            <a:tbl>
              <a:tblPr firstRow="1" bandRow="1">
                <a:tableStyleId>{21E4AEA4-8DFA-4A89-87EB-49C32662AFE0}</a:tableStyleId>
              </a:tblPr>
              <a:tblGrid>
                <a:gridCol w="1574776">
                  <a:extLst>
                    <a:ext uri="{9D8B030D-6E8A-4147-A177-3AD203B41FA5}">
                      <a16:colId xmlns:a16="http://schemas.microsoft.com/office/drawing/2014/main" val="2305584300"/>
                    </a:ext>
                  </a:extLst>
                </a:gridCol>
                <a:gridCol w="3735728">
                  <a:extLst>
                    <a:ext uri="{9D8B030D-6E8A-4147-A177-3AD203B41FA5}">
                      <a16:colId xmlns:a16="http://schemas.microsoft.com/office/drawing/2014/main" val="1810702762"/>
                    </a:ext>
                  </a:extLst>
                </a:gridCol>
                <a:gridCol w="3725992">
                  <a:extLst>
                    <a:ext uri="{9D8B030D-6E8A-4147-A177-3AD203B41FA5}">
                      <a16:colId xmlns:a16="http://schemas.microsoft.com/office/drawing/2014/main" val="3059099949"/>
                    </a:ext>
                  </a:extLst>
                </a:gridCol>
              </a:tblGrid>
              <a:tr h="519832">
                <a:tc>
                  <a:txBody>
                    <a:bodyPr/>
                    <a:lstStyle/>
                    <a:p>
                      <a:pPr algn="ctr"/>
                      <a:endParaRPr lang="zh-CN" altLang="en-US" sz="2400" dirty="0"/>
                    </a:p>
                  </a:txBody>
                  <a:tcPr/>
                </a:tc>
                <a:tc>
                  <a:txBody>
                    <a:bodyPr/>
                    <a:lstStyle/>
                    <a:p>
                      <a:pPr algn="ctr"/>
                      <a:r>
                        <a:rPr lang="zh-CN" altLang="en-US" sz="2400" dirty="0"/>
                        <a:t>普利姆</a:t>
                      </a:r>
                    </a:p>
                  </a:txBody>
                  <a:tcPr/>
                </a:tc>
                <a:tc>
                  <a:txBody>
                    <a:bodyPr/>
                    <a:lstStyle/>
                    <a:p>
                      <a:pPr algn="ctr"/>
                      <a:r>
                        <a:rPr lang="zh-CN" altLang="en-US" sz="2400" dirty="0"/>
                        <a:t>迪杰斯特拉</a:t>
                      </a:r>
                    </a:p>
                  </a:txBody>
                  <a:tcPr/>
                </a:tc>
                <a:extLst>
                  <a:ext uri="{0D108BD9-81ED-4DB2-BD59-A6C34878D82A}">
                    <a16:rowId xmlns:a16="http://schemas.microsoft.com/office/drawing/2014/main" val="2959158701"/>
                  </a:ext>
                </a:extLst>
              </a:tr>
              <a:tr h="953661">
                <a:tc>
                  <a:txBody>
                    <a:bodyPr/>
                    <a:lstStyle/>
                    <a:p>
                      <a:pPr algn="l"/>
                      <a:r>
                        <a:rPr lang="zh-CN" altLang="en-US" sz="2400" dirty="0"/>
                        <a:t>辅助空间</a:t>
                      </a:r>
                    </a:p>
                  </a:txBody>
                  <a:tcPr/>
                </a:tc>
                <a:tc>
                  <a:txBody>
                    <a:bodyPr/>
                    <a:lstStyle/>
                    <a:p>
                      <a:pPr algn="l"/>
                      <a:r>
                        <a:rPr lang="en-US" altLang="zh-CN" sz="2400" dirty="0"/>
                        <a:t>dis</a:t>
                      </a:r>
                      <a:r>
                        <a:rPr lang="zh-CN" altLang="en-US" sz="2400" dirty="0"/>
                        <a:t>：存储边权值；</a:t>
                      </a:r>
                      <a:endParaRPr lang="en-US" altLang="zh-CN" sz="2400" dirty="0"/>
                    </a:p>
                    <a:p>
                      <a:pPr algn="l"/>
                      <a:r>
                        <a:rPr lang="en-US" altLang="zh-CN" sz="2400" dirty="0"/>
                        <a:t>visited:</a:t>
                      </a:r>
                      <a:r>
                        <a:rPr lang="zh-CN" altLang="en-US" sz="2400" dirty="0"/>
                        <a:t>是否加入树；</a:t>
                      </a:r>
                      <a:endParaRPr lang="en-US" altLang="zh-CN" sz="2400" dirty="0"/>
                    </a:p>
                    <a:p>
                      <a:pPr algn="l"/>
                      <a:r>
                        <a:rPr lang="en-US" altLang="zh-CN" sz="2400" dirty="0"/>
                        <a:t>adj: </a:t>
                      </a:r>
                      <a:r>
                        <a:rPr lang="zh-CN" altLang="en-US" sz="2400" dirty="0"/>
                        <a:t>边的另一邻接点。</a:t>
                      </a:r>
                    </a:p>
                  </a:txBody>
                  <a:tcPr/>
                </a:tc>
                <a:tc>
                  <a:txBody>
                    <a:bodyPr/>
                    <a:lstStyle/>
                    <a:p>
                      <a:pPr algn="l"/>
                      <a:r>
                        <a:rPr lang="en-US" altLang="zh-CN" sz="2400" dirty="0"/>
                        <a:t>D</a:t>
                      </a:r>
                      <a:r>
                        <a:rPr lang="zh-CN" altLang="en-US" sz="2400" dirty="0"/>
                        <a:t>：存储距离</a:t>
                      </a:r>
                      <a:endParaRPr lang="en-US" altLang="zh-CN" sz="2400" dirty="0"/>
                    </a:p>
                    <a:p>
                      <a:pPr algn="l"/>
                      <a:r>
                        <a:rPr lang="en-US" altLang="zh-CN" sz="2400" dirty="0"/>
                        <a:t>final:</a:t>
                      </a:r>
                      <a:r>
                        <a:rPr lang="zh-CN" altLang="en-US" sz="2400" dirty="0"/>
                        <a:t>是否求得最短路径；</a:t>
                      </a:r>
                      <a:endParaRPr lang="en-US" altLang="zh-CN" sz="2400" dirty="0"/>
                    </a:p>
                    <a:p>
                      <a:pPr algn="l"/>
                      <a:r>
                        <a:rPr lang="en-US" altLang="zh-CN" sz="2400" dirty="0"/>
                        <a:t>path: </a:t>
                      </a:r>
                      <a:r>
                        <a:rPr lang="zh-CN" altLang="en-US" sz="2400" dirty="0"/>
                        <a:t>路径上的上一个点。</a:t>
                      </a:r>
                    </a:p>
                  </a:txBody>
                  <a:tcPr/>
                </a:tc>
                <a:extLst>
                  <a:ext uri="{0D108BD9-81ED-4DB2-BD59-A6C34878D82A}">
                    <a16:rowId xmlns:a16="http://schemas.microsoft.com/office/drawing/2014/main" val="1129832162"/>
                  </a:ext>
                </a:extLst>
              </a:tr>
              <a:tr h="953661">
                <a:tc>
                  <a:txBody>
                    <a:bodyPr/>
                    <a:lstStyle/>
                    <a:p>
                      <a:pPr algn="l"/>
                      <a:r>
                        <a:rPr lang="zh-CN" altLang="en-US" sz="2400" dirty="0"/>
                        <a:t>过程</a:t>
                      </a:r>
                    </a:p>
                  </a:txBody>
                  <a:tcPr/>
                </a:tc>
                <a:tc>
                  <a:txBody>
                    <a:bodyPr/>
                    <a:lstStyle/>
                    <a:p>
                      <a:pPr algn="l"/>
                      <a:r>
                        <a:rPr lang="zh-CN" altLang="en-US" sz="2400" dirty="0"/>
                        <a:t>初始化；权值或</a:t>
                      </a:r>
                      <a:r>
                        <a:rPr lang="en-US" altLang="zh-CN" sz="2400" dirty="0"/>
                        <a:t>0x3f3f3f3f</a:t>
                      </a:r>
                    </a:p>
                    <a:p>
                      <a:pPr algn="l"/>
                      <a:r>
                        <a:rPr lang="zh-CN" altLang="en-US" sz="2400" dirty="0"/>
                        <a:t>循环</a:t>
                      </a:r>
                      <a:r>
                        <a:rPr lang="en-US" altLang="zh-CN" sz="2400" dirty="0"/>
                        <a:t>n-1</a:t>
                      </a:r>
                      <a:r>
                        <a:rPr lang="zh-CN" altLang="en-US" sz="2400" dirty="0"/>
                        <a:t>趟：</a:t>
                      </a:r>
                      <a:endParaRPr lang="en-US" altLang="zh-CN" sz="2400" dirty="0"/>
                    </a:p>
                    <a:p>
                      <a:pPr algn="l"/>
                      <a:r>
                        <a:rPr lang="en-US" altLang="zh-CN" sz="2400" dirty="0"/>
                        <a:t>     </a:t>
                      </a:r>
                      <a:r>
                        <a:rPr lang="zh-CN" altLang="en-US" sz="2400" dirty="0"/>
                        <a:t>选</a:t>
                      </a:r>
                      <a:r>
                        <a:rPr lang="en-US" altLang="zh-CN" sz="2400" dirty="0"/>
                        <a:t>visited</a:t>
                      </a:r>
                      <a:r>
                        <a:rPr lang="zh-CN" altLang="en-US" sz="2400" dirty="0"/>
                        <a:t>为</a:t>
                      </a:r>
                      <a:r>
                        <a:rPr lang="en-US" altLang="zh-CN" sz="2400" dirty="0"/>
                        <a:t>0</a:t>
                      </a:r>
                      <a:r>
                        <a:rPr lang="zh-CN" altLang="en-US" sz="2400" dirty="0"/>
                        <a:t>且</a:t>
                      </a:r>
                      <a:r>
                        <a:rPr lang="en-US" altLang="zh-CN" sz="2400" dirty="0"/>
                        <a:t>dis</a:t>
                      </a:r>
                      <a:r>
                        <a:rPr lang="zh-CN" altLang="en-US" sz="2400" dirty="0"/>
                        <a:t>值最小的点，更新该点</a:t>
                      </a:r>
                      <a:r>
                        <a:rPr lang="en-US" altLang="zh-CN" sz="2400" dirty="0"/>
                        <a:t>visited</a:t>
                      </a:r>
                      <a:r>
                        <a:rPr lang="zh-CN" altLang="en-US" sz="2400" dirty="0"/>
                        <a:t>；</a:t>
                      </a:r>
                      <a:endParaRPr lang="en-US" altLang="zh-CN" sz="2400" dirty="0"/>
                    </a:p>
                    <a:p>
                      <a:pPr algn="l"/>
                      <a:r>
                        <a:rPr lang="en-US" altLang="zh-CN" sz="2400" dirty="0"/>
                        <a:t>     </a:t>
                      </a:r>
                      <a:r>
                        <a:rPr lang="zh-CN" altLang="en-US" sz="2400" dirty="0"/>
                        <a:t>更新</a:t>
                      </a:r>
                      <a:r>
                        <a:rPr lang="en-US" altLang="zh-CN" sz="2400" dirty="0"/>
                        <a:t>dis</a:t>
                      </a:r>
                      <a:r>
                        <a:rPr lang="zh-CN" altLang="en-US" sz="2400" dirty="0"/>
                        <a:t>值、</a:t>
                      </a:r>
                      <a:r>
                        <a:rPr lang="en-US" altLang="zh-CN" sz="2400" dirty="0"/>
                        <a:t>adj</a:t>
                      </a:r>
                      <a:r>
                        <a:rPr lang="zh-CN" altLang="en-US" sz="2400" dirty="0"/>
                        <a:t>。</a:t>
                      </a:r>
                      <a:endParaRPr lang="en-US" altLang="zh-CN" sz="2400" dirty="0"/>
                    </a:p>
                    <a:p>
                      <a:pPr algn="l"/>
                      <a:endParaRPr lang="zh-CN" altLang="en-US" sz="2400" dirty="0"/>
                    </a:p>
                  </a:txBody>
                  <a:tcPr/>
                </a:tc>
                <a:tc>
                  <a:txBody>
                    <a:bodyPr/>
                    <a:lstStyle/>
                    <a:p>
                      <a:pPr algn="l"/>
                      <a:r>
                        <a:rPr lang="zh-CN" altLang="en-US" sz="2400" dirty="0"/>
                        <a:t>初始化</a:t>
                      </a:r>
                      <a:r>
                        <a:rPr lang="en-US" altLang="zh-CN" sz="2400" dirty="0"/>
                        <a:t>:</a:t>
                      </a:r>
                      <a:r>
                        <a:rPr lang="zh-CN" altLang="en-US" sz="2400" dirty="0"/>
                        <a:t>权值或</a:t>
                      </a:r>
                      <a:r>
                        <a:rPr lang="en-US" altLang="zh-CN" sz="2400" dirty="0"/>
                        <a:t>0x3f3f3f3f</a:t>
                      </a:r>
                    </a:p>
                    <a:p>
                      <a:pPr algn="l"/>
                      <a:r>
                        <a:rPr lang="zh-CN" altLang="en-US" sz="2400" dirty="0"/>
                        <a:t>循环最多</a:t>
                      </a:r>
                      <a:r>
                        <a:rPr lang="en-US" altLang="zh-CN" sz="2400" dirty="0"/>
                        <a:t>n-1</a:t>
                      </a:r>
                      <a:r>
                        <a:rPr lang="zh-CN" altLang="en-US" sz="2400" dirty="0"/>
                        <a:t>趟：</a:t>
                      </a:r>
                      <a:endParaRPr lang="en-US" altLang="zh-CN" sz="2400" dirty="0"/>
                    </a:p>
                    <a:p>
                      <a:pPr algn="l"/>
                      <a:r>
                        <a:rPr lang="en-US" altLang="zh-CN" sz="2400" dirty="0"/>
                        <a:t>     </a:t>
                      </a:r>
                      <a:r>
                        <a:rPr lang="zh-CN" altLang="en-US" sz="2400" dirty="0"/>
                        <a:t>选</a:t>
                      </a:r>
                      <a:r>
                        <a:rPr lang="en-US" altLang="zh-CN" sz="2400" dirty="0"/>
                        <a:t>final</a:t>
                      </a:r>
                      <a:r>
                        <a:rPr lang="zh-CN" altLang="en-US" sz="2400" dirty="0"/>
                        <a:t>为</a:t>
                      </a:r>
                      <a:r>
                        <a:rPr lang="en-US" altLang="zh-CN" sz="2400" dirty="0"/>
                        <a:t>0</a:t>
                      </a:r>
                      <a:r>
                        <a:rPr lang="zh-CN" altLang="en-US" sz="2400" dirty="0"/>
                        <a:t>且</a:t>
                      </a:r>
                      <a:r>
                        <a:rPr lang="en-US" altLang="zh-CN" sz="2400" dirty="0"/>
                        <a:t>D</a:t>
                      </a:r>
                      <a:r>
                        <a:rPr lang="zh-CN" altLang="en-US" sz="2400" dirty="0"/>
                        <a:t>值最小</a:t>
                      </a:r>
                      <a:r>
                        <a:rPr lang="en-US" altLang="zh-CN" sz="2400" dirty="0"/>
                        <a:t>     </a:t>
                      </a:r>
                      <a:r>
                        <a:rPr lang="zh-CN" altLang="en-US" sz="2400" dirty="0"/>
                        <a:t>的点，更新该点</a:t>
                      </a:r>
                      <a:r>
                        <a:rPr lang="en-US" altLang="zh-CN" sz="2400" dirty="0"/>
                        <a:t>final</a:t>
                      </a:r>
                      <a:r>
                        <a:rPr lang="zh-CN" altLang="en-US" sz="2400" dirty="0"/>
                        <a:t>值；</a:t>
                      </a:r>
                      <a:endParaRPr lang="en-US" altLang="zh-CN" sz="2400" dirty="0"/>
                    </a:p>
                    <a:p>
                      <a:pPr algn="l"/>
                      <a:r>
                        <a:rPr lang="en-US" altLang="zh-CN" sz="2400" dirty="0"/>
                        <a:t>     </a:t>
                      </a:r>
                      <a:r>
                        <a:rPr lang="zh-CN" altLang="en-US" sz="2400" dirty="0"/>
                        <a:t>更新</a:t>
                      </a:r>
                      <a:r>
                        <a:rPr lang="en-US" altLang="zh-CN" sz="2400" dirty="0"/>
                        <a:t>D</a:t>
                      </a:r>
                      <a:r>
                        <a:rPr lang="zh-CN" altLang="en-US" sz="2400" dirty="0"/>
                        <a:t>值、</a:t>
                      </a:r>
                      <a:r>
                        <a:rPr lang="en-US" altLang="zh-CN" sz="2400" dirty="0"/>
                        <a:t>path</a:t>
                      </a:r>
                      <a:r>
                        <a:rPr lang="zh-CN" altLang="en-US" sz="2400" dirty="0"/>
                        <a:t>。</a:t>
                      </a:r>
                      <a:endParaRPr lang="en-US" altLang="zh-CN" sz="2400" dirty="0"/>
                    </a:p>
                    <a:p>
                      <a:pPr algn="l"/>
                      <a:r>
                        <a:rPr lang="en-US" altLang="zh-CN" sz="2400" dirty="0"/>
                        <a:t>     </a:t>
                      </a:r>
                      <a:r>
                        <a:rPr lang="zh-CN" altLang="en-US" sz="2400" dirty="0"/>
                        <a:t>若</a:t>
                      </a:r>
                      <a:r>
                        <a:rPr lang="en-US" altLang="zh-CN" sz="2400" dirty="0"/>
                        <a:t>D</a:t>
                      </a:r>
                      <a:r>
                        <a:rPr lang="zh-CN" altLang="en-US" sz="2400" dirty="0"/>
                        <a:t>值为无穷大，剩余点无最短路径。</a:t>
                      </a:r>
                    </a:p>
                  </a:txBody>
                  <a:tcPr/>
                </a:tc>
                <a:extLst>
                  <a:ext uri="{0D108BD9-81ED-4DB2-BD59-A6C34878D82A}">
                    <a16:rowId xmlns:a16="http://schemas.microsoft.com/office/drawing/2014/main" val="1814435328"/>
                  </a:ext>
                </a:extLst>
              </a:tr>
              <a:tr h="953661">
                <a:tc>
                  <a:txBody>
                    <a:bodyPr/>
                    <a:lstStyle/>
                    <a:p>
                      <a:pPr algn="l"/>
                      <a:r>
                        <a:rPr lang="zh-CN" altLang="en-US" sz="2400" dirty="0"/>
                        <a:t>更新，假设选出</a:t>
                      </a:r>
                      <a:r>
                        <a:rPr lang="en-US" altLang="zh-CN" sz="2400" dirty="0" err="1"/>
                        <a:t>i</a:t>
                      </a:r>
                      <a:r>
                        <a:rPr lang="zh-CN" altLang="en-US" sz="2400" dirty="0"/>
                        <a:t>顶点</a:t>
                      </a:r>
                    </a:p>
                  </a:txBody>
                  <a:tcPr/>
                </a:tc>
                <a:tc>
                  <a:txBody>
                    <a:bodyPr/>
                    <a:lstStyle/>
                    <a:p>
                      <a:pPr algn="l"/>
                      <a:r>
                        <a:rPr lang="en-US" altLang="zh-CN" sz="2400" dirty="0"/>
                        <a:t> </a:t>
                      </a:r>
                      <a:r>
                        <a:rPr lang="zh-CN" altLang="en-US" sz="2400" dirty="0"/>
                        <a:t>若</a:t>
                      </a:r>
                      <a:r>
                        <a:rPr lang="en-US" altLang="zh-CN" sz="2400" dirty="0" err="1"/>
                        <a:t>w</a:t>
                      </a:r>
                      <a:r>
                        <a:rPr lang="en-US" altLang="zh-CN" sz="2400" baseline="-25000" dirty="0" err="1"/>
                        <a:t>ij</a:t>
                      </a:r>
                      <a:r>
                        <a:rPr lang="en-US" altLang="zh-CN" sz="2400" baseline="0" dirty="0"/>
                        <a:t>&lt;dis[j]</a:t>
                      </a:r>
                      <a:r>
                        <a:rPr lang="zh-CN" altLang="en-US" sz="2400" baseline="0" dirty="0"/>
                        <a:t>且</a:t>
                      </a:r>
                      <a:r>
                        <a:rPr lang="en-US" altLang="zh-CN" sz="2400" baseline="0" dirty="0"/>
                        <a:t>visited[j]=0,  </a:t>
                      </a:r>
                    </a:p>
                    <a:p>
                      <a:pPr algn="l"/>
                      <a:r>
                        <a:rPr lang="en-US" altLang="zh-CN" sz="2400" baseline="0" dirty="0"/>
                        <a:t> </a:t>
                      </a:r>
                      <a:r>
                        <a:rPr lang="zh-CN" altLang="en-US" sz="2400" baseline="0" dirty="0"/>
                        <a:t>则</a:t>
                      </a:r>
                      <a:r>
                        <a:rPr lang="en-US" altLang="zh-CN" sz="2400" baseline="0" dirty="0"/>
                        <a:t>dis[j] = </a:t>
                      </a:r>
                      <a:r>
                        <a:rPr lang="en-US" altLang="zh-CN" sz="2400" baseline="0" dirty="0" err="1"/>
                        <a:t>w</a:t>
                      </a:r>
                      <a:r>
                        <a:rPr lang="en-US" altLang="zh-CN" sz="2400" baseline="-25000" dirty="0" err="1"/>
                        <a:t>ij</a:t>
                      </a:r>
                      <a:r>
                        <a:rPr lang="zh-CN" altLang="en-US" sz="2400" baseline="0" dirty="0"/>
                        <a:t>，</a:t>
                      </a:r>
                      <a:r>
                        <a:rPr lang="en-US" altLang="zh-CN" sz="2400" baseline="0" dirty="0"/>
                        <a:t>adj[j] = </a:t>
                      </a:r>
                      <a:r>
                        <a:rPr lang="en-US" altLang="zh-CN" sz="2400" baseline="0" dirty="0" err="1"/>
                        <a:t>i</a:t>
                      </a:r>
                      <a:r>
                        <a:rPr lang="zh-CN" altLang="en-US" sz="2400" baseline="0" dirty="0"/>
                        <a:t>。</a:t>
                      </a:r>
                      <a:endParaRPr lang="zh-CN" altLang="en-US" sz="2400" dirty="0"/>
                    </a:p>
                  </a:txBody>
                  <a:tcPr/>
                </a:tc>
                <a:tc>
                  <a:txBody>
                    <a:bodyPr/>
                    <a:lstStyle/>
                    <a:p>
                      <a:pPr algn="l"/>
                      <a:r>
                        <a:rPr lang="zh-CN" altLang="en-US" sz="2400" dirty="0"/>
                        <a:t>若</a:t>
                      </a:r>
                      <a:r>
                        <a:rPr lang="en-US" altLang="zh-CN" sz="2400" dirty="0"/>
                        <a:t>D[</a:t>
                      </a:r>
                      <a:r>
                        <a:rPr lang="en-US" altLang="zh-CN" sz="2400" dirty="0" err="1"/>
                        <a:t>i</a:t>
                      </a:r>
                      <a:r>
                        <a:rPr lang="en-US" altLang="zh-CN" sz="2400" dirty="0"/>
                        <a:t>]+</a:t>
                      </a:r>
                      <a:r>
                        <a:rPr lang="en-US" altLang="zh-CN" sz="2400" dirty="0" err="1"/>
                        <a:t>w</a:t>
                      </a:r>
                      <a:r>
                        <a:rPr lang="en-US" altLang="zh-CN" sz="2400" baseline="-25000" dirty="0" err="1"/>
                        <a:t>ij</a:t>
                      </a:r>
                      <a:r>
                        <a:rPr lang="en-US" altLang="zh-CN" sz="2400" baseline="0" dirty="0"/>
                        <a:t>&lt;D[j]</a:t>
                      </a:r>
                      <a:r>
                        <a:rPr lang="zh-CN" altLang="en-US" sz="2400" baseline="0" dirty="0"/>
                        <a:t>，则</a:t>
                      </a:r>
                      <a:r>
                        <a:rPr lang="en-US" altLang="zh-CN" sz="2400" baseline="0" dirty="0"/>
                        <a:t>D[j]=D[</a:t>
                      </a:r>
                      <a:r>
                        <a:rPr lang="en-US" altLang="zh-CN" sz="2400" baseline="0" dirty="0" err="1"/>
                        <a:t>i</a:t>
                      </a:r>
                      <a:r>
                        <a:rPr lang="en-US" altLang="zh-CN" sz="2400" baseline="0" dirty="0"/>
                        <a:t>]+</a:t>
                      </a:r>
                      <a:r>
                        <a:rPr lang="en-US" altLang="zh-CN" sz="2400" baseline="0" dirty="0" err="1"/>
                        <a:t>w</a:t>
                      </a:r>
                      <a:r>
                        <a:rPr lang="en-US" altLang="zh-CN" sz="2400" baseline="-25000" dirty="0" err="1"/>
                        <a:t>ij</a:t>
                      </a:r>
                      <a:r>
                        <a:rPr lang="en-US" altLang="zh-CN" sz="2400" baseline="0" dirty="0"/>
                        <a:t>,  path[j]=</a:t>
                      </a:r>
                      <a:r>
                        <a:rPr lang="en-US" altLang="zh-CN" sz="2400" baseline="0" dirty="0" err="1"/>
                        <a:t>i</a:t>
                      </a:r>
                      <a:r>
                        <a:rPr lang="en-US" altLang="zh-CN" sz="2400" baseline="0" dirty="0"/>
                        <a:t>;</a:t>
                      </a:r>
                      <a:endParaRPr lang="zh-CN" altLang="en-US" sz="2400" dirty="0"/>
                    </a:p>
                  </a:txBody>
                  <a:tcPr/>
                </a:tc>
                <a:extLst>
                  <a:ext uri="{0D108BD9-81ED-4DB2-BD59-A6C34878D82A}">
                    <a16:rowId xmlns:a16="http://schemas.microsoft.com/office/drawing/2014/main" val="3896733821"/>
                  </a:ext>
                </a:extLst>
              </a:tr>
            </a:tbl>
          </a:graphicData>
        </a:graphic>
      </p:graphicFrame>
    </p:spTree>
    <p:extLst>
      <p:ext uri="{BB962C8B-B14F-4D97-AF65-F5344CB8AC3E}">
        <p14:creationId xmlns:p14="http://schemas.microsoft.com/office/powerpoint/2010/main" val="215044504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14282" y="1071546"/>
            <a:ext cx="8518525" cy="685800"/>
          </a:xfrm>
        </p:spPr>
        <p:txBody>
          <a:bodyPr/>
          <a:lstStyle/>
          <a:p>
            <a:pPr algn="l" eaLnBrk="1" hangingPunct="1"/>
            <a:r>
              <a:rPr lang="zh-CN" altLang="en-US" sz="2800" dirty="0">
                <a:solidFill>
                  <a:schemeClr val="tx1"/>
                </a:solidFill>
                <a:latin typeface="黑体" pitchFamily="49" charset="-122"/>
                <a:ea typeface="黑体" pitchFamily="49" charset="-122"/>
              </a:rPr>
              <a:t>  对下图求从V</a:t>
            </a:r>
            <a:r>
              <a:rPr lang="zh-CN" altLang="en-US" sz="2800" baseline="-25000" dirty="0">
                <a:solidFill>
                  <a:schemeClr val="tx1"/>
                </a:solidFill>
                <a:latin typeface="黑体" pitchFamily="49" charset="-122"/>
                <a:ea typeface="黑体" pitchFamily="49" charset="-122"/>
              </a:rPr>
              <a:t>0</a:t>
            </a:r>
            <a:r>
              <a:rPr lang="zh-CN" altLang="en-US" sz="2800" dirty="0">
                <a:solidFill>
                  <a:schemeClr val="tx1"/>
                </a:solidFill>
                <a:latin typeface="黑体" pitchFamily="49" charset="-122"/>
                <a:ea typeface="黑体" pitchFamily="49" charset="-122"/>
              </a:rPr>
              <a:t>出发到各顶点的最短路径。</a:t>
            </a:r>
          </a:p>
        </p:txBody>
      </p:sp>
      <p:sp>
        <p:nvSpPr>
          <p:cNvPr id="25603" name="Rectangle 3"/>
          <p:cNvSpPr>
            <a:spLocks noChangeArrowheads="1"/>
          </p:cNvSpPr>
          <p:nvPr/>
        </p:nvSpPr>
        <p:spPr bwMode="auto">
          <a:xfrm>
            <a:off x="611188" y="117475"/>
            <a:ext cx="8305800" cy="762000"/>
          </a:xfrm>
          <a:prstGeom prst="rect">
            <a:avLst/>
          </a:prstGeom>
          <a:noFill/>
          <a:ln w="9525">
            <a:noFill/>
            <a:miter lim="800000"/>
            <a:headEnd/>
            <a:tailEnd/>
          </a:ln>
        </p:spPr>
        <p:txBody>
          <a:bodyPr/>
          <a:lstStyle/>
          <a:p>
            <a:pPr marL="342900" indent="-342900" algn="ctr" eaLnBrk="1" hangingPunct="1">
              <a:lnSpc>
                <a:spcPct val="90000"/>
              </a:lnSpc>
              <a:spcBef>
                <a:spcPct val="20000"/>
              </a:spcBef>
              <a:buClr>
                <a:schemeClr val="folHlink"/>
              </a:buClr>
              <a:buSzPct val="60000"/>
              <a:buFont typeface="Wingdings" pitchFamily="2" charset="2"/>
              <a:buNone/>
            </a:pPr>
            <a:r>
              <a:rPr lang="zh-CN" altLang="en-US" sz="4400" i="0" dirty="0">
                <a:solidFill>
                  <a:schemeClr val="tx2"/>
                </a:solidFill>
                <a:latin typeface="Tahoma" panose="020B0604030504040204" pitchFamily="34" charset="0"/>
                <a:ea typeface="隶书" pitchFamily="49" charset="-122"/>
              </a:rPr>
              <a:t>练习</a:t>
            </a:r>
          </a:p>
        </p:txBody>
      </p:sp>
      <p:graphicFrame>
        <p:nvGraphicFramePr>
          <p:cNvPr id="25604" name="Object 4"/>
          <p:cNvGraphicFramePr>
            <a:graphicFrameLocks noChangeAspect="1"/>
          </p:cNvGraphicFramePr>
          <p:nvPr/>
        </p:nvGraphicFramePr>
        <p:xfrm>
          <a:off x="3132138" y="2060575"/>
          <a:ext cx="4006850" cy="3544888"/>
        </p:xfrm>
        <a:graphic>
          <a:graphicData uri="http://schemas.openxmlformats.org/presentationml/2006/ole">
            <mc:AlternateContent xmlns:mc="http://schemas.openxmlformats.org/markup-compatibility/2006">
              <mc:Choice xmlns:v="urn:schemas-microsoft-com:vml" Requires="v">
                <p:oleObj r:id="rId2" imgW="4025900" imgH="3556000" progId="Visio.Drawing.11">
                  <p:embed/>
                </p:oleObj>
              </mc:Choice>
              <mc:Fallback>
                <p:oleObj r:id="rId2" imgW="4025900" imgH="3556000" progId="Visio.Drawing.11">
                  <p:embed/>
                  <p:pic>
                    <p:nvPicPr>
                      <p:cNvPr id="2560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2060575"/>
                        <a:ext cx="4006850" cy="3544888"/>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5605" name="Text Box 5"/>
          <p:cNvSpPr txBox="1">
            <a:spLocks noChangeArrowheads="1"/>
          </p:cNvSpPr>
          <p:nvPr/>
        </p:nvSpPr>
        <p:spPr bwMode="auto">
          <a:xfrm>
            <a:off x="145246" y="5517232"/>
            <a:ext cx="9036050" cy="1008546"/>
          </a:xfrm>
          <a:prstGeom prst="rect">
            <a:avLst/>
          </a:prstGeom>
          <a:noFill/>
          <a:ln w="9525">
            <a:noFill/>
            <a:miter lim="800000"/>
            <a:headEnd/>
            <a:tailEnd/>
          </a:ln>
        </p:spPr>
        <p:txBody>
          <a:bodyPr>
            <a:spAutoFit/>
          </a:bodyPr>
          <a:lstStyle/>
          <a:p>
            <a:pPr marL="342900" indent="-342900" eaLnBrk="1" hangingPunct="1">
              <a:lnSpc>
                <a:spcPct val="120000"/>
              </a:lnSpc>
              <a:buClr>
                <a:schemeClr val="hlink"/>
              </a:buClr>
              <a:buSzPct val="75000"/>
              <a:buFont typeface="Wingdings" pitchFamily="2" charset="2"/>
              <a:buNone/>
            </a:pPr>
            <a:r>
              <a:rPr lang="zh-CN" altLang="en-US" sz="2800" dirty="0">
                <a:solidFill>
                  <a:srgbClr val="D60629"/>
                </a:solidFill>
                <a:latin typeface="Arial" pitchFamily="34" charset="0"/>
              </a:rPr>
              <a:t>    </a:t>
            </a:r>
            <a:r>
              <a:rPr lang="zh-CN" altLang="en-US" sz="2400" b="0" i="0" dirty="0">
                <a:latin typeface="黑体" panose="02010609060101010101" pitchFamily="49" charset="-122"/>
                <a:ea typeface="黑体" panose="02010609060101010101" pitchFamily="49" charset="-122"/>
              </a:rPr>
              <a:t>求解过程见下表。其中每一列代表一个选择D、修改D的过程。 单元格内的第一行是final、第二行是D值、第三行是path值。</a:t>
            </a:r>
          </a:p>
        </p:txBody>
      </p:sp>
    </p:spTree>
    <p:extLst>
      <p:ext uri="{BB962C8B-B14F-4D97-AF65-F5344CB8AC3E}">
        <p14:creationId xmlns:p14="http://schemas.microsoft.com/office/powerpoint/2010/main" val="348300825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6" name="Group 2"/>
          <p:cNvGraphicFramePr>
            <a:graphicFrameLocks noGrp="1"/>
          </p:cNvGraphicFramePr>
          <p:nvPr>
            <p:ph/>
            <p:extLst>
              <p:ext uri="{D42A27DB-BD31-4B8C-83A1-F6EECF244321}">
                <p14:modId xmlns:p14="http://schemas.microsoft.com/office/powerpoint/2010/main" val="2637083970"/>
              </p:ext>
            </p:extLst>
          </p:nvPr>
        </p:nvGraphicFramePr>
        <p:xfrm>
          <a:off x="36512" y="44450"/>
          <a:ext cx="5831633" cy="6665111"/>
        </p:xfrm>
        <a:graphic>
          <a:graphicData uri="http://schemas.openxmlformats.org/drawingml/2006/table">
            <a:tbl>
              <a:tblPr/>
              <a:tblGrid>
                <a:gridCol w="1644731">
                  <a:extLst>
                    <a:ext uri="{9D8B030D-6E8A-4147-A177-3AD203B41FA5}">
                      <a16:colId xmlns:a16="http://schemas.microsoft.com/office/drawing/2014/main" val="20000"/>
                    </a:ext>
                  </a:extLst>
                </a:gridCol>
                <a:gridCol w="1643005">
                  <a:extLst>
                    <a:ext uri="{9D8B030D-6E8A-4147-A177-3AD203B41FA5}">
                      <a16:colId xmlns:a16="http://schemas.microsoft.com/office/drawing/2014/main" val="20001"/>
                    </a:ext>
                  </a:extLst>
                </a:gridCol>
                <a:gridCol w="1644732">
                  <a:extLst>
                    <a:ext uri="{9D8B030D-6E8A-4147-A177-3AD203B41FA5}">
                      <a16:colId xmlns:a16="http://schemas.microsoft.com/office/drawing/2014/main" val="20002"/>
                    </a:ext>
                  </a:extLst>
                </a:gridCol>
                <a:gridCol w="899165">
                  <a:extLst>
                    <a:ext uri="{9D8B030D-6E8A-4147-A177-3AD203B41FA5}">
                      <a16:colId xmlns:a16="http://schemas.microsoft.com/office/drawing/2014/main" val="20005"/>
                    </a:ext>
                  </a:extLst>
                </a:gridCol>
              </a:tblGrid>
              <a:tr h="663452">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rPr>
                        <a:t>终点</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rPr>
                        <a:t>从</a:t>
                      </a: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0</a:t>
                      </a:r>
                      <a:r>
                        <a:rPr kumimoji="0" lang="zh-CN" altLang="en-US" sz="2000" b="0" i="0" u="none" strike="noStrike" cap="none" normalizeH="0" baseline="0">
                          <a:ln>
                            <a:noFill/>
                          </a:ln>
                          <a:solidFill>
                            <a:schemeClr val="tx1"/>
                          </a:solidFill>
                          <a:effectLst/>
                          <a:latin typeface="Arial" pitchFamily="34" charset="0"/>
                          <a:ea typeface="宋体" pitchFamily="2" charset="-122"/>
                        </a:rPr>
                        <a:t>到各终点的</a:t>
                      </a:r>
                      <a:r>
                        <a:rPr kumimoji="0" lang="en-US" altLang="zh-CN" sz="2000" b="0" i="0" u="none" strike="noStrike" cap="none" normalizeH="0" baseline="0">
                          <a:ln>
                            <a:noFill/>
                          </a:ln>
                          <a:solidFill>
                            <a:schemeClr val="tx1"/>
                          </a:solidFill>
                          <a:effectLst/>
                          <a:latin typeface="Arial" pitchFamily="34" charset="0"/>
                          <a:ea typeface="宋体" pitchFamily="2" charset="-122"/>
                        </a:rPr>
                        <a:t>D</a:t>
                      </a:r>
                      <a:r>
                        <a:rPr kumimoji="0" lang="zh-CN" altLang="en-US" sz="2000" b="0" i="0" u="none" strike="noStrike" cap="none" normalizeH="0" baseline="0">
                          <a:ln>
                            <a:noFill/>
                          </a:ln>
                          <a:solidFill>
                            <a:schemeClr val="tx1"/>
                          </a:solidFill>
                          <a:effectLst/>
                          <a:latin typeface="Arial" pitchFamily="34" charset="0"/>
                          <a:ea typeface="宋体" pitchFamily="2" charset="-122"/>
                        </a:rPr>
                        <a:t>值和最短路径的求解过程</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lnL w="28575" cap="flat" cmpd="sng" algn="ctr">
                      <a:solidFill>
                        <a:schemeClr val="tx1"/>
                      </a:solidFill>
                      <a:prstDash val="solid"/>
                      <a:miter lim="800000"/>
                      <a:headEnd type="none" w="med" len="med"/>
                      <a:tailEnd type="none" w="med" len="med"/>
                    </a:lnL>
                  </a:tcPr>
                </a:tc>
                <a:extLst>
                  <a:ext uri="{0D108BD9-81ED-4DB2-BD59-A6C34878D82A}">
                    <a16:rowId xmlns:a16="http://schemas.microsoft.com/office/drawing/2014/main" val="10000"/>
                  </a:ext>
                </a:extLst>
              </a:tr>
              <a:tr h="393624">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729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1</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6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2</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6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3</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6837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4</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6837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5</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7325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j</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en-US" altLang="zh-CN" sz="2000" b="1" i="0" u="none" strike="noStrike" cap="none" normalizeH="0" baseline="0" dirty="0">
                        <a:ln>
                          <a:noFill/>
                        </a:ln>
                        <a:solidFill>
                          <a:srgbClr val="FF0000"/>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8067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U</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4" name="图片 3">
            <a:extLst>
              <a:ext uri="{FF2B5EF4-FFF2-40B4-BE49-F238E27FC236}">
                <a16:creationId xmlns:a16="http://schemas.microsoft.com/office/drawing/2014/main" id="{E383C2A8-40D8-49B6-826F-1356706F8D9D}"/>
              </a:ext>
            </a:extLst>
          </p:cNvPr>
          <p:cNvPicPr>
            <a:picLocks noChangeAspect="1"/>
          </p:cNvPicPr>
          <p:nvPr/>
        </p:nvPicPr>
        <p:blipFill>
          <a:blip r:embed="rId3"/>
          <a:stretch>
            <a:fillRect/>
          </a:stretch>
        </p:blipFill>
        <p:spPr>
          <a:xfrm>
            <a:off x="6156176" y="1124744"/>
            <a:ext cx="2808312" cy="2808312"/>
          </a:xfrm>
          <a:prstGeom prst="rect">
            <a:avLst/>
          </a:prstGeom>
        </p:spPr>
      </p:pic>
      <p:sp>
        <p:nvSpPr>
          <p:cNvPr id="5" name="文本框 4">
            <a:extLst>
              <a:ext uri="{FF2B5EF4-FFF2-40B4-BE49-F238E27FC236}">
                <a16:creationId xmlns:a16="http://schemas.microsoft.com/office/drawing/2014/main" id="{B77ABF6B-8F9A-41E1-9F41-04480283119A}"/>
              </a:ext>
            </a:extLst>
          </p:cNvPr>
          <p:cNvSpPr txBox="1"/>
          <p:nvPr/>
        </p:nvSpPr>
        <p:spPr>
          <a:xfrm>
            <a:off x="1907704" y="4581128"/>
            <a:ext cx="1008112" cy="830997"/>
          </a:xfrm>
          <a:prstGeom prst="rect">
            <a:avLst/>
          </a:prstGeom>
          <a:noFill/>
        </p:spPr>
        <p:txBody>
          <a:bodyPr wrap="square" rtlCol="0">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100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5</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endParaRPr lang="zh-CN" altLang="en-US" sz="2000" dirty="0"/>
          </a:p>
        </p:txBody>
      </p:sp>
      <p:pic>
        <p:nvPicPr>
          <p:cNvPr id="6" name="图片 5">
            <a:extLst>
              <a:ext uri="{FF2B5EF4-FFF2-40B4-BE49-F238E27FC236}">
                <a16:creationId xmlns:a16="http://schemas.microsoft.com/office/drawing/2014/main" id="{C39EC76D-5DA0-42EF-BDF1-CC685DD39E9C}"/>
              </a:ext>
            </a:extLst>
          </p:cNvPr>
          <p:cNvPicPr>
            <a:picLocks noChangeAspect="1"/>
          </p:cNvPicPr>
          <p:nvPr/>
        </p:nvPicPr>
        <p:blipFill>
          <a:blip r:embed="rId4"/>
          <a:stretch>
            <a:fillRect/>
          </a:stretch>
        </p:blipFill>
        <p:spPr>
          <a:xfrm>
            <a:off x="1907704" y="1916832"/>
            <a:ext cx="1012024" cy="1018120"/>
          </a:xfrm>
          <a:prstGeom prst="rect">
            <a:avLst/>
          </a:prstGeom>
        </p:spPr>
      </p:pic>
      <p:sp>
        <p:nvSpPr>
          <p:cNvPr id="8" name="文本框 7">
            <a:extLst>
              <a:ext uri="{FF2B5EF4-FFF2-40B4-BE49-F238E27FC236}">
                <a16:creationId xmlns:a16="http://schemas.microsoft.com/office/drawing/2014/main" id="{09A293A4-C790-41E3-82CC-6DCC583E65AE}"/>
              </a:ext>
            </a:extLst>
          </p:cNvPr>
          <p:cNvSpPr txBox="1"/>
          <p:nvPr/>
        </p:nvSpPr>
        <p:spPr>
          <a:xfrm>
            <a:off x="1907704" y="1196752"/>
            <a:ext cx="1008112" cy="584775"/>
          </a:xfrm>
          <a:prstGeom prst="rect">
            <a:avLst/>
          </a:prstGeom>
          <a:noFill/>
        </p:spPr>
        <p:txBody>
          <a:bodyPr wrap="square" rtlCol="0">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endParaRPr lang="zh-CN" altLang="en-US" sz="2000" dirty="0"/>
          </a:p>
        </p:txBody>
      </p:sp>
      <p:sp>
        <p:nvSpPr>
          <p:cNvPr id="9" name="文本框 8">
            <a:extLst>
              <a:ext uri="{FF2B5EF4-FFF2-40B4-BE49-F238E27FC236}">
                <a16:creationId xmlns:a16="http://schemas.microsoft.com/office/drawing/2014/main" id="{EA95C637-5578-48FC-8F44-D7A372D4E3E9}"/>
              </a:ext>
            </a:extLst>
          </p:cNvPr>
          <p:cNvSpPr txBox="1"/>
          <p:nvPr/>
        </p:nvSpPr>
        <p:spPr>
          <a:xfrm>
            <a:off x="1875313" y="2902599"/>
            <a:ext cx="1008112" cy="584775"/>
          </a:xfrm>
          <a:prstGeom prst="rect">
            <a:avLst/>
          </a:prstGeom>
          <a:noFill/>
        </p:spPr>
        <p:txBody>
          <a:bodyPr wrap="square" rtlCol="0">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endParaRPr lang="zh-CN" altLang="en-US" sz="2000" dirty="0"/>
          </a:p>
        </p:txBody>
      </p:sp>
      <p:sp>
        <p:nvSpPr>
          <p:cNvPr id="10" name="文本框 9">
            <a:extLst>
              <a:ext uri="{FF2B5EF4-FFF2-40B4-BE49-F238E27FC236}">
                <a16:creationId xmlns:a16="http://schemas.microsoft.com/office/drawing/2014/main" id="{CEB61CC8-003C-41E3-842C-9109D77D138D}"/>
              </a:ext>
            </a:extLst>
          </p:cNvPr>
          <p:cNvSpPr txBox="1"/>
          <p:nvPr/>
        </p:nvSpPr>
        <p:spPr>
          <a:xfrm>
            <a:off x="1907704" y="3750131"/>
            <a:ext cx="1008112" cy="830997"/>
          </a:xfrm>
          <a:prstGeom prst="rect">
            <a:avLst/>
          </a:prstGeom>
          <a:noFill/>
        </p:spPr>
        <p:txBody>
          <a:bodyPr wrap="square" rtlCol="0">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30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4</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endParaRPr lang="zh-CN" altLang="en-US" sz="2000" dirty="0"/>
          </a:p>
        </p:txBody>
      </p:sp>
      <p:sp>
        <p:nvSpPr>
          <p:cNvPr id="12" name="文本框 11">
            <a:extLst>
              <a:ext uri="{FF2B5EF4-FFF2-40B4-BE49-F238E27FC236}">
                <a16:creationId xmlns:a16="http://schemas.microsoft.com/office/drawing/2014/main" id="{D21C1CEE-39C5-473E-900B-CEF7B32220A7}"/>
              </a:ext>
            </a:extLst>
          </p:cNvPr>
          <p:cNvSpPr txBox="1"/>
          <p:nvPr/>
        </p:nvSpPr>
        <p:spPr>
          <a:xfrm>
            <a:off x="1907704" y="5517232"/>
            <a:ext cx="1008112" cy="338554"/>
          </a:xfrm>
          <a:prstGeom prst="rect">
            <a:avLst/>
          </a:prstGeom>
          <a:noFill/>
        </p:spPr>
        <p:txBody>
          <a:bodyPr wrap="square" rtlCol="0">
            <a:spAutoFit/>
          </a:bodyPr>
          <a:lstStyle/>
          <a:p>
            <a:pPr algn="ctr" eaLnBrk="1" hangingPunct="1">
              <a:lnSpc>
                <a:spcPct val="80000"/>
              </a:lnSpc>
            </a:pPr>
            <a:r>
              <a:rPr kumimoji="0" lang="en-US" altLang="zh-CN" sz="2000" b="1" i="0" u="none" strike="noStrike" cap="none" normalizeH="0" baseline="0" dirty="0">
                <a:ln>
                  <a:noFill/>
                </a:ln>
                <a:solidFill>
                  <a:srgbClr val="FF0000"/>
                </a:solidFill>
                <a:effectLst/>
                <a:latin typeface="Arial" pitchFamily="34" charset="0"/>
                <a:ea typeface="宋体" pitchFamily="2" charset="-122"/>
              </a:rPr>
              <a:t>v</a:t>
            </a:r>
            <a:r>
              <a:rPr kumimoji="0" lang="en-US" altLang="zh-CN" sz="2000" b="1" i="0" u="none" strike="noStrike" cap="none" normalizeH="0" baseline="-25000" dirty="0">
                <a:ln>
                  <a:noFill/>
                </a:ln>
                <a:solidFill>
                  <a:srgbClr val="FF0000"/>
                </a:solidFill>
                <a:effectLst/>
                <a:latin typeface="Arial" pitchFamily="34" charset="0"/>
                <a:ea typeface="宋体" pitchFamily="2" charset="-122"/>
              </a:rPr>
              <a:t>2</a:t>
            </a:r>
            <a:endParaRPr lang="zh-CN" altLang="en-US" sz="2000" dirty="0"/>
          </a:p>
        </p:txBody>
      </p:sp>
      <p:sp>
        <p:nvSpPr>
          <p:cNvPr id="13" name="文本框 12">
            <a:extLst>
              <a:ext uri="{FF2B5EF4-FFF2-40B4-BE49-F238E27FC236}">
                <a16:creationId xmlns:a16="http://schemas.microsoft.com/office/drawing/2014/main" id="{E2DAB750-79D7-4134-9330-641029292F94}"/>
              </a:ext>
            </a:extLst>
          </p:cNvPr>
          <p:cNvSpPr txBox="1"/>
          <p:nvPr/>
        </p:nvSpPr>
        <p:spPr>
          <a:xfrm>
            <a:off x="1875313" y="5960893"/>
            <a:ext cx="1008112" cy="338554"/>
          </a:xfrm>
          <a:prstGeom prst="rect">
            <a:avLst/>
          </a:prstGeom>
          <a:noFill/>
        </p:spPr>
        <p:txBody>
          <a:bodyPr wrap="square" rtlCol="0">
            <a:spAutoFit/>
          </a:bodyPr>
          <a:lstStyle/>
          <a:p>
            <a:pPr algn="ctr" eaLnBrk="1" hangingPunct="1">
              <a:lnSpc>
                <a:spcPct val="80000"/>
              </a:lnSpc>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2</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endParaRPr lang="zh-CN" altLang="en-US" sz="2000" dirty="0"/>
          </a:p>
        </p:txBody>
      </p:sp>
    </p:spTree>
    <p:extLst>
      <p:ext uri="{BB962C8B-B14F-4D97-AF65-F5344CB8AC3E}">
        <p14:creationId xmlns:p14="http://schemas.microsoft.com/office/powerpoint/2010/main" val="40783435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0" grpId="0"/>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6" name="Group 2"/>
          <p:cNvGraphicFramePr>
            <a:graphicFrameLocks noGrp="1"/>
          </p:cNvGraphicFramePr>
          <p:nvPr>
            <p:ph/>
            <p:extLst>
              <p:ext uri="{D42A27DB-BD31-4B8C-83A1-F6EECF244321}">
                <p14:modId xmlns:p14="http://schemas.microsoft.com/office/powerpoint/2010/main" val="651702512"/>
              </p:ext>
            </p:extLst>
          </p:nvPr>
        </p:nvGraphicFramePr>
        <p:xfrm>
          <a:off x="36512" y="44450"/>
          <a:ext cx="5975648" cy="6665111"/>
        </p:xfrm>
        <a:graphic>
          <a:graphicData uri="http://schemas.openxmlformats.org/drawingml/2006/table">
            <a:tbl>
              <a:tblPr/>
              <a:tblGrid>
                <a:gridCol w="1685348">
                  <a:extLst>
                    <a:ext uri="{9D8B030D-6E8A-4147-A177-3AD203B41FA5}">
                      <a16:colId xmlns:a16="http://schemas.microsoft.com/office/drawing/2014/main" val="20000"/>
                    </a:ext>
                  </a:extLst>
                </a:gridCol>
                <a:gridCol w="1683580">
                  <a:extLst>
                    <a:ext uri="{9D8B030D-6E8A-4147-A177-3AD203B41FA5}">
                      <a16:colId xmlns:a16="http://schemas.microsoft.com/office/drawing/2014/main" val="20001"/>
                    </a:ext>
                  </a:extLst>
                </a:gridCol>
                <a:gridCol w="1685349">
                  <a:extLst>
                    <a:ext uri="{9D8B030D-6E8A-4147-A177-3AD203B41FA5}">
                      <a16:colId xmlns:a16="http://schemas.microsoft.com/office/drawing/2014/main" val="20002"/>
                    </a:ext>
                  </a:extLst>
                </a:gridCol>
                <a:gridCol w="921371">
                  <a:extLst>
                    <a:ext uri="{9D8B030D-6E8A-4147-A177-3AD203B41FA5}">
                      <a16:colId xmlns:a16="http://schemas.microsoft.com/office/drawing/2014/main" val="20005"/>
                    </a:ext>
                  </a:extLst>
                </a:gridCol>
              </a:tblGrid>
              <a:tr h="663452">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rPr>
                        <a:t>终点</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Arial" pitchFamily="34" charset="0"/>
                          <a:ea typeface="宋体" pitchFamily="2" charset="-122"/>
                        </a:rPr>
                        <a:t>从</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zh-CN" altLang="en-US" sz="2000" b="0" i="0" u="none" strike="noStrike" cap="none" normalizeH="0" baseline="0" dirty="0">
                          <a:ln>
                            <a:noFill/>
                          </a:ln>
                          <a:solidFill>
                            <a:schemeClr val="tx1"/>
                          </a:solidFill>
                          <a:effectLst/>
                          <a:latin typeface="Arial" pitchFamily="34" charset="0"/>
                          <a:ea typeface="宋体" pitchFamily="2" charset="-122"/>
                        </a:rPr>
                        <a:t>到各终点的</a:t>
                      </a:r>
                      <a:r>
                        <a:rPr kumimoji="0" lang="en-US" altLang="zh-CN" sz="2000" b="0" i="0" u="none" strike="noStrike" cap="none" normalizeH="0" baseline="0" dirty="0">
                          <a:ln>
                            <a:noFill/>
                          </a:ln>
                          <a:solidFill>
                            <a:schemeClr val="tx1"/>
                          </a:solidFill>
                          <a:effectLst/>
                          <a:latin typeface="Arial" pitchFamily="34" charset="0"/>
                          <a:ea typeface="宋体" pitchFamily="2" charset="-122"/>
                        </a:rPr>
                        <a:t>D</a:t>
                      </a:r>
                      <a:r>
                        <a:rPr kumimoji="0" lang="zh-CN" altLang="en-US" sz="2000" b="0" i="0" u="none" strike="noStrike" cap="none" normalizeH="0" baseline="0" dirty="0">
                          <a:ln>
                            <a:noFill/>
                          </a:ln>
                          <a:solidFill>
                            <a:schemeClr val="tx1"/>
                          </a:solidFill>
                          <a:effectLst/>
                          <a:latin typeface="Arial" pitchFamily="34" charset="0"/>
                          <a:ea typeface="宋体" pitchFamily="2" charset="-122"/>
                        </a:rPr>
                        <a:t>值和最短路径的求解过程</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lnL w="28575" cap="flat" cmpd="sng" algn="ctr">
                      <a:solidFill>
                        <a:schemeClr val="tx1"/>
                      </a:solidFill>
                      <a:prstDash val="solid"/>
                      <a:miter lim="800000"/>
                      <a:headEnd type="none" w="med" len="med"/>
                      <a:tailEnd type="none" w="med" len="med"/>
                    </a:lnL>
                  </a:tcPr>
                </a:tc>
                <a:extLst>
                  <a:ext uri="{0D108BD9-81ED-4DB2-BD59-A6C34878D82A}">
                    <a16:rowId xmlns:a16="http://schemas.microsoft.com/office/drawing/2014/main" val="10000"/>
                  </a:ext>
                </a:extLst>
              </a:tr>
              <a:tr h="393624">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729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1</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6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2</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rPr>
                        <a:t>10</a:t>
                      </a:r>
                    </a:p>
                    <a:p>
                      <a:pPr marL="0" marR="0" lvl="0" indent="0" algn="ctr" defTabSz="914400" rtl="0" eaLnBrk="1" fontAlgn="base" latinLnBrk="0" hangingPunct="1">
                        <a:lnSpc>
                          <a:spcPct val="8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rPr>
                        <a:t>{</a:t>
                      </a: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0</a:t>
                      </a: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2</a:t>
                      </a:r>
                      <a:r>
                        <a:rPr kumimoji="0" lang="zh-CN" altLang="en-US" sz="2000" b="0" i="0" u="none" strike="noStrike" cap="none" normalizeH="0" baseline="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6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3</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6837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4</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30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4</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6837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5</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100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5</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7325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j</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2000" b="1" i="0" u="none" strike="noStrike" cap="none" normalizeH="0" baseline="0" dirty="0">
                          <a:ln>
                            <a:noFill/>
                          </a:ln>
                          <a:solidFill>
                            <a:srgbClr val="FF0000"/>
                          </a:solidFill>
                          <a:effectLst/>
                          <a:latin typeface="Arial" pitchFamily="34" charset="0"/>
                          <a:ea typeface="宋体" pitchFamily="2" charset="-122"/>
                        </a:rPr>
                        <a:t>v</a:t>
                      </a:r>
                      <a:r>
                        <a:rPr kumimoji="0" lang="en-US" altLang="zh-CN" sz="2000" b="1" i="0" u="none" strike="noStrike" cap="none" normalizeH="0" baseline="-25000" dirty="0">
                          <a:ln>
                            <a:noFill/>
                          </a:ln>
                          <a:solidFill>
                            <a:srgbClr val="FF0000"/>
                          </a:solidFill>
                          <a:effectLst/>
                          <a:latin typeface="Arial" pitchFamily="34" charset="0"/>
                          <a:ea typeface="宋体" pitchFamily="2" charset="-122"/>
                        </a:rPr>
                        <a:t>2</a:t>
                      </a:r>
                      <a:endParaRPr kumimoji="0" lang="en-US" altLang="zh-CN" sz="2000" b="1" i="0" u="none" strike="noStrike" cap="none" normalizeH="0" baseline="0" dirty="0">
                        <a:ln>
                          <a:noFill/>
                        </a:ln>
                        <a:solidFill>
                          <a:srgbClr val="FF0000"/>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en-US" altLang="zh-CN" sz="2000" b="1" i="0" u="none" strike="noStrike" cap="none" normalizeH="0" baseline="0" dirty="0">
                        <a:ln>
                          <a:noFill/>
                        </a:ln>
                        <a:solidFill>
                          <a:srgbClr val="FF0000"/>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8067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U</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0</a:t>
                      </a: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2</a:t>
                      </a:r>
                      <a:r>
                        <a:rPr kumimoji="0" lang="en-US" altLang="zh-CN" sz="2000" b="0" i="0" u="none" strike="noStrike" cap="none" normalizeH="0" baseline="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4" name="图片 3">
            <a:extLst>
              <a:ext uri="{FF2B5EF4-FFF2-40B4-BE49-F238E27FC236}">
                <a16:creationId xmlns:a16="http://schemas.microsoft.com/office/drawing/2014/main" id="{E383C2A8-40D8-49B6-826F-1356706F8D9D}"/>
              </a:ext>
            </a:extLst>
          </p:cNvPr>
          <p:cNvPicPr>
            <a:picLocks noChangeAspect="1"/>
          </p:cNvPicPr>
          <p:nvPr/>
        </p:nvPicPr>
        <p:blipFill>
          <a:blip r:embed="rId2"/>
          <a:stretch>
            <a:fillRect/>
          </a:stretch>
        </p:blipFill>
        <p:spPr>
          <a:xfrm>
            <a:off x="6084168" y="1124744"/>
            <a:ext cx="2988154" cy="2808312"/>
          </a:xfrm>
          <a:prstGeom prst="rect">
            <a:avLst/>
          </a:prstGeom>
        </p:spPr>
      </p:pic>
      <p:sp>
        <p:nvSpPr>
          <p:cNvPr id="5" name="文本框 4">
            <a:extLst>
              <a:ext uri="{FF2B5EF4-FFF2-40B4-BE49-F238E27FC236}">
                <a16:creationId xmlns:a16="http://schemas.microsoft.com/office/drawing/2014/main" id="{2B666482-86DF-42DB-ADA3-4D6DA4670169}"/>
              </a:ext>
            </a:extLst>
          </p:cNvPr>
          <p:cNvSpPr txBox="1"/>
          <p:nvPr/>
        </p:nvSpPr>
        <p:spPr>
          <a:xfrm>
            <a:off x="3563888" y="5949280"/>
            <a:ext cx="1296144" cy="404663"/>
          </a:xfrm>
          <a:prstGeom prst="rect">
            <a:avLst/>
          </a:prstGeom>
          <a:noFill/>
        </p:spPr>
        <p:txBody>
          <a:bodyPr wrap="square" rtlCol="0">
            <a:spAutoFit/>
          </a:bodyPr>
          <a:lstStyle/>
          <a:p>
            <a:pPr algn="ctr" eaLnBrk="1" hangingPunct="1">
              <a:lnSpc>
                <a:spcPct val="110000"/>
              </a:lnSpc>
              <a:spcBef>
                <a:spcPct val="40000"/>
              </a:spcBef>
            </a:pPr>
            <a:r>
              <a:rPr lang="en-US" altLang="zh-CN" sz="2000" b="0" i="0" dirty="0">
                <a:latin typeface="Arial" pitchFamily="34" charset="0"/>
              </a:rPr>
              <a:t>{v</a:t>
            </a:r>
            <a:r>
              <a:rPr lang="en-US" altLang="zh-CN" sz="2000" b="0" i="0" baseline="-25000" dirty="0">
                <a:latin typeface="Arial" pitchFamily="34" charset="0"/>
              </a:rPr>
              <a:t>0</a:t>
            </a:r>
            <a:r>
              <a:rPr lang="en-US" altLang="zh-CN" sz="2000" b="0" i="0" dirty="0">
                <a:latin typeface="Arial" pitchFamily="34" charset="0"/>
              </a:rPr>
              <a:t>,v</a:t>
            </a:r>
            <a:r>
              <a:rPr lang="en-US" altLang="zh-CN" sz="2000" b="0" i="0" baseline="-25000" dirty="0">
                <a:latin typeface="Arial" pitchFamily="34" charset="0"/>
              </a:rPr>
              <a:t>2</a:t>
            </a:r>
            <a:r>
              <a:rPr lang="en-US" altLang="zh-CN" sz="2000" b="0" i="0" dirty="0">
                <a:latin typeface="Arial" pitchFamily="34" charset="0"/>
              </a:rPr>
              <a:t>,v</a:t>
            </a:r>
            <a:r>
              <a:rPr lang="en-US" altLang="zh-CN" sz="2000" b="0" i="0" baseline="-25000" dirty="0">
                <a:latin typeface="Arial" pitchFamily="34" charset="0"/>
              </a:rPr>
              <a:t>4</a:t>
            </a:r>
            <a:r>
              <a:rPr lang="en-US" altLang="zh-CN" sz="2000" b="0" i="0" dirty="0">
                <a:latin typeface="Arial" pitchFamily="34" charset="0"/>
              </a:rPr>
              <a:t>}</a:t>
            </a:r>
            <a:endParaRPr lang="en-US" altLang="zh-CN" sz="2000" i="0" dirty="0">
              <a:solidFill>
                <a:srgbClr val="FF0000"/>
              </a:solidFill>
              <a:latin typeface="Arial" pitchFamily="34" charset="0"/>
            </a:endParaRPr>
          </a:p>
        </p:txBody>
      </p:sp>
      <p:sp>
        <p:nvSpPr>
          <p:cNvPr id="6" name="文本框 5">
            <a:extLst>
              <a:ext uri="{FF2B5EF4-FFF2-40B4-BE49-F238E27FC236}">
                <a16:creationId xmlns:a16="http://schemas.microsoft.com/office/drawing/2014/main" id="{18BB322F-E462-4D32-9B06-17AFBF027E58}"/>
              </a:ext>
            </a:extLst>
          </p:cNvPr>
          <p:cNvSpPr txBox="1"/>
          <p:nvPr/>
        </p:nvSpPr>
        <p:spPr>
          <a:xfrm>
            <a:off x="3707904" y="1188041"/>
            <a:ext cx="1008112" cy="584775"/>
          </a:xfrm>
          <a:prstGeom prst="rect">
            <a:avLst/>
          </a:prstGeom>
          <a:noFill/>
        </p:spPr>
        <p:txBody>
          <a:bodyPr wrap="square" rtlCol="0">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endParaRPr lang="zh-CN" altLang="en-US" sz="2000" dirty="0"/>
          </a:p>
        </p:txBody>
      </p:sp>
      <p:sp>
        <p:nvSpPr>
          <p:cNvPr id="7" name="文本框 6">
            <a:extLst>
              <a:ext uri="{FF2B5EF4-FFF2-40B4-BE49-F238E27FC236}">
                <a16:creationId xmlns:a16="http://schemas.microsoft.com/office/drawing/2014/main" id="{58A4C41D-B659-45F6-B505-32B3B8469899}"/>
              </a:ext>
            </a:extLst>
          </p:cNvPr>
          <p:cNvSpPr txBox="1"/>
          <p:nvPr/>
        </p:nvSpPr>
        <p:spPr>
          <a:xfrm>
            <a:off x="3707904" y="1988840"/>
            <a:ext cx="1008112" cy="338554"/>
          </a:xfrm>
          <a:prstGeom prst="rect">
            <a:avLst/>
          </a:prstGeom>
          <a:noFill/>
        </p:spPr>
        <p:txBody>
          <a:bodyPr wrap="square" rtlCol="0">
            <a:spAutoFit/>
          </a:bodyPr>
          <a:lstStyle/>
          <a:p>
            <a:pPr algn="ctr" eaLnBrk="1" hangingPunct="1">
              <a:lnSpc>
                <a:spcPct val="80000"/>
              </a:lnSpc>
            </a:pPr>
            <a:r>
              <a:rPr lang="en-US" altLang="zh-CN" sz="2000" b="0" i="0" dirty="0">
                <a:latin typeface="Arial" pitchFamily="34" charset="0"/>
              </a:rPr>
              <a:t>1</a:t>
            </a:r>
            <a:endParaRPr lang="zh-CN" altLang="en-US" sz="2000" dirty="0"/>
          </a:p>
        </p:txBody>
      </p:sp>
      <p:sp>
        <p:nvSpPr>
          <p:cNvPr id="8" name="文本框 7">
            <a:extLst>
              <a:ext uri="{FF2B5EF4-FFF2-40B4-BE49-F238E27FC236}">
                <a16:creationId xmlns:a16="http://schemas.microsoft.com/office/drawing/2014/main" id="{93149214-3EAA-4F4A-9AE9-89A7EAD53C8C}"/>
              </a:ext>
            </a:extLst>
          </p:cNvPr>
          <p:cNvSpPr txBox="1"/>
          <p:nvPr/>
        </p:nvSpPr>
        <p:spPr>
          <a:xfrm>
            <a:off x="3779912" y="3750131"/>
            <a:ext cx="1008112" cy="830997"/>
          </a:xfrm>
          <a:prstGeom prst="rect">
            <a:avLst/>
          </a:prstGeom>
          <a:noFill/>
        </p:spPr>
        <p:txBody>
          <a:bodyPr wrap="square" rtlCol="0">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30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4</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endParaRPr lang="zh-CN" altLang="en-US" sz="2000" dirty="0"/>
          </a:p>
        </p:txBody>
      </p:sp>
      <p:sp>
        <p:nvSpPr>
          <p:cNvPr id="9" name="文本框 8">
            <a:extLst>
              <a:ext uri="{FF2B5EF4-FFF2-40B4-BE49-F238E27FC236}">
                <a16:creationId xmlns:a16="http://schemas.microsoft.com/office/drawing/2014/main" id="{FC07304E-1443-440D-8F88-1ACEF664B0F1}"/>
              </a:ext>
            </a:extLst>
          </p:cNvPr>
          <p:cNvSpPr txBox="1"/>
          <p:nvPr/>
        </p:nvSpPr>
        <p:spPr>
          <a:xfrm>
            <a:off x="3779912" y="4581128"/>
            <a:ext cx="1008112" cy="830997"/>
          </a:xfrm>
          <a:prstGeom prst="rect">
            <a:avLst/>
          </a:prstGeom>
          <a:noFill/>
        </p:spPr>
        <p:txBody>
          <a:bodyPr wrap="square" rtlCol="0">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100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5</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endParaRPr lang="zh-CN" altLang="en-US" sz="2000" dirty="0"/>
          </a:p>
        </p:txBody>
      </p:sp>
      <p:sp>
        <p:nvSpPr>
          <p:cNvPr id="10" name="文本框 9">
            <a:extLst>
              <a:ext uri="{FF2B5EF4-FFF2-40B4-BE49-F238E27FC236}">
                <a16:creationId xmlns:a16="http://schemas.microsoft.com/office/drawing/2014/main" id="{EA12F76F-5E0C-423F-BF45-664A89A4EA3D}"/>
              </a:ext>
            </a:extLst>
          </p:cNvPr>
          <p:cNvSpPr txBox="1"/>
          <p:nvPr/>
        </p:nvSpPr>
        <p:spPr>
          <a:xfrm>
            <a:off x="3635896" y="2886035"/>
            <a:ext cx="1296144" cy="830997"/>
          </a:xfrm>
          <a:prstGeom prst="rect">
            <a:avLst/>
          </a:prstGeom>
          <a:noFill/>
        </p:spPr>
        <p:txBody>
          <a:bodyPr wrap="square" rtlCol="0">
            <a:spAutoFit/>
          </a:bodyPr>
          <a:lstStyle/>
          <a:p>
            <a:pPr lvl="0" algn="ctr" eaLnBrk="1" hangingPunct="1">
              <a:lnSpc>
                <a:spcPct val="80000"/>
              </a:lnSpc>
            </a:pPr>
            <a:r>
              <a:rPr lang="en-US" altLang="zh-CN" sz="2000" b="0" i="0" dirty="0">
                <a:latin typeface="Arial" pitchFamily="34" charset="0"/>
              </a:rPr>
              <a:t>0</a:t>
            </a:r>
          </a:p>
          <a:p>
            <a:pPr lvl="0" algn="ctr" eaLnBrk="1" hangingPunct="1">
              <a:lnSpc>
                <a:spcPct val="80000"/>
              </a:lnSpc>
            </a:pPr>
            <a:r>
              <a:rPr lang="en-US" altLang="zh-CN" sz="2000" b="0" i="0" dirty="0">
                <a:latin typeface="Arial" pitchFamily="34" charset="0"/>
              </a:rPr>
              <a:t>60</a:t>
            </a:r>
          </a:p>
          <a:p>
            <a:pPr lvl="0" algn="ctr" eaLnBrk="1" hangingPunct="1">
              <a:lnSpc>
                <a:spcPct val="80000"/>
              </a:lnSpc>
            </a:pPr>
            <a:r>
              <a:rPr lang="en-US" altLang="zh-CN" sz="2000" b="0" i="0" dirty="0">
                <a:latin typeface="Arial" pitchFamily="34" charset="0"/>
              </a:rPr>
              <a:t>{v</a:t>
            </a:r>
            <a:r>
              <a:rPr lang="en-US" altLang="zh-CN" sz="2000" b="0" i="0" baseline="-25000" dirty="0">
                <a:latin typeface="Arial" pitchFamily="34" charset="0"/>
              </a:rPr>
              <a:t>0</a:t>
            </a:r>
            <a:r>
              <a:rPr lang="en-US" altLang="zh-CN" sz="2000" b="0" i="0" dirty="0">
                <a:latin typeface="Arial" pitchFamily="34" charset="0"/>
              </a:rPr>
              <a:t>,v</a:t>
            </a:r>
            <a:r>
              <a:rPr lang="en-US" altLang="zh-CN" sz="2000" b="0" i="0" baseline="-25000" dirty="0">
                <a:latin typeface="Arial" pitchFamily="34" charset="0"/>
              </a:rPr>
              <a:t>2</a:t>
            </a:r>
            <a:r>
              <a:rPr lang="en-US" altLang="zh-CN" sz="2000" b="0" i="0" dirty="0">
                <a:latin typeface="Arial" pitchFamily="34" charset="0"/>
              </a:rPr>
              <a:t>,v</a:t>
            </a:r>
            <a:r>
              <a:rPr lang="en-US" altLang="zh-CN" sz="2000" b="0" i="0" baseline="-25000" dirty="0">
                <a:latin typeface="Arial" pitchFamily="34" charset="0"/>
              </a:rPr>
              <a:t>3</a:t>
            </a:r>
            <a:r>
              <a:rPr lang="en-US" altLang="zh-CN" sz="2000" b="0" i="0" dirty="0">
                <a:latin typeface="Arial" pitchFamily="34" charset="0"/>
              </a:rPr>
              <a:t>}</a:t>
            </a:r>
            <a:endParaRPr lang="zh-CN" altLang="en-US" sz="2000" dirty="0"/>
          </a:p>
        </p:txBody>
      </p:sp>
      <p:sp>
        <p:nvSpPr>
          <p:cNvPr id="11" name="文本框 10">
            <a:extLst>
              <a:ext uri="{FF2B5EF4-FFF2-40B4-BE49-F238E27FC236}">
                <a16:creationId xmlns:a16="http://schemas.microsoft.com/office/drawing/2014/main" id="{9A016D49-E779-447C-A5DC-CF2DB97654FD}"/>
              </a:ext>
            </a:extLst>
          </p:cNvPr>
          <p:cNvSpPr txBox="1"/>
          <p:nvPr/>
        </p:nvSpPr>
        <p:spPr>
          <a:xfrm>
            <a:off x="3635896" y="5373216"/>
            <a:ext cx="1296144" cy="404663"/>
          </a:xfrm>
          <a:prstGeom prst="rect">
            <a:avLst/>
          </a:prstGeom>
          <a:noFill/>
        </p:spPr>
        <p:txBody>
          <a:bodyPr wrap="square" rtlCol="0">
            <a:spAutoFit/>
          </a:bodyPr>
          <a:lstStyle/>
          <a:p>
            <a:pPr lvl="0" algn="ctr" eaLnBrk="1" hangingPunct="1">
              <a:lnSpc>
                <a:spcPct val="110000"/>
              </a:lnSpc>
              <a:spcBef>
                <a:spcPct val="40000"/>
              </a:spcBef>
            </a:pPr>
            <a:r>
              <a:rPr lang="en-US" altLang="zh-CN" sz="2000" i="0" dirty="0">
                <a:solidFill>
                  <a:srgbClr val="FF0000"/>
                </a:solidFill>
                <a:latin typeface="Arial" pitchFamily="34" charset="0"/>
              </a:rPr>
              <a:t>v</a:t>
            </a:r>
            <a:r>
              <a:rPr lang="en-US" altLang="zh-CN" sz="2000" i="0" baseline="-25000" dirty="0">
                <a:solidFill>
                  <a:srgbClr val="FF0000"/>
                </a:solidFill>
                <a:latin typeface="Arial" pitchFamily="34" charset="0"/>
              </a:rPr>
              <a:t>4</a:t>
            </a:r>
            <a:endParaRPr lang="en-US" altLang="zh-CN" sz="2000" i="0" dirty="0">
              <a:solidFill>
                <a:srgbClr val="FF0000"/>
              </a:solidFill>
              <a:latin typeface="Arial" pitchFamily="34" charset="0"/>
            </a:endParaRPr>
          </a:p>
        </p:txBody>
      </p:sp>
    </p:spTree>
    <p:extLst>
      <p:ext uri="{BB962C8B-B14F-4D97-AF65-F5344CB8AC3E}">
        <p14:creationId xmlns:p14="http://schemas.microsoft.com/office/powerpoint/2010/main" val="3479040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6" name="Group 2"/>
          <p:cNvGraphicFramePr>
            <a:graphicFrameLocks noGrp="1"/>
          </p:cNvGraphicFramePr>
          <p:nvPr>
            <p:ph/>
            <p:extLst>
              <p:ext uri="{D42A27DB-BD31-4B8C-83A1-F6EECF244321}">
                <p14:modId xmlns:p14="http://schemas.microsoft.com/office/powerpoint/2010/main" val="583267883"/>
              </p:ext>
            </p:extLst>
          </p:nvPr>
        </p:nvGraphicFramePr>
        <p:xfrm>
          <a:off x="36512" y="44450"/>
          <a:ext cx="4839887" cy="6627523"/>
        </p:xfrm>
        <a:graphic>
          <a:graphicData uri="http://schemas.openxmlformats.org/drawingml/2006/table">
            <a:tbl>
              <a:tblPr/>
              <a:tblGrid>
                <a:gridCol w="1543186">
                  <a:extLst>
                    <a:ext uri="{9D8B030D-6E8A-4147-A177-3AD203B41FA5}">
                      <a16:colId xmlns:a16="http://schemas.microsoft.com/office/drawing/2014/main" val="20000"/>
                    </a:ext>
                  </a:extLst>
                </a:gridCol>
                <a:gridCol w="1764367">
                  <a:extLst>
                    <a:ext uri="{9D8B030D-6E8A-4147-A177-3AD203B41FA5}">
                      <a16:colId xmlns:a16="http://schemas.microsoft.com/office/drawing/2014/main" val="20002"/>
                    </a:ext>
                  </a:extLst>
                </a:gridCol>
                <a:gridCol w="1532334">
                  <a:extLst>
                    <a:ext uri="{9D8B030D-6E8A-4147-A177-3AD203B41FA5}">
                      <a16:colId xmlns:a16="http://schemas.microsoft.com/office/drawing/2014/main" val="20005"/>
                    </a:ext>
                  </a:extLst>
                </a:gridCol>
              </a:tblGrid>
              <a:tr h="663452">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rPr>
                        <a:t>终点</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cap="none" normalizeH="0" baseline="0" dirty="0">
                          <a:ln>
                            <a:noFill/>
                          </a:ln>
                          <a:solidFill>
                            <a:schemeClr val="tx1"/>
                          </a:solidFill>
                          <a:effectLst/>
                          <a:latin typeface="Arial" pitchFamily="34" charset="0"/>
                          <a:ea typeface="宋体" pitchFamily="2" charset="-122"/>
                        </a:rPr>
                        <a:t>从</a:t>
                      </a:r>
                      <a:r>
                        <a:rPr kumimoji="0" lang="en-US" altLang="zh-CN" sz="1800" b="0" i="0" u="none" strike="noStrike" cap="none" normalizeH="0" baseline="0" dirty="0">
                          <a:ln>
                            <a:noFill/>
                          </a:ln>
                          <a:solidFill>
                            <a:schemeClr val="tx1"/>
                          </a:solidFill>
                          <a:effectLst/>
                          <a:latin typeface="Arial" pitchFamily="34" charset="0"/>
                          <a:ea typeface="宋体" pitchFamily="2" charset="-122"/>
                        </a:rPr>
                        <a:t>v</a:t>
                      </a:r>
                      <a:r>
                        <a:rPr kumimoji="0" lang="en-US" altLang="zh-CN" sz="1800" b="0" i="0" u="none" strike="noStrike" cap="none" normalizeH="0" baseline="-25000" dirty="0">
                          <a:ln>
                            <a:noFill/>
                          </a:ln>
                          <a:solidFill>
                            <a:schemeClr val="tx1"/>
                          </a:solidFill>
                          <a:effectLst/>
                          <a:latin typeface="Arial" pitchFamily="34" charset="0"/>
                          <a:ea typeface="宋体" pitchFamily="2" charset="-122"/>
                        </a:rPr>
                        <a:t>0</a:t>
                      </a:r>
                      <a:r>
                        <a:rPr kumimoji="0" lang="zh-CN" altLang="en-US" sz="1800" b="0" i="0" u="none" strike="noStrike" cap="none" normalizeH="0" baseline="0" dirty="0">
                          <a:ln>
                            <a:noFill/>
                          </a:ln>
                          <a:solidFill>
                            <a:schemeClr val="tx1"/>
                          </a:solidFill>
                          <a:effectLst/>
                          <a:latin typeface="Arial" pitchFamily="34" charset="0"/>
                          <a:ea typeface="宋体" pitchFamily="2" charset="-122"/>
                        </a:rPr>
                        <a:t>到各终点的</a:t>
                      </a:r>
                      <a:r>
                        <a:rPr kumimoji="0" lang="en-US" altLang="zh-CN" sz="1800" b="0" i="0" u="none" strike="noStrike" cap="none" normalizeH="0" baseline="0" dirty="0">
                          <a:ln>
                            <a:noFill/>
                          </a:ln>
                          <a:solidFill>
                            <a:schemeClr val="tx1"/>
                          </a:solidFill>
                          <a:effectLst/>
                          <a:latin typeface="Arial" pitchFamily="34" charset="0"/>
                          <a:ea typeface="宋体" pitchFamily="2" charset="-122"/>
                        </a:rPr>
                        <a:t>D</a:t>
                      </a:r>
                      <a:r>
                        <a:rPr kumimoji="0" lang="zh-CN" altLang="en-US" sz="1800" b="0" i="0" u="none" strike="noStrike" cap="none" normalizeH="0" baseline="0" dirty="0">
                          <a:ln>
                            <a:noFill/>
                          </a:ln>
                          <a:solidFill>
                            <a:schemeClr val="tx1"/>
                          </a:solidFill>
                          <a:effectLst/>
                          <a:latin typeface="Arial" pitchFamily="34" charset="0"/>
                          <a:ea typeface="宋体" pitchFamily="2" charset="-122"/>
                        </a:rPr>
                        <a:t>值和最短路径的求解过程</a:t>
                      </a:r>
                      <a:endParaRPr lang="zh-CN" altLang="en-US" dirty="0"/>
                    </a:p>
                  </a:txBody>
                  <a:tcPr>
                    <a:lnL w="12700" cap="flat" cmpd="sng" algn="ctr">
                      <a:solidFill>
                        <a:schemeClr val="tx1"/>
                      </a:solidFill>
                      <a:prstDash val="solid"/>
                      <a:miter lim="800000"/>
                      <a:headEnd type="none" w="med" len="med"/>
                      <a:tailEnd type="none" w="med" len="med"/>
                    </a:lnL>
                  </a:tcPr>
                </a:tc>
                <a:tc hMerge="1">
                  <a:txBody>
                    <a:bodyPr/>
                    <a:lstStyle/>
                    <a:p>
                      <a:endParaRPr lang="zh-CN" altLang="en-US"/>
                    </a:p>
                  </a:txBody>
                  <a:tcPr>
                    <a:lnL w="28575" cap="flat" cmpd="sng" algn="ctr">
                      <a:solidFill>
                        <a:schemeClr val="tx1"/>
                      </a:solidFill>
                      <a:prstDash val="solid"/>
                      <a:miter lim="800000"/>
                      <a:headEnd type="none" w="med" len="med"/>
                      <a:tailEnd type="none" w="med" len="med"/>
                    </a:lnL>
                  </a:tcPr>
                </a:tc>
                <a:extLst>
                  <a:ext uri="{0D108BD9-81ED-4DB2-BD59-A6C34878D82A}">
                    <a16:rowId xmlns:a16="http://schemas.microsoft.com/office/drawing/2014/main" val="10000"/>
                  </a:ext>
                </a:extLst>
              </a:tr>
              <a:tr h="393624">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3</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729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1</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6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2</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1</a:t>
                      </a:r>
                    </a:p>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6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3</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60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2</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3</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6837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4</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30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4</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6837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5</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100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5</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7325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j</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2000" b="0" i="0" u="none" strike="noStrike" cap="none" normalizeH="0" baseline="0" dirty="0">
                          <a:ln>
                            <a:noFill/>
                          </a:ln>
                          <a:solidFill>
                            <a:srgbClr val="FF0000"/>
                          </a:solidFill>
                          <a:effectLst/>
                          <a:latin typeface="Arial" pitchFamily="34" charset="0"/>
                          <a:ea typeface="宋体" pitchFamily="2" charset="-122"/>
                        </a:rPr>
                        <a:t>v</a:t>
                      </a:r>
                      <a:r>
                        <a:rPr kumimoji="0" lang="en-US" altLang="zh-CN" sz="2000" b="0" i="0" u="none" strike="noStrike" cap="none" normalizeH="0" baseline="-25000" dirty="0">
                          <a:ln>
                            <a:noFill/>
                          </a:ln>
                          <a:solidFill>
                            <a:srgbClr val="FF0000"/>
                          </a:solidFill>
                          <a:effectLst/>
                          <a:latin typeface="Arial" pitchFamily="34" charset="0"/>
                          <a:ea typeface="宋体" pitchFamily="2" charset="-122"/>
                        </a:rPr>
                        <a:t>4</a:t>
                      </a:r>
                      <a:endParaRPr kumimoji="0" lang="en-US" altLang="zh-CN" sz="2000" b="0" i="0" u="none" strike="noStrike" cap="none" normalizeH="0" baseline="0" dirty="0">
                        <a:ln>
                          <a:noFill/>
                        </a:ln>
                        <a:solidFill>
                          <a:srgbClr val="FF0000"/>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en-US" altLang="zh-CN" sz="2000" b="1" i="0" u="none" strike="noStrike" cap="none" normalizeH="0" baseline="0" dirty="0">
                        <a:ln>
                          <a:noFill/>
                        </a:ln>
                        <a:solidFill>
                          <a:srgbClr val="FF0000"/>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8067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U</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2</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4</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4" name="图片 3">
            <a:extLst>
              <a:ext uri="{FF2B5EF4-FFF2-40B4-BE49-F238E27FC236}">
                <a16:creationId xmlns:a16="http://schemas.microsoft.com/office/drawing/2014/main" id="{E383C2A8-40D8-49B6-826F-1356706F8D9D}"/>
              </a:ext>
            </a:extLst>
          </p:cNvPr>
          <p:cNvPicPr>
            <a:picLocks noChangeAspect="1"/>
          </p:cNvPicPr>
          <p:nvPr/>
        </p:nvPicPr>
        <p:blipFill>
          <a:blip r:embed="rId2"/>
          <a:stretch>
            <a:fillRect/>
          </a:stretch>
        </p:blipFill>
        <p:spPr>
          <a:xfrm>
            <a:off x="5767438" y="1124744"/>
            <a:ext cx="3304884" cy="2808312"/>
          </a:xfrm>
          <a:prstGeom prst="rect">
            <a:avLst/>
          </a:prstGeom>
        </p:spPr>
      </p:pic>
      <p:sp>
        <p:nvSpPr>
          <p:cNvPr id="5" name="文本框 4">
            <a:extLst>
              <a:ext uri="{FF2B5EF4-FFF2-40B4-BE49-F238E27FC236}">
                <a16:creationId xmlns:a16="http://schemas.microsoft.com/office/drawing/2014/main" id="{F8632226-596B-4E04-B79E-8095BB3015D8}"/>
              </a:ext>
            </a:extLst>
          </p:cNvPr>
          <p:cNvSpPr txBox="1"/>
          <p:nvPr/>
        </p:nvSpPr>
        <p:spPr>
          <a:xfrm>
            <a:off x="3562112" y="3724318"/>
            <a:ext cx="1008112" cy="338554"/>
          </a:xfrm>
          <a:prstGeom prst="rect">
            <a:avLst/>
          </a:prstGeom>
          <a:noFill/>
        </p:spPr>
        <p:txBody>
          <a:bodyPr wrap="square" rtlCol="0">
            <a:spAutoFit/>
          </a:bodyPr>
          <a:lstStyle/>
          <a:p>
            <a:pPr algn="ctr" eaLnBrk="1" hangingPunct="1">
              <a:lnSpc>
                <a:spcPct val="80000"/>
              </a:lnSpc>
            </a:pPr>
            <a:r>
              <a:rPr lang="en-US" altLang="zh-CN" sz="2000" b="0" i="0" dirty="0">
                <a:latin typeface="Arial" pitchFamily="34" charset="0"/>
              </a:rPr>
              <a:t>1</a:t>
            </a:r>
            <a:endParaRPr lang="zh-CN" altLang="en-US" sz="2000" dirty="0"/>
          </a:p>
        </p:txBody>
      </p:sp>
      <p:sp>
        <p:nvSpPr>
          <p:cNvPr id="6" name="文本框 5">
            <a:extLst>
              <a:ext uri="{FF2B5EF4-FFF2-40B4-BE49-F238E27FC236}">
                <a16:creationId xmlns:a16="http://schemas.microsoft.com/office/drawing/2014/main" id="{728105A2-05BE-4005-B187-AE8440F5E531}"/>
              </a:ext>
            </a:extLst>
          </p:cNvPr>
          <p:cNvSpPr txBox="1"/>
          <p:nvPr/>
        </p:nvSpPr>
        <p:spPr>
          <a:xfrm>
            <a:off x="3590816" y="1120267"/>
            <a:ext cx="1008112" cy="584775"/>
          </a:xfrm>
          <a:prstGeom prst="rect">
            <a:avLst/>
          </a:prstGeom>
          <a:noFill/>
        </p:spPr>
        <p:txBody>
          <a:bodyPr wrap="square" rtlCol="0">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endParaRPr lang="zh-CN" altLang="en-US" sz="2000" dirty="0"/>
          </a:p>
        </p:txBody>
      </p:sp>
      <p:sp>
        <p:nvSpPr>
          <p:cNvPr id="8" name="文本框 7">
            <a:extLst>
              <a:ext uri="{FF2B5EF4-FFF2-40B4-BE49-F238E27FC236}">
                <a16:creationId xmlns:a16="http://schemas.microsoft.com/office/drawing/2014/main" id="{EBA00B64-8EFA-4A1A-BF56-39ECB3C42949}"/>
              </a:ext>
            </a:extLst>
          </p:cNvPr>
          <p:cNvSpPr txBox="1"/>
          <p:nvPr/>
        </p:nvSpPr>
        <p:spPr>
          <a:xfrm>
            <a:off x="3419872" y="2808763"/>
            <a:ext cx="1296144" cy="830997"/>
          </a:xfrm>
          <a:prstGeom prst="rect">
            <a:avLst/>
          </a:prstGeom>
          <a:noFill/>
        </p:spPr>
        <p:txBody>
          <a:bodyPr wrap="square" rtlCol="0">
            <a:spAutoFit/>
          </a:bodyPr>
          <a:lstStyle/>
          <a:p>
            <a:pPr lvl="0" algn="ctr" eaLnBrk="1" hangingPunct="1">
              <a:lnSpc>
                <a:spcPct val="80000"/>
              </a:lnSpc>
            </a:pPr>
            <a:r>
              <a:rPr lang="en-US" altLang="zh-CN" sz="2000" b="0" i="0" dirty="0">
                <a:latin typeface="Arial" pitchFamily="34" charset="0"/>
              </a:rPr>
              <a:t>0</a:t>
            </a:r>
          </a:p>
          <a:p>
            <a:pPr lvl="0" algn="ctr" eaLnBrk="1" hangingPunct="1">
              <a:lnSpc>
                <a:spcPct val="80000"/>
              </a:lnSpc>
            </a:pPr>
            <a:r>
              <a:rPr lang="en-US" altLang="zh-CN" sz="2000" b="0" i="0" dirty="0">
                <a:latin typeface="Arial" pitchFamily="34" charset="0"/>
              </a:rPr>
              <a:t>50</a:t>
            </a:r>
          </a:p>
          <a:p>
            <a:pPr lvl="0" algn="ctr" eaLnBrk="1" hangingPunct="1">
              <a:lnSpc>
                <a:spcPct val="80000"/>
              </a:lnSpc>
            </a:pPr>
            <a:r>
              <a:rPr lang="en-US" altLang="zh-CN" sz="2000" b="0" i="0" dirty="0">
                <a:latin typeface="Arial" pitchFamily="34" charset="0"/>
              </a:rPr>
              <a:t>{v</a:t>
            </a:r>
            <a:r>
              <a:rPr lang="en-US" altLang="zh-CN" sz="2000" b="0" i="0" baseline="-25000" dirty="0">
                <a:latin typeface="Arial" pitchFamily="34" charset="0"/>
              </a:rPr>
              <a:t>0</a:t>
            </a:r>
            <a:r>
              <a:rPr lang="en-US" altLang="zh-CN" sz="2000" b="0" i="0" dirty="0">
                <a:latin typeface="Arial" pitchFamily="34" charset="0"/>
              </a:rPr>
              <a:t>,v</a:t>
            </a:r>
            <a:r>
              <a:rPr lang="en-US" altLang="zh-CN" sz="2000" b="0" i="0" baseline="-25000" dirty="0">
                <a:latin typeface="Arial" pitchFamily="34" charset="0"/>
              </a:rPr>
              <a:t>4</a:t>
            </a:r>
            <a:r>
              <a:rPr lang="en-US" altLang="zh-CN" sz="2000" b="0" i="0" dirty="0">
                <a:latin typeface="Arial" pitchFamily="34" charset="0"/>
              </a:rPr>
              <a:t>,v</a:t>
            </a:r>
            <a:r>
              <a:rPr lang="en-US" altLang="zh-CN" sz="2000" b="0" i="0" baseline="-25000" dirty="0">
                <a:latin typeface="Arial" pitchFamily="34" charset="0"/>
              </a:rPr>
              <a:t>3</a:t>
            </a:r>
            <a:r>
              <a:rPr lang="en-US" altLang="zh-CN" sz="2000" b="0" i="0" dirty="0">
                <a:latin typeface="Arial" pitchFamily="34" charset="0"/>
              </a:rPr>
              <a:t>}</a:t>
            </a:r>
            <a:endParaRPr lang="zh-CN" altLang="en-US" sz="2000" dirty="0"/>
          </a:p>
        </p:txBody>
      </p:sp>
      <p:sp>
        <p:nvSpPr>
          <p:cNvPr id="9" name="文本框 8">
            <a:extLst>
              <a:ext uri="{FF2B5EF4-FFF2-40B4-BE49-F238E27FC236}">
                <a16:creationId xmlns:a16="http://schemas.microsoft.com/office/drawing/2014/main" id="{69714847-B002-4B17-8EE6-4B7E94E28991}"/>
              </a:ext>
            </a:extLst>
          </p:cNvPr>
          <p:cNvSpPr txBox="1"/>
          <p:nvPr/>
        </p:nvSpPr>
        <p:spPr>
          <a:xfrm>
            <a:off x="3439791" y="4561990"/>
            <a:ext cx="1296144" cy="830997"/>
          </a:xfrm>
          <a:prstGeom prst="rect">
            <a:avLst/>
          </a:prstGeom>
          <a:noFill/>
        </p:spPr>
        <p:txBody>
          <a:bodyPr wrap="square" rtlCol="0">
            <a:spAutoFit/>
          </a:bodyPr>
          <a:lstStyle/>
          <a:p>
            <a:pPr lvl="0" algn="ctr" eaLnBrk="1" hangingPunct="1">
              <a:lnSpc>
                <a:spcPct val="80000"/>
              </a:lnSpc>
            </a:pPr>
            <a:r>
              <a:rPr lang="en-US" altLang="zh-CN" sz="2000" b="0" i="0" dirty="0">
                <a:latin typeface="Arial" pitchFamily="34" charset="0"/>
              </a:rPr>
              <a:t>0</a:t>
            </a:r>
          </a:p>
          <a:p>
            <a:pPr lvl="0" algn="ctr" eaLnBrk="1" hangingPunct="1">
              <a:lnSpc>
                <a:spcPct val="80000"/>
              </a:lnSpc>
            </a:pPr>
            <a:r>
              <a:rPr lang="en-US" altLang="zh-CN" sz="2000" b="0" i="0" dirty="0">
                <a:latin typeface="Arial" pitchFamily="34" charset="0"/>
              </a:rPr>
              <a:t>90</a:t>
            </a:r>
          </a:p>
          <a:p>
            <a:pPr lvl="0" algn="ctr" eaLnBrk="1" hangingPunct="1">
              <a:lnSpc>
                <a:spcPct val="80000"/>
              </a:lnSpc>
            </a:pPr>
            <a:r>
              <a:rPr lang="en-US" altLang="zh-CN" sz="2000" b="0" i="0" dirty="0">
                <a:latin typeface="Arial" pitchFamily="34" charset="0"/>
              </a:rPr>
              <a:t>{v</a:t>
            </a:r>
            <a:r>
              <a:rPr lang="en-US" altLang="zh-CN" sz="2000" b="0" i="0" baseline="-25000" dirty="0">
                <a:latin typeface="Arial" pitchFamily="34" charset="0"/>
              </a:rPr>
              <a:t>0</a:t>
            </a:r>
            <a:r>
              <a:rPr lang="en-US" altLang="zh-CN" sz="2000" b="0" i="0" dirty="0">
                <a:latin typeface="Arial" pitchFamily="34" charset="0"/>
              </a:rPr>
              <a:t>,v</a:t>
            </a:r>
            <a:r>
              <a:rPr lang="en-US" altLang="zh-CN" sz="2000" b="0" i="0" baseline="-25000" dirty="0">
                <a:latin typeface="Arial" pitchFamily="34" charset="0"/>
              </a:rPr>
              <a:t>4</a:t>
            </a:r>
            <a:r>
              <a:rPr lang="en-US" altLang="zh-CN" sz="2000" b="0" i="0" dirty="0">
                <a:latin typeface="Arial" pitchFamily="34" charset="0"/>
              </a:rPr>
              <a:t>,v</a:t>
            </a:r>
            <a:r>
              <a:rPr lang="en-US" altLang="zh-CN" sz="2000" b="0" i="0" baseline="-25000" dirty="0">
                <a:latin typeface="Arial" pitchFamily="34" charset="0"/>
              </a:rPr>
              <a:t>5</a:t>
            </a:r>
            <a:r>
              <a:rPr lang="en-US" altLang="zh-CN" sz="2000" b="0" i="0" dirty="0">
                <a:latin typeface="Arial" pitchFamily="34" charset="0"/>
              </a:rPr>
              <a:t>}</a:t>
            </a:r>
            <a:endParaRPr lang="zh-CN" altLang="en-US" sz="2000" dirty="0"/>
          </a:p>
        </p:txBody>
      </p:sp>
      <p:sp>
        <p:nvSpPr>
          <p:cNvPr id="10" name="文本框 9">
            <a:extLst>
              <a:ext uri="{FF2B5EF4-FFF2-40B4-BE49-F238E27FC236}">
                <a16:creationId xmlns:a16="http://schemas.microsoft.com/office/drawing/2014/main" id="{6DF7051E-A043-49A9-BE02-3EF4FA62934D}"/>
              </a:ext>
            </a:extLst>
          </p:cNvPr>
          <p:cNvSpPr txBox="1"/>
          <p:nvPr/>
        </p:nvSpPr>
        <p:spPr>
          <a:xfrm>
            <a:off x="3455279" y="5370694"/>
            <a:ext cx="1296144" cy="404663"/>
          </a:xfrm>
          <a:prstGeom prst="rect">
            <a:avLst/>
          </a:prstGeom>
          <a:noFill/>
        </p:spPr>
        <p:txBody>
          <a:bodyPr wrap="square" rtlCol="0">
            <a:spAutoFit/>
          </a:bodyPr>
          <a:lstStyle/>
          <a:p>
            <a:pPr lvl="0" algn="ctr" eaLnBrk="1" hangingPunct="1">
              <a:lnSpc>
                <a:spcPct val="110000"/>
              </a:lnSpc>
              <a:spcBef>
                <a:spcPct val="40000"/>
              </a:spcBef>
            </a:pPr>
            <a:r>
              <a:rPr lang="en-US" altLang="zh-CN" sz="2000" i="0" dirty="0">
                <a:solidFill>
                  <a:srgbClr val="FF0000"/>
                </a:solidFill>
                <a:latin typeface="Arial" pitchFamily="34" charset="0"/>
              </a:rPr>
              <a:t>v</a:t>
            </a:r>
            <a:r>
              <a:rPr lang="en-US" altLang="zh-CN" sz="2000" i="0" baseline="-25000" dirty="0">
                <a:solidFill>
                  <a:srgbClr val="FF0000"/>
                </a:solidFill>
                <a:latin typeface="Arial" pitchFamily="34" charset="0"/>
              </a:rPr>
              <a:t>3</a:t>
            </a:r>
            <a:endParaRPr lang="en-US" altLang="zh-CN" sz="2000" i="0" dirty="0">
              <a:solidFill>
                <a:srgbClr val="FF0000"/>
              </a:solidFill>
              <a:latin typeface="Arial" pitchFamily="34" charset="0"/>
            </a:endParaRPr>
          </a:p>
        </p:txBody>
      </p:sp>
      <p:sp>
        <p:nvSpPr>
          <p:cNvPr id="12" name="文本框 11">
            <a:extLst>
              <a:ext uri="{FF2B5EF4-FFF2-40B4-BE49-F238E27FC236}">
                <a16:creationId xmlns:a16="http://schemas.microsoft.com/office/drawing/2014/main" id="{F1719922-2BEA-49DC-B635-69BBDF91E4FC}"/>
              </a:ext>
            </a:extLst>
          </p:cNvPr>
          <p:cNvSpPr txBox="1"/>
          <p:nvPr/>
        </p:nvSpPr>
        <p:spPr>
          <a:xfrm>
            <a:off x="3037580" y="5947647"/>
            <a:ext cx="2131542" cy="404663"/>
          </a:xfrm>
          <a:prstGeom prst="rect">
            <a:avLst/>
          </a:prstGeom>
          <a:noFill/>
        </p:spPr>
        <p:txBody>
          <a:bodyPr wrap="square" rtlCol="0">
            <a:spAutoFit/>
          </a:bodyPr>
          <a:lstStyle/>
          <a:p>
            <a:pPr algn="ctr" eaLnBrk="1" hangingPunct="1">
              <a:lnSpc>
                <a:spcPct val="110000"/>
              </a:lnSpc>
              <a:spcBef>
                <a:spcPct val="40000"/>
              </a:spcBef>
            </a:pPr>
            <a:r>
              <a:rPr lang="en-US" altLang="zh-CN" sz="2000" b="0" i="0" dirty="0">
                <a:latin typeface="Arial" pitchFamily="34" charset="0"/>
              </a:rPr>
              <a:t>{v</a:t>
            </a:r>
            <a:r>
              <a:rPr lang="en-US" altLang="zh-CN" sz="2000" b="0" i="0" baseline="-25000" dirty="0">
                <a:latin typeface="Arial" pitchFamily="34" charset="0"/>
              </a:rPr>
              <a:t>0</a:t>
            </a:r>
            <a:r>
              <a:rPr lang="en-US" altLang="zh-CN" sz="2000" b="0" i="0" dirty="0">
                <a:latin typeface="Arial" pitchFamily="34" charset="0"/>
              </a:rPr>
              <a:t>,v</a:t>
            </a:r>
            <a:r>
              <a:rPr lang="en-US" altLang="zh-CN" sz="2000" b="0" i="0" baseline="-25000" dirty="0">
                <a:latin typeface="Arial" pitchFamily="34" charset="0"/>
              </a:rPr>
              <a:t>2</a:t>
            </a:r>
            <a:r>
              <a:rPr lang="en-US" altLang="zh-CN" sz="2000" b="0" i="0" dirty="0">
                <a:latin typeface="Arial" pitchFamily="34" charset="0"/>
              </a:rPr>
              <a:t>,v</a:t>
            </a:r>
            <a:r>
              <a:rPr lang="en-US" altLang="zh-CN" sz="2000" b="0" i="0" baseline="-25000" dirty="0">
                <a:latin typeface="Arial" pitchFamily="34" charset="0"/>
              </a:rPr>
              <a:t>4</a:t>
            </a:r>
            <a:r>
              <a:rPr lang="en-US" altLang="zh-CN" sz="2000" b="0" i="0" dirty="0">
                <a:latin typeface="Arial" pitchFamily="34" charset="0"/>
              </a:rPr>
              <a:t>,v</a:t>
            </a:r>
            <a:r>
              <a:rPr lang="en-US" altLang="zh-CN" sz="2000" b="0" i="0" baseline="-25000" dirty="0">
                <a:latin typeface="Arial" pitchFamily="34" charset="0"/>
              </a:rPr>
              <a:t>3</a:t>
            </a:r>
            <a:r>
              <a:rPr lang="en-US" altLang="zh-CN" sz="2000" b="0" i="0" dirty="0">
                <a:latin typeface="Arial" pitchFamily="34" charset="0"/>
              </a:rPr>
              <a:t>}</a:t>
            </a:r>
            <a:endParaRPr lang="en-US" altLang="zh-CN" sz="2000" i="0" dirty="0">
              <a:solidFill>
                <a:srgbClr val="FF0000"/>
              </a:solidFill>
              <a:latin typeface="Arial" pitchFamily="34" charset="0"/>
            </a:endParaRPr>
          </a:p>
        </p:txBody>
      </p:sp>
    </p:spTree>
    <p:extLst>
      <p:ext uri="{BB962C8B-B14F-4D97-AF65-F5344CB8AC3E}">
        <p14:creationId xmlns:p14="http://schemas.microsoft.com/office/powerpoint/2010/main" val="23756986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0"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6" name="Group 2"/>
          <p:cNvGraphicFramePr>
            <a:graphicFrameLocks noGrp="1"/>
          </p:cNvGraphicFramePr>
          <p:nvPr>
            <p:ph/>
            <p:extLst>
              <p:ext uri="{D42A27DB-BD31-4B8C-83A1-F6EECF244321}">
                <p14:modId xmlns:p14="http://schemas.microsoft.com/office/powerpoint/2010/main" val="1564022870"/>
              </p:ext>
            </p:extLst>
          </p:nvPr>
        </p:nvGraphicFramePr>
        <p:xfrm>
          <a:off x="36512" y="44450"/>
          <a:ext cx="5759624" cy="6604897"/>
        </p:xfrm>
        <a:graphic>
          <a:graphicData uri="http://schemas.openxmlformats.org/drawingml/2006/table">
            <a:tbl>
              <a:tblPr/>
              <a:tblGrid>
                <a:gridCol w="1296740">
                  <a:extLst>
                    <a:ext uri="{9D8B030D-6E8A-4147-A177-3AD203B41FA5}">
                      <a16:colId xmlns:a16="http://schemas.microsoft.com/office/drawing/2014/main" val="20000"/>
                    </a:ext>
                  </a:extLst>
                </a:gridCol>
                <a:gridCol w="1994021">
                  <a:extLst>
                    <a:ext uri="{9D8B030D-6E8A-4147-A177-3AD203B41FA5}">
                      <a16:colId xmlns:a16="http://schemas.microsoft.com/office/drawing/2014/main" val="20001"/>
                    </a:ext>
                  </a:extLst>
                </a:gridCol>
                <a:gridCol w="2468863">
                  <a:extLst>
                    <a:ext uri="{9D8B030D-6E8A-4147-A177-3AD203B41FA5}">
                      <a16:colId xmlns:a16="http://schemas.microsoft.com/office/drawing/2014/main" val="20002"/>
                    </a:ext>
                  </a:extLst>
                </a:gridCol>
              </a:tblGrid>
              <a:tr h="439896">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rPr>
                        <a:t>终点</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rPr>
                        <a:t>从</a:t>
                      </a: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0</a:t>
                      </a:r>
                      <a:r>
                        <a:rPr kumimoji="0" lang="zh-CN" altLang="en-US" sz="2000" b="0" i="0" u="none" strike="noStrike" cap="none" normalizeH="0" baseline="0">
                          <a:ln>
                            <a:noFill/>
                          </a:ln>
                          <a:solidFill>
                            <a:schemeClr val="tx1"/>
                          </a:solidFill>
                          <a:effectLst/>
                          <a:latin typeface="Arial" pitchFamily="34" charset="0"/>
                          <a:ea typeface="宋体" pitchFamily="2" charset="-122"/>
                        </a:rPr>
                        <a:t>到各终点的</a:t>
                      </a:r>
                      <a:r>
                        <a:rPr kumimoji="0" lang="en-US" altLang="zh-CN" sz="2000" b="0" i="0" u="none" strike="noStrike" cap="none" normalizeH="0" baseline="0">
                          <a:ln>
                            <a:noFill/>
                          </a:ln>
                          <a:solidFill>
                            <a:schemeClr val="tx1"/>
                          </a:solidFill>
                          <a:effectLst/>
                          <a:latin typeface="Arial" pitchFamily="34" charset="0"/>
                          <a:ea typeface="宋体" pitchFamily="2" charset="-122"/>
                        </a:rPr>
                        <a:t>D</a:t>
                      </a:r>
                      <a:r>
                        <a:rPr kumimoji="0" lang="zh-CN" altLang="en-US" sz="2000" b="0" i="0" u="none" strike="noStrike" cap="none" normalizeH="0" baseline="0">
                          <a:ln>
                            <a:noFill/>
                          </a:ln>
                          <a:solidFill>
                            <a:schemeClr val="tx1"/>
                          </a:solidFill>
                          <a:effectLst/>
                          <a:latin typeface="Arial" pitchFamily="34" charset="0"/>
                          <a:ea typeface="宋体" pitchFamily="2" charset="-122"/>
                        </a:rPr>
                        <a:t>值和最短路径的求解过程</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389367">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845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1</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57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2</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57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3</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50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4</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3</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589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4</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589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5</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90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4</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5</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681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j</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2000" b="0" i="0" u="none" strike="noStrike" cap="none" normalizeH="0" baseline="0" dirty="0">
                          <a:ln>
                            <a:noFill/>
                          </a:ln>
                          <a:solidFill>
                            <a:srgbClr val="FF0000"/>
                          </a:solidFill>
                          <a:effectLst/>
                          <a:latin typeface="Arial" pitchFamily="34" charset="0"/>
                          <a:ea typeface="宋体" pitchFamily="2" charset="-122"/>
                        </a:rPr>
                        <a:t>v</a:t>
                      </a:r>
                      <a:r>
                        <a:rPr kumimoji="0" lang="en-US" altLang="zh-CN" sz="2000" b="0" i="0" u="none" strike="noStrike" cap="none" normalizeH="0" baseline="-25000" dirty="0">
                          <a:ln>
                            <a:noFill/>
                          </a:ln>
                          <a:solidFill>
                            <a:srgbClr val="FF0000"/>
                          </a:solidFill>
                          <a:effectLst/>
                          <a:latin typeface="Arial" pitchFamily="34" charset="0"/>
                          <a:ea typeface="宋体" pitchFamily="2" charset="-122"/>
                        </a:rPr>
                        <a:t>3</a:t>
                      </a:r>
                      <a:endParaRPr kumimoji="0" lang="en-US" altLang="zh-CN" sz="2000" b="0" i="0" u="none" strike="noStrike" cap="none" normalizeH="0" baseline="0" dirty="0">
                        <a:ln>
                          <a:noFill/>
                        </a:ln>
                        <a:solidFill>
                          <a:srgbClr val="FF0000"/>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en-US" altLang="zh-CN" sz="2000" b="0" i="0" u="none" strike="noStrike" cap="none" normalizeH="0" baseline="0" dirty="0">
                        <a:ln>
                          <a:noFill/>
                        </a:ln>
                        <a:solidFill>
                          <a:srgbClr val="FF0000"/>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7980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U</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2</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4</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3</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3" name="图片 2">
            <a:extLst>
              <a:ext uri="{FF2B5EF4-FFF2-40B4-BE49-F238E27FC236}">
                <a16:creationId xmlns:a16="http://schemas.microsoft.com/office/drawing/2014/main" id="{E92EA957-8E51-466F-8175-4B07CEBBBE7B}"/>
              </a:ext>
            </a:extLst>
          </p:cNvPr>
          <p:cNvPicPr>
            <a:picLocks noChangeAspect="1"/>
          </p:cNvPicPr>
          <p:nvPr/>
        </p:nvPicPr>
        <p:blipFill>
          <a:blip r:embed="rId2"/>
          <a:stretch>
            <a:fillRect/>
          </a:stretch>
        </p:blipFill>
        <p:spPr>
          <a:xfrm>
            <a:off x="5940152" y="1124744"/>
            <a:ext cx="3038590" cy="2808312"/>
          </a:xfrm>
          <a:prstGeom prst="rect">
            <a:avLst/>
          </a:prstGeom>
        </p:spPr>
      </p:pic>
      <p:sp>
        <p:nvSpPr>
          <p:cNvPr id="4" name="文本框 3">
            <a:extLst>
              <a:ext uri="{FF2B5EF4-FFF2-40B4-BE49-F238E27FC236}">
                <a16:creationId xmlns:a16="http://schemas.microsoft.com/office/drawing/2014/main" id="{92C8913A-C407-4342-9905-F0BFD6AFCE47}"/>
              </a:ext>
            </a:extLst>
          </p:cNvPr>
          <p:cNvSpPr txBox="1"/>
          <p:nvPr/>
        </p:nvSpPr>
        <p:spPr>
          <a:xfrm>
            <a:off x="3851920" y="2852936"/>
            <a:ext cx="1008112" cy="338554"/>
          </a:xfrm>
          <a:prstGeom prst="rect">
            <a:avLst/>
          </a:prstGeom>
          <a:noFill/>
        </p:spPr>
        <p:txBody>
          <a:bodyPr wrap="square" rtlCol="0">
            <a:spAutoFit/>
          </a:bodyPr>
          <a:lstStyle/>
          <a:p>
            <a:pPr algn="ctr" eaLnBrk="1" hangingPunct="1">
              <a:lnSpc>
                <a:spcPct val="80000"/>
              </a:lnSpc>
            </a:pPr>
            <a:r>
              <a:rPr lang="en-US" altLang="zh-CN" sz="2000" b="0" i="0" dirty="0">
                <a:latin typeface="Arial" pitchFamily="34" charset="0"/>
              </a:rPr>
              <a:t>1</a:t>
            </a:r>
            <a:endParaRPr lang="zh-CN" altLang="en-US" sz="2000" dirty="0"/>
          </a:p>
        </p:txBody>
      </p:sp>
      <p:sp>
        <p:nvSpPr>
          <p:cNvPr id="5" name="文本框 4">
            <a:extLst>
              <a:ext uri="{FF2B5EF4-FFF2-40B4-BE49-F238E27FC236}">
                <a16:creationId xmlns:a16="http://schemas.microsoft.com/office/drawing/2014/main" id="{71F8A97C-B316-402B-A365-D0AB40E6DF50}"/>
              </a:ext>
            </a:extLst>
          </p:cNvPr>
          <p:cNvSpPr txBox="1"/>
          <p:nvPr/>
        </p:nvSpPr>
        <p:spPr>
          <a:xfrm>
            <a:off x="3851920" y="1188041"/>
            <a:ext cx="1008112" cy="584775"/>
          </a:xfrm>
          <a:prstGeom prst="rect">
            <a:avLst/>
          </a:prstGeom>
          <a:noFill/>
        </p:spPr>
        <p:txBody>
          <a:bodyPr wrap="square" rtlCol="0">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endParaRPr lang="zh-CN" altLang="en-US" sz="2000" dirty="0"/>
          </a:p>
        </p:txBody>
      </p:sp>
      <p:pic>
        <p:nvPicPr>
          <p:cNvPr id="2" name="图片 1">
            <a:extLst>
              <a:ext uri="{FF2B5EF4-FFF2-40B4-BE49-F238E27FC236}">
                <a16:creationId xmlns:a16="http://schemas.microsoft.com/office/drawing/2014/main" id="{EC4B51C5-84B0-4949-9B94-245CC1C4BC96}"/>
              </a:ext>
            </a:extLst>
          </p:cNvPr>
          <p:cNvPicPr>
            <a:picLocks noChangeAspect="1"/>
          </p:cNvPicPr>
          <p:nvPr/>
        </p:nvPicPr>
        <p:blipFill>
          <a:blip r:embed="rId3"/>
          <a:stretch>
            <a:fillRect/>
          </a:stretch>
        </p:blipFill>
        <p:spPr>
          <a:xfrm>
            <a:off x="3647168" y="4509120"/>
            <a:ext cx="1572904" cy="1018120"/>
          </a:xfrm>
          <a:prstGeom prst="rect">
            <a:avLst/>
          </a:prstGeom>
        </p:spPr>
      </p:pic>
      <p:sp>
        <p:nvSpPr>
          <p:cNvPr id="8" name="文本框 7">
            <a:extLst>
              <a:ext uri="{FF2B5EF4-FFF2-40B4-BE49-F238E27FC236}">
                <a16:creationId xmlns:a16="http://schemas.microsoft.com/office/drawing/2014/main" id="{BAFFB069-FD53-4D43-BB6E-D7C3A7185220}"/>
              </a:ext>
            </a:extLst>
          </p:cNvPr>
          <p:cNvSpPr txBox="1"/>
          <p:nvPr/>
        </p:nvSpPr>
        <p:spPr>
          <a:xfrm>
            <a:off x="3707904" y="5373216"/>
            <a:ext cx="1368152" cy="406009"/>
          </a:xfrm>
          <a:prstGeom prst="rect">
            <a:avLst/>
          </a:prstGeom>
          <a:noFill/>
        </p:spPr>
        <p:txBody>
          <a:bodyPr wrap="square" rtlCol="0">
            <a:spAutoFit/>
          </a:bodyPr>
          <a:lstStyle/>
          <a:p>
            <a:pPr lvl="0" algn="ctr" eaLnBrk="1" hangingPunct="1">
              <a:lnSpc>
                <a:spcPct val="110000"/>
              </a:lnSpc>
              <a:spcBef>
                <a:spcPct val="40000"/>
              </a:spcBef>
            </a:pPr>
            <a:r>
              <a:rPr lang="en-US" altLang="zh-CN" sz="2000" b="0" i="0" dirty="0">
                <a:solidFill>
                  <a:srgbClr val="FF0000"/>
                </a:solidFill>
                <a:latin typeface="Arial" pitchFamily="34" charset="0"/>
              </a:rPr>
              <a:t>v</a:t>
            </a:r>
            <a:r>
              <a:rPr lang="en-US" altLang="zh-CN" sz="2000" b="0" i="0" baseline="-25000" dirty="0">
                <a:solidFill>
                  <a:srgbClr val="FF0000"/>
                </a:solidFill>
                <a:latin typeface="Arial" pitchFamily="34" charset="0"/>
              </a:rPr>
              <a:t>5</a:t>
            </a:r>
            <a:endParaRPr lang="zh-CN" altLang="en-US" sz="2000" dirty="0"/>
          </a:p>
        </p:txBody>
      </p:sp>
      <p:sp>
        <p:nvSpPr>
          <p:cNvPr id="9" name="文本框 8">
            <a:extLst>
              <a:ext uri="{FF2B5EF4-FFF2-40B4-BE49-F238E27FC236}">
                <a16:creationId xmlns:a16="http://schemas.microsoft.com/office/drawing/2014/main" id="{E5335919-60A3-448A-A9C7-7C290E4D2D75}"/>
              </a:ext>
            </a:extLst>
          </p:cNvPr>
          <p:cNvSpPr txBox="1"/>
          <p:nvPr/>
        </p:nvSpPr>
        <p:spPr>
          <a:xfrm>
            <a:off x="3347864" y="5903311"/>
            <a:ext cx="2088232" cy="406009"/>
          </a:xfrm>
          <a:prstGeom prst="rect">
            <a:avLst/>
          </a:prstGeom>
          <a:noFill/>
        </p:spPr>
        <p:txBody>
          <a:bodyPr wrap="square" rtlCol="0">
            <a:spAutoFit/>
          </a:bodyPr>
          <a:lstStyle/>
          <a:p>
            <a:pPr algn="ctr" eaLnBrk="1" hangingPunct="1">
              <a:lnSpc>
                <a:spcPct val="110000"/>
              </a:lnSpc>
              <a:spcBef>
                <a:spcPct val="40000"/>
              </a:spcBef>
            </a:pPr>
            <a:r>
              <a:rPr lang="en-US" altLang="zh-CN" sz="2000" b="0" i="0" dirty="0">
                <a:latin typeface="Arial" pitchFamily="34" charset="0"/>
              </a:rPr>
              <a:t>{v</a:t>
            </a:r>
            <a:r>
              <a:rPr lang="en-US" altLang="zh-CN" sz="2000" b="0" i="0" baseline="-25000" dirty="0">
                <a:latin typeface="Arial" pitchFamily="34" charset="0"/>
              </a:rPr>
              <a:t>0</a:t>
            </a:r>
            <a:r>
              <a:rPr lang="en-US" altLang="zh-CN" sz="2000" b="0" i="0" dirty="0">
                <a:latin typeface="Arial" pitchFamily="34" charset="0"/>
              </a:rPr>
              <a:t>,v</a:t>
            </a:r>
            <a:r>
              <a:rPr lang="en-US" altLang="zh-CN" sz="2000" b="0" i="0" baseline="-25000" dirty="0">
                <a:latin typeface="Arial" pitchFamily="34" charset="0"/>
              </a:rPr>
              <a:t>2</a:t>
            </a:r>
            <a:r>
              <a:rPr lang="en-US" altLang="zh-CN" sz="2000" b="0" i="0" dirty="0">
                <a:latin typeface="Arial" pitchFamily="34" charset="0"/>
              </a:rPr>
              <a:t>,v</a:t>
            </a:r>
            <a:r>
              <a:rPr lang="en-US" altLang="zh-CN" sz="2000" b="0" i="0" baseline="-25000" dirty="0">
                <a:latin typeface="Arial" pitchFamily="34" charset="0"/>
              </a:rPr>
              <a:t>4</a:t>
            </a:r>
            <a:r>
              <a:rPr lang="en-US" altLang="zh-CN" sz="2000" b="0" i="0" dirty="0">
                <a:latin typeface="Arial" pitchFamily="34" charset="0"/>
              </a:rPr>
              <a:t>,v</a:t>
            </a:r>
            <a:r>
              <a:rPr lang="en-US" altLang="zh-CN" sz="2000" b="0" i="0" baseline="-25000" dirty="0">
                <a:latin typeface="Arial" pitchFamily="34" charset="0"/>
              </a:rPr>
              <a:t>3</a:t>
            </a:r>
            <a:r>
              <a:rPr lang="en-US" altLang="zh-CN" sz="2000" b="0" i="0" dirty="0">
                <a:latin typeface="Arial" pitchFamily="34" charset="0"/>
              </a:rPr>
              <a:t>,v</a:t>
            </a:r>
            <a:r>
              <a:rPr lang="en-US" altLang="zh-CN" sz="2000" b="0" i="0" baseline="-25000" dirty="0">
                <a:latin typeface="Arial" pitchFamily="34" charset="0"/>
              </a:rPr>
              <a:t>5</a:t>
            </a:r>
            <a:r>
              <a:rPr lang="en-US" altLang="zh-CN" sz="2000" b="0" i="0" dirty="0">
                <a:latin typeface="Arial" pitchFamily="34" charset="0"/>
              </a:rPr>
              <a:t>}</a:t>
            </a:r>
            <a:endParaRPr lang="zh-CN" altLang="en-US" sz="2000" dirty="0"/>
          </a:p>
        </p:txBody>
      </p:sp>
    </p:spTree>
    <p:extLst>
      <p:ext uri="{BB962C8B-B14F-4D97-AF65-F5344CB8AC3E}">
        <p14:creationId xmlns:p14="http://schemas.microsoft.com/office/powerpoint/2010/main" val="9339616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FD81106C-224F-4099-919F-BEF64CD919A0}" type="slidenum">
              <a:rPr lang="zh-CN" altLang="en-US"/>
              <a:pPr algn="r" eaLnBrk="1" hangingPunct="1">
                <a:spcBef>
                  <a:spcPct val="50000"/>
                </a:spcBef>
                <a:buFont typeface="Arial" pitchFamily="34" charset="0"/>
                <a:buNone/>
              </a:pPr>
              <a:t>2</a:t>
            </a:fld>
            <a:endParaRPr lang="en-US" altLang="zh-CN"/>
          </a:p>
        </p:txBody>
      </p:sp>
      <p:sp>
        <p:nvSpPr>
          <p:cNvPr id="6149" name="Rectangle 5"/>
          <p:cNvSpPr>
            <a:spLocks noGrp="1" noRot="1" noChangeArrowheads="1"/>
          </p:cNvSpPr>
          <p:nvPr/>
        </p:nvSpPr>
        <p:spPr bwMode="auto">
          <a:xfrm>
            <a:off x="481013" y="1285860"/>
            <a:ext cx="8662987" cy="272415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None/>
            </a:pPr>
            <a:r>
              <a:rPr lang="zh-CN" altLang="en-US" sz="2800" b="0" i="0" dirty="0">
                <a:latin typeface="黑体" pitchFamily="49" charset="-122"/>
                <a:ea typeface="黑体" pitchFamily="49" charset="-122"/>
                <a:sym typeface="Arial" pitchFamily="34" charset="0"/>
              </a:rPr>
              <a:t>思考：</a:t>
            </a:r>
          </a:p>
          <a:p>
            <a:pPr marL="342900" indent="-342900" eaLnBrk="1" hangingPunct="1">
              <a:spcBef>
                <a:spcPct val="20000"/>
              </a:spcBef>
              <a:buClr>
                <a:schemeClr val="folHlink"/>
              </a:buClr>
              <a:buSzPct val="60000"/>
              <a:buFont typeface="Wingdings" pitchFamily="2" charset="2"/>
              <a:buNone/>
            </a:pPr>
            <a:r>
              <a:rPr lang="zh-CN" altLang="en-US" sz="2800" b="0" i="0" dirty="0">
                <a:latin typeface="黑体" pitchFamily="49" charset="-122"/>
                <a:ea typeface="黑体" pitchFamily="49" charset="-122"/>
                <a:sym typeface="Arial" pitchFamily="34" charset="0"/>
              </a:rPr>
              <a:t>（1）从图中一个顶点到另外顶点，如何使途中经过的</a:t>
            </a:r>
          </a:p>
          <a:p>
            <a:pPr marL="342900" indent="-342900" eaLnBrk="1" hangingPunct="1">
              <a:spcBef>
                <a:spcPct val="20000"/>
              </a:spcBef>
              <a:buClr>
                <a:schemeClr val="folHlink"/>
              </a:buClr>
              <a:buSzPct val="60000"/>
              <a:buFont typeface="Wingdings" pitchFamily="2" charset="2"/>
              <a:buNone/>
            </a:pPr>
            <a:r>
              <a:rPr lang="zh-CN" altLang="en-US" sz="2800" b="0" i="0" dirty="0">
                <a:latin typeface="黑体" pitchFamily="49" charset="-122"/>
                <a:ea typeface="黑体" pitchFamily="49" charset="-122"/>
                <a:sym typeface="Arial" pitchFamily="34" charset="0"/>
              </a:rPr>
              <a:t>     顶点最少？</a:t>
            </a:r>
          </a:p>
          <a:p>
            <a:pPr marL="342900" indent="-342900" eaLnBrk="1" hangingPunct="1">
              <a:spcBef>
                <a:spcPct val="20000"/>
              </a:spcBef>
              <a:buClr>
                <a:schemeClr val="folHlink"/>
              </a:buClr>
              <a:buSzPct val="60000"/>
              <a:buFont typeface="Wingdings" pitchFamily="2" charset="2"/>
              <a:buNone/>
            </a:pPr>
            <a:r>
              <a:rPr lang="zh-CN" altLang="en-US" sz="2800" b="0" i="0" dirty="0">
                <a:latin typeface="黑体" pitchFamily="49" charset="-122"/>
                <a:ea typeface="黑体" pitchFamily="49" charset="-122"/>
                <a:sym typeface="Arial" pitchFamily="34" charset="0"/>
              </a:rPr>
              <a:t>（2）从图中一个点出发，如何到其它点的路径最短？</a:t>
            </a:r>
          </a:p>
          <a:p>
            <a:pPr marL="342900" indent="-342900" eaLnBrk="1" hangingPunct="1">
              <a:spcBef>
                <a:spcPct val="20000"/>
              </a:spcBef>
              <a:buClr>
                <a:schemeClr val="folHlink"/>
              </a:buClr>
              <a:buSzPct val="60000"/>
              <a:buFont typeface="Wingdings" pitchFamily="2" charset="2"/>
              <a:buNone/>
            </a:pPr>
            <a:r>
              <a:rPr lang="zh-CN" altLang="en-US" sz="2800" b="0" i="0" dirty="0">
                <a:latin typeface="黑体" pitchFamily="49" charset="-122"/>
                <a:ea typeface="黑体" pitchFamily="49" charset="-122"/>
                <a:sym typeface="Arial" pitchFamily="34" charset="0"/>
              </a:rPr>
              <a:t>     (单源点最短路径，本节内容）</a:t>
            </a:r>
          </a:p>
          <a:p>
            <a:pPr marL="342900" indent="-342900" eaLnBrk="1" hangingPunct="1">
              <a:spcBef>
                <a:spcPct val="20000"/>
              </a:spcBef>
              <a:buClr>
                <a:schemeClr val="folHlink"/>
              </a:buClr>
              <a:buSzPct val="60000"/>
              <a:buFont typeface="Wingdings" pitchFamily="2" charset="2"/>
              <a:buNone/>
            </a:pPr>
            <a:endParaRPr lang="zh-CN" altLang="en-US" sz="2800" dirty="0"/>
          </a:p>
        </p:txBody>
      </p:sp>
      <p:sp>
        <p:nvSpPr>
          <p:cNvPr id="6" name="TextBox 5"/>
          <p:cNvSpPr txBox="1">
            <a:spLocks noChangeArrowheads="1"/>
          </p:cNvSpPr>
          <p:nvPr/>
        </p:nvSpPr>
        <p:spPr bwMode="auto">
          <a:xfrm>
            <a:off x="4143372" y="2357430"/>
            <a:ext cx="1571625" cy="461665"/>
          </a:xfrm>
          <a:prstGeom prst="rect">
            <a:avLst/>
          </a:prstGeom>
          <a:noFill/>
          <a:ln w="9525">
            <a:noFill/>
            <a:miter lim="800000"/>
            <a:headEnd/>
            <a:tailEnd/>
          </a:ln>
        </p:spPr>
        <p:txBody>
          <a:bodyPr>
            <a:spAutoFit/>
          </a:bodyPr>
          <a:lstStyle/>
          <a:p>
            <a:r>
              <a:rPr lang="zh-CN" altLang="en-US" sz="2400" b="1" i="0" dirty="0">
                <a:solidFill>
                  <a:srgbClr val="FF0000"/>
                </a:solidFill>
              </a:rPr>
              <a:t>广度优先</a:t>
            </a:r>
          </a:p>
        </p:txBody>
      </p:sp>
      <p:sp>
        <p:nvSpPr>
          <p:cNvPr id="7" name="Text Box 4"/>
          <p:cNvSpPr txBox="1">
            <a:spLocks noChangeArrowheads="1"/>
          </p:cNvSpPr>
          <p:nvPr/>
        </p:nvSpPr>
        <p:spPr bwMode="auto">
          <a:xfrm>
            <a:off x="500034" y="214290"/>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第五节　最短路径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fade">
                                      <p:cBhvr>
                                        <p:cTn id="13" dur="20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149">
                                            <p:txEl>
                                              <p:pRg st="3" end="3"/>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614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6" name="Group 2"/>
          <p:cNvGraphicFramePr>
            <a:graphicFrameLocks noGrp="1"/>
          </p:cNvGraphicFramePr>
          <p:nvPr>
            <p:ph/>
            <p:extLst>
              <p:ext uri="{D42A27DB-BD31-4B8C-83A1-F6EECF244321}">
                <p14:modId xmlns:p14="http://schemas.microsoft.com/office/powerpoint/2010/main" val="796962514"/>
              </p:ext>
            </p:extLst>
          </p:nvPr>
        </p:nvGraphicFramePr>
        <p:xfrm>
          <a:off x="36512" y="44450"/>
          <a:ext cx="5543600" cy="6604897"/>
        </p:xfrm>
        <a:graphic>
          <a:graphicData uri="http://schemas.openxmlformats.org/drawingml/2006/table">
            <a:tbl>
              <a:tblPr/>
              <a:tblGrid>
                <a:gridCol w="1248104">
                  <a:extLst>
                    <a:ext uri="{9D8B030D-6E8A-4147-A177-3AD203B41FA5}">
                      <a16:colId xmlns:a16="http://schemas.microsoft.com/office/drawing/2014/main" val="20000"/>
                    </a:ext>
                  </a:extLst>
                </a:gridCol>
                <a:gridCol w="1919232">
                  <a:extLst>
                    <a:ext uri="{9D8B030D-6E8A-4147-A177-3AD203B41FA5}">
                      <a16:colId xmlns:a16="http://schemas.microsoft.com/office/drawing/2014/main" val="20001"/>
                    </a:ext>
                  </a:extLst>
                </a:gridCol>
                <a:gridCol w="2376264">
                  <a:extLst>
                    <a:ext uri="{9D8B030D-6E8A-4147-A177-3AD203B41FA5}">
                      <a16:colId xmlns:a16="http://schemas.microsoft.com/office/drawing/2014/main" val="20002"/>
                    </a:ext>
                  </a:extLst>
                </a:gridCol>
              </a:tblGrid>
              <a:tr h="439896">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rPr>
                        <a:t>终点</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rPr>
                        <a:t>从</a:t>
                      </a: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0</a:t>
                      </a:r>
                      <a:r>
                        <a:rPr kumimoji="0" lang="zh-CN" altLang="en-US" sz="2000" b="0" i="0" u="none" strike="noStrike" cap="none" normalizeH="0" baseline="0">
                          <a:ln>
                            <a:noFill/>
                          </a:ln>
                          <a:solidFill>
                            <a:schemeClr val="tx1"/>
                          </a:solidFill>
                          <a:effectLst/>
                          <a:latin typeface="Arial" pitchFamily="34" charset="0"/>
                          <a:ea typeface="宋体" pitchFamily="2" charset="-122"/>
                        </a:rPr>
                        <a:t>到各终点的</a:t>
                      </a:r>
                      <a:r>
                        <a:rPr kumimoji="0" lang="en-US" altLang="zh-CN" sz="2000" b="0" i="0" u="none" strike="noStrike" cap="none" normalizeH="0" baseline="0">
                          <a:ln>
                            <a:noFill/>
                          </a:ln>
                          <a:solidFill>
                            <a:schemeClr val="tx1"/>
                          </a:solidFill>
                          <a:effectLst/>
                          <a:latin typeface="Arial" pitchFamily="34" charset="0"/>
                          <a:ea typeface="宋体" pitchFamily="2" charset="-122"/>
                        </a:rPr>
                        <a:t>D</a:t>
                      </a:r>
                      <a:r>
                        <a:rPr kumimoji="0" lang="zh-CN" altLang="en-US" sz="2000" b="0" i="0" u="none" strike="noStrike" cap="none" normalizeH="0" baseline="0">
                          <a:ln>
                            <a:noFill/>
                          </a:ln>
                          <a:solidFill>
                            <a:schemeClr val="tx1"/>
                          </a:solidFill>
                          <a:effectLst/>
                          <a:latin typeface="Arial" pitchFamily="34" charset="0"/>
                          <a:ea typeface="宋体" pitchFamily="2" charset="-122"/>
                        </a:rPr>
                        <a:t>值和最短路径的求解过程</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389367">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845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1</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57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2</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57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3</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589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4</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589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5</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60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4</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3</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5</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681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j</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2000" b="0" i="0" u="none" strike="noStrike" cap="none" normalizeH="0" baseline="0" dirty="0">
                          <a:ln>
                            <a:noFill/>
                          </a:ln>
                          <a:solidFill>
                            <a:srgbClr val="FF0000"/>
                          </a:solidFill>
                          <a:effectLst/>
                          <a:latin typeface="Arial" pitchFamily="34" charset="0"/>
                          <a:ea typeface="宋体" pitchFamily="2" charset="-122"/>
                        </a:rPr>
                        <a:t>v</a:t>
                      </a:r>
                      <a:r>
                        <a:rPr kumimoji="0" lang="en-US" altLang="zh-CN" sz="2000" b="0" i="0" u="none" strike="noStrike" cap="none" normalizeH="0" baseline="-25000" dirty="0">
                          <a:ln>
                            <a:noFill/>
                          </a:ln>
                          <a:solidFill>
                            <a:srgbClr val="FF0000"/>
                          </a:solidFill>
                          <a:effectLst/>
                          <a:latin typeface="Arial" pitchFamily="34" charset="0"/>
                          <a:ea typeface="宋体" pitchFamily="2" charset="-122"/>
                        </a:rPr>
                        <a:t>5</a:t>
                      </a:r>
                      <a:endParaRPr kumimoji="0" lang="en-US" altLang="zh-CN" sz="2000" b="0" i="0" u="none" strike="noStrike" cap="none" normalizeH="0" baseline="0" dirty="0">
                        <a:ln>
                          <a:noFill/>
                        </a:ln>
                        <a:solidFill>
                          <a:srgbClr val="FF0000"/>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en-US" altLang="zh-CN" sz="2000" b="0" i="0" u="none" strike="noStrike" cap="none" normalizeH="0" baseline="0" dirty="0">
                        <a:ln>
                          <a:noFill/>
                        </a:ln>
                        <a:solidFill>
                          <a:srgbClr val="FF0000"/>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7980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U</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2</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4</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3</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5</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3" name="图片 2">
            <a:extLst>
              <a:ext uri="{FF2B5EF4-FFF2-40B4-BE49-F238E27FC236}">
                <a16:creationId xmlns:a16="http://schemas.microsoft.com/office/drawing/2014/main" id="{E92EA957-8E51-466F-8175-4B07CEBBBE7B}"/>
              </a:ext>
            </a:extLst>
          </p:cNvPr>
          <p:cNvPicPr>
            <a:picLocks noChangeAspect="1"/>
          </p:cNvPicPr>
          <p:nvPr/>
        </p:nvPicPr>
        <p:blipFill>
          <a:blip r:embed="rId2"/>
          <a:stretch>
            <a:fillRect/>
          </a:stretch>
        </p:blipFill>
        <p:spPr>
          <a:xfrm>
            <a:off x="6228184" y="1124744"/>
            <a:ext cx="2750558" cy="2808312"/>
          </a:xfrm>
          <a:prstGeom prst="rect">
            <a:avLst/>
          </a:prstGeom>
        </p:spPr>
      </p:pic>
      <p:sp>
        <p:nvSpPr>
          <p:cNvPr id="5" name="文本框 4">
            <a:extLst>
              <a:ext uri="{FF2B5EF4-FFF2-40B4-BE49-F238E27FC236}">
                <a16:creationId xmlns:a16="http://schemas.microsoft.com/office/drawing/2014/main" id="{3C6BD05B-1688-4BE8-A94F-DBB65106BC27}"/>
              </a:ext>
            </a:extLst>
          </p:cNvPr>
          <p:cNvSpPr txBox="1"/>
          <p:nvPr/>
        </p:nvSpPr>
        <p:spPr>
          <a:xfrm>
            <a:off x="3851920" y="1157843"/>
            <a:ext cx="1008112" cy="830997"/>
          </a:xfrm>
          <a:prstGeom prst="rect">
            <a:avLst/>
          </a:prstGeom>
          <a:noFill/>
        </p:spPr>
        <p:txBody>
          <a:bodyPr wrap="square" rtlCol="0">
            <a:spAutoFit/>
          </a:bodyPr>
          <a:lstStyle/>
          <a:p>
            <a:pPr lvl="0" algn="ctr" eaLnBrk="1" hangingPunct="1">
              <a:lnSpc>
                <a:spcPct val="80000"/>
              </a:lnSpc>
            </a:pPr>
            <a:r>
              <a:rPr lang="en-US" altLang="zh-CN" sz="2000" b="0" i="0" dirty="0">
                <a:latin typeface="Arial" pitchFamily="34" charset="0"/>
              </a:rPr>
              <a:t>0</a:t>
            </a:r>
          </a:p>
          <a:p>
            <a:pPr lvl="0" algn="ctr" eaLnBrk="1" hangingPunct="1">
              <a:lnSpc>
                <a:spcPct val="80000"/>
              </a:lnSpc>
            </a:pPr>
            <a:r>
              <a:rPr lang="en-US" altLang="zh-CN" sz="2000" b="0" i="0" dirty="0">
                <a:latin typeface="Arial" pitchFamily="34" charset="0"/>
              </a:rPr>
              <a:t>∞</a:t>
            </a:r>
          </a:p>
          <a:p>
            <a:pPr lvl="0" algn="ctr" eaLnBrk="1" hangingPunct="1">
              <a:lnSpc>
                <a:spcPct val="80000"/>
              </a:lnSpc>
            </a:pPr>
            <a:r>
              <a:rPr lang="zh-CN" altLang="en-US" sz="2000" b="0" i="0" dirty="0">
                <a:latin typeface="Arial" pitchFamily="34" charset="0"/>
              </a:rPr>
              <a:t>无</a:t>
            </a:r>
            <a:endParaRPr lang="zh-CN" altLang="en-US" sz="2000" dirty="0"/>
          </a:p>
        </p:txBody>
      </p:sp>
      <p:sp>
        <p:nvSpPr>
          <p:cNvPr id="2" name="文本框 1">
            <a:extLst>
              <a:ext uri="{FF2B5EF4-FFF2-40B4-BE49-F238E27FC236}">
                <a16:creationId xmlns:a16="http://schemas.microsoft.com/office/drawing/2014/main" id="{A6C46438-EAC4-E5BC-6D43-DD96A0809EAD}"/>
              </a:ext>
            </a:extLst>
          </p:cNvPr>
          <p:cNvSpPr txBox="1"/>
          <p:nvPr/>
        </p:nvSpPr>
        <p:spPr>
          <a:xfrm>
            <a:off x="3785013" y="4539982"/>
            <a:ext cx="1008112" cy="338554"/>
          </a:xfrm>
          <a:prstGeom prst="rect">
            <a:avLst/>
          </a:prstGeom>
          <a:noFill/>
        </p:spPr>
        <p:txBody>
          <a:bodyPr wrap="square" rtlCol="0">
            <a:spAutoFit/>
          </a:bodyPr>
          <a:lstStyle/>
          <a:p>
            <a:pPr algn="ctr" eaLnBrk="1" hangingPunct="1">
              <a:lnSpc>
                <a:spcPct val="80000"/>
              </a:lnSpc>
            </a:pPr>
            <a:r>
              <a:rPr lang="en-US" altLang="zh-CN" sz="2000" b="0" i="0" dirty="0">
                <a:latin typeface="Arial" pitchFamily="34" charset="0"/>
              </a:rPr>
              <a:t>1</a:t>
            </a:r>
            <a:endParaRPr lang="zh-CN" altLang="en-US" sz="2000" dirty="0"/>
          </a:p>
        </p:txBody>
      </p:sp>
      <p:sp>
        <p:nvSpPr>
          <p:cNvPr id="4" name="文本框 3">
            <a:extLst>
              <a:ext uri="{FF2B5EF4-FFF2-40B4-BE49-F238E27FC236}">
                <a16:creationId xmlns:a16="http://schemas.microsoft.com/office/drawing/2014/main" id="{AFD314CE-2EFE-448B-AFBC-F072CAEA2F37}"/>
              </a:ext>
            </a:extLst>
          </p:cNvPr>
          <p:cNvSpPr txBox="1"/>
          <p:nvPr/>
        </p:nvSpPr>
        <p:spPr>
          <a:xfrm>
            <a:off x="3785013" y="5425387"/>
            <a:ext cx="1008112" cy="338554"/>
          </a:xfrm>
          <a:prstGeom prst="rect">
            <a:avLst/>
          </a:prstGeom>
          <a:noFill/>
        </p:spPr>
        <p:txBody>
          <a:bodyPr wrap="square" rtlCol="0">
            <a:spAutoFit/>
          </a:bodyPr>
          <a:lstStyle/>
          <a:p>
            <a:pPr algn="ctr" eaLnBrk="1" hangingPunct="1">
              <a:lnSpc>
                <a:spcPct val="80000"/>
              </a:lnSpc>
            </a:pPr>
            <a:r>
              <a:rPr lang="en-US" altLang="zh-CN" sz="2000" b="0" i="0" dirty="0">
                <a:latin typeface="Arial" pitchFamily="34" charset="0"/>
              </a:rPr>
              <a:t>v</a:t>
            </a:r>
            <a:r>
              <a:rPr lang="en-US" altLang="zh-CN" sz="2000" b="0" i="0" baseline="-25000" dirty="0">
                <a:latin typeface="Arial" pitchFamily="34" charset="0"/>
              </a:rPr>
              <a:t>1</a:t>
            </a:r>
            <a:endParaRPr lang="zh-CN" altLang="en-US" sz="2000" dirty="0"/>
          </a:p>
        </p:txBody>
      </p:sp>
    </p:spTree>
    <p:extLst>
      <p:ext uri="{BB962C8B-B14F-4D97-AF65-F5344CB8AC3E}">
        <p14:creationId xmlns:p14="http://schemas.microsoft.com/office/powerpoint/2010/main" val="11943634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6" name="Group 2"/>
          <p:cNvGraphicFramePr>
            <a:graphicFrameLocks noGrp="1"/>
          </p:cNvGraphicFramePr>
          <p:nvPr>
            <p:ph/>
            <p:extLst>
              <p:ext uri="{D42A27DB-BD31-4B8C-83A1-F6EECF244321}">
                <p14:modId xmlns:p14="http://schemas.microsoft.com/office/powerpoint/2010/main" val="2595759658"/>
              </p:ext>
            </p:extLst>
          </p:nvPr>
        </p:nvGraphicFramePr>
        <p:xfrm>
          <a:off x="36513" y="44450"/>
          <a:ext cx="9072562" cy="6769102"/>
        </p:xfrm>
        <a:graphic>
          <a:graphicData uri="http://schemas.openxmlformats.org/drawingml/2006/table">
            <a:tbl>
              <a:tblPr/>
              <a:tblGrid>
                <a:gridCol w="1512887">
                  <a:extLst>
                    <a:ext uri="{9D8B030D-6E8A-4147-A177-3AD203B41FA5}">
                      <a16:colId xmlns:a16="http://schemas.microsoft.com/office/drawing/2014/main" val="20000"/>
                    </a:ext>
                  </a:extLst>
                </a:gridCol>
                <a:gridCol w="1511300">
                  <a:extLst>
                    <a:ext uri="{9D8B030D-6E8A-4147-A177-3AD203B41FA5}">
                      <a16:colId xmlns:a16="http://schemas.microsoft.com/office/drawing/2014/main" val="20001"/>
                    </a:ext>
                  </a:extLst>
                </a:gridCol>
                <a:gridCol w="1512888">
                  <a:extLst>
                    <a:ext uri="{9D8B030D-6E8A-4147-A177-3AD203B41FA5}">
                      <a16:colId xmlns:a16="http://schemas.microsoft.com/office/drawing/2014/main" val="20002"/>
                    </a:ext>
                  </a:extLst>
                </a:gridCol>
                <a:gridCol w="1511300">
                  <a:extLst>
                    <a:ext uri="{9D8B030D-6E8A-4147-A177-3AD203B41FA5}">
                      <a16:colId xmlns:a16="http://schemas.microsoft.com/office/drawing/2014/main" val="20003"/>
                    </a:ext>
                  </a:extLst>
                </a:gridCol>
                <a:gridCol w="2197100">
                  <a:extLst>
                    <a:ext uri="{9D8B030D-6E8A-4147-A177-3AD203B41FA5}">
                      <a16:colId xmlns:a16="http://schemas.microsoft.com/office/drawing/2014/main" val="20004"/>
                    </a:ext>
                  </a:extLst>
                </a:gridCol>
                <a:gridCol w="827087">
                  <a:extLst>
                    <a:ext uri="{9D8B030D-6E8A-4147-A177-3AD203B41FA5}">
                      <a16:colId xmlns:a16="http://schemas.microsoft.com/office/drawing/2014/main" val="20005"/>
                    </a:ext>
                  </a:extLst>
                </a:gridCol>
              </a:tblGrid>
              <a:tr h="469900">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rPr>
                        <a:t>终点</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rPr>
                        <a:t>从</a:t>
                      </a: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0</a:t>
                      </a:r>
                      <a:r>
                        <a:rPr kumimoji="0" lang="zh-CN" altLang="en-US" sz="2000" b="0" i="0" u="none" strike="noStrike" cap="none" normalizeH="0" baseline="0">
                          <a:ln>
                            <a:noFill/>
                          </a:ln>
                          <a:solidFill>
                            <a:schemeClr val="tx1"/>
                          </a:solidFill>
                          <a:effectLst/>
                          <a:latin typeface="Arial" pitchFamily="34" charset="0"/>
                          <a:ea typeface="宋体" pitchFamily="2" charset="-122"/>
                        </a:rPr>
                        <a:t>到各终点的</a:t>
                      </a:r>
                      <a:r>
                        <a:rPr kumimoji="0" lang="en-US" altLang="zh-CN" sz="2000" b="0" i="0" u="none" strike="noStrike" cap="none" normalizeH="0" baseline="0">
                          <a:ln>
                            <a:noFill/>
                          </a:ln>
                          <a:solidFill>
                            <a:schemeClr val="tx1"/>
                          </a:solidFill>
                          <a:effectLst/>
                          <a:latin typeface="Arial" pitchFamily="34" charset="0"/>
                          <a:ea typeface="宋体" pitchFamily="2" charset="-122"/>
                        </a:rPr>
                        <a:t>D</a:t>
                      </a:r>
                      <a:r>
                        <a:rPr kumimoji="0" lang="zh-CN" altLang="en-US" sz="2000" b="0" i="0" u="none" strike="noStrike" cap="none" normalizeH="0" baseline="0">
                          <a:ln>
                            <a:noFill/>
                          </a:ln>
                          <a:solidFill>
                            <a:schemeClr val="tx1"/>
                          </a:solidFill>
                          <a:effectLst/>
                          <a:latin typeface="Arial" pitchFamily="34" charset="0"/>
                          <a:ea typeface="宋体" pitchFamily="2" charset="-122"/>
                        </a:rPr>
                        <a:t>值和最短路径的求解过程</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15925">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5</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63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1</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p>
                      <a:pPr marL="0" marR="0" lvl="0" indent="0" algn="ctr" defTabSz="914400" rtl="0" eaLnBrk="1" fontAlgn="base" latinLnBrk="0" hangingPunct="1">
                        <a:lnSpc>
                          <a:spcPct val="8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Arial" pitchFamily="34" charset="0"/>
                          <a:ea typeface="宋体" pitchFamily="2" charset="-122"/>
                        </a:rPr>
                        <a:t>无</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159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2</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rPr>
                        <a:t>10</a:t>
                      </a:r>
                    </a:p>
                    <a:p>
                      <a:pPr marL="0" marR="0" lvl="0" indent="0" algn="ctr" defTabSz="914400" rtl="0" eaLnBrk="1" fontAlgn="base" latinLnBrk="0" hangingPunct="1">
                        <a:lnSpc>
                          <a:spcPct val="8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Arial" pitchFamily="34" charset="0"/>
                          <a:ea typeface="宋体" pitchFamily="2" charset="-122"/>
                        </a:rPr>
                        <a:t>{</a:t>
                      </a: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0</a:t>
                      </a: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2</a:t>
                      </a:r>
                      <a:r>
                        <a:rPr kumimoji="0" lang="zh-CN" altLang="en-US" sz="2000" b="0" i="0" u="none" strike="noStrike" cap="none" normalizeH="0" baseline="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1</a:t>
                      </a:r>
                    </a:p>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159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3</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60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2</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3</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50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4</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3</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917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4</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30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0</a:t>
                      </a: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4</a:t>
                      </a:r>
                      <a:r>
                        <a:rPr kumimoji="0" lang="en-US" altLang="zh-CN" sz="2000" b="0" i="0" u="none" strike="noStrike" cap="none" normalizeH="0" baseline="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30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4</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917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5</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100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0</a:t>
                      </a: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5</a:t>
                      </a:r>
                      <a:r>
                        <a:rPr kumimoji="0" lang="en-US" altLang="zh-CN" sz="2000" b="0" i="0" u="none" strike="noStrike" cap="none" normalizeH="0" baseline="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100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5</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90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4</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5</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60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0</a:t>
                      </a: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4</a:t>
                      </a: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3</a:t>
                      </a: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5</a:t>
                      </a:r>
                      <a:r>
                        <a:rPr kumimoji="0" lang="en-US" altLang="zh-CN" sz="2000" b="0" i="0" u="none" strike="noStrike" cap="none" normalizeH="0" baseline="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0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j</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2</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4</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3</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5</a:t>
                      </a: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defRPr/>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1</a:t>
                      </a: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8524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U</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2</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2</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4</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2</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4</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3</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0</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2</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4</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3</a:t>
                      </a:r>
                      <a:r>
                        <a:rPr kumimoji="0" lang="en-US" altLang="zh-CN" sz="2000" b="0" i="0" u="none" strike="noStrike" cap="none" normalizeH="0" baseline="0" dirty="0">
                          <a:ln>
                            <a:noFill/>
                          </a:ln>
                          <a:solidFill>
                            <a:schemeClr val="tx1"/>
                          </a:solidFill>
                          <a:effectLst/>
                          <a:latin typeface="Arial" pitchFamily="34" charset="0"/>
                          <a:ea typeface="宋体" pitchFamily="2" charset="-122"/>
                        </a:rPr>
                        <a:t>,v</a:t>
                      </a:r>
                      <a:r>
                        <a:rPr kumimoji="0" lang="en-US" altLang="zh-CN" sz="2000" b="0" i="0" u="none" strike="noStrike" cap="none" normalizeH="0" baseline="-25000" dirty="0">
                          <a:ln>
                            <a:noFill/>
                          </a:ln>
                          <a:solidFill>
                            <a:schemeClr val="tx1"/>
                          </a:solidFill>
                          <a:effectLst/>
                          <a:latin typeface="Arial" pitchFamily="34" charset="0"/>
                          <a:ea typeface="宋体" pitchFamily="2" charset="-122"/>
                        </a:rPr>
                        <a:t>5</a:t>
                      </a:r>
                      <a:r>
                        <a:rPr kumimoji="0" lang="en-US" altLang="zh-CN" sz="2000" b="0" i="0" u="none" strike="noStrike" cap="none" normalizeH="0" baseline="0" dirty="0">
                          <a:ln>
                            <a:noFill/>
                          </a:ln>
                          <a:solidFill>
                            <a:schemeClr val="tx1"/>
                          </a:solidFill>
                          <a:effectLst/>
                          <a:latin typeface="Arial" pitchFamily="34"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3" name="对话气泡: 椭圆形 2">
            <a:extLst>
              <a:ext uri="{FF2B5EF4-FFF2-40B4-BE49-F238E27FC236}">
                <a16:creationId xmlns:a16="http://schemas.microsoft.com/office/drawing/2014/main" id="{74D2CC1B-E3BC-40B4-878E-895F6C237256}"/>
              </a:ext>
            </a:extLst>
          </p:cNvPr>
          <p:cNvSpPr/>
          <p:nvPr/>
        </p:nvSpPr>
        <p:spPr bwMode="auto">
          <a:xfrm>
            <a:off x="5123697" y="548680"/>
            <a:ext cx="4032447" cy="1817727"/>
          </a:xfrm>
          <a:prstGeom prst="wedgeEllipseCallout">
            <a:avLst>
              <a:gd name="adj1" fmla="val -19871"/>
              <a:gd name="adj2" fmla="val 43309"/>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zh-CN" altLang="en-US" sz="2800" b="0" i="0" dirty="0">
                <a:latin typeface="黑体" panose="02010609060101010101" pitchFamily="49" charset="-122"/>
                <a:ea typeface="黑体" panose="02010609060101010101" pitchFamily="49" charset="-122"/>
              </a:rPr>
              <a:t>此表格即为</a:t>
            </a:r>
            <a:r>
              <a:rPr kumimoji="0" lang="zh-CN" altLang="en-US" sz="2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迪算法计算过程。表格后面</a:t>
            </a:r>
            <a:r>
              <a:rPr lang="zh-CN" altLang="en-US" sz="2800" b="0" i="0" dirty="0">
                <a:latin typeface="黑体" panose="02010609060101010101" pitchFamily="49" charset="-122"/>
                <a:ea typeface="黑体" panose="02010609060101010101" pitchFamily="49" charset="-122"/>
              </a:rPr>
              <a:t>给出结论（略）</a:t>
            </a:r>
            <a:endParaRPr kumimoji="0" lang="zh-CN" altLang="en-US" sz="2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748501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B2BEB-71AE-FFE2-5CAC-E70690C0DA4B}"/>
            </a:ext>
          </a:extLst>
        </p:cNvPr>
        <p:cNvGrpSpPr/>
        <p:nvPr/>
      </p:nvGrpSpPr>
      <p:grpSpPr>
        <a:xfrm>
          <a:off x="0" y="0"/>
          <a:ext cx="0" cy="0"/>
          <a:chOff x="0" y="0"/>
          <a:chExt cx="0" cy="0"/>
        </a:xfrm>
      </p:grpSpPr>
      <p:sp>
        <p:nvSpPr>
          <p:cNvPr id="21506" name="Rectangle 2">
            <a:extLst>
              <a:ext uri="{FF2B5EF4-FFF2-40B4-BE49-F238E27FC236}">
                <a16:creationId xmlns:a16="http://schemas.microsoft.com/office/drawing/2014/main" id="{D01A7341-5E07-B27E-4E8B-837618D7A02F}"/>
              </a:ext>
            </a:extLst>
          </p:cNvPr>
          <p:cNvSpPr>
            <a:spLocks noChangeArrowheads="1"/>
          </p:cNvSpPr>
          <p:nvPr/>
        </p:nvSpPr>
        <p:spPr bwMode="auto">
          <a:xfrm>
            <a:off x="395536" y="1268760"/>
            <a:ext cx="9036050" cy="3970318"/>
          </a:xfrm>
          <a:prstGeom prst="rect">
            <a:avLst/>
          </a:prstGeom>
          <a:noFill/>
          <a:ln w="9525">
            <a:noFill/>
            <a:miter lim="800000"/>
            <a:headEnd/>
            <a:tailEnd/>
          </a:ln>
        </p:spPr>
        <p:txBody>
          <a:bodyPr>
            <a:spAutoFit/>
          </a:bodyPr>
          <a:lstStyle/>
          <a:p>
            <a:pPr marL="342900" indent="-342900" eaLnBrk="1" hangingPunct="1">
              <a:buClr>
                <a:schemeClr val="hlink"/>
              </a:buClr>
              <a:buSzPct val="75000"/>
              <a:buFont typeface="Wingdings" pitchFamily="2" charset="2"/>
              <a:buNone/>
            </a:pPr>
            <a:r>
              <a:rPr lang="zh-CN" altLang="en-US" sz="2800" b="0" i="0" dirty="0">
                <a:latin typeface="黑体" pitchFamily="49" charset="-122"/>
                <a:ea typeface="黑体" pitchFamily="49" charset="-122"/>
                <a:sym typeface="Arial" pitchFamily="34" charset="0"/>
              </a:rPr>
              <a:t>(1) 初始：final[0]=1(U={V</a:t>
            </a:r>
            <a:r>
              <a:rPr lang="zh-CN" altLang="en-US" sz="2800" b="0" i="0" baseline="-25000" dirty="0">
                <a:latin typeface="黑体" pitchFamily="49" charset="-122"/>
                <a:ea typeface="黑体" pitchFamily="49" charset="-122"/>
                <a:sym typeface="Arial" pitchFamily="34" charset="0"/>
              </a:rPr>
              <a:t>0</a:t>
            </a:r>
            <a:r>
              <a:rPr lang="zh-CN" altLang="en-US" sz="2800" b="0" i="0" dirty="0">
                <a:latin typeface="黑体" pitchFamily="49" charset="-122"/>
                <a:ea typeface="黑体" pitchFamily="49" charset="-122"/>
                <a:sym typeface="Arial" pitchFamily="34" charset="0"/>
              </a:rPr>
              <a:t>})   final[i]=0(T=V-U) </a:t>
            </a:r>
          </a:p>
          <a:p>
            <a:pPr marL="342900" indent="-342900" eaLnBrk="1" hangingPunct="1">
              <a:buClr>
                <a:schemeClr val="hlink"/>
              </a:buClr>
              <a:buSzPct val="75000"/>
              <a:buFont typeface="Wingdings" pitchFamily="2" charset="2"/>
              <a:buNone/>
            </a:pPr>
            <a:r>
              <a:rPr lang="zh-CN" altLang="en-US" sz="2800" b="0" i="0" dirty="0">
                <a:latin typeface="黑体" pitchFamily="49" charset="-122"/>
                <a:ea typeface="黑体" pitchFamily="49" charset="-122"/>
                <a:sym typeface="Arial" pitchFamily="34" charset="0"/>
              </a:rPr>
              <a:t>    D[i]=∞。</a:t>
            </a:r>
            <a:endParaRPr lang="en-US" altLang="zh-CN" sz="2800" b="0" i="0" dirty="0">
              <a:latin typeface="黑体" pitchFamily="49" charset="-122"/>
              <a:ea typeface="黑体" pitchFamily="49" charset="-122"/>
              <a:sym typeface="Arial" pitchFamily="34" charset="0"/>
            </a:endParaRPr>
          </a:p>
          <a:p>
            <a:pPr marL="342900" indent="-342900" eaLnBrk="1" hangingPunct="1">
              <a:buClr>
                <a:schemeClr val="hlink"/>
              </a:buClr>
              <a:buSzPct val="75000"/>
              <a:buFont typeface="Wingdings" pitchFamily="2" charset="2"/>
              <a:buNone/>
            </a:pPr>
            <a:r>
              <a:rPr lang="en-US" altLang="zh-CN" sz="2800" b="0" i="0" dirty="0">
                <a:latin typeface="黑体" pitchFamily="49" charset="-122"/>
                <a:ea typeface="黑体" pitchFamily="49" charset="-122"/>
                <a:sym typeface="Arial" pitchFamily="34" charset="0"/>
              </a:rPr>
              <a:t>    </a:t>
            </a:r>
            <a:r>
              <a:rPr lang="zh-CN" altLang="en-US" sz="2800" b="0" i="0" dirty="0">
                <a:latin typeface="黑体" pitchFamily="49" charset="-122"/>
                <a:ea typeface="黑体" pitchFamily="49" charset="-122"/>
                <a:sym typeface="Arial" pitchFamily="34" charset="0"/>
              </a:rPr>
              <a:t>修改从v0出发的邻接点vi的D值和path</a:t>
            </a:r>
          </a:p>
          <a:p>
            <a:pPr marL="342900" indent="-342900" eaLnBrk="1" hangingPunct="1">
              <a:buClr>
                <a:schemeClr val="hlink"/>
              </a:buClr>
              <a:buSzPct val="75000"/>
              <a:buFont typeface="Wingdings" pitchFamily="2" charset="2"/>
              <a:buNone/>
            </a:pPr>
            <a:r>
              <a:rPr lang="zh-CN" altLang="en-US" sz="2800" b="0" i="0" dirty="0">
                <a:latin typeface="黑体" pitchFamily="49" charset="-122"/>
                <a:ea typeface="黑体" pitchFamily="49" charset="-122"/>
                <a:sym typeface="Arial" pitchFamily="34" charset="0"/>
              </a:rPr>
              <a:t>          D[i]= c</a:t>
            </a:r>
            <a:r>
              <a:rPr lang="zh-CN" altLang="en-US" sz="2800" b="0" i="0" baseline="-25000" dirty="0">
                <a:latin typeface="黑体" pitchFamily="49" charset="-122"/>
                <a:ea typeface="黑体" pitchFamily="49" charset="-122"/>
                <a:sym typeface="Arial" pitchFamily="34" charset="0"/>
              </a:rPr>
              <a:t>0i</a:t>
            </a:r>
            <a:r>
              <a:rPr lang="zh-CN" altLang="en-US" sz="2800" b="0" i="0" dirty="0">
                <a:latin typeface="黑体" pitchFamily="49" charset="-122"/>
                <a:ea typeface="黑体" pitchFamily="49" charset="-122"/>
                <a:sym typeface="Arial" pitchFamily="34" charset="0"/>
              </a:rPr>
              <a:t>  path[i]=</a:t>
            </a:r>
            <a:r>
              <a:rPr lang="en-US" altLang="zh-CN" sz="2800" b="0" i="0" dirty="0">
                <a:latin typeface="黑体" pitchFamily="49" charset="-122"/>
                <a:ea typeface="黑体" pitchFamily="49" charset="-122"/>
                <a:sym typeface="Arial" pitchFamily="34" charset="0"/>
              </a:rPr>
              <a:t>{0</a:t>
            </a:r>
            <a:r>
              <a:rPr lang="zh-CN" altLang="en-US" sz="2800" b="0" i="0" dirty="0">
                <a:latin typeface="黑体" pitchFamily="49" charset="-122"/>
                <a:ea typeface="黑体" pitchFamily="49" charset="-122"/>
                <a:sym typeface="Arial" pitchFamily="34" charset="0"/>
              </a:rPr>
              <a:t>};</a:t>
            </a:r>
            <a:endParaRPr lang="en-US" altLang="zh-CN" sz="2800" b="0" i="0" dirty="0">
              <a:latin typeface="黑体" pitchFamily="49" charset="-122"/>
              <a:ea typeface="黑体" pitchFamily="49" charset="-122"/>
              <a:sym typeface="Arial" pitchFamily="34" charset="0"/>
            </a:endParaRPr>
          </a:p>
          <a:p>
            <a:pPr marL="342900" indent="-342900" eaLnBrk="1" hangingPunct="1">
              <a:buClr>
                <a:schemeClr val="hlink"/>
              </a:buClr>
              <a:buSzPct val="75000"/>
              <a:buFont typeface="Wingdings" pitchFamily="2" charset="2"/>
              <a:buNone/>
            </a:pPr>
            <a:endParaRPr lang="zh-CN" altLang="en-US" sz="2800" b="0" i="0" dirty="0">
              <a:latin typeface="黑体" pitchFamily="49" charset="-122"/>
              <a:ea typeface="黑体" pitchFamily="49" charset="-122"/>
              <a:sym typeface="Arial" pitchFamily="34" charset="0"/>
            </a:endParaRPr>
          </a:p>
          <a:p>
            <a:pPr marL="342900" indent="-342900" eaLnBrk="1" hangingPunct="1">
              <a:buClr>
                <a:schemeClr val="hlink"/>
              </a:buClr>
              <a:buSzPct val="75000"/>
              <a:buFont typeface="Wingdings" pitchFamily="2" charset="2"/>
              <a:buNone/>
            </a:pPr>
            <a:r>
              <a:rPr lang="zh-CN" altLang="en-US" sz="2800" b="0" i="0" dirty="0">
                <a:latin typeface="黑体" pitchFamily="49" charset="-122"/>
                <a:ea typeface="黑体" pitchFamily="49" charset="-122"/>
                <a:sym typeface="Arial" pitchFamily="34" charset="0"/>
              </a:rPr>
              <a:t>(2) 求最短路径，令：D[j] = min{D[i]|final[i]=0}</a:t>
            </a:r>
            <a:endParaRPr lang="en-US" altLang="zh-CN" sz="2800" b="0" i="0" dirty="0">
              <a:latin typeface="黑体" pitchFamily="49" charset="-122"/>
              <a:ea typeface="黑体" pitchFamily="49" charset="-122"/>
              <a:sym typeface="Arial" pitchFamily="34" charset="0"/>
            </a:endParaRPr>
          </a:p>
          <a:p>
            <a:pPr marL="342900" indent="-342900" eaLnBrk="1" hangingPunct="1">
              <a:buClr>
                <a:schemeClr val="hlink"/>
              </a:buClr>
              <a:buSzPct val="75000"/>
              <a:buFont typeface="Wingdings" pitchFamily="2" charset="2"/>
              <a:buNone/>
            </a:pPr>
            <a:endParaRPr lang="zh-CN" altLang="en-US" sz="2800" b="0" i="0" dirty="0">
              <a:latin typeface="黑体" pitchFamily="49" charset="-122"/>
              <a:ea typeface="黑体" pitchFamily="49" charset="-122"/>
              <a:sym typeface="Arial" pitchFamily="34" charset="0"/>
            </a:endParaRPr>
          </a:p>
          <a:p>
            <a:pPr marL="342900" indent="-342900" eaLnBrk="1" hangingPunct="1">
              <a:buClr>
                <a:schemeClr val="hlink"/>
              </a:buClr>
              <a:buSzPct val="75000"/>
              <a:buFont typeface="Wingdings" pitchFamily="2" charset="2"/>
              <a:buNone/>
            </a:pPr>
            <a:r>
              <a:rPr lang="zh-CN" altLang="en-US" sz="2800" b="0" i="0" dirty="0">
                <a:latin typeface="黑体" pitchFamily="49" charset="-122"/>
                <a:ea typeface="黑体" pitchFamily="49" charset="-122"/>
                <a:sym typeface="Arial" pitchFamily="34" charset="0"/>
              </a:rPr>
              <a:t>(3) </a:t>
            </a:r>
            <a:r>
              <a:rPr lang="zh-CN" altLang="en-US" sz="2800" b="0" i="0" dirty="0">
                <a:solidFill>
                  <a:srgbClr val="FF0000"/>
                </a:solidFill>
                <a:latin typeface="黑体" pitchFamily="49" charset="-122"/>
                <a:ea typeface="黑体" pitchFamily="49" charset="-122"/>
                <a:sym typeface="Arial" pitchFamily="34" charset="0"/>
              </a:rPr>
              <a:t>用栈输出</a:t>
            </a:r>
            <a:r>
              <a:rPr lang="en-US" altLang="zh-CN" sz="2800" b="0" i="0" dirty="0">
                <a:solidFill>
                  <a:srgbClr val="FF0000"/>
                </a:solidFill>
                <a:latin typeface="黑体" pitchFamily="49" charset="-122"/>
                <a:ea typeface="黑体" pitchFamily="49" charset="-122"/>
                <a:sym typeface="Arial" pitchFamily="34" charset="0"/>
              </a:rPr>
              <a:t>v</a:t>
            </a:r>
            <a:r>
              <a:rPr lang="zh-CN" altLang="en-US" sz="2800" b="0" i="0" baseline="-25000" dirty="0">
                <a:solidFill>
                  <a:srgbClr val="FF0000"/>
                </a:solidFill>
                <a:latin typeface="黑体" pitchFamily="49" charset="-122"/>
                <a:ea typeface="黑体" pitchFamily="49" charset="-122"/>
                <a:sym typeface="Arial" pitchFamily="34" charset="0"/>
              </a:rPr>
              <a:t>j</a:t>
            </a:r>
            <a:r>
              <a:rPr lang="zh-CN" altLang="en-US" sz="2800" b="0" i="0" dirty="0">
                <a:solidFill>
                  <a:srgbClr val="FF0000"/>
                </a:solidFill>
                <a:latin typeface="黑体" pitchFamily="49" charset="-122"/>
                <a:ea typeface="黑体" pitchFamily="49" charset="-122"/>
                <a:sym typeface="Arial" pitchFamily="34" charset="0"/>
              </a:rPr>
              <a:t>的路径: </a:t>
            </a:r>
            <a:r>
              <a:rPr lang="en-US" altLang="zh-CN" sz="2800" b="0" i="0" dirty="0">
                <a:solidFill>
                  <a:srgbClr val="FF0000"/>
                </a:solidFill>
                <a:latin typeface="黑体" pitchFamily="49" charset="-122"/>
                <a:ea typeface="黑体" pitchFamily="49" charset="-122"/>
                <a:sym typeface="Arial" pitchFamily="34" charset="0"/>
              </a:rPr>
              <a:t>0—…—</a:t>
            </a:r>
            <a:r>
              <a:rPr lang="zh-CN" altLang="en-US" sz="2800" b="0" i="0" dirty="0">
                <a:solidFill>
                  <a:srgbClr val="FF0000"/>
                </a:solidFill>
                <a:latin typeface="黑体" pitchFamily="49" charset="-122"/>
                <a:ea typeface="黑体" pitchFamily="49" charset="-122"/>
                <a:sym typeface="Arial" pitchFamily="34" charset="0"/>
              </a:rPr>
              <a:t>path[</a:t>
            </a:r>
            <a:r>
              <a:rPr lang="en-US" altLang="zh-CN" sz="2800" b="0" i="0" dirty="0">
                <a:solidFill>
                  <a:srgbClr val="FF0000"/>
                </a:solidFill>
                <a:latin typeface="黑体" pitchFamily="49" charset="-122"/>
                <a:ea typeface="黑体" pitchFamily="49" charset="-122"/>
                <a:sym typeface="Arial" pitchFamily="34" charset="0"/>
              </a:rPr>
              <a:t>path[j]</a:t>
            </a:r>
            <a:r>
              <a:rPr lang="zh-CN" altLang="en-US" sz="2800" b="0" i="0" dirty="0">
                <a:solidFill>
                  <a:srgbClr val="FF0000"/>
                </a:solidFill>
                <a:latin typeface="黑体" pitchFamily="49" charset="-122"/>
                <a:ea typeface="黑体" pitchFamily="49" charset="-122"/>
                <a:sym typeface="Arial" pitchFamily="34" charset="0"/>
              </a:rPr>
              <a:t>]</a:t>
            </a:r>
            <a:r>
              <a:rPr lang="en-US" altLang="zh-CN" sz="2800" b="0" i="0" dirty="0">
                <a:solidFill>
                  <a:srgbClr val="FF0000"/>
                </a:solidFill>
                <a:latin typeface="黑体" pitchFamily="49" charset="-122"/>
                <a:ea typeface="黑体" pitchFamily="49" charset="-122"/>
                <a:sym typeface="Arial" pitchFamily="34" charset="0"/>
              </a:rPr>
              <a:t>—</a:t>
            </a:r>
          </a:p>
          <a:p>
            <a:pPr marL="342900" indent="-342900" eaLnBrk="1" hangingPunct="1">
              <a:buClr>
                <a:schemeClr val="hlink"/>
              </a:buClr>
              <a:buSzPct val="75000"/>
              <a:buFont typeface="Wingdings" pitchFamily="2" charset="2"/>
              <a:buNone/>
            </a:pPr>
            <a:r>
              <a:rPr lang="en-US" altLang="zh-CN" sz="2800" b="0" i="0" dirty="0">
                <a:solidFill>
                  <a:srgbClr val="FF0000"/>
                </a:solidFill>
                <a:latin typeface="黑体" pitchFamily="49" charset="-122"/>
                <a:ea typeface="黑体" pitchFamily="49" charset="-122"/>
                <a:sym typeface="Arial" pitchFamily="34" charset="0"/>
              </a:rPr>
              <a:t>    path[j]—j</a:t>
            </a:r>
            <a:r>
              <a:rPr lang="en-US" altLang="zh-CN" sz="2800" b="0" i="0" dirty="0">
                <a:latin typeface="黑体" pitchFamily="49" charset="-122"/>
                <a:ea typeface="黑体" pitchFamily="49" charset="-122"/>
                <a:sym typeface="Arial" pitchFamily="34" charset="0"/>
              </a:rPr>
              <a:t>, </a:t>
            </a:r>
            <a:r>
              <a:rPr lang="zh-CN" altLang="en-US" sz="2800" b="0" i="0" dirty="0">
                <a:latin typeface="黑体" pitchFamily="49" charset="-122"/>
                <a:ea typeface="黑体" pitchFamily="49" charset="-122"/>
                <a:sym typeface="Arial" pitchFamily="34" charset="0"/>
              </a:rPr>
              <a:t>修改</a:t>
            </a:r>
            <a:r>
              <a:rPr lang="en-US" altLang="zh-CN" sz="2800" b="0" i="0" dirty="0">
                <a:latin typeface="黑体" pitchFamily="49" charset="-122"/>
                <a:ea typeface="黑体" pitchFamily="49" charset="-122"/>
                <a:sym typeface="Arial" pitchFamily="34" charset="0"/>
              </a:rPr>
              <a:t>final[j] = 1</a:t>
            </a:r>
            <a:r>
              <a:rPr lang="zh-CN" altLang="en-US" sz="2800" b="0" i="0" dirty="0">
                <a:latin typeface="黑体" pitchFamily="49" charset="-122"/>
                <a:ea typeface="黑体" pitchFamily="49" charset="-122"/>
                <a:sym typeface="Arial" pitchFamily="34" charset="0"/>
              </a:rPr>
              <a:t>（</a:t>
            </a:r>
            <a:r>
              <a:rPr lang="en-US" altLang="zh-CN" sz="2800" b="0" i="0" dirty="0">
                <a:latin typeface="黑体" pitchFamily="49" charset="-122"/>
                <a:ea typeface="黑体" pitchFamily="49" charset="-122"/>
                <a:sym typeface="Arial" pitchFamily="34" charset="0"/>
              </a:rPr>
              <a:t>U</a:t>
            </a:r>
            <a:r>
              <a:rPr lang="zh-CN" altLang="en-US" sz="2800" b="0" i="0" dirty="0">
                <a:latin typeface="黑体" pitchFamily="49" charset="-122"/>
                <a:ea typeface="黑体" pitchFamily="49" charset="-122"/>
                <a:sym typeface="Arial" pitchFamily="34" charset="0"/>
              </a:rPr>
              <a:t> </a:t>
            </a:r>
            <a:r>
              <a:rPr lang="en-US" altLang="zh-CN" sz="2800" b="0" i="0" dirty="0">
                <a:latin typeface="黑体" pitchFamily="49" charset="-122"/>
                <a:ea typeface="黑体" pitchFamily="49" charset="-122"/>
                <a:sym typeface="Arial" pitchFamily="34" charset="0"/>
              </a:rPr>
              <a:t>=</a:t>
            </a:r>
            <a:r>
              <a:rPr lang="zh-CN" altLang="en-US" sz="2800" b="0" i="0" dirty="0">
                <a:latin typeface="黑体" pitchFamily="49" charset="-122"/>
                <a:ea typeface="黑体" pitchFamily="49" charset="-122"/>
                <a:sym typeface="Arial" pitchFamily="34" charset="0"/>
              </a:rPr>
              <a:t> </a:t>
            </a:r>
            <a:r>
              <a:rPr lang="en-US" altLang="zh-CN" sz="2800" b="0" i="0" dirty="0">
                <a:latin typeface="黑体" pitchFamily="49" charset="-122"/>
                <a:ea typeface="黑体" pitchFamily="49" charset="-122"/>
                <a:sym typeface="Arial" pitchFamily="34" charset="0"/>
              </a:rPr>
              <a:t>U</a:t>
            </a:r>
            <a:r>
              <a:rPr lang="zh-CN" altLang="en-US" sz="2800" b="0" i="0" dirty="0">
                <a:latin typeface="黑体" pitchFamily="49" charset="-122"/>
                <a:ea typeface="黑体" pitchFamily="49" charset="-122"/>
                <a:sym typeface="Arial" pitchFamily="34" charset="0"/>
              </a:rPr>
              <a:t> </a:t>
            </a:r>
            <a:r>
              <a:rPr lang="en-US" altLang="zh-CN" sz="2800" b="0" i="0" dirty="0">
                <a:latin typeface="黑体" pitchFamily="49" charset="-122"/>
                <a:ea typeface="黑体" pitchFamily="49" charset="-122"/>
                <a:sym typeface="Arial" pitchFamily="34" charset="0"/>
              </a:rPr>
              <a:t>+</a:t>
            </a:r>
            <a:r>
              <a:rPr lang="zh-CN" altLang="en-US" sz="2800" b="0" i="0" dirty="0">
                <a:latin typeface="黑体" pitchFamily="49" charset="-122"/>
                <a:ea typeface="黑体" pitchFamily="49" charset="-122"/>
                <a:sym typeface="Arial" pitchFamily="34" charset="0"/>
              </a:rPr>
              <a:t> </a:t>
            </a:r>
            <a:r>
              <a:rPr lang="en-US" altLang="zh-CN" sz="2800" b="0" i="0" dirty="0">
                <a:latin typeface="黑体" pitchFamily="49" charset="-122"/>
                <a:ea typeface="黑体" pitchFamily="49" charset="-122"/>
                <a:sym typeface="Arial" pitchFamily="34" charset="0"/>
              </a:rPr>
              <a:t>{j})</a:t>
            </a:r>
            <a:endParaRPr lang="zh-CN" altLang="en-US" sz="2800" b="0" i="0" dirty="0">
              <a:solidFill>
                <a:srgbClr val="FF0000"/>
              </a:solidFill>
              <a:latin typeface="黑体" pitchFamily="49" charset="-122"/>
              <a:ea typeface="黑体" pitchFamily="49" charset="-122"/>
              <a:sym typeface="Arial" pitchFamily="34" charset="0"/>
            </a:endParaRPr>
          </a:p>
        </p:txBody>
      </p:sp>
      <p:sp>
        <p:nvSpPr>
          <p:cNvPr id="4" name="Rectangle 134">
            <a:extLst>
              <a:ext uri="{FF2B5EF4-FFF2-40B4-BE49-F238E27FC236}">
                <a16:creationId xmlns:a16="http://schemas.microsoft.com/office/drawing/2014/main" id="{E215AB94-9823-C51F-3AED-0A38666CF1C6}"/>
              </a:ext>
            </a:extLst>
          </p:cNvPr>
          <p:cNvSpPr>
            <a:spLocks noChangeArrowheads="1"/>
          </p:cNvSpPr>
          <p:nvPr/>
        </p:nvSpPr>
        <p:spPr bwMode="auto">
          <a:xfrm>
            <a:off x="1571604" y="214290"/>
            <a:ext cx="6424631" cy="769441"/>
          </a:xfrm>
          <a:prstGeom prst="rect">
            <a:avLst/>
          </a:prstGeom>
          <a:noFill/>
          <a:ln w="9525">
            <a:noFill/>
            <a:miter lim="800000"/>
            <a:headEnd/>
            <a:tailEnd/>
          </a:ln>
        </p:spPr>
        <p:txBody>
          <a:bodyPr wrap="square">
            <a:spAutoFit/>
          </a:bodyPr>
          <a:lstStyle/>
          <a:p>
            <a:pPr algn="ctr" eaLnBrk="1" hangingPunct="1">
              <a:buFont typeface="Arial" pitchFamily="34" charset="0"/>
              <a:buNone/>
            </a:pPr>
            <a:r>
              <a:rPr lang="zh-CN" altLang="en-US" sz="4400" i="0" dirty="0">
                <a:solidFill>
                  <a:schemeClr val="tx2"/>
                </a:solidFill>
                <a:latin typeface="Tahoma" panose="020B0604030504040204" pitchFamily="34" charset="0"/>
                <a:ea typeface="隶书" pitchFamily="49" charset="-122"/>
              </a:rPr>
              <a:t>迪杰斯特拉算法描述</a:t>
            </a:r>
          </a:p>
        </p:txBody>
      </p:sp>
    </p:spTree>
    <p:extLst>
      <p:ext uri="{BB962C8B-B14F-4D97-AF65-F5344CB8AC3E}">
        <p14:creationId xmlns:p14="http://schemas.microsoft.com/office/powerpoint/2010/main" val="28550392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50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50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265894" y="1237114"/>
            <a:ext cx="9036050" cy="1815882"/>
          </a:xfrm>
          <a:prstGeom prst="rect">
            <a:avLst/>
          </a:prstGeom>
          <a:noFill/>
          <a:ln w="9525">
            <a:noFill/>
            <a:miter lim="800000"/>
            <a:headEnd/>
            <a:tailEnd/>
          </a:ln>
        </p:spPr>
        <p:txBody>
          <a:bodyPr>
            <a:spAutoFit/>
          </a:bodyPr>
          <a:lstStyle/>
          <a:p>
            <a:pPr marL="342900" indent="-342900" eaLnBrk="1" hangingPunct="1">
              <a:buClr>
                <a:schemeClr val="hlink"/>
              </a:buClr>
              <a:buSzPct val="75000"/>
              <a:buFont typeface="Wingdings" pitchFamily="2" charset="2"/>
              <a:buNone/>
            </a:pPr>
            <a:r>
              <a:rPr lang="zh-CN" altLang="en-US" sz="2800" i="0" dirty="0">
                <a:latin typeface="黑体" pitchFamily="49" charset="-122"/>
                <a:ea typeface="黑体" pitchFamily="49" charset="-122"/>
                <a:sym typeface="Arial" pitchFamily="34" charset="0"/>
              </a:rPr>
              <a:t> </a:t>
            </a:r>
            <a:r>
              <a:rPr lang="zh-CN" altLang="en-US" sz="2800" b="0" i="0" dirty="0">
                <a:latin typeface="黑体" pitchFamily="49" charset="-122"/>
                <a:ea typeface="黑体" pitchFamily="49" charset="-122"/>
                <a:sym typeface="Arial" pitchFamily="34" charset="0"/>
              </a:rPr>
              <a:t>(4) </a:t>
            </a:r>
            <a:r>
              <a:rPr lang="zh-CN" altLang="en-US" sz="2800" b="0" i="0" dirty="0">
                <a:latin typeface="+mn-ea"/>
                <a:ea typeface="+mn-ea"/>
                <a:sym typeface="Arial" pitchFamily="34" charset="0"/>
              </a:rPr>
              <a:t>更新v</a:t>
            </a:r>
            <a:r>
              <a:rPr lang="zh-CN" altLang="en-US" sz="2800" b="0" i="0" baseline="-25000" dirty="0">
                <a:latin typeface="+mn-ea"/>
                <a:ea typeface="+mn-ea"/>
                <a:sym typeface="Arial" pitchFamily="34" charset="0"/>
              </a:rPr>
              <a:t>j</a:t>
            </a:r>
            <a:r>
              <a:rPr lang="zh-CN" altLang="en-US" sz="2800" b="0" i="0" dirty="0">
                <a:latin typeface="+mn-ea"/>
                <a:ea typeface="+mn-ea"/>
                <a:sym typeface="Arial" pitchFamily="34" charset="0"/>
              </a:rPr>
              <a:t>的邻接点v</a:t>
            </a:r>
            <a:r>
              <a:rPr lang="zh-CN" altLang="en-US" sz="2800" b="0" i="0" baseline="-25000" dirty="0">
                <a:latin typeface="+mn-ea"/>
                <a:ea typeface="+mn-ea"/>
                <a:sym typeface="Arial" pitchFamily="34" charset="0"/>
              </a:rPr>
              <a:t>k</a:t>
            </a:r>
            <a:r>
              <a:rPr lang="zh-CN" altLang="en-US" sz="2800" b="0" i="0" dirty="0">
                <a:latin typeface="+mn-ea"/>
                <a:ea typeface="+mn-ea"/>
                <a:sym typeface="Arial" pitchFamily="34" charset="0"/>
              </a:rPr>
              <a:t>的D值和path。</a:t>
            </a:r>
          </a:p>
          <a:p>
            <a:pPr marL="342900" indent="-342900" eaLnBrk="1" hangingPunct="1">
              <a:buClr>
                <a:schemeClr val="hlink"/>
              </a:buClr>
              <a:buSzPct val="75000"/>
              <a:buFont typeface="Wingdings" pitchFamily="2" charset="2"/>
              <a:buNone/>
            </a:pPr>
            <a:r>
              <a:rPr lang="zh-CN" altLang="en-US" sz="2800" b="0" i="0" dirty="0">
                <a:latin typeface="+mn-ea"/>
                <a:ea typeface="+mn-ea"/>
                <a:sym typeface="Arial" pitchFamily="34" charset="0"/>
              </a:rPr>
              <a:t>     若final(k)=0且D[j]+c</a:t>
            </a:r>
            <a:r>
              <a:rPr lang="zh-CN" altLang="en-US" sz="2800" b="0" i="0" baseline="-25000" dirty="0">
                <a:latin typeface="+mn-ea"/>
                <a:ea typeface="+mn-ea"/>
                <a:sym typeface="Arial" pitchFamily="34" charset="0"/>
              </a:rPr>
              <a:t>jk</a:t>
            </a:r>
            <a:r>
              <a:rPr lang="zh-CN" altLang="en-US" sz="2800" b="0" i="0" dirty="0">
                <a:latin typeface="+mn-ea"/>
                <a:ea typeface="+mn-ea"/>
                <a:sym typeface="Arial" pitchFamily="34" charset="0"/>
              </a:rPr>
              <a:t>&lt;D[k],则</a:t>
            </a:r>
          </a:p>
          <a:p>
            <a:pPr marL="342900" indent="-342900" eaLnBrk="1" hangingPunct="1">
              <a:buClr>
                <a:schemeClr val="hlink"/>
              </a:buClr>
              <a:buSzPct val="75000"/>
              <a:buFont typeface="Wingdings" pitchFamily="2" charset="2"/>
              <a:buNone/>
            </a:pPr>
            <a:r>
              <a:rPr lang="zh-CN" altLang="en-US" sz="2800" b="0" i="0" dirty="0">
                <a:latin typeface="+mn-ea"/>
                <a:ea typeface="+mn-ea"/>
                <a:sym typeface="Arial" pitchFamily="34" charset="0"/>
              </a:rPr>
              <a:t>             D[k] = D[j]+c</a:t>
            </a:r>
            <a:r>
              <a:rPr lang="zh-CN" altLang="en-US" sz="2800" b="0" i="0" baseline="-25000" dirty="0">
                <a:latin typeface="+mn-ea"/>
                <a:ea typeface="+mn-ea"/>
                <a:sym typeface="Arial" pitchFamily="34" charset="0"/>
              </a:rPr>
              <a:t>jk</a:t>
            </a:r>
          </a:p>
          <a:p>
            <a:pPr marL="342900" indent="-342900" eaLnBrk="1" hangingPunct="1">
              <a:buClr>
                <a:schemeClr val="hlink"/>
              </a:buClr>
              <a:buSzPct val="75000"/>
              <a:buFont typeface="Wingdings" pitchFamily="2" charset="2"/>
              <a:buNone/>
            </a:pPr>
            <a:r>
              <a:rPr lang="zh-CN" altLang="en-US" sz="2800" b="0" i="0" dirty="0">
                <a:latin typeface="+mn-ea"/>
                <a:ea typeface="+mn-ea"/>
                <a:sym typeface="Arial" pitchFamily="34" charset="0"/>
              </a:rPr>
              <a:t>             path[k] = </a:t>
            </a:r>
            <a:r>
              <a:rPr lang="en-US" altLang="zh-CN" sz="2800" b="0" i="0" dirty="0">
                <a:latin typeface="+mn-ea"/>
                <a:ea typeface="+mn-ea"/>
                <a:sym typeface="Arial" pitchFamily="34" charset="0"/>
              </a:rPr>
              <a:t>j</a:t>
            </a:r>
            <a:endParaRPr lang="zh-CN" altLang="en-US" sz="2800" b="0" i="0" dirty="0">
              <a:latin typeface="+mn-ea"/>
              <a:ea typeface="+mn-ea"/>
              <a:sym typeface="Arial" pitchFamily="34" charset="0"/>
            </a:endParaRPr>
          </a:p>
        </p:txBody>
      </p:sp>
      <p:sp>
        <p:nvSpPr>
          <p:cNvPr id="21507" name="Rectangle 3"/>
          <p:cNvSpPr>
            <a:spLocks noGrp="1" noRot="1" noChangeArrowheads="1"/>
          </p:cNvSpPr>
          <p:nvPr>
            <p:ph type="body" sz="half" idx="1"/>
          </p:nvPr>
        </p:nvSpPr>
        <p:spPr>
          <a:xfrm>
            <a:off x="481794" y="3289627"/>
            <a:ext cx="8820150" cy="576263"/>
          </a:xfrm>
        </p:spPr>
        <p:txBody>
          <a:bodyPr/>
          <a:lstStyle/>
          <a:p>
            <a:pPr eaLnBrk="1" hangingPunct="1">
              <a:buFontTx/>
              <a:buNone/>
            </a:pPr>
            <a:r>
              <a:rPr lang="en-US" altLang="zh-CN" sz="2800" dirty="0"/>
              <a:t> </a:t>
            </a:r>
            <a:r>
              <a:rPr lang="en-US" altLang="zh-CN" sz="2800" dirty="0">
                <a:latin typeface="+mn-ea"/>
              </a:rPr>
              <a:t>(5) </a:t>
            </a:r>
            <a:r>
              <a:rPr lang="zh-CN" altLang="en-US" sz="2800" dirty="0">
                <a:latin typeface="+mn-ea"/>
              </a:rPr>
              <a:t>重复（</a:t>
            </a:r>
            <a:r>
              <a:rPr lang="en-US" altLang="zh-CN" sz="2800" dirty="0">
                <a:latin typeface="+mn-ea"/>
              </a:rPr>
              <a:t>2</a:t>
            </a:r>
            <a:r>
              <a:rPr lang="zh-CN" altLang="en-US" sz="2800" dirty="0">
                <a:latin typeface="+mn-ea"/>
              </a:rPr>
              <a:t>）直到</a:t>
            </a:r>
            <a:r>
              <a:rPr lang="en-US" altLang="zh-CN" sz="2800" dirty="0">
                <a:latin typeface="+mn-ea"/>
              </a:rPr>
              <a:t>U=V</a:t>
            </a:r>
            <a:r>
              <a:rPr lang="zh-CN" altLang="en-US" sz="2800" dirty="0">
                <a:latin typeface="+mn-ea"/>
              </a:rPr>
              <a:t>或无最小值。</a:t>
            </a:r>
          </a:p>
        </p:txBody>
      </p:sp>
      <p:sp>
        <p:nvSpPr>
          <p:cNvPr id="4" name="Rectangle 134">
            <a:extLst>
              <a:ext uri="{FF2B5EF4-FFF2-40B4-BE49-F238E27FC236}">
                <a16:creationId xmlns:a16="http://schemas.microsoft.com/office/drawing/2014/main" id="{FEC1FFA9-93B0-420F-9180-FABF7781F973}"/>
              </a:ext>
            </a:extLst>
          </p:cNvPr>
          <p:cNvSpPr>
            <a:spLocks noChangeArrowheads="1"/>
          </p:cNvSpPr>
          <p:nvPr/>
        </p:nvSpPr>
        <p:spPr bwMode="auto">
          <a:xfrm>
            <a:off x="1571604" y="214290"/>
            <a:ext cx="6424631" cy="769441"/>
          </a:xfrm>
          <a:prstGeom prst="rect">
            <a:avLst/>
          </a:prstGeom>
          <a:noFill/>
          <a:ln w="9525">
            <a:noFill/>
            <a:miter lim="800000"/>
            <a:headEnd/>
            <a:tailEnd/>
          </a:ln>
        </p:spPr>
        <p:txBody>
          <a:bodyPr wrap="square">
            <a:spAutoFit/>
          </a:bodyPr>
          <a:lstStyle/>
          <a:p>
            <a:pPr algn="ctr" eaLnBrk="1" hangingPunct="1">
              <a:buFont typeface="Arial" pitchFamily="34" charset="0"/>
              <a:buNone/>
            </a:pPr>
            <a:r>
              <a:rPr lang="zh-CN" altLang="en-US" sz="4400" i="0" dirty="0">
                <a:solidFill>
                  <a:schemeClr val="tx2"/>
                </a:solidFill>
                <a:latin typeface="Tahoma" panose="020B0604030504040204" pitchFamily="34" charset="0"/>
                <a:ea typeface="隶书" pitchFamily="49" charset="-122"/>
              </a:rPr>
              <a:t>迪杰斯特拉算法描述</a:t>
            </a:r>
          </a:p>
        </p:txBody>
      </p:sp>
      <p:sp>
        <p:nvSpPr>
          <p:cNvPr id="2" name="文本框 1">
            <a:extLst>
              <a:ext uri="{FF2B5EF4-FFF2-40B4-BE49-F238E27FC236}">
                <a16:creationId xmlns:a16="http://schemas.microsoft.com/office/drawing/2014/main" id="{81271385-B1C2-2B63-8112-EBDB700B3C6A}"/>
              </a:ext>
            </a:extLst>
          </p:cNvPr>
          <p:cNvSpPr txBox="1"/>
          <p:nvPr/>
        </p:nvSpPr>
        <p:spPr>
          <a:xfrm>
            <a:off x="755576" y="4653136"/>
            <a:ext cx="7848872" cy="954107"/>
          </a:xfrm>
          <a:prstGeom prst="rect">
            <a:avLst/>
          </a:prstGeom>
          <a:noFill/>
        </p:spPr>
        <p:txBody>
          <a:bodyPr wrap="square" rtlCol="0">
            <a:spAutoFit/>
          </a:bodyPr>
          <a:lstStyle/>
          <a:p>
            <a:pPr algn="l"/>
            <a:r>
              <a:rPr lang="zh-CN" altLang="en-US" sz="2800" b="0" i="0" dirty="0">
                <a:solidFill>
                  <a:srgbClr val="FF0000"/>
                </a:solidFill>
                <a:latin typeface="+mn-ea"/>
                <a:ea typeface="+mn-ea"/>
              </a:rPr>
              <a:t>初始令</a:t>
            </a:r>
            <a:r>
              <a:rPr lang="en-US" altLang="zh-CN" sz="2800" b="0" i="0" dirty="0">
                <a:solidFill>
                  <a:srgbClr val="FF0000"/>
                </a:solidFill>
                <a:latin typeface="+mn-ea"/>
                <a:ea typeface="+mn-ea"/>
              </a:rPr>
              <a:t>D[0] = 0(</a:t>
            </a:r>
            <a:r>
              <a:rPr lang="zh-CN" altLang="en-US" sz="2800" b="0" i="0" dirty="0">
                <a:solidFill>
                  <a:srgbClr val="FF0000"/>
                </a:solidFill>
                <a:latin typeface="+mn-ea"/>
                <a:ea typeface="+mn-ea"/>
              </a:rPr>
              <a:t>起点</a:t>
            </a:r>
            <a:r>
              <a:rPr lang="en-US" altLang="zh-CN" sz="2800" b="0" i="0" dirty="0">
                <a:solidFill>
                  <a:srgbClr val="FF0000"/>
                </a:solidFill>
                <a:latin typeface="+mn-ea"/>
                <a:ea typeface="+mn-ea"/>
              </a:rPr>
              <a:t>v0</a:t>
            </a:r>
            <a:r>
              <a:rPr lang="zh-CN" altLang="en-US" sz="2800" b="0" i="0" dirty="0">
                <a:solidFill>
                  <a:srgbClr val="FF0000"/>
                </a:solidFill>
                <a:latin typeface="+mn-ea"/>
                <a:ea typeface="+mn-ea"/>
              </a:rPr>
              <a:t>的最短距离</a:t>
            </a:r>
            <a:r>
              <a:rPr lang="en-US" altLang="zh-CN" sz="2800" b="0" i="0" dirty="0">
                <a:solidFill>
                  <a:srgbClr val="FF0000"/>
                </a:solidFill>
                <a:latin typeface="+mn-ea"/>
                <a:ea typeface="+mn-ea"/>
              </a:rPr>
              <a:t>0), </a:t>
            </a:r>
          </a:p>
          <a:p>
            <a:pPr algn="l"/>
            <a:r>
              <a:rPr lang="zh-CN" altLang="en-US" sz="2800" b="0" i="0" dirty="0">
                <a:solidFill>
                  <a:srgbClr val="FF0000"/>
                </a:solidFill>
                <a:latin typeface="+mn-ea"/>
                <a:ea typeface="+mn-ea"/>
              </a:rPr>
              <a:t>（</a:t>
            </a:r>
            <a:r>
              <a:rPr lang="en-US" altLang="zh-CN" sz="2800" b="0" i="0" dirty="0">
                <a:solidFill>
                  <a:srgbClr val="FF0000"/>
                </a:solidFill>
                <a:latin typeface="+mn-ea"/>
                <a:ea typeface="+mn-ea"/>
              </a:rPr>
              <a:t>1)</a:t>
            </a:r>
            <a:r>
              <a:rPr lang="zh-CN" altLang="en-US" sz="2800" b="0" i="0" dirty="0">
                <a:solidFill>
                  <a:srgbClr val="FF0000"/>
                </a:solidFill>
                <a:latin typeface="+mn-ea"/>
                <a:ea typeface="+mn-ea"/>
              </a:rPr>
              <a:t>的初始化可合并在循环中，第一次选</a:t>
            </a:r>
            <a:r>
              <a:rPr lang="en-US" altLang="zh-CN" sz="2800" b="0" i="0" dirty="0">
                <a:solidFill>
                  <a:srgbClr val="FF0000"/>
                </a:solidFill>
                <a:latin typeface="+mn-ea"/>
                <a:ea typeface="+mn-ea"/>
              </a:rPr>
              <a:t>v0</a:t>
            </a:r>
            <a:r>
              <a:rPr lang="zh-CN" altLang="en-US" sz="2800" b="0" i="0" dirty="0">
                <a:solidFill>
                  <a:srgbClr val="FF0000"/>
                </a:solidFill>
                <a:latin typeface="+mn-ea"/>
                <a:ea typeface="+mn-ea"/>
              </a:rPr>
              <a:t>点。</a:t>
            </a:r>
          </a:p>
        </p:txBody>
      </p:sp>
    </p:spTree>
    <p:extLst>
      <p:ext uri="{BB962C8B-B14F-4D97-AF65-F5344CB8AC3E}">
        <p14:creationId xmlns:p14="http://schemas.microsoft.com/office/powerpoint/2010/main" val="36724021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0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CB835F-457C-ECD5-C6AC-652B07287051}"/>
            </a:ext>
          </a:extLst>
        </p:cNvPr>
        <p:cNvGrpSpPr/>
        <p:nvPr/>
      </p:nvGrpSpPr>
      <p:grpSpPr>
        <a:xfrm>
          <a:off x="0" y="0"/>
          <a:ext cx="0" cy="0"/>
          <a:chOff x="0" y="0"/>
          <a:chExt cx="0" cy="0"/>
        </a:xfrm>
      </p:grpSpPr>
      <p:sp>
        <p:nvSpPr>
          <p:cNvPr id="3" name="Rectangle 134">
            <a:extLst>
              <a:ext uri="{FF2B5EF4-FFF2-40B4-BE49-F238E27FC236}">
                <a16:creationId xmlns:a16="http://schemas.microsoft.com/office/drawing/2014/main" id="{53321C98-01D0-9D3A-8767-280D9DD47527}"/>
              </a:ext>
            </a:extLst>
          </p:cNvPr>
          <p:cNvSpPr>
            <a:spLocks noChangeArrowheads="1"/>
          </p:cNvSpPr>
          <p:nvPr/>
        </p:nvSpPr>
        <p:spPr bwMode="auto">
          <a:xfrm>
            <a:off x="1571604" y="214290"/>
            <a:ext cx="6424631" cy="769441"/>
          </a:xfrm>
          <a:prstGeom prst="rect">
            <a:avLst/>
          </a:prstGeom>
          <a:noFill/>
          <a:ln w="9525">
            <a:noFill/>
            <a:miter lim="800000"/>
            <a:headEnd/>
            <a:tailEnd/>
          </a:ln>
        </p:spPr>
        <p:txBody>
          <a:bodyPr wrap="square">
            <a:spAutoFit/>
          </a:bodyPr>
          <a:lstStyle/>
          <a:p>
            <a:pPr algn="ctr" eaLnBrk="1" hangingPunct="1">
              <a:buFont typeface="Arial" pitchFamily="34" charset="0"/>
              <a:buNone/>
            </a:pPr>
            <a:r>
              <a:rPr lang="zh-CN" altLang="en-US" sz="4400" i="0" dirty="0">
                <a:solidFill>
                  <a:schemeClr val="tx2"/>
                </a:solidFill>
                <a:latin typeface="Tahoma" panose="020B0604030504040204" pitchFamily="34" charset="0"/>
                <a:ea typeface="隶书" pitchFamily="49" charset="-122"/>
              </a:rPr>
              <a:t>迪杰斯特拉算法实现</a:t>
            </a:r>
          </a:p>
        </p:txBody>
      </p:sp>
      <p:sp>
        <p:nvSpPr>
          <p:cNvPr id="4" name="文本框 3">
            <a:extLst>
              <a:ext uri="{FF2B5EF4-FFF2-40B4-BE49-F238E27FC236}">
                <a16:creationId xmlns:a16="http://schemas.microsoft.com/office/drawing/2014/main" id="{0518A7B1-864D-62B1-BFAA-13735FDA796E}"/>
              </a:ext>
            </a:extLst>
          </p:cNvPr>
          <p:cNvSpPr txBox="1"/>
          <p:nvPr/>
        </p:nvSpPr>
        <p:spPr>
          <a:xfrm>
            <a:off x="539552" y="1340768"/>
            <a:ext cx="8208912" cy="5016758"/>
          </a:xfrm>
          <a:prstGeom prst="rect">
            <a:avLst/>
          </a:prstGeom>
          <a:noFill/>
        </p:spPr>
        <p:txBody>
          <a:bodyPr wrap="square">
            <a:spAutoFit/>
          </a:bodyPr>
          <a:lstStyle/>
          <a:p>
            <a:r>
              <a:rPr lang="en-US" altLang="zh-CN" sz="2000" b="0" i="0" dirty="0">
                <a:solidFill>
                  <a:srgbClr val="008000"/>
                </a:solidFill>
                <a:effectLst/>
                <a:latin typeface="+mn-ea"/>
                <a:ea typeface="+mn-ea"/>
              </a:rPr>
              <a:t>// </a:t>
            </a:r>
            <a:r>
              <a:rPr lang="zh-CN" altLang="en-US" sz="2000" b="0" i="0" dirty="0">
                <a:solidFill>
                  <a:srgbClr val="008000"/>
                </a:solidFill>
                <a:effectLst/>
                <a:latin typeface="+mn-ea"/>
                <a:ea typeface="+mn-ea"/>
              </a:rPr>
              <a:t>求从</a:t>
            </a:r>
            <a:r>
              <a:rPr lang="en-US" altLang="zh-CN" sz="2000" b="0" i="0" dirty="0">
                <a:solidFill>
                  <a:srgbClr val="008000"/>
                </a:solidFill>
                <a:effectLst/>
                <a:latin typeface="+mn-ea"/>
                <a:ea typeface="+mn-ea"/>
              </a:rPr>
              <a:t>v</a:t>
            </a:r>
            <a:r>
              <a:rPr lang="zh-CN" altLang="en-US" sz="2000" b="0" i="0" dirty="0">
                <a:solidFill>
                  <a:srgbClr val="008000"/>
                </a:solidFill>
                <a:effectLst/>
                <a:latin typeface="+mn-ea"/>
                <a:ea typeface="+mn-ea"/>
              </a:rPr>
              <a:t>到各顶点的最短路径</a:t>
            </a:r>
            <a:endParaRPr lang="zh-CN" altLang="en-US" sz="2000" b="0" i="0" dirty="0">
              <a:solidFill>
                <a:srgbClr val="000000"/>
              </a:solidFill>
              <a:effectLst/>
              <a:latin typeface="+mn-ea"/>
              <a:ea typeface="+mn-ea"/>
            </a:endParaRPr>
          </a:p>
          <a:p>
            <a:r>
              <a:rPr lang="en-US" altLang="zh-CN" sz="2000" b="0" i="0" dirty="0">
                <a:solidFill>
                  <a:srgbClr val="0000FF"/>
                </a:solidFill>
                <a:effectLst/>
                <a:latin typeface="+mn-ea"/>
                <a:ea typeface="+mn-ea"/>
              </a:rPr>
              <a:t>void</a:t>
            </a:r>
            <a:r>
              <a:rPr lang="en-US" altLang="zh-CN" sz="2000" b="0" i="0" dirty="0">
                <a:solidFill>
                  <a:srgbClr val="000000"/>
                </a:solidFill>
                <a:effectLst/>
                <a:latin typeface="+mn-ea"/>
                <a:ea typeface="+mn-ea"/>
              </a:rPr>
              <a:t> </a:t>
            </a:r>
            <a:r>
              <a:rPr lang="en-US" altLang="zh-CN" sz="2000" b="0" i="0" dirty="0">
                <a:solidFill>
                  <a:srgbClr val="795E26"/>
                </a:solidFill>
                <a:effectLst/>
                <a:latin typeface="+mn-ea"/>
                <a:ea typeface="+mn-ea"/>
              </a:rPr>
              <a:t>Dijkstra</a:t>
            </a:r>
            <a:r>
              <a:rPr lang="en-US" altLang="zh-CN" sz="2000" b="0" i="0" dirty="0">
                <a:solidFill>
                  <a:srgbClr val="000000"/>
                </a:solidFill>
                <a:effectLst/>
                <a:latin typeface="+mn-ea"/>
                <a:ea typeface="+mn-ea"/>
              </a:rPr>
              <a:t>(</a:t>
            </a:r>
            <a:r>
              <a:rPr lang="en-US" altLang="zh-CN" sz="2000" b="0" i="0" dirty="0" err="1">
                <a:solidFill>
                  <a:srgbClr val="267F99"/>
                </a:solidFill>
                <a:effectLst/>
                <a:latin typeface="+mn-ea"/>
                <a:ea typeface="+mn-ea"/>
              </a:rPr>
              <a:t>MGraph</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&amp;</a:t>
            </a:r>
            <a:r>
              <a:rPr lang="en-US" altLang="zh-CN" sz="2000" b="0" i="0" dirty="0">
                <a:solidFill>
                  <a:srgbClr val="001080"/>
                </a:solidFill>
                <a:effectLst/>
                <a:latin typeface="+mn-ea"/>
                <a:ea typeface="+mn-ea"/>
              </a:rPr>
              <a:t>g</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v</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D</a:t>
            </a:r>
            <a:r>
              <a:rPr lang="zh-CN" altLang="en-US" sz="2000" b="0" i="0" dirty="0">
                <a:solidFill>
                  <a:srgbClr val="000000"/>
                </a:solidFill>
                <a:effectLst/>
                <a:latin typeface="+mn-ea"/>
                <a:ea typeface="+mn-ea"/>
              </a:rPr>
              <a:t>、</a:t>
            </a:r>
            <a:r>
              <a:rPr lang="en-US" altLang="zh-CN" sz="2000" b="0" i="0" dirty="0">
                <a:solidFill>
                  <a:srgbClr val="001080"/>
                </a:solidFill>
                <a:effectLst/>
                <a:latin typeface="+mn-ea"/>
                <a:ea typeface="+mn-ea"/>
              </a:rPr>
              <a:t>final</a:t>
            </a:r>
            <a:r>
              <a:rPr lang="zh-CN" altLang="en-US" sz="2000" b="0" i="0" dirty="0">
                <a:solidFill>
                  <a:srgbClr val="000000"/>
                </a:solidFill>
                <a:effectLst/>
                <a:latin typeface="+mn-ea"/>
                <a:ea typeface="+mn-ea"/>
              </a:rPr>
              <a:t>、</a:t>
            </a:r>
            <a:r>
              <a:rPr lang="en-US" altLang="zh-CN" sz="2000" b="0" i="0" dirty="0">
                <a:solidFill>
                  <a:srgbClr val="000000"/>
                </a:solidFill>
                <a:effectLst/>
                <a:latin typeface="+mn-ea"/>
                <a:ea typeface="+mn-ea"/>
              </a:rPr>
              <a:t>path</a:t>
            </a:r>
            <a:r>
              <a:rPr lang="zh-CN" altLang="en-US" sz="2000" b="0" i="0" dirty="0">
                <a:solidFill>
                  <a:srgbClr val="000000"/>
                </a:solidFill>
                <a:effectLst/>
                <a:latin typeface="+mn-ea"/>
                <a:ea typeface="+mn-ea"/>
              </a:rPr>
              <a:t>数组定义</a:t>
            </a:r>
          </a:p>
          <a:p>
            <a:r>
              <a:rPr lang="zh-CN" altLang="en-US" sz="2000" b="0" i="0" dirty="0">
                <a:solidFill>
                  <a:srgbClr val="000000"/>
                </a:solidFill>
                <a:effectLst/>
                <a:latin typeface="+mn-ea"/>
                <a:ea typeface="+mn-ea"/>
              </a:rPr>
              <a:t>    </a:t>
            </a:r>
            <a:r>
              <a:rPr lang="en-US" altLang="zh-CN" sz="2000" b="0" i="0" dirty="0">
                <a:solidFill>
                  <a:srgbClr val="001080"/>
                </a:solidFill>
                <a:effectLst/>
                <a:latin typeface="+mn-ea"/>
                <a:ea typeface="+mn-ea"/>
              </a:rPr>
              <a:t>D</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v</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0</a:t>
            </a:r>
            <a:r>
              <a:rPr lang="en-US" altLang="zh-CN" sz="2000" b="0" i="0" dirty="0">
                <a:solidFill>
                  <a:srgbClr val="000000"/>
                </a:solidFill>
                <a:effectLst/>
                <a:latin typeface="+mn-ea"/>
                <a:ea typeface="+mn-ea"/>
              </a:rPr>
              <a:t>;</a:t>
            </a:r>
          </a:p>
          <a:p>
            <a:br>
              <a:rPr lang="en-US" altLang="zh-CN" sz="2000" b="0" i="0" dirty="0">
                <a:solidFill>
                  <a:srgbClr val="000000"/>
                </a:solidFill>
                <a:effectLst/>
                <a:latin typeface="+mn-ea"/>
                <a:ea typeface="+mn-ea"/>
              </a:rPr>
            </a:br>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for</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0</a:t>
            </a:r>
            <a:r>
              <a:rPr lang="en-US" altLang="zh-CN" sz="2000" b="0" i="0" dirty="0">
                <a:solidFill>
                  <a:srgbClr val="000000"/>
                </a:solidFill>
                <a:effectLst/>
                <a:latin typeface="+mn-ea"/>
                <a:ea typeface="+mn-ea"/>
              </a:rPr>
              <a:t>; </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 &lt; </a:t>
            </a:r>
            <a:r>
              <a:rPr lang="en-US" altLang="zh-CN" sz="2000" b="0" i="0" dirty="0" err="1">
                <a:solidFill>
                  <a:srgbClr val="001080"/>
                </a:solidFill>
                <a:effectLst/>
                <a:latin typeface="+mn-ea"/>
                <a:ea typeface="+mn-ea"/>
              </a:rPr>
              <a:t>g</a:t>
            </a:r>
            <a:r>
              <a:rPr lang="en-US" altLang="zh-CN" sz="2000" b="0" i="0" dirty="0" err="1">
                <a:solidFill>
                  <a:srgbClr val="000000"/>
                </a:solidFill>
                <a:effectLst/>
                <a:latin typeface="+mn-ea"/>
                <a:ea typeface="+mn-ea"/>
              </a:rPr>
              <a:t>.</a:t>
            </a:r>
            <a:r>
              <a:rPr lang="en-US" altLang="zh-CN" sz="2000" b="0" i="0" dirty="0" err="1">
                <a:solidFill>
                  <a:srgbClr val="001080"/>
                </a:solidFill>
                <a:effectLst/>
                <a:latin typeface="+mn-ea"/>
                <a:ea typeface="+mn-ea"/>
              </a:rPr>
              <a:t>vexnum</a:t>
            </a:r>
            <a:r>
              <a:rPr lang="en-US" altLang="zh-CN" sz="2000" b="0" i="0" dirty="0">
                <a:solidFill>
                  <a:srgbClr val="000000"/>
                </a:solidFill>
                <a:effectLst/>
                <a:latin typeface="+mn-ea"/>
                <a:ea typeface="+mn-ea"/>
              </a:rPr>
              <a:t>; </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 = </a:t>
            </a:r>
            <a:r>
              <a:rPr lang="en-US" altLang="zh-CN" sz="2000" b="0" i="0" dirty="0">
                <a:solidFill>
                  <a:srgbClr val="795E26"/>
                </a:solidFill>
                <a:effectLst/>
                <a:latin typeface="+mn-ea"/>
                <a:ea typeface="+mn-ea"/>
              </a:rPr>
              <a:t>select</a:t>
            </a:r>
            <a:r>
              <a:rPr lang="en-US" altLang="zh-CN" sz="2000" b="0" i="0" dirty="0">
                <a:solidFill>
                  <a:srgbClr val="000000"/>
                </a:solidFill>
                <a:effectLst/>
                <a:latin typeface="+mn-ea"/>
                <a:ea typeface="+mn-ea"/>
              </a:rPr>
              <a:t>(</a:t>
            </a:r>
            <a:r>
              <a:rPr lang="en-US" altLang="zh-CN" sz="2000" b="0" i="0" dirty="0" err="1">
                <a:solidFill>
                  <a:srgbClr val="001080"/>
                </a:solidFill>
                <a:effectLst/>
                <a:latin typeface="+mn-ea"/>
                <a:ea typeface="+mn-ea"/>
              </a:rPr>
              <a:t>g</a:t>
            </a:r>
            <a:r>
              <a:rPr lang="en-US" altLang="zh-CN" sz="2000" b="0" i="0" dirty="0" err="1">
                <a:solidFill>
                  <a:srgbClr val="000000"/>
                </a:solidFill>
                <a:effectLst/>
                <a:latin typeface="+mn-ea"/>
                <a:ea typeface="+mn-ea"/>
              </a:rPr>
              <a:t>.</a:t>
            </a:r>
            <a:r>
              <a:rPr lang="en-US" altLang="zh-CN" sz="2000" b="0" i="0" dirty="0" err="1">
                <a:solidFill>
                  <a:srgbClr val="001080"/>
                </a:solidFill>
                <a:effectLst/>
                <a:latin typeface="+mn-ea"/>
                <a:ea typeface="+mn-ea"/>
              </a:rPr>
              <a:t>vexnum</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D</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final</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所有顶点中选</a:t>
            </a:r>
            <a:r>
              <a:rPr lang="en-US" altLang="zh-CN" sz="2000" b="0" i="0" dirty="0">
                <a:solidFill>
                  <a:srgbClr val="008000"/>
                </a:solidFill>
                <a:effectLst/>
                <a:latin typeface="+mn-ea"/>
                <a:ea typeface="+mn-ea"/>
              </a:rPr>
              <a:t>final</a:t>
            </a:r>
            <a:r>
              <a:rPr lang="zh-CN" altLang="en-US" sz="2000" b="0" i="0" dirty="0">
                <a:solidFill>
                  <a:srgbClr val="008000"/>
                </a:solidFill>
                <a:effectLst/>
                <a:latin typeface="+mn-ea"/>
                <a:ea typeface="+mn-ea"/>
              </a:rPr>
              <a:t>为</a:t>
            </a:r>
            <a:r>
              <a:rPr lang="en-US" altLang="zh-CN" sz="2000" b="0" i="0" dirty="0">
                <a:solidFill>
                  <a:srgbClr val="008000"/>
                </a:solidFill>
                <a:effectLst/>
                <a:latin typeface="+mn-ea"/>
                <a:ea typeface="+mn-ea"/>
              </a:rPr>
              <a:t>0</a:t>
            </a:r>
            <a:r>
              <a:rPr lang="zh-CN" altLang="en-US" sz="2000" b="0" i="0" dirty="0">
                <a:solidFill>
                  <a:srgbClr val="008000"/>
                </a:solidFill>
                <a:effectLst/>
                <a:latin typeface="+mn-ea"/>
                <a:ea typeface="+mn-ea"/>
              </a:rPr>
              <a:t>且  </a:t>
            </a:r>
            <a:endParaRPr lang="en-US" altLang="zh-CN" sz="2000" b="0" i="0" dirty="0">
              <a:solidFill>
                <a:srgbClr val="008000"/>
              </a:solidFill>
              <a:effectLst/>
              <a:latin typeface="+mn-ea"/>
              <a:ea typeface="+mn-ea"/>
            </a:endParaRPr>
          </a:p>
          <a:p>
            <a:r>
              <a:rPr lang="en-US" altLang="zh-CN" sz="2000" b="0" i="0" dirty="0">
                <a:solidFill>
                  <a:srgbClr val="008000"/>
                </a:solidFill>
                <a:latin typeface="+mn-ea"/>
                <a:ea typeface="+mn-ea"/>
              </a:rPr>
              <a:t>                                      </a:t>
            </a:r>
            <a:r>
              <a:rPr lang="en-US" altLang="zh-CN" sz="2000" b="0" i="0" dirty="0">
                <a:solidFill>
                  <a:srgbClr val="008000"/>
                </a:solidFill>
                <a:effectLst/>
                <a:latin typeface="+mn-ea"/>
                <a:ea typeface="+mn-ea"/>
              </a:rPr>
              <a:t>// D</a:t>
            </a:r>
            <a:r>
              <a:rPr lang="zh-CN" altLang="en-US" sz="2000" b="0" i="0" dirty="0">
                <a:solidFill>
                  <a:srgbClr val="008000"/>
                </a:solidFill>
                <a:effectLst/>
                <a:latin typeface="+mn-ea"/>
                <a:ea typeface="+mn-ea"/>
              </a:rPr>
              <a:t>值最小的顶点</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AF00DB"/>
                </a:solidFill>
                <a:effectLst/>
                <a:latin typeface="+mn-ea"/>
                <a:ea typeface="+mn-ea"/>
              </a:rPr>
              <a:t>if</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D</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0x3f3f3f3f</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break</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剩余顶点无路径</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AF00DB"/>
                </a:solidFill>
                <a:effectLst/>
                <a:latin typeface="+mn-ea"/>
                <a:ea typeface="+mn-ea"/>
              </a:rPr>
              <a:t>if</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v</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zh-CN" altLang="en-US" sz="2000" b="0" i="0" dirty="0">
                <a:solidFill>
                  <a:srgbClr val="000000"/>
                </a:solidFill>
                <a:effectLst/>
                <a:latin typeface="+mn-ea"/>
                <a:ea typeface="+mn-ea"/>
              </a:rPr>
              <a:t>用栈输出</a:t>
            </a:r>
            <a:r>
              <a:rPr lang="en-US" altLang="zh-CN" sz="2000" b="0" i="0" dirty="0">
                <a:solidFill>
                  <a:srgbClr val="000000"/>
                </a:solidFill>
                <a:effectLst/>
                <a:latin typeface="+mn-ea"/>
                <a:ea typeface="+mn-ea"/>
              </a:rPr>
              <a:t>v</a:t>
            </a:r>
            <a:r>
              <a:rPr lang="zh-CN" altLang="en-US" sz="2000" b="0" i="0" dirty="0">
                <a:solidFill>
                  <a:srgbClr val="000000"/>
                </a:solidFill>
                <a:effectLst/>
                <a:latin typeface="+mn-ea"/>
                <a:ea typeface="+mn-ea"/>
              </a:rPr>
              <a:t>到</a:t>
            </a:r>
            <a:r>
              <a:rPr lang="en-US" altLang="zh-CN" sz="2000" b="0" i="0" dirty="0">
                <a:solidFill>
                  <a:srgbClr val="000000"/>
                </a:solidFill>
                <a:effectLst/>
                <a:latin typeface="+mn-ea"/>
                <a:ea typeface="+mn-ea"/>
              </a:rPr>
              <a:t>j</a:t>
            </a:r>
            <a:r>
              <a:rPr lang="zh-CN" altLang="en-US" sz="2000" b="0" i="0" dirty="0">
                <a:solidFill>
                  <a:srgbClr val="000000"/>
                </a:solidFill>
                <a:effectLst/>
                <a:latin typeface="+mn-ea"/>
                <a:ea typeface="+mn-ea"/>
              </a:rPr>
              <a:t>的最短路径和路径值</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D</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       </a:t>
            </a:r>
          </a:p>
        </p:txBody>
      </p:sp>
    </p:spTree>
    <p:extLst>
      <p:ext uri="{BB962C8B-B14F-4D97-AF65-F5344CB8AC3E}">
        <p14:creationId xmlns:p14="http://schemas.microsoft.com/office/powerpoint/2010/main" val="149319534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34"/>
          <p:cNvSpPr>
            <a:spLocks noChangeArrowheads="1"/>
          </p:cNvSpPr>
          <p:nvPr/>
        </p:nvSpPr>
        <p:spPr bwMode="auto">
          <a:xfrm>
            <a:off x="1571604" y="214290"/>
            <a:ext cx="6424631" cy="769441"/>
          </a:xfrm>
          <a:prstGeom prst="rect">
            <a:avLst/>
          </a:prstGeom>
          <a:noFill/>
          <a:ln w="9525">
            <a:noFill/>
            <a:miter lim="800000"/>
            <a:headEnd/>
            <a:tailEnd/>
          </a:ln>
        </p:spPr>
        <p:txBody>
          <a:bodyPr wrap="square">
            <a:spAutoFit/>
          </a:bodyPr>
          <a:lstStyle/>
          <a:p>
            <a:pPr algn="ctr" eaLnBrk="1" hangingPunct="1">
              <a:buFont typeface="Arial" pitchFamily="34" charset="0"/>
              <a:buNone/>
            </a:pPr>
            <a:r>
              <a:rPr lang="zh-CN" altLang="en-US" sz="4400" i="0" dirty="0">
                <a:solidFill>
                  <a:schemeClr val="tx2"/>
                </a:solidFill>
                <a:latin typeface="Tahoma" panose="020B0604030504040204" pitchFamily="34" charset="0"/>
                <a:ea typeface="隶书" pitchFamily="49" charset="-122"/>
              </a:rPr>
              <a:t>迪杰斯特拉算法实现</a:t>
            </a:r>
          </a:p>
        </p:txBody>
      </p:sp>
      <p:sp>
        <p:nvSpPr>
          <p:cNvPr id="4" name="文本框 3">
            <a:extLst>
              <a:ext uri="{FF2B5EF4-FFF2-40B4-BE49-F238E27FC236}">
                <a16:creationId xmlns:a16="http://schemas.microsoft.com/office/drawing/2014/main" id="{E205B9BA-C790-AC4F-6CED-469469C2F667}"/>
              </a:ext>
            </a:extLst>
          </p:cNvPr>
          <p:cNvSpPr txBox="1"/>
          <p:nvPr/>
        </p:nvSpPr>
        <p:spPr>
          <a:xfrm>
            <a:off x="539552" y="1340768"/>
            <a:ext cx="8208912" cy="3170099"/>
          </a:xfrm>
          <a:prstGeom prst="rect">
            <a:avLst/>
          </a:prstGeom>
          <a:noFill/>
        </p:spPr>
        <p:txBody>
          <a:bodyPr wrap="square">
            <a:spAutoFit/>
          </a:bodyPr>
          <a:lstStyle/>
          <a:p>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final</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 = </a:t>
            </a:r>
            <a:r>
              <a:rPr lang="en-US" altLang="zh-CN" sz="2000" b="0" i="0" dirty="0">
                <a:solidFill>
                  <a:srgbClr val="0000FF"/>
                </a:solidFill>
                <a:effectLst/>
                <a:latin typeface="+mn-ea"/>
                <a:ea typeface="+mn-ea"/>
              </a:rPr>
              <a:t>true</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更新</a:t>
            </a:r>
            <a:r>
              <a:rPr lang="en-US" altLang="zh-CN" sz="2000" b="0" i="0" dirty="0">
                <a:solidFill>
                  <a:srgbClr val="008000"/>
                </a:solidFill>
                <a:effectLst/>
                <a:latin typeface="+mn-ea"/>
                <a:ea typeface="+mn-ea"/>
              </a:rPr>
              <a:t>j</a:t>
            </a:r>
            <a:r>
              <a:rPr lang="zh-CN" altLang="en-US" sz="2000" b="0" i="0" dirty="0">
                <a:solidFill>
                  <a:srgbClr val="008000"/>
                </a:solidFill>
                <a:effectLst/>
                <a:latin typeface="+mn-ea"/>
                <a:ea typeface="+mn-ea"/>
              </a:rPr>
              <a:t>的状态值</a:t>
            </a:r>
            <a:endParaRPr lang="zh-CN" altLang="en-US" sz="2000" b="0" i="0" dirty="0">
              <a:solidFill>
                <a:srgbClr val="000000"/>
              </a:solidFill>
              <a:effectLst/>
              <a:latin typeface="+mn-ea"/>
              <a:ea typeface="+mn-ea"/>
            </a:endParaRPr>
          </a:p>
          <a:p>
            <a:r>
              <a:rPr lang="zh-CN" altLang="en-US" sz="2000" b="0" i="0" dirty="0">
                <a:solidFill>
                  <a:srgbClr val="008000"/>
                </a:solidFill>
                <a:effectLst/>
                <a:latin typeface="+mn-ea"/>
                <a:ea typeface="+mn-ea"/>
              </a:rPr>
              <a:t>        </a:t>
            </a:r>
            <a:r>
              <a:rPr lang="en-US" altLang="zh-CN" sz="2000" b="0" i="0" dirty="0">
                <a:solidFill>
                  <a:srgbClr val="008000"/>
                </a:solidFill>
                <a:effectLst/>
                <a:latin typeface="+mn-ea"/>
                <a:ea typeface="+mn-ea"/>
              </a:rPr>
              <a:t>// </a:t>
            </a:r>
            <a:r>
              <a:rPr lang="zh-CN" altLang="en-US" sz="2000" b="0" i="0" dirty="0">
                <a:solidFill>
                  <a:srgbClr val="008000"/>
                </a:solidFill>
                <a:effectLst/>
                <a:latin typeface="+mn-ea"/>
                <a:ea typeface="+mn-ea"/>
              </a:rPr>
              <a:t>更新经过</a:t>
            </a:r>
            <a:r>
              <a:rPr lang="en-US" altLang="zh-CN" sz="2000" b="0" i="0" dirty="0">
                <a:solidFill>
                  <a:srgbClr val="008000"/>
                </a:solidFill>
                <a:effectLst/>
                <a:latin typeface="+mn-ea"/>
                <a:ea typeface="+mn-ea"/>
              </a:rPr>
              <a:t>j</a:t>
            </a:r>
            <a:r>
              <a:rPr lang="zh-CN" altLang="en-US" sz="2000" b="0" i="0" dirty="0">
                <a:solidFill>
                  <a:srgbClr val="008000"/>
                </a:solidFill>
                <a:effectLst/>
                <a:latin typeface="+mn-ea"/>
                <a:ea typeface="+mn-ea"/>
              </a:rPr>
              <a:t>，从</a:t>
            </a:r>
            <a:r>
              <a:rPr lang="en-US" altLang="zh-CN" sz="2000" b="0" i="0" dirty="0">
                <a:solidFill>
                  <a:srgbClr val="008000"/>
                </a:solidFill>
                <a:effectLst/>
                <a:latin typeface="+mn-ea"/>
                <a:ea typeface="+mn-ea"/>
              </a:rPr>
              <a:t>v</a:t>
            </a:r>
            <a:r>
              <a:rPr lang="zh-CN" altLang="en-US" sz="2000" b="0" i="0" dirty="0">
                <a:solidFill>
                  <a:srgbClr val="008000"/>
                </a:solidFill>
                <a:effectLst/>
                <a:latin typeface="+mn-ea"/>
                <a:ea typeface="+mn-ea"/>
              </a:rPr>
              <a:t>到各顶点的最短路径值</a:t>
            </a:r>
            <a:r>
              <a:rPr lang="en-US" altLang="zh-CN" sz="2000" b="0" i="0" dirty="0">
                <a:solidFill>
                  <a:srgbClr val="008000"/>
                </a:solidFill>
                <a:effectLst/>
                <a:latin typeface="+mn-ea"/>
                <a:ea typeface="+mn-ea"/>
              </a:rPr>
              <a:t>D</a:t>
            </a:r>
            <a:r>
              <a:rPr lang="zh-CN" altLang="en-US" sz="2000" b="0" i="0" dirty="0">
                <a:solidFill>
                  <a:srgbClr val="008000"/>
                </a:solidFill>
                <a:effectLst/>
                <a:latin typeface="+mn-ea"/>
                <a:ea typeface="+mn-ea"/>
              </a:rPr>
              <a:t>和</a:t>
            </a:r>
            <a:r>
              <a:rPr lang="en-US" altLang="zh-CN" sz="2000" b="0" i="0" dirty="0">
                <a:solidFill>
                  <a:srgbClr val="008000"/>
                </a:solidFill>
                <a:effectLst/>
                <a:latin typeface="+mn-ea"/>
                <a:ea typeface="+mn-ea"/>
              </a:rPr>
              <a:t>path</a:t>
            </a:r>
            <a:endParaRPr lang="en-US" altLang="zh-CN" sz="2000" b="0" i="0" dirty="0">
              <a:solidFill>
                <a:srgbClr val="000000"/>
              </a:solidFill>
              <a:effectLst/>
              <a:latin typeface="+mn-ea"/>
              <a:ea typeface="+mn-ea"/>
            </a:endParaRP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for</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k</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0</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k</a:t>
            </a:r>
            <a:r>
              <a:rPr lang="en-US" altLang="zh-CN" sz="2000" b="0" i="0" dirty="0">
                <a:solidFill>
                  <a:srgbClr val="000000"/>
                </a:solidFill>
                <a:effectLst/>
                <a:latin typeface="+mn-ea"/>
                <a:ea typeface="+mn-ea"/>
              </a:rPr>
              <a:t> &lt; </a:t>
            </a:r>
            <a:r>
              <a:rPr lang="en-US" altLang="zh-CN" sz="2000" b="0" i="0" dirty="0" err="1">
                <a:solidFill>
                  <a:srgbClr val="001080"/>
                </a:solidFill>
                <a:effectLst/>
                <a:latin typeface="+mn-ea"/>
                <a:ea typeface="+mn-ea"/>
              </a:rPr>
              <a:t>g</a:t>
            </a:r>
            <a:r>
              <a:rPr lang="en-US" altLang="zh-CN" sz="2000" b="0" i="0" dirty="0" err="1">
                <a:solidFill>
                  <a:srgbClr val="000000"/>
                </a:solidFill>
                <a:effectLst/>
                <a:latin typeface="+mn-ea"/>
                <a:ea typeface="+mn-ea"/>
              </a:rPr>
              <a:t>.</a:t>
            </a:r>
            <a:r>
              <a:rPr lang="en-US" altLang="zh-CN" sz="2000" b="0" i="0" dirty="0" err="1">
                <a:solidFill>
                  <a:srgbClr val="001080"/>
                </a:solidFill>
                <a:effectLst/>
                <a:latin typeface="+mn-ea"/>
                <a:ea typeface="+mn-ea"/>
              </a:rPr>
              <a:t>vexnum</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k</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if</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final</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k</a:t>
            </a:r>
            <a:r>
              <a:rPr lang="en-US" altLang="zh-CN" sz="2000" b="0" i="0" dirty="0">
                <a:solidFill>
                  <a:srgbClr val="000000"/>
                </a:solidFill>
                <a:effectLst/>
                <a:latin typeface="+mn-ea"/>
                <a:ea typeface="+mn-ea"/>
              </a:rPr>
              <a:t>] &amp;&amp; </a:t>
            </a:r>
            <a:r>
              <a:rPr lang="en-US" altLang="zh-CN" sz="2000" b="0" i="0" dirty="0">
                <a:solidFill>
                  <a:srgbClr val="001080"/>
                </a:solidFill>
                <a:effectLst/>
                <a:latin typeface="+mn-ea"/>
                <a:ea typeface="+mn-ea"/>
              </a:rPr>
              <a:t>D</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k</a:t>
            </a:r>
            <a:r>
              <a:rPr lang="en-US" altLang="zh-CN" sz="2000" b="0" i="0" dirty="0">
                <a:solidFill>
                  <a:srgbClr val="000000"/>
                </a:solidFill>
                <a:effectLst/>
                <a:latin typeface="+mn-ea"/>
                <a:ea typeface="+mn-ea"/>
              </a:rPr>
              <a:t>] &gt; </a:t>
            </a:r>
            <a:r>
              <a:rPr lang="en-US" altLang="zh-CN" sz="2000" b="0" i="0" dirty="0">
                <a:solidFill>
                  <a:srgbClr val="001080"/>
                </a:solidFill>
                <a:effectLst/>
                <a:latin typeface="+mn-ea"/>
                <a:ea typeface="+mn-ea"/>
              </a:rPr>
              <a:t>D</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 + </a:t>
            </a:r>
            <a:r>
              <a:rPr lang="en-US" altLang="zh-CN" sz="2000" b="0" i="0" dirty="0" err="1">
                <a:solidFill>
                  <a:srgbClr val="001080"/>
                </a:solidFill>
                <a:effectLst/>
                <a:latin typeface="+mn-ea"/>
                <a:ea typeface="+mn-ea"/>
              </a:rPr>
              <a:t>g</a:t>
            </a:r>
            <a:r>
              <a:rPr lang="en-US" altLang="zh-CN" sz="2000" b="0" i="0" dirty="0" err="1">
                <a:solidFill>
                  <a:srgbClr val="000000"/>
                </a:solidFill>
                <a:effectLst/>
                <a:latin typeface="+mn-ea"/>
                <a:ea typeface="+mn-ea"/>
              </a:rPr>
              <a:t>.</a:t>
            </a:r>
            <a:r>
              <a:rPr lang="en-US" altLang="zh-CN" sz="2000" b="0" i="0" dirty="0" err="1">
                <a:solidFill>
                  <a:srgbClr val="001080"/>
                </a:solidFill>
                <a:effectLst/>
                <a:latin typeface="+mn-ea"/>
                <a:ea typeface="+mn-ea"/>
              </a:rPr>
              <a:t>edges</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k</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                </a:t>
            </a:r>
            <a:r>
              <a:rPr lang="zh-CN" altLang="en-US" sz="2000" b="0" i="0" dirty="0">
                <a:solidFill>
                  <a:srgbClr val="000000"/>
                </a:solidFill>
                <a:effectLst/>
                <a:latin typeface="+mn-ea"/>
                <a:ea typeface="+mn-ea"/>
              </a:rPr>
              <a:t>更新</a:t>
            </a:r>
            <a:r>
              <a:rPr lang="en-US" altLang="zh-CN" sz="2000" b="0" i="0" dirty="0">
                <a:solidFill>
                  <a:srgbClr val="001080"/>
                </a:solidFill>
                <a:effectLst/>
                <a:latin typeface="+mn-ea"/>
                <a:ea typeface="+mn-ea"/>
              </a:rPr>
              <a:t>D</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k</a:t>
            </a:r>
            <a:r>
              <a:rPr lang="en-US" altLang="zh-CN" sz="2000" b="0" i="0" dirty="0">
                <a:solidFill>
                  <a:srgbClr val="000000"/>
                </a:solidFill>
                <a:effectLst/>
                <a:latin typeface="+mn-ea"/>
                <a:ea typeface="+mn-ea"/>
              </a:rPr>
              <a:t>] </a:t>
            </a:r>
          </a:p>
          <a:p>
            <a:r>
              <a:rPr lang="en-US" altLang="zh-CN" sz="2000" b="0" i="0" dirty="0">
                <a:solidFill>
                  <a:srgbClr val="000000"/>
                </a:solidFill>
                <a:latin typeface="+mn-ea"/>
                <a:ea typeface="+mn-ea"/>
              </a:rPr>
              <a:t>            </a:t>
            </a:r>
            <a:r>
              <a:rPr lang="zh-CN" altLang="en-US" sz="2000" b="0" i="0" dirty="0">
                <a:solidFill>
                  <a:srgbClr val="000000"/>
                </a:solidFill>
                <a:latin typeface="+mn-ea"/>
                <a:ea typeface="+mn-ea"/>
              </a:rPr>
              <a:t>更新</a:t>
            </a:r>
            <a:r>
              <a:rPr lang="en-US" altLang="zh-CN" sz="2000" b="0" i="0" dirty="0">
                <a:solidFill>
                  <a:srgbClr val="001080"/>
                </a:solidFill>
                <a:effectLst/>
                <a:latin typeface="+mn-ea"/>
                <a:ea typeface="+mn-ea"/>
              </a:rPr>
              <a:t>path</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k</a:t>
            </a:r>
            <a:r>
              <a:rPr lang="en-US" altLang="zh-CN" sz="2000" b="0" i="0" dirty="0">
                <a:solidFill>
                  <a:srgbClr val="000000"/>
                </a:solidFill>
                <a:effectLst/>
                <a:latin typeface="+mn-ea"/>
                <a:ea typeface="+mn-ea"/>
              </a:rPr>
              <a:t>] = j</a:t>
            </a:r>
          </a:p>
          <a:p>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pPr>
            <a:fld id="{188C0613-4CB4-4541-90DD-8A58DB29F10A}" type="slidenum">
              <a:rPr lang="zh-CN" altLang="en-US"/>
              <a:pPr algn="r" eaLnBrk="1" hangingPunct="1">
                <a:spcBef>
                  <a:spcPct val="50000"/>
                </a:spcBef>
              </a:pPr>
              <a:t>26</a:t>
            </a:fld>
            <a:endParaRPr lang="en-US" altLang="zh-CN"/>
          </a:p>
        </p:txBody>
      </p:sp>
      <p:sp>
        <p:nvSpPr>
          <p:cNvPr id="22533" name="Rectangle 5"/>
          <p:cNvSpPr>
            <a:spLocks noGrp="1" noChangeArrowheads="1"/>
          </p:cNvSpPr>
          <p:nvPr>
            <p:ph type="body" idx="1"/>
          </p:nvPr>
        </p:nvSpPr>
        <p:spPr>
          <a:xfrm>
            <a:off x="611560" y="1409700"/>
            <a:ext cx="7072362" cy="4038600"/>
          </a:xfrm>
        </p:spPr>
        <p:txBody>
          <a:bodyPr/>
          <a:lstStyle/>
          <a:p>
            <a:pPr marL="0" indent="0" eaLnBrk="1" hangingPunct="1">
              <a:lnSpc>
                <a:spcPct val="60000"/>
              </a:lnSpc>
              <a:spcBef>
                <a:spcPct val="50000"/>
              </a:spcBef>
              <a:buNone/>
            </a:pPr>
            <a:r>
              <a:rPr lang="zh-CN" altLang="en-US" sz="2800" dirty="0">
                <a:latin typeface="黑体" pitchFamily="49" charset="-122"/>
                <a:ea typeface="黑体" pitchFamily="49" charset="-122"/>
              </a:rPr>
              <a:t>顶点数</a:t>
            </a:r>
            <a:r>
              <a:rPr lang="en-US" altLang="zh-CN" sz="2800" dirty="0">
                <a:latin typeface="黑体" pitchFamily="49" charset="-122"/>
                <a:ea typeface="黑体" pitchFamily="49" charset="-122"/>
              </a:rPr>
              <a:t>n,</a:t>
            </a:r>
            <a:r>
              <a:rPr lang="zh-CN" altLang="en-US" sz="2800" dirty="0">
                <a:latin typeface="黑体" pitchFamily="49" charset="-122"/>
                <a:ea typeface="黑体" pitchFamily="49" charset="-122"/>
              </a:rPr>
              <a:t>边数</a:t>
            </a:r>
            <a:r>
              <a:rPr lang="en-US" altLang="zh-CN" sz="2800" dirty="0">
                <a:latin typeface="黑体" pitchFamily="49" charset="-122"/>
                <a:ea typeface="黑体" pitchFamily="49" charset="-122"/>
              </a:rPr>
              <a:t>e,</a:t>
            </a:r>
            <a:r>
              <a:rPr lang="zh-CN" altLang="en-US" sz="2800" dirty="0">
                <a:latin typeface="黑体" pitchFamily="49" charset="-122"/>
                <a:ea typeface="黑体" pitchFamily="49" charset="-122"/>
              </a:rPr>
              <a:t>邻接矩阵存储。</a:t>
            </a:r>
            <a:endParaRPr lang="en-US" altLang="zh-CN" dirty="0">
              <a:latin typeface="黑体" pitchFamily="49" charset="-122"/>
              <a:ea typeface="黑体" pitchFamily="49" charset="-122"/>
            </a:endParaRPr>
          </a:p>
          <a:p>
            <a:pPr marL="0" indent="0" eaLnBrk="1" hangingPunct="1">
              <a:lnSpc>
                <a:spcPct val="60000"/>
              </a:lnSpc>
              <a:spcBef>
                <a:spcPct val="50000"/>
              </a:spcBef>
              <a:buNone/>
            </a:pPr>
            <a:r>
              <a:rPr lang="en-US" altLang="zh-CN" sz="2800" dirty="0">
                <a:latin typeface="黑体" pitchFamily="49" charset="-122"/>
                <a:ea typeface="黑体" pitchFamily="49" charset="-122"/>
              </a:rPr>
              <a:t>    </a:t>
            </a:r>
            <a:r>
              <a:rPr lang="zh-CN" altLang="en-US" sz="2800" dirty="0">
                <a:latin typeface="黑体" pitchFamily="49" charset="-122"/>
                <a:ea typeface="黑体" pitchFamily="49" charset="-122"/>
              </a:rPr>
              <a:t>初始化：</a:t>
            </a:r>
            <a:r>
              <a:rPr lang="en-US" altLang="zh-CN" sz="2800" dirty="0">
                <a:latin typeface="黑体" pitchFamily="49" charset="-122"/>
                <a:ea typeface="黑体" pitchFamily="49" charset="-122"/>
              </a:rPr>
              <a:t>O(n)</a:t>
            </a:r>
          </a:p>
          <a:p>
            <a:pPr eaLnBrk="1" hangingPunct="1">
              <a:lnSpc>
                <a:spcPct val="60000"/>
              </a:lnSpc>
              <a:spcBef>
                <a:spcPct val="50000"/>
              </a:spcBef>
              <a:buFontTx/>
              <a:buNone/>
            </a:pPr>
            <a:r>
              <a:rPr lang="en-US" altLang="zh-CN" sz="2800" dirty="0">
                <a:latin typeface="黑体" pitchFamily="49" charset="-122"/>
                <a:ea typeface="黑体" pitchFamily="49" charset="-122"/>
              </a:rPr>
              <a:t>    </a:t>
            </a:r>
            <a:r>
              <a:rPr lang="zh-CN" altLang="en-US" dirty="0">
                <a:latin typeface="黑体" pitchFamily="49" charset="-122"/>
                <a:ea typeface="黑体" pitchFamily="49" charset="-122"/>
              </a:rPr>
              <a:t>循环最多</a:t>
            </a:r>
            <a:r>
              <a:rPr lang="en-US" altLang="zh-CN" sz="2800" dirty="0">
                <a:latin typeface="黑体" pitchFamily="49" charset="-122"/>
                <a:ea typeface="黑体" pitchFamily="49" charset="-122"/>
              </a:rPr>
              <a:t>n-1</a:t>
            </a:r>
            <a:r>
              <a:rPr lang="zh-CN" altLang="en-US" sz="2800" dirty="0">
                <a:latin typeface="黑体" pitchFamily="49" charset="-122"/>
                <a:ea typeface="黑体" pitchFamily="49" charset="-122"/>
              </a:rPr>
              <a:t>次</a:t>
            </a:r>
            <a:endParaRPr lang="en-US" altLang="zh-CN" sz="2800" dirty="0">
              <a:latin typeface="黑体" pitchFamily="49" charset="-122"/>
              <a:ea typeface="黑体" pitchFamily="49" charset="-122"/>
            </a:endParaRPr>
          </a:p>
          <a:p>
            <a:pPr eaLnBrk="1" hangingPunct="1">
              <a:lnSpc>
                <a:spcPct val="60000"/>
              </a:lnSpc>
              <a:spcBef>
                <a:spcPct val="50000"/>
              </a:spcBef>
              <a:buFontTx/>
              <a:buNone/>
            </a:pPr>
            <a:r>
              <a:rPr lang="en-US" altLang="zh-CN" sz="2800" dirty="0">
                <a:latin typeface="黑体" pitchFamily="49" charset="-122"/>
                <a:ea typeface="黑体" pitchFamily="49" charset="-122"/>
              </a:rPr>
              <a:t>       </a:t>
            </a:r>
            <a:r>
              <a:rPr lang="zh-CN" altLang="en-US" sz="2800" dirty="0">
                <a:latin typeface="黑体" pitchFamily="49" charset="-122"/>
                <a:ea typeface="黑体" pitchFamily="49" charset="-122"/>
              </a:rPr>
              <a:t>选最小：</a:t>
            </a:r>
            <a:r>
              <a:rPr lang="en-US" altLang="zh-CN" sz="2800" dirty="0">
                <a:latin typeface="黑体" pitchFamily="49" charset="-122"/>
                <a:ea typeface="黑体" pitchFamily="49" charset="-122"/>
              </a:rPr>
              <a:t>O(n)</a:t>
            </a:r>
          </a:p>
          <a:p>
            <a:pPr eaLnBrk="1" hangingPunct="1">
              <a:lnSpc>
                <a:spcPct val="60000"/>
              </a:lnSpc>
              <a:spcBef>
                <a:spcPct val="50000"/>
              </a:spcBef>
              <a:buFontTx/>
              <a:buNone/>
            </a:pPr>
            <a:r>
              <a:rPr lang="en-US" altLang="zh-CN" sz="2800" dirty="0">
                <a:latin typeface="黑体" pitchFamily="49" charset="-122"/>
                <a:ea typeface="黑体" pitchFamily="49" charset="-122"/>
              </a:rPr>
              <a:t>       </a:t>
            </a:r>
            <a:r>
              <a:rPr lang="zh-CN" altLang="en-US" sz="2800" dirty="0">
                <a:latin typeface="黑体" pitchFamily="49" charset="-122"/>
                <a:ea typeface="黑体" pitchFamily="49" charset="-122"/>
              </a:rPr>
              <a:t>更新：</a:t>
            </a:r>
            <a:r>
              <a:rPr lang="en-US" altLang="zh-CN" sz="2800" dirty="0">
                <a:latin typeface="黑体" pitchFamily="49" charset="-122"/>
                <a:ea typeface="黑体" pitchFamily="49" charset="-122"/>
              </a:rPr>
              <a:t>O(n)</a:t>
            </a:r>
          </a:p>
          <a:p>
            <a:pPr eaLnBrk="1" hangingPunct="1">
              <a:lnSpc>
                <a:spcPct val="60000"/>
              </a:lnSpc>
              <a:spcBef>
                <a:spcPct val="50000"/>
              </a:spcBef>
              <a:buFontTx/>
              <a:buNone/>
            </a:pPr>
            <a:r>
              <a:rPr lang="en-US" altLang="zh-CN" sz="2800" dirty="0">
                <a:latin typeface="黑体" pitchFamily="49" charset="-122"/>
                <a:ea typeface="黑体" pitchFamily="49" charset="-122"/>
              </a:rPr>
              <a:t>    </a:t>
            </a:r>
            <a:r>
              <a:rPr lang="zh-CN" altLang="en-US" sz="2800" dirty="0">
                <a:latin typeface="黑体" pitchFamily="49" charset="-122"/>
                <a:ea typeface="黑体" pitchFamily="49" charset="-122"/>
              </a:rPr>
              <a:t>故时间复杂度为</a:t>
            </a:r>
            <a:r>
              <a:rPr lang="en-US" altLang="zh-CN" sz="2800" dirty="0">
                <a:latin typeface="黑体" pitchFamily="49" charset="-122"/>
                <a:ea typeface="黑体" pitchFamily="49" charset="-122"/>
              </a:rPr>
              <a:t>O(n</a:t>
            </a:r>
            <a:r>
              <a:rPr lang="en-US" altLang="zh-CN" sz="2800" baseline="30000" dirty="0">
                <a:latin typeface="黑体" pitchFamily="49" charset="-122"/>
                <a:ea typeface="黑体" pitchFamily="49" charset="-122"/>
              </a:rPr>
              <a:t>2</a:t>
            </a:r>
            <a:r>
              <a:rPr lang="zh-CN" altLang="en-US" sz="2800" dirty="0">
                <a:latin typeface="黑体" pitchFamily="49" charset="-122"/>
                <a:ea typeface="黑体" pitchFamily="49" charset="-122"/>
              </a:rPr>
              <a:t>）。</a:t>
            </a:r>
            <a:endParaRPr lang="en-US" altLang="zh-CN" sz="2800" dirty="0">
              <a:latin typeface="黑体" pitchFamily="49" charset="-122"/>
              <a:ea typeface="黑体" pitchFamily="49" charset="-122"/>
            </a:endParaRPr>
          </a:p>
          <a:p>
            <a:pPr eaLnBrk="1" hangingPunct="1">
              <a:lnSpc>
                <a:spcPct val="60000"/>
              </a:lnSpc>
              <a:spcBef>
                <a:spcPct val="50000"/>
              </a:spcBef>
              <a:buFontTx/>
              <a:buNone/>
            </a:pPr>
            <a:r>
              <a:rPr lang="en-US" altLang="zh-CN" sz="2800" b="1" dirty="0">
                <a:latin typeface="黑体" pitchFamily="49" charset="-122"/>
                <a:ea typeface="黑体" pitchFamily="49" charset="-122"/>
              </a:rPr>
              <a:t>            </a:t>
            </a:r>
          </a:p>
          <a:p>
            <a:pPr eaLnBrk="1" hangingPunct="1">
              <a:spcBef>
                <a:spcPct val="50000"/>
              </a:spcBef>
              <a:buFont typeface="Wingdings" pitchFamily="2" charset="2"/>
              <a:buNone/>
            </a:pPr>
            <a:r>
              <a:rPr lang="en-US" altLang="zh-CN" b="1" dirty="0">
                <a:latin typeface="黑体" pitchFamily="49" charset="-122"/>
                <a:ea typeface="黑体" pitchFamily="49" charset="-122"/>
              </a:rPr>
              <a:t>   </a:t>
            </a:r>
            <a:endParaRPr lang="zh-CN" altLang="en-US" b="1" dirty="0">
              <a:latin typeface="黑体" pitchFamily="49" charset="-122"/>
              <a:ea typeface="黑体" pitchFamily="49" charset="-122"/>
            </a:endParaRPr>
          </a:p>
        </p:txBody>
      </p:sp>
      <p:sp>
        <p:nvSpPr>
          <p:cNvPr id="2" name="Rectangle 134">
            <a:extLst>
              <a:ext uri="{FF2B5EF4-FFF2-40B4-BE49-F238E27FC236}">
                <a16:creationId xmlns:a16="http://schemas.microsoft.com/office/drawing/2014/main" id="{DAA02DC1-C042-2F80-E774-E53120F43F1A}"/>
              </a:ext>
            </a:extLst>
          </p:cNvPr>
          <p:cNvSpPr>
            <a:spLocks noChangeArrowheads="1"/>
          </p:cNvSpPr>
          <p:nvPr/>
        </p:nvSpPr>
        <p:spPr bwMode="auto">
          <a:xfrm>
            <a:off x="1571604" y="214290"/>
            <a:ext cx="6424631" cy="769441"/>
          </a:xfrm>
          <a:prstGeom prst="rect">
            <a:avLst/>
          </a:prstGeom>
          <a:noFill/>
          <a:ln w="9525">
            <a:noFill/>
            <a:miter lim="800000"/>
            <a:headEnd/>
            <a:tailEnd/>
          </a:ln>
        </p:spPr>
        <p:txBody>
          <a:bodyPr wrap="square">
            <a:spAutoFit/>
          </a:bodyPr>
          <a:lstStyle/>
          <a:p>
            <a:pPr algn="ctr" eaLnBrk="1" hangingPunct="1">
              <a:buFont typeface="Arial" pitchFamily="34" charset="0"/>
              <a:buNone/>
            </a:pPr>
            <a:r>
              <a:rPr lang="zh-CN" altLang="en-US" sz="4400" i="0" dirty="0">
                <a:solidFill>
                  <a:schemeClr val="tx2"/>
                </a:solidFill>
                <a:latin typeface="Tahoma" panose="020B0604030504040204" pitchFamily="34" charset="0"/>
                <a:ea typeface="隶书" pitchFamily="49" charset="-122"/>
              </a:rPr>
              <a:t>迪杰斯特拉算法时间分析</a:t>
            </a:r>
          </a:p>
        </p:txBody>
      </p:sp>
    </p:spTree>
    <p:extLst>
      <p:ext uri="{BB962C8B-B14F-4D97-AF65-F5344CB8AC3E}">
        <p14:creationId xmlns:p14="http://schemas.microsoft.com/office/powerpoint/2010/main" val="16139595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53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pPr>
            <a:fld id="{188C0613-4CB4-4541-90DD-8A58DB29F10A}" type="slidenum">
              <a:rPr lang="zh-CN" altLang="en-US"/>
              <a:pPr algn="r" eaLnBrk="1" hangingPunct="1">
                <a:spcBef>
                  <a:spcPct val="50000"/>
                </a:spcBef>
              </a:pPr>
              <a:t>27</a:t>
            </a:fld>
            <a:endParaRPr lang="en-US" altLang="zh-CN"/>
          </a:p>
        </p:txBody>
      </p:sp>
      <p:sp>
        <p:nvSpPr>
          <p:cNvPr id="22533" name="Rectangle 5"/>
          <p:cNvSpPr>
            <a:spLocks noGrp="1" noChangeArrowheads="1"/>
          </p:cNvSpPr>
          <p:nvPr>
            <p:ph type="body" idx="1"/>
          </p:nvPr>
        </p:nvSpPr>
        <p:spPr>
          <a:xfrm>
            <a:off x="611560" y="1409700"/>
            <a:ext cx="7072362" cy="4038600"/>
          </a:xfrm>
        </p:spPr>
        <p:txBody>
          <a:bodyPr/>
          <a:lstStyle/>
          <a:p>
            <a:pPr marL="0" indent="0" eaLnBrk="1" hangingPunct="1">
              <a:lnSpc>
                <a:spcPct val="60000"/>
              </a:lnSpc>
              <a:spcBef>
                <a:spcPct val="50000"/>
              </a:spcBef>
              <a:buNone/>
            </a:pPr>
            <a:r>
              <a:rPr lang="zh-CN" altLang="en-US" sz="2800" dirty="0">
                <a:latin typeface="黑体" pitchFamily="49" charset="-122"/>
                <a:ea typeface="黑体" pitchFamily="49" charset="-122"/>
              </a:rPr>
              <a:t>顶点数</a:t>
            </a:r>
            <a:r>
              <a:rPr lang="en-US" altLang="zh-CN" sz="2800" dirty="0">
                <a:latin typeface="黑体" pitchFamily="49" charset="-122"/>
                <a:ea typeface="黑体" pitchFamily="49" charset="-122"/>
              </a:rPr>
              <a:t>n,</a:t>
            </a:r>
            <a:r>
              <a:rPr lang="zh-CN" altLang="en-US" sz="2800" dirty="0">
                <a:latin typeface="黑体" pitchFamily="49" charset="-122"/>
                <a:ea typeface="黑体" pitchFamily="49" charset="-122"/>
              </a:rPr>
              <a:t>边数</a:t>
            </a:r>
            <a:r>
              <a:rPr lang="en-US" altLang="zh-CN" sz="2800" dirty="0">
                <a:latin typeface="黑体" pitchFamily="49" charset="-122"/>
                <a:ea typeface="黑体" pitchFamily="49" charset="-122"/>
              </a:rPr>
              <a:t>e,</a:t>
            </a:r>
            <a:r>
              <a:rPr lang="zh-CN" altLang="en-US" sz="2800" dirty="0">
                <a:latin typeface="黑体" pitchFamily="49" charset="-122"/>
                <a:ea typeface="黑体" pitchFamily="49" charset="-122"/>
              </a:rPr>
              <a:t>邻接表存储。</a:t>
            </a:r>
            <a:endParaRPr lang="en-US" altLang="zh-CN" dirty="0">
              <a:latin typeface="黑体" pitchFamily="49" charset="-122"/>
              <a:ea typeface="黑体" pitchFamily="49" charset="-122"/>
            </a:endParaRPr>
          </a:p>
          <a:p>
            <a:pPr marL="0" indent="0" eaLnBrk="1" hangingPunct="1">
              <a:lnSpc>
                <a:spcPct val="60000"/>
              </a:lnSpc>
              <a:spcBef>
                <a:spcPct val="50000"/>
              </a:spcBef>
              <a:buNone/>
            </a:pPr>
            <a:r>
              <a:rPr lang="en-US" altLang="zh-CN" sz="2800" dirty="0">
                <a:latin typeface="黑体" pitchFamily="49" charset="-122"/>
                <a:ea typeface="黑体" pitchFamily="49" charset="-122"/>
              </a:rPr>
              <a:t>    </a:t>
            </a:r>
            <a:r>
              <a:rPr lang="zh-CN" altLang="en-US" sz="2800" dirty="0">
                <a:latin typeface="黑体" pitchFamily="49" charset="-122"/>
                <a:ea typeface="黑体" pitchFamily="49" charset="-122"/>
              </a:rPr>
              <a:t>初始化：</a:t>
            </a:r>
            <a:r>
              <a:rPr lang="en-US" altLang="zh-CN" sz="2800" dirty="0">
                <a:latin typeface="黑体" pitchFamily="49" charset="-122"/>
                <a:ea typeface="黑体" pitchFamily="49" charset="-122"/>
              </a:rPr>
              <a:t>O(e)</a:t>
            </a:r>
          </a:p>
          <a:p>
            <a:pPr eaLnBrk="1" hangingPunct="1">
              <a:lnSpc>
                <a:spcPct val="60000"/>
              </a:lnSpc>
              <a:spcBef>
                <a:spcPct val="50000"/>
              </a:spcBef>
              <a:buFontTx/>
              <a:buNone/>
            </a:pPr>
            <a:r>
              <a:rPr lang="en-US" altLang="zh-CN" sz="2800" dirty="0">
                <a:latin typeface="黑体" pitchFamily="49" charset="-122"/>
                <a:ea typeface="黑体" pitchFamily="49" charset="-122"/>
              </a:rPr>
              <a:t>    </a:t>
            </a:r>
            <a:r>
              <a:rPr lang="zh-CN" altLang="en-US" dirty="0">
                <a:latin typeface="黑体" pitchFamily="49" charset="-122"/>
                <a:ea typeface="黑体" pitchFamily="49" charset="-122"/>
              </a:rPr>
              <a:t>循环最多</a:t>
            </a:r>
            <a:r>
              <a:rPr lang="en-US" altLang="zh-CN" sz="2800" dirty="0">
                <a:latin typeface="黑体" pitchFamily="49" charset="-122"/>
                <a:ea typeface="黑体" pitchFamily="49" charset="-122"/>
              </a:rPr>
              <a:t>n-1</a:t>
            </a:r>
            <a:r>
              <a:rPr lang="zh-CN" altLang="en-US" sz="2800" dirty="0">
                <a:latin typeface="黑体" pitchFamily="49" charset="-122"/>
                <a:ea typeface="黑体" pitchFamily="49" charset="-122"/>
              </a:rPr>
              <a:t>次</a:t>
            </a:r>
            <a:endParaRPr lang="en-US" altLang="zh-CN" sz="2800" dirty="0">
              <a:latin typeface="黑体" pitchFamily="49" charset="-122"/>
              <a:ea typeface="黑体" pitchFamily="49" charset="-122"/>
            </a:endParaRPr>
          </a:p>
          <a:p>
            <a:pPr eaLnBrk="1" hangingPunct="1">
              <a:lnSpc>
                <a:spcPct val="60000"/>
              </a:lnSpc>
              <a:spcBef>
                <a:spcPct val="50000"/>
              </a:spcBef>
              <a:buFontTx/>
              <a:buNone/>
            </a:pPr>
            <a:r>
              <a:rPr lang="en-US" altLang="zh-CN" sz="2800" dirty="0">
                <a:latin typeface="黑体" pitchFamily="49" charset="-122"/>
                <a:ea typeface="黑体" pitchFamily="49" charset="-122"/>
              </a:rPr>
              <a:t>       </a:t>
            </a:r>
            <a:r>
              <a:rPr lang="zh-CN" altLang="en-US" sz="2800" dirty="0">
                <a:latin typeface="黑体" pitchFamily="49" charset="-122"/>
                <a:ea typeface="黑体" pitchFamily="49" charset="-122"/>
              </a:rPr>
              <a:t>选最小：</a:t>
            </a:r>
            <a:r>
              <a:rPr lang="en-US" altLang="zh-CN" sz="2800" dirty="0">
                <a:latin typeface="黑体" pitchFamily="49" charset="-122"/>
                <a:ea typeface="黑体" pitchFamily="49" charset="-122"/>
              </a:rPr>
              <a:t>O(n)</a:t>
            </a:r>
          </a:p>
          <a:p>
            <a:pPr eaLnBrk="1" hangingPunct="1">
              <a:lnSpc>
                <a:spcPct val="60000"/>
              </a:lnSpc>
              <a:spcBef>
                <a:spcPct val="50000"/>
              </a:spcBef>
              <a:buFontTx/>
              <a:buNone/>
            </a:pPr>
            <a:r>
              <a:rPr lang="en-US" altLang="zh-CN" sz="2800" dirty="0">
                <a:latin typeface="黑体" pitchFamily="49" charset="-122"/>
                <a:ea typeface="黑体" pitchFamily="49" charset="-122"/>
              </a:rPr>
              <a:t>       </a:t>
            </a:r>
            <a:r>
              <a:rPr lang="zh-CN" altLang="en-US" sz="2800" dirty="0">
                <a:latin typeface="黑体" pitchFamily="49" charset="-122"/>
                <a:ea typeface="黑体" pitchFamily="49" charset="-122"/>
              </a:rPr>
              <a:t>更新</a:t>
            </a:r>
            <a:r>
              <a:rPr lang="en-US" altLang="zh-CN" sz="2800" dirty="0">
                <a:latin typeface="黑体" pitchFamily="49" charset="-122"/>
                <a:ea typeface="黑体" pitchFamily="49" charset="-122"/>
              </a:rPr>
              <a:t>:</a:t>
            </a:r>
            <a:r>
              <a:rPr lang="en-US" altLang="zh-CN" sz="2800" dirty="0">
                <a:solidFill>
                  <a:srgbClr val="FF0000"/>
                </a:solidFill>
                <a:latin typeface="黑体" pitchFamily="49" charset="-122"/>
                <a:ea typeface="黑体" pitchFamily="49" charset="-122"/>
              </a:rPr>
              <a:t>n-1</a:t>
            </a:r>
            <a:r>
              <a:rPr lang="zh-CN" altLang="en-US" sz="2800" dirty="0">
                <a:solidFill>
                  <a:srgbClr val="FF0000"/>
                </a:solidFill>
                <a:latin typeface="黑体" pitchFamily="49" charset="-122"/>
                <a:ea typeface="黑体" pitchFamily="49" charset="-122"/>
              </a:rPr>
              <a:t>次循环</a:t>
            </a:r>
            <a:r>
              <a:rPr lang="zh-CN" altLang="en-US" dirty="0">
                <a:solidFill>
                  <a:srgbClr val="FF0000"/>
                </a:solidFill>
                <a:latin typeface="黑体" pitchFamily="49" charset="-122"/>
                <a:ea typeface="黑体" pitchFamily="49" charset="-122"/>
              </a:rPr>
              <a:t>共</a:t>
            </a:r>
            <a:r>
              <a:rPr lang="en-US" altLang="zh-CN" dirty="0">
                <a:solidFill>
                  <a:srgbClr val="FF0000"/>
                </a:solidFill>
                <a:latin typeface="黑体" pitchFamily="49" charset="-122"/>
                <a:ea typeface="黑体" pitchFamily="49" charset="-122"/>
              </a:rPr>
              <a:t>(e)</a:t>
            </a:r>
            <a:endParaRPr lang="en-US" altLang="zh-CN" sz="2800" dirty="0">
              <a:solidFill>
                <a:srgbClr val="FF0000"/>
              </a:solidFill>
              <a:latin typeface="黑体" pitchFamily="49" charset="-122"/>
              <a:ea typeface="黑体" pitchFamily="49" charset="-122"/>
            </a:endParaRPr>
          </a:p>
          <a:p>
            <a:pPr eaLnBrk="1" hangingPunct="1">
              <a:lnSpc>
                <a:spcPct val="60000"/>
              </a:lnSpc>
              <a:spcBef>
                <a:spcPct val="50000"/>
              </a:spcBef>
              <a:buFontTx/>
              <a:buNone/>
            </a:pPr>
            <a:r>
              <a:rPr lang="en-US" altLang="zh-CN" sz="2800" dirty="0">
                <a:latin typeface="黑体" pitchFamily="49" charset="-122"/>
                <a:ea typeface="黑体" pitchFamily="49" charset="-122"/>
              </a:rPr>
              <a:t>    </a:t>
            </a:r>
            <a:r>
              <a:rPr lang="zh-CN" altLang="en-US" sz="2800" dirty="0">
                <a:latin typeface="黑体" pitchFamily="49" charset="-122"/>
                <a:ea typeface="黑体" pitchFamily="49" charset="-122"/>
              </a:rPr>
              <a:t>故时间复杂度为</a:t>
            </a:r>
            <a:r>
              <a:rPr lang="en-US" altLang="zh-CN" sz="2800" dirty="0">
                <a:latin typeface="黑体" pitchFamily="49" charset="-122"/>
                <a:ea typeface="黑体" pitchFamily="49" charset="-122"/>
              </a:rPr>
              <a:t>O(n</a:t>
            </a:r>
            <a:r>
              <a:rPr lang="en-US" altLang="zh-CN" sz="2800" baseline="30000" dirty="0">
                <a:latin typeface="黑体" pitchFamily="49" charset="-122"/>
                <a:ea typeface="黑体" pitchFamily="49" charset="-122"/>
              </a:rPr>
              <a:t>2</a:t>
            </a:r>
            <a:r>
              <a:rPr lang="en-US" altLang="zh-CN" sz="2800" dirty="0">
                <a:latin typeface="黑体" pitchFamily="49" charset="-122"/>
                <a:ea typeface="黑体" pitchFamily="49" charset="-122"/>
              </a:rPr>
              <a:t>+e</a:t>
            </a:r>
            <a:r>
              <a:rPr lang="zh-CN" altLang="en-US" sz="2800" dirty="0">
                <a:latin typeface="黑体" pitchFamily="49" charset="-122"/>
                <a:ea typeface="黑体" pitchFamily="49" charset="-122"/>
              </a:rPr>
              <a:t>）。</a:t>
            </a:r>
            <a:endParaRPr lang="en-US" altLang="zh-CN" sz="2800" dirty="0">
              <a:latin typeface="黑体" pitchFamily="49" charset="-122"/>
              <a:ea typeface="黑体" pitchFamily="49" charset="-122"/>
            </a:endParaRPr>
          </a:p>
          <a:p>
            <a:pPr eaLnBrk="1" hangingPunct="1">
              <a:lnSpc>
                <a:spcPct val="60000"/>
              </a:lnSpc>
              <a:spcBef>
                <a:spcPct val="50000"/>
              </a:spcBef>
              <a:buFontTx/>
              <a:buNone/>
            </a:pPr>
            <a:r>
              <a:rPr lang="en-US" altLang="zh-CN" sz="2800" b="1" dirty="0">
                <a:latin typeface="黑体" pitchFamily="49" charset="-122"/>
                <a:ea typeface="黑体" pitchFamily="49" charset="-122"/>
              </a:rPr>
              <a:t>            </a:t>
            </a:r>
          </a:p>
          <a:p>
            <a:pPr eaLnBrk="1" hangingPunct="1">
              <a:spcBef>
                <a:spcPct val="50000"/>
              </a:spcBef>
              <a:buFont typeface="Wingdings" pitchFamily="2" charset="2"/>
              <a:buNone/>
            </a:pPr>
            <a:r>
              <a:rPr lang="en-US" altLang="zh-CN" b="1" dirty="0">
                <a:latin typeface="黑体" pitchFamily="49" charset="-122"/>
                <a:ea typeface="黑体" pitchFamily="49" charset="-122"/>
              </a:rPr>
              <a:t>   </a:t>
            </a:r>
            <a:endParaRPr lang="zh-CN" altLang="en-US" b="1" dirty="0">
              <a:latin typeface="黑体" pitchFamily="49" charset="-122"/>
              <a:ea typeface="黑体" pitchFamily="49" charset="-122"/>
            </a:endParaRPr>
          </a:p>
        </p:txBody>
      </p:sp>
      <p:sp>
        <p:nvSpPr>
          <p:cNvPr id="2" name="Rectangle 134">
            <a:extLst>
              <a:ext uri="{FF2B5EF4-FFF2-40B4-BE49-F238E27FC236}">
                <a16:creationId xmlns:a16="http://schemas.microsoft.com/office/drawing/2014/main" id="{DAA02DC1-C042-2F80-E774-E53120F43F1A}"/>
              </a:ext>
            </a:extLst>
          </p:cNvPr>
          <p:cNvSpPr>
            <a:spLocks noChangeArrowheads="1"/>
          </p:cNvSpPr>
          <p:nvPr/>
        </p:nvSpPr>
        <p:spPr bwMode="auto">
          <a:xfrm>
            <a:off x="1571604" y="214290"/>
            <a:ext cx="6424631" cy="769441"/>
          </a:xfrm>
          <a:prstGeom prst="rect">
            <a:avLst/>
          </a:prstGeom>
          <a:noFill/>
          <a:ln w="9525">
            <a:noFill/>
            <a:miter lim="800000"/>
            <a:headEnd/>
            <a:tailEnd/>
          </a:ln>
        </p:spPr>
        <p:txBody>
          <a:bodyPr wrap="square">
            <a:spAutoFit/>
          </a:bodyPr>
          <a:lstStyle/>
          <a:p>
            <a:pPr algn="ctr" eaLnBrk="1" hangingPunct="1">
              <a:buFont typeface="Arial" pitchFamily="34" charset="0"/>
              <a:buNone/>
            </a:pPr>
            <a:r>
              <a:rPr lang="zh-CN" altLang="en-US" sz="4400" i="0" dirty="0">
                <a:solidFill>
                  <a:schemeClr val="tx2"/>
                </a:solidFill>
                <a:latin typeface="Tahoma" panose="020B0604030504040204" pitchFamily="34" charset="0"/>
                <a:ea typeface="隶书" pitchFamily="49" charset="-122"/>
              </a:rPr>
              <a:t>迪杰斯特拉算法时间分析</a:t>
            </a:r>
          </a:p>
        </p:txBody>
      </p:sp>
    </p:spTree>
    <p:extLst>
      <p:ext uri="{BB962C8B-B14F-4D97-AF65-F5344CB8AC3E}">
        <p14:creationId xmlns:p14="http://schemas.microsoft.com/office/powerpoint/2010/main" val="39683742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53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pPr>
            <a:fld id="{05F217D8-A2AF-46A6-9CFE-54D799D116E8}" type="slidenum">
              <a:rPr lang="zh-CN" altLang="en-US"/>
              <a:pPr algn="r" eaLnBrk="1" hangingPunct="1">
                <a:spcBef>
                  <a:spcPct val="50000"/>
                </a:spcBef>
              </a:pPr>
              <a:t>28</a:t>
            </a:fld>
            <a:endParaRPr lang="en-US" altLang="zh-CN"/>
          </a:p>
        </p:txBody>
      </p:sp>
      <p:sp>
        <p:nvSpPr>
          <p:cNvPr id="23557" name="Rectangle 5"/>
          <p:cNvSpPr>
            <a:spLocks noGrp="1" noChangeArrowheads="1"/>
          </p:cNvSpPr>
          <p:nvPr>
            <p:ph type="body" idx="1"/>
          </p:nvPr>
        </p:nvSpPr>
        <p:spPr>
          <a:xfrm>
            <a:off x="76200" y="1486754"/>
            <a:ext cx="8763000" cy="1395413"/>
          </a:xfrm>
        </p:spPr>
        <p:txBody>
          <a:bodyPr/>
          <a:lstStyle/>
          <a:p>
            <a:pPr eaLnBrk="1" hangingPunct="1">
              <a:lnSpc>
                <a:spcPct val="60000"/>
              </a:lnSpc>
              <a:spcBef>
                <a:spcPct val="50000"/>
              </a:spcBef>
              <a:buFontTx/>
              <a:buNone/>
            </a:pPr>
            <a:r>
              <a:rPr lang="en-US" altLang="zh-CN" sz="2800" b="1" dirty="0">
                <a:latin typeface="黑体" pitchFamily="49" charset="-122"/>
                <a:ea typeface="黑体" pitchFamily="49" charset="-122"/>
              </a:rPr>
              <a:t>	</a:t>
            </a:r>
            <a:r>
              <a:rPr lang="zh-CN" altLang="en-US" sz="2800" dirty="0">
                <a:latin typeface="黑体" pitchFamily="49" charset="-122"/>
                <a:ea typeface="黑体" pitchFamily="49" charset="-122"/>
              </a:rPr>
              <a:t>设图的顶点数为</a:t>
            </a:r>
            <a:r>
              <a:rPr lang="en-US" altLang="zh-CN" sz="2800" dirty="0">
                <a:latin typeface="黑体" pitchFamily="49" charset="-122"/>
                <a:ea typeface="黑体" pitchFamily="49" charset="-122"/>
              </a:rPr>
              <a:t>n</a:t>
            </a:r>
            <a:r>
              <a:rPr lang="zh-CN" altLang="en-US" sz="2800" dirty="0">
                <a:latin typeface="黑体" pitchFamily="49" charset="-122"/>
                <a:ea typeface="黑体" pitchFamily="49" charset="-122"/>
              </a:rPr>
              <a:t>。图的可达矩阵定义：一个</a:t>
            </a:r>
            <a:r>
              <a:rPr lang="en-US" altLang="zh-CN" sz="2800" dirty="0">
                <a:latin typeface="黑体" pitchFamily="49" charset="-122"/>
                <a:ea typeface="黑体" pitchFamily="49" charset="-122"/>
              </a:rPr>
              <a:t>n</a:t>
            </a:r>
            <a:r>
              <a:rPr lang="zh-CN" altLang="en-US" sz="2800" dirty="0">
                <a:latin typeface="黑体" pitchFamily="49" charset="-122"/>
                <a:ea typeface="黑体" pitchFamily="49" charset="-122"/>
              </a:rPr>
              <a:t>*</a:t>
            </a:r>
            <a:r>
              <a:rPr lang="en-US" altLang="zh-CN" sz="2800" dirty="0">
                <a:latin typeface="黑体" pitchFamily="49" charset="-122"/>
                <a:ea typeface="黑体" pitchFamily="49" charset="-122"/>
              </a:rPr>
              <a:t>n</a:t>
            </a:r>
            <a:r>
              <a:rPr lang="zh-CN" altLang="en-US" sz="2800" dirty="0">
                <a:latin typeface="黑体" pitchFamily="49" charset="-122"/>
                <a:ea typeface="黑体" pitchFamily="49" charset="-122"/>
              </a:rPr>
              <a:t>的</a:t>
            </a:r>
            <a:endParaRPr lang="en-US" altLang="zh-CN" sz="2800" dirty="0">
              <a:latin typeface="黑体" pitchFamily="49" charset="-122"/>
              <a:ea typeface="黑体" pitchFamily="49" charset="-122"/>
            </a:endParaRPr>
          </a:p>
          <a:p>
            <a:pPr eaLnBrk="1" hangingPunct="1">
              <a:lnSpc>
                <a:spcPct val="60000"/>
              </a:lnSpc>
              <a:spcBef>
                <a:spcPct val="50000"/>
              </a:spcBef>
              <a:buFontTx/>
              <a:buNone/>
            </a:pPr>
            <a:r>
              <a:rPr lang="en-US" altLang="zh-CN" sz="2800" dirty="0">
                <a:latin typeface="黑体" pitchFamily="49" charset="-122"/>
                <a:ea typeface="黑体" pitchFamily="49" charset="-122"/>
              </a:rPr>
              <a:t>   </a:t>
            </a:r>
            <a:r>
              <a:rPr lang="zh-CN" altLang="en-US" sz="2800" dirty="0">
                <a:latin typeface="黑体" pitchFamily="49" charset="-122"/>
                <a:ea typeface="黑体" pitchFamily="49" charset="-122"/>
              </a:rPr>
              <a:t>矩阵，第</a:t>
            </a:r>
            <a:r>
              <a:rPr lang="en-US" altLang="zh-CN" sz="2800" dirty="0" err="1">
                <a:latin typeface="黑体" pitchFamily="49" charset="-122"/>
                <a:ea typeface="黑体" pitchFamily="49" charset="-122"/>
              </a:rPr>
              <a:t>i</a:t>
            </a:r>
            <a:r>
              <a:rPr lang="zh-CN" altLang="en-US" sz="2800" dirty="0">
                <a:latin typeface="黑体" pitchFamily="49" charset="-122"/>
                <a:ea typeface="黑体" pitchFamily="49" charset="-122"/>
              </a:rPr>
              <a:t>个顶点到第</a:t>
            </a:r>
            <a:r>
              <a:rPr lang="en-US" altLang="zh-CN" sz="2800" dirty="0">
                <a:latin typeface="黑体" pitchFamily="49" charset="-122"/>
                <a:ea typeface="黑体" pitchFamily="49" charset="-122"/>
              </a:rPr>
              <a:t>j</a:t>
            </a:r>
            <a:r>
              <a:rPr lang="zh-CN" altLang="en-US" sz="2800" dirty="0">
                <a:latin typeface="黑体" pitchFamily="49" charset="-122"/>
                <a:ea typeface="黑体" pitchFamily="49" charset="-122"/>
              </a:rPr>
              <a:t>个顶点有路径，即</a:t>
            </a:r>
            <a:r>
              <a:rPr lang="en-US" altLang="zh-CN" sz="2800" dirty="0" err="1">
                <a:latin typeface="黑体" pitchFamily="49" charset="-122"/>
                <a:ea typeface="黑体" pitchFamily="49" charset="-122"/>
              </a:rPr>
              <a:t>i</a:t>
            </a:r>
            <a:r>
              <a:rPr lang="zh-CN" altLang="en-US" sz="2800" dirty="0">
                <a:latin typeface="黑体" pitchFamily="49" charset="-122"/>
                <a:ea typeface="黑体" pitchFamily="49" charset="-122"/>
              </a:rPr>
              <a:t>可达</a:t>
            </a:r>
            <a:r>
              <a:rPr lang="en-US" altLang="zh-CN" sz="2800" dirty="0">
                <a:latin typeface="黑体" pitchFamily="49" charset="-122"/>
                <a:ea typeface="黑体" pitchFamily="49" charset="-122"/>
              </a:rPr>
              <a:t>j</a:t>
            </a:r>
            <a:r>
              <a:rPr lang="zh-CN" altLang="en-US" sz="2800" dirty="0">
                <a:latin typeface="黑体" pitchFamily="49" charset="-122"/>
                <a:ea typeface="黑体" pitchFamily="49" charset="-122"/>
              </a:rPr>
              <a:t>，</a:t>
            </a:r>
            <a:endParaRPr lang="en-US" altLang="zh-CN" sz="2800" dirty="0">
              <a:latin typeface="黑体" pitchFamily="49" charset="-122"/>
              <a:ea typeface="黑体" pitchFamily="49" charset="-122"/>
            </a:endParaRPr>
          </a:p>
          <a:p>
            <a:pPr eaLnBrk="1" hangingPunct="1">
              <a:lnSpc>
                <a:spcPct val="60000"/>
              </a:lnSpc>
              <a:spcBef>
                <a:spcPct val="50000"/>
              </a:spcBef>
              <a:buFontTx/>
              <a:buNone/>
            </a:pPr>
            <a:r>
              <a:rPr lang="en-US" altLang="zh-CN" sz="2800" dirty="0">
                <a:latin typeface="黑体" pitchFamily="49" charset="-122"/>
                <a:ea typeface="黑体" pitchFamily="49" charset="-122"/>
              </a:rPr>
              <a:t>   </a:t>
            </a:r>
            <a:r>
              <a:rPr lang="zh-CN" altLang="en-US" sz="2800" dirty="0">
                <a:latin typeface="黑体" pitchFamily="49" charset="-122"/>
                <a:ea typeface="黑体" pitchFamily="49" charset="-122"/>
              </a:rPr>
              <a:t>则矩阵的第</a:t>
            </a:r>
            <a:r>
              <a:rPr lang="en-US" altLang="zh-CN" sz="2800" dirty="0" err="1">
                <a:latin typeface="黑体" pitchFamily="49" charset="-122"/>
                <a:ea typeface="黑体" pitchFamily="49" charset="-122"/>
              </a:rPr>
              <a:t>i</a:t>
            </a:r>
            <a:r>
              <a:rPr lang="zh-CN" altLang="en-US" sz="2800" dirty="0">
                <a:latin typeface="黑体" pitchFamily="49" charset="-122"/>
                <a:ea typeface="黑体" pitchFamily="49" charset="-122"/>
              </a:rPr>
              <a:t>行第</a:t>
            </a:r>
            <a:r>
              <a:rPr lang="en-US" altLang="zh-CN" sz="2800" dirty="0">
                <a:latin typeface="黑体" pitchFamily="49" charset="-122"/>
                <a:ea typeface="黑体" pitchFamily="49" charset="-122"/>
              </a:rPr>
              <a:t>j</a:t>
            </a:r>
            <a:r>
              <a:rPr lang="zh-CN" altLang="en-US" sz="2800" dirty="0">
                <a:latin typeface="黑体" pitchFamily="49" charset="-122"/>
                <a:ea typeface="黑体" pitchFamily="49" charset="-122"/>
              </a:rPr>
              <a:t>列元素为</a:t>
            </a:r>
            <a:r>
              <a:rPr lang="en-US" altLang="zh-CN" sz="2800" dirty="0">
                <a:latin typeface="黑体" pitchFamily="49" charset="-122"/>
                <a:ea typeface="黑体" pitchFamily="49" charset="-122"/>
              </a:rPr>
              <a:t>1;</a:t>
            </a:r>
            <a:r>
              <a:rPr lang="zh-CN" altLang="en-US" sz="2800" dirty="0">
                <a:latin typeface="黑体" pitchFamily="49" charset="-122"/>
                <a:ea typeface="黑体" pitchFamily="49" charset="-122"/>
              </a:rPr>
              <a:t>否则为</a:t>
            </a:r>
            <a:r>
              <a:rPr lang="en-US" altLang="zh-CN" sz="2800" dirty="0">
                <a:latin typeface="黑体" pitchFamily="49" charset="-122"/>
                <a:ea typeface="黑体" pitchFamily="49" charset="-122"/>
              </a:rPr>
              <a:t>0</a:t>
            </a:r>
            <a:r>
              <a:rPr lang="zh-CN" altLang="en-US" sz="2800" dirty="0">
                <a:latin typeface="黑体" pitchFamily="49" charset="-122"/>
                <a:ea typeface="黑体" pitchFamily="49" charset="-122"/>
              </a:rPr>
              <a:t>。</a:t>
            </a:r>
            <a:endParaRPr lang="en-US" altLang="zh-CN" sz="2800" dirty="0">
              <a:latin typeface="黑体" pitchFamily="49" charset="-122"/>
              <a:ea typeface="黑体" pitchFamily="49" charset="-122"/>
            </a:endParaRPr>
          </a:p>
          <a:p>
            <a:pPr eaLnBrk="1" hangingPunct="1">
              <a:lnSpc>
                <a:spcPct val="60000"/>
              </a:lnSpc>
              <a:spcBef>
                <a:spcPct val="50000"/>
              </a:spcBef>
              <a:buFontTx/>
              <a:buNone/>
            </a:pPr>
            <a:endParaRPr lang="en-US" altLang="zh-CN" sz="2800" dirty="0">
              <a:latin typeface="黑体" pitchFamily="49" charset="-122"/>
              <a:ea typeface="黑体" pitchFamily="49" charset="-122"/>
            </a:endParaRPr>
          </a:p>
          <a:p>
            <a:pPr eaLnBrk="1" hangingPunct="1">
              <a:lnSpc>
                <a:spcPct val="60000"/>
              </a:lnSpc>
              <a:spcBef>
                <a:spcPct val="50000"/>
              </a:spcBef>
              <a:buFontTx/>
              <a:buNone/>
            </a:pPr>
            <a:r>
              <a:rPr lang="en-US" altLang="zh-CN" sz="2800" dirty="0">
                <a:latin typeface="黑体" pitchFamily="49" charset="-122"/>
                <a:ea typeface="黑体" pitchFamily="49" charset="-122"/>
              </a:rPr>
              <a:t>   </a:t>
            </a:r>
          </a:p>
          <a:p>
            <a:pPr eaLnBrk="1" hangingPunct="1">
              <a:spcBef>
                <a:spcPct val="50000"/>
              </a:spcBef>
              <a:buFont typeface="Wingdings" pitchFamily="2" charset="2"/>
              <a:buNone/>
            </a:pPr>
            <a:endParaRPr lang="zh-CN" altLang="en-US" b="1" dirty="0">
              <a:latin typeface="黑体" pitchFamily="49" charset="-122"/>
              <a:ea typeface="黑体" pitchFamily="49" charset="-122"/>
            </a:endParaRPr>
          </a:p>
        </p:txBody>
      </p:sp>
      <p:sp>
        <p:nvSpPr>
          <p:cNvPr id="27" name="Rectangle 5"/>
          <p:cNvSpPr txBox="1">
            <a:spLocks noChangeArrowheads="1"/>
          </p:cNvSpPr>
          <p:nvPr/>
        </p:nvSpPr>
        <p:spPr bwMode="auto">
          <a:xfrm>
            <a:off x="0" y="3246070"/>
            <a:ext cx="8763000" cy="1911122"/>
          </a:xfrm>
          <a:prstGeom prst="rect">
            <a:avLst/>
          </a:prstGeom>
          <a:noFill/>
          <a:ln w="9525">
            <a:noFill/>
            <a:miter lim="800000"/>
            <a:headEnd/>
            <a:tailEnd/>
          </a:ln>
        </p:spPr>
        <p:txBody>
          <a:bodyPr/>
          <a:lstStyle/>
          <a:p>
            <a:pPr marL="342900" indent="-342900" eaLnBrk="1" hangingPunct="1">
              <a:lnSpc>
                <a:spcPct val="60000"/>
              </a:lnSpc>
              <a:spcBef>
                <a:spcPct val="50000"/>
              </a:spcBef>
              <a:defRPr/>
            </a:pPr>
            <a:r>
              <a:rPr lang="en-US" altLang="zh-CN" sz="2800" b="1" kern="0" dirty="0">
                <a:latin typeface="黑体" pitchFamily="49" charset="-122"/>
                <a:ea typeface="黑体" pitchFamily="49" charset="-122"/>
              </a:rPr>
              <a:t>	 </a:t>
            </a:r>
            <a:r>
              <a:rPr lang="zh-CN" altLang="en-US" sz="2800" b="0" i="0" kern="0" dirty="0">
                <a:latin typeface="黑体" pitchFamily="49" charset="-122"/>
                <a:ea typeface="黑体" pitchFamily="49" charset="-122"/>
              </a:rPr>
              <a:t>问题归为求顶点对间的最短路径，方法：</a:t>
            </a:r>
            <a:endParaRPr lang="en-US" altLang="zh-CN" sz="2800" b="0" i="0" kern="0" dirty="0">
              <a:latin typeface="黑体" pitchFamily="49" charset="-122"/>
              <a:ea typeface="黑体" pitchFamily="49" charset="-122"/>
            </a:endParaRPr>
          </a:p>
          <a:p>
            <a:pPr marL="342900" indent="-342900" eaLnBrk="1" hangingPunct="1">
              <a:lnSpc>
                <a:spcPct val="60000"/>
              </a:lnSpc>
              <a:spcBef>
                <a:spcPct val="50000"/>
              </a:spcBef>
              <a:defRPr/>
            </a:pPr>
            <a:r>
              <a:rPr lang="en-US" altLang="zh-CN" sz="2800" b="0" i="0" kern="0" dirty="0">
                <a:latin typeface="黑体" pitchFamily="49" charset="-122"/>
                <a:ea typeface="黑体" pitchFamily="49" charset="-122"/>
              </a:rPr>
              <a:t>   (1) </a:t>
            </a:r>
            <a:r>
              <a:rPr lang="zh-CN" altLang="en-US" sz="2800" b="0" i="0" kern="0" dirty="0">
                <a:latin typeface="黑体" pitchFamily="49" charset="-122"/>
                <a:ea typeface="黑体" pitchFamily="49" charset="-122"/>
              </a:rPr>
              <a:t>调用</a:t>
            </a:r>
            <a:r>
              <a:rPr lang="en-US" altLang="zh-CN" sz="2800" b="0" i="0" kern="0" dirty="0">
                <a:latin typeface="黑体" pitchFamily="49" charset="-122"/>
                <a:ea typeface="黑体" pitchFamily="49" charset="-122"/>
              </a:rPr>
              <a:t>n</a:t>
            </a:r>
            <a:r>
              <a:rPr lang="zh-CN" altLang="en-US" sz="2800" b="0" i="0" kern="0" dirty="0">
                <a:latin typeface="黑体" pitchFamily="49" charset="-122"/>
                <a:ea typeface="黑体" pitchFamily="49" charset="-122"/>
              </a:rPr>
              <a:t>次</a:t>
            </a:r>
            <a:r>
              <a:rPr lang="en-US" altLang="zh-CN" sz="2800" b="0" i="0" kern="0" dirty="0">
                <a:latin typeface="黑体" pitchFamily="49" charset="-122"/>
                <a:ea typeface="黑体" pitchFamily="49" charset="-122"/>
              </a:rPr>
              <a:t>Dijkstra</a:t>
            </a:r>
            <a:r>
              <a:rPr lang="zh-CN" altLang="en-US" sz="2800" b="0" i="0" kern="0" dirty="0">
                <a:latin typeface="黑体" pitchFamily="49" charset="-122"/>
                <a:ea typeface="黑体" pitchFamily="49" charset="-122"/>
              </a:rPr>
              <a:t>算法，从每个顶点出发。 时</a:t>
            </a:r>
            <a:endParaRPr lang="en-US" altLang="zh-CN" sz="2800" b="0" i="0" kern="0" dirty="0">
              <a:latin typeface="黑体" pitchFamily="49" charset="-122"/>
              <a:ea typeface="黑体" pitchFamily="49" charset="-122"/>
            </a:endParaRPr>
          </a:p>
          <a:p>
            <a:pPr marL="342900" indent="-342900" eaLnBrk="1" hangingPunct="1">
              <a:lnSpc>
                <a:spcPct val="60000"/>
              </a:lnSpc>
              <a:spcBef>
                <a:spcPct val="50000"/>
              </a:spcBef>
              <a:defRPr/>
            </a:pPr>
            <a:r>
              <a:rPr lang="zh-CN" altLang="en-US" sz="2800" b="0" i="0" kern="0" dirty="0">
                <a:latin typeface="黑体" pitchFamily="49" charset="-122"/>
                <a:ea typeface="黑体" pitchFamily="49" charset="-122"/>
              </a:rPr>
              <a:t>       间复杂度</a:t>
            </a:r>
            <a:r>
              <a:rPr lang="en-US" altLang="zh-CN" sz="2800" b="0" i="0" kern="0" dirty="0">
                <a:latin typeface="黑体" pitchFamily="49" charset="-122"/>
                <a:ea typeface="黑体" pitchFamily="49" charset="-122"/>
              </a:rPr>
              <a:t>O(n</a:t>
            </a:r>
            <a:r>
              <a:rPr lang="en-US" altLang="zh-CN" sz="2800" b="0" i="0" kern="0" baseline="30000" dirty="0">
                <a:latin typeface="黑体" pitchFamily="49" charset="-122"/>
                <a:ea typeface="黑体" pitchFamily="49" charset="-122"/>
              </a:rPr>
              <a:t>3</a:t>
            </a:r>
            <a:r>
              <a:rPr lang="en-US" altLang="zh-CN" sz="2800" b="0" i="0" kern="0" dirty="0">
                <a:latin typeface="黑体" pitchFamily="49" charset="-122"/>
                <a:ea typeface="黑体" pitchFamily="49" charset="-122"/>
              </a:rPr>
              <a:t>)</a:t>
            </a:r>
            <a:r>
              <a:rPr lang="zh-CN" altLang="en-US" sz="2800" b="0" i="0" kern="0" dirty="0">
                <a:latin typeface="黑体" pitchFamily="49" charset="-122"/>
                <a:ea typeface="黑体" pitchFamily="49" charset="-122"/>
              </a:rPr>
              <a:t>，实现复杂。</a:t>
            </a:r>
            <a:endParaRPr lang="en-US" altLang="zh-CN" sz="2800" b="0" i="0" kern="0" dirty="0">
              <a:latin typeface="黑体" pitchFamily="49" charset="-122"/>
              <a:ea typeface="黑体" pitchFamily="49" charset="-122"/>
            </a:endParaRPr>
          </a:p>
          <a:p>
            <a:pPr marL="342900" indent="-342900" eaLnBrk="1" hangingPunct="1">
              <a:lnSpc>
                <a:spcPct val="60000"/>
              </a:lnSpc>
              <a:spcBef>
                <a:spcPct val="50000"/>
              </a:spcBef>
              <a:defRPr/>
            </a:pPr>
            <a:r>
              <a:rPr lang="en-US" altLang="zh-CN" sz="2800" b="0" i="0" kern="0" dirty="0">
                <a:latin typeface="黑体" pitchFamily="49" charset="-122"/>
                <a:ea typeface="黑体" pitchFamily="49" charset="-122"/>
              </a:rPr>
              <a:t>   (2) Floyd</a:t>
            </a:r>
            <a:r>
              <a:rPr lang="zh-CN" altLang="en-US" sz="2800" b="0" i="0" kern="0" dirty="0">
                <a:latin typeface="黑体" pitchFamily="49" charset="-122"/>
                <a:ea typeface="黑体" pitchFamily="49" charset="-122"/>
              </a:rPr>
              <a:t>算法。时间复杂度</a:t>
            </a:r>
            <a:r>
              <a:rPr lang="en-US" altLang="zh-CN" sz="2800" b="0" i="0" kern="0" dirty="0">
                <a:latin typeface="黑体" pitchFamily="49" charset="-122"/>
                <a:ea typeface="黑体" pitchFamily="49" charset="-122"/>
              </a:rPr>
              <a:t>O(n</a:t>
            </a:r>
            <a:r>
              <a:rPr lang="en-US" altLang="zh-CN" sz="2800" b="0" i="0" kern="0" baseline="30000" dirty="0">
                <a:latin typeface="黑体" pitchFamily="49" charset="-122"/>
                <a:ea typeface="黑体" pitchFamily="49" charset="-122"/>
              </a:rPr>
              <a:t>3</a:t>
            </a:r>
            <a:r>
              <a:rPr lang="en-US" altLang="zh-CN" sz="2800" b="0" i="0" kern="0" dirty="0">
                <a:latin typeface="黑体" pitchFamily="49" charset="-122"/>
                <a:ea typeface="黑体" pitchFamily="49" charset="-122"/>
              </a:rPr>
              <a:t>),</a:t>
            </a:r>
            <a:r>
              <a:rPr lang="zh-CN" altLang="en-US" sz="2800" b="0" i="0" kern="0" dirty="0">
                <a:latin typeface="黑体" pitchFamily="49" charset="-122"/>
                <a:ea typeface="黑体" pitchFamily="49" charset="-122"/>
              </a:rPr>
              <a:t>实现简单。</a:t>
            </a:r>
            <a:endParaRPr lang="en-US" altLang="zh-CN" sz="2800" b="0" i="0" kern="0" dirty="0">
              <a:latin typeface="黑体" pitchFamily="49" charset="-122"/>
              <a:ea typeface="黑体" pitchFamily="49" charset="-122"/>
            </a:endParaRPr>
          </a:p>
          <a:p>
            <a:pPr marL="342900" indent="-342900" eaLnBrk="1" hangingPunct="1">
              <a:lnSpc>
                <a:spcPct val="60000"/>
              </a:lnSpc>
              <a:spcBef>
                <a:spcPct val="50000"/>
              </a:spcBef>
              <a:defRPr/>
            </a:pPr>
            <a:r>
              <a:rPr lang="en-US" altLang="zh-CN" sz="2800" kern="0" dirty="0">
                <a:latin typeface="黑体" pitchFamily="49" charset="-122"/>
                <a:ea typeface="黑体" pitchFamily="49" charset="-122"/>
              </a:rPr>
              <a:t>   </a:t>
            </a:r>
          </a:p>
          <a:p>
            <a:pPr marL="342900" indent="-342900" eaLnBrk="1" hangingPunct="1">
              <a:spcBef>
                <a:spcPct val="50000"/>
              </a:spcBef>
              <a:buFont typeface="Wingdings" pitchFamily="2" charset="2"/>
              <a:buNone/>
              <a:defRPr/>
            </a:pPr>
            <a:endParaRPr lang="zh-CN" altLang="en-US" sz="3200" b="1" kern="0" dirty="0">
              <a:latin typeface="黑体" pitchFamily="49" charset="-122"/>
              <a:ea typeface="黑体" pitchFamily="49" charset="-122"/>
            </a:endParaRPr>
          </a:p>
        </p:txBody>
      </p:sp>
      <p:sp>
        <p:nvSpPr>
          <p:cNvPr id="8" name="Text Box 4"/>
          <p:cNvSpPr txBox="1">
            <a:spLocks noChangeArrowheads="1"/>
          </p:cNvSpPr>
          <p:nvPr/>
        </p:nvSpPr>
        <p:spPr bwMode="auto">
          <a:xfrm>
            <a:off x="381000" y="198673"/>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三、</a:t>
            </a:r>
            <a:r>
              <a:rPr lang="en-US" altLang="zh-CN" sz="4400" i="0" dirty="0">
                <a:solidFill>
                  <a:schemeClr val="tx2"/>
                </a:solidFill>
                <a:latin typeface="Tahoma" panose="020B0604030504040204" pitchFamily="34" charset="0"/>
                <a:ea typeface="隶书" pitchFamily="49" charset="-122"/>
              </a:rPr>
              <a:t>Floyd</a:t>
            </a:r>
            <a:r>
              <a:rPr lang="zh-CN" altLang="en-US" sz="4400" i="0" dirty="0">
                <a:solidFill>
                  <a:schemeClr val="tx2"/>
                </a:solidFill>
                <a:latin typeface="Tahoma" panose="020B0604030504040204" pitchFamily="34" charset="0"/>
                <a:ea typeface="隶书" pitchFamily="49" charset="-122"/>
              </a:rPr>
              <a:t>算法</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pPr>
            <a:fld id="{8036945F-8F01-4570-9F26-6169BC60FD96}" type="slidenum">
              <a:rPr lang="zh-CN" altLang="en-US"/>
              <a:pPr algn="r" eaLnBrk="1" hangingPunct="1">
                <a:spcBef>
                  <a:spcPct val="50000"/>
                </a:spcBef>
              </a:pPr>
              <a:t>29</a:t>
            </a:fld>
            <a:endParaRPr lang="en-US" altLang="zh-CN"/>
          </a:p>
        </p:txBody>
      </p:sp>
      <p:sp>
        <p:nvSpPr>
          <p:cNvPr id="24581" name="Rectangle 5"/>
          <p:cNvSpPr>
            <a:spLocks noGrp="1" noChangeArrowheads="1"/>
          </p:cNvSpPr>
          <p:nvPr>
            <p:ph type="body" idx="1"/>
          </p:nvPr>
        </p:nvSpPr>
        <p:spPr>
          <a:xfrm>
            <a:off x="76200" y="2000241"/>
            <a:ext cx="8763000" cy="2857518"/>
          </a:xfrm>
        </p:spPr>
        <p:txBody>
          <a:bodyPr/>
          <a:lstStyle/>
          <a:p>
            <a:pPr eaLnBrk="1" hangingPunct="1">
              <a:lnSpc>
                <a:spcPct val="60000"/>
              </a:lnSpc>
              <a:spcBef>
                <a:spcPct val="50000"/>
              </a:spcBef>
              <a:buFontTx/>
              <a:buNone/>
            </a:pPr>
            <a:r>
              <a:rPr lang="en-US" altLang="zh-CN" sz="2800" b="1" dirty="0">
                <a:latin typeface="黑体" pitchFamily="49" charset="-122"/>
                <a:ea typeface="黑体" pitchFamily="49" charset="-122"/>
              </a:rPr>
              <a:t>	 </a:t>
            </a:r>
          </a:p>
          <a:p>
            <a:pPr eaLnBrk="1" hangingPunct="1">
              <a:lnSpc>
                <a:spcPct val="60000"/>
              </a:lnSpc>
              <a:spcBef>
                <a:spcPct val="50000"/>
              </a:spcBef>
              <a:buFontTx/>
              <a:buNone/>
            </a:pPr>
            <a:r>
              <a:rPr lang="en-US" altLang="zh-CN" sz="2800" dirty="0">
                <a:latin typeface="黑体" pitchFamily="49" charset="-122"/>
                <a:ea typeface="黑体" pitchFamily="49" charset="-122"/>
              </a:rPr>
              <a:t>   D</a:t>
            </a:r>
            <a:r>
              <a:rPr lang="en-US" altLang="zh-CN" sz="2800" baseline="30000" dirty="0">
                <a:latin typeface="黑体" pitchFamily="49" charset="-122"/>
                <a:ea typeface="黑体" pitchFamily="49" charset="-122"/>
              </a:rPr>
              <a:t>-1</a:t>
            </a:r>
            <a:r>
              <a:rPr lang="en-US" altLang="zh-CN" sz="2800" dirty="0">
                <a:latin typeface="黑体" pitchFamily="49" charset="-122"/>
                <a:ea typeface="黑体" pitchFamily="49" charset="-122"/>
              </a:rPr>
              <a:t>[</a:t>
            </a:r>
            <a:r>
              <a:rPr lang="en-US" altLang="zh-CN" sz="2800" dirty="0" err="1">
                <a:latin typeface="黑体" pitchFamily="49" charset="-122"/>
                <a:ea typeface="黑体" pitchFamily="49" charset="-122"/>
              </a:rPr>
              <a:t>i</a:t>
            </a:r>
            <a:r>
              <a:rPr lang="en-US" altLang="zh-CN" sz="2800" dirty="0">
                <a:latin typeface="黑体" pitchFamily="49" charset="-122"/>
                <a:ea typeface="黑体" pitchFamily="49" charset="-122"/>
              </a:rPr>
              <a:t>][j] = </a:t>
            </a:r>
            <a:r>
              <a:rPr lang="en-US" altLang="zh-CN" sz="2800" dirty="0" err="1">
                <a:latin typeface="黑体" pitchFamily="49" charset="-122"/>
                <a:ea typeface="黑体" pitchFamily="49" charset="-122"/>
              </a:rPr>
              <a:t>AdjMatrix</a:t>
            </a:r>
            <a:r>
              <a:rPr lang="en-US" altLang="zh-CN" sz="2800" dirty="0">
                <a:latin typeface="黑体" pitchFamily="49" charset="-122"/>
                <a:ea typeface="黑体" pitchFamily="49" charset="-122"/>
              </a:rPr>
              <a:t>[</a:t>
            </a:r>
            <a:r>
              <a:rPr lang="en-US" altLang="zh-CN" sz="2800" dirty="0" err="1">
                <a:latin typeface="黑体" pitchFamily="49" charset="-122"/>
                <a:ea typeface="黑体" pitchFamily="49" charset="-122"/>
              </a:rPr>
              <a:t>i</a:t>
            </a:r>
            <a:r>
              <a:rPr lang="en-US" altLang="zh-CN" sz="2800" dirty="0">
                <a:latin typeface="黑体" pitchFamily="49" charset="-122"/>
                <a:ea typeface="黑体" pitchFamily="49" charset="-122"/>
              </a:rPr>
              <a:t>][j];  (∞</a:t>
            </a:r>
            <a:r>
              <a:rPr lang="zh-CN" altLang="en-US" sz="2800" dirty="0">
                <a:latin typeface="黑体" pitchFamily="49" charset="-122"/>
                <a:ea typeface="黑体" pitchFamily="49" charset="-122"/>
              </a:rPr>
              <a:t>或权值）</a:t>
            </a:r>
            <a:endParaRPr lang="en-US" altLang="zh-CN" sz="2800" dirty="0">
              <a:latin typeface="黑体" pitchFamily="49" charset="-122"/>
              <a:ea typeface="黑体" pitchFamily="49" charset="-122"/>
            </a:endParaRPr>
          </a:p>
          <a:p>
            <a:pPr eaLnBrk="1" hangingPunct="1">
              <a:lnSpc>
                <a:spcPct val="60000"/>
              </a:lnSpc>
              <a:spcBef>
                <a:spcPct val="50000"/>
              </a:spcBef>
              <a:buFontTx/>
              <a:buNone/>
            </a:pPr>
            <a:r>
              <a:rPr lang="en-US" altLang="zh-CN" sz="2800" dirty="0">
                <a:latin typeface="黑体" pitchFamily="49" charset="-122"/>
                <a:ea typeface="黑体" pitchFamily="49" charset="-122"/>
              </a:rPr>
              <a:t> </a:t>
            </a:r>
          </a:p>
          <a:p>
            <a:pPr eaLnBrk="1" hangingPunct="1">
              <a:lnSpc>
                <a:spcPct val="60000"/>
              </a:lnSpc>
              <a:spcBef>
                <a:spcPct val="50000"/>
              </a:spcBef>
              <a:buFontTx/>
              <a:buNone/>
            </a:pPr>
            <a:r>
              <a:rPr lang="en-US" altLang="zh-CN" sz="2800" dirty="0">
                <a:latin typeface="黑体" pitchFamily="49" charset="-122"/>
                <a:ea typeface="黑体" pitchFamily="49" charset="-122"/>
              </a:rPr>
              <a:t>   D</a:t>
            </a:r>
            <a:r>
              <a:rPr lang="en-US" altLang="zh-CN" sz="2800" baseline="30000" dirty="0">
                <a:latin typeface="黑体" pitchFamily="49" charset="-122"/>
                <a:ea typeface="黑体" pitchFamily="49" charset="-122"/>
              </a:rPr>
              <a:t>k</a:t>
            </a:r>
            <a:r>
              <a:rPr lang="en-US" altLang="zh-CN" sz="2800" dirty="0">
                <a:latin typeface="黑体" pitchFamily="49" charset="-122"/>
                <a:ea typeface="黑体" pitchFamily="49" charset="-122"/>
              </a:rPr>
              <a:t>[</a:t>
            </a:r>
            <a:r>
              <a:rPr lang="en-US" altLang="zh-CN" sz="2800" dirty="0" err="1">
                <a:latin typeface="黑体" pitchFamily="49" charset="-122"/>
                <a:ea typeface="黑体" pitchFamily="49" charset="-122"/>
              </a:rPr>
              <a:t>i</a:t>
            </a:r>
            <a:r>
              <a:rPr lang="en-US" altLang="zh-CN" sz="2800" dirty="0">
                <a:latin typeface="黑体" pitchFamily="49" charset="-122"/>
                <a:ea typeface="黑体" pitchFamily="49" charset="-122"/>
              </a:rPr>
              <a:t>][j] = min{D</a:t>
            </a:r>
            <a:r>
              <a:rPr lang="en-US" altLang="zh-CN" sz="2800" baseline="30000" dirty="0">
                <a:latin typeface="黑体" pitchFamily="49" charset="-122"/>
                <a:ea typeface="黑体" pitchFamily="49" charset="-122"/>
              </a:rPr>
              <a:t>k-1</a:t>
            </a:r>
            <a:r>
              <a:rPr lang="en-US" altLang="zh-CN" sz="2800" dirty="0">
                <a:latin typeface="黑体" pitchFamily="49" charset="-122"/>
                <a:ea typeface="黑体" pitchFamily="49" charset="-122"/>
              </a:rPr>
              <a:t>[</a:t>
            </a:r>
            <a:r>
              <a:rPr lang="en-US" altLang="zh-CN" sz="2800" dirty="0" err="1">
                <a:latin typeface="黑体" pitchFamily="49" charset="-122"/>
                <a:ea typeface="黑体" pitchFamily="49" charset="-122"/>
              </a:rPr>
              <a:t>i</a:t>
            </a:r>
            <a:r>
              <a:rPr lang="en-US" altLang="zh-CN" sz="2800" dirty="0">
                <a:latin typeface="黑体" pitchFamily="49" charset="-122"/>
                <a:ea typeface="黑体" pitchFamily="49" charset="-122"/>
              </a:rPr>
              <a:t>][j],</a:t>
            </a:r>
          </a:p>
          <a:p>
            <a:pPr eaLnBrk="1" hangingPunct="1">
              <a:lnSpc>
                <a:spcPct val="60000"/>
              </a:lnSpc>
              <a:spcBef>
                <a:spcPct val="50000"/>
              </a:spcBef>
              <a:buFontTx/>
              <a:buNone/>
            </a:pPr>
            <a:r>
              <a:rPr lang="en-US" altLang="zh-CN" sz="2800" dirty="0">
                <a:latin typeface="黑体" pitchFamily="49" charset="-122"/>
                <a:ea typeface="黑体" pitchFamily="49" charset="-122"/>
              </a:rPr>
              <a:t>                       D</a:t>
            </a:r>
            <a:r>
              <a:rPr lang="zh-CN" altLang="en-US" sz="2800" baseline="30000" dirty="0">
                <a:latin typeface="黑体" pitchFamily="49" charset="-122"/>
                <a:ea typeface="黑体" pitchFamily="49" charset="-122"/>
              </a:rPr>
              <a:t> </a:t>
            </a:r>
            <a:r>
              <a:rPr lang="en-US" altLang="zh-CN" sz="2800" baseline="30000" dirty="0">
                <a:latin typeface="黑体" pitchFamily="49" charset="-122"/>
                <a:ea typeface="黑体" pitchFamily="49" charset="-122"/>
              </a:rPr>
              <a:t>k-1</a:t>
            </a:r>
            <a:r>
              <a:rPr lang="en-US" altLang="zh-CN" sz="2800" dirty="0">
                <a:latin typeface="黑体" pitchFamily="49" charset="-122"/>
                <a:ea typeface="黑体" pitchFamily="49" charset="-122"/>
              </a:rPr>
              <a:t>[</a:t>
            </a:r>
            <a:r>
              <a:rPr lang="en-US" altLang="zh-CN" sz="2800" dirty="0" err="1">
                <a:latin typeface="黑体" pitchFamily="49" charset="-122"/>
                <a:ea typeface="黑体" pitchFamily="49" charset="-122"/>
              </a:rPr>
              <a:t>i</a:t>
            </a:r>
            <a:r>
              <a:rPr lang="en-US" altLang="zh-CN" sz="2800" dirty="0">
                <a:latin typeface="黑体" pitchFamily="49" charset="-122"/>
                <a:ea typeface="黑体" pitchFamily="49" charset="-122"/>
              </a:rPr>
              <a:t>][k]+D</a:t>
            </a:r>
            <a:r>
              <a:rPr lang="en-US" altLang="zh-CN" sz="2800" baseline="30000" dirty="0">
                <a:latin typeface="黑体" pitchFamily="49" charset="-122"/>
                <a:ea typeface="黑体" pitchFamily="49" charset="-122"/>
              </a:rPr>
              <a:t>k-1</a:t>
            </a:r>
            <a:r>
              <a:rPr lang="en-US" altLang="zh-CN" sz="2800" dirty="0">
                <a:latin typeface="黑体" pitchFamily="49" charset="-122"/>
                <a:ea typeface="黑体" pitchFamily="49" charset="-122"/>
              </a:rPr>
              <a:t>[k][j]},</a:t>
            </a:r>
          </a:p>
          <a:p>
            <a:pPr eaLnBrk="1" hangingPunct="1">
              <a:lnSpc>
                <a:spcPct val="60000"/>
              </a:lnSpc>
              <a:spcBef>
                <a:spcPct val="50000"/>
              </a:spcBef>
              <a:buFontTx/>
              <a:buNone/>
            </a:pPr>
            <a:r>
              <a:rPr lang="en-US" altLang="zh-CN" sz="2800" dirty="0">
                <a:latin typeface="黑体" pitchFamily="49" charset="-122"/>
                <a:ea typeface="黑体" pitchFamily="49" charset="-122"/>
              </a:rPr>
              <a:t>              0≤k&lt;n</a:t>
            </a:r>
          </a:p>
          <a:p>
            <a:pPr eaLnBrk="1" hangingPunct="1">
              <a:lnSpc>
                <a:spcPct val="60000"/>
              </a:lnSpc>
              <a:spcBef>
                <a:spcPct val="50000"/>
              </a:spcBef>
              <a:buFontTx/>
              <a:buNone/>
            </a:pPr>
            <a:r>
              <a:rPr lang="en-US" altLang="zh-CN" sz="2800" b="1" dirty="0">
                <a:latin typeface="黑体" pitchFamily="49" charset="-122"/>
                <a:ea typeface="黑体" pitchFamily="49" charset="-122"/>
              </a:rPr>
              <a:t>             </a:t>
            </a:r>
            <a:r>
              <a:rPr lang="en-US" altLang="zh-CN" sz="2800" dirty="0">
                <a:latin typeface="黑体" pitchFamily="49" charset="-122"/>
                <a:ea typeface="黑体" pitchFamily="49" charset="-122"/>
              </a:rPr>
              <a:t>   </a:t>
            </a:r>
          </a:p>
          <a:p>
            <a:pPr eaLnBrk="1" hangingPunct="1">
              <a:spcBef>
                <a:spcPct val="50000"/>
              </a:spcBef>
              <a:buFont typeface="Wingdings" pitchFamily="2" charset="2"/>
              <a:buNone/>
            </a:pPr>
            <a:endParaRPr lang="zh-CN" altLang="en-US" b="1" dirty="0">
              <a:latin typeface="黑体" pitchFamily="49" charset="-122"/>
              <a:ea typeface="黑体" pitchFamily="49" charset="-122"/>
            </a:endParaRPr>
          </a:p>
        </p:txBody>
      </p:sp>
      <p:sp>
        <p:nvSpPr>
          <p:cNvPr id="24583" name="矩形 1"/>
          <p:cNvSpPr>
            <a:spLocks noChangeArrowheads="1"/>
          </p:cNvSpPr>
          <p:nvPr/>
        </p:nvSpPr>
        <p:spPr bwMode="auto">
          <a:xfrm>
            <a:off x="611483" y="1262707"/>
            <a:ext cx="2893741" cy="523220"/>
          </a:xfrm>
          <a:prstGeom prst="rect">
            <a:avLst/>
          </a:prstGeom>
          <a:noFill/>
          <a:ln w="9525">
            <a:noFill/>
            <a:miter lim="800000"/>
            <a:headEnd/>
            <a:tailEnd/>
          </a:ln>
        </p:spPr>
        <p:txBody>
          <a:bodyPr wrap="none">
            <a:spAutoFit/>
          </a:bodyPr>
          <a:lstStyle/>
          <a:p>
            <a:r>
              <a:rPr lang="en-US" altLang="zh-CN" sz="2800" b="0" i="0" dirty="0">
                <a:latin typeface="黑体" pitchFamily="49" charset="-122"/>
                <a:ea typeface="黑体" pitchFamily="49" charset="-122"/>
              </a:rPr>
              <a:t>Floyd</a:t>
            </a:r>
            <a:r>
              <a:rPr lang="zh-CN" altLang="en-US" sz="2800" b="0" i="0" dirty="0">
                <a:latin typeface="黑体" pitchFamily="49" charset="-122"/>
                <a:ea typeface="黑体" pitchFamily="49" charset="-122"/>
              </a:rPr>
              <a:t>算法原理：</a:t>
            </a:r>
            <a:endParaRPr lang="zh-CN" altLang="en-US" sz="2800" b="0" i="0" dirty="0"/>
          </a:p>
        </p:txBody>
      </p:sp>
      <p:sp>
        <p:nvSpPr>
          <p:cNvPr id="8" name="Text Box 4"/>
          <p:cNvSpPr txBox="1">
            <a:spLocks noChangeArrowheads="1"/>
          </p:cNvSpPr>
          <p:nvPr/>
        </p:nvSpPr>
        <p:spPr bwMode="auto">
          <a:xfrm>
            <a:off x="295244" y="188640"/>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三、</a:t>
            </a:r>
            <a:r>
              <a:rPr lang="en-US" altLang="zh-CN" sz="4400" i="0" dirty="0">
                <a:solidFill>
                  <a:schemeClr val="tx2"/>
                </a:solidFill>
                <a:latin typeface="Tahoma" panose="020B0604030504040204" pitchFamily="34" charset="0"/>
                <a:ea typeface="隶书" pitchFamily="49" charset="-122"/>
              </a:rPr>
              <a:t>Floyd</a:t>
            </a:r>
            <a:r>
              <a:rPr lang="zh-CN" altLang="en-US" sz="4400" i="0" dirty="0">
                <a:solidFill>
                  <a:schemeClr val="tx2"/>
                </a:solidFill>
                <a:latin typeface="Tahoma" panose="020B0604030504040204" pitchFamily="34" charset="0"/>
                <a:ea typeface="隶书" pitchFamily="49" charset="-122"/>
              </a:rPr>
              <a:t>算法</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8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58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2733675" y="2690813"/>
            <a:ext cx="9144000" cy="0"/>
          </a:xfrm>
          <a:prstGeom prst="rect">
            <a:avLst/>
          </a:prstGeom>
          <a:noFill/>
          <a:ln w="9525">
            <a:noFill/>
            <a:miter lim="800000"/>
            <a:headEnd/>
            <a:tailEnd/>
          </a:ln>
        </p:spPr>
        <p:txBody>
          <a:bodyPr>
            <a:spAutoFit/>
          </a:bodyPr>
          <a:lstStyle/>
          <a:p>
            <a:pPr eaLnBrk="1" hangingPunct="1">
              <a:buFont typeface="Arial" pitchFamily="34" charset="0"/>
              <a:buNone/>
            </a:pPr>
            <a:endParaRPr lang="zh-CN" altLang="en-US"/>
          </a:p>
        </p:txBody>
      </p:sp>
      <p:sp>
        <p:nvSpPr>
          <p:cNvPr id="9221" name="Rectangle 5"/>
          <p:cNvSpPr>
            <a:spLocks noChangeArrowheads="1"/>
          </p:cNvSpPr>
          <p:nvPr/>
        </p:nvSpPr>
        <p:spPr bwMode="auto">
          <a:xfrm>
            <a:off x="556052" y="1340768"/>
            <a:ext cx="7848600" cy="523220"/>
          </a:xfrm>
          <a:prstGeom prst="rect">
            <a:avLst/>
          </a:prstGeom>
          <a:noFill/>
          <a:ln w="9525">
            <a:noFill/>
            <a:miter lim="800000"/>
            <a:headEnd/>
            <a:tailEnd/>
          </a:ln>
        </p:spPr>
        <p:txBody>
          <a:bodyPr>
            <a:spAutoFit/>
          </a:bodyPr>
          <a:lstStyle/>
          <a:p>
            <a:pPr eaLnBrk="1" hangingPunct="1">
              <a:buFont typeface="Arial" pitchFamily="34" charset="0"/>
              <a:buNone/>
            </a:pPr>
            <a:r>
              <a:rPr lang="zh-CN" altLang="en-US" sz="2800" b="0" i="0" dirty="0">
                <a:solidFill>
                  <a:srgbClr val="0000FF"/>
                </a:solidFill>
                <a:latin typeface="+mn-ea"/>
                <a:ea typeface="+mn-ea"/>
              </a:rPr>
              <a:t>路径长度</a:t>
            </a:r>
            <a:r>
              <a:rPr lang="zh-CN" altLang="en-US" sz="2800" b="0" i="0" dirty="0">
                <a:solidFill>
                  <a:srgbClr val="080808"/>
                </a:solidFill>
                <a:latin typeface="+mn-ea"/>
                <a:ea typeface="+mn-ea"/>
              </a:rPr>
              <a:t>:一条路径上所经过的边的数目 </a:t>
            </a:r>
          </a:p>
        </p:txBody>
      </p:sp>
      <p:sp>
        <p:nvSpPr>
          <p:cNvPr id="89094" name="Rectangle 6"/>
          <p:cNvSpPr>
            <a:spLocks noChangeArrowheads="1"/>
          </p:cNvSpPr>
          <p:nvPr/>
        </p:nvSpPr>
        <p:spPr bwMode="auto">
          <a:xfrm>
            <a:off x="557699" y="1986880"/>
            <a:ext cx="8066088" cy="519113"/>
          </a:xfrm>
          <a:prstGeom prst="rect">
            <a:avLst/>
          </a:prstGeom>
          <a:noFill/>
          <a:ln w="9525">
            <a:noFill/>
            <a:miter lim="800000"/>
            <a:headEnd/>
            <a:tailEnd/>
          </a:ln>
        </p:spPr>
        <p:txBody>
          <a:bodyPr>
            <a:spAutoFit/>
          </a:bodyPr>
          <a:lstStyle/>
          <a:p>
            <a:pPr eaLnBrk="1" hangingPunct="1">
              <a:buFont typeface="Arial" pitchFamily="34" charset="0"/>
              <a:buNone/>
            </a:pPr>
            <a:r>
              <a:rPr lang="zh-CN" altLang="en-US" sz="2800" b="0" i="0" dirty="0">
                <a:solidFill>
                  <a:srgbClr val="0000FF"/>
                </a:solidFill>
                <a:latin typeface="+mn-ea"/>
                <a:ea typeface="+mn-ea"/>
              </a:rPr>
              <a:t>带权路径长度:</a:t>
            </a:r>
            <a:r>
              <a:rPr lang="zh-CN" altLang="en-US" sz="2800" b="0" i="0" dirty="0">
                <a:solidFill>
                  <a:srgbClr val="080808"/>
                </a:solidFill>
                <a:latin typeface="+mn-ea"/>
                <a:ea typeface="+mn-ea"/>
              </a:rPr>
              <a:t>路径上所经过边的权值之和</a:t>
            </a:r>
          </a:p>
        </p:txBody>
      </p:sp>
      <p:sp>
        <p:nvSpPr>
          <p:cNvPr id="89095" name="Rectangle 7"/>
          <p:cNvSpPr>
            <a:spLocks noChangeArrowheads="1"/>
          </p:cNvSpPr>
          <p:nvPr/>
        </p:nvSpPr>
        <p:spPr bwMode="auto">
          <a:xfrm>
            <a:off x="546755" y="2505993"/>
            <a:ext cx="8569325" cy="1308884"/>
          </a:xfrm>
          <a:prstGeom prst="rect">
            <a:avLst/>
          </a:prstGeom>
          <a:noFill/>
          <a:ln w="9525">
            <a:noFill/>
            <a:miter lim="800000"/>
            <a:headEnd/>
            <a:tailEnd/>
          </a:ln>
        </p:spPr>
        <p:txBody>
          <a:bodyPr>
            <a:spAutoFit/>
          </a:bodyPr>
          <a:lstStyle/>
          <a:p>
            <a:pPr eaLnBrk="1" hangingPunct="1">
              <a:lnSpc>
                <a:spcPct val="150000"/>
              </a:lnSpc>
              <a:buFont typeface="Arial" pitchFamily="34" charset="0"/>
              <a:buNone/>
            </a:pPr>
            <a:r>
              <a:rPr lang="zh-CN" altLang="en-US" sz="2800" b="0" i="0" dirty="0">
                <a:solidFill>
                  <a:srgbClr val="0000FF"/>
                </a:solidFill>
                <a:latin typeface="黑体" panose="02010609060101010101" pitchFamily="49" charset="-122"/>
                <a:ea typeface="黑体" panose="02010609060101010101" pitchFamily="49" charset="-122"/>
              </a:rPr>
              <a:t>最短路径:</a:t>
            </a:r>
            <a:r>
              <a:rPr lang="zh-CN" altLang="en-US" sz="2800" b="0" i="0" dirty="0">
                <a:solidFill>
                  <a:srgbClr val="080808"/>
                </a:solidFill>
                <a:latin typeface="黑体" panose="02010609060101010101" pitchFamily="49" charset="-122"/>
                <a:ea typeface="黑体" panose="02010609060101010101" pitchFamily="49" charset="-122"/>
              </a:rPr>
              <a:t>(带权)路径长度(值)最小的那条路径</a:t>
            </a:r>
          </a:p>
          <a:p>
            <a:pPr eaLnBrk="1" hangingPunct="1">
              <a:lnSpc>
                <a:spcPct val="150000"/>
              </a:lnSpc>
              <a:buFont typeface="Arial" pitchFamily="34" charset="0"/>
              <a:buNone/>
            </a:pPr>
            <a:r>
              <a:rPr lang="zh-CN" altLang="en-US" sz="2800" b="0" i="0" dirty="0">
                <a:solidFill>
                  <a:srgbClr val="0000FF"/>
                </a:solidFill>
                <a:latin typeface="黑体" panose="02010609060101010101" pitchFamily="49" charset="-122"/>
                <a:ea typeface="黑体" panose="02010609060101010101" pitchFamily="49" charset="-122"/>
              </a:rPr>
              <a:t>最短路径长度或最短距离:</a:t>
            </a:r>
            <a:r>
              <a:rPr lang="zh-CN" altLang="en-US" sz="2800" b="0" i="0" dirty="0">
                <a:solidFill>
                  <a:srgbClr val="080808"/>
                </a:solidFill>
                <a:latin typeface="黑体" panose="02010609060101010101" pitchFamily="49" charset="-122"/>
                <a:ea typeface="黑体" panose="02010609060101010101" pitchFamily="49" charset="-122"/>
                <a:sym typeface="Arial" pitchFamily="34" charset="0"/>
              </a:rPr>
              <a:t>最短路径长度 </a:t>
            </a:r>
          </a:p>
        </p:txBody>
      </p:sp>
      <p:sp>
        <p:nvSpPr>
          <p:cNvPr id="9" name="Text Box 4"/>
          <p:cNvSpPr txBox="1">
            <a:spLocks noChangeArrowheads="1"/>
          </p:cNvSpPr>
          <p:nvPr/>
        </p:nvSpPr>
        <p:spPr bwMode="auto">
          <a:xfrm>
            <a:off x="467544" y="260648"/>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基本概念</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094"/>
                                        </p:tgtEl>
                                        <p:attrNameLst>
                                          <p:attrName>style.visibility</p:attrName>
                                        </p:attrNameLst>
                                      </p:cBhvr>
                                      <p:to>
                                        <p:strVal val="visible"/>
                                      </p:to>
                                    </p:set>
                                    <p:animEffect transition="in" filter="blinds(horizontal)">
                                      <p:cBhvr>
                                        <p:cTn id="7" dur="500"/>
                                        <p:tgtEl>
                                          <p:spTgt spid="890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9095"/>
                                        </p:tgtEl>
                                        <p:attrNameLst>
                                          <p:attrName>style.visibility</p:attrName>
                                        </p:attrNameLst>
                                      </p:cBhvr>
                                      <p:to>
                                        <p:strVal val="visible"/>
                                      </p:to>
                                    </p:set>
                                    <p:animEffect transition="in" filter="blinds(horizontal)">
                                      <p:cBhvr>
                                        <p:cTn id="12" dur="500"/>
                                        <p:tgtEl>
                                          <p:spTgt spid="89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4" grpId="0" bldLvl="0" autoUpdateAnimBg="0"/>
      <p:bldP spid="89095" grpId="0" bldLvl="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pPr>
            <a:fld id="{8036945F-8F01-4570-9F26-6169BC60FD96}" type="slidenum">
              <a:rPr lang="zh-CN" altLang="en-US"/>
              <a:pPr algn="r" eaLnBrk="1" hangingPunct="1">
                <a:spcBef>
                  <a:spcPct val="50000"/>
                </a:spcBef>
              </a:pPr>
              <a:t>30</a:t>
            </a:fld>
            <a:endParaRPr lang="en-US" altLang="zh-CN"/>
          </a:p>
        </p:txBody>
      </p:sp>
      <p:sp>
        <p:nvSpPr>
          <p:cNvPr id="8" name="Text Box 4"/>
          <p:cNvSpPr txBox="1">
            <a:spLocks noChangeArrowheads="1"/>
          </p:cNvSpPr>
          <p:nvPr/>
        </p:nvSpPr>
        <p:spPr bwMode="auto">
          <a:xfrm>
            <a:off x="381000" y="193303"/>
            <a:ext cx="8458200" cy="769441"/>
          </a:xfrm>
          <a:prstGeom prst="rect">
            <a:avLst/>
          </a:prstGeom>
          <a:noFill/>
          <a:ln w="9525">
            <a:noFill/>
            <a:miter lim="800000"/>
            <a:headEnd/>
            <a:tailEnd/>
          </a:ln>
        </p:spPr>
        <p:txBody>
          <a:bodyPr>
            <a:spAutoFit/>
          </a:bodyPr>
          <a:lstStyle/>
          <a:p>
            <a:pPr algn="ctr" eaLnBrk="1" hangingPunct="1"/>
            <a:r>
              <a:rPr lang="en-US" altLang="zh-CN" sz="4400" i="0" dirty="0">
                <a:solidFill>
                  <a:schemeClr val="tx2"/>
                </a:solidFill>
                <a:latin typeface="Tahoma" panose="020B0604030504040204" pitchFamily="34" charset="0"/>
                <a:ea typeface="隶书" pitchFamily="49" charset="-122"/>
              </a:rPr>
              <a:t>Floyd</a:t>
            </a:r>
            <a:r>
              <a:rPr lang="zh-CN" altLang="en-US" sz="4400" i="0" dirty="0">
                <a:solidFill>
                  <a:schemeClr val="tx2"/>
                </a:solidFill>
                <a:latin typeface="Tahoma" panose="020B0604030504040204" pitchFamily="34" charset="0"/>
                <a:ea typeface="隶书" pitchFamily="49" charset="-122"/>
              </a:rPr>
              <a:t>算法实现</a:t>
            </a:r>
          </a:p>
        </p:txBody>
      </p:sp>
      <p:sp>
        <p:nvSpPr>
          <p:cNvPr id="110" name="文本框 109">
            <a:extLst>
              <a:ext uri="{FF2B5EF4-FFF2-40B4-BE49-F238E27FC236}">
                <a16:creationId xmlns:a16="http://schemas.microsoft.com/office/drawing/2014/main" id="{9F4EA650-BB5D-441E-ACEA-855A2E94C72F}"/>
              </a:ext>
            </a:extLst>
          </p:cNvPr>
          <p:cNvSpPr txBox="1"/>
          <p:nvPr/>
        </p:nvSpPr>
        <p:spPr>
          <a:xfrm>
            <a:off x="576505" y="1490338"/>
            <a:ext cx="7668344" cy="350865"/>
          </a:xfrm>
          <a:prstGeom prst="rect">
            <a:avLst/>
          </a:prstGeom>
          <a:noFill/>
        </p:spPr>
        <p:txBody>
          <a:bodyPr wrap="square">
            <a:spAutoFit/>
          </a:bodyPr>
          <a:lstStyle/>
          <a:p>
            <a:pPr eaLnBrk="1" hangingPunct="1">
              <a:lnSpc>
                <a:spcPct val="60000"/>
              </a:lnSpc>
              <a:spcBef>
                <a:spcPct val="50000"/>
              </a:spcBef>
              <a:buFontTx/>
              <a:buNone/>
            </a:pPr>
            <a:r>
              <a:rPr lang="en-US" altLang="zh-CN" sz="2800" b="0" i="0" dirty="0">
                <a:latin typeface="黑体" pitchFamily="49" charset="-122"/>
                <a:ea typeface="黑体" pitchFamily="49" charset="-122"/>
              </a:rPr>
              <a:t>D</a:t>
            </a:r>
            <a:r>
              <a:rPr lang="en-US" altLang="zh-CN" sz="2800" b="0" i="0" baseline="30000" dirty="0">
                <a:latin typeface="黑体" pitchFamily="49" charset="-122"/>
                <a:ea typeface="黑体" pitchFamily="49" charset="-122"/>
              </a:rPr>
              <a:t>-1</a:t>
            </a:r>
            <a:r>
              <a:rPr lang="en-US" altLang="zh-CN" sz="2800" b="0" i="0" dirty="0">
                <a:latin typeface="黑体" pitchFamily="49" charset="-122"/>
                <a:ea typeface="黑体" pitchFamily="49" charset="-122"/>
              </a:rPr>
              <a:t>[</a:t>
            </a:r>
            <a:r>
              <a:rPr lang="en-US" altLang="zh-CN" sz="2800" b="0" i="0" dirty="0" err="1">
                <a:latin typeface="黑体" pitchFamily="49" charset="-122"/>
                <a:ea typeface="黑体" pitchFamily="49" charset="-122"/>
              </a:rPr>
              <a:t>i</a:t>
            </a:r>
            <a:r>
              <a:rPr lang="en-US" altLang="zh-CN" sz="2800" b="0" i="0" dirty="0">
                <a:latin typeface="黑体" pitchFamily="49" charset="-122"/>
                <a:ea typeface="黑体" pitchFamily="49" charset="-122"/>
              </a:rPr>
              <a:t>][j] = </a:t>
            </a:r>
            <a:r>
              <a:rPr lang="en-US" altLang="zh-CN" sz="2800" b="0" i="0" dirty="0" err="1">
                <a:latin typeface="黑体" pitchFamily="49" charset="-122"/>
                <a:ea typeface="黑体" pitchFamily="49" charset="-122"/>
              </a:rPr>
              <a:t>AdjMatrix</a:t>
            </a:r>
            <a:r>
              <a:rPr lang="en-US" altLang="zh-CN" sz="2800" b="0" i="0" dirty="0">
                <a:latin typeface="黑体" pitchFamily="49" charset="-122"/>
                <a:ea typeface="黑体" pitchFamily="49" charset="-122"/>
              </a:rPr>
              <a:t>[</a:t>
            </a:r>
            <a:r>
              <a:rPr lang="en-US" altLang="zh-CN" sz="2800" b="0" i="0" dirty="0" err="1">
                <a:latin typeface="黑体" pitchFamily="49" charset="-122"/>
                <a:ea typeface="黑体" pitchFamily="49" charset="-122"/>
              </a:rPr>
              <a:t>i</a:t>
            </a:r>
            <a:r>
              <a:rPr lang="en-US" altLang="zh-CN" sz="2800" b="0" i="0" dirty="0">
                <a:latin typeface="黑体" pitchFamily="49" charset="-122"/>
                <a:ea typeface="黑体" pitchFamily="49" charset="-122"/>
              </a:rPr>
              <a:t>][j];  (∞</a:t>
            </a:r>
            <a:r>
              <a:rPr lang="zh-CN" altLang="en-US" sz="2800" b="0" i="0" dirty="0">
                <a:latin typeface="黑体" pitchFamily="49" charset="-122"/>
                <a:ea typeface="黑体" pitchFamily="49" charset="-122"/>
              </a:rPr>
              <a:t>或权值）</a:t>
            </a:r>
            <a:endParaRPr lang="en-US" altLang="zh-CN" sz="2800" b="0" i="0" dirty="0">
              <a:latin typeface="黑体" pitchFamily="49" charset="-122"/>
              <a:ea typeface="黑体" pitchFamily="49" charset="-122"/>
            </a:endParaRPr>
          </a:p>
        </p:txBody>
      </p:sp>
      <p:sp>
        <p:nvSpPr>
          <p:cNvPr id="111" name="文本框 110">
            <a:extLst>
              <a:ext uri="{FF2B5EF4-FFF2-40B4-BE49-F238E27FC236}">
                <a16:creationId xmlns:a16="http://schemas.microsoft.com/office/drawing/2014/main" id="{48252905-27CE-4305-BD38-07C34F303463}"/>
              </a:ext>
            </a:extLst>
          </p:cNvPr>
          <p:cNvSpPr txBox="1"/>
          <p:nvPr/>
        </p:nvSpPr>
        <p:spPr>
          <a:xfrm>
            <a:off x="441" y="2451547"/>
            <a:ext cx="9361040" cy="3668697"/>
          </a:xfrm>
          <a:prstGeom prst="rect">
            <a:avLst/>
          </a:prstGeom>
          <a:noFill/>
        </p:spPr>
        <p:txBody>
          <a:bodyPr wrap="square">
            <a:spAutoFit/>
          </a:bodyPr>
          <a:lstStyle/>
          <a:p>
            <a:pPr eaLnBrk="1" hangingPunct="1">
              <a:lnSpc>
                <a:spcPct val="60000"/>
              </a:lnSpc>
              <a:spcBef>
                <a:spcPct val="50000"/>
              </a:spcBef>
              <a:buFontTx/>
              <a:buNone/>
            </a:pPr>
            <a:r>
              <a:rPr lang="en-US" altLang="zh-CN" sz="2800" b="1" i="0" dirty="0">
                <a:latin typeface="黑体" pitchFamily="49" charset="-122"/>
                <a:ea typeface="黑体" pitchFamily="49" charset="-122"/>
              </a:rPr>
              <a:t>   </a:t>
            </a:r>
            <a:r>
              <a:rPr lang="en-US" altLang="zh-CN" sz="2800" b="0" i="0" dirty="0">
                <a:latin typeface="黑体" pitchFamily="49" charset="-122"/>
                <a:ea typeface="黑体" pitchFamily="49" charset="-122"/>
              </a:rPr>
              <a:t>for(k=0; k&lt;n; k++) //</a:t>
            </a:r>
            <a:r>
              <a:rPr lang="zh-CN" altLang="en-US" sz="2800" b="0" i="0" dirty="0">
                <a:latin typeface="黑体" pitchFamily="49" charset="-122"/>
                <a:ea typeface="黑体" pitchFamily="49" charset="-122"/>
              </a:rPr>
              <a:t>通过</a:t>
            </a:r>
            <a:r>
              <a:rPr lang="en-US" altLang="zh-CN" sz="2800" b="0" i="0" dirty="0">
                <a:latin typeface="黑体" pitchFamily="49" charset="-122"/>
                <a:ea typeface="黑体" pitchFamily="49" charset="-122"/>
              </a:rPr>
              <a:t>k</a:t>
            </a:r>
            <a:r>
              <a:rPr lang="zh-CN" altLang="en-US" sz="2800" b="0" i="0" dirty="0">
                <a:latin typeface="黑体" pitchFamily="49" charset="-122"/>
                <a:ea typeface="黑体" pitchFamily="49" charset="-122"/>
              </a:rPr>
              <a:t>点</a:t>
            </a:r>
            <a:endParaRPr lang="en-US" altLang="zh-CN" sz="2800" b="0" i="0" dirty="0">
              <a:latin typeface="黑体" pitchFamily="49" charset="-122"/>
              <a:ea typeface="黑体" pitchFamily="49" charset="-122"/>
            </a:endParaRPr>
          </a:p>
          <a:p>
            <a:pPr eaLnBrk="1" hangingPunct="1">
              <a:lnSpc>
                <a:spcPct val="60000"/>
              </a:lnSpc>
              <a:spcBef>
                <a:spcPct val="50000"/>
              </a:spcBef>
              <a:buFontTx/>
              <a:buNone/>
            </a:pPr>
            <a:r>
              <a:rPr lang="en-US" altLang="zh-CN" sz="2800" b="0" i="0" dirty="0">
                <a:latin typeface="黑体" pitchFamily="49" charset="-122"/>
                <a:ea typeface="黑体" pitchFamily="49" charset="-122"/>
              </a:rPr>
              <a:t>	for(</a:t>
            </a:r>
            <a:r>
              <a:rPr lang="en-US" altLang="zh-CN" sz="2800" b="0" i="0" dirty="0" err="1">
                <a:latin typeface="黑体" pitchFamily="49" charset="-122"/>
                <a:ea typeface="黑体" pitchFamily="49" charset="-122"/>
              </a:rPr>
              <a:t>i</a:t>
            </a:r>
            <a:r>
              <a:rPr lang="en-US" altLang="zh-CN" sz="2800" b="0" i="0" dirty="0">
                <a:latin typeface="黑体" pitchFamily="49" charset="-122"/>
                <a:ea typeface="黑体" pitchFamily="49" charset="-122"/>
              </a:rPr>
              <a:t>=0; </a:t>
            </a:r>
            <a:r>
              <a:rPr lang="en-US" altLang="zh-CN" sz="2800" b="0" i="0" dirty="0" err="1">
                <a:latin typeface="黑体" pitchFamily="49" charset="-122"/>
                <a:ea typeface="黑体" pitchFamily="49" charset="-122"/>
              </a:rPr>
              <a:t>i</a:t>
            </a:r>
            <a:r>
              <a:rPr lang="en-US" altLang="zh-CN" sz="2800" b="0" i="0" dirty="0">
                <a:latin typeface="黑体" pitchFamily="49" charset="-122"/>
                <a:ea typeface="黑体" pitchFamily="49" charset="-122"/>
              </a:rPr>
              <a:t>&lt;n; </a:t>
            </a:r>
            <a:r>
              <a:rPr lang="en-US" altLang="zh-CN" sz="2800" b="0" i="0" dirty="0" err="1">
                <a:latin typeface="黑体" pitchFamily="49" charset="-122"/>
                <a:ea typeface="黑体" pitchFamily="49" charset="-122"/>
              </a:rPr>
              <a:t>i</a:t>
            </a:r>
            <a:r>
              <a:rPr lang="en-US" altLang="zh-CN" sz="2800" b="0" i="0" dirty="0">
                <a:latin typeface="黑体" pitchFamily="49" charset="-122"/>
                <a:ea typeface="黑体" pitchFamily="49" charset="-122"/>
              </a:rPr>
              <a:t>++)</a:t>
            </a:r>
          </a:p>
          <a:p>
            <a:pPr eaLnBrk="1" hangingPunct="1">
              <a:lnSpc>
                <a:spcPct val="60000"/>
              </a:lnSpc>
              <a:spcBef>
                <a:spcPct val="50000"/>
              </a:spcBef>
              <a:buFontTx/>
              <a:buNone/>
            </a:pPr>
            <a:r>
              <a:rPr lang="en-US" altLang="zh-CN" sz="2800" b="0" i="0" dirty="0">
                <a:latin typeface="黑体" pitchFamily="49" charset="-122"/>
                <a:ea typeface="黑体" pitchFamily="49" charset="-122"/>
              </a:rPr>
              <a:t>	  for(j=0; j&lt;n; </a:t>
            </a:r>
            <a:r>
              <a:rPr lang="en-US" altLang="zh-CN" sz="2800" b="0" i="0" dirty="0" err="1">
                <a:latin typeface="黑体" pitchFamily="49" charset="-122"/>
                <a:ea typeface="黑体" pitchFamily="49" charset="-122"/>
              </a:rPr>
              <a:t>j++</a:t>
            </a:r>
            <a:r>
              <a:rPr lang="en-US" altLang="zh-CN" sz="2800" b="0" i="0" dirty="0">
                <a:latin typeface="黑体" pitchFamily="49" charset="-122"/>
                <a:ea typeface="黑体" pitchFamily="49" charset="-122"/>
              </a:rPr>
              <a:t>)</a:t>
            </a:r>
          </a:p>
          <a:p>
            <a:pPr eaLnBrk="1" hangingPunct="1">
              <a:lnSpc>
                <a:spcPct val="60000"/>
              </a:lnSpc>
              <a:spcBef>
                <a:spcPct val="50000"/>
              </a:spcBef>
              <a:buFontTx/>
              <a:buNone/>
            </a:pPr>
            <a:r>
              <a:rPr lang="en-US" altLang="zh-CN" sz="2800" b="0" i="0" dirty="0">
                <a:latin typeface="黑体" pitchFamily="49" charset="-122"/>
                <a:ea typeface="黑体" pitchFamily="49" charset="-122"/>
              </a:rPr>
              <a:t>           if(D[</a:t>
            </a:r>
            <a:r>
              <a:rPr lang="en-US" altLang="zh-CN" sz="2800" b="0" i="0" dirty="0" err="1">
                <a:latin typeface="黑体" pitchFamily="49" charset="-122"/>
                <a:ea typeface="黑体" pitchFamily="49" charset="-122"/>
              </a:rPr>
              <a:t>i</a:t>
            </a:r>
            <a:r>
              <a:rPr lang="en-US" altLang="zh-CN" sz="2800" b="0" i="0" dirty="0">
                <a:latin typeface="黑体" pitchFamily="49" charset="-122"/>
                <a:ea typeface="黑体" pitchFamily="49" charset="-122"/>
              </a:rPr>
              <a:t>][j] &gt; D[</a:t>
            </a:r>
            <a:r>
              <a:rPr lang="en-US" altLang="zh-CN" sz="2800" b="0" i="0" dirty="0" err="1">
                <a:latin typeface="黑体" pitchFamily="49" charset="-122"/>
                <a:ea typeface="黑体" pitchFamily="49" charset="-122"/>
              </a:rPr>
              <a:t>i</a:t>
            </a:r>
            <a:r>
              <a:rPr lang="en-US" altLang="zh-CN" sz="2800" b="0" i="0" dirty="0">
                <a:latin typeface="黑体" pitchFamily="49" charset="-122"/>
                <a:ea typeface="黑体" pitchFamily="49" charset="-122"/>
              </a:rPr>
              <a:t>][k]+D[k][j])</a:t>
            </a:r>
          </a:p>
          <a:p>
            <a:pPr eaLnBrk="1" hangingPunct="1">
              <a:lnSpc>
                <a:spcPct val="60000"/>
              </a:lnSpc>
              <a:spcBef>
                <a:spcPct val="50000"/>
              </a:spcBef>
              <a:buFontTx/>
              <a:buNone/>
            </a:pPr>
            <a:r>
              <a:rPr lang="en-US" altLang="zh-CN" sz="2800" b="0" i="0" dirty="0">
                <a:latin typeface="黑体" pitchFamily="49" charset="-122"/>
                <a:ea typeface="黑体" pitchFamily="49" charset="-122"/>
              </a:rPr>
              <a:t>           {</a:t>
            </a:r>
          </a:p>
          <a:p>
            <a:pPr eaLnBrk="1" hangingPunct="1">
              <a:lnSpc>
                <a:spcPct val="60000"/>
              </a:lnSpc>
              <a:spcBef>
                <a:spcPct val="50000"/>
              </a:spcBef>
              <a:buFontTx/>
              <a:buNone/>
            </a:pPr>
            <a:r>
              <a:rPr lang="en-US" altLang="zh-CN" sz="2800" b="0" i="0" dirty="0">
                <a:latin typeface="黑体" pitchFamily="49" charset="-122"/>
                <a:ea typeface="黑体" pitchFamily="49" charset="-122"/>
              </a:rPr>
              <a:t>               D[</a:t>
            </a:r>
            <a:r>
              <a:rPr lang="en-US" altLang="zh-CN" sz="2800" b="0" i="0" dirty="0" err="1">
                <a:latin typeface="黑体" pitchFamily="49" charset="-122"/>
                <a:ea typeface="黑体" pitchFamily="49" charset="-122"/>
              </a:rPr>
              <a:t>i</a:t>
            </a:r>
            <a:r>
              <a:rPr lang="en-US" altLang="zh-CN" sz="2800" b="0" i="0" dirty="0">
                <a:latin typeface="黑体" pitchFamily="49" charset="-122"/>
                <a:ea typeface="黑体" pitchFamily="49" charset="-122"/>
              </a:rPr>
              <a:t>][j] = D[</a:t>
            </a:r>
            <a:r>
              <a:rPr lang="en-US" altLang="zh-CN" sz="2800" b="0" i="0" dirty="0" err="1">
                <a:latin typeface="黑体" pitchFamily="49" charset="-122"/>
                <a:ea typeface="黑体" pitchFamily="49" charset="-122"/>
              </a:rPr>
              <a:t>i</a:t>
            </a:r>
            <a:r>
              <a:rPr lang="en-US" altLang="zh-CN" sz="2800" b="0" i="0" dirty="0">
                <a:latin typeface="黑体" pitchFamily="49" charset="-122"/>
                <a:ea typeface="黑体" pitchFamily="49" charset="-122"/>
              </a:rPr>
              <a:t>][k]+D[k][j];</a:t>
            </a:r>
          </a:p>
          <a:p>
            <a:pPr eaLnBrk="1" hangingPunct="1">
              <a:lnSpc>
                <a:spcPct val="60000"/>
              </a:lnSpc>
              <a:spcBef>
                <a:spcPct val="50000"/>
              </a:spcBef>
              <a:buFontTx/>
              <a:buNone/>
            </a:pPr>
            <a:r>
              <a:rPr lang="en-US" altLang="zh-CN" sz="2800" b="0" i="0" dirty="0">
                <a:latin typeface="黑体" pitchFamily="49" charset="-122"/>
                <a:ea typeface="黑体" pitchFamily="49" charset="-122"/>
              </a:rPr>
              <a:t>               path[</a:t>
            </a:r>
            <a:r>
              <a:rPr lang="en-US" altLang="zh-CN" sz="2800" b="0" i="0" dirty="0" err="1">
                <a:latin typeface="黑体" pitchFamily="49" charset="-122"/>
                <a:ea typeface="黑体" pitchFamily="49" charset="-122"/>
              </a:rPr>
              <a:t>i</a:t>
            </a:r>
            <a:r>
              <a:rPr lang="en-US" altLang="zh-CN" sz="2800" b="0" i="0" dirty="0">
                <a:latin typeface="黑体" pitchFamily="49" charset="-122"/>
                <a:ea typeface="黑体" pitchFamily="49" charset="-122"/>
              </a:rPr>
              <a:t>][j] = path[</a:t>
            </a:r>
            <a:r>
              <a:rPr lang="en-US" altLang="zh-CN" sz="2800" b="0" i="0" dirty="0" err="1">
                <a:latin typeface="黑体" pitchFamily="49" charset="-122"/>
                <a:ea typeface="黑体" pitchFamily="49" charset="-122"/>
              </a:rPr>
              <a:t>i</a:t>
            </a:r>
            <a:r>
              <a:rPr lang="en-US" altLang="zh-CN" sz="2800" b="0" i="0" dirty="0">
                <a:latin typeface="黑体" pitchFamily="49" charset="-122"/>
                <a:ea typeface="黑体" pitchFamily="49" charset="-122"/>
              </a:rPr>
              <a:t>][k]+path[k][j];</a:t>
            </a:r>
          </a:p>
          <a:p>
            <a:pPr eaLnBrk="1" hangingPunct="1">
              <a:lnSpc>
                <a:spcPct val="60000"/>
              </a:lnSpc>
              <a:spcBef>
                <a:spcPct val="50000"/>
              </a:spcBef>
              <a:buFontTx/>
              <a:buNone/>
            </a:pPr>
            <a:r>
              <a:rPr lang="en-US" altLang="zh-CN" sz="2800" b="0" i="0" dirty="0">
                <a:latin typeface="黑体" pitchFamily="49" charset="-122"/>
                <a:ea typeface="黑体" pitchFamily="49" charset="-122"/>
              </a:rPr>
              <a:t>            }</a:t>
            </a:r>
          </a:p>
        </p:txBody>
      </p:sp>
      <p:sp>
        <p:nvSpPr>
          <p:cNvPr id="24614" name="思想气泡: 云 24613">
            <a:extLst>
              <a:ext uri="{FF2B5EF4-FFF2-40B4-BE49-F238E27FC236}">
                <a16:creationId xmlns:a16="http://schemas.microsoft.com/office/drawing/2014/main" id="{350F8E17-3BE4-41BB-83F7-3D65F10089D1}"/>
              </a:ext>
            </a:extLst>
          </p:cNvPr>
          <p:cNvSpPr/>
          <p:nvPr/>
        </p:nvSpPr>
        <p:spPr bwMode="auto">
          <a:xfrm>
            <a:off x="5940152" y="1869985"/>
            <a:ext cx="3024336" cy="1452384"/>
          </a:xfrm>
          <a:prstGeom prst="cloudCallout">
            <a:avLst>
              <a:gd name="adj1" fmla="val -7117"/>
              <a:gd name="adj2" fmla="val 180414"/>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zh-CN" altLang="en-US" sz="2800" i="0" dirty="0"/>
              <a:t>注意去掉重复顶点</a:t>
            </a:r>
            <a:r>
              <a:rPr lang="en-US" altLang="zh-CN" sz="2800" i="0" dirty="0"/>
              <a:t>k</a:t>
            </a:r>
            <a:endParaRPr kumimoji="0" lang="zh-CN" altLang="en-US" sz="2800" b="1" i="0" u="none" strike="noStrike" cap="none" normalizeH="0" baseline="0" dirty="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3878405"/>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1">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1">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1">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1">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6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pPr>
            <a:fld id="{8036945F-8F01-4570-9F26-6169BC60FD96}" type="slidenum">
              <a:rPr lang="zh-CN" altLang="en-US"/>
              <a:pPr algn="r" eaLnBrk="1" hangingPunct="1">
                <a:spcBef>
                  <a:spcPct val="50000"/>
                </a:spcBef>
              </a:pPr>
              <a:t>31</a:t>
            </a:fld>
            <a:endParaRPr lang="en-US" altLang="zh-CN"/>
          </a:p>
        </p:txBody>
      </p:sp>
      <p:sp>
        <p:nvSpPr>
          <p:cNvPr id="8" name="Text Box 4"/>
          <p:cNvSpPr txBox="1">
            <a:spLocks noChangeArrowheads="1"/>
          </p:cNvSpPr>
          <p:nvPr/>
        </p:nvSpPr>
        <p:spPr bwMode="auto">
          <a:xfrm>
            <a:off x="500034" y="159229"/>
            <a:ext cx="8458200" cy="769441"/>
          </a:xfrm>
          <a:prstGeom prst="rect">
            <a:avLst/>
          </a:prstGeom>
          <a:noFill/>
          <a:ln w="9525">
            <a:noFill/>
            <a:miter lim="800000"/>
            <a:headEnd/>
            <a:tailEnd/>
          </a:ln>
        </p:spPr>
        <p:txBody>
          <a:bodyPr>
            <a:spAutoFit/>
          </a:bodyPr>
          <a:lstStyle/>
          <a:p>
            <a:pPr algn="ctr" eaLnBrk="1" hangingPunct="1"/>
            <a:r>
              <a:rPr lang="en-US" altLang="zh-CN" sz="4400" i="0" dirty="0">
                <a:solidFill>
                  <a:schemeClr val="tx2"/>
                </a:solidFill>
                <a:latin typeface="Tahoma" panose="020B0604030504040204" pitchFamily="34" charset="0"/>
                <a:ea typeface="隶书" pitchFamily="49" charset="-122"/>
              </a:rPr>
              <a:t>Floyd</a:t>
            </a:r>
            <a:r>
              <a:rPr lang="zh-CN" altLang="en-US" sz="4400" i="0" dirty="0">
                <a:solidFill>
                  <a:schemeClr val="tx2"/>
                </a:solidFill>
                <a:latin typeface="Tahoma" panose="020B0604030504040204" pitchFamily="34" charset="0"/>
                <a:ea typeface="隶书" pitchFamily="49" charset="-122"/>
              </a:rPr>
              <a:t>算法实例</a:t>
            </a:r>
          </a:p>
        </p:txBody>
      </p:sp>
      <mc:AlternateContent xmlns:mc="http://schemas.openxmlformats.org/markup-compatibility/2006" xmlns:a14="http://schemas.microsoft.com/office/drawing/2010/main">
        <mc:Choice Requires="a14">
          <p:sp>
            <p:nvSpPr>
              <p:cNvPr id="24608" name="文本框 24607">
                <a:extLst>
                  <a:ext uri="{FF2B5EF4-FFF2-40B4-BE49-F238E27FC236}">
                    <a16:creationId xmlns:a16="http://schemas.microsoft.com/office/drawing/2014/main" id="{BF9D2CB3-ACF7-42DF-A8A3-211D2A17BFC8}"/>
                  </a:ext>
                </a:extLst>
              </p:cNvPr>
              <p:cNvSpPr txBox="1"/>
              <p:nvPr/>
            </p:nvSpPr>
            <p:spPr>
              <a:xfrm>
                <a:off x="3779912" y="1792587"/>
                <a:ext cx="4968552" cy="12317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rPr>
                        <m:t>   </m:t>
                      </m:r>
                      <m:r>
                        <m:rPr>
                          <m:sty m:val="p"/>
                        </m:rPr>
                        <a:rPr lang="en-US" altLang="zh-CN" sz="2800" b="0">
                          <a:latin typeface="Cambria Math" panose="02040503050406030204" pitchFamily="18" charset="0"/>
                          <a:ea typeface="+mn-ea"/>
                        </a:rPr>
                        <m:t>D</m:t>
                      </m:r>
                      <m:r>
                        <m:rPr>
                          <m:nor/>
                        </m:rPr>
                        <a:rPr lang="en-US" altLang="zh-CN" sz="2800" b="0" i="0" baseline="30000" dirty="0">
                          <a:latin typeface="+mn-ea"/>
                          <a:ea typeface="+mn-ea"/>
                        </a:rPr>
                        <m:t>−1</m:t>
                      </m:r>
                      <m:r>
                        <a:rPr lang="en-US" altLang="zh-CN" sz="2800" b="0" smtClean="0">
                          <a:latin typeface="Cambria Math" panose="02040503050406030204" pitchFamily="18" charset="0"/>
                          <a:ea typeface="+mn-ea"/>
                        </a:rPr>
                        <m:t>=</m:t>
                      </m:r>
                      <m:d>
                        <m:dPr>
                          <m:begChr m:val="|"/>
                          <m:endChr m:val="|"/>
                          <m:ctrlPr>
                            <a:rPr lang="en-US" altLang="zh-CN" sz="2800" b="0" i="1" smtClean="0">
                              <a:latin typeface="Cambria Math" panose="02040503050406030204" pitchFamily="18" charset="0"/>
                              <a:ea typeface="+mn-ea"/>
                            </a:rPr>
                          </m:ctrlPr>
                        </m:dPr>
                        <m:e>
                          <m:m>
                            <m:mPr>
                              <m:mcs>
                                <m:mc>
                                  <m:mcPr>
                                    <m:count m:val="3"/>
                                    <m:mcJc m:val="center"/>
                                  </m:mcPr>
                                </m:mc>
                              </m:mcs>
                              <m:ctrlPr>
                                <a:rPr lang="en-US" altLang="zh-CN" sz="2800" b="0" i="1" smtClean="0">
                                  <a:latin typeface="Cambria Math" panose="02040503050406030204" pitchFamily="18" charset="0"/>
                                  <a:ea typeface="+mn-ea"/>
                                </a:rPr>
                              </m:ctrlPr>
                            </m:mPr>
                            <m:mr>
                              <m:e>
                                <m:r>
                                  <a:rPr lang="en-US" altLang="zh-CN" sz="2800" b="0">
                                    <a:latin typeface="Cambria Math" panose="02040503050406030204" pitchFamily="18" charset="0"/>
                                    <a:ea typeface="+mn-ea"/>
                                  </a:rPr>
                                  <m:t>∞</m:t>
                                </m:r>
                              </m:e>
                              <m:e>
                                <m:r>
                                  <a:rPr lang="en-US" altLang="zh-CN" sz="2800" b="0" i="1" smtClean="0">
                                    <a:latin typeface="Cambria Math" panose="02040503050406030204" pitchFamily="18" charset="0"/>
                                    <a:ea typeface="+mn-ea"/>
                                  </a:rPr>
                                  <m:t>4</m:t>
                                </m:r>
                              </m:e>
                              <m:e>
                                <m:r>
                                  <a:rPr lang="en-US" altLang="zh-CN" sz="2800" b="0" i="1" smtClean="0">
                                    <a:latin typeface="Cambria Math" panose="02040503050406030204" pitchFamily="18" charset="0"/>
                                    <a:ea typeface="+mn-ea"/>
                                  </a:rPr>
                                  <m:t>11</m:t>
                                </m:r>
                              </m:e>
                            </m:mr>
                            <m:mr>
                              <m:e>
                                <m:r>
                                  <a:rPr lang="en-US" altLang="zh-CN" sz="2800" b="0" i="1" smtClean="0">
                                    <a:latin typeface="Cambria Math" panose="02040503050406030204" pitchFamily="18" charset="0"/>
                                    <a:ea typeface="+mn-ea"/>
                                  </a:rPr>
                                  <m:t>6</m:t>
                                </m:r>
                              </m:e>
                              <m:e>
                                <m:r>
                                  <a:rPr lang="en-US" altLang="zh-CN" sz="2800" b="0">
                                    <a:latin typeface="Cambria Math" panose="02040503050406030204" pitchFamily="18" charset="0"/>
                                    <a:ea typeface="+mn-ea"/>
                                  </a:rPr>
                                  <m:t>∞</m:t>
                                </m:r>
                              </m:e>
                              <m:e>
                                <m:r>
                                  <a:rPr lang="en-US" altLang="zh-CN" sz="2800" b="0" i="1" smtClean="0">
                                    <a:latin typeface="Cambria Math" panose="02040503050406030204" pitchFamily="18" charset="0"/>
                                    <a:ea typeface="+mn-ea"/>
                                  </a:rPr>
                                  <m:t>2</m:t>
                                </m:r>
                              </m:e>
                            </m:mr>
                            <m:mr>
                              <m:e>
                                <m:r>
                                  <a:rPr lang="en-US" altLang="zh-CN" sz="2800" b="0" i="1" smtClean="0">
                                    <a:latin typeface="Cambria Math" panose="02040503050406030204" pitchFamily="18" charset="0"/>
                                    <a:ea typeface="+mn-ea"/>
                                  </a:rPr>
                                  <m:t>3</m:t>
                                </m:r>
                              </m:e>
                              <m:e>
                                <m:r>
                                  <a:rPr lang="en-US" altLang="zh-CN" sz="2800" b="0" i="1" smtClean="0">
                                    <a:latin typeface="Cambria Math" panose="02040503050406030204" pitchFamily="18" charset="0"/>
                                    <a:ea typeface="+mn-ea"/>
                                  </a:rPr>
                                  <m:t>∞</m:t>
                                </m:r>
                              </m:e>
                              <m:e>
                                <m:r>
                                  <a:rPr lang="en-US" altLang="zh-CN" sz="2800" b="0">
                                    <a:latin typeface="Cambria Math" panose="02040503050406030204" pitchFamily="18" charset="0"/>
                                    <a:ea typeface="+mn-ea"/>
                                  </a:rPr>
                                  <m:t>∞</m:t>
                                </m:r>
                              </m:e>
                            </m:mr>
                          </m:m>
                        </m:e>
                      </m:d>
                    </m:oMath>
                  </m:oMathPara>
                </a14:m>
                <a:endParaRPr lang="zh-CN" altLang="en-US" sz="2800" b="0" dirty="0">
                  <a:latin typeface="+mn-ea"/>
                  <a:ea typeface="+mn-ea"/>
                </a:endParaRPr>
              </a:p>
            </p:txBody>
          </p:sp>
        </mc:Choice>
        <mc:Fallback xmlns="">
          <p:sp>
            <p:nvSpPr>
              <p:cNvPr id="24608" name="文本框 24607">
                <a:extLst>
                  <a:ext uri="{FF2B5EF4-FFF2-40B4-BE49-F238E27FC236}">
                    <a16:creationId xmlns:a16="http://schemas.microsoft.com/office/drawing/2014/main" id="{BF9D2CB3-ACF7-42DF-A8A3-211D2A17BFC8}"/>
                  </a:ext>
                </a:extLst>
              </p:cNvPr>
              <p:cNvSpPr txBox="1">
                <a:spLocks noRot="1" noChangeAspect="1" noMove="1" noResize="1" noEditPoints="1" noAdjustHandles="1" noChangeArrowheads="1" noChangeShapeType="1" noTextEdit="1"/>
              </p:cNvSpPr>
              <p:nvPr/>
            </p:nvSpPr>
            <p:spPr>
              <a:xfrm>
                <a:off x="3779912" y="1792587"/>
                <a:ext cx="4968552" cy="1231747"/>
              </a:xfrm>
              <a:prstGeom prst="rect">
                <a:avLst/>
              </a:prstGeom>
              <a:blipFill>
                <a:blip r:embed="rId2"/>
                <a:stretch>
                  <a:fillRect/>
                </a:stretch>
              </a:blipFill>
            </p:spPr>
            <p:txBody>
              <a:bodyPr/>
              <a:lstStyle/>
              <a:p>
                <a:r>
                  <a:rPr lang="zh-CN" altLang="en-US">
                    <a:noFill/>
                  </a:rPr>
                  <a:t> </a:t>
                </a:r>
              </a:p>
            </p:txBody>
          </p:sp>
        </mc:Fallback>
      </mc:AlternateContent>
      <p:grpSp>
        <p:nvGrpSpPr>
          <p:cNvPr id="2" name="组合 1">
            <a:extLst>
              <a:ext uri="{FF2B5EF4-FFF2-40B4-BE49-F238E27FC236}">
                <a16:creationId xmlns:a16="http://schemas.microsoft.com/office/drawing/2014/main" id="{EE23381F-7012-4066-92CD-A734DC305514}"/>
              </a:ext>
            </a:extLst>
          </p:cNvPr>
          <p:cNvGrpSpPr/>
          <p:nvPr/>
        </p:nvGrpSpPr>
        <p:grpSpPr>
          <a:xfrm>
            <a:off x="827584" y="1628800"/>
            <a:ext cx="3454575" cy="2378066"/>
            <a:chOff x="827584" y="2329109"/>
            <a:chExt cx="3454575" cy="2378066"/>
          </a:xfrm>
        </p:grpSpPr>
        <p:sp>
          <p:nvSpPr>
            <p:cNvPr id="3" name="椭圆 2" descr="V">
              <a:extLst>
                <a:ext uri="{FF2B5EF4-FFF2-40B4-BE49-F238E27FC236}">
                  <a16:creationId xmlns:a16="http://schemas.microsoft.com/office/drawing/2014/main" id="{CC27CB3D-352F-4C30-BCCB-2DF710A35928}"/>
                </a:ext>
              </a:extLst>
            </p:cNvPr>
            <p:cNvSpPr/>
            <p:nvPr/>
          </p:nvSpPr>
          <p:spPr bwMode="auto">
            <a:xfrm>
              <a:off x="987851" y="2689150"/>
              <a:ext cx="721196" cy="605909"/>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2800" i="0" dirty="0"/>
                <a:t>a</a:t>
              </a:r>
              <a:endParaRPr kumimoji="0" lang="zh-CN" altLang="en-US" sz="2800" b="1" i="0" u="none" strike="noStrike" cap="none" normalizeH="0" dirty="0">
                <a:ln>
                  <a:noFill/>
                </a:ln>
                <a:solidFill>
                  <a:schemeClr val="tx1"/>
                </a:solidFill>
                <a:effectLst/>
                <a:latin typeface="Times New Roman" pitchFamily="18" charset="0"/>
                <a:ea typeface="宋体" pitchFamily="2" charset="-122"/>
              </a:endParaRPr>
            </a:p>
          </p:txBody>
        </p:sp>
        <p:sp>
          <p:nvSpPr>
            <p:cNvPr id="9" name="椭圆 8" descr="V">
              <a:extLst>
                <a:ext uri="{FF2B5EF4-FFF2-40B4-BE49-F238E27FC236}">
                  <a16:creationId xmlns:a16="http://schemas.microsoft.com/office/drawing/2014/main" id="{68657903-33DE-4925-BAB4-90A844979C44}"/>
                </a:ext>
              </a:extLst>
            </p:cNvPr>
            <p:cNvSpPr/>
            <p:nvPr/>
          </p:nvSpPr>
          <p:spPr bwMode="auto">
            <a:xfrm>
              <a:off x="3460523" y="2689150"/>
              <a:ext cx="721196" cy="605909"/>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altLang="zh-CN" sz="2800" b="1" i="0" u="none" strike="noStrike" cap="none" normalizeH="0" dirty="0">
                  <a:ln>
                    <a:noFill/>
                  </a:ln>
                  <a:solidFill>
                    <a:schemeClr val="tx1"/>
                  </a:solidFill>
                  <a:effectLst/>
                  <a:latin typeface="Times New Roman" pitchFamily="18" charset="0"/>
                  <a:ea typeface="宋体" pitchFamily="2" charset="-122"/>
                </a:rPr>
                <a:t>b</a:t>
              </a:r>
              <a:endParaRPr kumimoji="0" lang="zh-CN" altLang="en-US" sz="2800" b="1" i="0" u="none" strike="noStrike" cap="none" normalizeH="0" dirty="0">
                <a:ln>
                  <a:noFill/>
                </a:ln>
                <a:solidFill>
                  <a:schemeClr val="tx1"/>
                </a:solidFill>
                <a:effectLst/>
                <a:latin typeface="Times New Roman" pitchFamily="18" charset="0"/>
                <a:ea typeface="宋体" pitchFamily="2" charset="-122"/>
              </a:endParaRPr>
            </a:p>
          </p:txBody>
        </p:sp>
        <p:sp>
          <p:nvSpPr>
            <p:cNvPr id="10" name="椭圆 9" descr="V">
              <a:extLst>
                <a:ext uri="{FF2B5EF4-FFF2-40B4-BE49-F238E27FC236}">
                  <a16:creationId xmlns:a16="http://schemas.microsoft.com/office/drawing/2014/main" id="{CE2BAF37-FAC0-4AB9-AD2E-832687F34352}"/>
                </a:ext>
              </a:extLst>
            </p:cNvPr>
            <p:cNvSpPr/>
            <p:nvPr/>
          </p:nvSpPr>
          <p:spPr bwMode="auto">
            <a:xfrm>
              <a:off x="1915103" y="4101266"/>
              <a:ext cx="721196" cy="605909"/>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altLang="zh-CN" sz="2800" b="1" i="0" u="none" strike="noStrike" cap="none" normalizeH="0" dirty="0">
                  <a:ln>
                    <a:noFill/>
                  </a:ln>
                  <a:solidFill>
                    <a:schemeClr val="tx1"/>
                  </a:solidFill>
                  <a:effectLst/>
                  <a:latin typeface="Times New Roman" pitchFamily="18" charset="0"/>
                  <a:ea typeface="宋体" pitchFamily="2" charset="-122"/>
                </a:rPr>
                <a:t>C</a:t>
              </a:r>
              <a:endParaRPr kumimoji="0" lang="zh-CN" altLang="en-US" sz="2800" b="1" i="0" u="none" strike="noStrike" cap="none" normalizeH="0" dirty="0">
                <a:ln>
                  <a:noFill/>
                </a:ln>
                <a:solidFill>
                  <a:schemeClr val="tx1"/>
                </a:solidFill>
                <a:effectLst/>
                <a:latin typeface="Times New Roman" pitchFamily="18" charset="0"/>
                <a:ea typeface="宋体" pitchFamily="2" charset="-122"/>
              </a:endParaRPr>
            </a:p>
          </p:txBody>
        </p:sp>
        <p:cxnSp>
          <p:nvCxnSpPr>
            <p:cNvPr id="6" name="连接符: 曲线 5">
              <a:extLst>
                <a:ext uri="{FF2B5EF4-FFF2-40B4-BE49-F238E27FC236}">
                  <a16:creationId xmlns:a16="http://schemas.microsoft.com/office/drawing/2014/main" id="{66279F35-2907-4372-8275-03A72B6674FD}"/>
                </a:ext>
              </a:extLst>
            </p:cNvPr>
            <p:cNvCxnSpPr>
              <a:stCxn id="3" idx="7"/>
              <a:endCxn id="9" idx="1"/>
            </p:cNvCxnSpPr>
            <p:nvPr/>
          </p:nvCxnSpPr>
          <p:spPr bwMode="auto">
            <a:xfrm rot="5400000" flipH="1" flipV="1">
              <a:off x="2587520" y="1796529"/>
              <a:ext cx="12700" cy="1962709"/>
            </a:xfrm>
            <a:prstGeom prst="curvedConnector3">
              <a:avLst>
                <a:gd name="adj1" fmla="val 2498685"/>
              </a:avLst>
            </a:prstGeom>
            <a:solidFill>
              <a:schemeClr val="accent1"/>
            </a:solidFill>
            <a:ln w="9525" cap="flat" cmpd="sng" algn="ctr">
              <a:solidFill>
                <a:schemeClr val="tx1"/>
              </a:solidFill>
              <a:prstDash val="solid"/>
              <a:round/>
              <a:headEnd type="none" w="med" len="med"/>
              <a:tailEnd type="triangle"/>
            </a:ln>
            <a:effectLst/>
          </p:spPr>
        </p:cxnSp>
        <p:cxnSp>
          <p:nvCxnSpPr>
            <p:cNvPr id="11" name="连接符: 曲线 10">
              <a:extLst>
                <a:ext uri="{FF2B5EF4-FFF2-40B4-BE49-F238E27FC236}">
                  <a16:creationId xmlns:a16="http://schemas.microsoft.com/office/drawing/2014/main" id="{41394B4B-0688-43E7-9697-8C027CDA671A}"/>
                </a:ext>
              </a:extLst>
            </p:cNvPr>
            <p:cNvCxnSpPr>
              <a:stCxn id="9" idx="3"/>
              <a:endCxn id="3" idx="5"/>
            </p:cNvCxnSpPr>
            <p:nvPr/>
          </p:nvCxnSpPr>
          <p:spPr bwMode="auto">
            <a:xfrm rot="5400000">
              <a:off x="2587520" y="2224972"/>
              <a:ext cx="12700" cy="1962709"/>
            </a:xfrm>
            <a:prstGeom prst="curvedConnector3">
              <a:avLst>
                <a:gd name="adj1" fmla="val 2498685"/>
              </a:avLst>
            </a:prstGeom>
            <a:solidFill>
              <a:schemeClr val="accent1"/>
            </a:solidFill>
            <a:ln w="9525" cap="flat" cmpd="sng" algn="ctr">
              <a:solidFill>
                <a:schemeClr val="tx1"/>
              </a:solidFill>
              <a:prstDash val="solid"/>
              <a:round/>
              <a:headEnd type="none" w="med" len="med"/>
              <a:tailEnd type="triangle"/>
            </a:ln>
            <a:effectLst/>
          </p:spPr>
        </p:cxnSp>
        <p:cxnSp>
          <p:nvCxnSpPr>
            <p:cNvPr id="35" name="连接符: 曲线 34">
              <a:extLst>
                <a:ext uri="{FF2B5EF4-FFF2-40B4-BE49-F238E27FC236}">
                  <a16:creationId xmlns:a16="http://schemas.microsoft.com/office/drawing/2014/main" id="{9D61AA15-7A74-48F4-8521-37CF2DF9545F}"/>
                </a:ext>
              </a:extLst>
            </p:cNvPr>
            <p:cNvCxnSpPr>
              <a:stCxn id="9" idx="4"/>
              <a:endCxn id="10" idx="6"/>
            </p:cNvCxnSpPr>
            <p:nvPr/>
          </p:nvCxnSpPr>
          <p:spPr bwMode="auto">
            <a:xfrm rot="5400000">
              <a:off x="2674129" y="3257229"/>
              <a:ext cx="1109162" cy="1184822"/>
            </a:xfrm>
            <a:prstGeom prst="curvedConnector2">
              <a:avLst/>
            </a:prstGeom>
            <a:solidFill>
              <a:schemeClr val="accent1"/>
            </a:solidFill>
            <a:ln w="9525" cap="flat" cmpd="sng" algn="ctr">
              <a:solidFill>
                <a:schemeClr val="tx1"/>
              </a:solidFill>
              <a:prstDash val="solid"/>
              <a:round/>
              <a:headEnd type="none" w="med" len="med"/>
              <a:tailEnd type="triangle"/>
            </a:ln>
            <a:effectLst/>
          </p:spPr>
        </p:cxnSp>
        <p:sp>
          <p:nvSpPr>
            <p:cNvPr id="24606" name="文本框 24605">
              <a:extLst>
                <a:ext uri="{FF2B5EF4-FFF2-40B4-BE49-F238E27FC236}">
                  <a16:creationId xmlns:a16="http://schemas.microsoft.com/office/drawing/2014/main" id="{12F93FEA-2ABE-438D-B092-01882B06F6B7}"/>
                </a:ext>
              </a:extLst>
            </p:cNvPr>
            <p:cNvSpPr txBox="1"/>
            <p:nvPr/>
          </p:nvSpPr>
          <p:spPr>
            <a:xfrm>
              <a:off x="2329803" y="2329109"/>
              <a:ext cx="821636" cy="523220"/>
            </a:xfrm>
            <a:prstGeom prst="rect">
              <a:avLst/>
            </a:prstGeom>
            <a:noFill/>
          </p:spPr>
          <p:txBody>
            <a:bodyPr wrap="square" rtlCol="0">
              <a:spAutoFit/>
            </a:bodyPr>
            <a:lstStyle/>
            <a:p>
              <a:pPr algn="ctr"/>
              <a:r>
                <a:rPr lang="en-US" altLang="zh-CN" sz="2800" i="0" dirty="0"/>
                <a:t>4</a:t>
              </a:r>
              <a:endParaRPr lang="zh-CN" altLang="en-US" sz="2800" i="0" dirty="0"/>
            </a:p>
          </p:txBody>
        </p:sp>
        <p:sp>
          <p:nvSpPr>
            <p:cNvPr id="99" name="文本框 98">
              <a:extLst>
                <a:ext uri="{FF2B5EF4-FFF2-40B4-BE49-F238E27FC236}">
                  <a16:creationId xmlns:a16="http://schemas.microsoft.com/office/drawing/2014/main" id="{667B5C3F-F448-4E4D-96FB-994F357B4BCE}"/>
                </a:ext>
              </a:extLst>
            </p:cNvPr>
            <p:cNvSpPr txBox="1"/>
            <p:nvPr/>
          </p:nvSpPr>
          <p:spPr>
            <a:xfrm>
              <a:off x="2225480" y="3078662"/>
              <a:ext cx="821636" cy="523220"/>
            </a:xfrm>
            <a:prstGeom prst="rect">
              <a:avLst/>
            </a:prstGeom>
            <a:noFill/>
          </p:spPr>
          <p:txBody>
            <a:bodyPr wrap="square" rtlCol="0">
              <a:spAutoFit/>
            </a:bodyPr>
            <a:lstStyle/>
            <a:p>
              <a:pPr algn="ctr"/>
              <a:r>
                <a:rPr lang="en-US" altLang="zh-CN" sz="2800" i="0" dirty="0"/>
                <a:t>6</a:t>
              </a:r>
              <a:endParaRPr lang="zh-CN" altLang="en-US" sz="2800" i="0" dirty="0"/>
            </a:p>
          </p:txBody>
        </p:sp>
        <p:sp>
          <p:nvSpPr>
            <p:cNvPr id="100" name="文本框 99">
              <a:extLst>
                <a:ext uri="{FF2B5EF4-FFF2-40B4-BE49-F238E27FC236}">
                  <a16:creationId xmlns:a16="http://schemas.microsoft.com/office/drawing/2014/main" id="{E167EEB9-6386-4ABD-9774-79B209A7BCA5}"/>
                </a:ext>
              </a:extLst>
            </p:cNvPr>
            <p:cNvSpPr txBox="1"/>
            <p:nvPr/>
          </p:nvSpPr>
          <p:spPr>
            <a:xfrm>
              <a:off x="3460523" y="3561442"/>
              <a:ext cx="821636" cy="523220"/>
            </a:xfrm>
            <a:prstGeom prst="rect">
              <a:avLst/>
            </a:prstGeom>
            <a:noFill/>
          </p:spPr>
          <p:txBody>
            <a:bodyPr wrap="square" rtlCol="0">
              <a:spAutoFit/>
            </a:bodyPr>
            <a:lstStyle/>
            <a:p>
              <a:pPr algn="ctr"/>
              <a:r>
                <a:rPr lang="en-US" altLang="zh-CN" sz="2800" i="0" dirty="0"/>
                <a:t>2</a:t>
              </a:r>
              <a:endParaRPr lang="zh-CN" altLang="en-US" sz="2800" i="0" dirty="0"/>
            </a:p>
          </p:txBody>
        </p:sp>
        <p:sp>
          <p:nvSpPr>
            <p:cNvPr id="101" name="文本框 100">
              <a:extLst>
                <a:ext uri="{FF2B5EF4-FFF2-40B4-BE49-F238E27FC236}">
                  <a16:creationId xmlns:a16="http://schemas.microsoft.com/office/drawing/2014/main" id="{193AA48F-FB88-40EB-AAB1-C35D9C7138E5}"/>
                </a:ext>
              </a:extLst>
            </p:cNvPr>
            <p:cNvSpPr txBox="1"/>
            <p:nvPr/>
          </p:nvSpPr>
          <p:spPr>
            <a:xfrm>
              <a:off x="1508167" y="3341390"/>
              <a:ext cx="821636" cy="523220"/>
            </a:xfrm>
            <a:prstGeom prst="rect">
              <a:avLst/>
            </a:prstGeom>
            <a:noFill/>
          </p:spPr>
          <p:txBody>
            <a:bodyPr wrap="square" rtlCol="0">
              <a:spAutoFit/>
            </a:bodyPr>
            <a:lstStyle/>
            <a:p>
              <a:pPr algn="ctr"/>
              <a:r>
                <a:rPr lang="en-US" altLang="zh-CN" sz="2800" i="0" dirty="0"/>
                <a:t>11</a:t>
              </a:r>
              <a:endParaRPr lang="zh-CN" altLang="en-US" sz="2800" i="0" dirty="0"/>
            </a:p>
          </p:txBody>
        </p:sp>
        <p:sp>
          <p:nvSpPr>
            <p:cNvPr id="102" name="文本框 101">
              <a:extLst>
                <a:ext uri="{FF2B5EF4-FFF2-40B4-BE49-F238E27FC236}">
                  <a16:creationId xmlns:a16="http://schemas.microsoft.com/office/drawing/2014/main" id="{C210EDE6-8FFD-4CC5-A822-05A0861F5677}"/>
                </a:ext>
              </a:extLst>
            </p:cNvPr>
            <p:cNvSpPr txBox="1"/>
            <p:nvPr/>
          </p:nvSpPr>
          <p:spPr>
            <a:xfrm>
              <a:off x="827584" y="3619420"/>
              <a:ext cx="821636" cy="523220"/>
            </a:xfrm>
            <a:prstGeom prst="rect">
              <a:avLst/>
            </a:prstGeom>
            <a:noFill/>
          </p:spPr>
          <p:txBody>
            <a:bodyPr wrap="square" rtlCol="0">
              <a:spAutoFit/>
            </a:bodyPr>
            <a:lstStyle/>
            <a:p>
              <a:pPr algn="ctr"/>
              <a:r>
                <a:rPr lang="en-US" altLang="zh-CN" sz="2800" i="0" dirty="0"/>
                <a:t>3</a:t>
              </a:r>
              <a:endParaRPr lang="zh-CN" altLang="en-US" sz="2800" i="0" dirty="0"/>
            </a:p>
          </p:txBody>
        </p:sp>
        <p:cxnSp>
          <p:nvCxnSpPr>
            <p:cNvPr id="24610" name="连接符: 曲线 24609">
              <a:extLst>
                <a:ext uri="{FF2B5EF4-FFF2-40B4-BE49-F238E27FC236}">
                  <a16:creationId xmlns:a16="http://schemas.microsoft.com/office/drawing/2014/main" id="{B15E05FD-F73F-470D-B679-F81BB0FB809E}"/>
                </a:ext>
              </a:extLst>
            </p:cNvPr>
            <p:cNvCxnSpPr>
              <a:endCxn id="10" idx="0"/>
            </p:cNvCxnSpPr>
            <p:nvPr/>
          </p:nvCxnSpPr>
          <p:spPr bwMode="auto">
            <a:xfrm rot="16200000" flipH="1">
              <a:off x="1488830" y="3314395"/>
              <a:ext cx="806208" cy="767534"/>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24612" name="连接符: 曲线 24611">
              <a:extLst>
                <a:ext uri="{FF2B5EF4-FFF2-40B4-BE49-F238E27FC236}">
                  <a16:creationId xmlns:a16="http://schemas.microsoft.com/office/drawing/2014/main" id="{186B8D22-144E-4EFB-BCF2-C5D17983124E}"/>
                </a:ext>
              </a:extLst>
            </p:cNvPr>
            <p:cNvCxnSpPr>
              <a:endCxn id="3" idx="4"/>
            </p:cNvCxnSpPr>
            <p:nvPr/>
          </p:nvCxnSpPr>
          <p:spPr bwMode="auto">
            <a:xfrm rot="16200000" flipV="1">
              <a:off x="1207986" y="3435523"/>
              <a:ext cx="847581" cy="566654"/>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gr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62CB862C-0134-4929-931F-D6819DA92BED}"/>
                  </a:ext>
                </a:extLst>
              </p:cNvPr>
              <p:cNvSpPr txBox="1"/>
              <p:nvPr/>
            </p:nvSpPr>
            <p:spPr>
              <a:xfrm>
                <a:off x="3871341" y="3674205"/>
                <a:ext cx="4968552" cy="12404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rPr>
                        <m:t>   </m:t>
                      </m:r>
                      <m:r>
                        <m:rPr>
                          <m:sty m:val="p"/>
                        </m:rPr>
                        <a:rPr lang="en-US" altLang="zh-CN" sz="2800" b="0" i="0">
                          <a:latin typeface="Cambria Math" panose="02040503050406030204" pitchFamily="18" charset="0"/>
                          <a:ea typeface="+mn-ea"/>
                        </a:rPr>
                        <m:t>path</m:t>
                      </m:r>
                      <m:r>
                        <a:rPr lang="en-US" altLang="zh-CN" sz="2800" b="0" i="0" smtClean="0">
                          <a:latin typeface="Cambria Math" panose="02040503050406030204" pitchFamily="18" charset="0"/>
                          <a:ea typeface="+mn-ea"/>
                        </a:rPr>
                        <m:t>=</m:t>
                      </m:r>
                      <m:d>
                        <m:dPr>
                          <m:begChr m:val="|"/>
                          <m:endChr m:val="|"/>
                          <m:ctrlPr>
                            <a:rPr lang="en-US" altLang="zh-CN" sz="2800" b="0" i="1" smtClean="0">
                              <a:latin typeface="Cambria Math" panose="02040503050406030204" pitchFamily="18" charset="0"/>
                              <a:ea typeface="+mn-ea"/>
                            </a:rPr>
                          </m:ctrlPr>
                        </m:dPr>
                        <m:e>
                          <m:m>
                            <m:mPr>
                              <m:mcs>
                                <m:mc>
                                  <m:mcPr>
                                    <m:count m:val="3"/>
                                    <m:mcJc m:val="center"/>
                                  </m:mcPr>
                                </m:mc>
                              </m:mcs>
                              <m:ctrlPr>
                                <a:rPr lang="en-US" altLang="zh-CN" sz="2800" b="0" i="1" smtClean="0">
                                  <a:latin typeface="Cambria Math" panose="02040503050406030204" pitchFamily="18" charset="0"/>
                                  <a:ea typeface="+mn-ea"/>
                                </a:rPr>
                              </m:ctrlPr>
                            </m:mPr>
                            <m:mr>
                              <m:e>
                                <m:r>
                                  <a:rPr lang="en-US" altLang="zh-CN" sz="2800" b="0" i="0" smtClean="0">
                                    <a:latin typeface="Cambria Math" panose="02040503050406030204" pitchFamily="18" charset="0"/>
                                    <a:ea typeface="+mn-ea"/>
                                  </a:rPr>
                                  <m:t>""</m:t>
                                </m:r>
                              </m:e>
                              <m:e>
                                <m:r>
                                  <m:rPr>
                                    <m:sty m:val="p"/>
                                  </m:rPr>
                                  <a:rPr lang="en-US" altLang="zh-CN" sz="2800" b="0" i="0" smtClean="0">
                                    <a:latin typeface="Cambria Math" panose="02040503050406030204" pitchFamily="18" charset="0"/>
                                    <a:ea typeface="+mn-ea"/>
                                  </a:rPr>
                                  <m:t>ab</m:t>
                                </m:r>
                              </m:e>
                              <m:e>
                                <m:r>
                                  <m:rPr>
                                    <m:sty m:val="p"/>
                                  </m:rPr>
                                  <a:rPr lang="en-US" altLang="zh-CN" sz="2800" b="0" i="0" smtClean="0">
                                    <a:latin typeface="Cambria Math" panose="02040503050406030204" pitchFamily="18" charset="0"/>
                                    <a:ea typeface="+mn-ea"/>
                                  </a:rPr>
                                  <m:t>ac</m:t>
                                </m:r>
                              </m:e>
                            </m:mr>
                            <m:mr>
                              <m:e>
                                <m:r>
                                  <m:rPr>
                                    <m:sty m:val="p"/>
                                  </m:rPr>
                                  <a:rPr lang="en-US" altLang="zh-CN" sz="2800" b="0" i="0" smtClean="0">
                                    <a:latin typeface="Cambria Math" panose="02040503050406030204" pitchFamily="18" charset="0"/>
                                    <a:ea typeface="+mn-ea"/>
                                  </a:rPr>
                                  <m:t>ba</m:t>
                                </m:r>
                              </m:e>
                              <m:e>
                                <m:r>
                                  <a:rPr lang="en-US" altLang="zh-CN" sz="2800" b="0" i="0" smtClean="0">
                                    <a:latin typeface="Cambria Math" panose="02040503050406030204" pitchFamily="18" charset="0"/>
                                    <a:ea typeface="+mn-ea"/>
                                  </a:rPr>
                                  <m:t>""</m:t>
                                </m:r>
                              </m:e>
                              <m:e>
                                <m:r>
                                  <m:rPr>
                                    <m:sty m:val="p"/>
                                  </m:rPr>
                                  <a:rPr lang="en-US" altLang="zh-CN" sz="2800" b="0" i="0" smtClean="0">
                                    <a:latin typeface="Cambria Math" panose="02040503050406030204" pitchFamily="18" charset="0"/>
                                    <a:ea typeface="+mn-ea"/>
                                  </a:rPr>
                                  <m:t>bc</m:t>
                                </m:r>
                              </m:e>
                            </m:mr>
                            <m:mr>
                              <m:e>
                                <m:r>
                                  <m:rPr>
                                    <m:sty m:val="p"/>
                                  </m:rPr>
                                  <a:rPr lang="en-US" altLang="zh-CN" sz="2800" b="0" i="0" smtClean="0">
                                    <a:latin typeface="Cambria Math" panose="02040503050406030204" pitchFamily="18" charset="0"/>
                                    <a:ea typeface="+mn-ea"/>
                                  </a:rPr>
                                  <m:t>ca</m:t>
                                </m:r>
                              </m:e>
                              <m:e>
                                <m:r>
                                  <a:rPr lang="en-US" altLang="zh-CN" sz="2800" b="0" i="0" smtClean="0">
                                    <a:latin typeface="Cambria Math" panose="02040503050406030204" pitchFamily="18" charset="0"/>
                                    <a:ea typeface="+mn-ea"/>
                                  </a:rPr>
                                  <m:t>""</m:t>
                                </m:r>
                              </m:e>
                              <m:e>
                                <m:r>
                                  <a:rPr lang="en-US" altLang="zh-CN" sz="2800" b="0" i="0" smtClean="0">
                                    <a:latin typeface="Cambria Math" panose="02040503050406030204" pitchFamily="18" charset="0"/>
                                    <a:ea typeface="+mn-ea"/>
                                  </a:rPr>
                                  <m:t>""</m:t>
                                </m:r>
                              </m:e>
                            </m:mr>
                          </m:m>
                        </m:e>
                      </m:d>
                    </m:oMath>
                  </m:oMathPara>
                </a14:m>
                <a:endParaRPr lang="zh-CN" altLang="en-US" sz="2800" b="0" i="0" dirty="0">
                  <a:latin typeface="+mn-ea"/>
                  <a:ea typeface="+mn-ea"/>
                </a:endParaRPr>
              </a:p>
            </p:txBody>
          </p:sp>
        </mc:Choice>
        <mc:Fallback xmlns="">
          <p:sp>
            <p:nvSpPr>
              <p:cNvPr id="20" name="文本框 19">
                <a:extLst>
                  <a:ext uri="{FF2B5EF4-FFF2-40B4-BE49-F238E27FC236}">
                    <a16:creationId xmlns:a16="http://schemas.microsoft.com/office/drawing/2014/main" id="{62CB862C-0134-4929-931F-D6819DA92BED}"/>
                  </a:ext>
                </a:extLst>
              </p:cNvPr>
              <p:cNvSpPr txBox="1">
                <a:spLocks noRot="1" noChangeAspect="1" noMove="1" noResize="1" noEditPoints="1" noAdjustHandles="1" noChangeArrowheads="1" noChangeShapeType="1" noTextEdit="1"/>
              </p:cNvSpPr>
              <p:nvPr/>
            </p:nvSpPr>
            <p:spPr>
              <a:xfrm>
                <a:off x="3871341" y="3674205"/>
                <a:ext cx="4968552" cy="1240468"/>
              </a:xfrm>
              <a:prstGeom prst="rect">
                <a:avLst/>
              </a:prstGeom>
              <a:blipFill>
                <a:blip r:embed="rId3"/>
                <a:stretch>
                  <a:fillRect/>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9140E5EF-B467-4C88-8405-32CD775FE60D}"/>
              </a:ext>
            </a:extLst>
          </p:cNvPr>
          <p:cNvSpPr txBox="1"/>
          <p:nvPr/>
        </p:nvSpPr>
        <p:spPr>
          <a:xfrm>
            <a:off x="718592" y="5292815"/>
            <a:ext cx="8029872" cy="523220"/>
          </a:xfrm>
          <a:prstGeom prst="rect">
            <a:avLst/>
          </a:prstGeom>
          <a:noFill/>
        </p:spPr>
        <p:txBody>
          <a:bodyPr wrap="square" rtlCol="0">
            <a:spAutoFit/>
          </a:bodyPr>
          <a:lstStyle/>
          <a:p>
            <a:r>
              <a:rPr lang="en-US" altLang="zh-CN" sz="2800" b="0" i="0" dirty="0">
                <a:latin typeface="+mn-ea"/>
                <a:ea typeface="+mn-ea"/>
              </a:rPr>
              <a:t>path</a:t>
            </a:r>
            <a:r>
              <a:rPr lang="zh-CN" altLang="en-US" sz="2800" b="0" i="0" dirty="0">
                <a:latin typeface="+mn-ea"/>
                <a:ea typeface="+mn-ea"/>
              </a:rPr>
              <a:t>记录两点之间的路径。</a:t>
            </a:r>
            <a:r>
              <a:rPr lang="en-US" altLang="zh-CN" sz="2800" b="0" i="0" dirty="0">
                <a:latin typeface="+mn-ea"/>
                <a:ea typeface="+mn-ea"/>
              </a:rPr>
              <a:t>D</a:t>
            </a:r>
            <a:r>
              <a:rPr lang="en-US" altLang="zh-CN" sz="2800" b="0" i="0" baseline="30000" dirty="0">
                <a:latin typeface="+mn-ea"/>
                <a:ea typeface="+mn-ea"/>
              </a:rPr>
              <a:t>-1</a:t>
            </a:r>
            <a:r>
              <a:rPr lang="zh-CN" altLang="en-US" sz="2800" b="0" i="0" dirty="0">
                <a:latin typeface="+mn-ea"/>
                <a:ea typeface="+mn-ea"/>
              </a:rPr>
              <a:t>即网的邻接矩阵。</a:t>
            </a:r>
          </a:p>
        </p:txBody>
      </p:sp>
    </p:spTree>
    <p:extLst>
      <p:ext uri="{BB962C8B-B14F-4D97-AF65-F5344CB8AC3E}">
        <p14:creationId xmlns:p14="http://schemas.microsoft.com/office/powerpoint/2010/main" val="1552738821"/>
      </p:ext>
    </p:extLst>
  </p:cSld>
  <p:clrMapOvr>
    <a:masterClrMapping/>
  </p:clrMapOvr>
  <p:transition>
    <p:randomBa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pPr>
            <a:fld id="{8036945F-8F01-4570-9F26-6169BC60FD96}" type="slidenum">
              <a:rPr lang="zh-CN" altLang="en-US"/>
              <a:pPr algn="r" eaLnBrk="1" hangingPunct="1">
                <a:spcBef>
                  <a:spcPct val="50000"/>
                </a:spcBef>
              </a:pPr>
              <a:t>32</a:t>
            </a:fld>
            <a:endParaRPr lang="en-US" altLang="zh-CN"/>
          </a:p>
        </p:txBody>
      </p:sp>
      <mc:AlternateContent xmlns:mc="http://schemas.openxmlformats.org/markup-compatibility/2006" xmlns:a14="http://schemas.microsoft.com/office/drawing/2010/main">
        <mc:Choice Requires="a14">
          <p:sp>
            <p:nvSpPr>
              <p:cNvPr id="24608" name="文本框 24607">
                <a:extLst>
                  <a:ext uri="{FF2B5EF4-FFF2-40B4-BE49-F238E27FC236}">
                    <a16:creationId xmlns:a16="http://schemas.microsoft.com/office/drawing/2014/main" id="{BF9D2CB3-ACF7-42DF-A8A3-211D2A17BFC8}"/>
                  </a:ext>
                </a:extLst>
              </p:cNvPr>
              <p:cNvSpPr txBox="1"/>
              <p:nvPr/>
            </p:nvSpPr>
            <p:spPr>
              <a:xfrm>
                <a:off x="3851920" y="2206016"/>
                <a:ext cx="5616624" cy="1394613"/>
              </a:xfrm>
              <a:prstGeom prst="rect">
                <a:avLst/>
              </a:prstGeom>
              <a:noFill/>
            </p:spPr>
            <p:txBody>
              <a:bodyPr wrap="square" rtlCol="0">
                <a:spAutoFit/>
              </a:bodyPr>
              <a:lstStyle/>
              <a:p>
                <a14:m>
                  <m:oMath xmlns:m="http://schemas.openxmlformats.org/officeDocument/2006/math">
                    <m:d>
                      <m:dPr>
                        <m:begChr m:val="|"/>
                        <m:endChr m:val="|"/>
                        <m:ctrlPr>
                          <a:rPr lang="en-US" altLang="zh-CN" sz="3200" i="1" smtClean="0">
                            <a:latin typeface="Cambria Math" panose="02040503050406030204" pitchFamily="18" charset="0"/>
                          </a:rPr>
                        </m:ctrlPr>
                      </m:dPr>
                      <m:e>
                        <m:m>
                          <m:mPr>
                            <m:mcs>
                              <m:mc>
                                <m:mcPr>
                                  <m:count m:val="3"/>
                                  <m:mcJc m:val="center"/>
                                </m:mcPr>
                              </m:mc>
                            </m:mcs>
                            <m:ctrlPr>
                              <a:rPr lang="en-US" altLang="zh-CN" sz="3200" i="1" smtClean="0">
                                <a:latin typeface="Cambria Math" panose="02040503050406030204" pitchFamily="18" charset="0"/>
                              </a:rPr>
                            </m:ctrlPr>
                          </m:mPr>
                          <m:mr>
                            <m:e>
                              <m:r>
                                <a:rPr lang="en-US" altLang="zh-CN" sz="3200">
                                  <a:latin typeface="Cambria Math" panose="02040503050406030204" pitchFamily="18" charset="0"/>
                                </a:rPr>
                                <m:t>∞</m:t>
                              </m:r>
                            </m:e>
                            <m:e>
                              <m:r>
                                <a:rPr lang="en-US" altLang="zh-CN" sz="3200" b="1" i="1" smtClean="0">
                                  <a:latin typeface="Cambria Math" panose="02040503050406030204" pitchFamily="18" charset="0"/>
                                </a:rPr>
                                <m:t>𝟒</m:t>
                              </m:r>
                            </m:e>
                            <m:e>
                              <m:r>
                                <a:rPr lang="en-US" altLang="zh-CN" sz="3200" b="1" i="1" smtClean="0">
                                  <a:latin typeface="Cambria Math" panose="02040503050406030204" pitchFamily="18" charset="0"/>
                                </a:rPr>
                                <m:t>𝟏𝟏</m:t>
                              </m:r>
                            </m:e>
                          </m:mr>
                          <m:mr>
                            <m:e>
                              <m:r>
                                <a:rPr lang="en-US" altLang="zh-CN" sz="3200" b="1" i="1" smtClean="0">
                                  <a:latin typeface="Cambria Math" panose="02040503050406030204" pitchFamily="18" charset="0"/>
                                </a:rPr>
                                <m:t>𝟔</m:t>
                              </m:r>
                            </m:e>
                            <m:e>
                              <m:r>
                                <a:rPr lang="en-US" altLang="zh-CN" sz="3200">
                                  <a:latin typeface="Cambria Math" panose="02040503050406030204" pitchFamily="18" charset="0"/>
                                </a:rPr>
                                <m:t>∞</m:t>
                              </m:r>
                            </m:e>
                            <m:e>
                              <m:r>
                                <a:rPr lang="en-US" altLang="zh-CN" sz="3200" b="1" i="1" smtClean="0">
                                  <a:latin typeface="Cambria Math" panose="02040503050406030204" pitchFamily="18" charset="0"/>
                                </a:rPr>
                                <m:t>𝟐</m:t>
                              </m:r>
                            </m:e>
                          </m:mr>
                          <m:mr>
                            <m:e>
                              <m:r>
                                <a:rPr lang="en-US" altLang="zh-CN" sz="3200" b="1" i="1" smtClean="0">
                                  <a:latin typeface="Cambria Math" panose="02040503050406030204" pitchFamily="18" charset="0"/>
                                </a:rPr>
                                <m:t>𝟑</m:t>
                              </m:r>
                            </m:e>
                            <m:e>
                              <m:r>
                                <a:rPr lang="en-US" altLang="zh-CN" sz="3200" i="1" smtClean="0">
                                  <a:latin typeface="Cambria Math" panose="02040503050406030204" pitchFamily="18" charset="0"/>
                                </a:rPr>
                                <m:t>∞</m:t>
                              </m:r>
                            </m:e>
                            <m:e>
                              <m:r>
                                <a:rPr lang="en-US" altLang="zh-CN" sz="3200">
                                  <a:latin typeface="Cambria Math" panose="02040503050406030204" pitchFamily="18" charset="0"/>
                                </a:rPr>
                                <m:t>∞</m:t>
                              </m:r>
                            </m:e>
                          </m:mr>
                        </m:m>
                      </m:e>
                    </m:d>
                  </m:oMath>
                </a14:m>
                <a:r>
                  <a:rPr lang="en-US" altLang="zh-CN" sz="3200" dirty="0"/>
                  <a:t>+ </a:t>
                </a:r>
                <a14:m>
                  <m:oMath xmlns:m="http://schemas.openxmlformats.org/officeDocument/2006/math">
                    <m:d>
                      <m:dPr>
                        <m:begChr m:val="|"/>
                        <m:endChr m:val="|"/>
                        <m:ctrlPr>
                          <a:rPr lang="en-US" altLang="zh-CN" sz="3200" i="1">
                            <a:latin typeface="Cambria Math" panose="02040503050406030204" pitchFamily="18" charset="0"/>
                          </a:rPr>
                        </m:ctrlPr>
                      </m:dPr>
                      <m:e>
                        <m:m>
                          <m:mPr>
                            <m:mcs>
                              <m:mc>
                                <m:mcPr>
                                  <m:count m:val="3"/>
                                  <m:mcJc m:val="center"/>
                                </m:mcPr>
                              </m:mc>
                            </m:mcs>
                            <m:ctrlPr>
                              <a:rPr lang="en-US" altLang="zh-CN" sz="3200" i="1">
                                <a:latin typeface="Cambria Math" panose="02040503050406030204" pitchFamily="18" charset="0"/>
                              </a:rPr>
                            </m:ctrlPr>
                          </m:mPr>
                          <m:mr>
                            <m:e>
                              <m:r>
                                <a:rPr lang="en-US" altLang="zh-CN" sz="3200">
                                  <a:latin typeface="Cambria Math" panose="02040503050406030204" pitchFamily="18" charset="0"/>
                                </a:rPr>
                                <m:t>∞</m:t>
                              </m:r>
                            </m:e>
                            <m:e>
                              <m:r>
                                <a:rPr lang="en-US" altLang="zh-CN" sz="3200">
                                  <a:latin typeface="Cambria Math" panose="02040503050406030204" pitchFamily="18" charset="0"/>
                                </a:rPr>
                                <m:t>𝟒</m:t>
                              </m:r>
                            </m:e>
                            <m:e>
                              <m:r>
                                <a:rPr lang="en-US" altLang="zh-CN" sz="3200">
                                  <a:latin typeface="Cambria Math" panose="02040503050406030204" pitchFamily="18" charset="0"/>
                                </a:rPr>
                                <m:t>𝟏𝟏</m:t>
                              </m:r>
                            </m:e>
                          </m:mr>
                          <m:mr>
                            <m:e>
                              <m:r>
                                <a:rPr lang="en-US" altLang="zh-CN" sz="3200">
                                  <a:latin typeface="Cambria Math" panose="02040503050406030204" pitchFamily="18" charset="0"/>
                                </a:rPr>
                                <m:t>𝟔</m:t>
                              </m:r>
                            </m:e>
                            <m:e>
                              <m:r>
                                <a:rPr lang="en-US" altLang="zh-CN" sz="3200">
                                  <a:latin typeface="Cambria Math" panose="02040503050406030204" pitchFamily="18" charset="0"/>
                                </a:rPr>
                                <m:t>∞</m:t>
                              </m:r>
                            </m:e>
                            <m:e>
                              <m:r>
                                <a:rPr lang="en-US" altLang="zh-CN" sz="3200">
                                  <a:latin typeface="Cambria Math" panose="02040503050406030204" pitchFamily="18" charset="0"/>
                                </a:rPr>
                                <m:t>𝟐</m:t>
                              </m:r>
                            </m:e>
                          </m:mr>
                          <m:mr>
                            <m:e>
                              <m:r>
                                <a:rPr lang="en-US" altLang="zh-CN" sz="3200">
                                  <a:latin typeface="Cambria Math" panose="02040503050406030204" pitchFamily="18" charset="0"/>
                                </a:rPr>
                                <m:t>𝟑</m:t>
                              </m:r>
                            </m:e>
                            <m:e>
                              <m:r>
                                <a:rPr lang="en-US" altLang="zh-CN" sz="3200">
                                  <a:latin typeface="Cambria Math" panose="02040503050406030204" pitchFamily="18" charset="0"/>
                                </a:rPr>
                                <m:t>∞</m:t>
                              </m:r>
                            </m:e>
                            <m:e>
                              <m:r>
                                <a:rPr lang="en-US" altLang="zh-CN" sz="3200">
                                  <a:latin typeface="Cambria Math" panose="02040503050406030204" pitchFamily="18" charset="0"/>
                                </a:rPr>
                                <m:t>∞</m:t>
                              </m:r>
                            </m:e>
                          </m:mr>
                        </m:m>
                      </m:e>
                    </m:d>
                  </m:oMath>
                </a14:m>
                <a:endParaRPr lang="zh-CN" altLang="en-US" sz="3200" dirty="0"/>
              </a:p>
            </p:txBody>
          </p:sp>
        </mc:Choice>
        <mc:Fallback xmlns="">
          <p:sp>
            <p:nvSpPr>
              <p:cNvPr id="24608" name="文本框 24607">
                <a:extLst>
                  <a:ext uri="{FF2B5EF4-FFF2-40B4-BE49-F238E27FC236}">
                    <a16:creationId xmlns:a16="http://schemas.microsoft.com/office/drawing/2014/main" id="{BF9D2CB3-ACF7-42DF-A8A3-211D2A17BFC8}"/>
                  </a:ext>
                </a:extLst>
              </p:cNvPr>
              <p:cNvSpPr txBox="1">
                <a:spLocks noRot="1" noChangeAspect="1" noMove="1" noResize="1" noEditPoints="1" noAdjustHandles="1" noChangeArrowheads="1" noChangeShapeType="1" noTextEdit="1"/>
              </p:cNvSpPr>
              <p:nvPr/>
            </p:nvSpPr>
            <p:spPr>
              <a:xfrm>
                <a:off x="3851920" y="2206016"/>
                <a:ext cx="5616624" cy="1394613"/>
              </a:xfrm>
              <a:prstGeom prst="rect">
                <a:avLst/>
              </a:prstGeom>
              <a:blipFill>
                <a:blip r:embed="rId3"/>
                <a:stretch>
                  <a:fillRect/>
                </a:stretch>
              </a:blipFill>
            </p:spPr>
            <p:txBody>
              <a:bodyPr/>
              <a:lstStyle/>
              <a:p>
                <a:r>
                  <a:rPr lang="zh-CN" altLang="en-US">
                    <a:noFill/>
                  </a:rPr>
                  <a:t> </a:t>
                </a:r>
              </a:p>
            </p:txBody>
          </p:sp>
        </mc:Fallback>
      </mc:AlternateContent>
      <p:grpSp>
        <p:nvGrpSpPr>
          <p:cNvPr id="2" name="组合 1">
            <a:extLst>
              <a:ext uri="{FF2B5EF4-FFF2-40B4-BE49-F238E27FC236}">
                <a16:creationId xmlns:a16="http://schemas.microsoft.com/office/drawing/2014/main" id="{4F6C541F-B29D-42EB-AB90-2136F03177DD}"/>
              </a:ext>
            </a:extLst>
          </p:cNvPr>
          <p:cNvGrpSpPr/>
          <p:nvPr/>
        </p:nvGrpSpPr>
        <p:grpSpPr>
          <a:xfrm>
            <a:off x="199109" y="2274872"/>
            <a:ext cx="3454575" cy="2378066"/>
            <a:chOff x="827584" y="2329109"/>
            <a:chExt cx="3454575" cy="2378066"/>
          </a:xfrm>
        </p:grpSpPr>
        <p:sp>
          <p:nvSpPr>
            <p:cNvPr id="3" name="椭圆 2" descr="V">
              <a:extLst>
                <a:ext uri="{FF2B5EF4-FFF2-40B4-BE49-F238E27FC236}">
                  <a16:creationId xmlns:a16="http://schemas.microsoft.com/office/drawing/2014/main" id="{CC27CB3D-352F-4C30-BCCB-2DF710A35928}"/>
                </a:ext>
              </a:extLst>
            </p:cNvPr>
            <p:cNvSpPr/>
            <p:nvPr/>
          </p:nvSpPr>
          <p:spPr bwMode="auto">
            <a:xfrm>
              <a:off x="987851" y="2689150"/>
              <a:ext cx="721196" cy="605909"/>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2800" i="0" dirty="0"/>
                <a:t>a</a:t>
              </a:r>
              <a:endParaRPr kumimoji="0" lang="zh-CN" altLang="en-US" sz="2800" b="1" i="0" u="none" strike="noStrike" cap="none" normalizeH="0" dirty="0">
                <a:ln>
                  <a:noFill/>
                </a:ln>
                <a:solidFill>
                  <a:schemeClr val="tx1"/>
                </a:solidFill>
                <a:effectLst/>
                <a:latin typeface="Times New Roman" pitchFamily="18" charset="0"/>
                <a:ea typeface="宋体" pitchFamily="2" charset="-122"/>
              </a:endParaRPr>
            </a:p>
          </p:txBody>
        </p:sp>
        <p:sp>
          <p:nvSpPr>
            <p:cNvPr id="9" name="椭圆 8" descr="V">
              <a:extLst>
                <a:ext uri="{FF2B5EF4-FFF2-40B4-BE49-F238E27FC236}">
                  <a16:creationId xmlns:a16="http://schemas.microsoft.com/office/drawing/2014/main" id="{68657903-33DE-4925-BAB4-90A844979C44}"/>
                </a:ext>
              </a:extLst>
            </p:cNvPr>
            <p:cNvSpPr/>
            <p:nvPr/>
          </p:nvSpPr>
          <p:spPr bwMode="auto">
            <a:xfrm>
              <a:off x="3460523" y="2689150"/>
              <a:ext cx="721196" cy="605909"/>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altLang="zh-CN" sz="2800" b="1" i="0" u="none" strike="noStrike" cap="none" normalizeH="0" dirty="0">
                  <a:ln>
                    <a:noFill/>
                  </a:ln>
                  <a:solidFill>
                    <a:schemeClr val="tx1"/>
                  </a:solidFill>
                  <a:effectLst/>
                  <a:latin typeface="Times New Roman" pitchFamily="18" charset="0"/>
                  <a:ea typeface="宋体" pitchFamily="2" charset="-122"/>
                </a:rPr>
                <a:t>b</a:t>
              </a:r>
              <a:endParaRPr kumimoji="0" lang="zh-CN" altLang="en-US" sz="2800" b="1" i="0" u="none" strike="noStrike" cap="none" normalizeH="0" dirty="0">
                <a:ln>
                  <a:noFill/>
                </a:ln>
                <a:solidFill>
                  <a:schemeClr val="tx1"/>
                </a:solidFill>
                <a:effectLst/>
                <a:latin typeface="Times New Roman" pitchFamily="18" charset="0"/>
                <a:ea typeface="宋体" pitchFamily="2" charset="-122"/>
              </a:endParaRPr>
            </a:p>
          </p:txBody>
        </p:sp>
        <p:sp>
          <p:nvSpPr>
            <p:cNvPr id="10" name="椭圆 9" descr="V">
              <a:extLst>
                <a:ext uri="{FF2B5EF4-FFF2-40B4-BE49-F238E27FC236}">
                  <a16:creationId xmlns:a16="http://schemas.microsoft.com/office/drawing/2014/main" id="{CE2BAF37-FAC0-4AB9-AD2E-832687F34352}"/>
                </a:ext>
              </a:extLst>
            </p:cNvPr>
            <p:cNvSpPr/>
            <p:nvPr/>
          </p:nvSpPr>
          <p:spPr bwMode="auto">
            <a:xfrm>
              <a:off x="1915103" y="4101266"/>
              <a:ext cx="721196" cy="605909"/>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altLang="zh-CN" sz="2800" b="1" i="0" u="none" strike="noStrike" cap="none" normalizeH="0" dirty="0">
                  <a:ln>
                    <a:noFill/>
                  </a:ln>
                  <a:solidFill>
                    <a:schemeClr val="tx1"/>
                  </a:solidFill>
                  <a:effectLst/>
                  <a:latin typeface="Times New Roman" pitchFamily="18" charset="0"/>
                  <a:ea typeface="宋体" pitchFamily="2" charset="-122"/>
                </a:rPr>
                <a:t>C</a:t>
              </a:r>
              <a:endParaRPr kumimoji="0" lang="zh-CN" altLang="en-US" sz="2800" b="1" i="0" u="none" strike="noStrike" cap="none" normalizeH="0" dirty="0">
                <a:ln>
                  <a:noFill/>
                </a:ln>
                <a:solidFill>
                  <a:schemeClr val="tx1"/>
                </a:solidFill>
                <a:effectLst/>
                <a:latin typeface="Times New Roman" pitchFamily="18" charset="0"/>
                <a:ea typeface="宋体" pitchFamily="2" charset="-122"/>
              </a:endParaRPr>
            </a:p>
          </p:txBody>
        </p:sp>
        <p:cxnSp>
          <p:nvCxnSpPr>
            <p:cNvPr id="6" name="连接符: 曲线 5">
              <a:extLst>
                <a:ext uri="{FF2B5EF4-FFF2-40B4-BE49-F238E27FC236}">
                  <a16:creationId xmlns:a16="http://schemas.microsoft.com/office/drawing/2014/main" id="{66279F35-2907-4372-8275-03A72B6674FD}"/>
                </a:ext>
              </a:extLst>
            </p:cNvPr>
            <p:cNvCxnSpPr>
              <a:stCxn id="3" idx="7"/>
              <a:endCxn id="9" idx="1"/>
            </p:cNvCxnSpPr>
            <p:nvPr/>
          </p:nvCxnSpPr>
          <p:spPr bwMode="auto">
            <a:xfrm rot="5400000" flipH="1" flipV="1">
              <a:off x="2587520" y="1796529"/>
              <a:ext cx="12700" cy="1962709"/>
            </a:xfrm>
            <a:prstGeom prst="curvedConnector3">
              <a:avLst>
                <a:gd name="adj1" fmla="val 2498685"/>
              </a:avLst>
            </a:prstGeom>
            <a:solidFill>
              <a:schemeClr val="accent1"/>
            </a:solidFill>
            <a:ln w="9525" cap="flat" cmpd="sng" algn="ctr">
              <a:solidFill>
                <a:schemeClr val="tx1"/>
              </a:solidFill>
              <a:prstDash val="solid"/>
              <a:round/>
              <a:headEnd type="none" w="med" len="med"/>
              <a:tailEnd type="triangle"/>
            </a:ln>
            <a:effectLst/>
          </p:spPr>
        </p:cxnSp>
        <p:cxnSp>
          <p:nvCxnSpPr>
            <p:cNvPr id="11" name="连接符: 曲线 10">
              <a:extLst>
                <a:ext uri="{FF2B5EF4-FFF2-40B4-BE49-F238E27FC236}">
                  <a16:creationId xmlns:a16="http://schemas.microsoft.com/office/drawing/2014/main" id="{41394B4B-0688-43E7-9697-8C027CDA671A}"/>
                </a:ext>
              </a:extLst>
            </p:cNvPr>
            <p:cNvCxnSpPr>
              <a:stCxn id="9" idx="3"/>
              <a:endCxn id="3" idx="5"/>
            </p:cNvCxnSpPr>
            <p:nvPr/>
          </p:nvCxnSpPr>
          <p:spPr bwMode="auto">
            <a:xfrm rot="5400000">
              <a:off x="2587520" y="2224972"/>
              <a:ext cx="12700" cy="1962709"/>
            </a:xfrm>
            <a:prstGeom prst="curvedConnector3">
              <a:avLst>
                <a:gd name="adj1" fmla="val 2498685"/>
              </a:avLst>
            </a:prstGeom>
            <a:solidFill>
              <a:schemeClr val="accent1"/>
            </a:solidFill>
            <a:ln w="9525" cap="flat" cmpd="sng" algn="ctr">
              <a:solidFill>
                <a:schemeClr val="tx1"/>
              </a:solidFill>
              <a:prstDash val="solid"/>
              <a:round/>
              <a:headEnd type="none" w="med" len="med"/>
              <a:tailEnd type="triangle"/>
            </a:ln>
            <a:effectLst/>
          </p:spPr>
        </p:cxnSp>
        <p:cxnSp>
          <p:nvCxnSpPr>
            <p:cNvPr id="35" name="连接符: 曲线 34">
              <a:extLst>
                <a:ext uri="{FF2B5EF4-FFF2-40B4-BE49-F238E27FC236}">
                  <a16:creationId xmlns:a16="http://schemas.microsoft.com/office/drawing/2014/main" id="{9D61AA15-7A74-48F4-8521-37CF2DF9545F}"/>
                </a:ext>
              </a:extLst>
            </p:cNvPr>
            <p:cNvCxnSpPr>
              <a:stCxn id="9" idx="4"/>
              <a:endCxn id="10" idx="6"/>
            </p:cNvCxnSpPr>
            <p:nvPr/>
          </p:nvCxnSpPr>
          <p:spPr bwMode="auto">
            <a:xfrm rot="5400000">
              <a:off x="2674129" y="3257229"/>
              <a:ext cx="1109162" cy="1184822"/>
            </a:xfrm>
            <a:prstGeom prst="curvedConnector2">
              <a:avLst/>
            </a:prstGeom>
            <a:solidFill>
              <a:schemeClr val="accent1"/>
            </a:solidFill>
            <a:ln w="9525" cap="flat" cmpd="sng" algn="ctr">
              <a:solidFill>
                <a:schemeClr val="tx1"/>
              </a:solidFill>
              <a:prstDash val="solid"/>
              <a:round/>
              <a:headEnd type="none" w="med" len="med"/>
              <a:tailEnd type="triangle"/>
            </a:ln>
            <a:effectLst/>
          </p:spPr>
        </p:cxnSp>
        <p:sp>
          <p:nvSpPr>
            <p:cNvPr id="24606" name="文本框 24605">
              <a:extLst>
                <a:ext uri="{FF2B5EF4-FFF2-40B4-BE49-F238E27FC236}">
                  <a16:creationId xmlns:a16="http://schemas.microsoft.com/office/drawing/2014/main" id="{12F93FEA-2ABE-438D-B092-01882B06F6B7}"/>
                </a:ext>
              </a:extLst>
            </p:cNvPr>
            <p:cNvSpPr txBox="1"/>
            <p:nvPr/>
          </p:nvSpPr>
          <p:spPr>
            <a:xfrm>
              <a:off x="2329803" y="2329109"/>
              <a:ext cx="821636" cy="523220"/>
            </a:xfrm>
            <a:prstGeom prst="rect">
              <a:avLst/>
            </a:prstGeom>
            <a:noFill/>
          </p:spPr>
          <p:txBody>
            <a:bodyPr wrap="square" rtlCol="0">
              <a:spAutoFit/>
            </a:bodyPr>
            <a:lstStyle/>
            <a:p>
              <a:pPr algn="ctr"/>
              <a:r>
                <a:rPr lang="en-US" altLang="zh-CN" sz="2800" i="0" dirty="0"/>
                <a:t>4</a:t>
              </a:r>
              <a:endParaRPr lang="zh-CN" altLang="en-US" sz="2800" i="0" dirty="0"/>
            </a:p>
          </p:txBody>
        </p:sp>
        <p:sp>
          <p:nvSpPr>
            <p:cNvPr id="99" name="文本框 98">
              <a:extLst>
                <a:ext uri="{FF2B5EF4-FFF2-40B4-BE49-F238E27FC236}">
                  <a16:creationId xmlns:a16="http://schemas.microsoft.com/office/drawing/2014/main" id="{667B5C3F-F448-4E4D-96FB-994F357B4BCE}"/>
                </a:ext>
              </a:extLst>
            </p:cNvPr>
            <p:cNvSpPr txBox="1"/>
            <p:nvPr/>
          </p:nvSpPr>
          <p:spPr>
            <a:xfrm>
              <a:off x="2225480" y="3078662"/>
              <a:ext cx="821636" cy="523220"/>
            </a:xfrm>
            <a:prstGeom prst="rect">
              <a:avLst/>
            </a:prstGeom>
            <a:noFill/>
          </p:spPr>
          <p:txBody>
            <a:bodyPr wrap="square" rtlCol="0">
              <a:spAutoFit/>
            </a:bodyPr>
            <a:lstStyle/>
            <a:p>
              <a:pPr algn="ctr"/>
              <a:r>
                <a:rPr lang="en-US" altLang="zh-CN" sz="2800" i="0" dirty="0"/>
                <a:t>6</a:t>
              </a:r>
              <a:endParaRPr lang="zh-CN" altLang="en-US" sz="2800" i="0" dirty="0"/>
            </a:p>
          </p:txBody>
        </p:sp>
        <p:sp>
          <p:nvSpPr>
            <p:cNvPr id="100" name="文本框 99">
              <a:extLst>
                <a:ext uri="{FF2B5EF4-FFF2-40B4-BE49-F238E27FC236}">
                  <a16:creationId xmlns:a16="http://schemas.microsoft.com/office/drawing/2014/main" id="{E167EEB9-6386-4ABD-9774-79B209A7BCA5}"/>
                </a:ext>
              </a:extLst>
            </p:cNvPr>
            <p:cNvSpPr txBox="1"/>
            <p:nvPr/>
          </p:nvSpPr>
          <p:spPr>
            <a:xfrm>
              <a:off x="3460523" y="3561442"/>
              <a:ext cx="821636" cy="523220"/>
            </a:xfrm>
            <a:prstGeom prst="rect">
              <a:avLst/>
            </a:prstGeom>
            <a:noFill/>
          </p:spPr>
          <p:txBody>
            <a:bodyPr wrap="square" rtlCol="0">
              <a:spAutoFit/>
            </a:bodyPr>
            <a:lstStyle/>
            <a:p>
              <a:pPr algn="ctr"/>
              <a:r>
                <a:rPr lang="en-US" altLang="zh-CN" sz="2800" i="0" dirty="0"/>
                <a:t>2</a:t>
              </a:r>
              <a:endParaRPr lang="zh-CN" altLang="en-US" sz="2800" i="0" dirty="0"/>
            </a:p>
          </p:txBody>
        </p:sp>
        <p:sp>
          <p:nvSpPr>
            <p:cNvPr id="101" name="文本框 100">
              <a:extLst>
                <a:ext uri="{FF2B5EF4-FFF2-40B4-BE49-F238E27FC236}">
                  <a16:creationId xmlns:a16="http://schemas.microsoft.com/office/drawing/2014/main" id="{193AA48F-FB88-40EB-AAB1-C35D9C7138E5}"/>
                </a:ext>
              </a:extLst>
            </p:cNvPr>
            <p:cNvSpPr txBox="1"/>
            <p:nvPr/>
          </p:nvSpPr>
          <p:spPr>
            <a:xfrm>
              <a:off x="1508167" y="3341390"/>
              <a:ext cx="821636" cy="523220"/>
            </a:xfrm>
            <a:prstGeom prst="rect">
              <a:avLst/>
            </a:prstGeom>
            <a:noFill/>
          </p:spPr>
          <p:txBody>
            <a:bodyPr wrap="square" rtlCol="0">
              <a:spAutoFit/>
            </a:bodyPr>
            <a:lstStyle/>
            <a:p>
              <a:pPr algn="ctr"/>
              <a:r>
                <a:rPr lang="en-US" altLang="zh-CN" sz="2800" i="0" dirty="0"/>
                <a:t>11</a:t>
              </a:r>
              <a:endParaRPr lang="zh-CN" altLang="en-US" sz="2800" i="0" dirty="0"/>
            </a:p>
          </p:txBody>
        </p:sp>
        <p:sp>
          <p:nvSpPr>
            <p:cNvPr id="102" name="文本框 101">
              <a:extLst>
                <a:ext uri="{FF2B5EF4-FFF2-40B4-BE49-F238E27FC236}">
                  <a16:creationId xmlns:a16="http://schemas.microsoft.com/office/drawing/2014/main" id="{C210EDE6-8FFD-4CC5-A822-05A0861F5677}"/>
                </a:ext>
              </a:extLst>
            </p:cNvPr>
            <p:cNvSpPr txBox="1"/>
            <p:nvPr/>
          </p:nvSpPr>
          <p:spPr>
            <a:xfrm>
              <a:off x="827584" y="3619420"/>
              <a:ext cx="821636" cy="523220"/>
            </a:xfrm>
            <a:prstGeom prst="rect">
              <a:avLst/>
            </a:prstGeom>
            <a:noFill/>
          </p:spPr>
          <p:txBody>
            <a:bodyPr wrap="square" rtlCol="0">
              <a:spAutoFit/>
            </a:bodyPr>
            <a:lstStyle/>
            <a:p>
              <a:pPr algn="ctr"/>
              <a:r>
                <a:rPr lang="en-US" altLang="zh-CN" sz="2800" i="0" dirty="0"/>
                <a:t>3</a:t>
              </a:r>
              <a:endParaRPr lang="zh-CN" altLang="en-US" sz="2800" i="0" dirty="0"/>
            </a:p>
          </p:txBody>
        </p:sp>
        <p:cxnSp>
          <p:nvCxnSpPr>
            <p:cNvPr id="24610" name="连接符: 曲线 24609">
              <a:extLst>
                <a:ext uri="{FF2B5EF4-FFF2-40B4-BE49-F238E27FC236}">
                  <a16:creationId xmlns:a16="http://schemas.microsoft.com/office/drawing/2014/main" id="{B15E05FD-F73F-470D-B679-F81BB0FB809E}"/>
                </a:ext>
              </a:extLst>
            </p:cNvPr>
            <p:cNvCxnSpPr>
              <a:endCxn id="10" idx="0"/>
            </p:cNvCxnSpPr>
            <p:nvPr/>
          </p:nvCxnSpPr>
          <p:spPr bwMode="auto">
            <a:xfrm rot="16200000" flipH="1">
              <a:off x="1488830" y="3314395"/>
              <a:ext cx="806208" cy="767534"/>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24612" name="连接符: 曲线 24611">
              <a:extLst>
                <a:ext uri="{FF2B5EF4-FFF2-40B4-BE49-F238E27FC236}">
                  <a16:creationId xmlns:a16="http://schemas.microsoft.com/office/drawing/2014/main" id="{186B8D22-144E-4EFB-BCF2-C5D17983124E}"/>
                </a:ext>
              </a:extLst>
            </p:cNvPr>
            <p:cNvCxnSpPr>
              <a:endCxn id="3" idx="4"/>
            </p:cNvCxnSpPr>
            <p:nvPr/>
          </p:nvCxnSpPr>
          <p:spPr bwMode="auto">
            <a:xfrm rot="16200000" flipV="1">
              <a:off x="1207986" y="3435523"/>
              <a:ext cx="847581" cy="566654"/>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gr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F9A2E367-2C0E-4263-8901-310971561606}"/>
                  </a:ext>
                </a:extLst>
              </p:cNvPr>
              <p:cNvSpPr txBox="1"/>
              <p:nvPr/>
            </p:nvSpPr>
            <p:spPr>
              <a:xfrm>
                <a:off x="-766147" y="5397653"/>
                <a:ext cx="4726304" cy="12317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rPr>
                        <m:t>       </m:t>
                      </m:r>
                      <m:r>
                        <m:rPr>
                          <m:sty m:val="p"/>
                        </m:rPr>
                        <a:rPr lang="en-US" altLang="zh-CN" sz="2800">
                          <a:latin typeface="Cambria Math" panose="02040503050406030204" pitchFamily="18" charset="0"/>
                        </a:rPr>
                        <m:t>D</m:t>
                      </m:r>
                      <m:r>
                        <a:rPr lang="en-US" altLang="zh-CN" sz="2800" baseline="30000" smtClean="0">
                          <a:latin typeface="Cambria Math" panose="02040503050406030204" pitchFamily="18" charset="0"/>
                        </a:rPr>
                        <m:t>0</m:t>
                      </m:r>
                      <m:r>
                        <a:rPr lang="en-US" altLang="zh-CN" sz="2800">
                          <a:latin typeface="Cambria Math" panose="02040503050406030204" pitchFamily="18" charset="0"/>
                        </a:rPr>
                        <m:t>=</m:t>
                      </m:r>
                      <m:d>
                        <m:dPr>
                          <m:begChr m:val="|"/>
                          <m:endChr m:val="|"/>
                          <m:ctrlPr>
                            <a:rPr lang="en-US" altLang="zh-CN" sz="2800" i="1" smtClean="0">
                              <a:latin typeface="Cambria Math" panose="02040503050406030204" pitchFamily="18" charset="0"/>
                            </a:rPr>
                          </m:ctrlPr>
                        </m:dPr>
                        <m:e>
                          <m:m>
                            <m:mPr>
                              <m:mcs>
                                <m:mc>
                                  <m:mcPr>
                                    <m:count m:val="3"/>
                                    <m:mcJc m:val="center"/>
                                  </m:mcPr>
                                </m:mc>
                              </m:mcs>
                              <m:ctrlPr>
                                <a:rPr lang="en-US" altLang="zh-CN" sz="2800" i="1" smtClean="0">
                                  <a:latin typeface="Cambria Math" panose="02040503050406030204" pitchFamily="18" charset="0"/>
                                </a:rPr>
                              </m:ctrlPr>
                            </m:mPr>
                            <m:mr>
                              <m:e>
                                <m:r>
                                  <a:rPr lang="en-US" altLang="zh-CN" sz="2800">
                                    <a:latin typeface="Cambria Math" panose="02040503050406030204" pitchFamily="18" charset="0"/>
                                  </a:rPr>
                                  <m:t>∞</m:t>
                                </m:r>
                              </m:e>
                              <m:e>
                                <m:r>
                                  <a:rPr lang="en-US" altLang="zh-CN" sz="2800" b="1" i="1" smtClean="0">
                                    <a:latin typeface="Cambria Math" panose="02040503050406030204" pitchFamily="18" charset="0"/>
                                  </a:rPr>
                                  <m:t>𝟒</m:t>
                                </m:r>
                              </m:e>
                              <m:e>
                                <m:r>
                                  <a:rPr lang="en-US" altLang="zh-CN" sz="2800" b="1" i="1" smtClean="0">
                                    <a:latin typeface="Cambria Math" panose="02040503050406030204" pitchFamily="18" charset="0"/>
                                  </a:rPr>
                                  <m:t>𝟏𝟏</m:t>
                                </m:r>
                              </m:e>
                            </m:mr>
                            <m:mr>
                              <m:e/>
                              <m:e/>
                              <m:e/>
                            </m:mr>
                            <m:mr>
                              <m:e/>
                              <m:e/>
                              <m:e/>
                            </m:mr>
                          </m:m>
                        </m:e>
                      </m:d>
                    </m:oMath>
                  </m:oMathPara>
                </a14:m>
                <a:endParaRPr lang="zh-CN" altLang="en-US" sz="2800" dirty="0"/>
              </a:p>
            </p:txBody>
          </p:sp>
        </mc:Choice>
        <mc:Fallback xmlns="">
          <p:sp>
            <p:nvSpPr>
              <p:cNvPr id="21" name="文本框 20">
                <a:extLst>
                  <a:ext uri="{FF2B5EF4-FFF2-40B4-BE49-F238E27FC236}">
                    <a16:creationId xmlns:a16="http://schemas.microsoft.com/office/drawing/2014/main" id="{F9A2E367-2C0E-4263-8901-310971561606}"/>
                  </a:ext>
                </a:extLst>
              </p:cNvPr>
              <p:cNvSpPr txBox="1">
                <a:spLocks noRot="1" noChangeAspect="1" noMove="1" noResize="1" noEditPoints="1" noAdjustHandles="1" noChangeArrowheads="1" noChangeShapeType="1" noTextEdit="1"/>
              </p:cNvSpPr>
              <p:nvPr/>
            </p:nvSpPr>
            <p:spPr>
              <a:xfrm>
                <a:off x="-766147" y="5397653"/>
                <a:ext cx="4726304" cy="123174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2C20C0D4-0E9D-4387-8BC0-5349A4F02FEF}"/>
                  </a:ext>
                </a:extLst>
              </p:cNvPr>
              <p:cNvSpPr txBox="1"/>
              <p:nvPr/>
            </p:nvSpPr>
            <p:spPr>
              <a:xfrm>
                <a:off x="3230816" y="3795346"/>
                <a:ext cx="4968552" cy="14338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200" b="1" i="1" smtClean="0">
                          <a:latin typeface="Cambria Math" panose="02040503050406030204" pitchFamily="18" charset="0"/>
                        </a:rPr>
                        <m:t>   </m:t>
                      </m:r>
                      <m:r>
                        <m:rPr>
                          <m:sty m:val="p"/>
                        </m:rPr>
                        <a:rPr lang="en-US" altLang="zh-CN" sz="3200">
                          <a:latin typeface="Cambria Math" panose="02040503050406030204" pitchFamily="18" charset="0"/>
                        </a:rPr>
                        <m:t>path</m:t>
                      </m:r>
                      <m:r>
                        <a:rPr lang="en-US" altLang="zh-CN" sz="3200" smtClean="0">
                          <a:latin typeface="Cambria Math" panose="02040503050406030204" pitchFamily="18" charset="0"/>
                        </a:rPr>
                        <m:t>=</m:t>
                      </m:r>
                      <m:d>
                        <m:dPr>
                          <m:begChr m:val="|"/>
                          <m:endChr m:val="|"/>
                          <m:ctrlPr>
                            <a:rPr lang="en-US" altLang="zh-CN" sz="3200" i="1" smtClean="0">
                              <a:latin typeface="Cambria Math" panose="02040503050406030204" pitchFamily="18" charset="0"/>
                            </a:rPr>
                          </m:ctrlPr>
                        </m:dPr>
                        <m:e>
                          <m:m>
                            <m:mPr>
                              <m:mcs>
                                <m:mc>
                                  <m:mcPr>
                                    <m:count m:val="3"/>
                                    <m:mcJc m:val="center"/>
                                  </m:mcPr>
                                </m:mc>
                              </m:mcs>
                              <m:ctrlPr>
                                <a:rPr lang="en-US" altLang="zh-CN" sz="3200" i="1" smtClean="0">
                                  <a:latin typeface="Cambria Math" panose="02040503050406030204" pitchFamily="18" charset="0"/>
                                </a:rPr>
                              </m:ctrlPr>
                            </m:mPr>
                            <m:mr>
                              <m:e>
                                <m:r>
                                  <a:rPr lang="en-US" altLang="zh-CN" sz="3200" b="1" i="1" smtClean="0">
                                    <a:latin typeface="Cambria Math" panose="02040503050406030204" pitchFamily="18" charset="0"/>
                                  </a:rPr>
                                  <m:t>""</m:t>
                                </m:r>
                              </m:e>
                              <m:e>
                                <m:r>
                                  <a:rPr lang="en-US" altLang="zh-CN" sz="3200" b="1" i="1" smtClean="0">
                                    <a:latin typeface="Cambria Math" panose="02040503050406030204" pitchFamily="18" charset="0"/>
                                  </a:rPr>
                                  <m:t>𝒂𝒃</m:t>
                                </m:r>
                              </m:e>
                              <m:e>
                                <m:r>
                                  <a:rPr lang="en-US" altLang="zh-CN" sz="3200" b="1" i="1" smtClean="0">
                                    <a:latin typeface="Cambria Math" panose="02040503050406030204" pitchFamily="18" charset="0"/>
                                  </a:rPr>
                                  <m:t>𝒂𝒄</m:t>
                                </m:r>
                              </m:e>
                            </m:mr>
                            <m:mr>
                              <m:e>
                                <m:r>
                                  <a:rPr lang="en-US" altLang="zh-CN" sz="3200" b="1" i="1" smtClean="0">
                                    <a:latin typeface="Cambria Math" panose="02040503050406030204" pitchFamily="18" charset="0"/>
                                  </a:rPr>
                                  <m:t>𝒃𝒂</m:t>
                                </m:r>
                              </m:e>
                              <m:e>
                                <m:r>
                                  <a:rPr lang="en-US" altLang="zh-CN" sz="3200" b="1" i="1" smtClean="0">
                                    <a:latin typeface="Cambria Math" panose="02040503050406030204" pitchFamily="18" charset="0"/>
                                  </a:rPr>
                                  <m:t>""</m:t>
                                </m:r>
                              </m:e>
                              <m:e>
                                <m:r>
                                  <a:rPr lang="en-US" altLang="zh-CN" sz="3200" b="1" i="1" smtClean="0">
                                    <a:latin typeface="Cambria Math" panose="02040503050406030204" pitchFamily="18" charset="0"/>
                                  </a:rPr>
                                  <m:t>𝒃𝒄</m:t>
                                </m:r>
                              </m:e>
                            </m:mr>
                            <m:mr>
                              <m:e>
                                <m:r>
                                  <a:rPr lang="en-US" altLang="zh-CN" sz="3200" b="1" i="1" smtClean="0">
                                    <a:latin typeface="Cambria Math" panose="02040503050406030204" pitchFamily="18" charset="0"/>
                                  </a:rPr>
                                  <m:t>𝒄𝒂</m:t>
                                </m:r>
                              </m:e>
                              <m:e>
                                <m:r>
                                  <a:rPr lang="en-US" altLang="zh-CN" sz="3200" b="1" i="1" smtClean="0">
                                    <a:latin typeface="Cambria Math" panose="02040503050406030204" pitchFamily="18" charset="0"/>
                                  </a:rPr>
                                  <m:t>""</m:t>
                                </m:r>
                              </m:e>
                              <m:e>
                                <m:r>
                                  <a:rPr lang="en-US" altLang="zh-CN" sz="3200" b="1" i="1" smtClean="0">
                                    <a:latin typeface="Cambria Math" panose="02040503050406030204" pitchFamily="18" charset="0"/>
                                  </a:rPr>
                                  <m:t>""</m:t>
                                </m:r>
                              </m:e>
                            </m:mr>
                          </m:m>
                        </m:e>
                      </m:d>
                    </m:oMath>
                  </m:oMathPara>
                </a14:m>
                <a:endParaRPr lang="zh-CN" altLang="en-US" sz="3200" dirty="0"/>
              </a:p>
            </p:txBody>
          </p:sp>
        </mc:Choice>
        <mc:Fallback xmlns="">
          <p:sp>
            <p:nvSpPr>
              <p:cNvPr id="22" name="文本框 21">
                <a:extLst>
                  <a:ext uri="{FF2B5EF4-FFF2-40B4-BE49-F238E27FC236}">
                    <a16:creationId xmlns:a16="http://schemas.microsoft.com/office/drawing/2014/main" id="{2C20C0D4-0E9D-4387-8BC0-5349A4F02FEF}"/>
                  </a:ext>
                </a:extLst>
              </p:cNvPr>
              <p:cNvSpPr txBox="1">
                <a:spLocks noRot="1" noChangeAspect="1" noMove="1" noResize="1" noEditPoints="1" noAdjustHandles="1" noChangeArrowheads="1" noChangeShapeType="1" noTextEdit="1"/>
              </p:cNvSpPr>
              <p:nvPr/>
            </p:nvSpPr>
            <p:spPr>
              <a:xfrm>
                <a:off x="3230816" y="3795346"/>
                <a:ext cx="4968552" cy="1433854"/>
              </a:xfrm>
              <a:prstGeom prst="rect">
                <a:avLst/>
              </a:prstGeom>
              <a:blipFill>
                <a:blip r:embed="rId5"/>
                <a:stretch>
                  <a:fillRect/>
                </a:stretch>
              </a:blipFill>
            </p:spPr>
            <p:txBody>
              <a:bodyPr/>
              <a:lstStyle/>
              <a:p>
                <a:r>
                  <a:rPr lang="zh-CN" altLang="en-US">
                    <a:noFill/>
                  </a:rPr>
                  <a:t> </a:t>
                </a:r>
              </a:p>
            </p:txBody>
          </p:sp>
        </mc:Fallback>
      </mc:AlternateContent>
      <p:sp>
        <p:nvSpPr>
          <p:cNvPr id="24" name="文本框 23">
            <a:extLst>
              <a:ext uri="{FF2B5EF4-FFF2-40B4-BE49-F238E27FC236}">
                <a16:creationId xmlns:a16="http://schemas.microsoft.com/office/drawing/2014/main" id="{2264460C-C9CB-416B-8F09-FC2A8DA05E5E}"/>
              </a:ext>
            </a:extLst>
          </p:cNvPr>
          <p:cNvSpPr txBox="1"/>
          <p:nvPr/>
        </p:nvSpPr>
        <p:spPr>
          <a:xfrm>
            <a:off x="411699" y="1301345"/>
            <a:ext cx="7976726" cy="824841"/>
          </a:xfrm>
          <a:prstGeom prst="rect">
            <a:avLst/>
          </a:prstGeom>
          <a:noFill/>
        </p:spPr>
        <p:txBody>
          <a:bodyPr wrap="square">
            <a:spAutoFit/>
          </a:bodyPr>
          <a:lstStyle/>
          <a:p>
            <a:pPr eaLnBrk="1" hangingPunct="1">
              <a:lnSpc>
                <a:spcPct val="60000"/>
              </a:lnSpc>
              <a:spcBef>
                <a:spcPct val="50000"/>
              </a:spcBef>
              <a:buFontTx/>
              <a:buNone/>
            </a:pPr>
            <a:r>
              <a:rPr lang="zh-CN" altLang="en-US" sz="2800" i="0" dirty="0">
                <a:latin typeface="黑体" pitchFamily="49" charset="-122"/>
                <a:ea typeface="黑体" pitchFamily="49" charset="-122"/>
              </a:rPr>
              <a:t>（</a:t>
            </a:r>
            <a:r>
              <a:rPr lang="en-US" altLang="zh-CN" sz="2800" i="0" dirty="0">
                <a:latin typeface="黑体" pitchFamily="49" charset="-122"/>
                <a:ea typeface="黑体" pitchFamily="49" charset="-122"/>
              </a:rPr>
              <a:t>1</a:t>
            </a:r>
            <a:r>
              <a:rPr lang="zh-CN" altLang="en-US" sz="2800" i="0" dirty="0">
                <a:latin typeface="黑体" pitchFamily="49" charset="-122"/>
                <a:ea typeface="黑体" pitchFamily="49" charset="-122"/>
              </a:rPr>
              <a:t>）</a:t>
            </a:r>
            <a:r>
              <a:rPr lang="en-US" altLang="zh-CN" sz="2800" i="0" dirty="0">
                <a:latin typeface="黑体" pitchFamily="49" charset="-122"/>
                <a:ea typeface="黑体" pitchFamily="49" charset="-122"/>
              </a:rPr>
              <a:t>k=0, </a:t>
            </a:r>
            <a:r>
              <a:rPr lang="en-US" altLang="zh-CN" sz="2800" b="1" i="0" dirty="0">
                <a:latin typeface="黑体" pitchFamily="49" charset="-122"/>
                <a:ea typeface="黑体" pitchFamily="49" charset="-122"/>
              </a:rPr>
              <a:t>D</a:t>
            </a:r>
            <a:r>
              <a:rPr lang="en-US" altLang="zh-CN" sz="2800" b="1" i="0" baseline="30000" dirty="0">
                <a:latin typeface="黑体" pitchFamily="49" charset="-122"/>
                <a:ea typeface="黑体" pitchFamily="49" charset="-122"/>
              </a:rPr>
              <a:t>0</a:t>
            </a:r>
            <a:r>
              <a:rPr lang="en-US" altLang="zh-CN" sz="2800" b="1" i="0" dirty="0">
                <a:latin typeface="黑体" pitchFamily="49" charset="-122"/>
                <a:ea typeface="黑体" pitchFamily="49" charset="-122"/>
              </a:rPr>
              <a:t>[</a:t>
            </a:r>
            <a:r>
              <a:rPr lang="en-US" altLang="zh-CN" sz="2800" b="1" i="0" dirty="0" err="1">
                <a:latin typeface="黑体" pitchFamily="49" charset="-122"/>
                <a:ea typeface="黑体" pitchFamily="49" charset="-122"/>
              </a:rPr>
              <a:t>i</a:t>
            </a:r>
            <a:r>
              <a:rPr lang="en-US" altLang="zh-CN" sz="2800" b="1" i="0" dirty="0">
                <a:latin typeface="黑体" pitchFamily="49" charset="-122"/>
                <a:ea typeface="黑体" pitchFamily="49" charset="-122"/>
              </a:rPr>
              <a:t>][j] = min{D</a:t>
            </a:r>
            <a:r>
              <a:rPr lang="en-US" altLang="zh-CN" sz="2800" b="1" i="0" baseline="30000" dirty="0">
                <a:latin typeface="黑体" pitchFamily="49" charset="-122"/>
                <a:ea typeface="黑体" pitchFamily="49" charset="-122"/>
              </a:rPr>
              <a:t>-1</a:t>
            </a:r>
            <a:r>
              <a:rPr lang="en-US" altLang="zh-CN" sz="2800" b="1" i="0" dirty="0">
                <a:latin typeface="黑体" pitchFamily="49" charset="-122"/>
                <a:ea typeface="黑体" pitchFamily="49" charset="-122"/>
              </a:rPr>
              <a:t>[</a:t>
            </a:r>
            <a:r>
              <a:rPr lang="en-US" altLang="zh-CN" sz="2800" b="1" i="0" dirty="0" err="1">
                <a:latin typeface="黑体" pitchFamily="49" charset="-122"/>
                <a:ea typeface="黑体" pitchFamily="49" charset="-122"/>
              </a:rPr>
              <a:t>i</a:t>
            </a:r>
            <a:r>
              <a:rPr lang="en-US" altLang="zh-CN" sz="2800" b="1" i="0" dirty="0">
                <a:latin typeface="黑体" pitchFamily="49" charset="-122"/>
                <a:ea typeface="黑体" pitchFamily="49" charset="-122"/>
              </a:rPr>
              <a:t>][j],</a:t>
            </a:r>
          </a:p>
          <a:p>
            <a:pPr eaLnBrk="1" hangingPunct="1">
              <a:lnSpc>
                <a:spcPct val="60000"/>
              </a:lnSpc>
              <a:spcBef>
                <a:spcPct val="50000"/>
              </a:spcBef>
              <a:buFontTx/>
              <a:buNone/>
            </a:pPr>
            <a:r>
              <a:rPr lang="en-US" altLang="zh-CN" sz="2800" b="1" i="0" dirty="0">
                <a:latin typeface="黑体" pitchFamily="49" charset="-122"/>
                <a:ea typeface="黑体" pitchFamily="49" charset="-122"/>
              </a:rPr>
              <a:t>                       D</a:t>
            </a:r>
            <a:r>
              <a:rPr lang="en-US" altLang="zh-CN" sz="2800" b="1" i="0" baseline="30000" dirty="0">
                <a:latin typeface="黑体" pitchFamily="49" charset="-122"/>
                <a:ea typeface="黑体" pitchFamily="49" charset="-122"/>
              </a:rPr>
              <a:t>-1</a:t>
            </a:r>
            <a:r>
              <a:rPr lang="en-US" altLang="zh-CN" sz="2800" b="1" i="0" dirty="0">
                <a:latin typeface="黑体" pitchFamily="49" charset="-122"/>
                <a:ea typeface="黑体" pitchFamily="49" charset="-122"/>
              </a:rPr>
              <a:t>[</a:t>
            </a:r>
            <a:r>
              <a:rPr lang="en-US" altLang="zh-CN" sz="2800" b="1" i="0" dirty="0" err="1">
                <a:latin typeface="黑体" pitchFamily="49" charset="-122"/>
                <a:ea typeface="黑体" pitchFamily="49" charset="-122"/>
              </a:rPr>
              <a:t>i</a:t>
            </a:r>
            <a:r>
              <a:rPr lang="en-US" altLang="zh-CN" sz="2800" b="1" i="0" dirty="0">
                <a:latin typeface="黑体" pitchFamily="49" charset="-122"/>
                <a:ea typeface="黑体" pitchFamily="49" charset="-122"/>
              </a:rPr>
              <a:t>][0]+D</a:t>
            </a:r>
            <a:r>
              <a:rPr lang="en-US" altLang="zh-CN" sz="2800" b="1" i="0" baseline="30000" dirty="0">
                <a:latin typeface="黑体" pitchFamily="49" charset="-122"/>
                <a:ea typeface="黑体" pitchFamily="49" charset="-122"/>
              </a:rPr>
              <a:t>-1</a:t>
            </a:r>
            <a:r>
              <a:rPr lang="en-US" altLang="zh-CN" sz="2800" b="1" i="0" dirty="0">
                <a:latin typeface="黑体" pitchFamily="49" charset="-122"/>
                <a:ea typeface="黑体" pitchFamily="49" charset="-122"/>
              </a:rPr>
              <a:t>[0][j]},</a:t>
            </a:r>
          </a:p>
        </p:txBody>
      </p:sp>
      <p:sp>
        <p:nvSpPr>
          <p:cNvPr id="27" name="椭圆 26">
            <a:extLst>
              <a:ext uri="{FF2B5EF4-FFF2-40B4-BE49-F238E27FC236}">
                <a16:creationId xmlns:a16="http://schemas.microsoft.com/office/drawing/2014/main" id="{C38BCBC5-6F5B-4B68-AFEE-47383FF4DFE8}"/>
              </a:ext>
            </a:extLst>
          </p:cNvPr>
          <p:cNvSpPr/>
          <p:nvPr/>
        </p:nvSpPr>
        <p:spPr bwMode="auto">
          <a:xfrm>
            <a:off x="6632768" y="2184264"/>
            <a:ext cx="2151856" cy="503007"/>
          </a:xfrm>
          <a:prstGeom prst="ellipse">
            <a:avLst/>
          </a:prstGeom>
          <a:noFill/>
          <a:ln w="508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7DC72D92-84BE-44F6-9B1B-71FA115C2E0A}"/>
                  </a:ext>
                </a:extLst>
              </p:cNvPr>
              <p:cNvSpPr txBox="1"/>
              <p:nvPr/>
            </p:nvSpPr>
            <p:spPr>
              <a:xfrm>
                <a:off x="3419872" y="5296599"/>
                <a:ext cx="4968552" cy="14338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200" b="1" i="1" smtClean="0">
                          <a:latin typeface="Cambria Math" panose="02040503050406030204" pitchFamily="18" charset="0"/>
                        </a:rPr>
                        <m:t>   </m:t>
                      </m:r>
                      <m:r>
                        <m:rPr>
                          <m:sty m:val="p"/>
                        </m:rPr>
                        <a:rPr lang="en-US" altLang="zh-CN" sz="3200">
                          <a:latin typeface="Cambria Math" panose="02040503050406030204" pitchFamily="18" charset="0"/>
                        </a:rPr>
                        <m:t>path</m:t>
                      </m:r>
                      <m:r>
                        <a:rPr lang="en-US" altLang="zh-CN" sz="3200" smtClean="0">
                          <a:latin typeface="Cambria Math" panose="02040503050406030204" pitchFamily="18" charset="0"/>
                        </a:rPr>
                        <m:t>=</m:t>
                      </m:r>
                      <m:d>
                        <m:dPr>
                          <m:begChr m:val="|"/>
                          <m:endChr m:val="|"/>
                          <m:ctrlPr>
                            <a:rPr lang="en-US" altLang="zh-CN" sz="3200" i="1" smtClean="0">
                              <a:latin typeface="Cambria Math" panose="02040503050406030204" pitchFamily="18" charset="0"/>
                            </a:rPr>
                          </m:ctrlPr>
                        </m:dPr>
                        <m:e>
                          <m:m>
                            <m:mPr>
                              <m:mcs>
                                <m:mc>
                                  <m:mcPr>
                                    <m:count m:val="3"/>
                                    <m:mcJc m:val="center"/>
                                  </m:mcPr>
                                </m:mc>
                              </m:mcs>
                              <m:ctrlPr>
                                <a:rPr lang="en-US" altLang="zh-CN" sz="3200" i="1" smtClean="0">
                                  <a:latin typeface="Cambria Math" panose="02040503050406030204" pitchFamily="18" charset="0"/>
                                </a:rPr>
                              </m:ctrlPr>
                            </m:mPr>
                            <m:mr>
                              <m:e>
                                <m:r>
                                  <a:rPr lang="en-US" altLang="zh-CN" sz="3200" b="1" i="1" smtClean="0">
                                    <a:latin typeface="Cambria Math" panose="02040503050406030204" pitchFamily="18" charset="0"/>
                                  </a:rPr>
                                  <m:t>""</m:t>
                                </m:r>
                              </m:e>
                              <m:e>
                                <m:r>
                                  <a:rPr lang="en-US" altLang="zh-CN" sz="3200" b="1" i="1" smtClean="0">
                                    <a:latin typeface="Cambria Math" panose="02040503050406030204" pitchFamily="18" charset="0"/>
                                  </a:rPr>
                                  <m:t>𝒂𝒃</m:t>
                                </m:r>
                              </m:e>
                              <m:e>
                                <m:r>
                                  <a:rPr lang="en-US" altLang="zh-CN" sz="3200" b="1" i="1" smtClean="0">
                                    <a:latin typeface="Cambria Math" panose="02040503050406030204" pitchFamily="18" charset="0"/>
                                  </a:rPr>
                                  <m:t>𝒂𝒄</m:t>
                                </m:r>
                              </m:e>
                            </m:mr>
                            <m:mr>
                              <m:e/>
                              <m:e/>
                              <m:e/>
                            </m:mr>
                            <m:mr>
                              <m:e/>
                              <m:e/>
                              <m:e/>
                            </m:mr>
                          </m:m>
                        </m:e>
                      </m:d>
                    </m:oMath>
                  </m:oMathPara>
                </a14:m>
                <a:endParaRPr lang="zh-CN" altLang="en-US" sz="3200" dirty="0"/>
              </a:p>
            </p:txBody>
          </p:sp>
        </mc:Choice>
        <mc:Fallback xmlns="">
          <p:sp>
            <p:nvSpPr>
              <p:cNvPr id="29" name="文本框 28">
                <a:extLst>
                  <a:ext uri="{FF2B5EF4-FFF2-40B4-BE49-F238E27FC236}">
                    <a16:creationId xmlns:a16="http://schemas.microsoft.com/office/drawing/2014/main" id="{7DC72D92-84BE-44F6-9B1B-71FA115C2E0A}"/>
                  </a:ext>
                </a:extLst>
              </p:cNvPr>
              <p:cNvSpPr txBox="1">
                <a:spLocks noRot="1" noChangeAspect="1" noMove="1" noResize="1" noEditPoints="1" noAdjustHandles="1" noChangeArrowheads="1" noChangeShapeType="1" noTextEdit="1"/>
              </p:cNvSpPr>
              <p:nvPr/>
            </p:nvSpPr>
            <p:spPr>
              <a:xfrm>
                <a:off x="3419872" y="5296599"/>
                <a:ext cx="4968552" cy="1433854"/>
              </a:xfrm>
              <a:prstGeom prst="rect">
                <a:avLst/>
              </a:prstGeom>
              <a:blipFill>
                <a:blip r:embed="rId6"/>
                <a:stretch>
                  <a:fillRect/>
                </a:stretch>
              </a:blipFill>
            </p:spPr>
            <p:txBody>
              <a:bodyPr/>
              <a:lstStyle/>
              <a:p>
                <a:r>
                  <a:rPr lang="zh-CN" altLang="en-US">
                    <a:noFill/>
                  </a:rPr>
                  <a:t> </a:t>
                </a:r>
              </a:p>
            </p:txBody>
          </p:sp>
        </mc:Fallback>
      </mc:AlternateContent>
      <p:sp>
        <p:nvSpPr>
          <p:cNvPr id="30" name="椭圆 29">
            <a:extLst>
              <a:ext uri="{FF2B5EF4-FFF2-40B4-BE49-F238E27FC236}">
                <a16:creationId xmlns:a16="http://schemas.microsoft.com/office/drawing/2014/main" id="{8B57A258-AD7C-4DE6-BC37-15D1F3C15247}"/>
              </a:ext>
            </a:extLst>
          </p:cNvPr>
          <p:cNvSpPr/>
          <p:nvPr/>
        </p:nvSpPr>
        <p:spPr bwMode="auto">
          <a:xfrm>
            <a:off x="4052096" y="2274872"/>
            <a:ext cx="444688" cy="428897"/>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33" name="Text Box 4">
            <a:extLst>
              <a:ext uri="{FF2B5EF4-FFF2-40B4-BE49-F238E27FC236}">
                <a16:creationId xmlns:a16="http://schemas.microsoft.com/office/drawing/2014/main" id="{6ED01B95-2203-43E4-B60E-ACAD865BD1C1}"/>
              </a:ext>
            </a:extLst>
          </p:cNvPr>
          <p:cNvSpPr txBox="1">
            <a:spLocks noChangeArrowheads="1"/>
          </p:cNvSpPr>
          <p:nvPr/>
        </p:nvSpPr>
        <p:spPr bwMode="auto">
          <a:xfrm>
            <a:off x="500034" y="159229"/>
            <a:ext cx="8458200" cy="769441"/>
          </a:xfrm>
          <a:prstGeom prst="rect">
            <a:avLst/>
          </a:prstGeom>
          <a:noFill/>
          <a:ln w="9525">
            <a:noFill/>
            <a:miter lim="800000"/>
            <a:headEnd/>
            <a:tailEnd/>
          </a:ln>
        </p:spPr>
        <p:txBody>
          <a:bodyPr>
            <a:spAutoFit/>
          </a:bodyPr>
          <a:lstStyle/>
          <a:p>
            <a:pPr algn="ctr" eaLnBrk="1" hangingPunct="1"/>
            <a:r>
              <a:rPr lang="en-US" altLang="zh-CN" sz="4400" i="0" dirty="0">
                <a:solidFill>
                  <a:schemeClr val="tx2"/>
                </a:solidFill>
                <a:latin typeface="Tahoma" panose="020B0604030504040204" pitchFamily="34" charset="0"/>
                <a:ea typeface="隶书" pitchFamily="49" charset="-122"/>
              </a:rPr>
              <a:t>Floyd</a:t>
            </a:r>
            <a:r>
              <a:rPr lang="zh-CN" altLang="en-US" sz="4400" i="0" dirty="0">
                <a:solidFill>
                  <a:schemeClr val="tx2"/>
                </a:solidFill>
                <a:latin typeface="Tahoma" panose="020B0604030504040204" pitchFamily="34" charset="0"/>
                <a:ea typeface="隶书" pitchFamily="49" charset="-122"/>
              </a:rPr>
              <a:t>算法实例</a:t>
            </a:r>
          </a:p>
        </p:txBody>
      </p:sp>
      <p:sp>
        <p:nvSpPr>
          <p:cNvPr id="4" name="TextBox 3">
            <a:extLst>
              <a:ext uri="{FF2B5EF4-FFF2-40B4-BE49-F238E27FC236}">
                <a16:creationId xmlns:a16="http://schemas.microsoft.com/office/drawing/2014/main" id="{ABA2F436-8E31-A082-3743-A1C48BB0248B}"/>
              </a:ext>
            </a:extLst>
          </p:cNvPr>
          <p:cNvSpPr txBox="1"/>
          <p:nvPr/>
        </p:nvSpPr>
        <p:spPr>
          <a:xfrm>
            <a:off x="199109" y="4790207"/>
            <a:ext cx="1924619" cy="523220"/>
          </a:xfrm>
          <a:prstGeom prst="rect">
            <a:avLst/>
          </a:prstGeom>
          <a:noFill/>
        </p:spPr>
        <p:txBody>
          <a:bodyPr wrap="square" rtlCol="0">
            <a:spAutoFit/>
          </a:bodyPr>
          <a:lstStyle/>
          <a:p>
            <a:pPr algn="l"/>
            <a:r>
              <a:rPr lang="en-CN" sz="2800" i="0" dirty="0">
                <a:latin typeface="+mn-ea"/>
                <a:ea typeface="+mn-ea"/>
              </a:rPr>
              <a:t>i=0</a:t>
            </a:r>
            <a:r>
              <a:rPr lang="en-US" sz="2800" i="0" dirty="0">
                <a:latin typeface="+mn-ea"/>
                <a:ea typeface="+mn-ea"/>
              </a:rPr>
              <a:t>,第</a:t>
            </a:r>
            <a:r>
              <a:rPr lang="en-US" altLang="zh-CN" sz="2800" i="0" dirty="0">
                <a:latin typeface="+mn-ea"/>
                <a:ea typeface="+mn-ea"/>
              </a:rPr>
              <a:t>0</a:t>
            </a:r>
            <a:r>
              <a:rPr lang="zh-CN" altLang="en-US" sz="2800" i="0" dirty="0">
                <a:latin typeface="+mn-ea"/>
                <a:ea typeface="+mn-ea"/>
              </a:rPr>
              <a:t>行</a:t>
            </a:r>
            <a:endParaRPr lang="en-CN" sz="2800" i="0" dirty="0">
              <a:latin typeface="+mn-ea"/>
              <a:ea typeface="+mn-ea"/>
            </a:endParaRPr>
          </a:p>
        </p:txBody>
      </p:sp>
      <p:cxnSp>
        <p:nvCxnSpPr>
          <p:cNvPr id="7" name="Straight Connector 6">
            <a:extLst>
              <a:ext uri="{FF2B5EF4-FFF2-40B4-BE49-F238E27FC236}">
                <a16:creationId xmlns:a16="http://schemas.microsoft.com/office/drawing/2014/main" id="{430ADA9E-D532-DC0F-F09B-54216C3EA933}"/>
              </a:ext>
            </a:extLst>
          </p:cNvPr>
          <p:cNvCxnSpPr/>
          <p:nvPr/>
        </p:nvCxnSpPr>
        <p:spPr bwMode="auto">
          <a:xfrm>
            <a:off x="4572000" y="2126186"/>
            <a:ext cx="3384376" cy="0"/>
          </a:xfrm>
          <a:prstGeom prst="line">
            <a:avLst/>
          </a:prstGeom>
          <a:solidFill>
            <a:schemeClr val="accent1"/>
          </a:solidFill>
          <a:ln w="38100" cap="flat" cmpd="sng" algn="ctr">
            <a:solidFill>
              <a:schemeClr val="accent2"/>
            </a:solidFill>
            <a:prstDash val="solid"/>
            <a:round/>
            <a:headEnd type="none" w="med" len="med"/>
            <a:tailEnd type="none" w="med" len="med"/>
          </a:ln>
          <a:effectLst/>
        </p:spPr>
      </p:cxnSp>
    </p:spTree>
    <p:extLst>
      <p:ext uri="{BB962C8B-B14F-4D97-AF65-F5344CB8AC3E}">
        <p14:creationId xmlns:p14="http://schemas.microsoft.com/office/powerpoint/2010/main" val="2230239123"/>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7" grpId="0" animBg="1"/>
      <p:bldP spid="29" grpId="0"/>
      <p:bldP spid="3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pPr>
            <a:fld id="{8036945F-8F01-4570-9F26-6169BC60FD96}" type="slidenum">
              <a:rPr lang="zh-CN" altLang="en-US"/>
              <a:pPr algn="r" eaLnBrk="1" hangingPunct="1">
                <a:spcBef>
                  <a:spcPct val="50000"/>
                </a:spcBef>
              </a:pPr>
              <a:t>33</a:t>
            </a:fld>
            <a:endParaRPr lang="en-US" altLang="zh-CN"/>
          </a:p>
        </p:txBody>
      </p:sp>
      <mc:AlternateContent xmlns:mc="http://schemas.openxmlformats.org/markup-compatibility/2006" xmlns:a14="http://schemas.microsoft.com/office/drawing/2010/main">
        <mc:Choice Requires="a14">
          <p:sp>
            <p:nvSpPr>
              <p:cNvPr id="24608" name="文本框 24607">
                <a:extLst>
                  <a:ext uri="{FF2B5EF4-FFF2-40B4-BE49-F238E27FC236}">
                    <a16:creationId xmlns:a16="http://schemas.microsoft.com/office/drawing/2014/main" id="{BF9D2CB3-ACF7-42DF-A8A3-211D2A17BFC8}"/>
                  </a:ext>
                </a:extLst>
              </p:cNvPr>
              <p:cNvSpPr txBox="1"/>
              <p:nvPr/>
            </p:nvSpPr>
            <p:spPr>
              <a:xfrm>
                <a:off x="3851920" y="2206016"/>
                <a:ext cx="5616624" cy="1394613"/>
              </a:xfrm>
              <a:prstGeom prst="rect">
                <a:avLst/>
              </a:prstGeom>
              <a:noFill/>
            </p:spPr>
            <p:txBody>
              <a:bodyPr wrap="square" rtlCol="0">
                <a:spAutoFit/>
              </a:bodyPr>
              <a:lstStyle/>
              <a:p>
                <a14:m>
                  <m:oMath xmlns:m="http://schemas.openxmlformats.org/officeDocument/2006/math">
                    <m:d>
                      <m:dPr>
                        <m:begChr m:val="|"/>
                        <m:endChr m:val="|"/>
                        <m:ctrlPr>
                          <a:rPr lang="en-US" altLang="zh-CN" sz="3200" i="1" smtClean="0">
                            <a:latin typeface="Cambria Math" panose="02040503050406030204" pitchFamily="18" charset="0"/>
                          </a:rPr>
                        </m:ctrlPr>
                      </m:dPr>
                      <m:e>
                        <m:m>
                          <m:mPr>
                            <m:mcs>
                              <m:mc>
                                <m:mcPr>
                                  <m:count m:val="3"/>
                                  <m:mcJc m:val="center"/>
                                </m:mcPr>
                              </m:mc>
                            </m:mcs>
                            <m:ctrlPr>
                              <a:rPr lang="en-US" altLang="zh-CN" sz="3200" i="1" smtClean="0">
                                <a:latin typeface="Cambria Math" panose="02040503050406030204" pitchFamily="18" charset="0"/>
                              </a:rPr>
                            </m:ctrlPr>
                          </m:mPr>
                          <m:mr>
                            <m:e>
                              <m:r>
                                <a:rPr lang="en-US" altLang="zh-CN" sz="3200">
                                  <a:latin typeface="Cambria Math" panose="02040503050406030204" pitchFamily="18" charset="0"/>
                                </a:rPr>
                                <m:t>∞</m:t>
                              </m:r>
                            </m:e>
                            <m:e>
                              <m:r>
                                <a:rPr lang="en-US" altLang="zh-CN" sz="3200" b="1" i="1" smtClean="0">
                                  <a:latin typeface="Cambria Math" panose="02040503050406030204" pitchFamily="18" charset="0"/>
                                </a:rPr>
                                <m:t>𝟒</m:t>
                              </m:r>
                            </m:e>
                            <m:e>
                              <m:r>
                                <a:rPr lang="en-US" altLang="zh-CN" sz="3200" b="1" i="1" smtClean="0">
                                  <a:latin typeface="Cambria Math" panose="02040503050406030204" pitchFamily="18" charset="0"/>
                                </a:rPr>
                                <m:t>𝟏𝟏</m:t>
                              </m:r>
                            </m:e>
                          </m:mr>
                          <m:mr>
                            <m:e>
                              <m:r>
                                <a:rPr lang="en-US" altLang="zh-CN" sz="3200" b="1" i="1" smtClean="0">
                                  <a:latin typeface="Cambria Math" panose="02040503050406030204" pitchFamily="18" charset="0"/>
                                </a:rPr>
                                <m:t>𝟔</m:t>
                              </m:r>
                            </m:e>
                            <m:e>
                              <m:r>
                                <a:rPr lang="en-US" altLang="zh-CN" sz="3200">
                                  <a:latin typeface="Cambria Math" panose="02040503050406030204" pitchFamily="18" charset="0"/>
                                </a:rPr>
                                <m:t>∞</m:t>
                              </m:r>
                            </m:e>
                            <m:e>
                              <m:r>
                                <a:rPr lang="en-US" altLang="zh-CN" sz="3200" b="1" i="1" smtClean="0">
                                  <a:latin typeface="Cambria Math" panose="02040503050406030204" pitchFamily="18" charset="0"/>
                                </a:rPr>
                                <m:t>𝟐</m:t>
                              </m:r>
                            </m:e>
                          </m:mr>
                          <m:mr>
                            <m:e>
                              <m:r>
                                <a:rPr lang="en-US" altLang="zh-CN" sz="3200" b="1" i="1" smtClean="0">
                                  <a:latin typeface="Cambria Math" panose="02040503050406030204" pitchFamily="18" charset="0"/>
                                </a:rPr>
                                <m:t>𝟑</m:t>
                              </m:r>
                            </m:e>
                            <m:e>
                              <m:r>
                                <a:rPr lang="en-US" altLang="zh-CN" sz="3200" i="1" smtClean="0">
                                  <a:latin typeface="Cambria Math" panose="02040503050406030204" pitchFamily="18" charset="0"/>
                                </a:rPr>
                                <m:t>∞</m:t>
                              </m:r>
                            </m:e>
                            <m:e>
                              <m:r>
                                <a:rPr lang="en-US" altLang="zh-CN" sz="3200">
                                  <a:latin typeface="Cambria Math" panose="02040503050406030204" pitchFamily="18" charset="0"/>
                                </a:rPr>
                                <m:t>∞</m:t>
                              </m:r>
                            </m:e>
                          </m:mr>
                        </m:m>
                      </m:e>
                    </m:d>
                  </m:oMath>
                </a14:m>
                <a:r>
                  <a:rPr lang="en-US" altLang="zh-CN" sz="3200" dirty="0"/>
                  <a:t>+ </a:t>
                </a:r>
                <a14:m>
                  <m:oMath xmlns:m="http://schemas.openxmlformats.org/officeDocument/2006/math">
                    <m:d>
                      <m:dPr>
                        <m:begChr m:val="|"/>
                        <m:endChr m:val="|"/>
                        <m:ctrlPr>
                          <a:rPr lang="en-US" altLang="zh-CN" sz="3200" i="1">
                            <a:latin typeface="Cambria Math" panose="02040503050406030204" pitchFamily="18" charset="0"/>
                          </a:rPr>
                        </m:ctrlPr>
                      </m:dPr>
                      <m:e>
                        <m:m>
                          <m:mPr>
                            <m:mcs>
                              <m:mc>
                                <m:mcPr>
                                  <m:count m:val="3"/>
                                  <m:mcJc m:val="center"/>
                                </m:mcPr>
                              </m:mc>
                            </m:mcs>
                            <m:ctrlPr>
                              <a:rPr lang="en-US" altLang="zh-CN" sz="3200" i="1">
                                <a:latin typeface="Cambria Math" panose="02040503050406030204" pitchFamily="18" charset="0"/>
                              </a:rPr>
                            </m:ctrlPr>
                          </m:mPr>
                          <m:mr>
                            <m:e>
                              <m:r>
                                <a:rPr lang="en-US" altLang="zh-CN" sz="3200">
                                  <a:latin typeface="Cambria Math" panose="02040503050406030204" pitchFamily="18" charset="0"/>
                                </a:rPr>
                                <m:t>∞</m:t>
                              </m:r>
                            </m:e>
                            <m:e>
                              <m:r>
                                <a:rPr lang="en-US" altLang="zh-CN" sz="3200">
                                  <a:latin typeface="Cambria Math" panose="02040503050406030204" pitchFamily="18" charset="0"/>
                                </a:rPr>
                                <m:t>𝟒</m:t>
                              </m:r>
                            </m:e>
                            <m:e>
                              <m:r>
                                <a:rPr lang="en-US" altLang="zh-CN" sz="3200">
                                  <a:latin typeface="Cambria Math" panose="02040503050406030204" pitchFamily="18" charset="0"/>
                                </a:rPr>
                                <m:t>𝟏𝟏</m:t>
                              </m:r>
                            </m:e>
                          </m:mr>
                          <m:mr>
                            <m:e>
                              <m:r>
                                <a:rPr lang="en-US" altLang="zh-CN" sz="3200">
                                  <a:latin typeface="Cambria Math" panose="02040503050406030204" pitchFamily="18" charset="0"/>
                                </a:rPr>
                                <m:t>𝟔</m:t>
                              </m:r>
                            </m:e>
                            <m:e>
                              <m:r>
                                <a:rPr lang="en-US" altLang="zh-CN" sz="3200">
                                  <a:latin typeface="Cambria Math" panose="02040503050406030204" pitchFamily="18" charset="0"/>
                                </a:rPr>
                                <m:t>∞</m:t>
                              </m:r>
                            </m:e>
                            <m:e>
                              <m:r>
                                <a:rPr lang="en-US" altLang="zh-CN" sz="3200">
                                  <a:latin typeface="Cambria Math" panose="02040503050406030204" pitchFamily="18" charset="0"/>
                                </a:rPr>
                                <m:t>𝟐</m:t>
                              </m:r>
                            </m:e>
                          </m:mr>
                          <m:mr>
                            <m:e>
                              <m:r>
                                <a:rPr lang="en-US" altLang="zh-CN" sz="3200">
                                  <a:latin typeface="Cambria Math" panose="02040503050406030204" pitchFamily="18" charset="0"/>
                                </a:rPr>
                                <m:t>𝟑</m:t>
                              </m:r>
                            </m:e>
                            <m:e>
                              <m:r>
                                <a:rPr lang="en-US" altLang="zh-CN" sz="3200">
                                  <a:latin typeface="Cambria Math" panose="02040503050406030204" pitchFamily="18" charset="0"/>
                                </a:rPr>
                                <m:t>∞</m:t>
                              </m:r>
                            </m:e>
                            <m:e>
                              <m:r>
                                <a:rPr lang="en-US" altLang="zh-CN" sz="3200">
                                  <a:latin typeface="Cambria Math" panose="02040503050406030204" pitchFamily="18" charset="0"/>
                                </a:rPr>
                                <m:t>∞</m:t>
                              </m:r>
                            </m:e>
                          </m:mr>
                        </m:m>
                      </m:e>
                    </m:d>
                  </m:oMath>
                </a14:m>
                <a:endParaRPr lang="zh-CN" altLang="en-US" sz="3200" dirty="0"/>
              </a:p>
            </p:txBody>
          </p:sp>
        </mc:Choice>
        <mc:Fallback xmlns="">
          <p:sp>
            <p:nvSpPr>
              <p:cNvPr id="24608" name="文本框 24607">
                <a:extLst>
                  <a:ext uri="{FF2B5EF4-FFF2-40B4-BE49-F238E27FC236}">
                    <a16:creationId xmlns:a16="http://schemas.microsoft.com/office/drawing/2014/main" id="{BF9D2CB3-ACF7-42DF-A8A3-211D2A17BFC8}"/>
                  </a:ext>
                </a:extLst>
              </p:cNvPr>
              <p:cNvSpPr txBox="1">
                <a:spLocks noRot="1" noChangeAspect="1" noMove="1" noResize="1" noEditPoints="1" noAdjustHandles="1" noChangeArrowheads="1" noChangeShapeType="1" noTextEdit="1"/>
              </p:cNvSpPr>
              <p:nvPr/>
            </p:nvSpPr>
            <p:spPr>
              <a:xfrm>
                <a:off x="3851920" y="2206016"/>
                <a:ext cx="5616624" cy="1394613"/>
              </a:xfrm>
              <a:prstGeom prst="rect">
                <a:avLst/>
              </a:prstGeom>
              <a:blipFill>
                <a:blip r:embed="rId3"/>
                <a:stretch>
                  <a:fillRect/>
                </a:stretch>
              </a:blipFill>
            </p:spPr>
            <p:txBody>
              <a:bodyPr/>
              <a:lstStyle/>
              <a:p>
                <a:r>
                  <a:rPr lang="zh-CN" altLang="en-US">
                    <a:noFill/>
                  </a:rPr>
                  <a:t> </a:t>
                </a:r>
              </a:p>
            </p:txBody>
          </p:sp>
        </mc:Fallback>
      </mc:AlternateContent>
      <p:grpSp>
        <p:nvGrpSpPr>
          <p:cNvPr id="2" name="组合 1">
            <a:extLst>
              <a:ext uri="{FF2B5EF4-FFF2-40B4-BE49-F238E27FC236}">
                <a16:creationId xmlns:a16="http://schemas.microsoft.com/office/drawing/2014/main" id="{4F6C541F-B29D-42EB-AB90-2136F03177DD}"/>
              </a:ext>
            </a:extLst>
          </p:cNvPr>
          <p:cNvGrpSpPr/>
          <p:nvPr/>
        </p:nvGrpSpPr>
        <p:grpSpPr>
          <a:xfrm>
            <a:off x="199109" y="2274872"/>
            <a:ext cx="3454575" cy="2378066"/>
            <a:chOff x="827584" y="2329109"/>
            <a:chExt cx="3454575" cy="2378066"/>
          </a:xfrm>
        </p:grpSpPr>
        <p:sp>
          <p:nvSpPr>
            <p:cNvPr id="3" name="椭圆 2" descr="V">
              <a:extLst>
                <a:ext uri="{FF2B5EF4-FFF2-40B4-BE49-F238E27FC236}">
                  <a16:creationId xmlns:a16="http://schemas.microsoft.com/office/drawing/2014/main" id="{CC27CB3D-352F-4C30-BCCB-2DF710A35928}"/>
                </a:ext>
              </a:extLst>
            </p:cNvPr>
            <p:cNvSpPr/>
            <p:nvPr/>
          </p:nvSpPr>
          <p:spPr bwMode="auto">
            <a:xfrm>
              <a:off x="987851" y="2689150"/>
              <a:ext cx="721196" cy="605909"/>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2800" i="0" dirty="0"/>
                <a:t>a</a:t>
              </a:r>
              <a:endParaRPr kumimoji="0" lang="zh-CN" altLang="en-US" sz="2800" b="1" i="0" u="none" strike="noStrike" cap="none" normalizeH="0" dirty="0">
                <a:ln>
                  <a:noFill/>
                </a:ln>
                <a:solidFill>
                  <a:schemeClr val="tx1"/>
                </a:solidFill>
                <a:effectLst/>
                <a:latin typeface="Times New Roman" pitchFamily="18" charset="0"/>
                <a:ea typeface="宋体" pitchFamily="2" charset="-122"/>
              </a:endParaRPr>
            </a:p>
          </p:txBody>
        </p:sp>
        <p:sp>
          <p:nvSpPr>
            <p:cNvPr id="9" name="椭圆 8" descr="V">
              <a:extLst>
                <a:ext uri="{FF2B5EF4-FFF2-40B4-BE49-F238E27FC236}">
                  <a16:creationId xmlns:a16="http://schemas.microsoft.com/office/drawing/2014/main" id="{68657903-33DE-4925-BAB4-90A844979C44}"/>
                </a:ext>
              </a:extLst>
            </p:cNvPr>
            <p:cNvSpPr/>
            <p:nvPr/>
          </p:nvSpPr>
          <p:spPr bwMode="auto">
            <a:xfrm>
              <a:off x="3460523" y="2689150"/>
              <a:ext cx="721196" cy="605909"/>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altLang="zh-CN" sz="2800" b="1" i="0" u="none" strike="noStrike" cap="none" normalizeH="0" dirty="0">
                  <a:ln>
                    <a:noFill/>
                  </a:ln>
                  <a:solidFill>
                    <a:schemeClr val="tx1"/>
                  </a:solidFill>
                  <a:effectLst/>
                  <a:latin typeface="Times New Roman" pitchFamily="18" charset="0"/>
                  <a:ea typeface="宋体" pitchFamily="2" charset="-122"/>
                </a:rPr>
                <a:t>b</a:t>
              </a:r>
              <a:endParaRPr kumimoji="0" lang="zh-CN" altLang="en-US" sz="2800" b="1" i="0" u="none" strike="noStrike" cap="none" normalizeH="0" dirty="0">
                <a:ln>
                  <a:noFill/>
                </a:ln>
                <a:solidFill>
                  <a:schemeClr val="tx1"/>
                </a:solidFill>
                <a:effectLst/>
                <a:latin typeface="Times New Roman" pitchFamily="18" charset="0"/>
                <a:ea typeface="宋体" pitchFamily="2" charset="-122"/>
              </a:endParaRPr>
            </a:p>
          </p:txBody>
        </p:sp>
        <p:sp>
          <p:nvSpPr>
            <p:cNvPr id="10" name="椭圆 9" descr="V">
              <a:extLst>
                <a:ext uri="{FF2B5EF4-FFF2-40B4-BE49-F238E27FC236}">
                  <a16:creationId xmlns:a16="http://schemas.microsoft.com/office/drawing/2014/main" id="{CE2BAF37-FAC0-4AB9-AD2E-832687F34352}"/>
                </a:ext>
              </a:extLst>
            </p:cNvPr>
            <p:cNvSpPr/>
            <p:nvPr/>
          </p:nvSpPr>
          <p:spPr bwMode="auto">
            <a:xfrm>
              <a:off x="1915103" y="4101266"/>
              <a:ext cx="721196" cy="605909"/>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altLang="zh-CN" sz="2800" b="1" i="0" u="none" strike="noStrike" cap="none" normalizeH="0" dirty="0">
                  <a:ln>
                    <a:noFill/>
                  </a:ln>
                  <a:solidFill>
                    <a:schemeClr val="tx1"/>
                  </a:solidFill>
                  <a:effectLst/>
                  <a:latin typeface="Times New Roman" pitchFamily="18" charset="0"/>
                  <a:ea typeface="宋体" pitchFamily="2" charset="-122"/>
                </a:rPr>
                <a:t>C</a:t>
              </a:r>
              <a:endParaRPr kumimoji="0" lang="zh-CN" altLang="en-US" sz="2800" b="1" i="0" u="none" strike="noStrike" cap="none" normalizeH="0" dirty="0">
                <a:ln>
                  <a:noFill/>
                </a:ln>
                <a:solidFill>
                  <a:schemeClr val="tx1"/>
                </a:solidFill>
                <a:effectLst/>
                <a:latin typeface="Times New Roman" pitchFamily="18" charset="0"/>
                <a:ea typeface="宋体" pitchFamily="2" charset="-122"/>
              </a:endParaRPr>
            </a:p>
          </p:txBody>
        </p:sp>
        <p:cxnSp>
          <p:nvCxnSpPr>
            <p:cNvPr id="6" name="连接符: 曲线 5">
              <a:extLst>
                <a:ext uri="{FF2B5EF4-FFF2-40B4-BE49-F238E27FC236}">
                  <a16:creationId xmlns:a16="http://schemas.microsoft.com/office/drawing/2014/main" id="{66279F35-2907-4372-8275-03A72B6674FD}"/>
                </a:ext>
              </a:extLst>
            </p:cNvPr>
            <p:cNvCxnSpPr>
              <a:stCxn id="3" idx="7"/>
              <a:endCxn id="9" idx="1"/>
            </p:cNvCxnSpPr>
            <p:nvPr/>
          </p:nvCxnSpPr>
          <p:spPr bwMode="auto">
            <a:xfrm rot="5400000" flipH="1" flipV="1">
              <a:off x="2587520" y="1796529"/>
              <a:ext cx="12700" cy="1962709"/>
            </a:xfrm>
            <a:prstGeom prst="curvedConnector3">
              <a:avLst>
                <a:gd name="adj1" fmla="val 2498685"/>
              </a:avLst>
            </a:prstGeom>
            <a:solidFill>
              <a:schemeClr val="accent1"/>
            </a:solidFill>
            <a:ln w="9525" cap="flat" cmpd="sng" algn="ctr">
              <a:solidFill>
                <a:schemeClr val="tx1"/>
              </a:solidFill>
              <a:prstDash val="solid"/>
              <a:round/>
              <a:headEnd type="none" w="med" len="med"/>
              <a:tailEnd type="triangle"/>
            </a:ln>
            <a:effectLst/>
          </p:spPr>
        </p:cxnSp>
        <p:cxnSp>
          <p:nvCxnSpPr>
            <p:cNvPr id="11" name="连接符: 曲线 10">
              <a:extLst>
                <a:ext uri="{FF2B5EF4-FFF2-40B4-BE49-F238E27FC236}">
                  <a16:creationId xmlns:a16="http://schemas.microsoft.com/office/drawing/2014/main" id="{41394B4B-0688-43E7-9697-8C027CDA671A}"/>
                </a:ext>
              </a:extLst>
            </p:cNvPr>
            <p:cNvCxnSpPr>
              <a:stCxn id="9" idx="3"/>
              <a:endCxn id="3" idx="5"/>
            </p:cNvCxnSpPr>
            <p:nvPr/>
          </p:nvCxnSpPr>
          <p:spPr bwMode="auto">
            <a:xfrm rot="5400000">
              <a:off x="2587520" y="2224972"/>
              <a:ext cx="12700" cy="1962709"/>
            </a:xfrm>
            <a:prstGeom prst="curvedConnector3">
              <a:avLst>
                <a:gd name="adj1" fmla="val 2498685"/>
              </a:avLst>
            </a:prstGeom>
            <a:solidFill>
              <a:schemeClr val="accent1"/>
            </a:solidFill>
            <a:ln w="9525" cap="flat" cmpd="sng" algn="ctr">
              <a:solidFill>
                <a:schemeClr val="tx1"/>
              </a:solidFill>
              <a:prstDash val="solid"/>
              <a:round/>
              <a:headEnd type="none" w="med" len="med"/>
              <a:tailEnd type="triangle"/>
            </a:ln>
            <a:effectLst/>
          </p:spPr>
        </p:cxnSp>
        <p:cxnSp>
          <p:nvCxnSpPr>
            <p:cNvPr id="35" name="连接符: 曲线 34">
              <a:extLst>
                <a:ext uri="{FF2B5EF4-FFF2-40B4-BE49-F238E27FC236}">
                  <a16:creationId xmlns:a16="http://schemas.microsoft.com/office/drawing/2014/main" id="{9D61AA15-7A74-48F4-8521-37CF2DF9545F}"/>
                </a:ext>
              </a:extLst>
            </p:cNvPr>
            <p:cNvCxnSpPr>
              <a:stCxn id="9" idx="4"/>
              <a:endCxn id="10" idx="6"/>
            </p:cNvCxnSpPr>
            <p:nvPr/>
          </p:nvCxnSpPr>
          <p:spPr bwMode="auto">
            <a:xfrm rot="5400000">
              <a:off x="2674129" y="3257229"/>
              <a:ext cx="1109162" cy="1184822"/>
            </a:xfrm>
            <a:prstGeom prst="curvedConnector2">
              <a:avLst/>
            </a:prstGeom>
            <a:solidFill>
              <a:schemeClr val="accent1"/>
            </a:solidFill>
            <a:ln w="9525" cap="flat" cmpd="sng" algn="ctr">
              <a:solidFill>
                <a:schemeClr val="tx1"/>
              </a:solidFill>
              <a:prstDash val="solid"/>
              <a:round/>
              <a:headEnd type="none" w="med" len="med"/>
              <a:tailEnd type="triangle"/>
            </a:ln>
            <a:effectLst/>
          </p:spPr>
        </p:cxnSp>
        <p:sp>
          <p:nvSpPr>
            <p:cNvPr id="24606" name="文本框 24605">
              <a:extLst>
                <a:ext uri="{FF2B5EF4-FFF2-40B4-BE49-F238E27FC236}">
                  <a16:creationId xmlns:a16="http://schemas.microsoft.com/office/drawing/2014/main" id="{12F93FEA-2ABE-438D-B092-01882B06F6B7}"/>
                </a:ext>
              </a:extLst>
            </p:cNvPr>
            <p:cNvSpPr txBox="1"/>
            <p:nvPr/>
          </p:nvSpPr>
          <p:spPr>
            <a:xfrm>
              <a:off x="2329803" y="2329109"/>
              <a:ext cx="821636" cy="523220"/>
            </a:xfrm>
            <a:prstGeom prst="rect">
              <a:avLst/>
            </a:prstGeom>
            <a:noFill/>
          </p:spPr>
          <p:txBody>
            <a:bodyPr wrap="square" rtlCol="0">
              <a:spAutoFit/>
            </a:bodyPr>
            <a:lstStyle/>
            <a:p>
              <a:pPr algn="ctr"/>
              <a:r>
                <a:rPr lang="en-US" altLang="zh-CN" sz="2800" i="0" dirty="0"/>
                <a:t>4</a:t>
              </a:r>
              <a:endParaRPr lang="zh-CN" altLang="en-US" sz="2800" i="0" dirty="0"/>
            </a:p>
          </p:txBody>
        </p:sp>
        <p:sp>
          <p:nvSpPr>
            <p:cNvPr id="99" name="文本框 98">
              <a:extLst>
                <a:ext uri="{FF2B5EF4-FFF2-40B4-BE49-F238E27FC236}">
                  <a16:creationId xmlns:a16="http://schemas.microsoft.com/office/drawing/2014/main" id="{667B5C3F-F448-4E4D-96FB-994F357B4BCE}"/>
                </a:ext>
              </a:extLst>
            </p:cNvPr>
            <p:cNvSpPr txBox="1"/>
            <p:nvPr/>
          </p:nvSpPr>
          <p:spPr>
            <a:xfrm>
              <a:off x="2225480" y="3078662"/>
              <a:ext cx="821636" cy="523220"/>
            </a:xfrm>
            <a:prstGeom prst="rect">
              <a:avLst/>
            </a:prstGeom>
            <a:noFill/>
          </p:spPr>
          <p:txBody>
            <a:bodyPr wrap="square" rtlCol="0">
              <a:spAutoFit/>
            </a:bodyPr>
            <a:lstStyle/>
            <a:p>
              <a:pPr algn="ctr"/>
              <a:r>
                <a:rPr lang="en-US" altLang="zh-CN" sz="2800" i="0" dirty="0"/>
                <a:t>6</a:t>
              </a:r>
              <a:endParaRPr lang="zh-CN" altLang="en-US" sz="2800" i="0" dirty="0"/>
            </a:p>
          </p:txBody>
        </p:sp>
        <p:sp>
          <p:nvSpPr>
            <p:cNvPr id="100" name="文本框 99">
              <a:extLst>
                <a:ext uri="{FF2B5EF4-FFF2-40B4-BE49-F238E27FC236}">
                  <a16:creationId xmlns:a16="http://schemas.microsoft.com/office/drawing/2014/main" id="{E167EEB9-6386-4ABD-9774-79B209A7BCA5}"/>
                </a:ext>
              </a:extLst>
            </p:cNvPr>
            <p:cNvSpPr txBox="1"/>
            <p:nvPr/>
          </p:nvSpPr>
          <p:spPr>
            <a:xfrm>
              <a:off x="3460523" y="3561442"/>
              <a:ext cx="821636" cy="523220"/>
            </a:xfrm>
            <a:prstGeom prst="rect">
              <a:avLst/>
            </a:prstGeom>
            <a:noFill/>
          </p:spPr>
          <p:txBody>
            <a:bodyPr wrap="square" rtlCol="0">
              <a:spAutoFit/>
            </a:bodyPr>
            <a:lstStyle/>
            <a:p>
              <a:pPr algn="ctr"/>
              <a:r>
                <a:rPr lang="en-US" altLang="zh-CN" sz="2800" i="0" dirty="0"/>
                <a:t>2</a:t>
              </a:r>
              <a:endParaRPr lang="zh-CN" altLang="en-US" sz="2800" i="0" dirty="0"/>
            </a:p>
          </p:txBody>
        </p:sp>
        <p:sp>
          <p:nvSpPr>
            <p:cNvPr id="101" name="文本框 100">
              <a:extLst>
                <a:ext uri="{FF2B5EF4-FFF2-40B4-BE49-F238E27FC236}">
                  <a16:creationId xmlns:a16="http://schemas.microsoft.com/office/drawing/2014/main" id="{193AA48F-FB88-40EB-AAB1-C35D9C7138E5}"/>
                </a:ext>
              </a:extLst>
            </p:cNvPr>
            <p:cNvSpPr txBox="1"/>
            <p:nvPr/>
          </p:nvSpPr>
          <p:spPr>
            <a:xfrm>
              <a:off x="1508167" y="3341390"/>
              <a:ext cx="821636" cy="523220"/>
            </a:xfrm>
            <a:prstGeom prst="rect">
              <a:avLst/>
            </a:prstGeom>
            <a:noFill/>
          </p:spPr>
          <p:txBody>
            <a:bodyPr wrap="square" rtlCol="0">
              <a:spAutoFit/>
            </a:bodyPr>
            <a:lstStyle/>
            <a:p>
              <a:pPr algn="ctr"/>
              <a:r>
                <a:rPr lang="en-US" altLang="zh-CN" sz="2800" i="0" dirty="0"/>
                <a:t>11</a:t>
              </a:r>
              <a:endParaRPr lang="zh-CN" altLang="en-US" sz="2800" i="0" dirty="0"/>
            </a:p>
          </p:txBody>
        </p:sp>
        <p:sp>
          <p:nvSpPr>
            <p:cNvPr id="102" name="文本框 101">
              <a:extLst>
                <a:ext uri="{FF2B5EF4-FFF2-40B4-BE49-F238E27FC236}">
                  <a16:creationId xmlns:a16="http://schemas.microsoft.com/office/drawing/2014/main" id="{C210EDE6-8FFD-4CC5-A822-05A0861F5677}"/>
                </a:ext>
              </a:extLst>
            </p:cNvPr>
            <p:cNvSpPr txBox="1"/>
            <p:nvPr/>
          </p:nvSpPr>
          <p:spPr>
            <a:xfrm>
              <a:off x="827584" y="3619420"/>
              <a:ext cx="821636" cy="523220"/>
            </a:xfrm>
            <a:prstGeom prst="rect">
              <a:avLst/>
            </a:prstGeom>
            <a:noFill/>
          </p:spPr>
          <p:txBody>
            <a:bodyPr wrap="square" rtlCol="0">
              <a:spAutoFit/>
            </a:bodyPr>
            <a:lstStyle/>
            <a:p>
              <a:pPr algn="ctr"/>
              <a:r>
                <a:rPr lang="en-US" altLang="zh-CN" sz="2800" i="0" dirty="0"/>
                <a:t>3</a:t>
              </a:r>
              <a:endParaRPr lang="zh-CN" altLang="en-US" sz="2800" i="0" dirty="0"/>
            </a:p>
          </p:txBody>
        </p:sp>
        <p:cxnSp>
          <p:nvCxnSpPr>
            <p:cNvPr id="24610" name="连接符: 曲线 24609">
              <a:extLst>
                <a:ext uri="{FF2B5EF4-FFF2-40B4-BE49-F238E27FC236}">
                  <a16:creationId xmlns:a16="http://schemas.microsoft.com/office/drawing/2014/main" id="{B15E05FD-F73F-470D-B679-F81BB0FB809E}"/>
                </a:ext>
              </a:extLst>
            </p:cNvPr>
            <p:cNvCxnSpPr>
              <a:endCxn id="10" idx="0"/>
            </p:cNvCxnSpPr>
            <p:nvPr/>
          </p:nvCxnSpPr>
          <p:spPr bwMode="auto">
            <a:xfrm rot="16200000" flipH="1">
              <a:off x="1488830" y="3314395"/>
              <a:ext cx="806208" cy="767534"/>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24612" name="连接符: 曲线 24611">
              <a:extLst>
                <a:ext uri="{FF2B5EF4-FFF2-40B4-BE49-F238E27FC236}">
                  <a16:creationId xmlns:a16="http://schemas.microsoft.com/office/drawing/2014/main" id="{186B8D22-144E-4EFB-BCF2-C5D17983124E}"/>
                </a:ext>
              </a:extLst>
            </p:cNvPr>
            <p:cNvCxnSpPr>
              <a:endCxn id="3" idx="4"/>
            </p:cNvCxnSpPr>
            <p:nvPr/>
          </p:nvCxnSpPr>
          <p:spPr bwMode="auto">
            <a:xfrm rot="16200000" flipV="1">
              <a:off x="1207986" y="3435523"/>
              <a:ext cx="847581" cy="566654"/>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gr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F9A2E367-2C0E-4263-8901-310971561606}"/>
                  </a:ext>
                </a:extLst>
              </p:cNvPr>
              <p:cNvSpPr txBox="1"/>
              <p:nvPr/>
            </p:nvSpPr>
            <p:spPr>
              <a:xfrm>
                <a:off x="-766147" y="5397653"/>
                <a:ext cx="4726304" cy="12317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rPr>
                        <m:t>       </m:t>
                      </m:r>
                      <m:r>
                        <m:rPr>
                          <m:sty m:val="p"/>
                        </m:rPr>
                        <a:rPr lang="en-US" altLang="zh-CN" sz="2800">
                          <a:latin typeface="Cambria Math" panose="02040503050406030204" pitchFamily="18" charset="0"/>
                        </a:rPr>
                        <m:t>D</m:t>
                      </m:r>
                      <m:r>
                        <a:rPr lang="en-US" altLang="zh-CN" sz="2800" baseline="30000" smtClean="0">
                          <a:latin typeface="Cambria Math" panose="02040503050406030204" pitchFamily="18" charset="0"/>
                        </a:rPr>
                        <m:t>0</m:t>
                      </m:r>
                      <m:r>
                        <a:rPr lang="en-US" altLang="zh-CN" sz="2800">
                          <a:latin typeface="Cambria Math" panose="02040503050406030204" pitchFamily="18" charset="0"/>
                        </a:rPr>
                        <m:t>=</m:t>
                      </m:r>
                      <m:d>
                        <m:dPr>
                          <m:begChr m:val="|"/>
                          <m:endChr m:val="|"/>
                          <m:ctrlPr>
                            <a:rPr lang="en-US" altLang="zh-CN" sz="2800" i="1" smtClean="0">
                              <a:latin typeface="Cambria Math" panose="02040503050406030204" pitchFamily="18" charset="0"/>
                            </a:rPr>
                          </m:ctrlPr>
                        </m:dPr>
                        <m:e>
                          <m:m>
                            <m:mPr>
                              <m:mcs>
                                <m:mc>
                                  <m:mcPr>
                                    <m:count m:val="3"/>
                                    <m:mcJc m:val="center"/>
                                  </m:mcPr>
                                </m:mc>
                              </m:mcs>
                              <m:ctrlPr>
                                <a:rPr lang="en-US" altLang="zh-CN" sz="2800" i="1" smtClean="0">
                                  <a:latin typeface="Cambria Math" panose="02040503050406030204" pitchFamily="18" charset="0"/>
                                </a:rPr>
                              </m:ctrlPr>
                            </m:mPr>
                            <m:mr>
                              <m:e>
                                <m:r>
                                  <a:rPr lang="en-US" altLang="zh-CN" sz="2800">
                                    <a:latin typeface="Cambria Math" panose="02040503050406030204" pitchFamily="18" charset="0"/>
                                  </a:rPr>
                                  <m:t>∞</m:t>
                                </m:r>
                              </m:e>
                              <m:e>
                                <m:r>
                                  <a:rPr lang="en-US" altLang="zh-CN" sz="2800" b="1" i="1" smtClean="0">
                                    <a:latin typeface="Cambria Math" panose="02040503050406030204" pitchFamily="18" charset="0"/>
                                  </a:rPr>
                                  <m:t>𝟒</m:t>
                                </m:r>
                              </m:e>
                              <m:e>
                                <m:r>
                                  <a:rPr lang="en-US" altLang="zh-CN" sz="2800" b="1" i="1" smtClean="0">
                                    <a:latin typeface="Cambria Math" panose="02040503050406030204" pitchFamily="18" charset="0"/>
                                  </a:rPr>
                                  <m:t>𝟏𝟏</m:t>
                                </m:r>
                              </m:e>
                            </m:mr>
                            <m:mr>
                              <m:e>
                                <m:r>
                                  <a:rPr lang="en-US" altLang="zh-CN" sz="2800" b="1" i="1" smtClean="0">
                                    <a:latin typeface="Cambria Math" panose="02040503050406030204" pitchFamily="18" charset="0"/>
                                  </a:rPr>
                                  <m:t>𝟔</m:t>
                                </m:r>
                              </m:e>
                              <m:e>
                                <m:r>
                                  <a:rPr lang="en-US" altLang="zh-CN" sz="2800" b="1" i="1" smtClean="0">
                                    <a:latin typeface="Cambria Math" panose="02040503050406030204" pitchFamily="18" charset="0"/>
                                  </a:rPr>
                                  <m:t>𝟏𝟎</m:t>
                                </m:r>
                              </m:e>
                              <m:e>
                                <m:r>
                                  <a:rPr lang="en-US" altLang="zh-CN" sz="2800" b="1" i="1" smtClean="0">
                                    <a:latin typeface="Cambria Math" panose="02040503050406030204" pitchFamily="18" charset="0"/>
                                  </a:rPr>
                                  <m:t>𝟐</m:t>
                                </m:r>
                              </m:e>
                            </m:mr>
                            <m:mr>
                              <m:e/>
                              <m:e/>
                              <m:e/>
                            </m:mr>
                          </m:m>
                        </m:e>
                      </m:d>
                    </m:oMath>
                  </m:oMathPara>
                </a14:m>
                <a:endParaRPr lang="zh-CN" altLang="en-US" sz="2800" dirty="0"/>
              </a:p>
            </p:txBody>
          </p:sp>
        </mc:Choice>
        <mc:Fallback xmlns="">
          <p:sp>
            <p:nvSpPr>
              <p:cNvPr id="21" name="文本框 20">
                <a:extLst>
                  <a:ext uri="{FF2B5EF4-FFF2-40B4-BE49-F238E27FC236}">
                    <a16:creationId xmlns:a16="http://schemas.microsoft.com/office/drawing/2014/main" id="{F9A2E367-2C0E-4263-8901-310971561606}"/>
                  </a:ext>
                </a:extLst>
              </p:cNvPr>
              <p:cNvSpPr txBox="1">
                <a:spLocks noRot="1" noChangeAspect="1" noMove="1" noResize="1" noEditPoints="1" noAdjustHandles="1" noChangeArrowheads="1" noChangeShapeType="1" noTextEdit="1"/>
              </p:cNvSpPr>
              <p:nvPr/>
            </p:nvSpPr>
            <p:spPr>
              <a:xfrm>
                <a:off x="-766147" y="5397653"/>
                <a:ext cx="4726304" cy="123174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2C20C0D4-0E9D-4387-8BC0-5349A4F02FEF}"/>
                  </a:ext>
                </a:extLst>
              </p:cNvPr>
              <p:cNvSpPr txBox="1"/>
              <p:nvPr/>
            </p:nvSpPr>
            <p:spPr>
              <a:xfrm>
                <a:off x="3230816" y="3795346"/>
                <a:ext cx="4968552" cy="14338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200" b="1" i="1" smtClean="0">
                          <a:latin typeface="Cambria Math" panose="02040503050406030204" pitchFamily="18" charset="0"/>
                        </a:rPr>
                        <m:t>   </m:t>
                      </m:r>
                      <m:r>
                        <m:rPr>
                          <m:sty m:val="p"/>
                        </m:rPr>
                        <a:rPr lang="en-US" altLang="zh-CN" sz="3200">
                          <a:latin typeface="Cambria Math" panose="02040503050406030204" pitchFamily="18" charset="0"/>
                        </a:rPr>
                        <m:t>path</m:t>
                      </m:r>
                      <m:r>
                        <a:rPr lang="en-US" altLang="zh-CN" sz="3200" smtClean="0">
                          <a:latin typeface="Cambria Math" panose="02040503050406030204" pitchFamily="18" charset="0"/>
                        </a:rPr>
                        <m:t>=</m:t>
                      </m:r>
                      <m:d>
                        <m:dPr>
                          <m:begChr m:val="|"/>
                          <m:endChr m:val="|"/>
                          <m:ctrlPr>
                            <a:rPr lang="en-US" altLang="zh-CN" sz="3200" i="1" smtClean="0">
                              <a:latin typeface="Cambria Math" panose="02040503050406030204" pitchFamily="18" charset="0"/>
                            </a:rPr>
                          </m:ctrlPr>
                        </m:dPr>
                        <m:e>
                          <m:m>
                            <m:mPr>
                              <m:mcs>
                                <m:mc>
                                  <m:mcPr>
                                    <m:count m:val="3"/>
                                    <m:mcJc m:val="center"/>
                                  </m:mcPr>
                                </m:mc>
                              </m:mcs>
                              <m:ctrlPr>
                                <a:rPr lang="en-US" altLang="zh-CN" sz="3200" i="1" smtClean="0">
                                  <a:latin typeface="Cambria Math" panose="02040503050406030204" pitchFamily="18" charset="0"/>
                                </a:rPr>
                              </m:ctrlPr>
                            </m:mPr>
                            <m:mr>
                              <m:e>
                                <m:r>
                                  <a:rPr lang="en-US" altLang="zh-CN" sz="3200" b="1" i="1" smtClean="0">
                                    <a:latin typeface="Cambria Math" panose="02040503050406030204" pitchFamily="18" charset="0"/>
                                  </a:rPr>
                                  <m:t>""</m:t>
                                </m:r>
                              </m:e>
                              <m:e>
                                <m:r>
                                  <a:rPr lang="en-US" altLang="zh-CN" sz="3200" b="1" i="1" smtClean="0">
                                    <a:latin typeface="Cambria Math" panose="02040503050406030204" pitchFamily="18" charset="0"/>
                                  </a:rPr>
                                  <m:t>𝒂𝒃</m:t>
                                </m:r>
                              </m:e>
                              <m:e>
                                <m:r>
                                  <a:rPr lang="en-US" altLang="zh-CN" sz="3200" b="1" i="1" smtClean="0">
                                    <a:latin typeface="Cambria Math" panose="02040503050406030204" pitchFamily="18" charset="0"/>
                                  </a:rPr>
                                  <m:t>𝒂𝒄</m:t>
                                </m:r>
                              </m:e>
                            </m:mr>
                            <m:mr>
                              <m:e>
                                <m:r>
                                  <a:rPr lang="en-US" altLang="zh-CN" sz="3200" b="1" i="1" smtClean="0">
                                    <a:latin typeface="Cambria Math" panose="02040503050406030204" pitchFamily="18" charset="0"/>
                                  </a:rPr>
                                  <m:t>𝒃𝒂</m:t>
                                </m:r>
                              </m:e>
                              <m:e>
                                <m:r>
                                  <a:rPr lang="en-US" altLang="zh-CN" sz="3200" b="1" i="1" smtClean="0">
                                    <a:latin typeface="Cambria Math" panose="02040503050406030204" pitchFamily="18" charset="0"/>
                                  </a:rPr>
                                  <m:t>""</m:t>
                                </m:r>
                              </m:e>
                              <m:e>
                                <m:r>
                                  <a:rPr lang="en-US" altLang="zh-CN" sz="3200" b="1" i="1" smtClean="0">
                                    <a:latin typeface="Cambria Math" panose="02040503050406030204" pitchFamily="18" charset="0"/>
                                  </a:rPr>
                                  <m:t>𝒃𝒄</m:t>
                                </m:r>
                              </m:e>
                            </m:mr>
                            <m:mr>
                              <m:e>
                                <m:r>
                                  <a:rPr lang="en-US" altLang="zh-CN" sz="3200" b="1" i="1" smtClean="0">
                                    <a:latin typeface="Cambria Math" panose="02040503050406030204" pitchFamily="18" charset="0"/>
                                  </a:rPr>
                                  <m:t>𝒄𝒂</m:t>
                                </m:r>
                              </m:e>
                              <m:e>
                                <m:r>
                                  <a:rPr lang="en-US" altLang="zh-CN" sz="3200" b="1" i="1" smtClean="0">
                                    <a:latin typeface="Cambria Math" panose="02040503050406030204" pitchFamily="18" charset="0"/>
                                  </a:rPr>
                                  <m:t>""</m:t>
                                </m:r>
                              </m:e>
                              <m:e>
                                <m:r>
                                  <a:rPr lang="en-US" altLang="zh-CN" sz="3200" b="1" i="1" smtClean="0">
                                    <a:latin typeface="Cambria Math" panose="02040503050406030204" pitchFamily="18" charset="0"/>
                                  </a:rPr>
                                  <m:t>""</m:t>
                                </m:r>
                              </m:e>
                            </m:mr>
                          </m:m>
                        </m:e>
                      </m:d>
                    </m:oMath>
                  </m:oMathPara>
                </a14:m>
                <a:endParaRPr lang="zh-CN" altLang="en-US" sz="3200" dirty="0"/>
              </a:p>
            </p:txBody>
          </p:sp>
        </mc:Choice>
        <mc:Fallback xmlns="">
          <p:sp>
            <p:nvSpPr>
              <p:cNvPr id="22" name="文本框 21">
                <a:extLst>
                  <a:ext uri="{FF2B5EF4-FFF2-40B4-BE49-F238E27FC236}">
                    <a16:creationId xmlns:a16="http://schemas.microsoft.com/office/drawing/2014/main" id="{2C20C0D4-0E9D-4387-8BC0-5349A4F02FEF}"/>
                  </a:ext>
                </a:extLst>
              </p:cNvPr>
              <p:cNvSpPr txBox="1">
                <a:spLocks noRot="1" noChangeAspect="1" noMove="1" noResize="1" noEditPoints="1" noAdjustHandles="1" noChangeArrowheads="1" noChangeShapeType="1" noTextEdit="1"/>
              </p:cNvSpPr>
              <p:nvPr/>
            </p:nvSpPr>
            <p:spPr>
              <a:xfrm>
                <a:off x="3230816" y="3795346"/>
                <a:ext cx="4968552" cy="1433854"/>
              </a:xfrm>
              <a:prstGeom prst="rect">
                <a:avLst/>
              </a:prstGeom>
              <a:blipFill>
                <a:blip r:embed="rId5"/>
                <a:stretch>
                  <a:fillRect/>
                </a:stretch>
              </a:blipFill>
            </p:spPr>
            <p:txBody>
              <a:bodyPr/>
              <a:lstStyle/>
              <a:p>
                <a:r>
                  <a:rPr lang="zh-CN" altLang="en-US">
                    <a:noFill/>
                  </a:rPr>
                  <a:t> </a:t>
                </a:r>
              </a:p>
            </p:txBody>
          </p:sp>
        </mc:Fallback>
      </mc:AlternateContent>
      <p:sp>
        <p:nvSpPr>
          <p:cNvPr id="24" name="文本框 23">
            <a:extLst>
              <a:ext uri="{FF2B5EF4-FFF2-40B4-BE49-F238E27FC236}">
                <a16:creationId xmlns:a16="http://schemas.microsoft.com/office/drawing/2014/main" id="{2264460C-C9CB-416B-8F09-FC2A8DA05E5E}"/>
              </a:ext>
            </a:extLst>
          </p:cNvPr>
          <p:cNvSpPr txBox="1"/>
          <p:nvPr/>
        </p:nvSpPr>
        <p:spPr>
          <a:xfrm>
            <a:off x="411698" y="1301345"/>
            <a:ext cx="8383559" cy="824841"/>
          </a:xfrm>
          <a:prstGeom prst="rect">
            <a:avLst/>
          </a:prstGeom>
          <a:noFill/>
        </p:spPr>
        <p:txBody>
          <a:bodyPr wrap="square">
            <a:spAutoFit/>
          </a:bodyPr>
          <a:lstStyle/>
          <a:p>
            <a:pPr eaLnBrk="1" hangingPunct="1">
              <a:lnSpc>
                <a:spcPct val="60000"/>
              </a:lnSpc>
              <a:spcBef>
                <a:spcPct val="50000"/>
              </a:spcBef>
              <a:buFontTx/>
              <a:buNone/>
            </a:pPr>
            <a:r>
              <a:rPr lang="zh-CN" altLang="en-US" sz="2800" i="0" dirty="0">
                <a:latin typeface="黑体" pitchFamily="49" charset="-122"/>
                <a:ea typeface="黑体" pitchFamily="49" charset="-122"/>
              </a:rPr>
              <a:t>（</a:t>
            </a:r>
            <a:r>
              <a:rPr lang="en-US" altLang="zh-CN" sz="2800" i="0" dirty="0">
                <a:latin typeface="黑体" pitchFamily="49" charset="-122"/>
                <a:ea typeface="黑体" pitchFamily="49" charset="-122"/>
              </a:rPr>
              <a:t>1</a:t>
            </a:r>
            <a:r>
              <a:rPr lang="zh-CN" altLang="en-US" sz="2800" i="0" dirty="0">
                <a:latin typeface="黑体" pitchFamily="49" charset="-122"/>
                <a:ea typeface="黑体" pitchFamily="49" charset="-122"/>
              </a:rPr>
              <a:t>）</a:t>
            </a:r>
            <a:r>
              <a:rPr lang="en-US" altLang="zh-CN" sz="2800" i="0" dirty="0">
                <a:latin typeface="黑体" pitchFamily="49" charset="-122"/>
                <a:ea typeface="黑体" pitchFamily="49" charset="-122"/>
              </a:rPr>
              <a:t>k=0, </a:t>
            </a:r>
            <a:r>
              <a:rPr lang="en-US" altLang="zh-CN" sz="2800" b="1" i="0" dirty="0">
                <a:latin typeface="黑体" pitchFamily="49" charset="-122"/>
                <a:ea typeface="黑体" pitchFamily="49" charset="-122"/>
              </a:rPr>
              <a:t>D</a:t>
            </a:r>
            <a:r>
              <a:rPr lang="en-US" altLang="zh-CN" sz="2800" b="1" i="0" baseline="30000" dirty="0">
                <a:latin typeface="黑体" pitchFamily="49" charset="-122"/>
                <a:ea typeface="黑体" pitchFamily="49" charset="-122"/>
              </a:rPr>
              <a:t>0</a:t>
            </a:r>
            <a:r>
              <a:rPr lang="en-US" altLang="zh-CN" sz="2800" b="1" i="0" dirty="0">
                <a:latin typeface="黑体" pitchFamily="49" charset="-122"/>
                <a:ea typeface="黑体" pitchFamily="49" charset="-122"/>
              </a:rPr>
              <a:t>[</a:t>
            </a:r>
            <a:r>
              <a:rPr lang="en-US" altLang="zh-CN" sz="2800" b="1" i="0" dirty="0" err="1">
                <a:latin typeface="黑体" pitchFamily="49" charset="-122"/>
                <a:ea typeface="黑体" pitchFamily="49" charset="-122"/>
              </a:rPr>
              <a:t>i</a:t>
            </a:r>
            <a:r>
              <a:rPr lang="en-US" altLang="zh-CN" sz="2800" b="1" i="0" dirty="0">
                <a:latin typeface="黑体" pitchFamily="49" charset="-122"/>
                <a:ea typeface="黑体" pitchFamily="49" charset="-122"/>
              </a:rPr>
              <a:t>][j] = min{D</a:t>
            </a:r>
            <a:r>
              <a:rPr lang="en-US" altLang="zh-CN" sz="2800" b="1" i="0" baseline="30000" dirty="0">
                <a:latin typeface="黑体" pitchFamily="49" charset="-122"/>
                <a:ea typeface="黑体" pitchFamily="49" charset="-122"/>
              </a:rPr>
              <a:t>-1</a:t>
            </a:r>
            <a:r>
              <a:rPr lang="en-US" altLang="zh-CN" sz="2800" b="1" i="0" dirty="0">
                <a:latin typeface="黑体" pitchFamily="49" charset="-122"/>
                <a:ea typeface="黑体" pitchFamily="49" charset="-122"/>
              </a:rPr>
              <a:t>[</a:t>
            </a:r>
            <a:r>
              <a:rPr lang="en-US" altLang="zh-CN" sz="2800" b="1" i="0" dirty="0" err="1">
                <a:latin typeface="黑体" pitchFamily="49" charset="-122"/>
                <a:ea typeface="黑体" pitchFamily="49" charset="-122"/>
              </a:rPr>
              <a:t>i</a:t>
            </a:r>
            <a:r>
              <a:rPr lang="en-US" altLang="zh-CN" sz="2800" b="1" i="0" dirty="0">
                <a:latin typeface="黑体" pitchFamily="49" charset="-122"/>
                <a:ea typeface="黑体" pitchFamily="49" charset="-122"/>
              </a:rPr>
              <a:t>][j],</a:t>
            </a:r>
          </a:p>
          <a:p>
            <a:pPr eaLnBrk="1" hangingPunct="1">
              <a:lnSpc>
                <a:spcPct val="60000"/>
              </a:lnSpc>
              <a:spcBef>
                <a:spcPct val="50000"/>
              </a:spcBef>
              <a:buFontTx/>
              <a:buNone/>
            </a:pPr>
            <a:r>
              <a:rPr lang="en-US" altLang="zh-CN" sz="2800" b="1" i="0" dirty="0">
                <a:latin typeface="黑体" pitchFamily="49" charset="-122"/>
                <a:ea typeface="黑体" pitchFamily="49" charset="-122"/>
              </a:rPr>
              <a:t>                       D</a:t>
            </a:r>
            <a:r>
              <a:rPr lang="en-US" altLang="zh-CN" sz="2800" b="1" i="0" baseline="30000" dirty="0">
                <a:latin typeface="黑体" pitchFamily="49" charset="-122"/>
                <a:ea typeface="黑体" pitchFamily="49" charset="-122"/>
              </a:rPr>
              <a:t>-1</a:t>
            </a:r>
            <a:r>
              <a:rPr lang="en-US" altLang="zh-CN" sz="2800" b="1" i="0" dirty="0">
                <a:latin typeface="黑体" pitchFamily="49" charset="-122"/>
                <a:ea typeface="黑体" pitchFamily="49" charset="-122"/>
              </a:rPr>
              <a:t>[</a:t>
            </a:r>
            <a:r>
              <a:rPr lang="en-US" altLang="zh-CN" sz="2800" b="1" i="0" dirty="0" err="1">
                <a:latin typeface="黑体" pitchFamily="49" charset="-122"/>
                <a:ea typeface="黑体" pitchFamily="49" charset="-122"/>
              </a:rPr>
              <a:t>i</a:t>
            </a:r>
            <a:r>
              <a:rPr lang="en-US" altLang="zh-CN" sz="2800" b="1" i="0" dirty="0">
                <a:latin typeface="黑体" pitchFamily="49" charset="-122"/>
                <a:ea typeface="黑体" pitchFamily="49" charset="-122"/>
              </a:rPr>
              <a:t>][0]+D</a:t>
            </a:r>
            <a:r>
              <a:rPr lang="en-US" altLang="zh-CN" sz="2800" b="1" i="0" baseline="30000" dirty="0">
                <a:latin typeface="黑体" pitchFamily="49" charset="-122"/>
                <a:ea typeface="黑体" pitchFamily="49" charset="-122"/>
              </a:rPr>
              <a:t>-1</a:t>
            </a:r>
            <a:r>
              <a:rPr lang="en-US" altLang="zh-CN" sz="2800" b="1" i="0" dirty="0">
                <a:latin typeface="黑体" pitchFamily="49" charset="-122"/>
                <a:ea typeface="黑体" pitchFamily="49" charset="-122"/>
              </a:rPr>
              <a:t>[0][j]},</a:t>
            </a:r>
          </a:p>
        </p:txBody>
      </p:sp>
      <p:sp>
        <p:nvSpPr>
          <p:cNvPr id="27" name="椭圆 26">
            <a:extLst>
              <a:ext uri="{FF2B5EF4-FFF2-40B4-BE49-F238E27FC236}">
                <a16:creationId xmlns:a16="http://schemas.microsoft.com/office/drawing/2014/main" id="{C38BCBC5-6F5B-4B68-AFEE-47383FF4DFE8}"/>
              </a:ext>
            </a:extLst>
          </p:cNvPr>
          <p:cNvSpPr/>
          <p:nvPr/>
        </p:nvSpPr>
        <p:spPr bwMode="auto">
          <a:xfrm>
            <a:off x="6632768" y="2184264"/>
            <a:ext cx="2151856" cy="503007"/>
          </a:xfrm>
          <a:prstGeom prst="ellipse">
            <a:avLst/>
          </a:prstGeom>
          <a:noFill/>
          <a:ln w="508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7DC72D92-84BE-44F6-9B1B-71FA115C2E0A}"/>
                  </a:ext>
                </a:extLst>
              </p:cNvPr>
              <p:cNvSpPr txBox="1"/>
              <p:nvPr/>
            </p:nvSpPr>
            <p:spPr>
              <a:xfrm>
                <a:off x="3419872" y="5296599"/>
                <a:ext cx="4968552" cy="14338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200" b="1" i="1" smtClean="0">
                          <a:latin typeface="Cambria Math" panose="02040503050406030204" pitchFamily="18" charset="0"/>
                        </a:rPr>
                        <m:t>   </m:t>
                      </m:r>
                      <m:r>
                        <m:rPr>
                          <m:sty m:val="p"/>
                        </m:rPr>
                        <a:rPr lang="en-US" altLang="zh-CN" sz="3200">
                          <a:latin typeface="Cambria Math" panose="02040503050406030204" pitchFamily="18" charset="0"/>
                        </a:rPr>
                        <m:t>path</m:t>
                      </m:r>
                      <m:r>
                        <a:rPr lang="en-US" altLang="zh-CN" sz="3200" smtClean="0">
                          <a:latin typeface="Cambria Math" panose="02040503050406030204" pitchFamily="18" charset="0"/>
                        </a:rPr>
                        <m:t>=</m:t>
                      </m:r>
                      <m:d>
                        <m:dPr>
                          <m:begChr m:val="|"/>
                          <m:endChr m:val="|"/>
                          <m:ctrlPr>
                            <a:rPr lang="en-US" altLang="zh-CN" sz="3200" i="1" smtClean="0">
                              <a:latin typeface="Cambria Math" panose="02040503050406030204" pitchFamily="18" charset="0"/>
                            </a:rPr>
                          </m:ctrlPr>
                        </m:dPr>
                        <m:e>
                          <m:m>
                            <m:mPr>
                              <m:mcs>
                                <m:mc>
                                  <m:mcPr>
                                    <m:count m:val="3"/>
                                    <m:mcJc m:val="center"/>
                                  </m:mcPr>
                                </m:mc>
                              </m:mcs>
                              <m:ctrlPr>
                                <a:rPr lang="en-US" altLang="zh-CN" sz="3200" i="1" smtClean="0">
                                  <a:latin typeface="Cambria Math" panose="02040503050406030204" pitchFamily="18" charset="0"/>
                                </a:rPr>
                              </m:ctrlPr>
                            </m:mPr>
                            <m:mr>
                              <m:e>
                                <m:r>
                                  <a:rPr lang="en-US" altLang="zh-CN" sz="3200" b="1" i="1" smtClean="0">
                                    <a:latin typeface="Cambria Math" panose="02040503050406030204" pitchFamily="18" charset="0"/>
                                  </a:rPr>
                                  <m:t>""</m:t>
                                </m:r>
                              </m:e>
                              <m:e>
                                <m:r>
                                  <a:rPr lang="en-US" altLang="zh-CN" sz="3200" b="1" i="1" smtClean="0">
                                    <a:latin typeface="Cambria Math" panose="02040503050406030204" pitchFamily="18" charset="0"/>
                                  </a:rPr>
                                  <m:t>𝒂𝒃</m:t>
                                </m:r>
                              </m:e>
                              <m:e>
                                <m:r>
                                  <a:rPr lang="en-US" altLang="zh-CN" sz="3200" b="1" i="1" smtClean="0">
                                    <a:latin typeface="Cambria Math" panose="02040503050406030204" pitchFamily="18" charset="0"/>
                                  </a:rPr>
                                  <m:t>𝒂𝒄</m:t>
                                </m:r>
                              </m:e>
                            </m:mr>
                            <m:mr>
                              <m:e>
                                <m:r>
                                  <a:rPr lang="en-US" altLang="zh-CN" sz="3200" b="1" i="1" smtClean="0">
                                    <a:latin typeface="Cambria Math" panose="02040503050406030204" pitchFamily="18" charset="0"/>
                                  </a:rPr>
                                  <m:t>𝒃𝒂</m:t>
                                </m:r>
                              </m:e>
                              <m:e>
                                <m:r>
                                  <a:rPr lang="en-US" altLang="zh-CN" sz="3200" b="1" i="1" smtClean="0">
                                    <a:latin typeface="Cambria Math" panose="02040503050406030204" pitchFamily="18" charset="0"/>
                                  </a:rPr>
                                  <m:t>𝒃𝒂𝒃</m:t>
                                </m:r>
                              </m:e>
                              <m:e>
                                <m:r>
                                  <a:rPr lang="en-US" altLang="zh-CN" sz="3200" b="1" i="1" smtClean="0">
                                    <a:latin typeface="Cambria Math" panose="02040503050406030204" pitchFamily="18" charset="0"/>
                                  </a:rPr>
                                  <m:t>𝒃𝒄</m:t>
                                </m:r>
                              </m:e>
                            </m:mr>
                            <m:mr>
                              <m:e/>
                              <m:e/>
                              <m:e/>
                            </m:mr>
                          </m:m>
                        </m:e>
                      </m:d>
                    </m:oMath>
                  </m:oMathPara>
                </a14:m>
                <a:endParaRPr lang="zh-CN" altLang="en-US" sz="3200" dirty="0"/>
              </a:p>
            </p:txBody>
          </p:sp>
        </mc:Choice>
        <mc:Fallback xmlns="">
          <p:sp>
            <p:nvSpPr>
              <p:cNvPr id="29" name="文本框 28">
                <a:extLst>
                  <a:ext uri="{FF2B5EF4-FFF2-40B4-BE49-F238E27FC236}">
                    <a16:creationId xmlns:a16="http://schemas.microsoft.com/office/drawing/2014/main" id="{7DC72D92-84BE-44F6-9B1B-71FA115C2E0A}"/>
                  </a:ext>
                </a:extLst>
              </p:cNvPr>
              <p:cNvSpPr txBox="1">
                <a:spLocks noRot="1" noChangeAspect="1" noMove="1" noResize="1" noEditPoints="1" noAdjustHandles="1" noChangeArrowheads="1" noChangeShapeType="1" noTextEdit="1"/>
              </p:cNvSpPr>
              <p:nvPr/>
            </p:nvSpPr>
            <p:spPr>
              <a:xfrm>
                <a:off x="3419872" y="5296599"/>
                <a:ext cx="4968552" cy="1433854"/>
              </a:xfrm>
              <a:prstGeom prst="rect">
                <a:avLst/>
              </a:prstGeom>
              <a:blipFill>
                <a:blip r:embed="rId6"/>
                <a:stretch>
                  <a:fillRect/>
                </a:stretch>
              </a:blipFill>
            </p:spPr>
            <p:txBody>
              <a:bodyPr/>
              <a:lstStyle/>
              <a:p>
                <a:r>
                  <a:rPr lang="zh-CN" altLang="en-US">
                    <a:noFill/>
                  </a:rPr>
                  <a:t> </a:t>
                </a:r>
              </a:p>
            </p:txBody>
          </p:sp>
        </mc:Fallback>
      </mc:AlternateContent>
      <p:sp>
        <p:nvSpPr>
          <p:cNvPr id="30" name="椭圆 29">
            <a:extLst>
              <a:ext uri="{FF2B5EF4-FFF2-40B4-BE49-F238E27FC236}">
                <a16:creationId xmlns:a16="http://schemas.microsoft.com/office/drawing/2014/main" id="{8B57A258-AD7C-4DE6-BC37-15D1F3C15247}"/>
              </a:ext>
            </a:extLst>
          </p:cNvPr>
          <p:cNvSpPr/>
          <p:nvPr/>
        </p:nvSpPr>
        <p:spPr bwMode="auto">
          <a:xfrm>
            <a:off x="4052096" y="2712071"/>
            <a:ext cx="444688" cy="428897"/>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33" name="Text Box 4">
            <a:extLst>
              <a:ext uri="{FF2B5EF4-FFF2-40B4-BE49-F238E27FC236}">
                <a16:creationId xmlns:a16="http://schemas.microsoft.com/office/drawing/2014/main" id="{6ED01B95-2203-43E4-B60E-ACAD865BD1C1}"/>
              </a:ext>
            </a:extLst>
          </p:cNvPr>
          <p:cNvSpPr txBox="1">
            <a:spLocks noChangeArrowheads="1"/>
          </p:cNvSpPr>
          <p:nvPr/>
        </p:nvSpPr>
        <p:spPr bwMode="auto">
          <a:xfrm>
            <a:off x="500034" y="159229"/>
            <a:ext cx="8458200" cy="769441"/>
          </a:xfrm>
          <a:prstGeom prst="rect">
            <a:avLst/>
          </a:prstGeom>
          <a:noFill/>
          <a:ln w="9525">
            <a:noFill/>
            <a:miter lim="800000"/>
            <a:headEnd/>
            <a:tailEnd/>
          </a:ln>
        </p:spPr>
        <p:txBody>
          <a:bodyPr>
            <a:spAutoFit/>
          </a:bodyPr>
          <a:lstStyle/>
          <a:p>
            <a:pPr algn="ctr" eaLnBrk="1" hangingPunct="1"/>
            <a:r>
              <a:rPr lang="en-US" altLang="zh-CN" sz="4400" i="0" dirty="0">
                <a:solidFill>
                  <a:schemeClr val="tx2"/>
                </a:solidFill>
                <a:latin typeface="Tahoma" panose="020B0604030504040204" pitchFamily="34" charset="0"/>
                <a:ea typeface="隶书" pitchFamily="49" charset="-122"/>
              </a:rPr>
              <a:t>Floyd</a:t>
            </a:r>
            <a:r>
              <a:rPr lang="zh-CN" altLang="en-US" sz="4400" i="0" dirty="0">
                <a:solidFill>
                  <a:schemeClr val="tx2"/>
                </a:solidFill>
                <a:latin typeface="Tahoma" panose="020B0604030504040204" pitchFamily="34" charset="0"/>
                <a:ea typeface="隶书" pitchFamily="49" charset="-122"/>
              </a:rPr>
              <a:t>算法实例</a:t>
            </a:r>
          </a:p>
        </p:txBody>
      </p:sp>
      <p:sp>
        <p:nvSpPr>
          <p:cNvPr id="4" name="TextBox 3">
            <a:extLst>
              <a:ext uri="{FF2B5EF4-FFF2-40B4-BE49-F238E27FC236}">
                <a16:creationId xmlns:a16="http://schemas.microsoft.com/office/drawing/2014/main" id="{198B897E-EB00-6744-AD19-2FFFD2122D34}"/>
              </a:ext>
            </a:extLst>
          </p:cNvPr>
          <p:cNvSpPr txBox="1"/>
          <p:nvPr/>
        </p:nvSpPr>
        <p:spPr>
          <a:xfrm>
            <a:off x="324996" y="4733317"/>
            <a:ext cx="2197968" cy="523220"/>
          </a:xfrm>
          <a:prstGeom prst="rect">
            <a:avLst/>
          </a:prstGeom>
          <a:noFill/>
        </p:spPr>
        <p:txBody>
          <a:bodyPr wrap="square" rtlCol="0">
            <a:spAutoFit/>
          </a:bodyPr>
          <a:lstStyle/>
          <a:p>
            <a:pPr algn="l"/>
            <a:r>
              <a:rPr lang="en-CN" sz="2800" i="0" dirty="0">
                <a:latin typeface="+mn-ea"/>
                <a:ea typeface="+mn-ea"/>
              </a:rPr>
              <a:t>i=1,第</a:t>
            </a:r>
            <a:r>
              <a:rPr lang="en-US" altLang="zh-CN" sz="2800" i="0" dirty="0">
                <a:latin typeface="+mn-ea"/>
                <a:ea typeface="+mn-ea"/>
              </a:rPr>
              <a:t>1</a:t>
            </a:r>
            <a:r>
              <a:rPr lang="en-CN" sz="2800" i="0" dirty="0">
                <a:latin typeface="+mn-ea"/>
                <a:ea typeface="+mn-ea"/>
              </a:rPr>
              <a:t>行</a:t>
            </a:r>
          </a:p>
        </p:txBody>
      </p:sp>
      <p:cxnSp>
        <p:nvCxnSpPr>
          <p:cNvPr id="5" name="Straight Connector 4">
            <a:extLst>
              <a:ext uri="{FF2B5EF4-FFF2-40B4-BE49-F238E27FC236}">
                <a16:creationId xmlns:a16="http://schemas.microsoft.com/office/drawing/2014/main" id="{BD9D3A70-CE5A-FBC1-C94D-70BB846AE35E}"/>
              </a:ext>
            </a:extLst>
          </p:cNvPr>
          <p:cNvCxnSpPr/>
          <p:nvPr/>
        </p:nvCxnSpPr>
        <p:spPr bwMode="auto">
          <a:xfrm>
            <a:off x="4572000" y="2126186"/>
            <a:ext cx="3384376" cy="0"/>
          </a:xfrm>
          <a:prstGeom prst="line">
            <a:avLst/>
          </a:prstGeom>
          <a:solidFill>
            <a:schemeClr val="accent1"/>
          </a:solidFill>
          <a:ln w="38100" cap="flat" cmpd="sng" algn="ctr">
            <a:solidFill>
              <a:schemeClr val="accent2"/>
            </a:solidFill>
            <a:prstDash val="solid"/>
            <a:round/>
            <a:headEnd type="none" w="med" len="med"/>
            <a:tailEnd type="none" w="med" len="med"/>
          </a:ln>
          <a:effectLst/>
        </p:spPr>
      </p:cxnSp>
    </p:spTree>
    <p:extLst>
      <p:ext uri="{BB962C8B-B14F-4D97-AF65-F5344CB8AC3E}">
        <p14:creationId xmlns:p14="http://schemas.microsoft.com/office/powerpoint/2010/main" val="489716885"/>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7" grpId="0" animBg="1"/>
      <p:bldP spid="29" grpId="0"/>
      <p:bldP spid="3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pPr>
            <a:fld id="{8036945F-8F01-4570-9F26-6169BC60FD96}" type="slidenum">
              <a:rPr lang="zh-CN" altLang="en-US"/>
              <a:pPr algn="r" eaLnBrk="1" hangingPunct="1">
                <a:spcBef>
                  <a:spcPct val="50000"/>
                </a:spcBef>
              </a:pPr>
              <a:t>34</a:t>
            </a:fld>
            <a:endParaRPr lang="en-US" altLang="zh-CN"/>
          </a:p>
        </p:txBody>
      </p:sp>
      <mc:AlternateContent xmlns:mc="http://schemas.openxmlformats.org/markup-compatibility/2006" xmlns:a14="http://schemas.microsoft.com/office/drawing/2010/main">
        <mc:Choice Requires="a14">
          <p:sp>
            <p:nvSpPr>
              <p:cNvPr id="24608" name="文本框 24607">
                <a:extLst>
                  <a:ext uri="{FF2B5EF4-FFF2-40B4-BE49-F238E27FC236}">
                    <a16:creationId xmlns:a16="http://schemas.microsoft.com/office/drawing/2014/main" id="{BF9D2CB3-ACF7-42DF-A8A3-211D2A17BFC8}"/>
                  </a:ext>
                </a:extLst>
              </p:cNvPr>
              <p:cNvSpPr txBox="1"/>
              <p:nvPr/>
            </p:nvSpPr>
            <p:spPr>
              <a:xfrm>
                <a:off x="4221502" y="2220351"/>
                <a:ext cx="5616624" cy="1231747"/>
              </a:xfrm>
              <a:prstGeom prst="rect">
                <a:avLst/>
              </a:prstGeom>
              <a:noFill/>
            </p:spPr>
            <p:txBody>
              <a:bodyPr wrap="square" rtlCol="0">
                <a:spAutoFit/>
              </a:bodyPr>
              <a:lstStyle/>
              <a:p>
                <a14:m>
                  <m:oMath xmlns:m="http://schemas.openxmlformats.org/officeDocument/2006/math">
                    <m:d>
                      <m:dPr>
                        <m:begChr m:val="|"/>
                        <m:endChr m:val="|"/>
                        <m:ctrlPr>
                          <a:rPr lang="en-US" altLang="zh-CN" sz="2800" b="0" i="1" smtClean="0">
                            <a:latin typeface="Cambria Math" panose="02040503050406030204" pitchFamily="18" charset="0"/>
                            <a:ea typeface="+mn-ea"/>
                          </a:rPr>
                        </m:ctrlPr>
                      </m:dPr>
                      <m:e>
                        <m:m>
                          <m:mPr>
                            <m:mcs>
                              <m:mc>
                                <m:mcPr>
                                  <m:count m:val="3"/>
                                  <m:mcJc m:val="center"/>
                                </m:mcPr>
                              </m:mc>
                            </m:mcs>
                            <m:ctrlPr>
                              <a:rPr lang="en-US" altLang="zh-CN" sz="2800" b="0" i="1" smtClean="0">
                                <a:latin typeface="Cambria Math" panose="02040503050406030204" pitchFamily="18" charset="0"/>
                                <a:ea typeface="+mn-ea"/>
                              </a:rPr>
                            </m:ctrlPr>
                          </m:mPr>
                          <m:mr>
                            <m:e>
                              <m:r>
                                <a:rPr lang="en-US" altLang="zh-CN" sz="2800" b="0" i="0">
                                  <a:latin typeface="Cambria Math" panose="02040503050406030204" pitchFamily="18" charset="0"/>
                                  <a:ea typeface="+mn-ea"/>
                                </a:rPr>
                                <m:t>∞</m:t>
                              </m:r>
                            </m:e>
                            <m:e>
                              <m:r>
                                <a:rPr lang="en-US" altLang="zh-CN" sz="2800" b="0" i="0" smtClean="0">
                                  <a:latin typeface="Cambria Math" panose="02040503050406030204" pitchFamily="18" charset="0"/>
                                  <a:ea typeface="+mn-ea"/>
                                </a:rPr>
                                <m:t>4</m:t>
                              </m:r>
                            </m:e>
                            <m:e>
                              <m:r>
                                <a:rPr lang="en-US" altLang="zh-CN" sz="2800" b="0" i="0" smtClean="0">
                                  <a:latin typeface="Cambria Math" panose="02040503050406030204" pitchFamily="18" charset="0"/>
                                  <a:ea typeface="+mn-ea"/>
                                </a:rPr>
                                <m:t>11</m:t>
                              </m:r>
                            </m:e>
                          </m:mr>
                          <m:mr>
                            <m:e>
                              <m:r>
                                <a:rPr lang="en-US" altLang="zh-CN" sz="2800" b="0" i="0" smtClean="0">
                                  <a:latin typeface="Cambria Math" panose="02040503050406030204" pitchFamily="18" charset="0"/>
                                  <a:ea typeface="+mn-ea"/>
                                </a:rPr>
                                <m:t>6</m:t>
                              </m:r>
                            </m:e>
                            <m:e>
                              <m:r>
                                <a:rPr lang="en-US" altLang="zh-CN" sz="2800" b="0" i="0">
                                  <a:latin typeface="Cambria Math" panose="02040503050406030204" pitchFamily="18" charset="0"/>
                                  <a:ea typeface="+mn-ea"/>
                                </a:rPr>
                                <m:t>∞</m:t>
                              </m:r>
                            </m:e>
                            <m:e>
                              <m:r>
                                <a:rPr lang="en-US" altLang="zh-CN" sz="2800" b="0" i="0" smtClean="0">
                                  <a:latin typeface="Cambria Math" panose="02040503050406030204" pitchFamily="18" charset="0"/>
                                  <a:ea typeface="+mn-ea"/>
                                </a:rPr>
                                <m:t>2</m:t>
                              </m:r>
                            </m:e>
                          </m:mr>
                          <m:mr>
                            <m:e>
                              <m:r>
                                <a:rPr lang="en-US" altLang="zh-CN" sz="2800" b="0" i="0" smtClean="0">
                                  <a:latin typeface="Cambria Math" panose="02040503050406030204" pitchFamily="18" charset="0"/>
                                  <a:ea typeface="+mn-ea"/>
                                </a:rPr>
                                <m:t>3</m:t>
                              </m:r>
                            </m:e>
                            <m:e>
                              <m:r>
                                <a:rPr lang="en-US" altLang="zh-CN" sz="2800" b="0" i="0" smtClean="0">
                                  <a:latin typeface="Cambria Math" panose="02040503050406030204" pitchFamily="18" charset="0"/>
                                  <a:ea typeface="+mn-ea"/>
                                </a:rPr>
                                <m:t>∞</m:t>
                              </m:r>
                            </m:e>
                            <m:e>
                              <m:r>
                                <a:rPr lang="en-US" altLang="zh-CN" sz="2800" b="0" i="0">
                                  <a:latin typeface="Cambria Math" panose="02040503050406030204" pitchFamily="18" charset="0"/>
                                  <a:ea typeface="+mn-ea"/>
                                </a:rPr>
                                <m:t>∞</m:t>
                              </m:r>
                            </m:e>
                          </m:mr>
                        </m:m>
                      </m:e>
                    </m:d>
                  </m:oMath>
                </a14:m>
                <a:r>
                  <a:rPr lang="en-US" altLang="zh-CN" sz="2800" b="0" i="0" dirty="0">
                    <a:latin typeface="+mn-ea"/>
                    <a:ea typeface="+mn-ea"/>
                  </a:rPr>
                  <a:t>+ </a:t>
                </a:r>
                <a14:m>
                  <m:oMath xmlns:m="http://schemas.openxmlformats.org/officeDocument/2006/math">
                    <m:d>
                      <m:dPr>
                        <m:begChr m:val="|"/>
                        <m:endChr m:val="|"/>
                        <m:ctrlPr>
                          <a:rPr lang="en-US" altLang="zh-CN" sz="2800" b="0" i="1">
                            <a:latin typeface="Cambria Math" panose="02040503050406030204" pitchFamily="18" charset="0"/>
                            <a:ea typeface="+mn-ea"/>
                          </a:rPr>
                        </m:ctrlPr>
                      </m:dPr>
                      <m:e>
                        <m:m>
                          <m:mPr>
                            <m:mcs>
                              <m:mc>
                                <m:mcPr>
                                  <m:count m:val="3"/>
                                  <m:mcJc m:val="center"/>
                                </m:mcPr>
                              </m:mc>
                            </m:mcs>
                            <m:ctrlPr>
                              <a:rPr lang="en-US" altLang="zh-CN" sz="2800" b="0" i="1">
                                <a:latin typeface="Cambria Math" panose="02040503050406030204" pitchFamily="18" charset="0"/>
                                <a:ea typeface="+mn-ea"/>
                              </a:rPr>
                            </m:ctrlPr>
                          </m:mPr>
                          <m:mr>
                            <m:e>
                              <m:r>
                                <a:rPr lang="en-US" altLang="zh-CN" sz="2800" b="0" i="0">
                                  <a:latin typeface="Cambria Math" panose="02040503050406030204" pitchFamily="18" charset="0"/>
                                  <a:ea typeface="+mn-ea"/>
                                </a:rPr>
                                <m:t>∞</m:t>
                              </m:r>
                            </m:e>
                            <m:e>
                              <m:r>
                                <a:rPr lang="en-US" altLang="zh-CN" sz="2800" b="0" i="0">
                                  <a:latin typeface="Cambria Math" panose="02040503050406030204" pitchFamily="18" charset="0"/>
                                  <a:ea typeface="+mn-ea"/>
                                </a:rPr>
                                <m:t>4</m:t>
                              </m:r>
                            </m:e>
                            <m:e>
                              <m:r>
                                <a:rPr lang="en-US" altLang="zh-CN" sz="2800" b="0" i="0">
                                  <a:latin typeface="Cambria Math" panose="02040503050406030204" pitchFamily="18" charset="0"/>
                                  <a:ea typeface="+mn-ea"/>
                                </a:rPr>
                                <m:t>11</m:t>
                              </m:r>
                            </m:e>
                          </m:mr>
                          <m:mr>
                            <m:e>
                              <m:r>
                                <a:rPr lang="en-US" altLang="zh-CN" sz="2800" b="0" i="0">
                                  <a:latin typeface="Cambria Math" panose="02040503050406030204" pitchFamily="18" charset="0"/>
                                  <a:ea typeface="+mn-ea"/>
                                </a:rPr>
                                <m:t>6</m:t>
                              </m:r>
                            </m:e>
                            <m:e>
                              <m:r>
                                <a:rPr lang="en-US" altLang="zh-CN" sz="2800" b="0" i="0">
                                  <a:latin typeface="Cambria Math" panose="02040503050406030204" pitchFamily="18" charset="0"/>
                                  <a:ea typeface="+mn-ea"/>
                                </a:rPr>
                                <m:t>∞</m:t>
                              </m:r>
                            </m:e>
                            <m:e>
                              <m:r>
                                <a:rPr lang="en-US" altLang="zh-CN" sz="2800" b="0" i="0">
                                  <a:latin typeface="Cambria Math" panose="02040503050406030204" pitchFamily="18" charset="0"/>
                                  <a:ea typeface="+mn-ea"/>
                                </a:rPr>
                                <m:t>2</m:t>
                              </m:r>
                            </m:e>
                          </m:mr>
                          <m:mr>
                            <m:e>
                              <m:r>
                                <a:rPr lang="en-US" altLang="zh-CN" sz="2800" b="0" i="0">
                                  <a:latin typeface="Cambria Math" panose="02040503050406030204" pitchFamily="18" charset="0"/>
                                  <a:ea typeface="+mn-ea"/>
                                </a:rPr>
                                <m:t>3</m:t>
                              </m:r>
                            </m:e>
                            <m:e>
                              <m:r>
                                <a:rPr lang="en-US" altLang="zh-CN" sz="2800" b="0" i="0">
                                  <a:latin typeface="Cambria Math" panose="02040503050406030204" pitchFamily="18" charset="0"/>
                                  <a:ea typeface="+mn-ea"/>
                                </a:rPr>
                                <m:t>∞</m:t>
                              </m:r>
                            </m:e>
                            <m:e>
                              <m:r>
                                <a:rPr lang="en-US" altLang="zh-CN" sz="2800" b="0" i="0">
                                  <a:latin typeface="Cambria Math" panose="02040503050406030204" pitchFamily="18" charset="0"/>
                                  <a:ea typeface="+mn-ea"/>
                                </a:rPr>
                                <m:t>∞</m:t>
                              </m:r>
                            </m:e>
                          </m:mr>
                        </m:m>
                      </m:e>
                    </m:d>
                  </m:oMath>
                </a14:m>
                <a:endParaRPr lang="zh-CN" altLang="en-US" sz="2800" b="0" i="0" dirty="0">
                  <a:latin typeface="+mn-ea"/>
                  <a:ea typeface="+mn-ea"/>
                </a:endParaRPr>
              </a:p>
            </p:txBody>
          </p:sp>
        </mc:Choice>
        <mc:Fallback xmlns="">
          <p:sp>
            <p:nvSpPr>
              <p:cNvPr id="24608" name="文本框 24607">
                <a:extLst>
                  <a:ext uri="{FF2B5EF4-FFF2-40B4-BE49-F238E27FC236}">
                    <a16:creationId xmlns:a16="http://schemas.microsoft.com/office/drawing/2014/main" id="{BF9D2CB3-ACF7-42DF-A8A3-211D2A17BFC8}"/>
                  </a:ext>
                </a:extLst>
              </p:cNvPr>
              <p:cNvSpPr txBox="1">
                <a:spLocks noRot="1" noChangeAspect="1" noMove="1" noResize="1" noEditPoints="1" noAdjustHandles="1" noChangeArrowheads="1" noChangeShapeType="1" noTextEdit="1"/>
              </p:cNvSpPr>
              <p:nvPr/>
            </p:nvSpPr>
            <p:spPr>
              <a:xfrm>
                <a:off x="4221502" y="2220351"/>
                <a:ext cx="5616624" cy="1231747"/>
              </a:xfrm>
              <a:prstGeom prst="rect">
                <a:avLst/>
              </a:prstGeom>
              <a:blipFill>
                <a:blip r:embed="rId3"/>
                <a:stretch>
                  <a:fillRect/>
                </a:stretch>
              </a:blipFill>
            </p:spPr>
            <p:txBody>
              <a:bodyPr/>
              <a:lstStyle/>
              <a:p>
                <a:r>
                  <a:rPr lang="zh-CN" altLang="en-US">
                    <a:noFill/>
                  </a:rPr>
                  <a:t> </a:t>
                </a:r>
              </a:p>
            </p:txBody>
          </p:sp>
        </mc:Fallback>
      </mc:AlternateContent>
      <p:grpSp>
        <p:nvGrpSpPr>
          <p:cNvPr id="2" name="组合 1">
            <a:extLst>
              <a:ext uri="{FF2B5EF4-FFF2-40B4-BE49-F238E27FC236}">
                <a16:creationId xmlns:a16="http://schemas.microsoft.com/office/drawing/2014/main" id="{4F6C541F-B29D-42EB-AB90-2136F03177DD}"/>
              </a:ext>
            </a:extLst>
          </p:cNvPr>
          <p:cNvGrpSpPr/>
          <p:nvPr/>
        </p:nvGrpSpPr>
        <p:grpSpPr>
          <a:xfrm>
            <a:off x="199109" y="2274872"/>
            <a:ext cx="3454575" cy="2378066"/>
            <a:chOff x="827584" y="2329109"/>
            <a:chExt cx="3454575" cy="2378066"/>
          </a:xfrm>
        </p:grpSpPr>
        <p:sp>
          <p:nvSpPr>
            <p:cNvPr id="3" name="椭圆 2" descr="V">
              <a:extLst>
                <a:ext uri="{FF2B5EF4-FFF2-40B4-BE49-F238E27FC236}">
                  <a16:creationId xmlns:a16="http://schemas.microsoft.com/office/drawing/2014/main" id="{CC27CB3D-352F-4C30-BCCB-2DF710A35928}"/>
                </a:ext>
              </a:extLst>
            </p:cNvPr>
            <p:cNvSpPr/>
            <p:nvPr/>
          </p:nvSpPr>
          <p:spPr bwMode="auto">
            <a:xfrm>
              <a:off x="987851" y="2689150"/>
              <a:ext cx="721196" cy="605909"/>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2800" i="0" dirty="0"/>
                <a:t>a</a:t>
              </a:r>
              <a:endParaRPr kumimoji="0" lang="zh-CN" altLang="en-US" sz="2800" b="1" i="0" u="none" strike="noStrike" cap="none" normalizeH="0" dirty="0">
                <a:ln>
                  <a:noFill/>
                </a:ln>
                <a:solidFill>
                  <a:schemeClr val="tx1"/>
                </a:solidFill>
                <a:effectLst/>
                <a:latin typeface="Times New Roman" pitchFamily="18" charset="0"/>
                <a:ea typeface="宋体" pitchFamily="2" charset="-122"/>
              </a:endParaRPr>
            </a:p>
          </p:txBody>
        </p:sp>
        <p:sp>
          <p:nvSpPr>
            <p:cNvPr id="9" name="椭圆 8" descr="V">
              <a:extLst>
                <a:ext uri="{FF2B5EF4-FFF2-40B4-BE49-F238E27FC236}">
                  <a16:creationId xmlns:a16="http://schemas.microsoft.com/office/drawing/2014/main" id="{68657903-33DE-4925-BAB4-90A844979C44}"/>
                </a:ext>
              </a:extLst>
            </p:cNvPr>
            <p:cNvSpPr/>
            <p:nvPr/>
          </p:nvSpPr>
          <p:spPr bwMode="auto">
            <a:xfrm>
              <a:off x="3460523" y="2689150"/>
              <a:ext cx="721196" cy="605909"/>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altLang="zh-CN" sz="2800" b="1" i="0" u="none" strike="noStrike" cap="none" normalizeH="0" dirty="0">
                  <a:ln>
                    <a:noFill/>
                  </a:ln>
                  <a:solidFill>
                    <a:schemeClr val="tx1"/>
                  </a:solidFill>
                  <a:effectLst/>
                  <a:latin typeface="Times New Roman" pitchFamily="18" charset="0"/>
                  <a:ea typeface="宋体" pitchFamily="2" charset="-122"/>
                </a:rPr>
                <a:t>b</a:t>
              </a:r>
              <a:endParaRPr kumimoji="0" lang="zh-CN" altLang="en-US" sz="2800" b="1" i="0" u="none" strike="noStrike" cap="none" normalizeH="0" dirty="0">
                <a:ln>
                  <a:noFill/>
                </a:ln>
                <a:solidFill>
                  <a:schemeClr val="tx1"/>
                </a:solidFill>
                <a:effectLst/>
                <a:latin typeface="Times New Roman" pitchFamily="18" charset="0"/>
                <a:ea typeface="宋体" pitchFamily="2" charset="-122"/>
              </a:endParaRPr>
            </a:p>
          </p:txBody>
        </p:sp>
        <p:sp>
          <p:nvSpPr>
            <p:cNvPr id="10" name="椭圆 9" descr="V">
              <a:extLst>
                <a:ext uri="{FF2B5EF4-FFF2-40B4-BE49-F238E27FC236}">
                  <a16:creationId xmlns:a16="http://schemas.microsoft.com/office/drawing/2014/main" id="{CE2BAF37-FAC0-4AB9-AD2E-832687F34352}"/>
                </a:ext>
              </a:extLst>
            </p:cNvPr>
            <p:cNvSpPr/>
            <p:nvPr/>
          </p:nvSpPr>
          <p:spPr bwMode="auto">
            <a:xfrm>
              <a:off x="1915103" y="4101266"/>
              <a:ext cx="721196" cy="605909"/>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altLang="zh-CN" sz="2800" b="1" i="0" u="none" strike="noStrike" cap="none" normalizeH="0" dirty="0">
                  <a:ln>
                    <a:noFill/>
                  </a:ln>
                  <a:solidFill>
                    <a:schemeClr val="tx1"/>
                  </a:solidFill>
                  <a:effectLst/>
                  <a:latin typeface="Times New Roman" pitchFamily="18" charset="0"/>
                  <a:ea typeface="宋体" pitchFamily="2" charset="-122"/>
                </a:rPr>
                <a:t>C</a:t>
              </a:r>
              <a:endParaRPr kumimoji="0" lang="zh-CN" altLang="en-US" sz="2800" b="1" i="0" u="none" strike="noStrike" cap="none" normalizeH="0" dirty="0">
                <a:ln>
                  <a:noFill/>
                </a:ln>
                <a:solidFill>
                  <a:schemeClr val="tx1"/>
                </a:solidFill>
                <a:effectLst/>
                <a:latin typeface="Times New Roman" pitchFamily="18" charset="0"/>
                <a:ea typeface="宋体" pitchFamily="2" charset="-122"/>
              </a:endParaRPr>
            </a:p>
          </p:txBody>
        </p:sp>
        <p:cxnSp>
          <p:nvCxnSpPr>
            <p:cNvPr id="6" name="连接符: 曲线 5">
              <a:extLst>
                <a:ext uri="{FF2B5EF4-FFF2-40B4-BE49-F238E27FC236}">
                  <a16:creationId xmlns:a16="http://schemas.microsoft.com/office/drawing/2014/main" id="{66279F35-2907-4372-8275-03A72B6674FD}"/>
                </a:ext>
              </a:extLst>
            </p:cNvPr>
            <p:cNvCxnSpPr>
              <a:stCxn id="3" idx="7"/>
              <a:endCxn id="9" idx="1"/>
            </p:cNvCxnSpPr>
            <p:nvPr/>
          </p:nvCxnSpPr>
          <p:spPr bwMode="auto">
            <a:xfrm rot="5400000" flipH="1" flipV="1">
              <a:off x="2587520" y="1796529"/>
              <a:ext cx="12700" cy="1962709"/>
            </a:xfrm>
            <a:prstGeom prst="curvedConnector3">
              <a:avLst>
                <a:gd name="adj1" fmla="val 2498685"/>
              </a:avLst>
            </a:prstGeom>
            <a:solidFill>
              <a:schemeClr val="accent1"/>
            </a:solidFill>
            <a:ln w="9525" cap="flat" cmpd="sng" algn="ctr">
              <a:solidFill>
                <a:schemeClr val="tx1"/>
              </a:solidFill>
              <a:prstDash val="solid"/>
              <a:round/>
              <a:headEnd type="none" w="med" len="med"/>
              <a:tailEnd type="triangle"/>
            </a:ln>
            <a:effectLst/>
          </p:spPr>
        </p:cxnSp>
        <p:cxnSp>
          <p:nvCxnSpPr>
            <p:cNvPr id="11" name="连接符: 曲线 10">
              <a:extLst>
                <a:ext uri="{FF2B5EF4-FFF2-40B4-BE49-F238E27FC236}">
                  <a16:creationId xmlns:a16="http://schemas.microsoft.com/office/drawing/2014/main" id="{41394B4B-0688-43E7-9697-8C027CDA671A}"/>
                </a:ext>
              </a:extLst>
            </p:cNvPr>
            <p:cNvCxnSpPr>
              <a:stCxn id="9" idx="3"/>
              <a:endCxn id="3" idx="5"/>
            </p:cNvCxnSpPr>
            <p:nvPr/>
          </p:nvCxnSpPr>
          <p:spPr bwMode="auto">
            <a:xfrm rot="5400000">
              <a:off x="2587520" y="2224972"/>
              <a:ext cx="12700" cy="1962709"/>
            </a:xfrm>
            <a:prstGeom prst="curvedConnector3">
              <a:avLst>
                <a:gd name="adj1" fmla="val 2498685"/>
              </a:avLst>
            </a:prstGeom>
            <a:solidFill>
              <a:schemeClr val="accent1"/>
            </a:solidFill>
            <a:ln w="9525" cap="flat" cmpd="sng" algn="ctr">
              <a:solidFill>
                <a:schemeClr val="tx1"/>
              </a:solidFill>
              <a:prstDash val="solid"/>
              <a:round/>
              <a:headEnd type="none" w="med" len="med"/>
              <a:tailEnd type="triangle"/>
            </a:ln>
            <a:effectLst/>
          </p:spPr>
        </p:cxnSp>
        <p:cxnSp>
          <p:nvCxnSpPr>
            <p:cNvPr id="35" name="连接符: 曲线 34">
              <a:extLst>
                <a:ext uri="{FF2B5EF4-FFF2-40B4-BE49-F238E27FC236}">
                  <a16:creationId xmlns:a16="http://schemas.microsoft.com/office/drawing/2014/main" id="{9D61AA15-7A74-48F4-8521-37CF2DF9545F}"/>
                </a:ext>
              </a:extLst>
            </p:cNvPr>
            <p:cNvCxnSpPr>
              <a:stCxn id="9" idx="4"/>
              <a:endCxn id="10" idx="6"/>
            </p:cNvCxnSpPr>
            <p:nvPr/>
          </p:nvCxnSpPr>
          <p:spPr bwMode="auto">
            <a:xfrm rot="5400000">
              <a:off x="2674129" y="3257229"/>
              <a:ext cx="1109162" cy="1184822"/>
            </a:xfrm>
            <a:prstGeom prst="curvedConnector2">
              <a:avLst/>
            </a:prstGeom>
            <a:solidFill>
              <a:schemeClr val="accent1"/>
            </a:solidFill>
            <a:ln w="9525" cap="flat" cmpd="sng" algn="ctr">
              <a:solidFill>
                <a:schemeClr val="tx1"/>
              </a:solidFill>
              <a:prstDash val="solid"/>
              <a:round/>
              <a:headEnd type="none" w="med" len="med"/>
              <a:tailEnd type="triangle"/>
            </a:ln>
            <a:effectLst/>
          </p:spPr>
        </p:cxnSp>
        <p:sp>
          <p:nvSpPr>
            <p:cNvPr id="24606" name="文本框 24605">
              <a:extLst>
                <a:ext uri="{FF2B5EF4-FFF2-40B4-BE49-F238E27FC236}">
                  <a16:creationId xmlns:a16="http://schemas.microsoft.com/office/drawing/2014/main" id="{12F93FEA-2ABE-438D-B092-01882B06F6B7}"/>
                </a:ext>
              </a:extLst>
            </p:cNvPr>
            <p:cNvSpPr txBox="1"/>
            <p:nvPr/>
          </p:nvSpPr>
          <p:spPr>
            <a:xfrm>
              <a:off x="2329803" y="2329109"/>
              <a:ext cx="821636" cy="523220"/>
            </a:xfrm>
            <a:prstGeom prst="rect">
              <a:avLst/>
            </a:prstGeom>
            <a:noFill/>
          </p:spPr>
          <p:txBody>
            <a:bodyPr wrap="square" rtlCol="0">
              <a:spAutoFit/>
            </a:bodyPr>
            <a:lstStyle/>
            <a:p>
              <a:pPr algn="ctr"/>
              <a:r>
                <a:rPr lang="en-US" altLang="zh-CN" sz="2800" i="0" dirty="0"/>
                <a:t>4</a:t>
              </a:r>
              <a:endParaRPr lang="zh-CN" altLang="en-US" sz="2800" i="0" dirty="0"/>
            </a:p>
          </p:txBody>
        </p:sp>
        <p:sp>
          <p:nvSpPr>
            <p:cNvPr id="99" name="文本框 98">
              <a:extLst>
                <a:ext uri="{FF2B5EF4-FFF2-40B4-BE49-F238E27FC236}">
                  <a16:creationId xmlns:a16="http://schemas.microsoft.com/office/drawing/2014/main" id="{667B5C3F-F448-4E4D-96FB-994F357B4BCE}"/>
                </a:ext>
              </a:extLst>
            </p:cNvPr>
            <p:cNvSpPr txBox="1"/>
            <p:nvPr/>
          </p:nvSpPr>
          <p:spPr>
            <a:xfrm>
              <a:off x="2225480" y="3078662"/>
              <a:ext cx="821636" cy="523220"/>
            </a:xfrm>
            <a:prstGeom prst="rect">
              <a:avLst/>
            </a:prstGeom>
            <a:noFill/>
          </p:spPr>
          <p:txBody>
            <a:bodyPr wrap="square" rtlCol="0">
              <a:spAutoFit/>
            </a:bodyPr>
            <a:lstStyle/>
            <a:p>
              <a:pPr algn="ctr"/>
              <a:r>
                <a:rPr lang="en-US" altLang="zh-CN" sz="2800" i="0" dirty="0"/>
                <a:t>6</a:t>
              </a:r>
              <a:endParaRPr lang="zh-CN" altLang="en-US" sz="2800" i="0" dirty="0"/>
            </a:p>
          </p:txBody>
        </p:sp>
        <p:sp>
          <p:nvSpPr>
            <p:cNvPr id="100" name="文本框 99">
              <a:extLst>
                <a:ext uri="{FF2B5EF4-FFF2-40B4-BE49-F238E27FC236}">
                  <a16:creationId xmlns:a16="http://schemas.microsoft.com/office/drawing/2014/main" id="{E167EEB9-6386-4ABD-9774-79B209A7BCA5}"/>
                </a:ext>
              </a:extLst>
            </p:cNvPr>
            <p:cNvSpPr txBox="1"/>
            <p:nvPr/>
          </p:nvSpPr>
          <p:spPr>
            <a:xfrm>
              <a:off x="3460523" y="3561442"/>
              <a:ext cx="821636" cy="523220"/>
            </a:xfrm>
            <a:prstGeom prst="rect">
              <a:avLst/>
            </a:prstGeom>
            <a:noFill/>
          </p:spPr>
          <p:txBody>
            <a:bodyPr wrap="square" rtlCol="0">
              <a:spAutoFit/>
            </a:bodyPr>
            <a:lstStyle/>
            <a:p>
              <a:pPr algn="ctr"/>
              <a:r>
                <a:rPr lang="en-US" altLang="zh-CN" sz="2800" i="0" dirty="0"/>
                <a:t>2</a:t>
              </a:r>
              <a:endParaRPr lang="zh-CN" altLang="en-US" sz="2800" i="0" dirty="0"/>
            </a:p>
          </p:txBody>
        </p:sp>
        <p:sp>
          <p:nvSpPr>
            <p:cNvPr id="101" name="文本框 100">
              <a:extLst>
                <a:ext uri="{FF2B5EF4-FFF2-40B4-BE49-F238E27FC236}">
                  <a16:creationId xmlns:a16="http://schemas.microsoft.com/office/drawing/2014/main" id="{193AA48F-FB88-40EB-AAB1-C35D9C7138E5}"/>
                </a:ext>
              </a:extLst>
            </p:cNvPr>
            <p:cNvSpPr txBox="1"/>
            <p:nvPr/>
          </p:nvSpPr>
          <p:spPr>
            <a:xfrm>
              <a:off x="1508167" y="3341390"/>
              <a:ext cx="821636" cy="523220"/>
            </a:xfrm>
            <a:prstGeom prst="rect">
              <a:avLst/>
            </a:prstGeom>
            <a:noFill/>
          </p:spPr>
          <p:txBody>
            <a:bodyPr wrap="square" rtlCol="0">
              <a:spAutoFit/>
            </a:bodyPr>
            <a:lstStyle/>
            <a:p>
              <a:pPr algn="ctr"/>
              <a:r>
                <a:rPr lang="en-US" altLang="zh-CN" sz="2800" i="0" dirty="0"/>
                <a:t>11</a:t>
              </a:r>
              <a:endParaRPr lang="zh-CN" altLang="en-US" sz="2800" i="0" dirty="0"/>
            </a:p>
          </p:txBody>
        </p:sp>
        <p:sp>
          <p:nvSpPr>
            <p:cNvPr id="102" name="文本框 101">
              <a:extLst>
                <a:ext uri="{FF2B5EF4-FFF2-40B4-BE49-F238E27FC236}">
                  <a16:creationId xmlns:a16="http://schemas.microsoft.com/office/drawing/2014/main" id="{C210EDE6-8FFD-4CC5-A822-05A0861F5677}"/>
                </a:ext>
              </a:extLst>
            </p:cNvPr>
            <p:cNvSpPr txBox="1"/>
            <p:nvPr/>
          </p:nvSpPr>
          <p:spPr>
            <a:xfrm>
              <a:off x="827584" y="3619420"/>
              <a:ext cx="821636" cy="523220"/>
            </a:xfrm>
            <a:prstGeom prst="rect">
              <a:avLst/>
            </a:prstGeom>
            <a:noFill/>
          </p:spPr>
          <p:txBody>
            <a:bodyPr wrap="square" rtlCol="0">
              <a:spAutoFit/>
            </a:bodyPr>
            <a:lstStyle/>
            <a:p>
              <a:pPr algn="ctr"/>
              <a:r>
                <a:rPr lang="en-US" altLang="zh-CN" sz="2800" i="0" dirty="0"/>
                <a:t>3</a:t>
              </a:r>
              <a:endParaRPr lang="zh-CN" altLang="en-US" sz="2800" i="0" dirty="0"/>
            </a:p>
          </p:txBody>
        </p:sp>
        <p:cxnSp>
          <p:nvCxnSpPr>
            <p:cNvPr id="24610" name="连接符: 曲线 24609">
              <a:extLst>
                <a:ext uri="{FF2B5EF4-FFF2-40B4-BE49-F238E27FC236}">
                  <a16:creationId xmlns:a16="http://schemas.microsoft.com/office/drawing/2014/main" id="{B15E05FD-F73F-470D-B679-F81BB0FB809E}"/>
                </a:ext>
              </a:extLst>
            </p:cNvPr>
            <p:cNvCxnSpPr>
              <a:endCxn id="10" idx="0"/>
            </p:cNvCxnSpPr>
            <p:nvPr/>
          </p:nvCxnSpPr>
          <p:spPr bwMode="auto">
            <a:xfrm rot="16200000" flipH="1">
              <a:off x="1488830" y="3314395"/>
              <a:ext cx="806208" cy="767534"/>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24612" name="连接符: 曲线 24611">
              <a:extLst>
                <a:ext uri="{FF2B5EF4-FFF2-40B4-BE49-F238E27FC236}">
                  <a16:creationId xmlns:a16="http://schemas.microsoft.com/office/drawing/2014/main" id="{186B8D22-144E-4EFB-BCF2-C5D17983124E}"/>
                </a:ext>
              </a:extLst>
            </p:cNvPr>
            <p:cNvCxnSpPr>
              <a:endCxn id="3" idx="4"/>
            </p:cNvCxnSpPr>
            <p:nvPr/>
          </p:nvCxnSpPr>
          <p:spPr bwMode="auto">
            <a:xfrm rot="16200000" flipV="1">
              <a:off x="1207986" y="3435523"/>
              <a:ext cx="847581" cy="566654"/>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gr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F9A2E367-2C0E-4263-8901-310971561606}"/>
                  </a:ext>
                </a:extLst>
              </p:cNvPr>
              <p:cNvSpPr txBox="1"/>
              <p:nvPr/>
            </p:nvSpPr>
            <p:spPr>
              <a:xfrm>
                <a:off x="-766147" y="5397653"/>
                <a:ext cx="4726304" cy="12317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rPr>
                        <m:t>       </m:t>
                      </m:r>
                      <m:r>
                        <m:rPr>
                          <m:sty m:val="p"/>
                        </m:rPr>
                        <a:rPr lang="en-US" altLang="zh-CN" sz="2800" b="0" i="0">
                          <a:latin typeface="Cambria Math" panose="02040503050406030204" pitchFamily="18" charset="0"/>
                          <a:ea typeface="+mn-ea"/>
                        </a:rPr>
                        <m:t>D</m:t>
                      </m:r>
                      <m:r>
                        <a:rPr lang="en-US" altLang="zh-CN" sz="2800" b="0" i="0" baseline="30000" smtClean="0">
                          <a:latin typeface="Cambria Math" panose="02040503050406030204" pitchFamily="18" charset="0"/>
                          <a:ea typeface="+mn-ea"/>
                        </a:rPr>
                        <m:t>0</m:t>
                      </m:r>
                      <m:r>
                        <a:rPr lang="en-US" altLang="zh-CN" sz="2800" b="0" i="0">
                          <a:latin typeface="Cambria Math" panose="02040503050406030204" pitchFamily="18" charset="0"/>
                          <a:ea typeface="+mn-ea"/>
                        </a:rPr>
                        <m:t>=</m:t>
                      </m:r>
                      <m:d>
                        <m:dPr>
                          <m:begChr m:val="|"/>
                          <m:endChr m:val="|"/>
                          <m:ctrlPr>
                            <a:rPr lang="en-US" altLang="zh-CN" sz="2800" b="0" i="1" smtClean="0">
                              <a:latin typeface="Cambria Math" panose="02040503050406030204" pitchFamily="18" charset="0"/>
                              <a:ea typeface="+mn-ea"/>
                            </a:rPr>
                          </m:ctrlPr>
                        </m:dPr>
                        <m:e>
                          <m:m>
                            <m:mPr>
                              <m:mcs>
                                <m:mc>
                                  <m:mcPr>
                                    <m:count m:val="3"/>
                                    <m:mcJc m:val="center"/>
                                  </m:mcPr>
                                </m:mc>
                              </m:mcs>
                              <m:ctrlPr>
                                <a:rPr lang="en-US" altLang="zh-CN" sz="2800" b="0" i="1" smtClean="0">
                                  <a:latin typeface="Cambria Math" panose="02040503050406030204" pitchFamily="18" charset="0"/>
                                  <a:ea typeface="+mn-ea"/>
                                </a:rPr>
                              </m:ctrlPr>
                            </m:mPr>
                            <m:mr>
                              <m:e>
                                <m:r>
                                  <a:rPr lang="en-US" altLang="zh-CN" sz="2800" b="0" i="0">
                                    <a:latin typeface="Cambria Math" panose="02040503050406030204" pitchFamily="18" charset="0"/>
                                    <a:ea typeface="+mn-ea"/>
                                  </a:rPr>
                                  <m:t>∞</m:t>
                                </m:r>
                              </m:e>
                              <m:e>
                                <m:r>
                                  <a:rPr lang="en-US" altLang="zh-CN" sz="2800" b="0" i="0" smtClean="0">
                                    <a:latin typeface="Cambria Math" panose="02040503050406030204" pitchFamily="18" charset="0"/>
                                    <a:ea typeface="+mn-ea"/>
                                  </a:rPr>
                                  <m:t>4</m:t>
                                </m:r>
                              </m:e>
                              <m:e>
                                <m:r>
                                  <a:rPr lang="en-US" altLang="zh-CN" sz="2800" b="0" i="0" smtClean="0">
                                    <a:latin typeface="Cambria Math" panose="02040503050406030204" pitchFamily="18" charset="0"/>
                                    <a:ea typeface="+mn-ea"/>
                                  </a:rPr>
                                  <m:t>11</m:t>
                                </m:r>
                              </m:e>
                            </m:mr>
                            <m:mr>
                              <m:e>
                                <m:r>
                                  <a:rPr lang="en-US" altLang="zh-CN" sz="2800" b="0" i="0" smtClean="0">
                                    <a:latin typeface="Cambria Math" panose="02040503050406030204" pitchFamily="18" charset="0"/>
                                    <a:ea typeface="+mn-ea"/>
                                  </a:rPr>
                                  <m:t>6</m:t>
                                </m:r>
                              </m:e>
                              <m:e>
                                <m:r>
                                  <a:rPr lang="en-US" altLang="zh-CN" sz="2800" b="0" i="0" smtClean="0">
                                    <a:latin typeface="Cambria Math" panose="02040503050406030204" pitchFamily="18" charset="0"/>
                                    <a:ea typeface="+mn-ea"/>
                                  </a:rPr>
                                  <m:t>10</m:t>
                                </m:r>
                              </m:e>
                              <m:e>
                                <m:r>
                                  <a:rPr lang="en-US" altLang="zh-CN" sz="2800" b="0" i="0" smtClean="0">
                                    <a:latin typeface="Cambria Math" panose="02040503050406030204" pitchFamily="18" charset="0"/>
                                    <a:ea typeface="+mn-ea"/>
                                  </a:rPr>
                                  <m:t>2</m:t>
                                </m:r>
                              </m:e>
                            </m:mr>
                            <m:mr>
                              <m:e>
                                <m:r>
                                  <a:rPr lang="en-US" altLang="zh-CN" sz="2800" b="0" i="0" smtClean="0">
                                    <a:latin typeface="Cambria Math" panose="02040503050406030204" pitchFamily="18" charset="0"/>
                                    <a:ea typeface="+mn-ea"/>
                                  </a:rPr>
                                  <m:t>3</m:t>
                                </m:r>
                              </m:e>
                              <m:e>
                                <m:r>
                                  <a:rPr lang="en-US" altLang="zh-CN" sz="2800" b="0" i="0" smtClean="0">
                                    <a:latin typeface="Cambria Math" panose="02040503050406030204" pitchFamily="18" charset="0"/>
                                    <a:ea typeface="+mn-ea"/>
                                  </a:rPr>
                                  <m:t>7</m:t>
                                </m:r>
                              </m:e>
                              <m:e>
                                <m:r>
                                  <a:rPr lang="en-US" altLang="zh-CN" sz="2800" b="0" i="0" smtClean="0">
                                    <a:latin typeface="Cambria Math" panose="02040503050406030204" pitchFamily="18" charset="0"/>
                                    <a:ea typeface="+mn-ea"/>
                                  </a:rPr>
                                  <m:t>14</m:t>
                                </m:r>
                              </m:e>
                            </m:mr>
                          </m:m>
                        </m:e>
                      </m:d>
                    </m:oMath>
                  </m:oMathPara>
                </a14:m>
                <a:endParaRPr lang="zh-CN" altLang="en-US" sz="2800" b="0" i="0" dirty="0">
                  <a:latin typeface="+mn-ea"/>
                  <a:ea typeface="+mn-ea"/>
                </a:endParaRPr>
              </a:p>
            </p:txBody>
          </p:sp>
        </mc:Choice>
        <mc:Fallback xmlns="">
          <p:sp>
            <p:nvSpPr>
              <p:cNvPr id="21" name="文本框 20">
                <a:extLst>
                  <a:ext uri="{FF2B5EF4-FFF2-40B4-BE49-F238E27FC236}">
                    <a16:creationId xmlns:a16="http://schemas.microsoft.com/office/drawing/2014/main" id="{F9A2E367-2C0E-4263-8901-310971561606}"/>
                  </a:ext>
                </a:extLst>
              </p:cNvPr>
              <p:cNvSpPr txBox="1">
                <a:spLocks noRot="1" noChangeAspect="1" noMove="1" noResize="1" noEditPoints="1" noAdjustHandles="1" noChangeArrowheads="1" noChangeShapeType="1" noTextEdit="1"/>
              </p:cNvSpPr>
              <p:nvPr/>
            </p:nvSpPr>
            <p:spPr>
              <a:xfrm>
                <a:off x="-766147" y="5397653"/>
                <a:ext cx="4726304" cy="123174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2C20C0D4-0E9D-4387-8BC0-5349A4F02FEF}"/>
                  </a:ext>
                </a:extLst>
              </p:cNvPr>
              <p:cNvSpPr txBox="1"/>
              <p:nvPr/>
            </p:nvSpPr>
            <p:spPr>
              <a:xfrm>
                <a:off x="3409424" y="3646664"/>
                <a:ext cx="4968552" cy="12404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0" i="0" smtClean="0">
                          <a:latin typeface="Cambria Math" panose="02040503050406030204" pitchFamily="18" charset="0"/>
                          <a:ea typeface="+mn-ea"/>
                        </a:rPr>
                        <m:t>   </m:t>
                      </m:r>
                      <m:r>
                        <m:rPr>
                          <m:sty m:val="p"/>
                        </m:rPr>
                        <a:rPr lang="en-US" altLang="zh-CN" sz="2800" b="0" i="0">
                          <a:latin typeface="Cambria Math" panose="02040503050406030204" pitchFamily="18" charset="0"/>
                          <a:ea typeface="+mn-ea"/>
                        </a:rPr>
                        <m:t>path</m:t>
                      </m:r>
                      <m:r>
                        <a:rPr lang="en-US" altLang="zh-CN" sz="2800" b="0" i="0" smtClean="0">
                          <a:latin typeface="Cambria Math" panose="02040503050406030204" pitchFamily="18" charset="0"/>
                          <a:ea typeface="+mn-ea"/>
                        </a:rPr>
                        <m:t>=</m:t>
                      </m:r>
                      <m:d>
                        <m:dPr>
                          <m:begChr m:val="|"/>
                          <m:endChr m:val="|"/>
                          <m:ctrlPr>
                            <a:rPr lang="en-US" altLang="zh-CN" sz="2800" b="0" i="1" smtClean="0">
                              <a:latin typeface="Cambria Math" panose="02040503050406030204" pitchFamily="18" charset="0"/>
                              <a:ea typeface="+mn-ea"/>
                            </a:rPr>
                          </m:ctrlPr>
                        </m:dPr>
                        <m:e>
                          <m:m>
                            <m:mPr>
                              <m:mcs>
                                <m:mc>
                                  <m:mcPr>
                                    <m:count m:val="3"/>
                                    <m:mcJc m:val="center"/>
                                  </m:mcPr>
                                </m:mc>
                              </m:mcs>
                              <m:ctrlPr>
                                <a:rPr lang="en-US" altLang="zh-CN" sz="2800" b="0" i="1" smtClean="0">
                                  <a:latin typeface="Cambria Math" panose="02040503050406030204" pitchFamily="18" charset="0"/>
                                  <a:ea typeface="+mn-ea"/>
                                </a:rPr>
                              </m:ctrlPr>
                            </m:mPr>
                            <m:mr>
                              <m:e>
                                <m:r>
                                  <a:rPr lang="en-US" altLang="zh-CN" sz="2800" b="0" i="0" smtClean="0">
                                    <a:latin typeface="Cambria Math" panose="02040503050406030204" pitchFamily="18" charset="0"/>
                                    <a:ea typeface="+mn-ea"/>
                                  </a:rPr>
                                  <m:t>""</m:t>
                                </m:r>
                              </m:e>
                              <m:e>
                                <m:r>
                                  <m:rPr>
                                    <m:sty m:val="p"/>
                                  </m:rPr>
                                  <a:rPr lang="en-US" altLang="zh-CN" sz="2800" b="0" i="0" smtClean="0">
                                    <a:latin typeface="Cambria Math" panose="02040503050406030204" pitchFamily="18" charset="0"/>
                                    <a:ea typeface="+mn-ea"/>
                                  </a:rPr>
                                  <m:t>ab</m:t>
                                </m:r>
                              </m:e>
                              <m:e>
                                <m:r>
                                  <m:rPr>
                                    <m:sty m:val="p"/>
                                  </m:rPr>
                                  <a:rPr lang="en-US" altLang="zh-CN" sz="2800" b="0" i="0" smtClean="0">
                                    <a:latin typeface="Cambria Math" panose="02040503050406030204" pitchFamily="18" charset="0"/>
                                    <a:ea typeface="+mn-ea"/>
                                  </a:rPr>
                                  <m:t>ac</m:t>
                                </m:r>
                              </m:e>
                            </m:mr>
                            <m:mr>
                              <m:e>
                                <m:r>
                                  <m:rPr>
                                    <m:sty m:val="p"/>
                                  </m:rPr>
                                  <a:rPr lang="en-US" altLang="zh-CN" sz="2800" b="0" i="0" smtClean="0">
                                    <a:latin typeface="Cambria Math" panose="02040503050406030204" pitchFamily="18" charset="0"/>
                                    <a:ea typeface="+mn-ea"/>
                                  </a:rPr>
                                  <m:t>ba</m:t>
                                </m:r>
                              </m:e>
                              <m:e>
                                <m:r>
                                  <a:rPr lang="en-US" altLang="zh-CN" sz="2800" b="0" i="0" smtClean="0">
                                    <a:latin typeface="Cambria Math" panose="02040503050406030204" pitchFamily="18" charset="0"/>
                                    <a:ea typeface="+mn-ea"/>
                                  </a:rPr>
                                  <m:t>""</m:t>
                                </m:r>
                              </m:e>
                              <m:e>
                                <m:r>
                                  <m:rPr>
                                    <m:sty m:val="p"/>
                                  </m:rPr>
                                  <a:rPr lang="en-US" altLang="zh-CN" sz="2800" b="0" i="0" smtClean="0">
                                    <a:latin typeface="Cambria Math" panose="02040503050406030204" pitchFamily="18" charset="0"/>
                                    <a:ea typeface="+mn-ea"/>
                                  </a:rPr>
                                  <m:t>bc</m:t>
                                </m:r>
                              </m:e>
                            </m:mr>
                            <m:mr>
                              <m:e>
                                <m:r>
                                  <m:rPr>
                                    <m:sty m:val="p"/>
                                  </m:rPr>
                                  <a:rPr lang="en-US" altLang="zh-CN" sz="2800" b="0" i="0" smtClean="0">
                                    <a:latin typeface="Cambria Math" panose="02040503050406030204" pitchFamily="18" charset="0"/>
                                    <a:ea typeface="+mn-ea"/>
                                  </a:rPr>
                                  <m:t>ca</m:t>
                                </m:r>
                              </m:e>
                              <m:e>
                                <m:r>
                                  <a:rPr lang="en-US" altLang="zh-CN" sz="2800" b="0" i="0" smtClean="0">
                                    <a:latin typeface="Cambria Math" panose="02040503050406030204" pitchFamily="18" charset="0"/>
                                    <a:ea typeface="+mn-ea"/>
                                  </a:rPr>
                                  <m:t>""</m:t>
                                </m:r>
                              </m:e>
                              <m:e>
                                <m:r>
                                  <a:rPr lang="en-US" altLang="zh-CN" sz="2800" b="0" i="0" smtClean="0">
                                    <a:latin typeface="Cambria Math" panose="02040503050406030204" pitchFamily="18" charset="0"/>
                                    <a:ea typeface="+mn-ea"/>
                                  </a:rPr>
                                  <m:t>""</m:t>
                                </m:r>
                              </m:e>
                            </m:mr>
                          </m:m>
                        </m:e>
                      </m:d>
                    </m:oMath>
                  </m:oMathPara>
                </a14:m>
                <a:endParaRPr lang="zh-CN" altLang="en-US" sz="2800" b="0" i="0" dirty="0">
                  <a:latin typeface="+mn-ea"/>
                  <a:ea typeface="+mn-ea"/>
                </a:endParaRPr>
              </a:p>
            </p:txBody>
          </p:sp>
        </mc:Choice>
        <mc:Fallback xmlns="">
          <p:sp>
            <p:nvSpPr>
              <p:cNvPr id="22" name="文本框 21">
                <a:extLst>
                  <a:ext uri="{FF2B5EF4-FFF2-40B4-BE49-F238E27FC236}">
                    <a16:creationId xmlns:a16="http://schemas.microsoft.com/office/drawing/2014/main" id="{2C20C0D4-0E9D-4387-8BC0-5349A4F02FEF}"/>
                  </a:ext>
                </a:extLst>
              </p:cNvPr>
              <p:cNvSpPr txBox="1">
                <a:spLocks noRot="1" noChangeAspect="1" noMove="1" noResize="1" noEditPoints="1" noAdjustHandles="1" noChangeArrowheads="1" noChangeShapeType="1" noTextEdit="1"/>
              </p:cNvSpPr>
              <p:nvPr/>
            </p:nvSpPr>
            <p:spPr>
              <a:xfrm>
                <a:off x="3409424" y="3646664"/>
                <a:ext cx="4968552" cy="1240468"/>
              </a:xfrm>
              <a:prstGeom prst="rect">
                <a:avLst/>
              </a:prstGeom>
              <a:blipFill>
                <a:blip r:embed="rId5"/>
                <a:stretch>
                  <a:fillRect/>
                </a:stretch>
              </a:blipFill>
            </p:spPr>
            <p:txBody>
              <a:bodyPr/>
              <a:lstStyle/>
              <a:p>
                <a:r>
                  <a:rPr lang="zh-CN" altLang="en-US">
                    <a:noFill/>
                  </a:rPr>
                  <a:t> </a:t>
                </a:r>
              </a:p>
            </p:txBody>
          </p:sp>
        </mc:Fallback>
      </mc:AlternateContent>
      <p:sp>
        <p:nvSpPr>
          <p:cNvPr id="24" name="文本框 23">
            <a:extLst>
              <a:ext uri="{FF2B5EF4-FFF2-40B4-BE49-F238E27FC236}">
                <a16:creationId xmlns:a16="http://schemas.microsoft.com/office/drawing/2014/main" id="{2264460C-C9CB-416B-8F09-FC2A8DA05E5E}"/>
              </a:ext>
            </a:extLst>
          </p:cNvPr>
          <p:cNvSpPr txBox="1"/>
          <p:nvPr/>
        </p:nvSpPr>
        <p:spPr>
          <a:xfrm>
            <a:off x="411698" y="1301345"/>
            <a:ext cx="8383559" cy="824841"/>
          </a:xfrm>
          <a:prstGeom prst="rect">
            <a:avLst/>
          </a:prstGeom>
          <a:noFill/>
        </p:spPr>
        <p:txBody>
          <a:bodyPr wrap="square">
            <a:spAutoFit/>
          </a:bodyPr>
          <a:lstStyle/>
          <a:p>
            <a:pPr eaLnBrk="1" hangingPunct="1">
              <a:lnSpc>
                <a:spcPct val="60000"/>
              </a:lnSpc>
              <a:spcBef>
                <a:spcPct val="50000"/>
              </a:spcBef>
              <a:buFontTx/>
              <a:buNone/>
            </a:pPr>
            <a:r>
              <a:rPr lang="zh-CN" altLang="en-US" sz="2800" i="0" dirty="0">
                <a:latin typeface="黑体" pitchFamily="49" charset="-122"/>
                <a:ea typeface="黑体" pitchFamily="49" charset="-122"/>
              </a:rPr>
              <a:t>（</a:t>
            </a:r>
            <a:r>
              <a:rPr lang="en-US" altLang="zh-CN" sz="2800" i="0" dirty="0">
                <a:latin typeface="黑体" pitchFamily="49" charset="-122"/>
                <a:ea typeface="黑体" pitchFamily="49" charset="-122"/>
              </a:rPr>
              <a:t>1</a:t>
            </a:r>
            <a:r>
              <a:rPr lang="zh-CN" altLang="en-US" sz="2800" i="0" dirty="0">
                <a:latin typeface="黑体" pitchFamily="49" charset="-122"/>
                <a:ea typeface="黑体" pitchFamily="49" charset="-122"/>
              </a:rPr>
              <a:t>）</a:t>
            </a:r>
            <a:r>
              <a:rPr lang="en-US" altLang="zh-CN" sz="2800" i="0" dirty="0">
                <a:latin typeface="黑体" pitchFamily="49" charset="-122"/>
                <a:ea typeface="黑体" pitchFamily="49" charset="-122"/>
              </a:rPr>
              <a:t>k=0, </a:t>
            </a:r>
            <a:r>
              <a:rPr lang="en-US" altLang="zh-CN" sz="2800" b="1" i="0" dirty="0">
                <a:latin typeface="黑体" pitchFamily="49" charset="-122"/>
                <a:ea typeface="黑体" pitchFamily="49" charset="-122"/>
              </a:rPr>
              <a:t>D</a:t>
            </a:r>
            <a:r>
              <a:rPr lang="en-US" altLang="zh-CN" sz="2800" b="1" i="0" baseline="30000" dirty="0">
                <a:latin typeface="黑体" pitchFamily="49" charset="-122"/>
                <a:ea typeface="黑体" pitchFamily="49" charset="-122"/>
              </a:rPr>
              <a:t>0</a:t>
            </a:r>
            <a:r>
              <a:rPr lang="en-US" altLang="zh-CN" sz="2800" b="1" i="0" dirty="0">
                <a:latin typeface="黑体" pitchFamily="49" charset="-122"/>
                <a:ea typeface="黑体" pitchFamily="49" charset="-122"/>
              </a:rPr>
              <a:t>[</a:t>
            </a:r>
            <a:r>
              <a:rPr lang="en-US" altLang="zh-CN" sz="2800" b="1" i="0" dirty="0" err="1">
                <a:latin typeface="黑体" pitchFamily="49" charset="-122"/>
                <a:ea typeface="黑体" pitchFamily="49" charset="-122"/>
              </a:rPr>
              <a:t>i</a:t>
            </a:r>
            <a:r>
              <a:rPr lang="en-US" altLang="zh-CN" sz="2800" b="1" i="0" dirty="0">
                <a:latin typeface="黑体" pitchFamily="49" charset="-122"/>
                <a:ea typeface="黑体" pitchFamily="49" charset="-122"/>
              </a:rPr>
              <a:t>][j] = min{D</a:t>
            </a:r>
            <a:r>
              <a:rPr lang="en-US" altLang="zh-CN" sz="2800" b="1" i="0" baseline="30000" dirty="0">
                <a:latin typeface="黑体" pitchFamily="49" charset="-122"/>
                <a:ea typeface="黑体" pitchFamily="49" charset="-122"/>
              </a:rPr>
              <a:t>-1</a:t>
            </a:r>
            <a:r>
              <a:rPr lang="en-US" altLang="zh-CN" sz="2800" b="1" i="0" dirty="0">
                <a:latin typeface="黑体" pitchFamily="49" charset="-122"/>
                <a:ea typeface="黑体" pitchFamily="49" charset="-122"/>
              </a:rPr>
              <a:t>[</a:t>
            </a:r>
            <a:r>
              <a:rPr lang="en-US" altLang="zh-CN" sz="2800" b="1" i="0" dirty="0" err="1">
                <a:latin typeface="黑体" pitchFamily="49" charset="-122"/>
                <a:ea typeface="黑体" pitchFamily="49" charset="-122"/>
              </a:rPr>
              <a:t>i</a:t>
            </a:r>
            <a:r>
              <a:rPr lang="en-US" altLang="zh-CN" sz="2800" b="1" i="0" dirty="0">
                <a:latin typeface="黑体" pitchFamily="49" charset="-122"/>
                <a:ea typeface="黑体" pitchFamily="49" charset="-122"/>
              </a:rPr>
              <a:t>][j],</a:t>
            </a:r>
          </a:p>
          <a:p>
            <a:pPr eaLnBrk="1" hangingPunct="1">
              <a:lnSpc>
                <a:spcPct val="60000"/>
              </a:lnSpc>
              <a:spcBef>
                <a:spcPct val="50000"/>
              </a:spcBef>
              <a:buFontTx/>
              <a:buNone/>
            </a:pPr>
            <a:r>
              <a:rPr lang="en-US" altLang="zh-CN" sz="2800" b="1" i="0" dirty="0">
                <a:latin typeface="黑体" pitchFamily="49" charset="-122"/>
                <a:ea typeface="黑体" pitchFamily="49" charset="-122"/>
              </a:rPr>
              <a:t>                       D</a:t>
            </a:r>
            <a:r>
              <a:rPr lang="en-US" altLang="zh-CN" sz="2800" b="1" i="0" baseline="30000" dirty="0">
                <a:latin typeface="黑体" pitchFamily="49" charset="-122"/>
                <a:ea typeface="黑体" pitchFamily="49" charset="-122"/>
              </a:rPr>
              <a:t>-1</a:t>
            </a:r>
            <a:r>
              <a:rPr lang="en-US" altLang="zh-CN" sz="2800" b="1" i="0" dirty="0">
                <a:latin typeface="黑体" pitchFamily="49" charset="-122"/>
                <a:ea typeface="黑体" pitchFamily="49" charset="-122"/>
              </a:rPr>
              <a:t>[</a:t>
            </a:r>
            <a:r>
              <a:rPr lang="en-US" altLang="zh-CN" sz="2800" b="1" i="0" dirty="0" err="1">
                <a:latin typeface="黑体" pitchFamily="49" charset="-122"/>
                <a:ea typeface="黑体" pitchFamily="49" charset="-122"/>
              </a:rPr>
              <a:t>i</a:t>
            </a:r>
            <a:r>
              <a:rPr lang="en-US" altLang="zh-CN" sz="2800" b="1" i="0" dirty="0">
                <a:latin typeface="黑体" pitchFamily="49" charset="-122"/>
                <a:ea typeface="黑体" pitchFamily="49" charset="-122"/>
              </a:rPr>
              <a:t>][0]+D</a:t>
            </a:r>
            <a:r>
              <a:rPr lang="en-US" altLang="zh-CN" sz="2800" b="1" i="0" baseline="30000" dirty="0">
                <a:latin typeface="黑体" pitchFamily="49" charset="-122"/>
                <a:ea typeface="黑体" pitchFamily="49" charset="-122"/>
              </a:rPr>
              <a:t>-1</a:t>
            </a:r>
            <a:r>
              <a:rPr lang="en-US" altLang="zh-CN" sz="2800" b="1" i="0" dirty="0">
                <a:latin typeface="黑体" pitchFamily="49" charset="-122"/>
                <a:ea typeface="黑体" pitchFamily="49" charset="-122"/>
              </a:rPr>
              <a:t>[0][j]},</a:t>
            </a:r>
          </a:p>
        </p:txBody>
      </p:sp>
      <p:sp>
        <p:nvSpPr>
          <p:cNvPr id="27" name="椭圆 26">
            <a:extLst>
              <a:ext uri="{FF2B5EF4-FFF2-40B4-BE49-F238E27FC236}">
                <a16:creationId xmlns:a16="http://schemas.microsoft.com/office/drawing/2014/main" id="{C38BCBC5-6F5B-4B68-AFEE-47383FF4DFE8}"/>
              </a:ext>
            </a:extLst>
          </p:cNvPr>
          <p:cNvSpPr/>
          <p:nvPr/>
        </p:nvSpPr>
        <p:spPr bwMode="auto">
          <a:xfrm>
            <a:off x="6632768" y="2184264"/>
            <a:ext cx="2151856" cy="503007"/>
          </a:xfrm>
          <a:prstGeom prst="ellipse">
            <a:avLst/>
          </a:prstGeom>
          <a:noFill/>
          <a:ln w="508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7DC72D92-84BE-44F6-9B1B-71FA115C2E0A}"/>
                  </a:ext>
                </a:extLst>
              </p:cNvPr>
              <p:cNvSpPr txBox="1"/>
              <p:nvPr/>
            </p:nvSpPr>
            <p:spPr>
              <a:xfrm>
                <a:off x="3419872" y="5296599"/>
                <a:ext cx="4968552" cy="12405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0" i="0" smtClean="0">
                          <a:latin typeface="Cambria Math" panose="02040503050406030204" pitchFamily="18" charset="0"/>
                          <a:ea typeface="+mn-ea"/>
                        </a:rPr>
                        <m:t>   </m:t>
                      </m:r>
                      <m:r>
                        <m:rPr>
                          <m:sty m:val="p"/>
                        </m:rPr>
                        <a:rPr lang="en-US" altLang="zh-CN" sz="2800" b="0" i="0">
                          <a:latin typeface="Cambria Math" panose="02040503050406030204" pitchFamily="18" charset="0"/>
                          <a:ea typeface="+mn-ea"/>
                        </a:rPr>
                        <m:t>path</m:t>
                      </m:r>
                      <m:r>
                        <a:rPr lang="en-US" altLang="zh-CN" sz="2800" b="0" i="0" smtClean="0">
                          <a:latin typeface="Cambria Math" panose="02040503050406030204" pitchFamily="18" charset="0"/>
                          <a:ea typeface="+mn-ea"/>
                        </a:rPr>
                        <m:t>=</m:t>
                      </m:r>
                      <m:d>
                        <m:dPr>
                          <m:begChr m:val="|"/>
                          <m:endChr m:val="|"/>
                          <m:ctrlPr>
                            <a:rPr lang="en-US" altLang="zh-CN" sz="2800" b="0" i="1" smtClean="0">
                              <a:latin typeface="Cambria Math" panose="02040503050406030204" pitchFamily="18" charset="0"/>
                              <a:ea typeface="+mn-ea"/>
                            </a:rPr>
                          </m:ctrlPr>
                        </m:dPr>
                        <m:e>
                          <m:m>
                            <m:mPr>
                              <m:mcs>
                                <m:mc>
                                  <m:mcPr>
                                    <m:count m:val="3"/>
                                    <m:mcJc m:val="center"/>
                                  </m:mcPr>
                                </m:mc>
                              </m:mcs>
                              <m:ctrlPr>
                                <a:rPr lang="en-US" altLang="zh-CN" sz="2800" b="0" i="1" smtClean="0">
                                  <a:latin typeface="Cambria Math" panose="02040503050406030204" pitchFamily="18" charset="0"/>
                                  <a:ea typeface="+mn-ea"/>
                                </a:rPr>
                              </m:ctrlPr>
                            </m:mPr>
                            <m:mr>
                              <m:e>
                                <m:r>
                                  <a:rPr lang="en-US" altLang="zh-CN" sz="2800" b="0" i="0" smtClean="0">
                                    <a:latin typeface="Cambria Math" panose="02040503050406030204" pitchFamily="18" charset="0"/>
                                    <a:ea typeface="+mn-ea"/>
                                  </a:rPr>
                                  <m:t>""</m:t>
                                </m:r>
                              </m:e>
                              <m:e>
                                <m:r>
                                  <m:rPr>
                                    <m:sty m:val="p"/>
                                  </m:rPr>
                                  <a:rPr lang="en-US" altLang="zh-CN" sz="2800" b="0" i="0" smtClean="0">
                                    <a:latin typeface="Cambria Math" panose="02040503050406030204" pitchFamily="18" charset="0"/>
                                    <a:ea typeface="+mn-ea"/>
                                  </a:rPr>
                                  <m:t>ab</m:t>
                                </m:r>
                              </m:e>
                              <m:e>
                                <m:r>
                                  <m:rPr>
                                    <m:sty m:val="p"/>
                                  </m:rPr>
                                  <a:rPr lang="en-US" altLang="zh-CN" sz="2800" b="0" i="0" smtClean="0">
                                    <a:latin typeface="Cambria Math" panose="02040503050406030204" pitchFamily="18" charset="0"/>
                                    <a:ea typeface="+mn-ea"/>
                                  </a:rPr>
                                  <m:t>ac</m:t>
                                </m:r>
                              </m:e>
                            </m:mr>
                            <m:mr>
                              <m:e>
                                <m:r>
                                  <m:rPr>
                                    <m:sty m:val="p"/>
                                  </m:rPr>
                                  <a:rPr lang="en-US" altLang="zh-CN" sz="2800" b="0" i="0" smtClean="0">
                                    <a:latin typeface="Cambria Math" panose="02040503050406030204" pitchFamily="18" charset="0"/>
                                    <a:ea typeface="+mn-ea"/>
                                  </a:rPr>
                                  <m:t>ba</m:t>
                                </m:r>
                              </m:e>
                              <m:e>
                                <m:r>
                                  <m:rPr>
                                    <m:sty m:val="p"/>
                                  </m:rPr>
                                  <a:rPr lang="en-US" altLang="zh-CN" sz="2800" b="0" i="0" smtClean="0">
                                    <a:latin typeface="Cambria Math" panose="02040503050406030204" pitchFamily="18" charset="0"/>
                                    <a:ea typeface="+mn-ea"/>
                                  </a:rPr>
                                  <m:t>bab</m:t>
                                </m:r>
                              </m:e>
                              <m:e>
                                <m:r>
                                  <m:rPr>
                                    <m:sty m:val="p"/>
                                  </m:rPr>
                                  <a:rPr lang="en-US" altLang="zh-CN" sz="2800" b="0" i="0" smtClean="0">
                                    <a:latin typeface="Cambria Math" panose="02040503050406030204" pitchFamily="18" charset="0"/>
                                    <a:ea typeface="+mn-ea"/>
                                  </a:rPr>
                                  <m:t>bc</m:t>
                                </m:r>
                              </m:e>
                            </m:mr>
                            <m:mr>
                              <m:e>
                                <m:r>
                                  <m:rPr>
                                    <m:sty m:val="p"/>
                                  </m:rPr>
                                  <a:rPr lang="en-US" altLang="zh-CN" sz="2800" b="0" i="0" smtClean="0">
                                    <a:latin typeface="Cambria Math" panose="02040503050406030204" pitchFamily="18" charset="0"/>
                                    <a:ea typeface="+mn-ea"/>
                                  </a:rPr>
                                  <m:t>ca</m:t>
                                </m:r>
                              </m:e>
                              <m:e>
                                <m:r>
                                  <m:rPr>
                                    <m:sty m:val="p"/>
                                  </m:rPr>
                                  <a:rPr lang="en-US" altLang="zh-CN" sz="2800" b="0" i="0" smtClean="0">
                                    <a:latin typeface="Cambria Math" panose="02040503050406030204" pitchFamily="18" charset="0"/>
                                    <a:ea typeface="+mn-ea"/>
                                  </a:rPr>
                                  <m:t>cab</m:t>
                                </m:r>
                              </m:e>
                              <m:e>
                                <m:r>
                                  <m:rPr>
                                    <m:sty m:val="p"/>
                                  </m:rPr>
                                  <a:rPr lang="en-US" altLang="zh-CN" sz="2800" b="0" i="0" smtClean="0">
                                    <a:latin typeface="Cambria Math" panose="02040503050406030204" pitchFamily="18" charset="0"/>
                                    <a:ea typeface="+mn-ea"/>
                                  </a:rPr>
                                  <m:t>cac</m:t>
                                </m:r>
                              </m:e>
                            </m:mr>
                          </m:m>
                        </m:e>
                      </m:d>
                    </m:oMath>
                  </m:oMathPara>
                </a14:m>
                <a:endParaRPr lang="zh-CN" altLang="en-US" sz="2800" b="0" i="0" dirty="0">
                  <a:latin typeface="+mn-ea"/>
                  <a:ea typeface="+mn-ea"/>
                </a:endParaRPr>
              </a:p>
            </p:txBody>
          </p:sp>
        </mc:Choice>
        <mc:Fallback xmlns="">
          <p:sp>
            <p:nvSpPr>
              <p:cNvPr id="29" name="文本框 28">
                <a:extLst>
                  <a:ext uri="{FF2B5EF4-FFF2-40B4-BE49-F238E27FC236}">
                    <a16:creationId xmlns:a16="http://schemas.microsoft.com/office/drawing/2014/main" id="{7DC72D92-84BE-44F6-9B1B-71FA115C2E0A}"/>
                  </a:ext>
                </a:extLst>
              </p:cNvPr>
              <p:cNvSpPr txBox="1">
                <a:spLocks noRot="1" noChangeAspect="1" noMove="1" noResize="1" noEditPoints="1" noAdjustHandles="1" noChangeArrowheads="1" noChangeShapeType="1" noTextEdit="1"/>
              </p:cNvSpPr>
              <p:nvPr/>
            </p:nvSpPr>
            <p:spPr>
              <a:xfrm>
                <a:off x="3419872" y="5296599"/>
                <a:ext cx="4968552" cy="1240532"/>
              </a:xfrm>
              <a:prstGeom prst="rect">
                <a:avLst/>
              </a:prstGeom>
              <a:blipFill>
                <a:blip r:embed="rId6"/>
                <a:stretch>
                  <a:fillRect/>
                </a:stretch>
              </a:blipFill>
            </p:spPr>
            <p:txBody>
              <a:bodyPr/>
              <a:lstStyle/>
              <a:p>
                <a:r>
                  <a:rPr lang="zh-CN" altLang="en-US">
                    <a:noFill/>
                  </a:rPr>
                  <a:t> </a:t>
                </a:r>
              </a:p>
            </p:txBody>
          </p:sp>
        </mc:Fallback>
      </mc:AlternateContent>
      <p:sp>
        <p:nvSpPr>
          <p:cNvPr id="30" name="椭圆 29">
            <a:extLst>
              <a:ext uri="{FF2B5EF4-FFF2-40B4-BE49-F238E27FC236}">
                <a16:creationId xmlns:a16="http://schemas.microsoft.com/office/drawing/2014/main" id="{8B57A258-AD7C-4DE6-BC37-15D1F3C15247}"/>
              </a:ext>
            </a:extLst>
          </p:cNvPr>
          <p:cNvSpPr/>
          <p:nvPr/>
        </p:nvSpPr>
        <p:spPr bwMode="auto">
          <a:xfrm>
            <a:off x="4422944" y="3026372"/>
            <a:ext cx="444688" cy="428897"/>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33" name="Text Box 4">
            <a:extLst>
              <a:ext uri="{FF2B5EF4-FFF2-40B4-BE49-F238E27FC236}">
                <a16:creationId xmlns:a16="http://schemas.microsoft.com/office/drawing/2014/main" id="{6ED01B95-2203-43E4-B60E-ACAD865BD1C1}"/>
              </a:ext>
            </a:extLst>
          </p:cNvPr>
          <p:cNvSpPr txBox="1">
            <a:spLocks noChangeArrowheads="1"/>
          </p:cNvSpPr>
          <p:nvPr/>
        </p:nvSpPr>
        <p:spPr bwMode="auto">
          <a:xfrm>
            <a:off x="500034" y="159229"/>
            <a:ext cx="8458200" cy="769441"/>
          </a:xfrm>
          <a:prstGeom prst="rect">
            <a:avLst/>
          </a:prstGeom>
          <a:noFill/>
          <a:ln w="9525">
            <a:noFill/>
            <a:miter lim="800000"/>
            <a:headEnd/>
            <a:tailEnd/>
          </a:ln>
        </p:spPr>
        <p:txBody>
          <a:bodyPr>
            <a:spAutoFit/>
          </a:bodyPr>
          <a:lstStyle/>
          <a:p>
            <a:pPr algn="ctr" eaLnBrk="1" hangingPunct="1"/>
            <a:r>
              <a:rPr lang="en-US" altLang="zh-CN" sz="4400" i="0" dirty="0">
                <a:solidFill>
                  <a:schemeClr val="tx2"/>
                </a:solidFill>
                <a:latin typeface="Tahoma" panose="020B0604030504040204" pitchFamily="34" charset="0"/>
                <a:ea typeface="隶书" pitchFamily="49" charset="-122"/>
              </a:rPr>
              <a:t>Floyd</a:t>
            </a:r>
            <a:r>
              <a:rPr lang="zh-CN" altLang="en-US" sz="4400" i="0" dirty="0">
                <a:solidFill>
                  <a:schemeClr val="tx2"/>
                </a:solidFill>
                <a:latin typeface="Tahoma" panose="020B0604030504040204" pitchFamily="34" charset="0"/>
                <a:ea typeface="隶书" pitchFamily="49" charset="-122"/>
              </a:rPr>
              <a:t>算法实例</a:t>
            </a:r>
          </a:p>
        </p:txBody>
      </p:sp>
      <p:sp>
        <p:nvSpPr>
          <p:cNvPr id="25" name="对话气泡: 圆角矩形 24">
            <a:extLst>
              <a:ext uri="{FF2B5EF4-FFF2-40B4-BE49-F238E27FC236}">
                <a16:creationId xmlns:a16="http://schemas.microsoft.com/office/drawing/2014/main" id="{F2818A5F-6483-45A5-A5D7-F36C7BB73DE8}"/>
              </a:ext>
            </a:extLst>
          </p:cNvPr>
          <p:cNvSpPr/>
          <p:nvPr/>
        </p:nvSpPr>
        <p:spPr bwMode="auto">
          <a:xfrm>
            <a:off x="5084709" y="49872"/>
            <a:ext cx="3855942" cy="1430179"/>
          </a:xfrm>
          <a:prstGeom prst="wedgeRoundRectCallout">
            <a:avLst>
              <a:gd name="adj1" fmla="val -67975"/>
              <a:gd name="adj2" fmla="val 141497"/>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0" i="0" u="none" strike="noStrike" cap="none" normalizeH="0" baseline="0" dirty="0">
                <a:ln>
                  <a:noFill/>
                </a:ln>
                <a:solidFill>
                  <a:schemeClr val="tx1"/>
                </a:solidFill>
                <a:effectLst/>
                <a:latin typeface="+mn-ea"/>
                <a:ea typeface="+mn-ea"/>
              </a:rPr>
              <a:t>为何第一列，第一行？各顶点到</a:t>
            </a:r>
            <a:r>
              <a:rPr lang="en-US" altLang="zh-CN" sz="2800" b="0" i="0" dirty="0">
                <a:latin typeface="+mn-ea"/>
                <a:ea typeface="+mn-ea"/>
              </a:rPr>
              <a:t>a(</a:t>
            </a:r>
            <a:r>
              <a:rPr lang="zh-CN" altLang="en-US" sz="2800" b="0" i="0" dirty="0">
                <a:latin typeface="+mn-ea"/>
                <a:ea typeface="+mn-ea"/>
              </a:rPr>
              <a:t>第一列</a:t>
            </a:r>
            <a:r>
              <a:rPr lang="en-US" altLang="zh-CN" sz="2800" b="0" i="0" dirty="0">
                <a:latin typeface="+mn-ea"/>
                <a:ea typeface="+mn-ea"/>
              </a:rPr>
              <a:t>), a</a:t>
            </a:r>
            <a:r>
              <a:rPr lang="zh-CN" altLang="en-US" sz="2800" b="0" i="0" dirty="0">
                <a:latin typeface="+mn-ea"/>
                <a:ea typeface="+mn-ea"/>
              </a:rPr>
              <a:t>到各顶点</a:t>
            </a:r>
            <a:r>
              <a:rPr lang="en-US" altLang="zh-CN" sz="2800" b="0" i="0" dirty="0">
                <a:latin typeface="+mn-ea"/>
                <a:ea typeface="+mn-ea"/>
              </a:rPr>
              <a:t>(</a:t>
            </a:r>
            <a:r>
              <a:rPr lang="zh-CN" altLang="en-US" sz="2800" b="0" i="0" dirty="0">
                <a:latin typeface="+mn-ea"/>
                <a:ea typeface="+mn-ea"/>
              </a:rPr>
              <a:t>第一行）</a:t>
            </a:r>
            <a:endParaRPr kumimoji="0" lang="zh-CN" altLang="en-US" sz="2800" b="0" i="0" u="none" strike="noStrike" cap="none" normalizeH="0" baseline="0" dirty="0">
              <a:ln>
                <a:noFill/>
              </a:ln>
              <a:solidFill>
                <a:schemeClr val="tx1"/>
              </a:solidFill>
              <a:effectLst/>
              <a:latin typeface="+mn-ea"/>
              <a:ea typeface="+mn-ea"/>
            </a:endParaRPr>
          </a:p>
        </p:txBody>
      </p:sp>
      <p:cxnSp>
        <p:nvCxnSpPr>
          <p:cNvPr id="4" name="Straight Connector 3">
            <a:extLst>
              <a:ext uri="{FF2B5EF4-FFF2-40B4-BE49-F238E27FC236}">
                <a16:creationId xmlns:a16="http://schemas.microsoft.com/office/drawing/2014/main" id="{3EC5F59D-05D8-16FB-1507-2162E8DBC5AD}"/>
              </a:ext>
            </a:extLst>
          </p:cNvPr>
          <p:cNvCxnSpPr/>
          <p:nvPr/>
        </p:nvCxnSpPr>
        <p:spPr bwMode="auto">
          <a:xfrm>
            <a:off x="4572000" y="2126186"/>
            <a:ext cx="3384376" cy="0"/>
          </a:xfrm>
          <a:prstGeom prst="line">
            <a:avLst/>
          </a:prstGeom>
          <a:solidFill>
            <a:schemeClr val="accent1"/>
          </a:solidFill>
          <a:ln w="38100" cap="flat" cmpd="sng" algn="ctr">
            <a:solidFill>
              <a:schemeClr val="accent2"/>
            </a:solidFill>
            <a:prstDash val="solid"/>
            <a:round/>
            <a:headEnd type="none" w="med" len="med"/>
            <a:tailEnd type="none" w="med" len="med"/>
          </a:ln>
          <a:effectLst/>
        </p:spPr>
      </p:cxnSp>
      <p:sp>
        <p:nvSpPr>
          <p:cNvPr id="5" name="TextBox 4">
            <a:extLst>
              <a:ext uri="{FF2B5EF4-FFF2-40B4-BE49-F238E27FC236}">
                <a16:creationId xmlns:a16="http://schemas.microsoft.com/office/drawing/2014/main" id="{8ED8ECEC-5B51-7A9C-3E50-80C8D9E35C8B}"/>
              </a:ext>
            </a:extLst>
          </p:cNvPr>
          <p:cNvSpPr txBox="1"/>
          <p:nvPr/>
        </p:nvSpPr>
        <p:spPr>
          <a:xfrm>
            <a:off x="324996" y="4733317"/>
            <a:ext cx="2197968" cy="523220"/>
          </a:xfrm>
          <a:prstGeom prst="rect">
            <a:avLst/>
          </a:prstGeom>
          <a:noFill/>
        </p:spPr>
        <p:txBody>
          <a:bodyPr wrap="square" rtlCol="0">
            <a:spAutoFit/>
          </a:bodyPr>
          <a:lstStyle/>
          <a:p>
            <a:pPr algn="l"/>
            <a:r>
              <a:rPr lang="en-CN" sz="2800" i="0" dirty="0">
                <a:latin typeface="+mn-ea"/>
                <a:ea typeface="+mn-ea"/>
              </a:rPr>
              <a:t>i=</a:t>
            </a:r>
            <a:r>
              <a:rPr lang="en-US" altLang="zh-CN" sz="2800" i="0" dirty="0">
                <a:latin typeface="+mn-ea"/>
                <a:ea typeface="+mn-ea"/>
              </a:rPr>
              <a:t>2</a:t>
            </a:r>
            <a:r>
              <a:rPr lang="en-CN" sz="2800" i="0" dirty="0">
                <a:latin typeface="+mn-ea"/>
                <a:ea typeface="+mn-ea"/>
              </a:rPr>
              <a:t>,第</a:t>
            </a:r>
            <a:r>
              <a:rPr lang="en-US" altLang="zh-CN" sz="2800" i="0" dirty="0">
                <a:latin typeface="+mn-ea"/>
                <a:ea typeface="+mn-ea"/>
              </a:rPr>
              <a:t>2</a:t>
            </a:r>
            <a:r>
              <a:rPr lang="en-CN" sz="2800" i="0" dirty="0">
                <a:latin typeface="+mn-ea"/>
                <a:ea typeface="+mn-ea"/>
              </a:rPr>
              <a:t>行</a:t>
            </a:r>
          </a:p>
        </p:txBody>
      </p:sp>
    </p:spTree>
    <p:extLst>
      <p:ext uri="{BB962C8B-B14F-4D97-AF65-F5344CB8AC3E}">
        <p14:creationId xmlns:p14="http://schemas.microsoft.com/office/powerpoint/2010/main" val="1980518402"/>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7" grpId="0" animBg="1"/>
      <p:bldP spid="29" grpId="0"/>
      <p:bldP spid="30" grpId="0" animBg="1"/>
      <p:bldP spid="2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pPr>
            <a:fld id="{8036945F-8F01-4570-9F26-6169BC60FD96}" type="slidenum">
              <a:rPr lang="zh-CN" altLang="en-US"/>
              <a:pPr algn="r" eaLnBrk="1" hangingPunct="1">
                <a:spcBef>
                  <a:spcPct val="50000"/>
                </a:spcBef>
              </a:pPr>
              <a:t>35</a:t>
            </a:fld>
            <a:endParaRPr lang="en-US" altLang="zh-CN"/>
          </a:p>
        </p:txBody>
      </p:sp>
      <mc:AlternateContent xmlns:mc="http://schemas.openxmlformats.org/markup-compatibility/2006" xmlns:a14="http://schemas.microsoft.com/office/drawing/2010/main">
        <mc:Choice Requires="a14">
          <p:sp>
            <p:nvSpPr>
              <p:cNvPr id="24608" name="文本框 24607">
                <a:extLst>
                  <a:ext uri="{FF2B5EF4-FFF2-40B4-BE49-F238E27FC236}">
                    <a16:creationId xmlns:a16="http://schemas.microsoft.com/office/drawing/2014/main" id="{BF9D2CB3-ACF7-42DF-A8A3-211D2A17BFC8}"/>
                  </a:ext>
                </a:extLst>
              </p:cNvPr>
              <p:cNvSpPr txBox="1"/>
              <p:nvPr/>
            </p:nvSpPr>
            <p:spPr>
              <a:xfrm>
                <a:off x="3851920" y="2206016"/>
                <a:ext cx="5616624" cy="1231747"/>
              </a:xfrm>
              <a:prstGeom prst="rect">
                <a:avLst/>
              </a:prstGeom>
              <a:noFill/>
            </p:spPr>
            <p:txBody>
              <a:bodyPr wrap="square" rtlCol="0">
                <a:spAutoFit/>
              </a:bodyPr>
              <a:lstStyle/>
              <a:p>
                <a14:m>
                  <m:oMath xmlns:m="http://schemas.openxmlformats.org/officeDocument/2006/math">
                    <m:d>
                      <m:dPr>
                        <m:begChr m:val="|"/>
                        <m:endChr m:val="|"/>
                        <m:ctrlPr>
                          <a:rPr lang="en-US" altLang="zh-CN" sz="2800" b="0" i="1" smtClean="0">
                            <a:latin typeface="Cambria Math" panose="02040503050406030204" pitchFamily="18" charset="0"/>
                            <a:ea typeface="+mn-ea"/>
                          </a:rPr>
                        </m:ctrlPr>
                      </m:dPr>
                      <m:e>
                        <m:m>
                          <m:mPr>
                            <m:mcs>
                              <m:mc>
                                <m:mcPr>
                                  <m:count m:val="3"/>
                                  <m:mcJc m:val="center"/>
                                </m:mcPr>
                              </m:mc>
                            </m:mcs>
                            <m:ctrlPr>
                              <a:rPr lang="en-US" altLang="zh-CN" sz="2800" b="0" i="1" smtClean="0">
                                <a:latin typeface="Cambria Math" panose="02040503050406030204" pitchFamily="18" charset="0"/>
                                <a:ea typeface="+mn-ea"/>
                              </a:rPr>
                            </m:ctrlPr>
                          </m:mPr>
                          <m:mr>
                            <m:e>
                              <m:r>
                                <a:rPr lang="en-US" altLang="zh-CN" sz="2800" b="0" i="0">
                                  <a:latin typeface="Cambria Math" panose="02040503050406030204" pitchFamily="18" charset="0"/>
                                  <a:ea typeface="+mn-ea"/>
                                </a:rPr>
                                <m:t>∞</m:t>
                              </m:r>
                            </m:e>
                            <m:e>
                              <m:r>
                                <a:rPr lang="en-US" altLang="zh-CN" sz="2800" b="0" i="0" smtClean="0">
                                  <a:latin typeface="Cambria Math" panose="02040503050406030204" pitchFamily="18" charset="0"/>
                                  <a:ea typeface="+mn-ea"/>
                                </a:rPr>
                                <m:t>4</m:t>
                              </m:r>
                            </m:e>
                            <m:e>
                              <m:r>
                                <a:rPr lang="en-US" altLang="zh-CN" sz="2800" b="0" i="0" smtClean="0">
                                  <a:latin typeface="Cambria Math" panose="02040503050406030204" pitchFamily="18" charset="0"/>
                                  <a:ea typeface="+mn-ea"/>
                                </a:rPr>
                                <m:t>11</m:t>
                              </m:r>
                            </m:e>
                          </m:mr>
                          <m:mr>
                            <m:e>
                              <m:r>
                                <a:rPr lang="en-US" altLang="zh-CN" sz="2800" b="0" i="0" smtClean="0">
                                  <a:latin typeface="Cambria Math" panose="02040503050406030204" pitchFamily="18" charset="0"/>
                                  <a:ea typeface="+mn-ea"/>
                                </a:rPr>
                                <m:t>6</m:t>
                              </m:r>
                            </m:e>
                            <m:e>
                              <m:r>
                                <a:rPr lang="en-US" altLang="zh-CN" sz="2800" b="0" i="0" smtClean="0">
                                  <a:latin typeface="Cambria Math" panose="02040503050406030204" pitchFamily="18" charset="0"/>
                                  <a:ea typeface="+mn-ea"/>
                                </a:rPr>
                                <m:t>10</m:t>
                              </m:r>
                            </m:e>
                            <m:e>
                              <m:r>
                                <a:rPr lang="en-US" altLang="zh-CN" sz="2800" b="0" i="0" smtClean="0">
                                  <a:latin typeface="Cambria Math" panose="02040503050406030204" pitchFamily="18" charset="0"/>
                                  <a:ea typeface="+mn-ea"/>
                                </a:rPr>
                                <m:t>2</m:t>
                              </m:r>
                            </m:e>
                          </m:mr>
                          <m:mr>
                            <m:e>
                              <m:r>
                                <a:rPr lang="en-US" altLang="zh-CN" sz="2800" b="0" i="0" smtClean="0">
                                  <a:latin typeface="Cambria Math" panose="02040503050406030204" pitchFamily="18" charset="0"/>
                                  <a:ea typeface="+mn-ea"/>
                                </a:rPr>
                                <m:t>3</m:t>
                              </m:r>
                            </m:e>
                            <m:e>
                              <m:r>
                                <a:rPr lang="en-US" altLang="zh-CN" sz="2800" b="0" i="0" smtClean="0">
                                  <a:latin typeface="Cambria Math" panose="02040503050406030204" pitchFamily="18" charset="0"/>
                                  <a:ea typeface="+mn-ea"/>
                                </a:rPr>
                                <m:t>7</m:t>
                              </m:r>
                            </m:e>
                            <m:e>
                              <m:r>
                                <a:rPr lang="en-US" altLang="zh-CN" sz="2800" b="0" i="0" smtClean="0">
                                  <a:latin typeface="Cambria Math" panose="02040503050406030204" pitchFamily="18" charset="0"/>
                                  <a:ea typeface="+mn-ea"/>
                                </a:rPr>
                                <m:t>14</m:t>
                              </m:r>
                            </m:e>
                          </m:mr>
                        </m:m>
                      </m:e>
                    </m:d>
                  </m:oMath>
                </a14:m>
                <a:r>
                  <a:rPr lang="en-US" altLang="zh-CN" sz="2800" b="0" i="0" dirty="0">
                    <a:latin typeface="+mn-ea"/>
                    <a:ea typeface="+mn-ea"/>
                  </a:rPr>
                  <a:t>+ </a:t>
                </a:r>
                <a14:m>
                  <m:oMath xmlns:m="http://schemas.openxmlformats.org/officeDocument/2006/math">
                    <m:d>
                      <m:dPr>
                        <m:begChr m:val="|"/>
                        <m:endChr m:val="|"/>
                        <m:ctrlPr>
                          <a:rPr lang="en-US" altLang="zh-CN" sz="2800" b="0" i="1">
                            <a:latin typeface="Cambria Math" panose="02040503050406030204" pitchFamily="18" charset="0"/>
                            <a:ea typeface="+mn-ea"/>
                          </a:rPr>
                        </m:ctrlPr>
                      </m:dPr>
                      <m:e>
                        <m:m>
                          <m:mPr>
                            <m:mcs>
                              <m:mc>
                                <m:mcPr>
                                  <m:count m:val="3"/>
                                  <m:mcJc m:val="center"/>
                                </m:mcPr>
                              </m:mc>
                            </m:mcs>
                            <m:ctrlPr>
                              <a:rPr lang="en-US" altLang="zh-CN" sz="2800" b="0" i="1">
                                <a:latin typeface="Cambria Math" panose="02040503050406030204" pitchFamily="18" charset="0"/>
                                <a:ea typeface="+mn-ea"/>
                              </a:rPr>
                            </m:ctrlPr>
                          </m:mPr>
                          <m:mr>
                            <m:e>
                              <m:r>
                                <a:rPr lang="en-US" altLang="zh-CN" sz="2800" b="0" i="0">
                                  <a:latin typeface="Cambria Math" panose="02040503050406030204" pitchFamily="18" charset="0"/>
                                  <a:ea typeface="+mn-ea"/>
                                </a:rPr>
                                <m:t>∞</m:t>
                              </m:r>
                            </m:e>
                            <m:e>
                              <m:r>
                                <a:rPr lang="en-US" altLang="zh-CN" sz="2800" b="0" i="0">
                                  <a:latin typeface="Cambria Math" panose="02040503050406030204" pitchFamily="18" charset="0"/>
                                  <a:ea typeface="+mn-ea"/>
                                </a:rPr>
                                <m:t>4</m:t>
                              </m:r>
                            </m:e>
                            <m:e>
                              <m:r>
                                <a:rPr lang="en-US" altLang="zh-CN" sz="2800" b="0" i="0">
                                  <a:latin typeface="Cambria Math" panose="02040503050406030204" pitchFamily="18" charset="0"/>
                                  <a:ea typeface="+mn-ea"/>
                                </a:rPr>
                                <m:t>11</m:t>
                              </m:r>
                            </m:e>
                          </m:mr>
                          <m:mr>
                            <m:e>
                              <m:r>
                                <a:rPr lang="en-US" altLang="zh-CN" sz="2800" b="0" i="0">
                                  <a:latin typeface="Cambria Math" panose="02040503050406030204" pitchFamily="18" charset="0"/>
                                  <a:ea typeface="+mn-ea"/>
                                </a:rPr>
                                <m:t>6</m:t>
                              </m:r>
                            </m:e>
                            <m:e>
                              <m:r>
                                <a:rPr lang="en-US" altLang="zh-CN" sz="2800" b="0" i="0" smtClean="0">
                                  <a:latin typeface="Cambria Math" panose="02040503050406030204" pitchFamily="18" charset="0"/>
                                  <a:ea typeface="+mn-ea"/>
                                </a:rPr>
                                <m:t>10</m:t>
                              </m:r>
                            </m:e>
                            <m:e>
                              <m:r>
                                <a:rPr lang="en-US" altLang="zh-CN" sz="2800" b="0" i="0">
                                  <a:latin typeface="Cambria Math" panose="02040503050406030204" pitchFamily="18" charset="0"/>
                                  <a:ea typeface="+mn-ea"/>
                                </a:rPr>
                                <m:t>2</m:t>
                              </m:r>
                            </m:e>
                          </m:mr>
                          <m:mr>
                            <m:e>
                              <m:r>
                                <a:rPr lang="en-US" altLang="zh-CN" sz="2800" b="0" i="0">
                                  <a:latin typeface="Cambria Math" panose="02040503050406030204" pitchFamily="18" charset="0"/>
                                  <a:ea typeface="+mn-ea"/>
                                </a:rPr>
                                <m:t>3</m:t>
                              </m:r>
                            </m:e>
                            <m:e>
                              <m:r>
                                <a:rPr lang="en-US" altLang="zh-CN" sz="2800" b="0" i="0" smtClean="0">
                                  <a:latin typeface="Cambria Math" panose="02040503050406030204" pitchFamily="18" charset="0"/>
                                  <a:ea typeface="+mn-ea"/>
                                </a:rPr>
                                <m:t>7</m:t>
                              </m:r>
                            </m:e>
                            <m:e>
                              <m:r>
                                <a:rPr lang="en-US" altLang="zh-CN" sz="2800" b="0" i="0" smtClean="0">
                                  <a:latin typeface="Cambria Math" panose="02040503050406030204" pitchFamily="18" charset="0"/>
                                  <a:ea typeface="+mn-ea"/>
                                </a:rPr>
                                <m:t>14</m:t>
                              </m:r>
                            </m:e>
                          </m:mr>
                        </m:m>
                      </m:e>
                    </m:d>
                  </m:oMath>
                </a14:m>
                <a:endParaRPr lang="zh-CN" altLang="en-US" sz="2800" b="0" i="0" dirty="0">
                  <a:latin typeface="+mn-ea"/>
                  <a:ea typeface="+mn-ea"/>
                </a:endParaRPr>
              </a:p>
            </p:txBody>
          </p:sp>
        </mc:Choice>
        <mc:Fallback xmlns="">
          <p:sp>
            <p:nvSpPr>
              <p:cNvPr id="24608" name="文本框 24607">
                <a:extLst>
                  <a:ext uri="{FF2B5EF4-FFF2-40B4-BE49-F238E27FC236}">
                    <a16:creationId xmlns:a16="http://schemas.microsoft.com/office/drawing/2014/main" id="{BF9D2CB3-ACF7-42DF-A8A3-211D2A17BFC8}"/>
                  </a:ext>
                </a:extLst>
              </p:cNvPr>
              <p:cNvSpPr txBox="1">
                <a:spLocks noRot="1" noChangeAspect="1" noMove="1" noResize="1" noEditPoints="1" noAdjustHandles="1" noChangeArrowheads="1" noChangeShapeType="1" noTextEdit="1"/>
              </p:cNvSpPr>
              <p:nvPr/>
            </p:nvSpPr>
            <p:spPr>
              <a:xfrm>
                <a:off x="3851920" y="2206016"/>
                <a:ext cx="5616624" cy="1231747"/>
              </a:xfrm>
              <a:prstGeom prst="rect">
                <a:avLst/>
              </a:prstGeom>
              <a:blipFill>
                <a:blip r:embed="rId3"/>
                <a:stretch>
                  <a:fillRect/>
                </a:stretch>
              </a:blipFill>
            </p:spPr>
            <p:txBody>
              <a:bodyPr/>
              <a:lstStyle/>
              <a:p>
                <a:r>
                  <a:rPr lang="zh-CN" altLang="en-US">
                    <a:noFill/>
                  </a:rPr>
                  <a:t> </a:t>
                </a:r>
              </a:p>
            </p:txBody>
          </p:sp>
        </mc:Fallback>
      </mc:AlternateContent>
      <p:grpSp>
        <p:nvGrpSpPr>
          <p:cNvPr id="2" name="组合 1">
            <a:extLst>
              <a:ext uri="{FF2B5EF4-FFF2-40B4-BE49-F238E27FC236}">
                <a16:creationId xmlns:a16="http://schemas.microsoft.com/office/drawing/2014/main" id="{4F6C541F-B29D-42EB-AB90-2136F03177DD}"/>
              </a:ext>
            </a:extLst>
          </p:cNvPr>
          <p:cNvGrpSpPr/>
          <p:nvPr/>
        </p:nvGrpSpPr>
        <p:grpSpPr>
          <a:xfrm>
            <a:off x="199109" y="2274872"/>
            <a:ext cx="3454575" cy="2378066"/>
            <a:chOff x="827584" y="2329109"/>
            <a:chExt cx="3454575" cy="2378066"/>
          </a:xfrm>
        </p:grpSpPr>
        <p:sp>
          <p:nvSpPr>
            <p:cNvPr id="3" name="椭圆 2" descr="V">
              <a:extLst>
                <a:ext uri="{FF2B5EF4-FFF2-40B4-BE49-F238E27FC236}">
                  <a16:creationId xmlns:a16="http://schemas.microsoft.com/office/drawing/2014/main" id="{CC27CB3D-352F-4C30-BCCB-2DF710A35928}"/>
                </a:ext>
              </a:extLst>
            </p:cNvPr>
            <p:cNvSpPr/>
            <p:nvPr/>
          </p:nvSpPr>
          <p:spPr bwMode="auto">
            <a:xfrm>
              <a:off x="987851" y="2689150"/>
              <a:ext cx="721196" cy="605909"/>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2800" i="0" dirty="0"/>
                <a:t>a</a:t>
              </a:r>
              <a:endParaRPr kumimoji="0" lang="zh-CN" altLang="en-US" sz="2800" b="1" i="0" u="none" strike="noStrike" cap="none" normalizeH="0" dirty="0">
                <a:ln>
                  <a:noFill/>
                </a:ln>
                <a:solidFill>
                  <a:schemeClr val="tx1"/>
                </a:solidFill>
                <a:effectLst/>
                <a:latin typeface="Times New Roman" pitchFamily="18" charset="0"/>
                <a:ea typeface="宋体" pitchFamily="2" charset="-122"/>
              </a:endParaRPr>
            </a:p>
          </p:txBody>
        </p:sp>
        <p:sp>
          <p:nvSpPr>
            <p:cNvPr id="9" name="椭圆 8" descr="V">
              <a:extLst>
                <a:ext uri="{FF2B5EF4-FFF2-40B4-BE49-F238E27FC236}">
                  <a16:creationId xmlns:a16="http://schemas.microsoft.com/office/drawing/2014/main" id="{68657903-33DE-4925-BAB4-90A844979C44}"/>
                </a:ext>
              </a:extLst>
            </p:cNvPr>
            <p:cNvSpPr/>
            <p:nvPr/>
          </p:nvSpPr>
          <p:spPr bwMode="auto">
            <a:xfrm>
              <a:off x="3460523" y="2689150"/>
              <a:ext cx="721196" cy="605909"/>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altLang="zh-CN" sz="2800" b="1" i="0" u="none" strike="noStrike" cap="none" normalizeH="0" dirty="0">
                  <a:ln>
                    <a:noFill/>
                  </a:ln>
                  <a:solidFill>
                    <a:schemeClr val="tx1"/>
                  </a:solidFill>
                  <a:effectLst/>
                  <a:latin typeface="Times New Roman" pitchFamily="18" charset="0"/>
                  <a:ea typeface="宋体" pitchFamily="2" charset="-122"/>
                </a:rPr>
                <a:t>b</a:t>
              </a:r>
              <a:endParaRPr kumimoji="0" lang="zh-CN" altLang="en-US" sz="2800" b="1" i="0" u="none" strike="noStrike" cap="none" normalizeH="0" dirty="0">
                <a:ln>
                  <a:noFill/>
                </a:ln>
                <a:solidFill>
                  <a:schemeClr val="tx1"/>
                </a:solidFill>
                <a:effectLst/>
                <a:latin typeface="Times New Roman" pitchFamily="18" charset="0"/>
                <a:ea typeface="宋体" pitchFamily="2" charset="-122"/>
              </a:endParaRPr>
            </a:p>
          </p:txBody>
        </p:sp>
        <p:sp>
          <p:nvSpPr>
            <p:cNvPr id="10" name="椭圆 9" descr="V">
              <a:extLst>
                <a:ext uri="{FF2B5EF4-FFF2-40B4-BE49-F238E27FC236}">
                  <a16:creationId xmlns:a16="http://schemas.microsoft.com/office/drawing/2014/main" id="{CE2BAF37-FAC0-4AB9-AD2E-832687F34352}"/>
                </a:ext>
              </a:extLst>
            </p:cNvPr>
            <p:cNvSpPr/>
            <p:nvPr/>
          </p:nvSpPr>
          <p:spPr bwMode="auto">
            <a:xfrm>
              <a:off x="1915103" y="4101266"/>
              <a:ext cx="721196" cy="605909"/>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altLang="zh-CN" sz="2800" b="1" i="0" u="none" strike="noStrike" cap="none" normalizeH="0" dirty="0">
                  <a:ln>
                    <a:noFill/>
                  </a:ln>
                  <a:solidFill>
                    <a:schemeClr val="tx1"/>
                  </a:solidFill>
                  <a:effectLst/>
                  <a:latin typeface="Times New Roman" pitchFamily="18" charset="0"/>
                  <a:ea typeface="宋体" pitchFamily="2" charset="-122"/>
                </a:rPr>
                <a:t>C</a:t>
              </a:r>
              <a:endParaRPr kumimoji="0" lang="zh-CN" altLang="en-US" sz="2800" b="1" i="0" u="none" strike="noStrike" cap="none" normalizeH="0" dirty="0">
                <a:ln>
                  <a:noFill/>
                </a:ln>
                <a:solidFill>
                  <a:schemeClr val="tx1"/>
                </a:solidFill>
                <a:effectLst/>
                <a:latin typeface="Times New Roman" pitchFamily="18" charset="0"/>
                <a:ea typeface="宋体" pitchFamily="2" charset="-122"/>
              </a:endParaRPr>
            </a:p>
          </p:txBody>
        </p:sp>
        <p:cxnSp>
          <p:nvCxnSpPr>
            <p:cNvPr id="6" name="连接符: 曲线 5">
              <a:extLst>
                <a:ext uri="{FF2B5EF4-FFF2-40B4-BE49-F238E27FC236}">
                  <a16:creationId xmlns:a16="http://schemas.microsoft.com/office/drawing/2014/main" id="{66279F35-2907-4372-8275-03A72B6674FD}"/>
                </a:ext>
              </a:extLst>
            </p:cNvPr>
            <p:cNvCxnSpPr>
              <a:stCxn id="3" idx="7"/>
              <a:endCxn id="9" idx="1"/>
            </p:cNvCxnSpPr>
            <p:nvPr/>
          </p:nvCxnSpPr>
          <p:spPr bwMode="auto">
            <a:xfrm rot="5400000" flipH="1" flipV="1">
              <a:off x="2587520" y="1796529"/>
              <a:ext cx="12700" cy="1962709"/>
            </a:xfrm>
            <a:prstGeom prst="curvedConnector3">
              <a:avLst>
                <a:gd name="adj1" fmla="val 2498685"/>
              </a:avLst>
            </a:prstGeom>
            <a:solidFill>
              <a:schemeClr val="accent1"/>
            </a:solidFill>
            <a:ln w="9525" cap="flat" cmpd="sng" algn="ctr">
              <a:solidFill>
                <a:schemeClr val="tx1"/>
              </a:solidFill>
              <a:prstDash val="solid"/>
              <a:round/>
              <a:headEnd type="none" w="med" len="med"/>
              <a:tailEnd type="triangle"/>
            </a:ln>
            <a:effectLst/>
          </p:spPr>
        </p:cxnSp>
        <p:cxnSp>
          <p:nvCxnSpPr>
            <p:cNvPr id="11" name="连接符: 曲线 10">
              <a:extLst>
                <a:ext uri="{FF2B5EF4-FFF2-40B4-BE49-F238E27FC236}">
                  <a16:creationId xmlns:a16="http://schemas.microsoft.com/office/drawing/2014/main" id="{41394B4B-0688-43E7-9697-8C027CDA671A}"/>
                </a:ext>
              </a:extLst>
            </p:cNvPr>
            <p:cNvCxnSpPr>
              <a:stCxn id="9" idx="3"/>
              <a:endCxn id="3" idx="5"/>
            </p:cNvCxnSpPr>
            <p:nvPr/>
          </p:nvCxnSpPr>
          <p:spPr bwMode="auto">
            <a:xfrm rot="5400000">
              <a:off x="2587520" y="2224972"/>
              <a:ext cx="12700" cy="1962709"/>
            </a:xfrm>
            <a:prstGeom prst="curvedConnector3">
              <a:avLst>
                <a:gd name="adj1" fmla="val 2498685"/>
              </a:avLst>
            </a:prstGeom>
            <a:solidFill>
              <a:schemeClr val="accent1"/>
            </a:solidFill>
            <a:ln w="9525" cap="flat" cmpd="sng" algn="ctr">
              <a:solidFill>
                <a:schemeClr val="tx1"/>
              </a:solidFill>
              <a:prstDash val="solid"/>
              <a:round/>
              <a:headEnd type="none" w="med" len="med"/>
              <a:tailEnd type="triangle"/>
            </a:ln>
            <a:effectLst/>
          </p:spPr>
        </p:cxnSp>
        <p:cxnSp>
          <p:nvCxnSpPr>
            <p:cNvPr id="35" name="连接符: 曲线 34">
              <a:extLst>
                <a:ext uri="{FF2B5EF4-FFF2-40B4-BE49-F238E27FC236}">
                  <a16:creationId xmlns:a16="http://schemas.microsoft.com/office/drawing/2014/main" id="{9D61AA15-7A74-48F4-8521-37CF2DF9545F}"/>
                </a:ext>
              </a:extLst>
            </p:cNvPr>
            <p:cNvCxnSpPr>
              <a:stCxn id="9" idx="4"/>
              <a:endCxn id="10" idx="6"/>
            </p:cNvCxnSpPr>
            <p:nvPr/>
          </p:nvCxnSpPr>
          <p:spPr bwMode="auto">
            <a:xfrm rot="5400000">
              <a:off x="2674129" y="3257229"/>
              <a:ext cx="1109162" cy="1184822"/>
            </a:xfrm>
            <a:prstGeom prst="curvedConnector2">
              <a:avLst/>
            </a:prstGeom>
            <a:solidFill>
              <a:schemeClr val="accent1"/>
            </a:solidFill>
            <a:ln w="9525" cap="flat" cmpd="sng" algn="ctr">
              <a:solidFill>
                <a:schemeClr val="tx1"/>
              </a:solidFill>
              <a:prstDash val="solid"/>
              <a:round/>
              <a:headEnd type="none" w="med" len="med"/>
              <a:tailEnd type="triangle"/>
            </a:ln>
            <a:effectLst/>
          </p:spPr>
        </p:cxnSp>
        <p:sp>
          <p:nvSpPr>
            <p:cNvPr id="24606" name="文本框 24605">
              <a:extLst>
                <a:ext uri="{FF2B5EF4-FFF2-40B4-BE49-F238E27FC236}">
                  <a16:creationId xmlns:a16="http://schemas.microsoft.com/office/drawing/2014/main" id="{12F93FEA-2ABE-438D-B092-01882B06F6B7}"/>
                </a:ext>
              </a:extLst>
            </p:cNvPr>
            <p:cNvSpPr txBox="1"/>
            <p:nvPr/>
          </p:nvSpPr>
          <p:spPr>
            <a:xfrm>
              <a:off x="2329803" y="2329109"/>
              <a:ext cx="821636" cy="523220"/>
            </a:xfrm>
            <a:prstGeom prst="rect">
              <a:avLst/>
            </a:prstGeom>
            <a:noFill/>
          </p:spPr>
          <p:txBody>
            <a:bodyPr wrap="square" rtlCol="0">
              <a:spAutoFit/>
            </a:bodyPr>
            <a:lstStyle/>
            <a:p>
              <a:pPr algn="ctr"/>
              <a:r>
                <a:rPr lang="en-US" altLang="zh-CN" sz="2800" i="0" dirty="0"/>
                <a:t>4</a:t>
              </a:r>
              <a:endParaRPr lang="zh-CN" altLang="en-US" sz="2800" i="0" dirty="0"/>
            </a:p>
          </p:txBody>
        </p:sp>
        <p:sp>
          <p:nvSpPr>
            <p:cNvPr id="99" name="文本框 98">
              <a:extLst>
                <a:ext uri="{FF2B5EF4-FFF2-40B4-BE49-F238E27FC236}">
                  <a16:creationId xmlns:a16="http://schemas.microsoft.com/office/drawing/2014/main" id="{667B5C3F-F448-4E4D-96FB-994F357B4BCE}"/>
                </a:ext>
              </a:extLst>
            </p:cNvPr>
            <p:cNvSpPr txBox="1"/>
            <p:nvPr/>
          </p:nvSpPr>
          <p:spPr>
            <a:xfrm>
              <a:off x="2225480" y="3078662"/>
              <a:ext cx="821636" cy="523220"/>
            </a:xfrm>
            <a:prstGeom prst="rect">
              <a:avLst/>
            </a:prstGeom>
            <a:noFill/>
          </p:spPr>
          <p:txBody>
            <a:bodyPr wrap="square" rtlCol="0">
              <a:spAutoFit/>
            </a:bodyPr>
            <a:lstStyle/>
            <a:p>
              <a:pPr algn="ctr"/>
              <a:r>
                <a:rPr lang="en-US" altLang="zh-CN" sz="2800" i="0" dirty="0"/>
                <a:t>6</a:t>
              </a:r>
              <a:endParaRPr lang="zh-CN" altLang="en-US" sz="2800" i="0" dirty="0"/>
            </a:p>
          </p:txBody>
        </p:sp>
        <p:sp>
          <p:nvSpPr>
            <p:cNvPr id="100" name="文本框 99">
              <a:extLst>
                <a:ext uri="{FF2B5EF4-FFF2-40B4-BE49-F238E27FC236}">
                  <a16:creationId xmlns:a16="http://schemas.microsoft.com/office/drawing/2014/main" id="{E167EEB9-6386-4ABD-9774-79B209A7BCA5}"/>
                </a:ext>
              </a:extLst>
            </p:cNvPr>
            <p:cNvSpPr txBox="1"/>
            <p:nvPr/>
          </p:nvSpPr>
          <p:spPr>
            <a:xfrm>
              <a:off x="3460523" y="3561442"/>
              <a:ext cx="821636" cy="523220"/>
            </a:xfrm>
            <a:prstGeom prst="rect">
              <a:avLst/>
            </a:prstGeom>
            <a:noFill/>
          </p:spPr>
          <p:txBody>
            <a:bodyPr wrap="square" rtlCol="0">
              <a:spAutoFit/>
            </a:bodyPr>
            <a:lstStyle/>
            <a:p>
              <a:pPr algn="ctr"/>
              <a:r>
                <a:rPr lang="en-US" altLang="zh-CN" sz="2800" i="0" dirty="0"/>
                <a:t>2</a:t>
              </a:r>
              <a:endParaRPr lang="zh-CN" altLang="en-US" sz="2800" i="0" dirty="0"/>
            </a:p>
          </p:txBody>
        </p:sp>
        <p:sp>
          <p:nvSpPr>
            <p:cNvPr id="101" name="文本框 100">
              <a:extLst>
                <a:ext uri="{FF2B5EF4-FFF2-40B4-BE49-F238E27FC236}">
                  <a16:creationId xmlns:a16="http://schemas.microsoft.com/office/drawing/2014/main" id="{193AA48F-FB88-40EB-AAB1-C35D9C7138E5}"/>
                </a:ext>
              </a:extLst>
            </p:cNvPr>
            <p:cNvSpPr txBox="1"/>
            <p:nvPr/>
          </p:nvSpPr>
          <p:spPr>
            <a:xfrm>
              <a:off x="1508167" y="3341390"/>
              <a:ext cx="821636" cy="523220"/>
            </a:xfrm>
            <a:prstGeom prst="rect">
              <a:avLst/>
            </a:prstGeom>
            <a:noFill/>
          </p:spPr>
          <p:txBody>
            <a:bodyPr wrap="square" rtlCol="0">
              <a:spAutoFit/>
            </a:bodyPr>
            <a:lstStyle/>
            <a:p>
              <a:pPr algn="ctr"/>
              <a:r>
                <a:rPr lang="en-US" altLang="zh-CN" sz="2800" i="0" dirty="0"/>
                <a:t>11</a:t>
              </a:r>
              <a:endParaRPr lang="zh-CN" altLang="en-US" sz="2800" i="0" dirty="0"/>
            </a:p>
          </p:txBody>
        </p:sp>
        <p:sp>
          <p:nvSpPr>
            <p:cNvPr id="102" name="文本框 101">
              <a:extLst>
                <a:ext uri="{FF2B5EF4-FFF2-40B4-BE49-F238E27FC236}">
                  <a16:creationId xmlns:a16="http://schemas.microsoft.com/office/drawing/2014/main" id="{C210EDE6-8FFD-4CC5-A822-05A0861F5677}"/>
                </a:ext>
              </a:extLst>
            </p:cNvPr>
            <p:cNvSpPr txBox="1"/>
            <p:nvPr/>
          </p:nvSpPr>
          <p:spPr>
            <a:xfrm>
              <a:off x="827584" y="3619420"/>
              <a:ext cx="821636" cy="523220"/>
            </a:xfrm>
            <a:prstGeom prst="rect">
              <a:avLst/>
            </a:prstGeom>
            <a:noFill/>
          </p:spPr>
          <p:txBody>
            <a:bodyPr wrap="square" rtlCol="0">
              <a:spAutoFit/>
            </a:bodyPr>
            <a:lstStyle/>
            <a:p>
              <a:pPr algn="ctr"/>
              <a:r>
                <a:rPr lang="en-US" altLang="zh-CN" sz="2800" i="0" dirty="0"/>
                <a:t>3</a:t>
              </a:r>
              <a:endParaRPr lang="zh-CN" altLang="en-US" sz="2800" i="0" dirty="0"/>
            </a:p>
          </p:txBody>
        </p:sp>
        <p:cxnSp>
          <p:nvCxnSpPr>
            <p:cNvPr id="24610" name="连接符: 曲线 24609">
              <a:extLst>
                <a:ext uri="{FF2B5EF4-FFF2-40B4-BE49-F238E27FC236}">
                  <a16:creationId xmlns:a16="http://schemas.microsoft.com/office/drawing/2014/main" id="{B15E05FD-F73F-470D-B679-F81BB0FB809E}"/>
                </a:ext>
              </a:extLst>
            </p:cNvPr>
            <p:cNvCxnSpPr>
              <a:endCxn id="10" idx="0"/>
            </p:cNvCxnSpPr>
            <p:nvPr/>
          </p:nvCxnSpPr>
          <p:spPr bwMode="auto">
            <a:xfrm rot="16200000" flipH="1">
              <a:off x="1488830" y="3314395"/>
              <a:ext cx="806208" cy="767534"/>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24612" name="连接符: 曲线 24611">
              <a:extLst>
                <a:ext uri="{FF2B5EF4-FFF2-40B4-BE49-F238E27FC236}">
                  <a16:creationId xmlns:a16="http://schemas.microsoft.com/office/drawing/2014/main" id="{186B8D22-144E-4EFB-BCF2-C5D17983124E}"/>
                </a:ext>
              </a:extLst>
            </p:cNvPr>
            <p:cNvCxnSpPr>
              <a:endCxn id="3" idx="4"/>
            </p:cNvCxnSpPr>
            <p:nvPr/>
          </p:nvCxnSpPr>
          <p:spPr bwMode="auto">
            <a:xfrm rot="16200000" flipV="1">
              <a:off x="1207986" y="3435523"/>
              <a:ext cx="847581" cy="566654"/>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gr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F9A2E367-2C0E-4263-8901-310971561606}"/>
                  </a:ext>
                </a:extLst>
              </p:cNvPr>
              <p:cNvSpPr txBox="1"/>
              <p:nvPr/>
            </p:nvSpPr>
            <p:spPr>
              <a:xfrm>
                <a:off x="-830953" y="5250882"/>
                <a:ext cx="4726304" cy="12689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rPr>
                        <m:t>       </m:t>
                      </m:r>
                      <m:r>
                        <m:rPr>
                          <m:sty m:val="p"/>
                        </m:rPr>
                        <a:rPr lang="en-US" altLang="zh-CN" sz="2800" b="0" i="0">
                          <a:latin typeface="Cambria Math" panose="02040503050406030204" pitchFamily="18" charset="0"/>
                          <a:ea typeface="+mn-ea"/>
                        </a:rPr>
                        <m:t>D</m:t>
                      </m:r>
                      <m:r>
                        <a:rPr lang="en-US" altLang="zh-CN" sz="2800" b="0" i="0" baseline="30000" smtClean="0">
                          <a:latin typeface="Cambria Math" panose="02040503050406030204" pitchFamily="18" charset="0"/>
                          <a:ea typeface="+mn-ea"/>
                        </a:rPr>
                        <m:t>1</m:t>
                      </m:r>
                      <m:r>
                        <a:rPr lang="en-US" altLang="zh-CN" sz="2800" b="0" i="0">
                          <a:latin typeface="Cambria Math" panose="02040503050406030204" pitchFamily="18" charset="0"/>
                          <a:ea typeface="+mn-ea"/>
                        </a:rPr>
                        <m:t>=</m:t>
                      </m:r>
                      <m:d>
                        <m:dPr>
                          <m:begChr m:val="|"/>
                          <m:endChr m:val="|"/>
                          <m:ctrlPr>
                            <a:rPr lang="en-US" altLang="zh-CN" sz="2800" b="0" i="1" smtClean="0">
                              <a:latin typeface="Cambria Math" panose="02040503050406030204" pitchFamily="18" charset="0"/>
                              <a:ea typeface="+mn-ea"/>
                            </a:rPr>
                          </m:ctrlPr>
                        </m:dPr>
                        <m:e>
                          <m:m>
                            <m:mPr>
                              <m:mcs>
                                <m:mc>
                                  <m:mcPr>
                                    <m:count m:val="3"/>
                                    <m:mcJc m:val="center"/>
                                  </m:mcPr>
                                </m:mc>
                              </m:mcs>
                              <m:ctrlPr>
                                <a:rPr lang="en-US" altLang="zh-CN" sz="2800" b="0" i="1" smtClean="0">
                                  <a:latin typeface="Cambria Math" panose="02040503050406030204" pitchFamily="18" charset="0"/>
                                  <a:ea typeface="+mn-ea"/>
                                </a:rPr>
                              </m:ctrlPr>
                            </m:mPr>
                            <m:mr>
                              <m:e>
                                <m:r>
                                  <m:rPr>
                                    <m:brk m:alnAt="7"/>
                                  </m:rPr>
                                  <a:rPr lang="en-US" altLang="zh-CN" sz="2800" b="0" i="0" smtClean="0">
                                    <a:latin typeface="Cambria Math" panose="02040503050406030204" pitchFamily="18" charset="0"/>
                                    <a:ea typeface="+mn-ea"/>
                                  </a:rPr>
                                  <m:t>1</m:t>
                                </m:r>
                                <m:r>
                                  <a:rPr lang="en-US" altLang="zh-CN" sz="2800" b="0" i="0" smtClean="0">
                                    <a:latin typeface="Cambria Math" panose="02040503050406030204" pitchFamily="18" charset="0"/>
                                    <a:ea typeface="+mn-ea"/>
                                  </a:rPr>
                                  <m:t>0</m:t>
                                </m:r>
                              </m:e>
                              <m:e>
                                <m:r>
                                  <a:rPr lang="en-US" altLang="zh-CN" sz="2800" b="0" i="0" smtClean="0">
                                    <a:latin typeface="Cambria Math" panose="02040503050406030204" pitchFamily="18" charset="0"/>
                                    <a:ea typeface="+mn-ea"/>
                                  </a:rPr>
                                  <m:t>4</m:t>
                                </m:r>
                              </m:e>
                              <m:e>
                                <m:r>
                                  <a:rPr lang="en-US" altLang="zh-CN" sz="2800" b="0" i="0" smtClean="0">
                                    <a:latin typeface="Cambria Math" panose="02040503050406030204" pitchFamily="18" charset="0"/>
                                    <a:ea typeface="+mn-ea"/>
                                  </a:rPr>
                                  <m:t>6</m:t>
                                </m:r>
                              </m:e>
                            </m:mr>
                            <m:mr>
                              <m:e>
                                <m:r>
                                  <a:rPr lang="en-US" altLang="zh-CN" sz="2800" b="0" i="0" smtClean="0">
                                    <a:latin typeface="Cambria Math" panose="02040503050406030204" pitchFamily="18" charset="0"/>
                                    <a:ea typeface="+mn-ea"/>
                                  </a:rPr>
                                  <m:t>6</m:t>
                                </m:r>
                              </m:e>
                              <m:e>
                                <m:r>
                                  <a:rPr lang="en-US" altLang="zh-CN" sz="2800" b="0" i="0">
                                    <a:latin typeface="Cambria Math" panose="02040503050406030204" pitchFamily="18" charset="0"/>
                                    <a:ea typeface="+mn-ea"/>
                                  </a:rPr>
                                  <m:t>1</m:t>
                                </m:r>
                                <m:r>
                                  <a:rPr lang="en-US" altLang="zh-CN" sz="2800" b="0" i="0" smtClean="0">
                                    <a:latin typeface="Cambria Math" panose="02040503050406030204" pitchFamily="18" charset="0"/>
                                    <a:ea typeface="+mn-ea"/>
                                  </a:rPr>
                                  <m:t>0</m:t>
                                </m:r>
                              </m:e>
                              <m:e>
                                <m:r>
                                  <a:rPr lang="en-US" altLang="zh-CN" sz="2800" b="0" i="0" smtClean="0">
                                    <a:latin typeface="Cambria Math" panose="02040503050406030204" pitchFamily="18" charset="0"/>
                                    <a:ea typeface="+mn-ea"/>
                                  </a:rPr>
                                  <m:t>2</m:t>
                                </m:r>
                              </m:e>
                            </m:mr>
                            <m:mr>
                              <m:e>
                                <m:r>
                                  <a:rPr lang="en-US" altLang="zh-CN" sz="2800" b="0" i="0" smtClean="0">
                                    <a:latin typeface="Cambria Math" panose="02040503050406030204" pitchFamily="18" charset="0"/>
                                    <a:ea typeface="+mn-ea"/>
                                  </a:rPr>
                                  <m:t>3</m:t>
                                </m:r>
                              </m:e>
                              <m:e>
                                <m:r>
                                  <a:rPr lang="en-US" altLang="zh-CN" sz="2800" b="0" i="0" smtClean="0">
                                    <a:latin typeface="Cambria Math" panose="02040503050406030204" pitchFamily="18" charset="0"/>
                                    <a:ea typeface="+mn-ea"/>
                                  </a:rPr>
                                  <m:t>7</m:t>
                                </m:r>
                              </m:e>
                              <m:e>
                                <m:r>
                                  <a:rPr lang="en-US" altLang="zh-CN" sz="2800" b="0" i="0" smtClean="0">
                                    <a:latin typeface="Cambria Math" panose="02040503050406030204" pitchFamily="18" charset="0"/>
                                    <a:ea typeface="+mn-ea"/>
                                  </a:rPr>
                                  <m:t>9</m:t>
                                </m:r>
                              </m:e>
                            </m:mr>
                          </m:m>
                        </m:e>
                      </m:d>
                    </m:oMath>
                  </m:oMathPara>
                </a14:m>
                <a:endParaRPr lang="zh-CN" altLang="en-US" sz="2800" b="0" i="0" dirty="0">
                  <a:latin typeface="+mn-ea"/>
                  <a:ea typeface="+mn-ea"/>
                </a:endParaRPr>
              </a:p>
            </p:txBody>
          </p:sp>
        </mc:Choice>
        <mc:Fallback xmlns="">
          <p:sp>
            <p:nvSpPr>
              <p:cNvPr id="21" name="文本框 20">
                <a:extLst>
                  <a:ext uri="{FF2B5EF4-FFF2-40B4-BE49-F238E27FC236}">
                    <a16:creationId xmlns:a16="http://schemas.microsoft.com/office/drawing/2014/main" id="{F9A2E367-2C0E-4263-8901-310971561606}"/>
                  </a:ext>
                </a:extLst>
              </p:cNvPr>
              <p:cNvSpPr txBox="1">
                <a:spLocks noRot="1" noChangeAspect="1" noMove="1" noResize="1" noEditPoints="1" noAdjustHandles="1" noChangeArrowheads="1" noChangeShapeType="1" noTextEdit="1"/>
              </p:cNvSpPr>
              <p:nvPr/>
            </p:nvSpPr>
            <p:spPr>
              <a:xfrm>
                <a:off x="-830953" y="5250882"/>
                <a:ext cx="4726304" cy="126893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2C20C0D4-0E9D-4387-8BC0-5349A4F02FEF}"/>
                  </a:ext>
                </a:extLst>
              </p:cNvPr>
              <p:cNvSpPr txBox="1"/>
              <p:nvPr/>
            </p:nvSpPr>
            <p:spPr>
              <a:xfrm>
                <a:off x="3242866" y="3584895"/>
                <a:ext cx="4968552" cy="12407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rPr>
                        <m:t>   </m:t>
                      </m:r>
                      <m:r>
                        <m:rPr>
                          <m:sty m:val="p"/>
                        </m:rPr>
                        <a:rPr lang="en-US" altLang="zh-CN" sz="2800" b="0" i="0">
                          <a:latin typeface="Cambria Math" panose="02040503050406030204" pitchFamily="18" charset="0"/>
                          <a:ea typeface="+mn-ea"/>
                        </a:rPr>
                        <m:t>path</m:t>
                      </m:r>
                      <m:r>
                        <a:rPr lang="en-US" altLang="zh-CN" sz="2800" b="0" i="0" smtClean="0">
                          <a:latin typeface="Cambria Math" panose="02040503050406030204" pitchFamily="18" charset="0"/>
                          <a:ea typeface="+mn-ea"/>
                        </a:rPr>
                        <m:t>=</m:t>
                      </m:r>
                      <m:d>
                        <m:dPr>
                          <m:begChr m:val="|"/>
                          <m:endChr m:val="|"/>
                          <m:ctrlPr>
                            <a:rPr lang="en-US" altLang="zh-CN" sz="2800" b="0" i="1" smtClean="0">
                              <a:latin typeface="Cambria Math" panose="02040503050406030204" pitchFamily="18" charset="0"/>
                              <a:ea typeface="+mn-ea"/>
                            </a:rPr>
                          </m:ctrlPr>
                        </m:dPr>
                        <m:e>
                          <m:m>
                            <m:mPr>
                              <m:mcs>
                                <m:mc>
                                  <m:mcPr>
                                    <m:count m:val="3"/>
                                    <m:mcJc m:val="center"/>
                                  </m:mcPr>
                                </m:mc>
                              </m:mcs>
                              <m:ctrlPr>
                                <a:rPr lang="en-US" altLang="zh-CN" sz="2800" b="0" i="1" smtClean="0">
                                  <a:latin typeface="Cambria Math" panose="02040503050406030204" pitchFamily="18" charset="0"/>
                                  <a:ea typeface="+mn-ea"/>
                                </a:rPr>
                              </m:ctrlPr>
                            </m:mPr>
                            <m:mr>
                              <m:e>
                                <m:r>
                                  <a:rPr lang="en-US" altLang="zh-CN" sz="2800" b="0" i="0" smtClean="0">
                                    <a:latin typeface="Cambria Math" panose="02040503050406030204" pitchFamily="18" charset="0"/>
                                    <a:ea typeface="+mn-ea"/>
                                  </a:rPr>
                                  <m:t>""</m:t>
                                </m:r>
                              </m:e>
                              <m:e>
                                <m:r>
                                  <m:rPr>
                                    <m:sty m:val="p"/>
                                  </m:rPr>
                                  <a:rPr lang="en-US" altLang="zh-CN" sz="2800" b="0" i="0" smtClean="0">
                                    <a:latin typeface="Cambria Math" panose="02040503050406030204" pitchFamily="18" charset="0"/>
                                    <a:ea typeface="+mn-ea"/>
                                  </a:rPr>
                                  <m:t>ab</m:t>
                                </m:r>
                              </m:e>
                              <m:e>
                                <m:r>
                                  <m:rPr>
                                    <m:sty m:val="p"/>
                                  </m:rPr>
                                  <a:rPr lang="en-US" altLang="zh-CN" sz="2800" b="0" i="0" smtClean="0">
                                    <a:latin typeface="Cambria Math" panose="02040503050406030204" pitchFamily="18" charset="0"/>
                                    <a:ea typeface="+mn-ea"/>
                                  </a:rPr>
                                  <m:t>ac</m:t>
                                </m:r>
                              </m:e>
                            </m:mr>
                            <m:mr>
                              <m:e>
                                <m:r>
                                  <m:rPr>
                                    <m:sty m:val="p"/>
                                  </m:rPr>
                                  <a:rPr lang="en-US" altLang="zh-CN" sz="2800" b="0" i="0" smtClean="0">
                                    <a:latin typeface="Cambria Math" panose="02040503050406030204" pitchFamily="18" charset="0"/>
                                    <a:ea typeface="+mn-ea"/>
                                  </a:rPr>
                                  <m:t>ba</m:t>
                                </m:r>
                              </m:e>
                              <m:e>
                                <m:r>
                                  <m:rPr>
                                    <m:sty m:val="p"/>
                                  </m:rPr>
                                  <a:rPr lang="en-US" altLang="zh-CN" sz="2800" b="0" i="0" smtClean="0">
                                    <a:latin typeface="Cambria Math" panose="02040503050406030204" pitchFamily="18" charset="0"/>
                                    <a:ea typeface="+mn-ea"/>
                                  </a:rPr>
                                  <m:t>bab</m:t>
                                </m:r>
                              </m:e>
                              <m:e>
                                <m:r>
                                  <m:rPr>
                                    <m:sty m:val="p"/>
                                  </m:rPr>
                                  <a:rPr lang="en-US" altLang="zh-CN" sz="2800" b="0" i="0" smtClean="0">
                                    <a:latin typeface="Cambria Math" panose="02040503050406030204" pitchFamily="18" charset="0"/>
                                    <a:ea typeface="+mn-ea"/>
                                  </a:rPr>
                                  <m:t>bc</m:t>
                                </m:r>
                              </m:e>
                            </m:mr>
                            <m:mr>
                              <m:e>
                                <m:r>
                                  <m:rPr>
                                    <m:sty m:val="p"/>
                                  </m:rPr>
                                  <a:rPr lang="en-US" altLang="zh-CN" sz="2800" b="0" i="0" smtClean="0">
                                    <a:latin typeface="Cambria Math" panose="02040503050406030204" pitchFamily="18" charset="0"/>
                                    <a:ea typeface="+mn-ea"/>
                                  </a:rPr>
                                  <m:t>ca</m:t>
                                </m:r>
                              </m:e>
                              <m:e>
                                <m:r>
                                  <m:rPr>
                                    <m:sty m:val="p"/>
                                  </m:rPr>
                                  <a:rPr lang="en-US" altLang="zh-CN" sz="2800" b="0" i="0" smtClean="0">
                                    <a:latin typeface="Cambria Math" panose="02040503050406030204" pitchFamily="18" charset="0"/>
                                    <a:ea typeface="+mn-ea"/>
                                  </a:rPr>
                                  <m:t>cab</m:t>
                                </m:r>
                              </m:e>
                              <m:e>
                                <m:r>
                                  <m:rPr>
                                    <m:sty m:val="p"/>
                                  </m:rPr>
                                  <a:rPr lang="en-US" altLang="zh-CN" sz="2800" b="0" i="0" smtClean="0">
                                    <a:latin typeface="Cambria Math" panose="02040503050406030204" pitchFamily="18" charset="0"/>
                                    <a:ea typeface="+mn-ea"/>
                                  </a:rPr>
                                  <m:t>cac</m:t>
                                </m:r>
                              </m:e>
                            </m:mr>
                          </m:m>
                        </m:e>
                      </m:d>
                    </m:oMath>
                  </m:oMathPara>
                </a14:m>
                <a:endParaRPr lang="zh-CN" altLang="en-US" sz="2800" b="0" i="0" dirty="0">
                  <a:latin typeface="+mn-ea"/>
                  <a:ea typeface="+mn-ea"/>
                </a:endParaRPr>
              </a:p>
            </p:txBody>
          </p:sp>
        </mc:Choice>
        <mc:Fallback xmlns="">
          <p:sp>
            <p:nvSpPr>
              <p:cNvPr id="22" name="文本框 21">
                <a:extLst>
                  <a:ext uri="{FF2B5EF4-FFF2-40B4-BE49-F238E27FC236}">
                    <a16:creationId xmlns:a16="http://schemas.microsoft.com/office/drawing/2014/main" id="{2C20C0D4-0E9D-4387-8BC0-5349A4F02FEF}"/>
                  </a:ext>
                </a:extLst>
              </p:cNvPr>
              <p:cNvSpPr txBox="1">
                <a:spLocks noRot="1" noChangeAspect="1" noMove="1" noResize="1" noEditPoints="1" noAdjustHandles="1" noChangeArrowheads="1" noChangeShapeType="1" noTextEdit="1"/>
              </p:cNvSpPr>
              <p:nvPr/>
            </p:nvSpPr>
            <p:spPr>
              <a:xfrm>
                <a:off x="3242866" y="3584895"/>
                <a:ext cx="4968552" cy="1240724"/>
              </a:xfrm>
              <a:prstGeom prst="rect">
                <a:avLst/>
              </a:prstGeom>
              <a:blipFill>
                <a:blip r:embed="rId5"/>
                <a:stretch>
                  <a:fillRect/>
                </a:stretch>
              </a:blipFill>
            </p:spPr>
            <p:txBody>
              <a:bodyPr/>
              <a:lstStyle/>
              <a:p>
                <a:r>
                  <a:rPr lang="zh-CN" altLang="en-US">
                    <a:noFill/>
                  </a:rPr>
                  <a:t> </a:t>
                </a:r>
              </a:p>
            </p:txBody>
          </p:sp>
        </mc:Fallback>
      </mc:AlternateContent>
      <p:sp>
        <p:nvSpPr>
          <p:cNvPr id="24" name="文本框 23">
            <a:extLst>
              <a:ext uri="{FF2B5EF4-FFF2-40B4-BE49-F238E27FC236}">
                <a16:creationId xmlns:a16="http://schemas.microsoft.com/office/drawing/2014/main" id="{2264460C-C9CB-416B-8F09-FC2A8DA05E5E}"/>
              </a:ext>
            </a:extLst>
          </p:cNvPr>
          <p:cNvSpPr txBox="1"/>
          <p:nvPr/>
        </p:nvSpPr>
        <p:spPr>
          <a:xfrm>
            <a:off x="411698" y="1301345"/>
            <a:ext cx="8383559" cy="824841"/>
          </a:xfrm>
          <a:prstGeom prst="rect">
            <a:avLst/>
          </a:prstGeom>
          <a:noFill/>
        </p:spPr>
        <p:txBody>
          <a:bodyPr wrap="square">
            <a:spAutoFit/>
          </a:bodyPr>
          <a:lstStyle/>
          <a:p>
            <a:pPr eaLnBrk="1" hangingPunct="1">
              <a:lnSpc>
                <a:spcPct val="60000"/>
              </a:lnSpc>
              <a:spcBef>
                <a:spcPct val="50000"/>
              </a:spcBef>
              <a:buFontTx/>
              <a:buNone/>
            </a:pPr>
            <a:r>
              <a:rPr lang="zh-CN" altLang="en-US" sz="2800" i="0" dirty="0">
                <a:latin typeface="黑体" pitchFamily="49" charset="-122"/>
                <a:ea typeface="黑体" pitchFamily="49" charset="-122"/>
              </a:rPr>
              <a:t>（</a:t>
            </a:r>
            <a:r>
              <a:rPr lang="en-US" altLang="zh-CN" sz="2800" i="0" dirty="0">
                <a:latin typeface="黑体" pitchFamily="49" charset="-122"/>
                <a:ea typeface="黑体" pitchFamily="49" charset="-122"/>
              </a:rPr>
              <a:t>2</a:t>
            </a:r>
            <a:r>
              <a:rPr lang="zh-CN" altLang="en-US" sz="2800" i="0" dirty="0">
                <a:latin typeface="黑体" pitchFamily="49" charset="-122"/>
                <a:ea typeface="黑体" pitchFamily="49" charset="-122"/>
              </a:rPr>
              <a:t>）</a:t>
            </a:r>
            <a:r>
              <a:rPr lang="en-US" altLang="zh-CN" sz="2800" i="0" dirty="0">
                <a:latin typeface="黑体" pitchFamily="49" charset="-122"/>
                <a:ea typeface="黑体" pitchFamily="49" charset="-122"/>
              </a:rPr>
              <a:t>k=1, </a:t>
            </a:r>
            <a:r>
              <a:rPr lang="en-US" altLang="zh-CN" sz="2800" b="1" i="0" dirty="0">
                <a:latin typeface="黑体" pitchFamily="49" charset="-122"/>
                <a:ea typeface="黑体" pitchFamily="49" charset="-122"/>
              </a:rPr>
              <a:t>D</a:t>
            </a:r>
            <a:r>
              <a:rPr lang="en-US" altLang="zh-CN" sz="2800" b="1" i="0" baseline="30000" dirty="0">
                <a:latin typeface="黑体" pitchFamily="49" charset="-122"/>
                <a:ea typeface="黑体" pitchFamily="49" charset="-122"/>
              </a:rPr>
              <a:t>1</a:t>
            </a:r>
            <a:r>
              <a:rPr lang="en-US" altLang="zh-CN" sz="2800" b="1" i="0" dirty="0">
                <a:latin typeface="黑体" pitchFamily="49" charset="-122"/>
                <a:ea typeface="黑体" pitchFamily="49" charset="-122"/>
              </a:rPr>
              <a:t>[</a:t>
            </a:r>
            <a:r>
              <a:rPr lang="en-US" altLang="zh-CN" sz="2800" b="1" i="0" dirty="0" err="1">
                <a:latin typeface="黑体" pitchFamily="49" charset="-122"/>
                <a:ea typeface="黑体" pitchFamily="49" charset="-122"/>
              </a:rPr>
              <a:t>i</a:t>
            </a:r>
            <a:r>
              <a:rPr lang="en-US" altLang="zh-CN" sz="2800" b="1" i="0" dirty="0">
                <a:latin typeface="黑体" pitchFamily="49" charset="-122"/>
                <a:ea typeface="黑体" pitchFamily="49" charset="-122"/>
              </a:rPr>
              <a:t>][j] = min{D</a:t>
            </a:r>
            <a:r>
              <a:rPr lang="en-US" altLang="zh-CN" sz="2800" i="0" baseline="30000" dirty="0">
                <a:latin typeface="黑体" pitchFamily="49" charset="-122"/>
                <a:ea typeface="黑体" pitchFamily="49" charset="-122"/>
              </a:rPr>
              <a:t>0</a:t>
            </a:r>
            <a:r>
              <a:rPr lang="en-US" altLang="zh-CN" sz="2800" b="1" i="0" dirty="0">
                <a:latin typeface="黑体" pitchFamily="49" charset="-122"/>
                <a:ea typeface="黑体" pitchFamily="49" charset="-122"/>
              </a:rPr>
              <a:t>[</a:t>
            </a:r>
            <a:r>
              <a:rPr lang="en-US" altLang="zh-CN" sz="2800" b="1" i="0" dirty="0" err="1">
                <a:latin typeface="黑体" pitchFamily="49" charset="-122"/>
                <a:ea typeface="黑体" pitchFamily="49" charset="-122"/>
              </a:rPr>
              <a:t>i</a:t>
            </a:r>
            <a:r>
              <a:rPr lang="en-US" altLang="zh-CN" sz="2800" b="1" i="0" dirty="0">
                <a:latin typeface="黑体" pitchFamily="49" charset="-122"/>
                <a:ea typeface="黑体" pitchFamily="49" charset="-122"/>
              </a:rPr>
              <a:t>][j],</a:t>
            </a:r>
          </a:p>
          <a:p>
            <a:pPr eaLnBrk="1" hangingPunct="1">
              <a:lnSpc>
                <a:spcPct val="60000"/>
              </a:lnSpc>
              <a:spcBef>
                <a:spcPct val="50000"/>
              </a:spcBef>
              <a:buFontTx/>
              <a:buNone/>
            </a:pPr>
            <a:r>
              <a:rPr lang="en-US" altLang="zh-CN" sz="2800" b="1" i="0" dirty="0">
                <a:latin typeface="黑体" pitchFamily="49" charset="-122"/>
                <a:ea typeface="黑体" pitchFamily="49" charset="-122"/>
              </a:rPr>
              <a:t>                       D</a:t>
            </a:r>
            <a:r>
              <a:rPr lang="en-US" altLang="zh-CN" sz="2800" i="0" baseline="30000" dirty="0">
                <a:latin typeface="黑体" pitchFamily="49" charset="-122"/>
                <a:ea typeface="黑体" pitchFamily="49" charset="-122"/>
              </a:rPr>
              <a:t>0</a:t>
            </a:r>
            <a:r>
              <a:rPr lang="en-US" altLang="zh-CN" sz="2800" b="1" i="0" dirty="0">
                <a:latin typeface="黑体" pitchFamily="49" charset="-122"/>
                <a:ea typeface="黑体" pitchFamily="49" charset="-122"/>
              </a:rPr>
              <a:t>[</a:t>
            </a:r>
            <a:r>
              <a:rPr lang="en-US" altLang="zh-CN" sz="2800" b="1" i="0" dirty="0" err="1">
                <a:latin typeface="黑体" pitchFamily="49" charset="-122"/>
                <a:ea typeface="黑体" pitchFamily="49" charset="-122"/>
              </a:rPr>
              <a:t>i</a:t>
            </a:r>
            <a:r>
              <a:rPr lang="en-US" altLang="zh-CN" sz="2800" b="1" i="0" dirty="0">
                <a:latin typeface="黑体" pitchFamily="49" charset="-122"/>
                <a:ea typeface="黑体" pitchFamily="49" charset="-122"/>
              </a:rPr>
              <a:t>][1]+D</a:t>
            </a:r>
            <a:r>
              <a:rPr lang="en-US" altLang="zh-CN" sz="2800" i="0" baseline="30000" dirty="0">
                <a:latin typeface="黑体" pitchFamily="49" charset="-122"/>
                <a:ea typeface="黑体" pitchFamily="49" charset="-122"/>
              </a:rPr>
              <a:t>0</a:t>
            </a:r>
            <a:r>
              <a:rPr lang="en-US" altLang="zh-CN" sz="2800" b="1" i="0" dirty="0">
                <a:latin typeface="黑体" pitchFamily="49" charset="-122"/>
                <a:ea typeface="黑体" pitchFamily="49" charset="-122"/>
              </a:rPr>
              <a:t>[1][j]},</a:t>
            </a:r>
          </a:p>
        </p:txBody>
      </p:sp>
      <p:sp>
        <p:nvSpPr>
          <p:cNvPr id="27" name="椭圆 26">
            <a:extLst>
              <a:ext uri="{FF2B5EF4-FFF2-40B4-BE49-F238E27FC236}">
                <a16:creationId xmlns:a16="http://schemas.microsoft.com/office/drawing/2014/main" id="{C38BCBC5-6F5B-4B68-AFEE-47383FF4DFE8}"/>
              </a:ext>
            </a:extLst>
          </p:cNvPr>
          <p:cNvSpPr/>
          <p:nvPr/>
        </p:nvSpPr>
        <p:spPr bwMode="auto">
          <a:xfrm>
            <a:off x="6366744" y="2573161"/>
            <a:ext cx="2151856" cy="503007"/>
          </a:xfrm>
          <a:prstGeom prst="ellipse">
            <a:avLst/>
          </a:prstGeom>
          <a:noFill/>
          <a:ln w="508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7DC72D92-84BE-44F6-9B1B-71FA115C2E0A}"/>
                  </a:ext>
                </a:extLst>
              </p:cNvPr>
              <p:cNvSpPr txBox="1"/>
              <p:nvPr/>
            </p:nvSpPr>
            <p:spPr>
              <a:xfrm>
                <a:off x="3268922" y="5170697"/>
                <a:ext cx="5275157" cy="12405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rPr>
                        <m:t>  </m:t>
                      </m:r>
                      <m:r>
                        <m:rPr>
                          <m:sty m:val="p"/>
                        </m:rPr>
                        <a:rPr lang="en-US" altLang="zh-CN" sz="2800" b="0" i="0">
                          <a:latin typeface="Cambria Math" panose="02040503050406030204" pitchFamily="18" charset="0"/>
                          <a:ea typeface="+mn-ea"/>
                        </a:rPr>
                        <m:t>path</m:t>
                      </m:r>
                      <m:r>
                        <a:rPr lang="en-US" altLang="zh-CN" sz="2800" b="0" i="0" smtClean="0">
                          <a:latin typeface="Cambria Math" panose="02040503050406030204" pitchFamily="18" charset="0"/>
                          <a:ea typeface="+mn-ea"/>
                        </a:rPr>
                        <m:t>=</m:t>
                      </m:r>
                      <m:d>
                        <m:dPr>
                          <m:begChr m:val="|"/>
                          <m:endChr m:val="|"/>
                          <m:ctrlPr>
                            <a:rPr lang="en-US" altLang="zh-CN" sz="2800" b="0" i="1" smtClean="0">
                              <a:latin typeface="Cambria Math" panose="02040503050406030204" pitchFamily="18" charset="0"/>
                              <a:ea typeface="+mn-ea"/>
                            </a:rPr>
                          </m:ctrlPr>
                        </m:dPr>
                        <m:e>
                          <m:m>
                            <m:mPr>
                              <m:mcs>
                                <m:mc>
                                  <m:mcPr>
                                    <m:count m:val="3"/>
                                    <m:mcJc m:val="center"/>
                                  </m:mcPr>
                                </m:mc>
                              </m:mcs>
                              <m:ctrlPr>
                                <a:rPr lang="en-US" altLang="zh-CN" sz="2800" b="0" i="1" smtClean="0">
                                  <a:latin typeface="Cambria Math" panose="02040503050406030204" pitchFamily="18" charset="0"/>
                                  <a:ea typeface="+mn-ea"/>
                                </a:rPr>
                              </m:ctrlPr>
                            </m:mPr>
                            <m:mr>
                              <m:e>
                                <m:r>
                                  <m:rPr>
                                    <m:sty m:val="p"/>
                                    <m:brk m:alnAt="7"/>
                                  </m:rPr>
                                  <a:rPr lang="en-US" altLang="zh-CN" sz="2800" b="0" i="0" smtClean="0">
                                    <a:latin typeface="Cambria Math" panose="02040503050406030204" pitchFamily="18" charset="0"/>
                                    <a:ea typeface="+mn-ea"/>
                                  </a:rPr>
                                  <m:t>a</m:t>
                                </m:r>
                                <m:r>
                                  <m:rPr>
                                    <m:sty m:val="p"/>
                                  </m:rPr>
                                  <a:rPr lang="en-US" altLang="zh-CN" sz="2800" b="0" i="0" smtClean="0">
                                    <a:latin typeface="Cambria Math" panose="02040503050406030204" pitchFamily="18" charset="0"/>
                                    <a:ea typeface="+mn-ea"/>
                                  </a:rPr>
                                  <m:t>ba</m:t>
                                </m:r>
                              </m:e>
                              <m:e>
                                <m:r>
                                  <m:rPr>
                                    <m:sty m:val="p"/>
                                  </m:rPr>
                                  <a:rPr lang="en-US" altLang="zh-CN" sz="2800" b="0" i="0" smtClean="0">
                                    <a:latin typeface="Cambria Math" panose="02040503050406030204" pitchFamily="18" charset="0"/>
                                    <a:ea typeface="+mn-ea"/>
                                  </a:rPr>
                                  <m:t>ab</m:t>
                                </m:r>
                              </m:e>
                              <m:e>
                                <m:r>
                                  <m:rPr>
                                    <m:sty m:val="p"/>
                                  </m:rPr>
                                  <a:rPr lang="en-US" altLang="zh-CN" sz="2800" b="0" i="0" smtClean="0">
                                    <a:latin typeface="Cambria Math" panose="02040503050406030204" pitchFamily="18" charset="0"/>
                                    <a:ea typeface="+mn-ea"/>
                                  </a:rPr>
                                  <m:t>abc</m:t>
                                </m:r>
                              </m:e>
                            </m:mr>
                            <m:mr>
                              <m:e>
                                <m:r>
                                  <m:rPr>
                                    <m:sty m:val="p"/>
                                  </m:rPr>
                                  <a:rPr lang="en-US" altLang="zh-CN" sz="2800" b="0" i="0" smtClean="0">
                                    <a:latin typeface="Cambria Math" panose="02040503050406030204" pitchFamily="18" charset="0"/>
                                    <a:ea typeface="+mn-ea"/>
                                  </a:rPr>
                                  <m:t>ba</m:t>
                                </m:r>
                              </m:e>
                              <m:e>
                                <m:r>
                                  <m:rPr>
                                    <m:sty m:val="p"/>
                                  </m:rPr>
                                  <a:rPr lang="en-US" altLang="zh-CN" sz="2800" b="0" i="0" smtClean="0">
                                    <a:latin typeface="Cambria Math" panose="02040503050406030204" pitchFamily="18" charset="0"/>
                                    <a:ea typeface="+mn-ea"/>
                                  </a:rPr>
                                  <m:t>bab</m:t>
                                </m:r>
                              </m:e>
                              <m:e>
                                <m:r>
                                  <m:rPr>
                                    <m:sty m:val="p"/>
                                  </m:rPr>
                                  <a:rPr lang="en-US" altLang="zh-CN" sz="2800" b="0" i="0" smtClean="0">
                                    <a:latin typeface="Cambria Math" panose="02040503050406030204" pitchFamily="18" charset="0"/>
                                    <a:ea typeface="+mn-ea"/>
                                  </a:rPr>
                                  <m:t>bc</m:t>
                                </m:r>
                              </m:e>
                            </m:mr>
                            <m:mr>
                              <m:e>
                                <m:r>
                                  <m:rPr>
                                    <m:sty m:val="p"/>
                                  </m:rPr>
                                  <a:rPr lang="en-US" altLang="zh-CN" sz="2800" b="0" i="0" smtClean="0">
                                    <a:latin typeface="Cambria Math" panose="02040503050406030204" pitchFamily="18" charset="0"/>
                                    <a:ea typeface="+mn-ea"/>
                                  </a:rPr>
                                  <m:t>ca</m:t>
                                </m:r>
                              </m:e>
                              <m:e>
                                <m:r>
                                  <m:rPr>
                                    <m:sty m:val="p"/>
                                  </m:rPr>
                                  <a:rPr lang="en-US" altLang="zh-CN" sz="2800" b="0" i="0" smtClean="0">
                                    <a:latin typeface="Cambria Math" panose="02040503050406030204" pitchFamily="18" charset="0"/>
                                    <a:ea typeface="+mn-ea"/>
                                  </a:rPr>
                                  <m:t>cab</m:t>
                                </m:r>
                              </m:e>
                              <m:e>
                                <m:r>
                                  <m:rPr>
                                    <m:sty m:val="p"/>
                                  </m:rPr>
                                  <a:rPr lang="en-US" altLang="zh-CN" sz="2800" b="0" i="0" smtClean="0">
                                    <a:latin typeface="Cambria Math" panose="02040503050406030204" pitchFamily="18" charset="0"/>
                                    <a:ea typeface="+mn-ea"/>
                                  </a:rPr>
                                  <m:t>cabc</m:t>
                                </m:r>
                              </m:e>
                            </m:mr>
                          </m:m>
                        </m:e>
                      </m:d>
                    </m:oMath>
                  </m:oMathPara>
                </a14:m>
                <a:endParaRPr lang="zh-CN" altLang="en-US" sz="2800" b="0" i="0" dirty="0">
                  <a:latin typeface="+mn-ea"/>
                  <a:ea typeface="+mn-ea"/>
                </a:endParaRPr>
              </a:p>
            </p:txBody>
          </p:sp>
        </mc:Choice>
        <mc:Fallback xmlns="">
          <p:sp>
            <p:nvSpPr>
              <p:cNvPr id="29" name="文本框 28">
                <a:extLst>
                  <a:ext uri="{FF2B5EF4-FFF2-40B4-BE49-F238E27FC236}">
                    <a16:creationId xmlns:a16="http://schemas.microsoft.com/office/drawing/2014/main" id="{7DC72D92-84BE-44F6-9B1B-71FA115C2E0A}"/>
                  </a:ext>
                </a:extLst>
              </p:cNvPr>
              <p:cNvSpPr txBox="1">
                <a:spLocks noRot="1" noChangeAspect="1" noMove="1" noResize="1" noEditPoints="1" noAdjustHandles="1" noChangeArrowheads="1" noChangeShapeType="1" noTextEdit="1"/>
              </p:cNvSpPr>
              <p:nvPr/>
            </p:nvSpPr>
            <p:spPr>
              <a:xfrm>
                <a:off x="3268922" y="5170697"/>
                <a:ext cx="5275157" cy="1240532"/>
              </a:xfrm>
              <a:prstGeom prst="rect">
                <a:avLst/>
              </a:prstGeom>
              <a:blipFill>
                <a:blip r:embed="rId6"/>
                <a:stretch>
                  <a:fillRect/>
                </a:stretch>
              </a:blipFill>
            </p:spPr>
            <p:txBody>
              <a:bodyPr/>
              <a:lstStyle/>
              <a:p>
                <a:r>
                  <a:rPr lang="zh-CN" altLang="en-US">
                    <a:noFill/>
                  </a:rPr>
                  <a:t> </a:t>
                </a:r>
              </a:p>
            </p:txBody>
          </p:sp>
        </mc:Fallback>
      </mc:AlternateContent>
      <p:sp>
        <p:nvSpPr>
          <p:cNvPr id="4" name="椭圆 3">
            <a:extLst>
              <a:ext uri="{FF2B5EF4-FFF2-40B4-BE49-F238E27FC236}">
                <a16:creationId xmlns:a16="http://schemas.microsoft.com/office/drawing/2014/main" id="{CFBFAB57-D4EE-485A-A75E-2FD0450B61DD}"/>
              </a:ext>
            </a:extLst>
          </p:cNvPr>
          <p:cNvSpPr/>
          <p:nvPr/>
        </p:nvSpPr>
        <p:spPr bwMode="auto">
          <a:xfrm>
            <a:off x="4716016" y="2636912"/>
            <a:ext cx="444688" cy="428897"/>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26" name="椭圆 25">
            <a:extLst>
              <a:ext uri="{FF2B5EF4-FFF2-40B4-BE49-F238E27FC236}">
                <a16:creationId xmlns:a16="http://schemas.microsoft.com/office/drawing/2014/main" id="{F02CBF85-DCCB-4DDA-942E-6619B4B1A6E3}"/>
              </a:ext>
            </a:extLst>
          </p:cNvPr>
          <p:cNvSpPr/>
          <p:nvPr/>
        </p:nvSpPr>
        <p:spPr bwMode="auto">
          <a:xfrm>
            <a:off x="4716016" y="2224970"/>
            <a:ext cx="444688" cy="428897"/>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28" name="椭圆 27">
            <a:extLst>
              <a:ext uri="{FF2B5EF4-FFF2-40B4-BE49-F238E27FC236}">
                <a16:creationId xmlns:a16="http://schemas.microsoft.com/office/drawing/2014/main" id="{421E4D6A-3A57-474D-B9F0-77C5B1C4BF4E}"/>
              </a:ext>
            </a:extLst>
          </p:cNvPr>
          <p:cNvSpPr/>
          <p:nvPr/>
        </p:nvSpPr>
        <p:spPr bwMode="auto">
          <a:xfrm>
            <a:off x="4716016" y="3106858"/>
            <a:ext cx="444688" cy="428897"/>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30" name="Text Box 4">
            <a:extLst>
              <a:ext uri="{FF2B5EF4-FFF2-40B4-BE49-F238E27FC236}">
                <a16:creationId xmlns:a16="http://schemas.microsoft.com/office/drawing/2014/main" id="{86D1D1FD-18B9-4DF1-B183-6C4E19AEFE9E}"/>
              </a:ext>
            </a:extLst>
          </p:cNvPr>
          <p:cNvSpPr txBox="1">
            <a:spLocks noChangeArrowheads="1"/>
          </p:cNvSpPr>
          <p:nvPr/>
        </p:nvSpPr>
        <p:spPr bwMode="auto">
          <a:xfrm>
            <a:off x="500034" y="159229"/>
            <a:ext cx="8458200" cy="769441"/>
          </a:xfrm>
          <a:prstGeom prst="rect">
            <a:avLst/>
          </a:prstGeom>
          <a:noFill/>
          <a:ln w="9525">
            <a:noFill/>
            <a:miter lim="800000"/>
            <a:headEnd/>
            <a:tailEnd/>
          </a:ln>
        </p:spPr>
        <p:txBody>
          <a:bodyPr>
            <a:spAutoFit/>
          </a:bodyPr>
          <a:lstStyle/>
          <a:p>
            <a:pPr algn="ctr" eaLnBrk="1" hangingPunct="1"/>
            <a:r>
              <a:rPr lang="en-US" altLang="zh-CN" sz="4400" i="0" dirty="0">
                <a:solidFill>
                  <a:schemeClr val="tx2"/>
                </a:solidFill>
                <a:latin typeface="Tahoma" panose="020B0604030504040204" pitchFamily="34" charset="0"/>
                <a:ea typeface="隶书" pitchFamily="49" charset="-122"/>
              </a:rPr>
              <a:t>Floyd</a:t>
            </a:r>
            <a:r>
              <a:rPr lang="zh-CN" altLang="en-US" sz="4400" i="0" dirty="0">
                <a:solidFill>
                  <a:schemeClr val="tx2"/>
                </a:solidFill>
                <a:latin typeface="Tahoma" panose="020B0604030504040204" pitchFamily="34" charset="0"/>
                <a:ea typeface="隶书" pitchFamily="49" charset="-122"/>
              </a:rPr>
              <a:t>算法实例</a:t>
            </a:r>
          </a:p>
        </p:txBody>
      </p:sp>
      <p:cxnSp>
        <p:nvCxnSpPr>
          <p:cNvPr id="5" name="Straight Connector 4">
            <a:extLst>
              <a:ext uri="{FF2B5EF4-FFF2-40B4-BE49-F238E27FC236}">
                <a16:creationId xmlns:a16="http://schemas.microsoft.com/office/drawing/2014/main" id="{0EABBD0A-66A4-4148-9D18-A0FC6AC67765}"/>
              </a:ext>
            </a:extLst>
          </p:cNvPr>
          <p:cNvCxnSpPr/>
          <p:nvPr/>
        </p:nvCxnSpPr>
        <p:spPr bwMode="auto">
          <a:xfrm>
            <a:off x="4572000" y="2126186"/>
            <a:ext cx="3384376" cy="0"/>
          </a:xfrm>
          <a:prstGeom prst="line">
            <a:avLst/>
          </a:prstGeom>
          <a:solidFill>
            <a:schemeClr val="accent1"/>
          </a:solidFill>
          <a:ln w="38100" cap="flat" cmpd="sng" algn="ctr">
            <a:solidFill>
              <a:schemeClr val="accent2"/>
            </a:solidFill>
            <a:prstDash val="solid"/>
            <a:round/>
            <a:headEnd type="none" w="med" len="med"/>
            <a:tailEnd type="none" w="med" len="med"/>
          </a:ln>
          <a:effectLst/>
        </p:spPr>
      </p:cxnSp>
    </p:spTree>
    <p:extLst>
      <p:ext uri="{BB962C8B-B14F-4D97-AF65-F5344CB8AC3E}">
        <p14:creationId xmlns:p14="http://schemas.microsoft.com/office/powerpoint/2010/main" val="4063815889"/>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7" grpId="0" animBg="1"/>
      <p:bldP spid="29" grpId="0"/>
      <p:bldP spid="4" grpId="0" animBg="1"/>
      <p:bldP spid="26" grpId="0" animBg="1"/>
      <p:bldP spid="2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pPr>
            <a:fld id="{8036945F-8F01-4570-9F26-6169BC60FD96}" type="slidenum">
              <a:rPr lang="zh-CN" altLang="en-US"/>
              <a:pPr algn="r" eaLnBrk="1" hangingPunct="1">
                <a:spcBef>
                  <a:spcPct val="50000"/>
                </a:spcBef>
              </a:pPr>
              <a:t>36</a:t>
            </a:fld>
            <a:endParaRPr lang="en-US" altLang="zh-CN"/>
          </a:p>
        </p:txBody>
      </p:sp>
      <mc:AlternateContent xmlns:mc="http://schemas.openxmlformats.org/markup-compatibility/2006" xmlns:a14="http://schemas.microsoft.com/office/drawing/2010/main">
        <mc:Choice Requires="a14">
          <p:sp>
            <p:nvSpPr>
              <p:cNvPr id="24608" name="文本框 24607">
                <a:extLst>
                  <a:ext uri="{FF2B5EF4-FFF2-40B4-BE49-F238E27FC236}">
                    <a16:creationId xmlns:a16="http://schemas.microsoft.com/office/drawing/2014/main" id="{BF9D2CB3-ACF7-42DF-A8A3-211D2A17BFC8}"/>
                  </a:ext>
                </a:extLst>
              </p:cNvPr>
              <p:cNvSpPr txBox="1"/>
              <p:nvPr/>
            </p:nvSpPr>
            <p:spPr>
              <a:xfrm>
                <a:off x="3851920" y="2206016"/>
                <a:ext cx="5616624" cy="1231747"/>
              </a:xfrm>
              <a:prstGeom prst="rect">
                <a:avLst/>
              </a:prstGeom>
              <a:noFill/>
            </p:spPr>
            <p:txBody>
              <a:bodyPr wrap="square" rtlCol="0">
                <a:spAutoFit/>
              </a:bodyPr>
              <a:lstStyle/>
              <a:p>
                <a14:m>
                  <m:oMath xmlns:m="http://schemas.openxmlformats.org/officeDocument/2006/math">
                    <m:d>
                      <m:dPr>
                        <m:begChr m:val="|"/>
                        <m:endChr m:val="|"/>
                        <m:ctrlPr>
                          <a:rPr lang="en-US" altLang="zh-CN" sz="2800" b="0" i="1" smtClean="0">
                            <a:latin typeface="Cambria Math" panose="02040503050406030204" pitchFamily="18" charset="0"/>
                            <a:ea typeface="+mn-ea"/>
                          </a:rPr>
                        </m:ctrlPr>
                      </m:dPr>
                      <m:e>
                        <m:m>
                          <m:mPr>
                            <m:mcs>
                              <m:mc>
                                <m:mcPr>
                                  <m:count m:val="3"/>
                                  <m:mcJc m:val="center"/>
                                </m:mcPr>
                              </m:mc>
                            </m:mcs>
                            <m:ctrlPr>
                              <a:rPr lang="en-US" altLang="zh-CN" sz="2800" b="0" i="1" smtClean="0">
                                <a:latin typeface="Cambria Math" panose="02040503050406030204" pitchFamily="18" charset="0"/>
                                <a:ea typeface="+mn-ea"/>
                              </a:rPr>
                            </m:ctrlPr>
                          </m:mPr>
                          <m:mr>
                            <m:e>
                              <m:r>
                                <m:rPr>
                                  <m:brk m:alnAt="7"/>
                                </m:rPr>
                                <a:rPr lang="en-US" altLang="zh-CN" sz="2800" b="0" i="0" smtClean="0">
                                  <a:latin typeface="Cambria Math" panose="02040503050406030204" pitchFamily="18" charset="0"/>
                                  <a:ea typeface="+mn-ea"/>
                                </a:rPr>
                                <m:t>1</m:t>
                              </m:r>
                              <m:r>
                                <a:rPr lang="en-US" altLang="zh-CN" sz="2800" b="0" i="0" smtClean="0">
                                  <a:latin typeface="Cambria Math" panose="02040503050406030204" pitchFamily="18" charset="0"/>
                                  <a:ea typeface="+mn-ea"/>
                                </a:rPr>
                                <m:t>0</m:t>
                              </m:r>
                            </m:e>
                            <m:e>
                              <m:r>
                                <a:rPr lang="en-US" altLang="zh-CN" sz="2800" b="0" i="0" smtClean="0">
                                  <a:latin typeface="Cambria Math" panose="02040503050406030204" pitchFamily="18" charset="0"/>
                                  <a:ea typeface="+mn-ea"/>
                                </a:rPr>
                                <m:t>4</m:t>
                              </m:r>
                            </m:e>
                            <m:e>
                              <m:r>
                                <a:rPr lang="en-US" altLang="zh-CN" sz="2800" b="0" i="0" smtClean="0">
                                  <a:latin typeface="Cambria Math" panose="02040503050406030204" pitchFamily="18" charset="0"/>
                                  <a:ea typeface="+mn-ea"/>
                                </a:rPr>
                                <m:t>6</m:t>
                              </m:r>
                            </m:e>
                          </m:mr>
                          <m:mr>
                            <m:e>
                              <m:r>
                                <a:rPr lang="en-US" altLang="zh-CN" sz="2800" b="0" i="0" smtClean="0">
                                  <a:latin typeface="Cambria Math" panose="02040503050406030204" pitchFamily="18" charset="0"/>
                                  <a:ea typeface="+mn-ea"/>
                                </a:rPr>
                                <m:t>6</m:t>
                              </m:r>
                            </m:e>
                            <m:e>
                              <m:r>
                                <a:rPr lang="en-US" altLang="zh-CN" sz="2800" b="0" i="0" smtClean="0">
                                  <a:latin typeface="Cambria Math" panose="02040503050406030204" pitchFamily="18" charset="0"/>
                                  <a:ea typeface="+mn-ea"/>
                                </a:rPr>
                                <m:t>10</m:t>
                              </m:r>
                            </m:e>
                            <m:e>
                              <m:r>
                                <a:rPr lang="en-US" altLang="zh-CN" sz="2800" b="0" i="0" smtClean="0">
                                  <a:latin typeface="Cambria Math" panose="02040503050406030204" pitchFamily="18" charset="0"/>
                                  <a:ea typeface="+mn-ea"/>
                                </a:rPr>
                                <m:t>2</m:t>
                              </m:r>
                            </m:e>
                          </m:mr>
                          <m:mr>
                            <m:e>
                              <m:r>
                                <a:rPr lang="en-US" altLang="zh-CN" sz="2800" b="0" i="0" smtClean="0">
                                  <a:latin typeface="Cambria Math" panose="02040503050406030204" pitchFamily="18" charset="0"/>
                                  <a:ea typeface="+mn-ea"/>
                                </a:rPr>
                                <m:t>3</m:t>
                              </m:r>
                            </m:e>
                            <m:e>
                              <m:r>
                                <a:rPr lang="en-US" altLang="zh-CN" sz="2800" b="0" i="0" smtClean="0">
                                  <a:latin typeface="Cambria Math" panose="02040503050406030204" pitchFamily="18" charset="0"/>
                                  <a:ea typeface="+mn-ea"/>
                                </a:rPr>
                                <m:t>7</m:t>
                              </m:r>
                            </m:e>
                            <m:e>
                              <m:r>
                                <a:rPr lang="en-US" altLang="zh-CN" sz="2800" b="0" i="0" smtClean="0">
                                  <a:latin typeface="Cambria Math" panose="02040503050406030204" pitchFamily="18" charset="0"/>
                                  <a:ea typeface="+mn-ea"/>
                                </a:rPr>
                                <m:t>9</m:t>
                              </m:r>
                            </m:e>
                          </m:mr>
                        </m:m>
                      </m:e>
                    </m:d>
                  </m:oMath>
                </a14:m>
                <a:r>
                  <a:rPr lang="en-US" altLang="zh-CN" sz="2800" b="0" i="0" dirty="0">
                    <a:latin typeface="+mn-ea"/>
                    <a:ea typeface="+mn-ea"/>
                  </a:rPr>
                  <a:t>+ </a:t>
                </a:r>
                <a14:m>
                  <m:oMath xmlns:m="http://schemas.openxmlformats.org/officeDocument/2006/math">
                    <m:d>
                      <m:dPr>
                        <m:begChr m:val="|"/>
                        <m:endChr m:val="|"/>
                        <m:ctrlPr>
                          <a:rPr lang="en-US" altLang="zh-CN" sz="2800" b="0" i="1">
                            <a:latin typeface="Cambria Math" panose="02040503050406030204" pitchFamily="18" charset="0"/>
                            <a:ea typeface="+mn-ea"/>
                          </a:rPr>
                        </m:ctrlPr>
                      </m:dPr>
                      <m:e>
                        <m:m>
                          <m:mPr>
                            <m:mcs>
                              <m:mc>
                                <m:mcPr>
                                  <m:count m:val="3"/>
                                  <m:mcJc m:val="center"/>
                                </m:mcPr>
                              </m:mc>
                            </m:mcs>
                            <m:ctrlPr>
                              <a:rPr lang="en-US" altLang="zh-CN" sz="2800" b="0" i="1">
                                <a:latin typeface="Cambria Math" panose="02040503050406030204" pitchFamily="18" charset="0"/>
                                <a:ea typeface="+mn-ea"/>
                              </a:rPr>
                            </m:ctrlPr>
                          </m:mPr>
                          <m:mr>
                            <m:e>
                              <m:r>
                                <m:rPr>
                                  <m:brk m:alnAt="7"/>
                                </m:rPr>
                                <a:rPr lang="en-US" altLang="zh-CN" sz="2800" b="0" i="0" smtClean="0">
                                  <a:latin typeface="Cambria Math" panose="02040503050406030204" pitchFamily="18" charset="0"/>
                                  <a:ea typeface="+mn-ea"/>
                                </a:rPr>
                                <m:t>1</m:t>
                              </m:r>
                              <m:r>
                                <a:rPr lang="en-US" altLang="zh-CN" sz="2800" b="0" i="0" smtClean="0">
                                  <a:latin typeface="Cambria Math" panose="02040503050406030204" pitchFamily="18" charset="0"/>
                                  <a:ea typeface="+mn-ea"/>
                                </a:rPr>
                                <m:t>0</m:t>
                              </m:r>
                            </m:e>
                            <m:e>
                              <m:r>
                                <a:rPr lang="en-US" altLang="zh-CN" sz="2800" b="0" i="0">
                                  <a:latin typeface="Cambria Math" panose="02040503050406030204" pitchFamily="18" charset="0"/>
                                  <a:ea typeface="+mn-ea"/>
                                </a:rPr>
                                <m:t>4</m:t>
                              </m:r>
                            </m:e>
                            <m:e>
                              <m:r>
                                <a:rPr lang="en-US" altLang="zh-CN" sz="2800" b="0" i="0" smtClean="0">
                                  <a:latin typeface="Cambria Math" panose="02040503050406030204" pitchFamily="18" charset="0"/>
                                  <a:ea typeface="+mn-ea"/>
                                </a:rPr>
                                <m:t>6</m:t>
                              </m:r>
                            </m:e>
                          </m:mr>
                          <m:mr>
                            <m:e>
                              <m:r>
                                <a:rPr lang="en-US" altLang="zh-CN" sz="2800" b="0" i="0">
                                  <a:latin typeface="Cambria Math" panose="02040503050406030204" pitchFamily="18" charset="0"/>
                                  <a:ea typeface="+mn-ea"/>
                                </a:rPr>
                                <m:t>6</m:t>
                              </m:r>
                            </m:e>
                            <m:e>
                              <m:r>
                                <a:rPr lang="en-US" altLang="zh-CN" sz="2800" b="0" i="0" smtClean="0">
                                  <a:latin typeface="Cambria Math" panose="02040503050406030204" pitchFamily="18" charset="0"/>
                                  <a:ea typeface="+mn-ea"/>
                                </a:rPr>
                                <m:t>10</m:t>
                              </m:r>
                            </m:e>
                            <m:e>
                              <m:r>
                                <a:rPr lang="en-US" altLang="zh-CN" sz="2800" b="0" i="0">
                                  <a:latin typeface="Cambria Math" panose="02040503050406030204" pitchFamily="18" charset="0"/>
                                  <a:ea typeface="+mn-ea"/>
                                </a:rPr>
                                <m:t>2</m:t>
                              </m:r>
                            </m:e>
                          </m:mr>
                          <m:mr>
                            <m:e>
                              <m:r>
                                <a:rPr lang="en-US" altLang="zh-CN" sz="2800" b="0" i="0">
                                  <a:latin typeface="Cambria Math" panose="02040503050406030204" pitchFamily="18" charset="0"/>
                                  <a:ea typeface="+mn-ea"/>
                                </a:rPr>
                                <m:t>3</m:t>
                              </m:r>
                            </m:e>
                            <m:e>
                              <m:r>
                                <a:rPr lang="en-US" altLang="zh-CN" sz="2800" b="0" i="0" smtClean="0">
                                  <a:latin typeface="Cambria Math" panose="02040503050406030204" pitchFamily="18" charset="0"/>
                                  <a:ea typeface="+mn-ea"/>
                                </a:rPr>
                                <m:t>7</m:t>
                              </m:r>
                            </m:e>
                            <m:e>
                              <m:r>
                                <a:rPr lang="en-US" altLang="zh-CN" sz="2800" b="0" i="0" smtClean="0">
                                  <a:latin typeface="Cambria Math" panose="02040503050406030204" pitchFamily="18" charset="0"/>
                                  <a:ea typeface="+mn-ea"/>
                                </a:rPr>
                                <m:t>9</m:t>
                              </m:r>
                            </m:e>
                          </m:mr>
                        </m:m>
                      </m:e>
                    </m:d>
                  </m:oMath>
                </a14:m>
                <a:endParaRPr lang="zh-CN" altLang="en-US" sz="2800" b="0" i="0" dirty="0">
                  <a:latin typeface="+mn-ea"/>
                  <a:ea typeface="+mn-ea"/>
                </a:endParaRPr>
              </a:p>
            </p:txBody>
          </p:sp>
        </mc:Choice>
        <mc:Fallback xmlns="">
          <p:sp>
            <p:nvSpPr>
              <p:cNvPr id="24608" name="文本框 24607">
                <a:extLst>
                  <a:ext uri="{FF2B5EF4-FFF2-40B4-BE49-F238E27FC236}">
                    <a16:creationId xmlns:a16="http://schemas.microsoft.com/office/drawing/2014/main" id="{BF9D2CB3-ACF7-42DF-A8A3-211D2A17BFC8}"/>
                  </a:ext>
                </a:extLst>
              </p:cNvPr>
              <p:cNvSpPr txBox="1">
                <a:spLocks noRot="1" noChangeAspect="1" noMove="1" noResize="1" noEditPoints="1" noAdjustHandles="1" noChangeArrowheads="1" noChangeShapeType="1" noTextEdit="1"/>
              </p:cNvSpPr>
              <p:nvPr/>
            </p:nvSpPr>
            <p:spPr>
              <a:xfrm>
                <a:off x="3851920" y="2206016"/>
                <a:ext cx="5616624" cy="1231747"/>
              </a:xfrm>
              <a:prstGeom prst="rect">
                <a:avLst/>
              </a:prstGeom>
              <a:blipFill>
                <a:blip r:embed="rId3"/>
                <a:stretch>
                  <a:fillRect/>
                </a:stretch>
              </a:blipFill>
            </p:spPr>
            <p:txBody>
              <a:bodyPr/>
              <a:lstStyle/>
              <a:p>
                <a:r>
                  <a:rPr lang="zh-CN" altLang="en-US">
                    <a:noFill/>
                  </a:rPr>
                  <a:t> </a:t>
                </a:r>
              </a:p>
            </p:txBody>
          </p:sp>
        </mc:Fallback>
      </mc:AlternateContent>
      <p:grpSp>
        <p:nvGrpSpPr>
          <p:cNvPr id="2" name="组合 1">
            <a:extLst>
              <a:ext uri="{FF2B5EF4-FFF2-40B4-BE49-F238E27FC236}">
                <a16:creationId xmlns:a16="http://schemas.microsoft.com/office/drawing/2014/main" id="{4F6C541F-B29D-42EB-AB90-2136F03177DD}"/>
              </a:ext>
            </a:extLst>
          </p:cNvPr>
          <p:cNvGrpSpPr/>
          <p:nvPr/>
        </p:nvGrpSpPr>
        <p:grpSpPr>
          <a:xfrm>
            <a:off x="199109" y="2274872"/>
            <a:ext cx="3454575" cy="2378066"/>
            <a:chOff x="827584" y="2329109"/>
            <a:chExt cx="3454575" cy="2378066"/>
          </a:xfrm>
        </p:grpSpPr>
        <p:sp>
          <p:nvSpPr>
            <p:cNvPr id="3" name="椭圆 2" descr="V">
              <a:extLst>
                <a:ext uri="{FF2B5EF4-FFF2-40B4-BE49-F238E27FC236}">
                  <a16:creationId xmlns:a16="http://schemas.microsoft.com/office/drawing/2014/main" id="{CC27CB3D-352F-4C30-BCCB-2DF710A35928}"/>
                </a:ext>
              </a:extLst>
            </p:cNvPr>
            <p:cNvSpPr/>
            <p:nvPr/>
          </p:nvSpPr>
          <p:spPr bwMode="auto">
            <a:xfrm>
              <a:off x="987851" y="2689150"/>
              <a:ext cx="721196" cy="605909"/>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CN" sz="2800" i="0" dirty="0"/>
                <a:t>a</a:t>
              </a:r>
              <a:endParaRPr kumimoji="0" lang="zh-CN" altLang="en-US" sz="2800" b="1" i="0" u="none" strike="noStrike" cap="none" normalizeH="0" dirty="0">
                <a:ln>
                  <a:noFill/>
                </a:ln>
                <a:solidFill>
                  <a:schemeClr val="tx1"/>
                </a:solidFill>
                <a:effectLst/>
                <a:latin typeface="Times New Roman" pitchFamily="18" charset="0"/>
                <a:ea typeface="宋体" pitchFamily="2" charset="-122"/>
              </a:endParaRPr>
            </a:p>
          </p:txBody>
        </p:sp>
        <p:sp>
          <p:nvSpPr>
            <p:cNvPr id="9" name="椭圆 8" descr="V">
              <a:extLst>
                <a:ext uri="{FF2B5EF4-FFF2-40B4-BE49-F238E27FC236}">
                  <a16:creationId xmlns:a16="http://schemas.microsoft.com/office/drawing/2014/main" id="{68657903-33DE-4925-BAB4-90A844979C44}"/>
                </a:ext>
              </a:extLst>
            </p:cNvPr>
            <p:cNvSpPr/>
            <p:nvPr/>
          </p:nvSpPr>
          <p:spPr bwMode="auto">
            <a:xfrm>
              <a:off x="3460523" y="2689150"/>
              <a:ext cx="721196" cy="605909"/>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altLang="zh-CN" sz="2800" b="1" i="0" u="none" strike="noStrike" cap="none" normalizeH="0" dirty="0">
                  <a:ln>
                    <a:noFill/>
                  </a:ln>
                  <a:solidFill>
                    <a:schemeClr val="tx1"/>
                  </a:solidFill>
                  <a:effectLst/>
                  <a:latin typeface="Times New Roman" pitchFamily="18" charset="0"/>
                  <a:ea typeface="宋体" pitchFamily="2" charset="-122"/>
                </a:rPr>
                <a:t>b</a:t>
              </a:r>
              <a:endParaRPr kumimoji="0" lang="zh-CN" altLang="en-US" sz="2800" b="1" i="0" u="none" strike="noStrike" cap="none" normalizeH="0" dirty="0">
                <a:ln>
                  <a:noFill/>
                </a:ln>
                <a:solidFill>
                  <a:schemeClr val="tx1"/>
                </a:solidFill>
                <a:effectLst/>
                <a:latin typeface="Times New Roman" pitchFamily="18" charset="0"/>
                <a:ea typeface="宋体" pitchFamily="2" charset="-122"/>
              </a:endParaRPr>
            </a:p>
          </p:txBody>
        </p:sp>
        <p:sp>
          <p:nvSpPr>
            <p:cNvPr id="10" name="椭圆 9" descr="V">
              <a:extLst>
                <a:ext uri="{FF2B5EF4-FFF2-40B4-BE49-F238E27FC236}">
                  <a16:creationId xmlns:a16="http://schemas.microsoft.com/office/drawing/2014/main" id="{CE2BAF37-FAC0-4AB9-AD2E-832687F34352}"/>
                </a:ext>
              </a:extLst>
            </p:cNvPr>
            <p:cNvSpPr/>
            <p:nvPr/>
          </p:nvSpPr>
          <p:spPr bwMode="auto">
            <a:xfrm>
              <a:off x="1915103" y="4101266"/>
              <a:ext cx="721196" cy="605909"/>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0" lang="en-US" altLang="zh-CN" sz="2800" b="1" i="0" u="none" strike="noStrike" cap="none" normalizeH="0" dirty="0">
                  <a:ln>
                    <a:noFill/>
                  </a:ln>
                  <a:solidFill>
                    <a:schemeClr val="tx1"/>
                  </a:solidFill>
                  <a:effectLst/>
                  <a:latin typeface="Times New Roman" pitchFamily="18" charset="0"/>
                  <a:ea typeface="宋体" pitchFamily="2" charset="-122"/>
                </a:rPr>
                <a:t>C</a:t>
              </a:r>
              <a:endParaRPr kumimoji="0" lang="zh-CN" altLang="en-US" sz="2800" b="1" i="0" u="none" strike="noStrike" cap="none" normalizeH="0" dirty="0">
                <a:ln>
                  <a:noFill/>
                </a:ln>
                <a:solidFill>
                  <a:schemeClr val="tx1"/>
                </a:solidFill>
                <a:effectLst/>
                <a:latin typeface="Times New Roman" pitchFamily="18" charset="0"/>
                <a:ea typeface="宋体" pitchFamily="2" charset="-122"/>
              </a:endParaRPr>
            </a:p>
          </p:txBody>
        </p:sp>
        <p:cxnSp>
          <p:nvCxnSpPr>
            <p:cNvPr id="6" name="连接符: 曲线 5">
              <a:extLst>
                <a:ext uri="{FF2B5EF4-FFF2-40B4-BE49-F238E27FC236}">
                  <a16:creationId xmlns:a16="http://schemas.microsoft.com/office/drawing/2014/main" id="{66279F35-2907-4372-8275-03A72B6674FD}"/>
                </a:ext>
              </a:extLst>
            </p:cNvPr>
            <p:cNvCxnSpPr>
              <a:stCxn id="3" idx="7"/>
              <a:endCxn id="9" idx="1"/>
            </p:cNvCxnSpPr>
            <p:nvPr/>
          </p:nvCxnSpPr>
          <p:spPr bwMode="auto">
            <a:xfrm rot="5400000" flipH="1" flipV="1">
              <a:off x="2587520" y="1796529"/>
              <a:ext cx="12700" cy="1962709"/>
            </a:xfrm>
            <a:prstGeom prst="curvedConnector3">
              <a:avLst>
                <a:gd name="adj1" fmla="val 2498685"/>
              </a:avLst>
            </a:prstGeom>
            <a:solidFill>
              <a:schemeClr val="accent1"/>
            </a:solidFill>
            <a:ln w="9525" cap="flat" cmpd="sng" algn="ctr">
              <a:solidFill>
                <a:schemeClr val="tx1"/>
              </a:solidFill>
              <a:prstDash val="solid"/>
              <a:round/>
              <a:headEnd type="none" w="med" len="med"/>
              <a:tailEnd type="triangle"/>
            </a:ln>
            <a:effectLst/>
          </p:spPr>
        </p:cxnSp>
        <p:cxnSp>
          <p:nvCxnSpPr>
            <p:cNvPr id="11" name="连接符: 曲线 10">
              <a:extLst>
                <a:ext uri="{FF2B5EF4-FFF2-40B4-BE49-F238E27FC236}">
                  <a16:creationId xmlns:a16="http://schemas.microsoft.com/office/drawing/2014/main" id="{41394B4B-0688-43E7-9697-8C027CDA671A}"/>
                </a:ext>
              </a:extLst>
            </p:cNvPr>
            <p:cNvCxnSpPr>
              <a:stCxn id="9" idx="3"/>
              <a:endCxn id="3" idx="5"/>
            </p:cNvCxnSpPr>
            <p:nvPr/>
          </p:nvCxnSpPr>
          <p:spPr bwMode="auto">
            <a:xfrm rot="5400000">
              <a:off x="2587520" y="2224972"/>
              <a:ext cx="12700" cy="1962709"/>
            </a:xfrm>
            <a:prstGeom prst="curvedConnector3">
              <a:avLst>
                <a:gd name="adj1" fmla="val 2498685"/>
              </a:avLst>
            </a:prstGeom>
            <a:solidFill>
              <a:schemeClr val="accent1"/>
            </a:solidFill>
            <a:ln w="9525" cap="flat" cmpd="sng" algn="ctr">
              <a:solidFill>
                <a:schemeClr val="tx1"/>
              </a:solidFill>
              <a:prstDash val="solid"/>
              <a:round/>
              <a:headEnd type="none" w="med" len="med"/>
              <a:tailEnd type="triangle"/>
            </a:ln>
            <a:effectLst/>
          </p:spPr>
        </p:cxnSp>
        <p:cxnSp>
          <p:nvCxnSpPr>
            <p:cNvPr id="35" name="连接符: 曲线 34">
              <a:extLst>
                <a:ext uri="{FF2B5EF4-FFF2-40B4-BE49-F238E27FC236}">
                  <a16:creationId xmlns:a16="http://schemas.microsoft.com/office/drawing/2014/main" id="{9D61AA15-7A74-48F4-8521-37CF2DF9545F}"/>
                </a:ext>
              </a:extLst>
            </p:cNvPr>
            <p:cNvCxnSpPr>
              <a:stCxn id="9" idx="4"/>
              <a:endCxn id="10" idx="6"/>
            </p:cNvCxnSpPr>
            <p:nvPr/>
          </p:nvCxnSpPr>
          <p:spPr bwMode="auto">
            <a:xfrm rot="5400000">
              <a:off x="2674129" y="3257229"/>
              <a:ext cx="1109162" cy="1184822"/>
            </a:xfrm>
            <a:prstGeom prst="curvedConnector2">
              <a:avLst/>
            </a:prstGeom>
            <a:solidFill>
              <a:schemeClr val="accent1"/>
            </a:solidFill>
            <a:ln w="9525" cap="flat" cmpd="sng" algn="ctr">
              <a:solidFill>
                <a:schemeClr val="tx1"/>
              </a:solidFill>
              <a:prstDash val="solid"/>
              <a:round/>
              <a:headEnd type="none" w="med" len="med"/>
              <a:tailEnd type="triangle"/>
            </a:ln>
            <a:effectLst/>
          </p:spPr>
        </p:cxnSp>
        <p:sp>
          <p:nvSpPr>
            <p:cNvPr id="24606" name="文本框 24605">
              <a:extLst>
                <a:ext uri="{FF2B5EF4-FFF2-40B4-BE49-F238E27FC236}">
                  <a16:creationId xmlns:a16="http://schemas.microsoft.com/office/drawing/2014/main" id="{12F93FEA-2ABE-438D-B092-01882B06F6B7}"/>
                </a:ext>
              </a:extLst>
            </p:cNvPr>
            <p:cNvSpPr txBox="1"/>
            <p:nvPr/>
          </p:nvSpPr>
          <p:spPr>
            <a:xfrm>
              <a:off x="2329803" y="2329109"/>
              <a:ext cx="821636" cy="523220"/>
            </a:xfrm>
            <a:prstGeom prst="rect">
              <a:avLst/>
            </a:prstGeom>
            <a:noFill/>
          </p:spPr>
          <p:txBody>
            <a:bodyPr wrap="square" rtlCol="0">
              <a:spAutoFit/>
            </a:bodyPr>
            <a:lstStyle/>
            <a:p>
              <a:pPr algn="ctr"/>
              <a:r>
                <a:rPr lang="en-US" altLang="zh-CN" sz="2800" i="0" dirty="0"/>
                <a:t>4</a:t>
              </a:r>
              <a:endParaRPr lang="zh-CN" altLang="en-US" sz="2800" i="0" dirty="0"/>
            </a:p>
          </p:txBody>
        </p:sp>
        <p:sp>
          <p:nvSpPr>
            <p:cNvPr id="99" name="文本框 98">
              <a:extLst>
                <a:ext uri="{FF2B5EF4-FFF2-40B4-BE49-F238E27FC236}">
                  <a16:creationId xmlns:a16="http://schemas.microsoft.com/office/drawing/2014/main" id="{667B5C3F-F448-4E4D-96FB-994F357B4BCE}"/>
                </a:ext>
              </a:extLst>
            </p:cNvPr>
            <p:cNvSpPr txBox="1"/>
            <p:nvPr/>
          </p:nvSpPr>
          <p:spPr>
            <a:xfrm>
              <a:off x="2225480" y="3078662"/>
              <a:ext cx="821636" cy="523220"/>
            </a:xfrm>
            <a:prstGeom prst="rect">
              <a:avLst/>
            </a:prstGeom>
            <a:noFill/>
          </p:spPr>
          <p:txBody>
            <a:bodyPr wrap="square" rtlCol="0">
              <a:spAutoFit/>
            </a:bodyPr>
            <a:lstStyle/>
            <a:p>
              <a:pPr algn="ctr"/>
              <a:r>
                <a:rPr lang="en-US" altLang="zh-CN" sz="2800" i="0" dirty="0"/>
                <a:t>6</a:t>
              </a:r>
              <a:endParaRPr lang="zh-CN" altLang="en-US" sz="2800" i="0" dirty="0"/>
            </a:p>
          </p:txBody>
        </p:sp>
        <p:sp>
          <p:nvSpPr>
            <p:cNvPr id="100" name="文本框 99">
              <a:extLst>
                <a:ext uri="{FF2B5EF4-FFF2-40B4-BE49-F238E27FC236}">
                  <a16:creationId xmlns:a16="http://schemas.microsoft.com/office/drawing/2014/main" id="{E167EEB9-6386-4ABD-9774-79B209A7BCA5}"/>
                </a:ext>
              </a:extLst>
            </p:cNvPr>
            <p:cNvSpPr txBox="1"/>
            <p:nvPr/>
          </p:nvSpPr>
          <p:spPr>
            <a:xfrm>
              <a:off x="3460523" y="3561442"/>
              <a:ext cx="821636" cy="523220"/>
            </a:xfrm>
            <a:prstGeom prst="rect">
              <a:avLst/>
            </a:prstGeom>
            <a:noFill/>
          </p:spPr>
          <p:txBody>
            <a:bodyPr wrap="square" rtlCol="0">
              <a:spAutoFit/>
            </a:bodyPr>
            <a:lstStyle/>
            <a:p>
              <a:pPr algn="ctr"/>
              <a:r>
                <a:rPr lang="en-US" altLang="zh-CN" sz="2800" i="0" dirty="0"/>
                <a:t>2</a:t>
              </a:r>
              <a:endParaRPr lang="zh-CN" altLang="en-US" sz="2800" i="0" dirty="0"/>
            </a:p>
          </p:txBody>
        </p:sp>
        <p:sp>
          <p:nvSpPr>
            <p:cNvPr id="101" name="文本框 100">
              <a:extLst>
                <a:ext uri="{FF2B5EF4-FFF2-40B4-BE49-F238E27FC236}">
                  <a16:creationId xmlns:a16="http://schemas.microsoft.com/office/drawing/2014/main" id="{193AA48F-FB88-40EB-AAB1-C35D9C7138E5}"/>
                </a:ext>
              </a:extLst>
            </p:cNvPr>
            <p:cNvSpPr txBox="1"/>
            <p:nvPr/>
          </p:nvSpPr>
          <p:spPr>
            <a:xfrm>
              <a:off x="1508167" y="3341390"/>
              <a:ext cx="821636" cy="523220"/>
            </a:xfrm>
            <a:prstGeom prst="rect">
              <a:avLst/>
            </a:prstGeom>
            <a:noFill/>
          </p:spPr>
          <p:txBody>
            <a:bodyPr wrap="square" rtlCol="0">
              <a:spAutoFit/>
            </a:bodyPr>
            <a:lstStyle/>
            <a:p>
              <a:pPr algn="ctr"/>
              <a:r>
                <a:rPr lang="en-US" altLang="zh-CN" sz="2800" i="0" dirty="0"/>
                <a:t>11</a:t>
              </a:r>
              <a:endParaRPr lang="zh-CN" altLang="en-US" sz="2800" i="0" dirty="0"/>
            </a:p>
          </p:txBody>
        </p:sp>
        <p:sp>
          <p:nvSpPr>
            <p:cNvPr id="102" name="文本框 101">
              <a:extLst>
                <a:ext uri="{FF2B5EF4-FFF2-40B4-BE49-F238E27FC236}">
                  <a16:creationId xmlns:a16="http://schemas.microsoft.com/office/drawing/2014/main" id="{C210EDE6-8FFD-4CC5-A822-05A0861F5677}"/>
                </a:ext>
              </a:extLst>
            </p:cNvPr>
            <p:cNvSpPr txBox="1"/>
            <p:nvPr/>
          </p:nvSpPr>
          <p:spPr>
            <a:xfrm>
              <a:off x="827584" y="3619420"/>
              <a:ext cx="821636" cy="523220"/>
            </a:xfrm>
            <a:prstGeom prst="rect">
              <a:avLst/>
            </a:prstGeom>
            <a:noFill/>
          </p:spPr>
          <p:txBody>
            <a:bodyPr wrap="square" rtlCol="0">
              <a:spAutoFit/>
            </a:bodyPr>
            <a:lstStyle/>
            <a:p>
              <a:pPr algn="ctr"/>
              <a:r>
                <a:rPr lang="en-US" altLang="zh-CN" sz="2800" i="0" dirty="0"/>
                <a:t>3</a:t>
              </a:r>
              <a:endParaRPr lang="zh-CN" altLang="en-US" sz="2800" i="0" dirty="0"/>
            </a:p>
          </p:txBody>
        </p:sp>
        <p:cxnSp>
          <p:nvCxnSpPr>
            <p:cNvPr id="24610" name="连接符: 曲线 24609">
              <a:extLst>
                <a:ext uri="{FF2B5EF4-FFF2-40B4-BE49-F238E27FC236}">
                  <a16:creationId xmlns:a16="http://schemas.microsoft.com/office/drawing/2014/main" id="{B15E05FD-F73F-470D-B679-F81BB0FB809E}"/>
                </a:ext>
              </a:extLst>
            </p:cNvPr>
            <p:cNvCxnSpPr>
              <a:endCxn id="10" idx="0"/>
            </p:cNvCxnSpPr>
            <p:nvPr/>
          </p:nvCxnSpPr>
          <p:spPr bwMode="auto">
            <a:xfrm rot="16200000" flipH="1">
              <a:off x="1488830" y="3314395"/>
              <a:ext cx="806208" cy="767534"/>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cxnSp>
          <p:nvCxnSpPr>
            <p:cNvPr id="24612" name="连接符: 曲线 24611">
              <a:extLst>
                <a:ext uri="{FF2B5EF4-FFF2-40B4-BE49-F238E27FC236}">
                  <a16:creationId xmlns:a16="http://schemas.microsoft.com/office/drawing/2014/main" id="{186B8D22-144E-4EFB-BCF2-C5D17983124E}"/>
                </a:ext>
              </a:extLst>
            </p:cNvPr>
            <p:cNvCxnSpPr>
              <a:endCxn id="3" idx="4"/>
            </p:cNvCxnSpPr>
            <p:nvPr/>
          </p:nvCxnSpPr>
          <p:spPr bwMode="auto">
            <a:xfrm rot="16200000" flipV="1">
              <a:off x="1207986" y="3435523"/>
              <a:ext cx="847581" cy="566654"/>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gr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F9A2E367-2C0E-4263-8901-310971561606}"/>
                  </a:ext>
                </a:extLst>
              </p:cNvPr>
              <p:cNvSpPr txBox="1"/>
              <p:nvPr/>
            </p:nvSpPr>
            <p:spPr>
              <a:xfrm>
                <a:off x="-715926" y="5286479"/>
                <a:ext cx="4726304" cy="12689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b="1" i="1" smtClean="0">
                          <a:solidFill>
                            <a:srgbClr val="FF0000"/>
                          </a:solidFill>
                          <a:latin typeface="Cambria Math" panose="02040503050406030204" pitchFamily="18" charset="0"/>
                        </a:rPr>
                        <m:t>       </m:t>
                      </m:r>
                      <m:r>
                        <m:rPr>
                          <m:sty m:val="p"/>
                        </m:rPr>
                        <a:rPr lang="en-US" altLang="zh-CN" sz="2800" b="0" i="0">
                          <a:solidFill>
                            <a:srgbClr val="FF0000"/>
                          </a:solidFill>
                          <a:latin typeface="Cambria Math" panose="02040503050406030204" pitchFamily="18" charset="0"/>
                          <a:ea typeface="+mn-ea"/>
                        </a:rPr>
                        <m:t>D</m:t>
                      </m:r>
                      <m:r>
                        <a:rPr lang="en-US" altLang="zh-CN" sz="2800" b="0" i="0" baseline="30000">
                          <a:solidFill>
                            <a:srgbClr val="FF0000"/>
                          </a:solidFill>
                          <a:latin typeface="Cambria Math" panose="02040503050406030204" pitchFamily="18" charset="0"/>
                          <a:ea typeface="+mn-ea"/>
                        </a:rPr>
                        <m:t>2</m:t>
                      </m:r>
                      <m:r>
                        <a:rPr lang="en-US" altLang="zh-CN" sz="2800" b="0" i="0">
                          <a:solidFill>
                            <a:srgbClr val="FF0000"/>
                          </a:solidFill>
                          <a:latin typeface="Cambria Math" panose="02040503050406030204" pitchFamily="18" charset="0"/>
                          <a:ea typeface="+mn-ea"/>
                        </a:rPr>
                        <m:t>=</m:t>
                      </m:r>
                      <m:d>
                        <m:dPr>
                          <m:begChr m:val="|"/>
                          <m:endChr m:val="|"/>
                          <m:ctrlPr>
                            <a:rPr lang="en-US" altLang="zh-CN" sz="2800" b="0" i="1" smtClean="0">
                              <a:solidFill>
                                <a:srgbClr val="FF0000"/>
                              </a:solidFill>
                              <a:latin typeface="Cambria Math" panose="02040503050406030204" pitchFamily="18" charset="0"/>
                              <a:ea typeface="+mn-ea"/>
                            </a:rPr>
                          </m:ctrlPr>
                        </m:dPr>
                        <m:e>
                          <m:m>
                            <m:mPr>
                              <m:mcs>
                                <m:mc>
                                  <m:mcPr>
                                    <m:count m:val="3"/>
                                    <m:mcJc m:val="center"/>
                                  </m:mcPr>
                                </m:mc>
                              </m:mcs>
                              <m:ctrlPr>
                                <a:rPr lang="en-US" altLang="zh-CN" sz="2800" b="0" i="1" smtClean="0">
                                  <a:solidFill>
                                    <a:srgbClr val="FF0000"/>
                                  </a:solidFill>
                                  <a:latin typeface="Cambria Math" panose="02040503050406030204" pitchFamily="18" charset="0"/>
                                  <a:ea typeface="+mn-ea"/>
                                </a:rPr>
                              </m:ctrlPr>
                            </m:mPr>
                            <m:mr>
                              <m:e>
                                <m:r>
                                  <a:rPr lang="en-US" altLang="zh-CN" sz="2800" b="0" i="0" smtClean="0">
                                    <a:solidFill>
                                      <a:srgbClr val="FF0000"/>
                                    </a:solidFill>
                                    <a:latin typeface="Cambria Math" panose="02040503050406030204" pitchFamily="18" charset="0"/>
                                    <a:ea typeface="+mn-ea"/>
                                  </a:rPr>
                                  <m:t>9</m:t>
                                </m:r>
                              </m:e>
                              <m:e>
                                <m:r>
                                  <a:rPr lang="en-US" altLang="zh-CN" sz="2800" b="0" i="0" smtClean="0">
                                    <a:solidFill>
                                      <a:srgbClr val="FF0000"/>
                                    </a:solidFill>
                                    <a:latin typeface="Cambria Math" panose="02040503050406030204" pitchFamily="18" charset="0"/>
                                    <a:ea typeface="+mn-ea"/>
                                  </a:rPr>
                                  <m:t>4</m:t>
                                </m:r>
                              </m:e>
                              <m:e>
                                <m:r>
                                  <a:rPr lang="en-US" altLang="zh-CN" sz="2800" b="0" i="0" smtClean="0">
                                    <a:solidFill>
                                      <a:srgbClr val="FF0000"/>
                                    </a:solidFill>
                                    <a:latin typeface="Cambria Math" panose="02040503050406030204" pitchFamily="18" charset="0"/>
                                    <a:ea typeface="+mn-ea"/>
                                  </a:rPr>
                                  <m:t>6</m:t>
                                </m:r>
                              </m:e>
                            </m:mr>
                            <m:mr>
                              <m:e>
                                <m:r>
                                  <a:rPr lang="en-US" altLang="zh-CN" sz="2800" b="0" i="0" smtClean="0">
                                    <a:solidFill>
                                      <a:srgbClr val="FF0000"/>
                                    </a:solidFill>
                                    <a:latin typeface="Cambria Math" panose="02040503050406030204" pitchFamily="18" charset="0"/>
                                    <a:ea typeface="+mn-ea"/>
                                  </a:rPr>
                                  <m:t>5</m:t>
                                </m:r>
                              </m:e>
                              <m:e>
                                <m:r>
                                  <a:rPr lang="en-US" altLang="zh-CN" sz="2800" b="0" i="0" smtClean="0">
                                    <a:solidFill>
                                      <a:srgbClr val="FF0000"/>
                                    </a:solidFill>
                                    <a:latin typeface="Cambria Math" panose="02040503050406030204" pitchFamily="18" charset="0"/>
                                    <a:ea typeface="+mn-ea"/>
                                  </a:rPr>
                                  <m:t>9</m:t>
                                </m:r>
                              </m:e>
                              <m:e>
                                <m:r>
                                  <a:rPr lang="en-US" altLang="zh-CN" sz="2800" b="0" i="0" smtClean="0">
                                    <a:solidFill>
                                      <a:srgbClr val="FF0000"/>
                                    </a:solidFill>
                                    <a:latin typeface="Cambria Math" panose="02040503050406030204" pitchFamily="18" charset="0"/>
                                    <a:ea typeface="+mn-ea"/>
                                  </a:rPr>
                                  <m:t>2</m:t>
                                </m:r>
                              </m:e>
                            </m:mr>
                            <m:mr>
                              <m:e>
                                <m:r>
                                  <a:rPr lang="en-US" altLang="zh-CN" sz="2800" b="0" i="0" smtClean="0">
                                    <a:solidFill>
                                      <a:srgbClr val="FF0000"/>
                                    </a:solidFill>
                                    <a:latin typeface="Cambria Math" panose="02040503050406030204" pitchFamily="18" charset="0"/>
                                    <a:ea typeface="+mn-ea"/>
                                  </a:rPr>
                                  <m:t>3</m:t>
                                </m:r>
                              </m:e>
                              <m:e>
                                <m:r>
                                  <a:rPr lang="en-US" altLang="zh-CN" sz="2800" b="0" i="0" smtClean="0">
                                    <a:solidFill>
                                      <a:srgbClr val="FF0000"/>
                                    </a:solidFill>
                                    <a:latin typeface="Cambria Math" panose="02040503050406030204" pitchFamily="18" charset="0"/>
                                    <a:ea typeface="+mn-ea"/>
                                  </a:rPr>
                                  <m:t>7</m:t>
                                </m:r>
                              </m:e>
                              <m:e>
                                <m:r>
                                  <a:rPr lang="en-US" altLang="zh-CN" sz="2800" b="0" i="0" smtClean="0">
                                    <a:solidFill>
                                      <a:srgbClr val="FF0000"/>
                                    </a:solidFill>
                                    <a:latin typeface="Cambria Math" panose="02040503050406030204" pitchFamily="18" charset="0"/>
                                    <a:ea typeface="+mn-ea"/>
                                  </a:rPr>
                                  <m:t>9</m:t>
                                </m:r>
                              </m:e>
                            </m:mr>
                          </m:m>
                        </m:e>
                      </m:d>
                    </m:oMath>
                  </m:oMathPara>
                </a14:m>
                <a:endParaRPr lang="zh-CN" altLang="en-US" sz="2800" b="0" i="0" dirty="0">
                  <a:solidFill>
                    <a:srgbClr val="FF0000"/>
                  </a:solidFill>
                  <a:latin typeface="+mn-ea"/>
                  <a:ea typeface="+mn-ea"/>
                </a:endParaRPr>
              </a:p>
            </p:txBody>
          </p:sp>
        </mc:Choice>
        <mc:Fallback xmlns="">
          <p:sp>
            <p:nvSpPr>
              <p:cNvPr id="21" name="文本框 20">
                <a:extLst>
                  <a:ext uri="{FF2B5EF4-FFF2-40B4-BE49-F238E27FC236}">
                    <a16:creationId xmlns:a16="http://schemas.microsoft.com/office/drawing/2014/main" id="{F9A2E367-2C0E-4263-8901-310971561606}"/>
                  </a:ext>
                </a:extLst>
              </p:cNvPr>
              <p:cNvSpPr txBox="1">
                <a:spLocks noRot="1" noChangeAspect="1" noMove="1" noResize="1" noEditPoints="1" noAdjustHandles="1" noChangeArrowheads="1" noChangeShapeType="1" noTextEdit="1"/>
              </p:cNvSpPr>
              <p:nvPr/>
            </p:nvSpPr>
            <p:spPr>
              <a:xfrm>
                <a:off x="-715926" y="5286479"/>
                <a:ext cx="4726304" cy="1268937"/>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2C20C0D4-0E9D-4387-8BC0-5349A4F02FEF}"/>
                  </a:ext>
                </a:extLst>
              </p:cNvPr>
              <p:cNvSpPr txBox="1"/>
              <p:nvPr/>
            </p:nvSpPr>
            <p:spPr>
              <a:xfrm>
                <a:off x="3003883" y="3697150"/>
                <a:ext cx="5805680" cy="124072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rPr>
                        <m:t>   </m:t>
                      </m:r>
                      <m:r>
                        <m:rPr>
                          <m:sty m:val="p"/>
                        </m:rPr>
                        <a:rPr lang="en-US" altLang="zh-CN" sz="2800" b="0" i="0">
                          <a:latin typeface="Cambria Math" panose="02040503050406030204" pitchFamily="18" charset="0"/>
                          <a:ea typeface="+mn-ea"/>
                        </a:rPr>
                        <m:t>path</m:t>
                      </m:r>
                      <m:r>
                        <a:rPr lang="en-US" altLang="zh-CN" sz="2800" b="0" i="0" smtClean="0">
                          <a:latin typeface="Cambria Math" panose="02040503050406030204" pitchFamily="18" charset="0"/>
                          <a:ea typeface="+mn-ea"/>
                        </a:rPr>
                        <m:t>=</m:t>
                      </m:r>
                      <m:d>
                        <m:dPr>
                          <m:begChr m:val="|"/>
                          <m:endChr m:val="|"/>
                          <m:ctrlPr>
                            <a:rPr lang="en-US" altLang="zh-CN" sz="2800" b="0" i="1" smtClean="0">
                              <a:latin typeface="Cambria Math" panose="02040503050406030204" pitchFamily="18" charset="0"/>
                              <a:ea typeface="+mn-ea"/>
                            </a:rPr>
                          </m:ctrlPr>
                        </m:dPr>
                        <m:e>
                          <m:m>
                            <m:mPr>
                              <m:mcs>
                                <m:mc>
                                  <m:mcPr>
                                    <m:count m:val="3"/>
                                    <m:mcJc m:val="center"/>
                                  </m:mcPr>
                                </m:mc>
                              </m:mcs>
                              <m:ctrlPr>
                                <a:rPr lang="en-US" altLang="zh-CN" sz="2800" b="0" i="1" smtClean="0">
                                  <a:latin typeface="Cambria Math" panose="02040503050406030204" pitchFamily="18" charset="0"/>
                                  <a:ea typeface="+mn-ea"/>
                                </a:rPr>
                              </m:ctrlPr>
                            </m:mPr>
                            <m:mr>
                              <m:e>
                                <m:r>
                                  <m:rPr>
                                    <m:sty m:val="p"/>
                                    <m:brk m:alnAt="7"/>
                                  </m:rPr>
                                  <a:rPr lang="en-US" altLang="zh-CN" sz="2800" b="0" i="0" smtClean="0">
                                    <a:latin typeface="Cambria Math" panose="02040503050406030204" pitchFamily="18" charset="0"/>
                                    <a:ea typeface="+mn-ea"/>
                                  </a:rPr>
                                  <m:t>a</m:t>
                                </m:r>
                                <m:r>
                                  <m:rPr>
                                    <m:sty m:val="p"/>
                                  </m:rPr>
                                  <a:rPr lang="en-US" altLang="zh-CN" sz="2800" b="0" i="0" smtClean="0">
                                    <a:latin typeface="Cambria Math" panose="02040503050406030204" pitchFamily="18" charset="0"/>
                                    <a:ea typeface="+mn-ea"/>
                                  </a:rPr>
                                  <m:t>ba</m:t>
                                </m:r>
                              </m:e>
                              <m:e>
                                <m:r>
                                  <m:rPr>
                                    <m:sty m:val="p"/>
                                  </m:rPr>
                                  <a:rPr lang="en-US" altLang="zh-CN" sz="2800" b="0" i="0" smtClean="0">
                                    <a:latin typeface="Cambria Math" panose="02040503050406030204" pitchFamily="18" charset="0"/>
                                    <a:ea typeface="+mn-ea"/>
                                  </a:rPr>
                                  <m:t>ab</m:t>
                                </m:r>
                              </m:e>
                              <m:e>
                                <m:r>
                                  <m:rPr>
                                    <m:sty m:val="p"/>
                                  </m:rPr>
                                  <a:rPr lang="en-US" altLang="zh-CN" sz="2800" b="0" i="0" smtClean="0">
                                    <a:latin typeface="Cambria Math" panose="02040503050406030204" pitchFamily="18" charset="0"/>
                                    <a:ea typeface="+mn-ea"/>
                                  </a:rPr>
                                  <m:t>abc</m:t>
                                </m:r>
                              </m:e>
                            </m:mr>
                            <m:mr>
                              <m:e>
                                <m:r>
                                  <m:rPr>
                                    <m:sty m:val="p"/>
                                  </m:rPr>
                                  <a:rPr lang="en-US" altLang="zh-CN" sz="2800" b="0" i="0" smtClean="0">
                                    <a:latin typeface="Cambria Math" panose="02040503050406030204" pitchFamily="18" charset="0"/>
                                    <a:ea typeface="+mn-ea"/>
                                  </a:rPr>
                                  <m:t>ba</m:t>
                                </m:r>
                              </m:e>
                              <m:e>
                                <m:r>
                                  <m:rPr>
                                    <m:sty m:val="p"/>
                                  </m:rPr>
                                  <a:rPr lang="en-US" altLang="zh-CN" sz="2800" b="0" i="0" smtClean="0">
                                    <a:latin typeface="Cambria Math" panose="02040503050406030204" pitchFamily="18" charset="0"/>
                                    <a:ea typeface="+mn-ea"/>
                                  </a:rPr>
                                  <m:t>bab</m:t>
                                </m:r>
                              </m:e>
                              <m:e>
                                <m:r>
                                  <m:rPr>
                                    <m:sty m:val="p"/>
                                  </m:rPr>
                                  <a:rPr lang="en-US" altLang="zh-CN" sz="2800" b="0" i="0" smtClean="0">
                                    <a:latin typeface="Cambria Math" panose="02040503050406030204" pitchFamily="18" charset="0"/>
                                    <a:ea typeface="+mn-ea"/>
                                  </a:rPr>
                                  <m:t>bc</m:t>
                                </m:r>
                              </m:e>
                            </m:mr>
                            <m:mr>
                              <m:e>
                                <m:r>
                                  <m:rPr>
                                    <m:sty m:val="p"/>
                                  </m:rPr>
                                  <a:rPr lang="en-US" altLang="zh-CN" sz="2800" b="0" i="0" smtClean="0">
                                    <a:latin typeface="Cambria Math" panose="02040503050406030204" pitchFamily="18" charset="0"/>
                                    <a:ea typeface="+mn-ea"/>
                                  </a:rPr>
                                  <m:t>ca</m:t>
                                </m:r>
                              </m:e>
                              <m:e>
                                <m:r>
                                  <m:rPr>
                                    <m:sty m:val="p"/>
                                  </m:rPr>
                                  <a:rPr lang="en-US" altLang="zh-CN" sz="2800" b="0" i="0" smtClean="0">
                                    <a:latin typeface="Cambria Math" panose="02040503050406030204" pitchFamily="18" charset="0"/>
                                    <a:ea typeface="+mn-ea"/>
                                  </a:rPr>
                                  <m:t>cab</m:t>
                                </m:r>
                              </m:e>
                              <m:e>
                                <m:r>
                                  <m:rPr>
                                    <m:sty m:val="p"/>
                                  </m:rPr>
                                  <a:rPr lang="en-US" altLang="zh-CN" sz="2800" b="0" i="0" smtClean="0">
                                    <a:latin typeface="Cambria Math" panose="02040503050406030204" pitchFamily="18" charset="0"/>
                                    <a:ea typeface="+mn-ea"/>
                                  </a:rPr>
                                  <m:t>cabc</m:t>
                                </m:r>
                              </m:e>
                            </m:mr>
                          </m:m>
                        </m:e>
                      </m:d>
                    </m:oMath>
                  </m:oMathPara>
                </a14:m>
                <a:endParaRPr lang="zh-CN" altLang="en-US" sz="2800" b="0" i="0" dirty="0">
                  <a:latin typeface="+mn-ea"/>
                  <a:ea typeface="+mn-ea"/>
                </a:endParaRPr>
              </a:p>
            </p:txBody>
          </p:sp>
        </mc:Choice>
        <mc:Fallback xmlns="">
          <p:sp>
            <p:nvSpPr>
              <p:cNvPr id="22" name="文本框 21">
                <a:extLst>
                  <a:ext uri="{FF2B5EF4-FFF2-40B4-BE49-F238E27FC236}">
                    <a16:creationId xmlns:a16="http://schemas.microsoft.com/office/drawing/2014/main" id="{2C20C0D4-0E9D-4387-8BC0-5349A4F02FEF}"/>
                  </a:ext>
                </a:extLst>
              </p:cNvPr>
              <p:cNvSpPr txBox="1">
                <a:spLocks noRot="1" noChangeAspect="1" noMove="1" noResize="1" noEditPoints="1" noAdjustHandles="1" noChangeArrowheads="1" noChangeShapeType="1" noTextEdit="1"/>
              </p:cNvSpPr>
              <p:nvPr/>
            </p:nvSpPr>
            <p:spPr>
              <a:xfrm>
                <a:off x="3003883" y="3697150"/>
                <a:ext cx="5805680" cy="1240724"/>
              </a:xfrm>
              <a:prstGeom prst="rect">
                <a:avLst/>
              </a:prstGeom>
              <a:blipFill>
                <a:blip r:embed="rId5"/>
                <a:stretch>
                  <a:fillRect/>
                </a:stretch>
              </a:blipFill>
            </p:spPr>
            <p:txBody>
              <a:bodyPr/>
              <a:lstStyle/>
              <a:p>
                <a:r>
                  <a:rPr lang="zh-CN" altLang="en-US">
                    <a:noFill/>
                  </a:rPr>
                  <a:t> </a:t>
                </a:r>
              </a:p>
            </p:txBody>
          </p:sp>
        </mc:Fallback>
      </mc:AlternateContent>
      <p:sp>
        <p:nvSpPr>
          <p:cNvPr id="24" name="文本框 23">
            <a:extLst>
              <a:ext uri="{FF2B5EF4-FFF2-40B4-BE49-F238E27FC236}">
                <a16:creationId xmlns:a16="http://schemas.microsoft.com/office/drawing/2014/main" id="{2264460C-C9CB-416B-8F09-FC2A8DA05E5E}"/>
              </a:ext>
            </a:extLst>
          </p:cNvPr>
          <p:cNvSpPr txBox="1"/>
          <p:nvPr/>
        </p:nvSpPr>
        <p:spPr>
          <a:xfrm>
            <a:off x="411698" y="1301345"/>
            <a:ext cx="8383559" cy="824841"/>
          </a:xfrm>
          <a:prstGeom prst="rect">
            <a:avLst/>
          </a:prstGeom>
          <a:noFill/>
        </p:spPr>
        <p:txBody>
          <a:bodyPr wrap="square">
            <a:spAutoFit/>
          </a:bodyPr>
          <a:lstStyle/>
          <a:p>
            <a:pPr eaLnBrk="1" hangingPunct="1">
              <a:lnSpc>
                <a:spcPct val="60000"/>
              </a:lnSpc>
              <a:spcBef>
                <a:spcPct val="50000"/>
              </a:spcBef>
              <a:buFontTx/>
              <a:buNone/>
            </a:pPr>
            <a:r>
              <a:rPr lang="zh-CN" altLang="en-US" sz="2800" i="0" dirty="0">
                <a:latin typeface="黑体" pitchFamily="49" charset="-122"/>
                <a:ea typeface="黑体" pitchFamily="49" charset="-122"/>
              </a:rPr>
              <a:t>（</a:t>
            </a:r>
            <a:r>
              <a:rPr lang="en-US" altLang="zh-CN" sz="2800" i="0" dirty="0">
                <a:latin typeface="黑体" pitchFamily="49" charset="-122"/>
                <a:ea typeface="黑体" pitchFamily="49" charset="-122"/>
              </a:rPr>
              <a:t>3</a:t>
            </a:r>
            <a:r>
              <a:rPr lang="zh-CN" altLang="en-US" sz="2800" i="0" dirty="0">
                <a:latin typeface="黑体" pitchFamily="49" charset="-122"/>
                <a:ea typeface="黑体" pitchFamily="49" charset="-122"/>
              </a:rPr>
              <a:t>）</a:t>
            </a:r>
            <a:r>
              <a:rPr lang="en-US" altLang="zh-CN" sz="2800" i="0" dirty="0">
                <a:latin typeface="黑体" pitchFamily="49" charset="-122"/>
                <a:ea typeface="黑体" pitchFamily="49" charset="-122"/>
              </a:rPr>
              <a:t>k=2, </a:t>
            </a:r>
            <a:r>
              <a:rPr lang="en-US" altLang="zh-CN" sz="2800" b="1" i="0" dirty="0">
                <a:latin typeface="黑体" pitchFamily="49" charset="-122"/>
                <a:ea typeface="黑体" pitchFamily="49" charset="-122"/>
              </a:rPr>
              <a:t>D</a:t>
            </a:r>
            <a:r>
              <a:rPr lang="en-US" altLang="zh-CN" sz="2800" b="1" i="0" baseline="30000" dirty="0">
                <a:latin typeface="黑体" pitchFamily="49" charset="-122"/>
                <a:ea typeface="黑体" pitchFamily="49" charset="-122"/>
              </a:rPr>
              <a:t>2</a:t>
            </a:r>
            <a:r>
              <a:rPr lang="en-US" altLang="zh-CN" sz="2800" b="1" i="0" dirty="0">
                <a:latin typeface="黑体" pitchFamily="49" charset="-122"/>
                <a:ea typeface="黑体" pitchFamily="49" charset="-122"/>
              </a:rPr>
              <a:t>[</a:t>
            </a:r>
            <a:r>
              <a:rPr lang="en-US" altLang="zh-CN" sz="2800" b="1" i="0" dirty="0" err="1">
                <a:latin typeface="黑体" pitchFamily="49" charset="-122"/>
                <a:ea typeface="黑体" pitchFamily="49" charset="-122"/>
              </a:rPr>
              <a:t>i</a:t>
            </a:r>
            <a:r>
              <a:rPr lang="en-US" altLang="zh-CN" sz="2800" b="1" i="0" dirty="0">
                <a:latin typeface="黑体" pitchFamily="49" charset="-122"/>
                <a:ea typeface="黑体" pitchFamily="49" charset="-122"/>
              </a:rPr>
              <a:t>][j] = min{D</a:t>
            </a:r>
            <a:r>
              <a:rPr lang="en-US" altLang="zh-CN" sz="2800" i="0" baseline="30000" dirty="0">
                <a:latin typeface="黑体" pitchFamily="49" charset="-122"/>
                <a:ea typeface="黑体" pitchFamily="49" charset="-122"/>
              </a:rPr>
              <a:t>1</a:t>
            </a:r>
            <a:r>
              <a:rPr lang="en-US" altLang="zh-CN" sz="2800" b="1" i="0" dirty="0">
                <a:latin typeface="黑体" pitchFamily="49" charset="-122"/>
                <a:ea typeface="黑体" pitchFamily="49" charset="-122"/>
              </a:rPr>
              <a:t>[</a:t>
            </a:r>
            <a:r>
              <a:rPr lang="en-US" altLang="zh-CN" sz="2800" b="1" i="0" dirty="0" err="1">
                <a:latin typeface="黑体" pitchFamily="49" charset="-122"/>
                <a:ea typeface="黑体" pitchFamily="49" charset="-122"/>
              </a:rPr>
              <a:t>i</a:t>
            </a:r>
            <a:r>
              <a:rPr lang="en-US" altLang="zh-CN" sz="2800" b="1" i="0" dirty="0">
                <a:latin typeface="黑体" pitchFamily="49" charset="-122"/>
                <a:ea typeface="黑体" pitchFamily="49" charset="-122"/>
              </a:rPr>
              <a:t>][j],</a:t>
            </a:r>
          </a:p>
          <a:p>
            <a:pPr eaLnBrk="1" hangingPunct="1">
              <a:lnSpc>
                <a:spcPct val="60000"/>
              </a:lnSpc>
              <a:spcBef>
                <a:spcPct val="50000"/>
              </a:spcBef>
              <a:buFontTx/>
              <a:buNone/>
            </a:pPr>
            <a:r>
              <a:rPr lang="en-US" altLang="zh-CN" sz="2800" b="1" i="0" dirty="0">
                <a:latin typeface="黑体" pitchFamily="49" charset="-122"/>
                <a:ea typeface="黑体" pitchFamily="49" charset="-122"/>
              </a:rPr>
              <a:t>                       D</a:t>
            </a:r>
            <a:r>
              <a:rPr lang="en-US" altLang="zh-CN" sz="2800" i="0" baseline="30000" dirty="0">
                <a:latin typeface="黑体" pitchFamily="49" charset="-122"/>
                <a:ea typeface="黑体" pitchFamily="49" charset="-122"/>
              </a:rPr>
              <a:t>1</a:t>
            </a:r>
            <a:r>
              <a:rPr lang="en-US" altLang="zh-CN" sz="2800" b="1" i="0" dirty="0">
                <a:latin typeface="黑体" pitchFamily="49" charset="-122"/>
                <a:ea typeface="黑体" pitchFamily="49" charset="-122"/>
              </a:rPr>
              <a:t>[</a:t>
            </a:r>
            <a:r>
              <a:rPr lang="en-US" altLang="zh-CN" sz="2800" b="1" i="0" dirty="0" err="1">
                <a:latin typeface="黑体" pitchFamily="49" charset="-122"/>
                <a:ea typeface="黑体" pitchFamily="49" charset="-122"/>
              </a:rPr>
              <a:t>i</a:t>
            </a:r>
            <a:r>
              <a:rPr lang="en-US" altLang="zh-CN" sz="2800" b="1" i="0" dirty="0">
                <a:latin typeface="黑体" pitchFamily="49" charset="-122"/>
                <a:ea typeface="黑体" pitchFamily="49" charset="-122"/>
              </a:rPr>
              <a:t>][2]+D</a:t>
            </a:r>
            <a:r>
              <a:rPr lang="en-US" altLang="zh-CN" sz="2800" i="0" baseline="30000" dirty="0">
                <a:latin typeface="黑体" pitchFamily="49" charset="-122"/>
                <a:ea typeface="黑体" pitchFamily="49" charset="-122"/>
              </a:rPr>
              <a:t>1</a:t>
            </a:r>
            <a:r>
              <a:rPr lang="en-US" altLang="zh-CN" sz="2800" b="1" i="0" dirty="0">
                <a:latin typeface="黑体" pitchFamily="49" charset="-122"/>
                <a:ea typeface="黑体" pitchFamily="49" charset="-122"/>
              </a:rPr>
              <a:t>[2][j]},</a:t>
            </a:r>
          </a:p>
        </p:txBody>
      </p:sp>
      <p:sp>
        <p:nvSpPr>
          <p:cNvPr id="27" name="椭圆 26">
            <a:extLst>
              <a:ext uri="{FF2B5EF4-FFF2-40B4-BE49-F238E27FC236}">
                <a16:creationId xmlns:a16="http://schemas.microsoft.com/office/drawing/2014/main" id="{C38BCBC5-6F5B-4B68-AFEE-47383FF4DFE8}"/>
              </a:ext>
            </a:extLst>
          </p:cNvPr>
          <p:cNvSpPr/>
          <p:nvPr/>
        </p:nvSpPr>
        <p:spPr bwMode="auto">
          <a:xfrm>
            <a:off x="6238763" y="2973205"/>
            <a:ext cx="2151856" cy="503007"/>
          </a:xfrm>
          <a:prstGeom prst="ellipse">
            <a:avLst/>
          </a:prstGeom>
          <a:noFill/>
          <a:ln w="508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7DC72D92-84BE-44F6-9B1B-71FA115C2E0A}"/>
                  </a:ext>
                </a:extLst>
              </p:cNvPr>
              <p:cNvSpPr txBox="1"/>
              <p:nvPr/>
            </p:nvSpPr>
            <p:spPr>
              <a:xfrm>
                <a:off x="3343861" y="5262408"/>
                <a:ext cx="5616624" cy="12405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1" i="1" smtClean="0">
                          <a:solidFill>
                            <a:srgbClr val="FF0000"/>
                          </a:solidFill>
                          <a:latin typeface="Cambria Math" panose="02040503050406030204" pitchFamily="18" charset="0"/>
                        </a:rPr>
                        <m:t>  </m:t>
                      </m:r>
                      <m:r>
                        <m:rPr>
                          <m:sty m:val="p"/>
                        </m:rPr>
                        <a:rPr lang="en-US" altLang="zh-CN" sz="2800" b="0" i="0">
                          <a:solidFill>
                            <a:srgbClr val="FF0000"/>
                          </a:solidFill>
                          <a:latin typeface="Cambria Math" panose="02040503050406030204" pitchFamily="18" charset="0"/>
                          <a:ea typeface="+mn-ea"/>
                        </a:rPr>
                        <m:t>path</m:t>
                      </m:r>
                      <m:r>
                        <a:rPr lang="en-US" altLang="zh-CN" sz="2800" b="0" i="0" smtClean="0">
                          <a:solidFill>
                            <a:srgbClr val="FF0000"/>
                          </a:solidFill>
                          <a:latin typeface="Cambria Math" panose="02040503050406030204" pitchFamily="18" charset="0"/>
                          <a:ea typeface="+mn-ea"/>
                        </a:rPr>
                        <m:t>=</m:t>
                      </m:r>
                      <m:d>
                        <m:dPr>
                          <m:begChr m:val="|"/>
                          <m:endChr m:val="|"/>
                          <m:ctrlPr>
                            <a:rPr lang="en-US" altLang="zh-CN" sz="2800" b="0" i="1" smtClean="0">
                              <a:solidFill>
                                <a:srgbClr val="FF0000"/>
                              </a:solidFill>
                              <a:latin typeface="Cambria Math" panose="02040503050406030204" pitchFamily="18" charset="0"/>
                              <a:ea typeface="+mn-ea"/>
                            </a:rPr>
                          </m:ctrlPr>
                        </m:dPr>
                        <m:e>
                          <m:m>
                            <m:mPr>
                              <m:mcs>
                                <m:mc>
                                  <m:mcPr>
                                    <m:count m:val="3"/>
                                    <m:mcJc m:val="center"/>
                                  </m:mcPr>
                                </m:mc>
                              </m:mcs>
                              <m:ctrlPr>
                                <a:rPr lang="en-US" altLang="zh-CN" sz="2800" b="0" i="1" smtClean="0">
                                  <a:solidFill>
                                    <a:srgbClr val="FF0000"/>
                                  </a:solidFill>
                                  <a:latin typeface="Cambria Math" panose="02040503050406030204" pitchFamily="18" charset="0"/>
                                  <a:ea typeface="+mn-ea"/>
                                </a:rPr>
                              </m:ctrlPr>
                            </m:mPr>
                            <m:mr>
                              <m:e>
                                <m:r>
                                  <m:rPr>
                                    <m:sty m:val="p"/>
                                    <m:brk m:alnAt="7"/>
                                  </m:rPr>
                                  <a:rPr lang="en-US" altLang="zh-CN" sz="2800" b="0" i="0" smtClean="0">
                                    <a:solidFill>
                                      <a:srgbClr val="FF0000"/>
                                    </a:solidFill>
                                    <a:latin typeface="Cambria Math" panose="02040503050406030204" pitchFamily="18" charset="0"/>
                                    <a:ea typeface="+mn-ea"/>
                                  </a:rPr>
                                  <m:t>a</m:t>
                                </m:r>
                                <m:r>
                                  <m:rPr>
                                    <m:sty m:val="p"/>
                                  </m:rPr>
                                  <a:rPr lang="en-US" altLang="zh-CN" sz="2800" b="0" i="0" smtClean="0">
                                    <a:solidFill>
                                      <a:srgbClr val="FF0000"/>
                                    </a:solidFill>
                                    <a:latin typeface="Cambria Math" panose="02040503050406030204" pitchFamily="18" charset="0"/>
                                    <a:ea typeface="+mn-ea"/>
                                  </a:rPr>
                                  <m:t>bca</m:t>
                                </m:r>
                              </m:e>
                              <m:e>
                                <m:r>
                                  <m:rPr>
                                    <m:sty m:val="p"/>
                                  </m:rPr>
                                  <a:rPr lang="en-US" altLang="zh-CN" sz="2800" b="0" i="0" smtClean="0">
                                    <a:solidFill>
                                      <a:srgbClr val="FF0000"/>
                                    </a:solidFill>
                                    <a:latin typeface="Cambria Math" panose="02040503050406030204" pitchFamily="18" charset="0"/>
                                    <a:ea typeface="+mn-ea"/>
                                  </a:rPr>
                                  <m:t>ab</m:t>
                                </m:r>
                              </m:e>
                              <m:e>
                                <m:r>
                                  <m:rPr>
                                    <m:sty m:val="p"/>
                                  </m:rPr>
                                  <a:rPr lang="en-US" altLang="zh-CN" sz="2800" b="0" i="0" smtClean="0">
                                    <a:solidFill>
                                      <a:srgbClr val="FF0000"/>
                                    </a:solidFill>
                                    <a:latin typeface="Cambria Math" panose="02040503050406030204" pitchFamily="18" charset="0"/>
                                    <a:ea typeface="+mn-ea"/>
                                  </a:rPr>
                                  <m:t>abc</m:t>
                                </m:r>
                              </m:e>
                            </m:mr>
                            <m:mr>
                              <m:e>
                                <m:r>
                                  <m:rPr>
                                    <m:sty m:val="p"/>
                                  </m:rPr>
                                  <a:rPr lang="en-US" altLang="zh-CN" sz="2800" b="0" i="0" smtClean="0">
                                    <a:solidFill>
                                      <a:srgbClr val="FF0000"/>
                                    </a:solidFill>
                                    <a:latin typeface="Cambria Math" panose="02040503050406030204" pitchFamily="18" charset="0"/>
                                    <a:ea typeface="+mn-ea"/>
                                  </a:rPr>
                                  <m:t>bca</m:t>
                                </m:r>
                              </m:e>
                              <m:e>
                                <m:r>
                                  <m:rPr>
                                    <m:sty m:val="p"/>
                                  </m:rPr>
                                  <a:rPr lang="en-US" altLang="zh-CN" sz="2800" b="0" i="0" smtClean="0">
                                    <a:solidFill>
                                      <a:srgbClr val="FF0000"/>
                                    </a:solidFill>
                                    <a:latin typeface="Cambria Math" panose="02040503050406030204" pitchFamily="18" charset="0"/>
                                    <a:ea typeface="+mn-ea"/>
                                  </a:rPr>
                                  <m:t>bcab</m:t>
                                </m:r>
                              </m:e>
                              <m:e>
                                <m:r>
                                  <m:rPr>
                                    <m:sty m:val="p"/>
                                  </m:rPr>
                                  <a:rPr lang="en-US" altLang="zh-CN" sz="2800" b="0" i="0" smtClean="0">
                                    <a:solidFill>
                                      <a:srgbClr val="FF0000"/>
                                    </a:solidFill>
                                    <a:latin typeface="Cambria Math" panose="02040503050406030204" pitchFamily="18" charset="0"/>
                                    <a:ea typeface="+mn-ea"/>
                                  </a:rPr>
                                  <m:t>bc</m:t>
                                </m:r>
                              </m:e>
                            </m:mr>
                            <m:mr>
                              <m:e>
                                <m:r>
                                  <m:rPr>
                                    <m:sty m:val="p"/>
                                  </m:rPr>
                                  <a:rPr lang="en-US" altLang="zh-CN" sz="2800" b="0" i="0" smtClean="0">
                                    <a:solidFill>
                                      <a:srgbClr val="FF0000"/>
                                    </a:solidFill>
                                    <a:latin typeface="Cambria Math" panose="02040503050406030204" pitchFamily="18" charset="0"/>
                                    <a:ea typeface="+mn-ea"/>
                                  </a:rPr>
                                  <m:t>ca</m:t>
                                </m:r>
                              </m:e>
                              <m:e>
                                <m:r>
                                  <m:rPr>
                                    <m:sty m:val="p"/>
                                  </m:rPr>
                                  <a:rPr lang="en-US" altLang="zh-CN" sz="2800" b="0" i="0" smtClean="0">
                                    <a:solidFill>
                                      <a:srgbClr val="FF0000"/>
                                    </a:solidFill>
                                    <a:latin typeface="Cambria Math" panose="02040503050406030204" pitchFamily="18" charset="0"/>
                                    <a:ea typeface="+mn-ea"/>
                                  </a:rPr>
                                  <m:t>cab</m:t>
                                </m:r>
                              </m:e>
                              <m:e>
                                <m:r>
                                  <m:rPr>
                                    <m:sty m:val="p"/>
                                  </m:rPr>
                                  <a:rPr lang="en-US" altLang="zh-CN" sz="2800" b="0" i="0" smtClean="0">
                                    <a:solidFill>
                                      <a:srgbClr val="FF0000"/>
                                    </a:solidFill>
                                    <a:latin typeface="Cambria Math" panose="02040503050406030204" pitchFamily="18" charset="0"/>
                                    <a:ea typeface="+mn-ea"/>
                                  </a:rPr>
                                  <m:t>cbc</m:t>
                                </m:r>
                              </m:e>
                            </m:mr>
                          </m:m>
                        </m:e>
                      </m:d>
                    </m:oMath>
                  </m:oMathPara>
                </a14:m>
                <a:endParaRPr lang="zh-CN" altLang="en-US" sz="2800" b="0" i="0" dirty="0">
                  <a:solidFill>
                    <a:srgbClr val="FF0000"/>
                  </a:solidFill>
                  <a:latin typeface="+mn-ea"/>
                  <a:ea typeface="+mn-ea"/>
                </a:endParaRPr>
              </a:p>
            </p:txBody>
          </p:sp>
        </mc:Choice>
        <mc:Fallback xmlns="">
          <p:sp>
            <p:nvSpPr>
              <p:cNvPr id="29" name="文本框 28">
                <a:extLst>
                  <a:ext uri="{FF2B5EF4-FFF2-40B4-BE49-F238E27FC236}">
                    <a16:creationId xmlns:a16="http://schemas.microsoft.com/office/drawing/2014/main" id="{7DC72D92-84BE-44F6-9B1B-71FA115C2E0A}"/>
                  </a:ext>
                </a:extLst>
              </p:cNvPr>
              <p:cNvSpPr txBox="1">
                <a:spLocks noRot="1" noChangeAspect="1" noMove="1" noResize="1" noEditPoints="1" noAdjustHandles="1" noChangeArrowheads="1" noChangeShapeType="1" noTextEdit="1"/>
              </p:cNvSpPr>
              <p:nvPr/>
            </p:nvSpPr>
            <p:spPr>
              <a:xfrm>
                <a:off x="3343861" y="5262408"/>
                <a:ext cx="5616624" cy="1240532"/>
              </a:xfrm>
              <a:prstGeom prst="rect">
                <a:avLst/>
              </a:prstGeom>
              <a:blipFill>
                <a:blip r:embed="rId6"/>
                <a:stretch>
                  <a:fillRect/>
                </a:stretch>
              </a:blipFill>
            </p:spPr>
            <p:txBody>
              <a:bodyPr/>
              <a:lstStyle/>
              <a:p>
                <a:r>
                  <a:rPr lang="zh-CN" altLang="en-US">
                    <a:noFill/>
                  </a:rPr>
                  <a:t> </a:t>
                </a:r>
              </a:p>
            </p:txBody>
          </p:sp>
        </mc:Fallback>
      </mc:AlternateContent>
      <p:sp>
        <p:nvSpPr>
          <p:cNvPr id="4" name="椭圆 3">
            <a:extLst>
              <a:ext uri="{FF2B5EF4-FFF2-40B4-BE49-F238E27FC236}">
                <a16:creationId xmlns:a16="http://schemas.microsoft.com/office/drawing/2014/main" id="{CFBFAB57-D4EE-485A-A75E-2FD0450B61DD}"/>
              </a:ext>
            </a:extLst>
          </p:cNvPr>
          <p:cNvSpPr/>
          <p:nvPr/>
        </p:nvSpPr>
        <p:spPr bwMode="auto">
          <a:xfrm>
            <a:off x="5436096" y="2672820"/>
            <a:ext cx="444688" cy="428897"/>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26" name="椭圆 25">
            <a:extLst>
              <a:ext uri="{FF2B5EF4-FFF2-40B4-BE49-F238E27FC236}">
                <a16:creationId xmlns:a16="http://schemas.microsoft.com/office/drawing/2014/main" id="{F02CBF85-DCCB-4DDA-942E-6619B4B1A6E3}"/>
              </a:ext>
            </a:extLst>
          </p:cNvPr>
          <p:cNvSpPr/>
          <p:nvPr/>
        </p:nvSpPr>
        <p:spPr bwMode="auto">
          <a:xfrm>
            <a:off x="5436096" y="2243005"/>
            <a:ext cx="444688" cy="428897"/>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28" name="椭圆 27">
            <a:extLst>
              <a:ext uri="{FF2B5EF4-FFF2-40B4-BE49-F238E27FC236}">
                <a16:creationId xmlns:a16="http://schemas.microsoft.com/office/drawing/2014/main" id="{421E4D6A-3A57-474D-B9F0-77C5B1C4BF4E}"/>
              </a:ext>
            </a:extLst>
          </p:cNvPr>
          <p:cNvSpPr/>
          <p:nvPr/>
        </p:nvSpPr>
        <p:spPr bwMode="auto">
          <a:xfrm>
            <a:off x="5432701" y="3085765"/>
            <a:ext cx="444688" cy="428897"/>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30" name="Text Box 4">
            <a:extLst>
              <a:ext uri="{FF2B5EF4-FFF2-40B4-BE49-F238E27FC236}">
                <a16:creationId xmlns:a16="http://schemas.microsoft.com/office/drawing/2014/main" id="{E8C68653-E6A7-417B-8C77-3EA8FC35411C}"/>
              </a:ext>
            </a:extLst>
          </p:cNvPr>
          <p:cNvSpPr txBox="1">
            <a:spLocks noChangeArrowheads="1"/>
          </p:cNvSpPr>
          <p:nvPr/>
        </p:nvSpPr>
        <p:spPr bwMode="auto">
          <a:xfrm>
            <a:off x="500034" y="159229"/>
            <a:ext cx="8458200" cy="769441"/>
          </a:xfrm>
          <a:prstGeom prst="rect">
            <a:avLst/>
          </a:prstGeom>
          <a:noFill/>
          <a:ln w="9525">
            <a:noFill/>
            <a:miter lim="800000"/>
            <a:headEnd/>
            <a:tailEnd/>
          </a:ln>
        </p:spPr>
        <p:txBody>
          <a:bodyPr>
            <a:spAutoFit/>
          </a:bodyPr>
          <a:lstStyle/>
          <a:p>
            <a:pPr algn="ctr" eaLnBrk="1" hangingPunct="1"/>
            <a:r>
              <a:rPr lang="en-US" altLang="zh-CN" sz="4400" i="0" dirty="0">
                <a:solidFill>
                  <a:schemeClr val="tx2"/>
                </a:solidFill>
                <a:latin typeface="Tahoma" panose="020B0604030504040204" pitchFamily="34" charset="0"/>
                <a:ea typeface="隶书" pitchFamily="49" charset="-122"/>
              </a:rPr>
              <a:t>Floyd</a:t>
            </a:r>
            <a:r>
              <a:rPr lang="zh-CN" altLang="en-US" sz="4400" i="0" dirty="0">
                <a:solidFill>
                  <a:schemeClr val="tx2"/>
                </a:solidFill>
                <a:latin typeface="Tahoma" panose="020B0604030504040204" pitchFamily="34" charset="0"/>
                <a:ea typeface="隶书" pitchFamily="49" charset="-122"/>
              </a:rPr>
              <a:t>算法实例</a:t>
            </a:r>
          </a:p>
        </p:txBody>
      </p:sp>
      <p:cxnSp>
        <p:nvCxnSpPr>
          <p:cNvPr id="5" name="Straight Connector 4">
            <a:extLst>
              <a:ext uri="{FF2B5EF4-FFF2-40B4-BE49-F238E27FC236}">
                <a16:creationId xmlns:a16="http://schemas.microsoft.com/office/drawing/2014/main" id="{4A75B34D-42DB-F493-F5BF-15AABD113D59}"/>
              </a:ext>
            </a:extLst>
          </p:cNvPr>
          <p:cNvCxnSpPr/>
          <p:nvPr/>
        </p:nvCxnSpPr>
        <p:spPr bwMode="auto">
          <a:xfrm>
            <a:off x="4546575" y="2123769"/>
            <a:ext cx="3384376" cy="0"/>
          </a:xfrm>
          <a:prstGeom prst="line">
            <a:avLst/>
          </a:prstGeom>
          <a:solidFill>
            <a:schemeClr val="accent1"/>
          </a:solidFill>
          <a:ln w="38100" cap="flat" cmpd="sng" algn="ctr">
            <a:solidFill>
              <a:schemeClr val="accent2"/>
            </a:solidFill>
            <a:prstDash val="solid"/>
            <a:round/>
            <a:headEnd type="none" w="med" len="med"/>
            <a:tailEnd type="none" w="med" len="med"/>
          </a:ln>
          <a:effectLst/>
        </p:spPr>
      </p:cxnSp>
    </p:spTree>
    <p:extLst>
      <p:ext uri="{BB962C8B-B14F-4D97-AF65-F5344CB8AC3E}">
        <p14:creationId xmlns:p14="http://schemas.microsoft.com/office/powerpoint/2010/main" val="2055124807"/>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7" grpId="0" animBg="1"/>
      <p:bldP spid="29" grpId="0"/>
      <p:bldP spid="4" grpId="0" animBg="1"/>
      <p:bldP spid="26" grpId="0" animBg="1"/>
      <p:bldP spid="2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pPr>
            <a:fld id="{188C0613-4CB4-4541-90DD-8A58DB29F10A}" type="slidenum">
              <a:rPr lang="zh-CN" altLang="en-US"/>
              <a:pPr algn="r" eaLnBrk="1" hangingPunct="1">
                <a:spcBef>
                  <a:spcPct val="50000"/>
                </a:spcBef>
              </a:pPr>
              <a:t>37</a:t>
            </a:fld>
            <a:endParaRPr lang="en-US" altLang="zh-CN"/>
          </a:p>
        </p:txBody>
      </p:sp>
      <p:sp>
        <p:nvSpPr>
          <p:cNvPr id="22532" name="Text Box 4"/>
          <p:cNvSpPr txBox="1">
            <a:spLocks noChangeArrowheads="1"/>
          </p:cNvSpPr>
          <p:nvPr/>
        </p:nvSpPr>
        <p:spPr bwMode="auto">
          <a:xfrm>
            <a:off x="500034" y="159229"/>
            <a:ext cx="8458200" cy="769441"/>
          </a:xfrm>
          <a:prstGeom prst="rect">
            <a:avLst/>
          </a:prstGeom>
          <a:noFill/>
          <a:ln w="9525">
            <a:noFill/>
            <a:miter lim="800000"/>
            <a:headEnd/>
            <a:tailEnd/>
          </a:ln>
        </p:spPr>
        <p:txBody>
          <a:bodyPr>
            <a:spAutoFit/>
          </a:bodyPr>
          <a:lstStyle/>
          <a:p>
            <a:pPr algn="ctr" eaLnBrk="1" hangingPunct="1"/>
            <a:r>
              <a:rPr lang="en-US" altLang="zh-CN" sz="4400" i="0" dirty="0">
                <a:solidFill>
                  <a:schemeClr val="tx2"/>
                </a:solidFill>
                <a:latin typeface="Tahoma" panose="020B0604030504040204" pitchFamily="34" charset="0"/>
                <a:ea typeface="隶书" pitchFamily="49" charset="-122"/>
              </a:rPr>
              <a:t>Floyd</a:t>
            </a:r>
            <a:r>
              <a:rPr lang="zh-CN" altLang="en-US" sz="4400" i="0" dirty="0">
                <a:solidFill>
                  <a:schemeClr val="tx2"/>
                </a:solidFill>
                <a:latin typeface="Tahoma" panose="020B0604030504040204" pitchFamily="34" charset="0"/>
                <a:ea typeface="隶书" pitchFamily="49" charset="-122"/>
              </a:rPr>
              <a:t>算法时间复杂度分析</a:t>
            </a:r>
          </a:p>
        </p:txBody>
      </p:sp>
      <p:sp>
        <p:nvSpPr>
          <p:cNvPr id="22533" name="Rectangle 5"/>
          <p:cNvSpPr>
            <a:spLocks noGrp="1" noChangeArrowheads="1"/>
          </p:cNvSpPr>
          <p:nvPr>
            <p:ph type="body" idx="1"/>
          </p:nvPr>
        </p:nvSpPr>
        <p:spPr>
          <a:xfrm>
            <a:off x="616883" y="1340768"/>
            <a:ext cx="8501090" cy="4107532"/>
          </a:xfrm>
        </p:spPr>
        <p:txBody>
          <a:bodyPr/>
          <a:lstStyle/>
          <a:p>
            <a:pPr marL="0" indent="0" eaLnBrk="1" hangingPunct="1">
              <a:lnSpc>
                <a:spcPct val="60000"/>
              </a:lnSpc>
              <a:spcBef>
                <a:spcPct val="50000"/>
              </a:spcBef>
              <a:buNone/>
            </a:pPr>
            <a:r>
              <a:rPr lang="zh-CN" altLang="en-US" sz="2800" dirty="0">
                <a:latin typeface="黑体" pitchFamily="49" charset="-122"/>
                <a:ea typeface="黑体" pitchFamily="49" charset="-122"/>
              </a:rPr>
              <a:t>顶点数</a:t>
            </a:r>
            <a:r>
              <a:rPr lang="en-US" altLang="zh-CN" sz="2800" dirty="0">
                <a:latin typeface="黑体" pitchFamily="49" charset="-122"/>
                <a:ea typeface="黑体" pitchFamily="49" charset="-122"/>
              </a:rPr>
              <a:t>n,</a:t>
            </a:r>
            <a:r>
              <a:rPr lang="zh-CN" altLang="en-US" sz="2800" dirty="0">
                <a:latin typeface="黑体" pitchFamily="49" charset="-122"/>
                <a:ea typeface="黑体" pitchFamily="49" charset="-122"/>
              </a:rPr>
              <a:t>边数</a:t>
            </a:r>
            <a:r>
              <a:rPr lang="en-US" altLang="zh-CN" sz="2800" dirty="0">
                <a:latin typeface="黑体" pitchFamily="49" charset="-122"/>
                <a:ea typeface="黑体" pitchFamily="49" charset="-122"/>
              </a:rPr>
              <a:t>e,</a:t>
            </a:r>
            <a:r>
              <a:rPr lang="zh-CN" altLang="en-US" sz="2800" dirty="0">
                <a:latin typeface="黑体" pitchFamily="49" charset="-122"/>
                <a:ea typeface="黑体" pitchFamily="49" charset="-122"/>
              </a:rPr>
              <a:t>邻接矩阵存储。</a:t>
            </a:r>
            <a:endParaRPr lang="en-US" altLang="zh-CN" sz="2800" dirty="0">
              <a:latin typeface="黑体" pitchFamily="49" charset="-122"/>
              <a:ea typeface="黑体" pitchFamily="49" charset="-122"/>
            </a:endParaRPr>
          </a:p>
          <a:p>
            <a:pPr eaLnBrk="1" hangingPunct="1">
              <a:lnSpc>
                <a:spcPct val="60000"/>
              </a:lnSpc>
              <a:spcBef>
                <a:spcPct val="50000"/>
              </a:spcBef>
              <a:buFontTx/>
              <a:buNone/>
            </a:pPr>
            <a:r>
              <a:rPr lang="zh-CN" altLang="en-US" dirty="0">
                <a:latin typeface="黑体" pitchFamily="49" charset="-122"/>
                <a:ea typeface="黑体" pitchFamily="49" charset="-122"/>
              </a:rPr>
              <a:t>   经过</a:t>
            </a:r>
            <a:r>
              <a:rPr lang="en-US" altLang="zh-CN" dirty="0">
                <a:latin typeface="黑体" pitchFamily="49" charset="-122"/>
                <a:ea typeface="黑体" pitchFamily="49" charset="-122"/>
              </a:rPr>
              <a:t>k</a:t>
            </a:r>
            <a:r>
              <a:rPr lang="zh-CN" altLang="en-US" dirty="0">
                <a:latin typeface="黑体" pitchFamily="49" charset="-122"/>
                <a:ea typeface="黑体" pitchFamily="49" charset="-122"/>
              </a:rPr>
              <a:t>点，</a:t>
            </a:r>
            <a:r>
              <a:rPr lang="en-US" altLang="zh-CN" dirty="0">
                <a:latin typeface="黑体" pitchFamily="49" charset="-122"/>
                <a:ea typeface="黑体" pitchFamily="49" charset="-122"/>
              </a:rPr>
              <a:t>k</a:t>
            </a:r>
            <a:r>
              <a:rPr lang="zh-CN" altLang="en-US" dirty="0">
                <a:latin typeface="黑体" pitchFamily="49" charset="-122"/>
                <a:ea typeface="黑体" pitchFamily="49" charset="-122"/>
              </a:rPr>
              <a:t>循环</a:t>
            </a:r>
            <a:r>
              <a:rPr lang="en-US" altLang="zh-CN" sz="2800" dirty="0">
                <a:latin typeface="黑体" pitchFamily="49" charset="-122"/>
                <a:ea typeface="黑体" pitchFamily="49" charset="-122"/>
              </a:rPr>
              <a:t>n</a:t>
            </a:r>
            <a:r>
              <a:rPr lang="zh-CN" altLang="en-US" sz="2800" dirty="0">
                <a:latin typeface="黑体" pitchFamily="49" charset="-122"/>
                <a:ea typeface="黑体" pitchFamily="49" charset="-122"/>
              </a:rPr>
              <a:t>次</a:t>
            </a:r>
            <a:endParaRPr lang="en-US" altLang="zh-CN" sz="2800" dirty="0">
              <a:latin typeface="黑体" pitchFamily="49" charset="-122"/>
              <a:ea typeface="黑体" pitchFamily="49" charset="-122"/>
            </a:endParaRPr>
          </a:p>
          <a:p>
            <a:pPr eaLnBrk="1" hangingPunct="1">
              <a:lnSpc>
                <a:spcPct val="60000"/>
              </a:lnSpc>
              <a:spcBef>
                <a:spcPct val="50000"/>
              </a:spcBef>
              <a:buFontTx/>
              <a:buNone/>
            </a:pPr>
            <a:r>
              <a:rPr lang="en-US" altLang="zh-CN" sz="2800" dirty="0">
                <a:latin typeface="黑体" pitchFamily="49" charset="-122"/>
                <a:ea typeface="黑体" pitchFamily="49" charset="-122"/>
              </a:rPr>
              <a:t>       </a:t>
            </a:r>
            <a:r>
              <a:rPr lang="zh-CN" altLang="en-US" sz="2800" dirty="0">
                <a:latin typeface="黑体" pitchFamily="49" charset="-122"/>
                <a:ea typeface="黑体" pitchFamily="49" charset="-122"/>
              </a:rPr>
              <a:t>对矩阵中每个点计算，</a:t>
            </a:r>
            <a:r>
              <a:rPr lang="en-US" altLang="zh-CN" sz="2800" dirty="0">
                <a:latin typeface="黑体" pitchFamily="49" charset="-122"/>
                <a:ea typeface="黑体" pitchFamily="49" charset="-122"/>
              </a:rPr>
              <a:t>O(n</a:t>
            </a:r>
            <a:r>
              <a:rPr lang="en-US" altLang="zh-CN" sz="2800" baseline="30000" dirty="0">
                <a:latin typeface="黑体" pitchFamily="49" charset="-122"/>
                <a:ea typeface="黑体" pitchFamily="49" charset="-122"/>
              </a:rPr>
              <a:t>2</a:t>
            </a:r>
            <a:r>
              <a:rPr lang="en-US" altLang="zh-CN" sz="2800" dirty="0">
                <a:latin typeface="黑体" pitchFamily="49" charset="-122"/>
                <a:ea typeface="黑体" pitchFamily="49" charset="-122"/>
              </a:rPr>
              <a:t>)</a:t>
            </a:r>
          </a:p>
          <a:p>
            <a:pPr eaLnBrk="1" hangingPunct="1">
              <a:lnSpc>
                <a:spcPct val="60000"/>
              </a:lnSpc>
              <a:spcBef>
                <a:spcPct val="50000"/>
              </a:spcBef>
              <a:buFontTx/>
              <a:buNone/>
            </a:pPr>
            <a:r>
              <a:rPr lang="zh-CN" altLang="en-US" sz="2800" dirty="0">
                <a:latin typeface="黑体" pitchFamily="49" charset="-122"/>
                <a:ea typeface="黑体" pitchFamily="49" charset="-122"/>
              </a:rPr>
              <a:t>   故时间复杂度为</a:t>
            </a:r>
            <a:r>
              <a:rPr lang="en-US" altLang="zh-CN" sz="2800" dirty="0">
                <a:latin typeface="黑体" pitchFamily="49" charset="-122"/>
                <a:ea typeface="黑体" pitchFamily="49" charset="-122"/>
              </a:rPr>
              <a:t>O(n</a:t>
            </a:r>
            <a:r>
              <a:rPr lang="en-US" altLang="zh-CN" baseline="30000" dirty="0">
                <a:latin typeface="黑体" pitchFamily="49" charset="-122"/>
                <a:ea typeface="黑体" pitchFamily="49" charset="-122"/>
              </a:rPr>
              <a:t>3</a:t>
            </a:r>
            <a:r>
              <a:rPr lang="zh-CN" altLang="en-US" sz="2800" dirty="0">
                <a:latin typeface="黑体" pitchFamily="49" charset="-122"/>
                <a:ea typeface="黑体" pitchFamily="49" charset="-122"/>
              </a:rPr>
              <a:t>）。</a:t>
            </a:r>
            <a:endParaRPr lang="en-US" altLang="zh-CN" sz="2800" dirty="0">
              <a:latin typeface="黑体" pitchFamily="49" charset="-122"/>
              <a:ea typeface="黑体" pitchFamily="49" charset="-122"/>
            </a:endParaRPr>
          </a:p>
          <a:p>
            <a:pPr eaLnBrk="1" hangingPunct="1">
              <a:lnSpc>
                <a:spcPct val="60000"/>
              </a:lnSpc>
              <a:spcBef>
                <a:spcPct val="50000"/>
              </a:spcBef>
              <a:buFontTx/>
              <a:buNone/>
            </a:pPr>
            <a:endParaRPr lang="en-US" altLang="zh-CN" sz="2800" b="1" dirty="0">
              <a:latin typeface="黑体" pitchFamily="49" charset="-122"/>
              <a:ea typeface="黑体" pitchFamily="49" charset="-122"/>
            </a:endParaRPr>
          </a:p>
          <a:p>
            <a:pPr marL="0" indent="0" eaLnBrk="1" hangingPunct="1">
              <a:lnSpc>
                <a:spcPct val="60000"/>
              </a:lnSpc>
              <a:spcBef>
                <a:spcPct val="50000"/>
              </a:spcBef>
              <a:buNone/>
            </a:pPr>
            <a:r>
              <a:rPr lang="zh-CN" altLang="en-US" dirty="0">
                <a:latin typeface="黑体" pitchFamily="49" charset="-122"/>
                <a:ea typeface="黑体" pitchFamily="49" charset="-122"/>
              </a:rPr>
              <a:t>与迪杰斯特拉算法计算顶点对时间复杂度相同，代码</a:t>
            </a:r>
            <a:endParaRPr lang="en-US" altLang="zh-CN" dirty="0">
              <a:latin typeface="黑体" pitchFamily="49" charset="-122"/>
              <a:ea typeface="黑体" pitchFamily="49" charset="-122"/>
            </a:endParaRPr>
          </a:p>
          <a:p>
            <a:pPr marL="0" indent="0" eaLnBrk="1" hangingPunct="1">
              <a:lnSpc>
                <a:spcPct val="60000"/>
              </a:lnSpc>
              <a:spcBef>
                <a:spcPct val="50000"/>
              </a:spcBef>
              <a:buNone/>
            </a:pPr>
            <a:r>
              <a:rPr lang="zh-CN" altLang="en-US" dirty="0">
                <a:latin typeface="黑体" pitchFamily="49" charset="-122"/>
                <a:ea typeface="黑体" pitchFamily="49" charset="-122"/>
              </a:rPr>
              <a:t>实现简单。</a:t>
            </a:r>
            <a:endParaRPr lang="en-US" altLang="zh-CN" sz="2800" dirty="0">
              <a:latin typeface="黑体" pitchFamily="49" charset="-122"/>
              <a:ea typeface="黑体" pitchFamily="49" charset="-122"/>
            </a:endParaRPr>
          </a:p>
          <a:p>
            <a:pPr eaLnBrk="1" hangingPunct="1">
              <a:lnSpc>
                <a:spcPct val="60000"/>
              </a:lnSpc>
              <a:spcBef>
                <a:spcPct val="50000"/>
              </a:spcBef>
              <a:buFontTx/>
              <a:buNone/>
            </a:pPr>
            <a:r>
              <a:rPr lang="en-US" altLang="zh-CN" sz="2800" b="1" dirty="0">
                <a:latin typeface="黑体" pitchFamily="49" charset="-122"/>
                <a:ea typeface="黑体" pitchFamily="49" charset="-122"/>
              </a:rPr>
              <a:t>            </a:t>
            </a:r>
          </a:p>
          <a:p>
            <a:pPr eaLnBrk="1" hangingPunct="1">
              <a:spcBef>
                <a:spcPct val="50000"/>
              </a:spcBef>
              <a:buFont typeface="Wingdings" pitchFamily="2" charset="2"/>
              <a:buNone/>
            </a:pPr>
            <a:r>
              <a:rPr lang="en-US" altLang="zh-CN" b="1" dirty="0">
                <a:latin typeface="黑体" pitchFamily="49" charset="-122"/>
                <a:ea typeface="黑体" pitchFamily="49" charset="-122"/>
              </a:rPr>
              <a:t>   </a:t>
            </a:r>
            <a:endParaRPr lang="zh-CN" altLang="en-US" b="1" dirty="0">
              <a:latin typeface="黑体" pitchFamily="49" charset="-122"/>
              <a:ea typeface="黑体" pitchFamily="49" charset="-122"/>
            </a:endParaRPr>
          </a:p>
        </p:txBody>
      </p:sp>
    </p:spTree>
    <p:extLst>
      <p:ext uri="{BB962C8B-B14F-4D97-AF65-F5344CB8AC3E}">
        <p14:creationId xmlns:p14="http://schemas.microsoft.com/office/powerpoint/2010/main" val="37887579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53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ChangeArrowheads="1"/>
          </p:cNvSpPr>
          <p:nvPr/>
        </p:nvSpPr>
        <p:spPr bwMode="auto">
          <a:xfrm>
            <a:off x="628976" y="205681"/>
            <a:ext cx="8305800" cy="762000"/>
          </a:xfrm>
          <a:prstGeom prst="rect">
            <a:avLst/>
          </a:prstGeom>
          <a:noFill/>
          <a:ln w="9525">
            <a:noFill/>
            <a:miter lim="800000"/>
            <a:headEnd/>
            <a:tailEnd/>
          </a:ln>
        </p:spPr>
        <p:txBody>
          <a:bodyPr/>
          <a:lstStyle/>
          <a:p>
            <a:pPr marL="342900" indent="-342900" algn="ctr" eaLnBrk="1" hangingPunct="1">
              <a:lnSpc>
                <a:spcPct val="90000"/>
              </a:lnSpc>
              <a:spcBef>
                <a:spcPct val="20000"/>
              </a:spcBef>
              <a:buClr>
                <a:schemeClr val="folHlink"/>
              </a:buClr>
              <a:buSzPct val="60000"/>
            </a:pPr>
            <a:r>
              <a:rPr lang="zh-CN" altLang="en-US" sz="4400" i="0" dirty="0">
                <a:solidFill>
                  <a:schemeClr val="tx2"/>
                </a:solidFill>
                <a:latin typeface="Tahoma" panose="020B0604030504040204" pitchFamily="34" charset="0"/>
                <a:ea typeface="隶书" pitchFamily="49" charset="-122"/>
              </a:rPr>
              <a:t>迪杰斯特拉算法练习</a:t>
            </a:r>
          </a:p>
        </p:txBody>
      </p:sp>
      <p:sp>
        <p:nvSpPr>
          <p:cNvPr id="27651" name="矩形 6"/>
          <p:cNvSpPr>
            <a:spLocks noChangeArrowheads="1"/>
          </p:cNvSpPr>
          <p:nvPr/>
        </p:nvSpPr>
        <p:spPr bwMode="auto">
          <a:xfrm>
            <a:off x="515242" y="1268760"/>
            <a:ext cx="8377238" cy="2576667"/>
          </a:xfrm>
          <a:prstGeom prst="rect">
            <a:avLst/>
          </a:prstGeom>
          <a:noFill/>
          <a:ln w="9525">
            <a:noFill/>
            <a:miter lim="800000"/>
            <a:headEnd/>
            <a:tailEnd/>
          </a:ln>
        </p:spPr>
        <p:txBody>
          <a:bodyPr wrap="square">
            <a:spAutoFit/>
          </a:bodyPr>
          <a:lstStyle/>
          <a:p>
            <a:pPr algn="just">
              <a:lnSpc>
                <a:spcPct val="150000"/>
              </a:lnSpc>
            </a:pPr>
            <a:r>
              <a:rPr lang="zh-CN" altLang="zh-CN" sz="2800" b="0" i="0" dirty="0">
                <a:latin typeface="+mn-ea"/>
                <a:ea typeface="+mn-ea"/>
              </a:rPr>
              <a:t>有向网</a:t>
            </a:r>
            <a:r>
              <a:rPr lang="en-US" altLang="zh-CN" sz="2800" b="0" i="0" dirty="0">
                <a:latin typeface="+mn-ea"/>
                <a:ea typeface="+mn-ea"/>
              </a:rPr>
              <a:t>N={V,E}</a:t>
            </a:r>
            <a:r>
              <a:rPr lang="zh-CN" altLang="zh-CN" sz="2800" b="0" i="0" dirty="0">
                <a:latin typeface="+mn-ea"/>
                <a:ea typeface="+mn-ea"/>
              </a:rPr>
              <a:t>，</a:t>
            </a:r>
            <a:r>
              <a:rPr lang="en-US" altLang="zh-CN" sz="2800" b="0" i="0" dirty="0">
                <a:latin typeface="+mn-ea"/>
                <a:ea typeface="+mn-ea"/>
              </a:rPr>
              <a:t>V={0,1,2,3,4}</a:t>
            </a:r>
            <a:r>
              <a:rPr lang="zh-CN" altLang="zh-CN" sz="2800" b="0" i="0" dirty="0">
                <a:latin typeface="+mn-ea"/>
                <a:ea typeface="+mn-ea"/>
              </a:rPr>
              <a:t>，</a:t>
            </a:r>
            <a:r>
              <a:rPr lang="en-US" altLang="zh-CN" sz="2800" b="0" i="0" dirty="0">
                <a:latin typeface="+mn-ea"/>
                <a:ea typeface="+mn-ea"/>
              </a:rPr>
              <a:t>E={&lt;0,1,1&gt;</a:t>
            </a:r>
            <a:r>
              <a:rPr lang="zh-CN" altLang="zh-CN" sz="2800" b="0" i="0" dirty="0">
                <a:latin typeface="+mn-ea"/>
                <a:ea typeface="+mn-ea"/>
              </a:rPr>
              <a:t>，</a:t>
            </a:r>
            <a:r>
              <a:rPr lang="en-US" altLang="zh-CN" sz="2800" b="0" i="0" dirty="0">
                <a:latin typeface="+mn-ea"/>
                <a:ea typeface="+mn-ea"/>
              </a:rPr>
              <a:t>&lt;0,3,3&gt;</a:t>
            </a:r>
            <a:r>
              <a:rPr lang="zh-CN" altLang="zh-CN" sz="2800" b="0" i="0" dirty="0">
                <a:latin typeface="+mn-ea"/>
                <a:ea typeface="+mn-ea"/>
              </a:rPr>
              <a:t>，</a:t>
            </a:r>
            <a:r>
              <a:rPr lang="en-US" altLang="zh-CN" sz="2800" b="0" i="0" dirty="0">
                <a:latin typeface="+mn-ea"/>
                <a:ea typeface="+mn-ea"/>
              </a:rPr>
              <a:t>&lt;0,4,10&gt;</a:t>
            </a:r>
            <a:r>
              <a:rPr lang="zh-CN" altLang="zh-CN" sz="2800" b="0" i="0" dirty="0">
                <a:latin typeface="+mn-ea"/>
                <a:ea typeface="+mn-ea"/>
              </a:rPr>
              <a:t>，</a:t>
            </a:r>
            <a:r>
              <a:rPr lang="en-US" altLang="zh-CN" sz="2800" b="0" i="0" dirty="0">
                <a:latin typeface="+mn-ea"/>
                <a:ea typeface="+mn-ea"/>
              </a:rPr>
              <a:t>&lt;1,2,5&gt;</a:t>
            </a:r>
            <a:r>
              <a:rPr lang="zh-CN" altLang="zh-CN" sz="2800" b="0" i="0" dirty="0">
                <a:latin typeface="+mn-ea"/>
                <a:ea typeface="+mn-ea"/>
              </a:rPr>
              <a:t>，</a:t>
            </a:r>
            <a:r>
              <a:rPr lang="en-US" altLang="zh-CN" sz="2800" b="0" i="0" dirty="0">
                <a:latin typeface="+mn-ea"/>
                <a:ea typeface="+mn-ea"/>
              </a:rPr>
              <a:t>&lt;2,4,1&gt;</a:t>
            </a:r>
            <a:r>
              <a:rPr lang="zh-CN" altLang="zh-CN" sz="2800" b="0" i="0" dirty="0">
                <a:latin typeface="+mn-ea"/>
                <a:ea typeface="+mn-ea"/>
              </a:rPr>
              <a:t>，</a:t>
            </a:r>
            <a:r>
              <a:rPr lang="en-US" altLang="zh-CN" sz="2800" b="0" i="0" dirty="0">
                <a:latin typeface="+mn-ea"/>
                <a:ea typeface="+mn-ea"/>
              </a:rPr>
              <a:t>&lt;3,2,2&gt;</a:t>
            </a:r>
            <a:r>
              <a:rPr lang="zh-CN" altLang="zh-CN" sz="2800" b="0" i="0" dirty="0">
                <a:latin typeface="+mn-ea"/>
                <a:ea typeface="+mn-ea"/>
              </a:rPr>
              <a:t>，</a:t>
            </a:r>
            <a:r>
              <a:rPr lang="en-US" altLang="zh-CN" sz="2800" b="0" i="0" dirty="0">
                <a:latin typeface="+mn-ea"/>
                <a:ea typeface="+mn-ea"/>
              </a:rPr>
              <a:t>&lt;3,4,6&gt;}</a:t>
            </a:r>
            <a:r>
              <a:rPr lang="zh-CN" altLang="zh-CN" sz="2800" b="0" i="0" dirty="0">
                <a:latin typeface="+mn-ea"/>
                <a:ea typeface="+mn-ea"/>
              </a:rPr>
              <a:t>，</a:t>
            </a:r>
            <a:r>
              <a:rPr lang="en-US" altLang="zh-CN" sz="2800" b="0" i="0" dirty="0">
                <a:latin typeface="+mn-ea"/>
                <a:ea typeface="+mn-ea"/>
              </a:rPr>
              <a:t>E</a:t>
            </a:r>
            <a:r>
              <a:rPr lang="zh-CN" altLang="zh-CN" sz="2800" b="0" i="0" dirty="0">
                <a:latin typeface="+mn-ea"/>
                <a:ea typeface="+mn-ea"/>
              </a:rPr>
              <a:t>中每个元组的第三个元素表示权。</a:t>
            </a:r>
          </a:p>
          <a:p>
            <a:pPr algn="just">
              <a:lnSpc>
                <a:spcPct val="150000"/>
              </a:lnSpc>
            </a:pPr>
            <a:r>
              <a:rPr lang="en-US" altLang="zh-CN" sz="2800" b="0" i="0" dirty="0">
                <a:latin typeface="+mn-ea"/>
                <a:ea typeface="+mn-ea"/>
              </a:rPr>
              <a:t>1</a:t>
            </a:r>
            <a:r>
              <a:rPr lang="zh-CN" altLang="zh-CN" sz="2800" b="0" i="0" dirty="0">
                <a:latin typeface="+mn-ea"/>
                <a:ea typeface="+mn-ea"/>
              </a:rPr>
              <a:t>、画出该网。</a:t>
            </a:r>
          </a:p>
        </p:txBody>
      </p:sp>
      <p:sp>
        <p:nvSpPr>
          <p:cNvPr id="10" name="Line 9">
            <a:extLst>
              <a:ext uri="{FF2B5EF4-FFF2-40B4-BE49-F238E27FC236}">
                <a16:creationId xmlns:a16="http://schemas.microsoft.com/office/drawing/2014/main" id="{F05EB839-3AA7-1EF5-62BC-BD6268679653}"/>
              </a:ext>
            </a:extLst>
          </p:cNvPr>
          <p:cNvSpPr>
            <a:spLocks noChangeShapeType="1"/>
          </p:cNvSpPr>
          <p:nvPr/>
        </p:nvSpPr>
        <p:spPr bwMode="auto">
          <a:xfrm flipH="1" flipV="1">
            <a:off x="5654551" y="3932227"/>
            <a:ext cx="768350" cy="476250"/>
          </a:xfrm>
          <a:prstGeom prst="line">
            <a:avLst/>
          </a:prstGeom>
          <a:noFill/>
          <a:ln w="38100">
            <a:solidFill>
              <a:srgbClr val="0070C0"/>
            </a:solidFill>
            <a:round/>
            <a:headEnd type="triangle" w="med" len="med"/>
            <a:tailEnd/>
          </a:ln>
        </p:spPr>
        <p:txBody>
          <a:bodyPr wrap="none" lIns="0" rIns="0" anchor="ctr"/>
          <a:lstStyle/>
          <a:p>
            <a:endParaRPr lang="zh-CN" altLang="en-US"/>
          </a:p>
        </p:txBody>
      </p:sp>
      <p:sp>
        <p:nvSpPr>
          <p:cNvPr id="11" name="Line 10">
            <a:extLst>
              <a:ext uri="{FF2B5EF4-FFF2-40B4-BE49-F238E27FC236}">
                <a16:creationId xmlns:a16="http://schemas.microsoft.com/office/drawing/2014/main" id="{A2E48DD7-1255-6E27-C4E6-BBCCB6B35BB3}"/>
              </a:ext>
            </a:extLst>
          </p:cNvPr>
          <p:cNvSpPr>
            <a:spLocks noChangeShapeType="1"/>
          </p:cNvSpPr>
          <p:nvPr/>
        </p:nvSpPr>
        <p:spPr bwMode="auto">
          <a:xfrm>
            <a:off x="4592514" y="4587865"/>
            <a:ext cx="295275" cy="714375"/>
          </a:xfrm>
          <a:prstGeom prst="line">
            <a:avLst/>
          </a:prstGeom>
          <a:noFill/>
          <a:ln w="38100">
            <a:solidFill>
              <a:srgbClr val="000066"/>
            </a:solidFill>
            <a:round/>
            <a:headEnd/>
            <a:tailEnd type="triangle" w="med" len="med"/>
          </a:ln>
        </p:spPr>
        <p:txBody>
          <a:bodyPr wrap="none" lIns="0" rIns="0" anchor="ctr"/>
          <a:lstStyle/>
          <a:p>
            <a:endParaRPr lang="zh-CN" altLang="en-US"/>
          </a:p>
        </p:txBody>
      </p:sp>
      <p:sp>
        <p:nvSpPr>
          <p:cNvPr id="12" name="Line 11">
            <a:extLst>
              <a:ext uri="{FF2B5EF4-FFF2-40B4-BE49-F238E27FC236}">
                <a16:creationId xmlns:a16="http://schemas.microsoft.com/office/drawing/2014/main" id="{1C88A21B-8FEA-72FF-783F-0B320F847BC5}"/>
              </a:ext>
            </a:extLst>
          </p:cNvPr>
          <p:cNvSpPr>
            <a:spLocks noChangeShapeType="1"/>
          </p:cNvSpPr>
          <p:nvPr/>
        </p:nvSpPr>
        <p:spPr bwMode="auto">
          <a:xfrm flipH="1">
            <a:off x="4651251" y="3873490"/>
            <a:ext cx="827088" cy="476250"/>
          </a:xfrm>
          <a:prstGeom prst="line">
            <a:avLst/>
          </a:prstGeom>
          <a:noFill/>
          <a:ln w="38100">
            <a:solidFill>
              <a:schemeClr val="hlink"/>
            </a:solidFill>
            <a:round/>
            <a:headEnd/>
            <a:tailEnd type="triangle" w="med" len="med"/>
          </a:ln>
        </p:spPr>
        <p:txBody>
          <a:bodyPr wrap="none" lIns="0" rIns="0" anchor="ctr"/>
          <a:lstStyle/>
          <a:p>
            <a:endParaRPr lang="zh-CN" altLang="en-US"/>
          </a:p>
        </p:txBody>
      </p:sp>
      <p:sp>
        <p:nvSpPr>
          <p:cNvPr id="13" name="Line 12">
            <a:extLst>
              <a:ext uri="{FF2B5EF4-FFF2-40B4-BE49-F238E27FC236}">
                <a16:creationId xmlns:a16="http://schemas.microsoft.com/office/drawing/2014/main" id="{8FD95CC3-3A4E-B087-A683-28E3BBD8D09F}"/>
              </a:ext>
            </a:extLst>
          </p:cNvPr>
          <p:cNvSpPr>
            <a:spLocks noChangeShapeType="1"/>
          </p:cNvSpPr>
          <p:nvPr/>
        </p:nvSpPr>
        <p:spPr bwMode="auto">
          <a:xfrm flipH="1" flipV="1">
            <a:off x="5595814" y="3932227"/>
            <a:ext cx="473075" cy="1309688"/>
          </a:xfrm>
          <a:prstGeom prst="line">
            <a:avLst/>
          </a:prstGeom>
          <a:noFill/>
          <a:ln w="38100">
            <a:solidFill>
              <a:schemeClr val="hlink"/>
            </a:solidFill>
            <a:round/>
            <a:headEnd type="triangle" w="med" len="med"/>
            <a:tailEnd/>
          </a:ln>
        </p:spPr>
        <p:txBody>
          <a:bodyPr wrap="none" lIns="0" rIns="0" anchor="ctr"/>
          <a:lstStyle/>
          <a:p>
            <a:endParaRPr lang="zh-CN" altLang="en-US"/>
          </a:p>
        </p:txBody>
      </p:sp>
      <p:sp>
        <p:nvSpPr>
          <p:cNvPr id="14" name="Line 13">
            <a:extLst>
              <a:ext uri="{FF2B5EF4-FFF2-40B4-BE49-F238E27FC236}">
                <a16:creationId xmlns:a16="http://schemas.microsoft.com/office/drawing/2014/main" id="{469824CF-7509-3AC5-2AE6-BFC407017E84}"/>
              </a:ext>
            </a:extLst>
          </p:cNvPr>
          <p:cNvSpPr>
            <a:spLocks noChangeShapeType="1"/>
          </p:cNvSpPr>
          <p:nvPr/>
        </p:nvSpPr>
        <p:spPr bwMode="auto">
          <a:xfrm flipH="1">
            <a:off x="5064001" y="5421302"/>
            <a:ext cx="885825" cy="0"/>
          </a:xfrm>
          <a:prstGeom prst="line">
            <a:avLst/>
          </a:prstGeom>
          <a:noFill/>
          <a:ln w="38100">
            <a:solidFill>
              <a:schemeClr val="hlink"/>
            </a:solidFill>
            <a:round/>
            <a:headEnd/>
            <a:tailEnd type="triangle" w="med" len="med"/>
          </a:ln>
        </p:spPr>
        <p:txBody>
          <a:bodyPr wrap="none" lIns="0" rIns="0" anchor="ctr"/>
          <a:lstStyle/>
          <a:p>
            <a:endParaRPr lang="zh-CN" altLang="en-US"/>
          </a:p>
        </p:txBody>
      </p:sp>
      <p:sp>
        <p:nvSpPr>
          <p:cNvPr id="15" name="Line 14">
            <a:extLst>
              <a:ext uri="{FF2B5EF4-FFF2-40B4-BE49-F238E27FC236}">
                <a16:creationId xmlns:a16="http://schemas.microsoft.com/office/drawing/2014/main" id="{4BB41A95-BBDD-02DD-510D-3D85496B46D5}"/>
              </a:ext>
            </a:extLst>
          </p:cNvPr>
          <p:cNvSpPr>
            <a:spLocks noChangeShapeType="1"/>
          </p:cNvSpPr>
          <p:nvPr/>
        </p:nvSpPr>
        <p:spPr bwMode="auto">
          <a:xfrm flipH="1">
            <a:off x="5064001" y="4646602"/>
            <a:ext cx="1417638" cy="714375"/>
          </a:xfrm>
          <a:prstGeom prst="line">
            <a:avLst/>
          </a:prstGeom>
          <a:noFill/>
          <a:ln w="38100">
            <a:solidFill>
              <a:schemeClr val="hlink"/>
            </a:solidFill>
            <a:round/>
            <a:headEnd type="triangle" w="med" len="med"/>
            <a:tailEnd/>
          </a:ln>
        </p:spPr>
        <p:txBody>
          <a:bodyPr wrap="none" lIns="0" rIns="0" anchor="ctr"/>
          <a:lstStyle/>
          <a:p>
            <a:endParaRPr lang="zh-CN" altLang="en-US"/>
          </a:p>
        </p:txBody>
      </p:sp>
      <p:sp>
        <p:nvSpPr>
          <p:cNvPr id="16" name="Oval 15">
            <a:extLst>
              <a:ext uri="{FF2B5EF4-FFF2-40B4-BE49-F238E27FC236}">
                <a16:creationId xmlns:a16="http://schemas.microsoft.com/office/drawing/2014/main" id="{72ECB0A7-0513-F31A-A15A-129136620D72}"/>
              </a:ext>
            </a:extLst>
          </p:cNvPr>
          <p:cNvSpPr>
            <a:spLocks noChangeArrowheads="1"/>
          </p:cNvSpPr>
          <p:nvPr/>
        </p:nvSpPr>
        <p:spPr bwMode="auto">
          <a:xfrm>
            <a:off x="4355976" y="4289415"/>
            <a:ext cx="354013" cy="33655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1</a:t>
            </a:r>
          </a:p>
        </p:txBody>
      </p:sp>
      <p:sp>
        <p:nvSpPr>
          <p:cNvPr id="17" name="Oval 16">
            <a:extLst>
              <a:ext uri="{FF2B5EF4-FFF2-40B4-BE49-F238E27FC236}">
                <a16:creationId xmlns:a16="http://schemas.microsoft.com/office/drawing/2014/main" id="{8A046B4E-50A2-EDDB-FC47-00418D555398}"/>
              </a:ext>
            </a:extLst>
          </p:cNvPr>
          <p:cNvSpPr>
            <a:spLocks noChangeArrowheads="1"/>
          </p:cNvSpPr>
          <p:nvPr/>
        </p:nvSpPr>
        <p:spPr bwMode="auto">
          <a:xfrm>
            <a:off x="5949826" y="5262552"/>
            <a:ext cx="355600" cy="33655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3</a:t>
            </a:r>
          </a:p>
        </p:txBody>
      </p:sp>
      <p:sp>
        <p:nvSpPr>
          <p:cNvPr id="18" name="Oval 17">
            <a:extLst>
              <a:ext uri="{FF2B5EF4-FFF2-40B4-BE49-F238E27FC236}">
                <a16:creationId xmlns:a16="http://schemas.microsoft.com/office/drawing/2014/main" id="{AF3CF22A-7F6D-2814-831A-72FD4F91EE19}"/>
              </a:ext>
            </a:extLst>
          </p:cNvPr>
          <p:cNvSpPr>
            <a:spLocks noChangeArrowheads="1"/>
          </p:cNvSpPr>
          <p:nvPr/>
        </p:nvSpPr>
        <p:spPr bwMode="auto">
          <a:xfrm>
            <a:off x="4768726" y="5262552"/>
            <a:ext cx="355600" cy="33655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2</a:t>
            </a:r>
          </a:p>
        </p:txBody>
      </p:sp>
      <p:sp>
        <p:nvSpPr>
          <p:cNvPr id="19" name="Oval 18">
            <a:extLst>
              <a:ext uri="{FF2B5EF4-FFF2-40B4-BE49-F238E27FC236}">
                <a16:creationId xmlns:a16="http://schemas.microsoft.com/office/drawing/2014/main" id="{F3C0BA84-6994-2B90-1284-C9DDBA32CF8C}"/>
              </a:ext>
            </a:extLst>
          </p:cNvPr>
          <p:cNvSpPr>
            <a:spLocks noChangeArrowheads="1"/>
          </p:cNvSpPr>
          <p:nvPr/>
        </p:nvSpPr>
        <p:spPr bwMode="auto">
          <a:xfrm>
            <a:off x="6364164" y="4349740"/>
            <a:ext cx="354013" cy="333375"/>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4</a:t>
            </a:r>
          </a:p>
        </p:txBody>
      </p:sp>
      <p:sp>
        <p:nvSpPr>
          <p:cNvPr id="20" name="Oval 19">
            <a:extLst>
              <a:ext uri="{FF2B5EF4-FFF2-40B4-BE49-F238E27FC236}">
                <a16:creationId xmlns:a16="http://schemas.microsoft.com/office/drawing/2014/main" id="{9783A0B9-49CD-508B-AF8F-6F228B675A4C}"/>
              </a:ext>
            </a:extLst>
          </p:cNvPr>
          <p:cNvSpPr>
            <a:spLocks noChangeArrowheads="1"/>
          </p:cNvSpPr>
          <p:nvPr/>
        </p:nvSpPr>
        <p:spPr bwMode="auto">
          <a:xfrm>
            <a:off x="5359276" y="3694102"/>
            <a:ext cx="355600" cy="334963"/>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dirty="0">
                <a:solidFill>
                  <a:schemeClr val="bg1"/>
                </a:solidFill>
              </a:rPr>
              <a:t>0</a:t>
            </a:r>
          </a:p>
        </p:txBody>
      </p:sp>
      <p:sp>
        <p:nvSpPr>
          <p:cNvPr id="4" name="Text Box 20">
            <a:extLst>
              <a:ext uri="{FF2B5EF4-FFF2-40B4-BE49-F238E27FC236}">
                <a16:creationId xmlns:a16="http://schemas.microsoft.com/office/drawing/2014/main" id="{9AF18EFD-42B8-EC70-D73D-A5CCF0466FE0}"/>
              </a:ext>
            </a:extLst>
          </p:cNvPr>
          <p:cNvSpPr txBox="1">
            <a:spLocks noChangeArrowheads="1"/>
          </p:cNvSpPr>
          <p:nvPr/>
        </p:nvSpPr>
        <p:spPr bwMode="auto">
          <a:xfrm>
            <a:off x="4705226" y="3703627"/>
            <a:ext cx="438150"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dirty="0">
                <a:solidFill>
                  <a:schemeClr val="hlink"/>
                </a:solidFill>
              </a:rPr>
              <a:t>1</a:t>
            </a:r>
            <a:endParaRPr lang="zh-CN" altLang="en-US" sz="2000" dirty="0">
              <a:solidFill>
                <a:schemeClr val="hlink"/>
              </a:solidFill>
            </a:endParaRPr>
          </a:p>
        </p:txBody>
      </p:sp>
      <p:sp>
        <p:nvSpPr>
          <p:cNvPr id="5" name="Text Box 21">
            <a:extLst>
              <a:ext uri="{FF2B5EF4-FFF2-40B4-BE49-F238E27FC236}">
                <a16:creationId xmlns:a16="http://schemas.microsoft.com/office/drawing/2014/main" id="{298FCF85-8A3F-DD1A-933C-4861E9E8A6EE}"/>
              </a:ext>
            </a:extLst>
          </p:cNvPr>
          <p:cNvSpPr txBox="1">
            <a:spLocks noChangeArrowheads="1"/>
          </p:cNvSpPr>
          <p:nvPr/>
        </p:nvSpPr>
        <p:spPr bwMode="auto">
          <a:xfrm>
            <a:off x="4355976" y="4741852"/>
            <a:ext cx="438150"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a:solidFill>
                  <a:schemeClr val="hlink"/>
                </a:solidFill>
              </a:rPr>
              <a:t>5</a:t>
            </a:r>
          </a:p>
        </p:txBody>
      </p:sp>
      <p:sp>
        <p:nvSpPr>
          <p:cNvPr id="6" name="Text Box 22">
            <a:extLst>
              <a:ext uri="{FF2B5EF4-FFF2-40B4-BE49-F238E27FC236}">
                <a16:creationId xmlns:a16="http://schemas.microsoft.com/office/drawing/2014/main" id="{CB356AA3-ED9F-966E-C424-EAA78B416983}"/>
              </a:ext>
            </a:extLst>
          </p:cNvPr>
          <p:cNvSpPr txBox="1">
            <a:spLocks noChangeArrowheads="1"/>
          </p:cNvSpPr>
          <p:nvPr/>
        </p:nvSpPr>
        <p:spPr bwMode="auto">
          <a:xfrm>
            <a:off x="5843464" y="3703627"/>
            <a:ext cx="700088"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dirty="0">
                <a:solidFill>
                  <a:schemeClr val="hlink"/>
                </a:solidFill>
              </a:rPr>
              <a:t>1</a:t>
            </a:r>
            <a:r>
              <a:rPr lang="en-US" altLang="zh-CN" sz="2000" dirty="0">
                <a:solidFill>
                  <a:schemeClr val="hlink"/>
                </a:solidFill>
              </a:rPr>
              <a:t>0</a:t>
            </a:r>
            <a:endParaRPr lang="zh-CN" altLang="en-US" sz="2000" dirty="0">
              <a:solidFill>
                <a:schemeClr val="hlink"/>
              </a:solidFill>
            </a:endParaRPr>
          </a:p>
        </p:txBody>
      </p:sp>
      <p:sp>
        <p:nvSpPr>
          <p:cNvPr id="7" name="Text Box 23">
            <a:extLst>
              <a:ext uri="{FF2B5EF4-FFF2-40B4-BE49-F238E27FC236}">
                <a16:creationId xmlns:a16="http://schemas.microsoft.com/office/drawing/2014/main" id="{29C68728-D9B9-ED35-8D69-82E9A2FD1404}"/>
              </a:ext>
            </a:extLst>
          </p:cNvPr>
          <p:cNvSpPr txBox="1">
            <a:spLocks noChangeArrowheads="1"/>
          </p:cNvSpPr>
          <p:nvPr/>
        </p:nvSpPr>
        <p:spPr bwMode="auto">
          <a:xfrm>
            <a:off x="5318001" y="4741852"/>
            <a:ext cx="438150"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a:solidFill>
                  <a:schemeClr val="hlink"/>
                </a:solidFill>
              </a:rPr>
              <a:t>1</a:t>
            </a:r>
          </a:p>
        </p:txBody>
      </p:sp>
      <p:sp>
        <p:nvSpPr>
          <p:cNvPr id="8" name="Text Box 24">
            <a:extLst>
              <a:ext uri="{FF2B5EF4-FFF2-40B4-BE49-F238E27FC236}">
                <a16:creationId xmlns:a16="http://schemas.microsoft.com/office/drawing/2014/main" id="{453E3C42-8DBB-F55F-84E6-DDC3EA2C3F67}"/>
              </a:ext>
            </a:extLst>
          </p:cNvPr>
          <p:cNvSpPr txBox="1">
            <a:spLocks noChangeArrowheads="1"/>
          </p:cNvSpPr>
          <p:nvPr/>
        </p:nvSpPr>
        <p:spPr bwMode="auto">
          <a:xfrm>
            <a:off x="5405314" y="4222740"/>
            <a:ext cx="438150"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dirty="0">
                <a:solidFill>
                  <a:schemeClr val="hlink"/>
                </a:solidFill>
              </a:rPr>
              <a:t>3</a:t>
            </a:r>
            <a:endParaRPr lang="zh-CN" altLang="en-US" sz="2000" dirty="0">
              <a:solidFill>
                <a:schemeClr val="hlink"/>
              </a:solidFill>
            </a:endParaRPr>
          </a:p>
        </p:txBody>
      </p:sp>
      <p:sp>
        <p:nvSpPr>
          <p:cNvPr id="9" name="Text Box 25">
            <a:extLst>
              <a:ext uri="{FF2B5EF4-FFF2-40B4-BE49-F238E27FC236}">
                <a16:creationId xmlns:a16="http://schemas.microsoft.com/office/drawing/2014/main" id="{EF9365F8-1A4F-F1FE-32EA-CE74448744EC}"/>
              </a:ext>
            </a:extLst>
          </p:cNvPr>
          <p:cNvSpPr txBox="1">
            <a:spLocks noChangeArrowheads="1"/>
          </p:cNvSpPr>
          <p:nvPr/>
        </p:nvSpPr>
        <p:spPr bwMode="auto">
          <a:xfrm>
            <a:off x="5492626" y="5011727"/>
            <a:ext cx="438150"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a:solidFill>
                  <a:schemeClr val="hlink"/>
                </a:solidFill>
              </a:rPr>
              <a:t>2</a:t>
            </a:r>
          </a:p>
        </p:txBody>
      </p:sp>
      <p:sp>
        <p:nvSpPr>
          <p:cNvPr id="21" name="Line 14">
            <a:extLst>
              <a:ext uri="{FF2B5EF4-FFF2-40B4-BE49-F238E27FC236}">
                <a16:creationId xmlns:a16="http://schemas.microsoft.com/office/drawing/2014/main" id="{4542BC24-1A31-8554-94A9-63F362E8CAC6}"/>
              </a:ext>
            </a:extLst>
          </p:cNvPr>
          <p:cNvSpPr>
            <a:spLocks noChangeShapeType="1"/>
          </p:cNvSpPr>
          <p:nvPr/>
        </p:nvSpPr>
        <p:spPr bwMode="auto">
          <a:xfrm flipH="1">
            <a:off x="6248353" y="4687083"/>
            <a:ext cx="251508" cy="598947"/>
          </a:xfrm>
          <a:prstGeom prst="line">
            <a:avLst/>
          </a:prstGeom>
          <a:noFill/>
          <a:ln w="38100">
            <a:solidFill>
              <a:schemeClr val="hlink"/>
            </a:solidFill>
            <a:round/>
            <a:headEnd type="triangle" w="med" len="med"/>
            <a:tailEnd/>
          </a:ln>
        </p:spPr>
        <p:txBody>
          <a:bodyPr wrap="none" lIns="0" rIns="0" anchor="ctr"/>
          <a:lstStyle/>
          <a:p>
            <a:endParaRPr lang="zh-CN" altLang="en-US"/>
          </a:p>
        </p:txBody>
      </p:sp>
      <p:sp>
        <p:nvSpPr>
          <p:cNvPr id="22" name="Text Box 22">
            <a:extLst>
              <a:ext uri="{FF2B5EF4-FFF2-40B4-BE49-F238E27FC236}">
                <a16:creationId xmlns:a16="http://schemas.microsoft.com/office/drawing/2014/main" id="{24EEABF4-578D-48F7-5C54-2B5022D32A91}"/>
              </a:ext>
            </a:extLst>
          </p:cNvPr>
          <p:cNvSpPr txBox="1">
            <a:spLocks noChangeArrowheads="1"/>
          </p:cNvSpPr>
          <p:nvPr/>
        </p:nvSpPr>
        <p:spPr bwMode="auto">
          <a:xfrm>
            <a:off x="6149851" y="4855244"/>
            <a:ext cx="700088"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dirty="0">
                <a:solidFill>
                  <a:schemeClr val="hlink"/>
                </a:solidFill>
              </a:rPr>
              <a:t>6</a:t>
            </a:r>
            <a:endParaRPr lang="zh-CN" altLang="en-US" sz="2000" dirty="0">
              <a:solidFill>
                <a:schemeClr val="hlink"/>
              </a:solidFill>
            </a:endParaRPr>
          </a:p>
        </p:txBody>
      </p:sp>
    </p:spTree>
    <p:extLst>
      <p:ext uri="{BB962C8B-B14F-4D97-AF65-F5344CB8AC3E}">
        <p14:creationId xmlns:p14="http://schemas.microsoft.com/office/powerpoint/2010/main" val="9658724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4" grpId="0"/>
      <p:bldP spid="5" grpId="0"/>
      <p:bldP spid="6" grpId="0"/>
      <p:bldP spid="7" grpId="0"/>
      <p:bldP spid="8" grpId="0"/>
      <p:bldP spid="9" grpId="0"/>
      <p:bldP spid="21" grpId="0" animBg="1"/>
      <p:bldP spid="2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ChangeArrowheads="1"/>
          </p:cNvSpPr>
          <p:nvPr/>
        </p:nvSpPr>
        <p:spPr bwMode="auto">
          <a:xfrm>
            <a:off x="611560" y="260648"/>
            <a:ext cx="8305800" cy="762000"/>
          </a:xfrm>
          <a:prstGeom prst="rect">
            <a:avLst/>
          </a:prstGeom>
          <a:noFill/>
          <a:ln w="9525">
            <a:noFill/>
            <a:miter lim="800000"/>
            <a:headEnd/>
            <a:tailEnd/>
          </a:ln>
        </p:spPr>
        <p:txBody>
          <a:bodyPr/>
          <a:lstStyle/>
          <a:p>
            <a:pPr marL="342900" indent="-342900" algn="ctr" eaLnBrk="1" hangingPunct="1">
              <a:lnSpc>
                <a:spcPct val="90000"/>
              </a:lnSpc>
              <a:spcBef>
                <a:spcPct val="20000"/>
              </a:spcBef>
              <a:buClr>
                <a:schemeClr val="folHlink"/>
              </a:buClr>
              <a:buSzPct val="60000"/>
            </a:pPr>
            <a:r>
              <a:rPr lang="zh-CN" altLang="en-US" sz="4400" i="0" dirty="0">
                <a:solidFill>
                  <a:schemeClr val="tx2"/>
                </a:solidFill>
                <a:latin typeface="Tahoma" panose="020B0604030504040204" pitchFamily="34" charset="0"/>
                <a:ea typeface="隶书" pitchFamily="49" charset="-122"/>
              </a:rPr>
              <a:t>迪杰斯特拉算法练习</a:t>
            </a:r>
          </a:p>
        </p:txBody>
      </p:sp>
      <p:grpSp>
        <p:nvGrpSpPr>
          <p:cNvPr id="2" name="Group 1">
            <a:extLst>
              <a:ext uri="{FF2B5EF4-FFF2-40B4-BE49-F238E27FC236}">
                <a16:creationId xmlns:a16="http://schemas.microsoft.com/office/drawing/2014/main" id="{6FFBC687-D740-04F8-62AE-BB8910EB128C}"/>
              </a:ext>
            </a:extLst>
          </p:cNvPr>
          <p:cNvGrpSpPr/>
          <p:nvPr/>
        </p:nvGrpSpPr>
        <p:grpSpPr>
          <a:xfrm>
            <a:off x="971600" y="2476500"/>
            <a:ext cx="2493963" cy="1905000"/>
            <a:chOff x="4355976" y="3694102"/>
            <a:chExt cx="2493963" cy="1905000"/>
          </a:xfrm>
        </p:grpSpPr>
        <p:sp>
          <p:nvSpPr>
            <p:cNvPr id="10" name="Line 9">
              <a:extLst>
                <a:ext uri="{FF2B5EF4-FFF2-40B4-BE49-F238E27FC236}">
                  <a16:creationId xmlns:a16="http://schemas.microsoft.com/office/drawing/2014/main" id="{F05EB839-3AA7-1EF5-62BC-BD6268679653}"/>
                </a:ext>
              </a:extLst>
            </p:cNvPr>
            <p:cNvSpPr>
              <a:spLocks noChangeShapeType="1"/>
            </p:cNvSpPr>
            <p:nvPr/>
          </p:nvSpPr>
          <p:spPr bwMode="auto">
            <a:xfrm flipH="1" flipV="1">
              <a:off x="5654551" y="3932227"/>
              <a:ext cx="768350" cy="476250"/>
            </a:xfrm>
            <a:prstGeom prst="line">
              <a:avLst/>
            </a:prstGeom>
            <a:noFill/>
            <a:ln w="38100">
              <a:solidFill>
                <a:srgbClr val="0070C0"/>
              </a:solidFill>
              <a:round/>
              <a:headEnd type="triangle" w="med" len="med"/>
              <a:tailEnd/>
            </a:ln>
          </p:spPr>
          <p:txBody>
            <a:bodyPr wrap="none" lIns="0" rIns="0" anchor="ctr"/>
            <a:lstStyle/>
            <a:p>
              <a:endParaRPr lang="zh-CN" altLang="en-US"/>
            </a:p>
          </p:txBody>
        </p:sp>
        <p:sp>
          <p:nvSpPr>
            <p:cNvPr id="11" name="Line 10">
              <a:extLst>
                <a:ext uri="{FF2B5EF4-FFF2-40B4-BE49-F238E27FC236}">
                  <a16:creationId xmlns:a16="http://schemas.microsoft.com/office/drawing/2014/main" id="{A2E48DD7-1255-6E27-C4E6-BBCCB6B35BB3}"/>
                </a:ext>
              </a:extLst>
            </p:cNvPr>
            <p:cNvSpPr>
              <a:spLocks noChangeShapeType="1"/>
            </p:cNvSpPr>
            <p:nvPr/>
          </p:nvSpPr>
          <p:spPr bwMode="auto">
            <a:xfrm>
              <a:off x="4592514" y="4587865"/>
              <a:ext cx="295275" cy="714375"/>
            </a:xfrm>
            <a:prstGeom prst="line">
              <a:avLst/>
            </a:prstGeom>
            <a:noFill/>
            <a:ln w="38100">
              <a:solidFill>
                <a:srgbClr val="000066"/>
              </a:solidFill>
              <a:round/>
              <a:headEnd/>
              <a:tailEnd type="triangle" w="med" len="med"/>
            </a:ln>
          </p:spPr>
          <p:txBody>
            <a:bodyPr wrap="none" lIns="0" rIns="0" anchor="ctr"/>
            <a:lstStyle/>
            <a:p>
              <a:endParaRPr lang="zh-CN" altLang="en-US"/>
            </a:p>
          </p:txBody>
        </p:sp>
        <p:sp>
          <p:nvSpPr>
            <p:cNvPr id="12" name="Line 11">
              <a:extLst>
                <a:ext uri="{FF2B5EF4-FFF2-40B4-BE49-F238E27FC236}">
                  <a16:creationId xmlns:a16="http://schemas.microsoft.com/office/drawing/2014/main" id="{1C88A21B-8FEA-72FF-783F-0B320F847BC5}"/>
                </a:ext>
              </a:extLst>
            </p:cNvPr>
            <p:cNvSpPr>
              <a:spLocks noChangeShapeType="1"/>
            </p:cNvSpPr>
            <p:nvPr/>
          </p:nvSpPr>
          <p:spPr bwMode="auto">
            <a:xfrm flipH="1">
              <a:off x="4651251" y="3873490"/>
              <a:ext cx="827088" cy="476250"/>
            </a:xfrm>
            <a:prstGeom prst="line">
              <a:avLst/>
            </a:prstGeom>
            <a:noFill/>
            <a:ln w="38100">
              <a:solidFill>
                <a:schemeClr val="hlink"/>
              </a:solidFill>
              <a:round/>
              <a:headEnd/>
              <a:tailEnd type="triangle" w="med" len="med"/>
            </a:ln>
          </p:spPr>
          <p:txBody>
            <a:bodyPr wrap="none" lIns="0" rIns="0" anchor="ctr"/>
            <a:lstStyle/>
            <a:p>
              <a:endParaRPr lang="zh-CN" altLang="en-US"/>
            </a:p>
          </p:txBody>
        </p:sp>
        <p:sp>
          <p:nvSpPr>
            <p:cNvPr id="13" name="Line 12">
              <a:extLst>
                <a:ext uri="{FF2B5EF4-FFF2-40B4-BE49-F238E27FC236}">
                  <a16:creationId xmlns:a16="http://schemas.microsoft.com/office/drawing/2014/main" id="{8FD95CC3-3A4E-B087-A683-28E3BBD8D09F}"/>
                </a:ext>
              </a:extLst>
            </p:cNvPr>
            <p:cNvSpPr>
              <a:spLocks noChangeShapeType="1"/>
            </p:cNvSpPr>
            <p:nvPr/>
          </p:nvSpPr>
          <p:spPr bwMode="auto">
            <a:xfrm flipH="1" flipV="1">
              <a:off x="5595814" y="3932227"/>
              <a:ext cx="473075" cy="1309688"/>
            </a:xfrm>
            <a:prstGeom prst="line">
              <a:avLst/>
            </a:prstGeom>
            <a:noFill/>
            <a:ln w="38100">
              <a:solidFill>
                <a:schemeClr val="hlink"/>
              </a:solidFill>
              <a:round/>
              <a:headEnd type="triangle" w="med" len="med"/>
              <a:tailEnd/>
            </a:ln>
          </p:spPr>
          <p:txBody>
            <a:bodyPr wrap="none" lIns="0" rIns="0" anchor="ctr"/>
            <a:lstStyle/>
            <a:p>
              <a:endParaRPr lang="zh-CN" altLang="en-US"/>
            </a:p>
          </p:txBody>
        </p:sp>
        <p:sp>
          <p:nvSpPr>
            <p:cNvPr id="14" name="Line 13">
              <a:extLst>
                <a:ext uri="{FF2B5EF4-FFF2-40B4-BE49-F238E27FC236}">
                  <a16:creationId xmlns:a16="http://schemas.microsoft.com/office/drawing/2014/main" id="{469824CF-7509-3AC5-2AE6-BFC407017E84}"/>
                </a:ext>
              </a:extLst>
            </p:cNvPr>
            <p:cNvSpPr>
              <a:spLocks noChangeShapeType="1"/>
            </p:cNvSpPr>
            <p:nvPr/>
          </p:nvSpPr>
          <p:spPr bwMode="auto">
            <a:xfrm flipH="1">
              <a:off x="5064001" y="5421302"/>
              <a:ext cx="885825" cy="0"/>
            </a:xfrm>
            <a:prstGeom prst="line">
              <a:avLst/>
            </a:prstGeom>
            <a:noFill/>
            <a:ln w="38100">
              <a:solidFill>
                <a:schemeClr val="hlink"/>
              </a:solidFill>
              <a:round/>
              <a:headEnd/>
              <a:tailEnd type="triangle" w="med" len="med"/>
            </a:ln>
          </p:spPr>
          <p:txBody>
            <a:bodyPr wrap="none" lIns="0" rIns="0" anchor="ctr"/>
            <a:lstStyle/>
            <a:p>
              <a:endParaRPr lang="zh-CN" altLang="en-US"/>
            </a:p>
          </p:txBody>
        </p:sp>
        <p:sp>
          <p:nvSpPr>
            <p:cNvPr id="15" name="Line 14">
              <a:extLst>
                <a:ext uri="{FF2B5EF4-FFF2-40B4-BE49-F238E27FC236}">
                  <a16:creationId xmlns:a16="http://schemas.microsoft.com/office/drawing/2014/main" id="{4BB41A95-BBDD-02DD-510D-3D85496B46D5}"/>
                </a:ext>
              </a:extLst>
            </p:cNvPr>
            <p:cNvSpPr>
              <a:spLocks noChangeShapeType="1"/>
            </p:cNvSpPr>
            <p:nvPr/>
          </p:nvSpPr>
          <p:spPr bwMode="auto">
            <a:xfrm flipH="1">
              <a:off x="5064001" y="4646602"/>
              <a:ext cx="1417638" cy="714375"/>
            </a:xfrm>
            <a:prstGeom prst="line">
              <a:avLst/>
            </a:prstGeom>
            <a:noFill/>
            <a:ln w="38100">
              <a:solidFill>
                <a:schemeClr val="hlink"/>
              </a:solidFill>
              <a:round/>
              <a:headEnd type="triangle" w="med" len="med"/>
              <a:tailEnd/>
            </a:ln>
          </p:spPr>
          <p:txBody>
            <a:bodyPr wrap="none" lIns="0" rIns="0" anchor="ctr"/>
            <a:lstStyle/>
            <a:p>
              <a:endParaRPr lang="zh-CN" altLang="en-US"/>
            </a:p>
          </p:txBody>
        </p:sp>
        <p:sp>
          <p:nvSpPr>
            <p:cNvPr id="16" name="Oval 15">
              <a:extLst>
                <a:ext uri="{FF2B5EF4-FFF2-40B4-BE49-F238E27FC236}">
                  <a16:creationId xmlns:a16="http://schemas.microsoft.com/office/drawing/2014/main" id="{72ECB0A7-0513-F31A-A15A-129136620D72}"/>
                </a:ext>
              </a:extLst>
            </p:cNvPr>
            <p:cNvSpPr>
              <a:spLocks noChangeArrowheads="1"/>
            </p:cNvSpPr>
            <p:nvPr/>
          </p:nvSpPr>
          <p:spPr bwMode="auto">
            <a:xfrm>
              <a:off x="4355976" y="4289415"/>
              <a:ext cx="354013" cy="33655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1</a:t>
              </a:r>
            </a:p>
          </p:txBody>
        </p:sp>
        <p:sp>
          <p:nvSpPr>
            <p:cNvPr id="17" name="Oval 16">
              <a:extLst>
                <a:ext uri="{FF2B5EF4-FFF2-40B4-BE49-F238E27FC236}">
                  <a16:creationId xmlns:a16="http://schemas.microsoft.com/office/drawing/2014/main" id="{8A046B4E-50A2-EDDB-FC47-00418D555398}"/>
                </a:ext>
              </a:extLst>
            </p:cNvPr>
            <p:cNvSpPr>
              <a:spLocks noChangeArrowheads="1"/>
            </p:cNvSpPr>
            <p:nvPr/>
          </p:nvSpPr>
          <p:spPr bwMode="auto">
            <a:xfrm>
              <a:off x="5949826" y="5262552"/>
              <a:ext cx="355600" cy="33655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3</a:t>
              </a:r>
            </a:p>
          </p:txBody>
        </p:sp>
        <p:sp>
          <p:nvSpPr>
            <p:cNvPr id="18" name="Oval 17">
              <a:extLst>
                <a:ext uri="{FF2B5EF4-FFF2-40B4-BE49-F238E27FC236}">
                  <a16:creationId xmlns:a16="http://schemas.microsoft.com/office/drawing/2014/main" id="{AF3CF22A-7F6D-2814-831A-72FD4F91EE19}"/>
                </a:ext>
              </a:extLst>
            </p:cNvPr>
            <p:cNvSpPr>
              <a:spLocks noChangeArrowheads="1"/>
            </p:cNvSpPr>
            <p:nvPr/>
          </p:nvSpPr>
          <p:spPr bwMode="auto">
            <a:xfrm>
              <a:off x="4768726" y="5262552"/>
              <a:ext cx="355600" cy="33655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2</a:t>
              </a:r>
            </a:p>
          </p:txBody>
        </p:sp>
        <p:sp>
          <p:nvSpPr>
            <p:cNvPr id="19" name="Oval 18">
              <a:extLst>
                <a:ext uri="{FF2B5EF4-FFF2-40B4-BE49-F238E27FC236}">
                  <a16:creationId xmlns:a16="http://schemas.microsoft.com/office/drawing/2014/main" id="{F3C0BA84-6994-2B90-1284-C9DDBA32CF8C}"/>
                </a:ext>
              </a:extLst>
            </p:cNvPr>
            <p:cNvSpPr>
              <a:spLocks noChangeArrowheads="1"/>
            </p:cNvSpPr>
            <p:nvPr/>
          </p:nvSpPr>
          <p:spPr bwMode="auto">
            <a:xfrm>
              <a:off x="6364164" y="4349740"/>
              <a:ext cx="354013" cy="333375"/>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4</a:t>
              </a:r>
            </a:p>
          </p:txBody>
        </p:sp>
        <p:sp>
          <p:nvSpPr>
            <p:cNvPr id="20" name="Oval 19">
              <a:extLst>
                <a:ext uri="{FF2B5EF4-FFF2-40B4-BE49-F238E27FC236}">
                  <a16:creationId xmlns:a16="http://schemas.microsoft.com/office/drawing/2014/main" id="{9783A0B9-49CD-508B-AF8F-6F228B675A4C}"/>
                </a:ext>
              </a:extLst>
            </p:cNvPr>
            <p:cNvSpPr>
              <a:spLocks noChangeArrowheads="1"/>
            </p:cNvSpPr>
            <p:nvPr/>
          </p:nvSpPr>
          <p:spPr bwMode="auto">
            <a:xfrm>
              <a:off x="5359276" y="3694102"/>
              <a:ext cx="355600" cy="334963"/>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dirty="0">
                  <a:solidFill>
                    <a:schemeClr val="bg1"/>
                  </a:solidFill>
                </a:rPr>
                <a:t>0</a:t>
              </a:r>
            </a:p>
          </p:txBody>
        </p:sp>
        <p:sp>
          <p:nvSpPr>
            <p:cNvPr id="4" name="Text Box 20">
              <a:extLst>
                <a:ext uri="{FF2B5EF4-FFF2-40B4-BE49-F238E27FC236}">
                  <a16:creationId xmlns:a16="http://schemas.microsoft.com/office/drawing/2014/main" id="{9AF18EFD-42B8-EC70-D73D-A5CCF0466FE0}"/>
                </a:ext>
              </a:extLst>
            </p:cNvPr>
            <p:cNvSpPr txBox="1">
              <a:spLocks noChangeArrowheads="1"/>
            </p:cNvSpPr>
            <p:nvPr/>
          </p:nvSpPr>
          <p:spPr bwMode="auto">
            <a:xfrm>
              <a:off x="4705226" y="3703627"/>
              <a:ext cx="438150"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dirty="0">
                  <a:solidFill>
                    <a:schemeClr val="hlink"/>
                  </a:solidFill>
                </a:rPr>
                <a:t>1</a:t>
              </a:r>
              <a:endParaRPr lang="zh-CN" altLang="en-US" sz="2000" dirty="0">
                <a:solidFill>
                  <a:schemeClr val="hlink"/>
                </a:solidFill>
              </a:endParaRPr>
            </a:p>
          </p:txBody>
        </p:sp>
        <p:sp>
          <p:nvSpPr>
            <p:cNvPr id="5" name="Text Box 21">
              <a:extLst>
                <a:ext uri="{FF2B5EF4-FFF2-40B4-BE49-F238E27FC236}">
                  <a16:creationId xmlns:a16="http://schemas.microsoft.com/office/drawing/2014/main" id="{298FCF85-8A3F-DD1A-933C-4861E9E8A6EE}"/>
                </a:ext>
              </a:extLst>
            </p:cNvPr>
            <p:cNvSpPr txBox="1">
              <a:spLocks noChangeArrowheads="1"/>
            </p:cNvSpPr>
            <p:nvPr/>
          </p:nvSpPr>
          <p:spPr bwMode="auto">
            <a:xfrm>
              <a:off x="4355976" y="4741852"/>
              <a:ext cx="438150"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a:solidFill>
                    <a:schemeClr val="hlink"/>
                  </a:solidFill>
                </a:rPr>
                <a:t>5</a:t>
              </a:r>
            </a:p>
          </p:txBody>
        </p:sp>
        <p:sp>
          <p:nvSpPr>
            <p:cNvPr id="6" name="Text Box 22">
              <a:extLst>
                <a:ext uri="{FF2B5EF4-FFF2-40B4-BE49-F238E27FC236}">
                  <a16:creationId xmlns:a16="http://schemas.microsoft.com/office/drawing/2014/main" id="{CB356AA3-ED9F-966E-C424-EAA78B416983}"/>
                </a:ext>
              </a:extLst>
            </p:cNvPr>
            <p:cNvSpPr txBox="1">
              <a:spLocks noChangeArrowheads="1"/>
            </p:cNvSpPr>
            <p:nvPr/>
          </p:nvSpPr>
          <p:spPr bwMode="auto">
            <a:xfrm>
              <a:off x="5843464" y="3703627"/>
              <a:ext cx="700088"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dirty="0">
                  <a:solidFill>
                    <a:schemeClr val="hlink"/>
                  </a:solidFill>
                </a:rPr>
                <a:t>1</a:t>
              </a:r>
              <a:r>
                <a:rPr lang="en-US" altLang="zh-CN" sz="2000" dirty="0">
                  <a:solidFill>
                    <a:schemeClr val="hlink"/>
                  </a:solidFill>
                </a:rPr>
                <a:t>0</a:t>
              </a:r>
              <a:endParaRPr lang="zh-CN" altLang="en-US" sz="2000" dirty="0">
                <a:solidFill>
                  <a:schemeClr val="hlink"/>
                </a:solidFill>
              </a:endParaRPr>
            </a:p>
          </p:txBody>
        </p:sp>
        <p:sp>
          <p:nvSpPr>
            <p:cNvPr id="7" name="Text Box 23">
              <a:extLst>
                <a:ext uri="{FF2B5EF4-FFF2-40B4-BE49-F238E27FC236}">
                  <a16:creationId xmlns:a16="http://schemas.microsoft.com/office/drawing/2014/main" id="{29C68728-D9B9-ED35-8D69-82E9A2FD1404}"/>
                </a:ext>
              </a:extLst>
            </p:cNvPr>
            <p:cNvSpPr txBox="1">
              <a:spLocks noChangeArrowheads="1"/>
            </p:cNvSpPr>
            <p:nvPr/>
          </p:nvSpPr>
          <p:spPr bwMode="auto">
            <a:xfrm>
              <a:off x="5318001" y="4741852"/>
              <a:ext cx="438150"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a:solidFill>
                    <a:schemeClr val="hlink"/>
                  </a:solidFill>
                </a:rPr>
                <a:t>1</a:t>
              </a:r>
            </a:p>
          </p:txBody>
        </p:sp>
        <p:sp>
          <p:nvSpPr>
            <p:cNvPr id="8" name="Text Box 24">
              <a:extLst>
                <a:ext uri="{FF2B5EF4-FFF2-40B4-BE49-F238E27FC236}">
                  <a16:creationId xmlns:a16="http://schemas.microsoft.com/office/drawing/2014/main" id="{453E3C42-8DBB-F55F-84E6-DDC3EA2C3F67}"/>
                </a:ext>
              </a:extLst>
            </p:cNvPr>
            <p:cNvSpPr txBox="1">
              <a:spLocks noChangeArrowheads="1"/>
            </p:cNvSpPr>
            <p:nvPr/>
          </p:nvSpPr>
          <p:spPr bwMode="auto">
            <a:xfrm>
              <a:off x="5405314" y="4222740"/>
              <a:ext cx="438150"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dirty="0">
                  <a:solidFill>
                    <a:schemeClr val="hlink"/>
                  </a:solidFill>
                </a:rPr>
                <a:t>3</a:t>
              </a:r>
              <a:endParaRPr lang="zh-CN" altLang="en-US" sz="2000" dirty="0">
                <a:solidFill>
                  <a:schemeClr val="hlink"/>
                </a:solidFill>
              </a:endParaRPr>
            </a:p>
          </p:txBody>
        </p:sp>
        <p:sp>
          <p:nvSpPr>
            <p:cNvPr id="9" name="Text Box 25">
              <a:extLst>
                <a:ext uri="{FF2B5EF4-FFF2-40B4-BE49-F238E27FC236}">
                  <a16:creationId xmlns:a16="http://schemas.microsoft.com/office/drawing/2014/main" id="{EF9365F8-1A4F-F1FE-32EA-CE74448744EC}"/>
                </a:ext>
              </a:extLst>
            </p:cNvPr>
            <p:cNvSpPr txBox="1">
              <a:spLocks noChangeArrowheads="1"/>
            </p:cNvSpPr>
            <p:nvPr/>
          </p:nvSpPr>
          <p:spPr bwMode="auto">
            <a:xfrm>
              <a:off x="5492626" y="5011727"/>
              <a:ext cx="438150"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dirty="0">
                  <a:solidFill>
                    <a:schemeClr val="hlink"/>
                  </a:solidFill>
                </a:rPr>
                <a:t>2</a:t>
              </a:r>
            </a:p>
          </p:txBody>
        </p:sp>
        <p:sp>
          <p:nvSpPr>
            <p:cNvPr id="21" name="Line 14">
              <a:extLst>
                <a:ext uri="{FF2B5EF4-FFF2-40B4-BE49-F238E27FC236}">
                  <a16:creationId xmlns:a16="http://schemas.microsoft.com/office/drawing/2014/main" id="{4542BC24-1A31-8554-94A9-63F362E8CAC6}"/>
                </a:ext>
              </a:extLst>
            </p:cNvPr>
            <p:cNvSpPr>
              <a:spLocks noChangeShapeType="1"/>
            </p:cNvSpPr>
            <p:nvPr/>
          </p:nvSpPr>
          <p:spPr bwMode="auto">
            <a:xfrm flipH="1">
              <a:off x="6248353" y="4687083"/>
              <a:ext cx="251508" cy="598947"/>
            </a:xfrm>
            <a:prstGeom prst="line">
              <a:avLst/>
            </a:prstGeom>
            <a:noFill/>
            <a:ln w="38100">
              <a:solidFill>
                <a:schemeClr val="hlink"/>
              </a:solidFill>
              <a:round/>
              <a:headEnd type="triangle" w="med" len="med"/>
              <a:tailEnd/>
            </a:ln>
          </p:spPr>
          <p:txBody>
            <a:bodyPr wrap="none" lIns="0" rIns="0" anchor="ctr"/>
            <a:lstStyle/>
            <a:p>
              <a:endParaRPr lang="zh-CN" altLang="en-US"/>
            </a:p>
          </p:txBody>
        </p:sp>
        <p:sp>
          <p:nvSpPr>
            <p:cNvPr id="22" name="Text Box 22">
              <a:extLst>
                <a:ext uri="{FF2B5EF4-FFF2-40B4-BE49-F238E27FC236}">
                  <a16:creationId xmlns:a16="http://schemas.microsoft.com/office/drawing/2014/main" id="{24EEABF4-578D-48F7-5C54-2B5022D32A91}"/>
                </a:ext>
              </a:extLst>
            </p:cNvPr>
            <p:cNvSpPr txBox="1">
              <a:spLocks noChangeArrowheads="1"/>
            </p:cNvSpPr>
            <p:nvPr/>
          </p:nvSpPr>
          <p:spPr bwMode="auto">
            <a:xfrm>
              <a:off x="6149851" y="4855244"/>
              <a:ext cx="700088"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dirty="0">
                  <a:solidFill>
                    <a:schemeClr val="hlink"/>
                  </a:solidFill>
                </a:rPr>
                <a:t>6</a:t>
              </a:r>
              <a:endParaRPr lang="zh-CN" altLang="en-US" sz="2000" dirty="0">
                <a:solidFill>
                  <a:schemeClr val="hlink"/>
                </a:solidFill>
              </a:endParaRPr>
            </a:p>
          </p:txBody>
        </p:sp>
      </p:grpSp>
      <p:sp>
        <p:nvSpPr>
          <p:cNvPr id="3" name="TextBox 2">
            <a:extLst>
              <a:ext uri="{FF2B5EF4-FFF2-40B4-BE49-F238E27FC236}">
                <a16:creationId xmlns:a16="http://schemas.microsoft.com/office/drawing/2014/main" id="{9E787E90-F003-8E0C-AB32-64C0FAC8E078}"/>
              </a:ext>
            </a:extLst>
          </p:cNvPr>
          <p:cNvSpPr txBox="1"/>
          <p:nvPr/>
        </p:nvSpPr>
        <p:spPr>
          <a:xfrm>
            <a:off x="611560" y="1268760"/>
            <a:ext cx="7992888" cy="523220"/>
          </a:xfrm>
          <a:prstGeom prst="rect">
            <a:avLst/>
          </a:prstGeom>
          <a:noFill/>
        </p:spPr>
        <p:txBody>
          <a:bodyPr wrap="square" rtlCol="0">
            <a:spAutoFit/>
          </a:bodyPr>
          <a:lstStyle/>
          <a:p>
            <a:pPr algn="l"/>
            <a:r>
              <a:rPr lang="en-US" altLang="zh-CN" sz="2800" b="0" i="0" dirty="0">
                <a:latin typeface="+mn-ea"/>
                <a:ea typeface="+mn-ea"/>
              </a:rPr>
              <a:t>2</a:t>
            </a:r>
            <a:r>
              <a:rPr lang="zh-CN" altLang="en-US" sz="2800" b="0" i="0" dirty="0">
                <a:latin typeface="+mn-ea"/>
                <a:ea typeface="+mn-ea"/>
              </a:rPr>
              <a:t>、写出该网的邻接矩阵。</a:t>
            </a:r>
            <a:endParaRPr lang="en-CN" sz="2800" b="0" i="0" dirty="0">
              <a:latin typeface="+mn-ea"/>
              <a:ea typeface="+mn-ea"/>
            </a:endParaRPr>
          </a:p>
        </p:txBody>
      </p:sp>
      <p:grpSp>
        <p:nvGrpSpPr>
          <p:cNvPr id="40" name="Group 39">
            <a:extLst>
              <a:ext uri="{FF2B5EF4-FFF2-40B4-BE49-F238E27FC236}">
                <a16:creationId xmlns:a16="http://schemas.microsoft.com/office/drawing/2014/main" id="{1B375C8E-8420-7359-B894-5BCFBD8FCF35}"/>
              </a:ext>
            </a:extLst>
          </p:cNvPr>
          <p:cNvGrpSpPr/>
          <p:nvPr/>
        </p:nvGrpSpPr>
        <p:grpSpPr>
          <a:xfrm>
            <a:off x="4881151" y="2359680"/>
            <a:ext cx="3723297" cy="2377712"/>
            <a:chOff x="4881151" y="2359680"/>
            <a:chExt cx="3723297" cy="2377712"/>
          </a:xfrm>
        </p:grpSpPr>
        <p:sp>
          <p:nvSpPr>
            <p:cNvPr id="33" name="Left Bracket 32">
              <a:extLst>
                <a:ext uri="{FF2B5EF4-FFF2-40B4-BE49-F238E27FC236}">
                  <a16:creationId xmlns:a16="http://schemas.microsoft.com/office/drawing/2014/main" id="{6E4BCDBA-7489-A77C-E073-D5A75CAF49D7}"/>
                </a:ext>
              </a:extLst>
            </p:cNvPr>
            <p:cNvSpPr/>
            <p:nvPr/>
          </p:nvSpPr>
          <p:spPr bwMode="auto">
            <a:xfrm>
              <a:off x="4881151" y="2447108"/>
              <a:ext cx="144016" cy="2276168"/>
            </a:xfrm>
            <a:prstGeom prst="leftBracke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CN" sz="1800" b="1" i="1" u="none" strike="noStrike" cap="none" normalizeH="0" baseline="0">
                <a:ln>
                  <a:noFill/>
                </a:ln>
                <a:solidFill>
                  <a:schemeClr val="tx1"/>
                </a:solidFill>
                <a:effectLst/>
                <a:latin typeface="Times New Roman" pitchFamily="18" charset="0"/>
                <a:ea typeface="宋体" pitchFamily="2" charset="-122"/>
              </a:endParaRPr>
            </a:p>
          </p:txBody>
        </p:sp>
        <p:sp>
          <p:nvSpPr>
            <p:cNvPr id="34" name="文本框 6">
              <a:extLst>
                <a:ext uri="{FF2B5EF4-FFF2-40B4-BE49-F238E27FC236}">
                  <a16:creationId xmlns:a16="http://schemas.microsoft.com/office/drawing/2014/main" id="{EA75E78D-FCB7-24C3-10CF-74499FABE23D}"/>
                </a:ext>
              </a:extLst>
            </p:cNvPr>
            <p:cNvSpPr txBox="1"/>
            <p:nvPr/>
          </p:nvSpPr>
          <p:spPr>
            <a:xfrm>
              <a:off x="5139396" y="2359680"/>
              <a:ext cx="3054027"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  1 </a:t>
              </a:r>
              <a:r>
                <a:rPr lang="zh-CN" altLang="en-US" sz="2800" b="0" i="0" dirty="0">
                  <a:latin typeface="+mn-ea"/>
                  <a:ea typeface="+mn-ea"/>
                </a:rPr>
                <a:t> </a:t>
              </a:r>
              <a:r>
                <a:rPr lang="zh-CN" altLang="en-US" sz="2800" b="0" i="0" dirty="0">
                  <a:latin typeface="+mn-ea"/>
                </a:rPr>
                <a:t>∞</a:t>
              </a:r>
              <a:r>
                <a:rPr lang="en-US" altLang="zh-CN" sz="2800" b="0" i="0" dirty="0">
                  <a:latin typeface="+mn-ea"/>
                  <a:ea typeface="+mn-ea"/>
                </a:rPr>
                <a:t>  3 </a:t>
              </a:r>
              <a:r>
                <a:rPr lang="zh-CN" altLang="en-US" sz="2800" b="0" i="0" dirty="0">
                  <a:latin typeface="+mn-ea"/>
                  <a:ea typeface="+mn-ea"/>
                </a:rPr>
                <a:t> </a:t>
              </a:r>
              <a:r>
                <a:rPr lang="en-US" altLang="zh-CN" sz="2800" b="0" i="0" dirty="0">
                  <a:latin typeface="+mn-ea"/>
                  <a:ea typeface="+mn-ea"/>
                </a:rPr>
                <a:t>10</a:t>
              </a:r>
              <a:endParaRPr lang="zh-CN" altLang="en-US" sz="2800" b="0" i="0" dirty="0">
                <a:latin typeface="+mn-ea"/>
                <a:ea typeface="+mn-ea"/>
              </a:endParaRPr>
            </a:p>
          </p:txBody>
        </p:sp>
        <p:sp>
          <p:nvSpPr>
            <p:cNvPr id="35" name="文本框 6">
              <a:extLst>
                <a:ext uri="{FF2B5EF4-FFF2-40B4-BE49-F238E27FC236}">
                  <a16:creationId xmlns:a16="http://schemas.microsoft.com/office/drawing/2014/main" id="{E33854D6-C1C4-13B0-C40E-D4E67617ED45}"/>
                </a:ext>
              </a:extLst>
            </p:cNvPr>
            <p:cNvSpPr txBox="1"/>
            <p:nvPr/>
          </p:nvSpPr>
          <p:spPr>
            <a:xfrm>
              <a:off x="5107563" y="2819526"/>
              <a:ext cx="3054027"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  </a:t>
              </a:r>
              <a:r>
                <a:rPr lang="zh-CN" altLang="en-US" sz="2800" b="0" i="0" dirty="0">
                  <a:latin typeface="+mn-ea"/>
                </a:rPr>
                <a:t>∞</a:t>
              </a:r>
              <a:r>
                <a:rPr lang="en-US" altLang="zh-CN" sz="2800" b="0" i="0" dirty="0">
                  <a:latin typeface="+mn-ea"/>
                  <a:ea typeface="+mn-ea"/>
                </a:rPr>
                <a:t> </a:t>
              </a:r>
              <a:r>
                <a:rPr lang="zh-CN" altLang="en-US" sz="2800" b="0" i="0" dirty="0">
                  <a:latin typeface="+mn-ea"/>
                  <a:ea typeface="+mn-ea"/>
                </a:rPr>
                <a:t> </a:t>
              </a:r>
              <a:r>
                <a:rPr lang="en-US" altLang="zh-CN" sz="2800" b="0" i="0" dirty="0">
                  <a:latin typeface="+mn-ea"/>
                  <a:ea typeface="+mn-ea"/>
                </a:rPr>
                <a:t>5 </a:t>
              </a:r>
              <a:r>
                <a:rPr lang="zh-CN" altLang="en-US" sz="2800" b="0" i="0" dirty="0">
                  <a:latin typeface="+mn-ea"/>
                  <a:ea typeface="+mn-ea"/>
                </a:rPr>
                <a:t> </a:t>
              </a:r>
              <a:r>
                <a:rPr lang="zh-CN" altLang="en-US" sz="2800" b="0" i="0" dirty="0">
                  <a:latin typeface="+mn-ea"/>
                </a:rPr>
                <a:t>∞ ∞</a:t>
              </a:r>
              <a:endParaRPr lang="zh-CN" altLang="en-US" sz="2800" b="0" i="0" dirty="0">
                <a:latin typeface="+mn-ea"/>
                <a:ea typeface="+mn-ea"/>
              </a:endParaRPr>
            </a:p>
          </p:txBody>
        </p:sp>
        <p:sp>
          <p:nvSpPr>
            <p:cNvPr id="36" name="文本框 6">
              <a:extLst>
                <a:ext uri="{FF2B5EF4-FFF2-40B4-BE49-F238E27FC236}">
                  <a16:creationId xmlns:a16="http://schemas.microsoft.com/office/drawing/2014/main" id="{2C5A1B10-381C-AE48-CAC4-8378271F7E33}"/>
                </a:ext>
              </a:extLst>
            </p:cNvPr>
            <p:cNvSpPr txBox="1"/>
            <p:nvPr/>
          </p:nvSpPr>
          <p:spPr>
            <a:xfrm>
              <a:off x="5136447" y="3323582"/>
              <a:ext cx="3054027"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  </a:t>
              </a:r>
              <a:r>
                <a:rPr lang="zh-CN" altLang="en-US" sz="2800" b="0" i="0" dirty="0">
                  <a:latin typeface="+mn-ea"/>
                </a:rPr>
                <a:t>∞</a:t>
              </a:r>
              <a:r>
                <a:rPr lang="en-US" altLang="zh-CN" sz="2800" b="0" i="0" dirty="0">
                  <a:latin typeface="+mn-ea"/>
                  <a:ea typeface="+mn-ea"/>
                </a:rPr>
                <a:t> </a:t>
              </a:r>
              <a:r>
                <a:rPr lang="zh-CN" altLang="en-US" sz="2800" b="0" i="0" dirty="0">
                  <a:latin typeface="+mn-ea"/>
                </a:rPr>
                <a:t>∞  ∞  </a:t>
              </a:r>
              <a:r>
                <a:rPr lang="en-US" altLang="zh-CN" sz="2800" b="0" i="0" dirty="0">
                  <a:latin typeface="+mn-ea"/>
                </a:rPr>
                <a:t>1</a:t>
              </a:r>
              <a:endParaRPr lang="zh-CN" altLang="en-US" sz="2800" b="0" i="0" dirty="0">
                <a:latin typeface="+mn-ea"/>
                <a:ea typeface="+mn-ea"/>
              </a:endParaRPr>
            </a:p>
          </p:txBody>
        </p:sp>
        <p:sp>
          <p:nvSpPr>
            <p:cNvPr id="37" name="文本框 6">
              <a:extLst>
                <a:ext uri="{FF2B5EF4-FFF2-40B4-BE49-F238E27FC236}">
                  <a16:creationId xmlns:a16="http://schemas.microsoft.com/office/drawing/2014/main" id="{F739186D-1215-60D2-193C-80E49DFD220F}"/>
                </a:ext>
              </a:extLst>
            </p:cNvPr>
            <p:cNvSpPr txBox="1"/>
            <p:nvPr/>
          </p:nvSpPr>
          <p:spPr>
            <a:xfrm>
              <a:off x="5154936" y="3755630"/>
              <a:ext cx="3054027"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  </a:t>
              </a:r>
              <a:r>
                <a:rPr lang="zh-CN" altLang="en-US" sz="2800" b="0" i="0" dirty="0">
                  <a:latin typeface="+mn-ea"/>
                </a:rPr>
                <a:t>∞</a:t>
              </a:r>
              <a:r>
                <a:rPr lang="en-US" altLang="zh-CN" sz="2800" b="0" i="0" dirty="0">
                  <a:latin typeface="+mn-ea"/>
                  <a:ea typeface="+mn-ea"/>
                </a:rPr>
                <a:t> </a:t>
              </a:r>
              <a:r>
                <a:rPr lang="zh-CN" altLang="en-US" sz="2800" b="0" i="0" dirty="0">
                  <a:latin typeface="+mn-ea"/>
                  <a:ea typeface="+mn-ea"/>
                </a:rPr>
                <a:t> </a:t>
              </a:r>
              <a:r>
                <a:rPr lang="en-US" altLang="zh-CN" sz="2800" b="0" i="0" dirty="0">
                  <a:latin typeface="+mn-ea"/>
                </a:rPr>
                <a:t>2</a:t>
              </a:r>
              <a:r>
                <a:rPr lang="zh-CN" altLang="en-US" sz="2800" b="0" i="0" dirty="0">
                  <a:latin typeface="+mn-ea"/>
                </a:rPr>
                <a:t>  ∞  </a:t>
              </a:r>
              <a:r>
                <a:rPr lang="en-US" altLang="zh-CN" sz="2800" b="0" i="0" dirty="0">
                  <a:latin typeface="+mn-ea"/>
                </a:rPr>
                <a:t>6</a:t>
              </a:r>
              <a:endParaRPr lang="zh-CN" altLang="en-US" sz="2800" b="0" i="0" dirty="0">
                <a:latin typeface="+mn-ea"/>
                <a:ea typeface="+mn-ea"/>
              </a:endParaRPr>
            </a:p>
          </p:txBody>
        </p:sp>
        <p:sp>
          <p:nvSpPr>
            <p:cNvPr id="38" name="文本框 6">
              <a:extLst>
                <a:ext uri="{FF2B5EF4-FFF2-40B4-BE49-F238E27FC236}">
                  <a16:creationId xmlns:a16="http://schemas.microsoft.com/office/drawing/2014/main" id="{79D74E98-8229-201E-D118-78DEF15BF2CB}"/>
                </a:ext>
              </a:extLst>
            </p:cNvPr>
            <p:cNvSpPr txBox="1"/>
            <p:nvPr/>
          </p:nvSpPr>
          <p:spPr>
            <a:xfrm>
              <a:off x="5118225" y="4214172"/>
              <a:ext cx="3486223"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  </a:t>
              </a:r>
              <a:r>
                <a:rPr lang="zh-CN" altLang="en-US" sz="2800" b="0" i="0" dirty="0">
                  <a:latin typeface="+mn-ea"/>
                </a:rPr>
                <a:t>∞</a:t>
              </a:r>
              <a:r>
                <a:rPr lang="en-US" altLang="zh-CN" sz="2800" b="0" i="0" dirty="0">
                  <a:latin typeface="+mn-ea"/>
                  <a:ea typeface="+mn-ea"/>
                </a:rPr>
                <a:t> </a:t>
              </a:r>
              <a:r>
                <a:rPr lang="zh-CN" altLang="en-US" sz="2800" b="0" i="0" dirty="0">
                  <a:latin typeface="+mn-ea"/>
                  <a:ea typeface="+mn-ea"/>
                </a:rPr>
                <a:t> </a:t>
              </a:r>
              <a:r>
                <a:rPr lang="zh-CN" altLang="en-US" sz="2800" b="0" i="0" dirty="0">
                  <a:latin typeface="+mn-ea"/>
                </a:rPr>
                <a:t>∞ ∞  ∞</a:t>
              </a:r>
              <a:endParaRPr lang="zh-CN" altLang="en-US" sz="2800" b="0" i="0" dirty="0">
                <a:latin typeface="+mn-ea"/>
                <a:ea typeface="+mn-ea"/>
              </a:endParaRPr>
            </a:p>
          </p:txBody>
        </p:sp>
        <p:sp>
          <p:nvSpPr>
            <p:cNvPr id="39" name="Right Bracket 38">
              <a:extLst>
                <a:ext uri="{FF2B5EF4-FFF2-40B4-BE49-F238E27FC236}">
                  <a16:creationId xmlns:a16="http://schemas.microsoft.com/office/drawing/2014/main" id="{34EDA40F-FBD9-D0E0-715E-612C68E864F3}"/>
                </a:ext>
              </a:extLst>
            </p:cNvPr>
            <p:cNvSpPr/>
            <p:nvPr/>
          </p:nvSpPr>
          <p:spPr bwMode="auto">
            <a:xfrm>
              <a:off x="8161590" y="2447108"/>
              <a:ext cx="288032" cy="2276168"/>
            </a:xfrm>
            <a:prstGeom prst="rightBracke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CN" sz="1800" b="1" i="1" u="none" strike="noStrike" cap="none" normalizeH="0" baseline="0">
                <a:ln>
                  <a:noFill/>
                </a:ln>
                <a:solidFill>
                  <a:schemeClr val="tx1"/>
                </a:solidFill>
                <a:effectLst/>
                <a:latin typeface="Times New Roman" pitchFamily="18" charset="0"/>
                <a:ea typeface="宋体" pitchFamily="2" charset="-122"/>
              </a:endParaRPr>
            </a:p>
          </p:txBody>
        </p:sp>
      </p:grpSp>
    </p:spTree>
    <p:extLst>
      <p:ext uri="{BB962C8B-B14F-4D97-AF65-F5344CB8AC3E}">
        <p14:creationId xmlns:p14="http://schemas.microsoft.com/office/powerpoint/2010/main" val="86054285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181BC52C-A74C-42AC-BDE7-64F1C8FB051C}" type="slidenum">
              <a:rPr lang="zh-CN" altLang="en-US"/>
              <a:pPr algn="r" eaLnBrk="1" hangingPunct="1">
                <a:spcBef>
                  <a:spcPct val="50000"/>
                </a:spcBef>
                <a:buFont typeface="Arial" pitchFamily="34" charset="0"/>
                <a:buNone/>
              </a:pPr>
              <a:t>4</a:t>
            </a:fld>
            <a:endParaRPr lang="en-US" altLang="zh-CN"/>
          </a:p>
        </p:txBody>
      </p:sp>
      <p:sp>
        <p:nvSpPr>
          <p:cNvPr id="87045" name="Rectangle 5"/>
          <p:cNvSpPr>
            <a:spLocks noGrp="1" noChangeArrowheads="1"/>
          </p:cNvSpPr>
          <p:nvPr>
            <p:ph type="body" idx="1"/>
          </p:nvPr>
        </p:nvSpPr>
        <p:spPr>
          <a:xfrm>
            <a:off x="539552" y="1340768"/>
            <a:ext cx="8667688" cy="4038600"/>
          </a:xfrm>
        </p:spPr>
        <p:txBody>
          <a:bodyPr/>
          <a:lstStyle/>
          <a:p>
            <a:pPr eaLnBrk="1" hangingPunct="1">
              <a:lnSpc>
                <a:spcPct val="90000"/>
              </a:lnSpc>
              <a:spcBef>
                <a:spcPct val="50000"/>
              </a:spcBef>
            </a:pPr>
            <a:r>
              <a:rPr lang="zh-CN" altLang="en-US" sz="2800" dirty="0">
                <a:latin typeface="黑体" pitchFamily="49" charset="-122"/>
                <a:ea typeface="黑体" pitchFamily="49" charset="-122"/>
              </a:rPr>
              <a:t>最短路径是求从图（或网）中</a:t>
            </a:r>
            <a:r>
              <a:rPr lang="zh-CN" altLang="en-US" sz="2800" dirty="0">
                <a:solidFill>
                  <a:srgbClr val="FF0000"/>
                </a:solidFill>
                <a:latin typeface="黑体" pitchFamily="49" charset="-122"/>
                <a:ea typeface="黑体" pitchFamily="49" charset="-122"/>
              </a:rPr>
              <a:t>某一顶点</a:t>
            </a:r>
            <a:r>
              <a:rPr lang="zh-CN" altLang="en-US" sz="2800" dirty="0">
                <a:latin typeface="黑体" pitchFamily="49" charset="-122"/>
                <a:ea typeface="黑体" pitchFamily="49" charset="-122"/>
              </a:rPr>
              <a:t>，到其余各顶点的最短路径</a:t>
            </a:r>
            <a:r>
              <a:rPr lang="zh-CN" altLang="en-US" dirty="0">
                <a:latin typeface="黑体" pitchFamily="49" charset="-122"/>
                <a:ea typeface="黑体" pitchFamily="49" charset="-122"/>
              </a:rPr>
              <a:t>。</a:t>
            </a:r>
            <a:endParaRPr lang="zh-CN" altLang="en-US" sz="2800" dirty="0">
              <a:latin typeface="黑体" pitchFamily="49" charset="-122"/>
              <a:ea typeface="黑体" pitchFamily="49" charset="-122"/>
            </a:endParaRPr>
          </a:p>
          <a:p>
            <a:pPr eaLnBrk="1" hangingPunct="1">
              <a:lnSpc>
                <a:spcPct val="90000"/>
              </a:lnSpc>
              <a:spcBef>
                <a:spcPct val="50000"/>
              </a:spcBef>
            </a:pPr>
            <a:r>
              <a:rPr lang="zh-CN" altLang="en-US" sz="2800" dirty="0">
                <a:latin typeface="黑体" pitchFamily="49" charset="-122"/>
                <a:ea typeface="黑体" pitchFamily="49" charset="-122"/>
              </a:rPr>
              <a:t>最短路径与最小生成树主要有三点不同：</a:t>
            </a:r>
          </a:p>
          <a:p>
            <a:pPr eaLnBrk="1" hangingPunct="1">
              <a:lnSpc>
                <a:spcPct val="90000"/>
              </a:lnSpc>
              <a:spcBef>
                <a:spcPct val="50000"/>
              </a:spcBef>
              <a:buFont typeface="Wingdings" pitchFamily="2" charset="2"/>
              <a:buNone/>
            </a:pPr>
            <a:r>
              <a:rPr lang="en-US" altLang="zh-CN" sz="2800" dirty="0">
                <a:latin typeface="黑体" pitchFamily="49" charset="-122"/>
                <a:ea typeface="黑体" pitchFamily="49" charset="-122"/>
              </a:rPr>
              <a:t>1.</a:t>
            </a:r>
            <a:r>
              <a:rPr lang="zh-CN" altLang="en-US" sz="2800" dirty="0">
                <a:latin typeface="黑体" pitchFamily="49" charset="-122"/>
                <a:ea typeface="黑体" pitchFamily="49" charset="-122"/>
              </a:rPr>
              <a:t>最短路径的操作对象主要是有向图</a:t>
            </a:r>
            <a:r>
              <a:rPr lang="en-US" altLang="zh-CN" sz="2800" dirty="0">
                <a:latin typeface="黑体" pitchFamily="49" charset="-122"/>
                <a:ea typeface="黑体" pitchFamily="49" charset="-122"/>
              </a:rPr>
              <a:t>(</a:t>
            </a:r>
            <a:r>
              <a:rPr lang="zh-CN" altLang="en-US" sz="2800" dirty="0">
                <a:latin typeface="黑体" pitchFamily="49" charset="-122"/>
                <a:ea typeface="黑体" pitchFamily="49" charset="-122"/>
              </a:rPr>
              <a:t>网</a:t>
            </a:r>
            <a:r>
              <a:rPr lang="en-US" altLang="zh-CN" sz="2800" dirty="0">
                <a:latin typeface="黑体" pitchFamily="49" charset="-122"/>
                <a:ea typeface="黑体" pitchFamily="49" charset="-122"/>
              </a:rPr>
              <a:t>)</a:t>
            </a:r>
            <a:r>
              <a:rPr lang="zh-CN" altLang="en-US" sz="2800" dirty="0">
                <a:latin typeface="黑体" pitchFamily="49" charset="-122"/>
                <a:ea typeface="黑体" pitchFamily="49" charset="-122"/>
              </a:rPr>
              <a:t>，而最</a:t>
            </a:r>
            <a:endParaRPr lang="en-US" altLang="zh-CN" sz="2800" dirty="0">
              <a:latin typeface="黑体" pitchFamily="49" charset="-122"/>
              <a:ea typeface="黑体" pitchFamily="49" charset="-122"/>
            </a:endParaRPr>
          </a:p>
          <a:p>
            <a:pPr eaLnBrk="1" hangingPunct="1">
              <a:lnSpc>
                <a:spcPct val="90000"/>
              </a:lnSpc>
              <a:spcBef>
                <a:spcPct val="50000"/>
              </a:spcBef>
              <a:buFont typeface="Wingdings" pitchFamily="2" charset="2"/>
              <a:buNone/>
            </a:pPr>
            <a:r>
              <a:rPr lang="en-US" altLang="zh-CN" dirty="0">
                <a:latin typeface="黑体" pitchFamily="49" charset="-122"/>
                <a:ea typeface="黑体" pitchFamily="49" charset="-122"/>
              </a:rPr>
              <a:t>  </a:t>
            </a:r>
            <a:r>
              <a:rPr lang="zh-CN" altLang="en-US" sz="2800" dirty="0">
                <a:latin typeface="黑体" pitchFamily="49" charset="-122"/>
                <a:ea typeface="黑体" pitchFamily="49" charset="-122"/>
              </a:rPr>
              <a:t>小生成树的操作对象是无向图。</a:t>
            </a:r>
          </a:p>
          <a:p>
            <a:pPr eaLnBrk="1" hangingPunct="1">
              <a:lnSpc>
                <a:spcPct val="90000"/>
              </a:lnSpc>
              <a:spcBef>
                <a:spcPct val="50000"/>
              </a:spcBef>
              <a:buFont typeface="Wingdings" pitchFamily="2" charset="2"/>
              <a:buNone/>
            </a:pPr>
            <a:r>
              <a:rPr lang="en-US" altLang="zh-CN" sz="2800" dirty="0">
                <a:latin typeface="黑体" pitchFamily="49" charset="-122"/>
                <a:ea typeface="黑体" pitchFamily="49" charset="-122"/>
              </a:rPr>
              <a:t>2.</a:t>
            </a:r>
            <a:r>
              <a:rPr lang="zh-CN" altLang="en-US" sz="2800" dirty="0">
                <a:latin typeface="黑体" pitchFamily="49" charset="-122"/>
                <a:ea typeface="黑体" pitchFamily="49" charset="-122"/>
              </a:rPr>
              <a:t>最短路径有一个始点，最小生成树没有</a:t>
            </a:r>
          </a:p>
          <a:p>
            <a:pPr eaLnBrk="1" hangingPunct="1">
              <a:lnSpc>
                <a:spcPct val="90000"/>
              </a:lnSpc>
              <a:spcBef>
                <a:spcPct val="50000"/>
              </a:spcBef>
              <a:buFont typeface="Wingdings" pitchFamily="2" charset="2"/>
              <a:buNone/>
            </a:pPr>
            <a:r>
              <a:rPr lang="en-US" altLang="zh-CN" sz="2800" dirty="0">
                <a:latin typeface="黑体" pitchFamily="49" charset="-122"/>
                <a:ea typeface="黑体" pitchFamily="49" charset="-122"/>
              </a:rPr>
              <a:t>3.</a:t>
            </a:r>
            <a:r>
              <a:rPr lang="zh-CN" altLang="en-US" sz="2800" dirty="0">
                <a:latin typeface="黑体" pitchFamily="49" charset="-122"/>
                <a:ea typeface="黑体" pitchFamily="49" charset="-122"/>
              </a:rPr>
              <a:t>最短路径关心的是始点到每个顶点的路径最短，而</a:t>
            </a:r>
            <a:endParaRPr lang="en-US" altLang="zh-CN" sz="2800" dirty="0">
              <a:latin typeface="黑体" pitchFamily="49" charset="-122"/>
              <a:ea typeface="黑体" pitchFamily="49" charset="-122"/>
            </a:endParaRPr>
          </a:p>
          <a:p>
            <a:pPr eaLnBrk="1" hangingPunct="1">
              <a:lnSpc>
                <a:spcPct val="90000"/>
              </a:lnSpc>
              <a:spcBef>
                <a:spcPct val="50000"/>
              </a:spcBef>
              <a:buFont typeface="Wingdings" pitchFamily="2" charset="2"/>
              <a:buNone/>
            </a:pPr>
            <a:r>
              <a:rPr lang="en-US" altLang="zh-CN" dirty="0">
                <a:latin typeface="黑体" pitchFamily="49" charset="-122"/>
                <a:ea typeface="黑体" pitchFamily="49" charset="-122"/>
              </a:rPr>
              <a:t>  </a:t>
            </a:r>
            <a:r>
              <a:rPr lang="zh-CN" altLang="en-US" sz="2800" dirty="0">
                <a:latin typeface="黑体" pitchFamily="49" charset="-122"/>
                <a:ea typeface="黑体" pitchFamily="49" charset="-122"/>
              </a:rPr>
              <a:t>最小生成树关心的是整个树的代价最小</a:t>
            </a:r>
          </a:p>
        </p:txBody>
      </p:sp>
      <p:sp>
        <p:nvSpPr>
          <p:cNvPr id="7" name="Text Box 4"/>
          <p:cNvSpPr txBox="1">
            <a:spLocks noChangeArrowheads="1"/>
          </p:cNvSpPr>
          <p:nvPr/>
        </p:nvSpPr>
        <p:spPr bwMode="auto">
          <a:xfrm>
            <a:off x="395888" y="68775"/>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一、最短路径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7045">
                                            <p:txEl>
                                              <p:pRg st="2" end="2"/>
                                            </p:txEl>
                                          </p:spTgt>
                                        </p:tgtEl>
                                        <p:attrNameLst>
                                          <p:attrName>style.visibility</p:attrName>
                                        </p:attrNameLst>
                                      </p:cBhvr>
                                      <p:to>
                                        <p:strVal val="visible"/>
                                      </p:to>
                                    </p:set>
                                    <p:animEffect transition="in" filter="blinds(horizontal)">
                                      <p:cBhvr>
                                        <p:cTn id="7" dur="500"/>
                                        <p:tgtEl>
                                          <p:spTgt spid="8704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7045">
                                            <p:txEl>
                                              <p:pRg st="3" end="3"/>
                                            </p:txEl>
                                          </p:spTgt>
                                        </p:tgtEl>
                                        <p:attrNameLst>
                                          <p:attrName>style.visibility</p:attrName>
                                        </p:attrNameLst>
                                      </p:cBhvr>
                                      <p:to>
                                        <p:strVal val="visible"/>
                                      </p:to>
                                    </p:set>
                                    <p:animEffect transition="in" filter="blinds(horizontal)">
                                      <p:cBhvr>
                                        <p:cTn id="12" dur="500"/>
                                        <p:tgtEl>
                                          <p:spTgt spid="8704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7045">
                                            <p:txEl>
                                              <p:pRg st="4" end="4"/>
                                            </p:txEl>
                                          </p:spTgt>
                                        </p:tgtEl>
                                        <p:attrNameLst>
                                          <p:attrName>style.visibility</p:attrName>
                                        </p:attrNameLst>
                                      </p:cBhvr>
                                      <p:to>
                                        <p:strVal val="visible"/>
                                      </p:to>
                                    </p:set>
                                    <p:animEffect transition="in" filter="blinds(horizontal)">
                                      <p:cBhvr>
                                        <p:cTn id="17" dur="500"/>
                                        <p:tgtEl>
                                          <p:spTgt spid="8704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7045">
                                            <p:txEl>
                                              <p:pRg st="5" end="5"/>
                                            </p:txEl>
                                          </p:spTgt>
                                        </p:tgtEl>
                                        <p:attrNameLst>
                                          <p:attrName>style.visibility</p:attrName>
                                        </p:attrNameLst>
                                      </p:cBhvr>
                                      <p:to>
                                        <p:strVal val="visible"/>
                                      </p:to>
                                    </p:set>
                                    <p:animEffect transition="in" filter="blinds(horizontal)">
                                      <p:cBhvr>
                                        <p:cTn id="22" dur="500"/>
                                        <p:tgtEl>
                                          <p:spTgt spid="8704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7045">
                                            <p:txEl>
                                              <p:pRg st="6" end="6"/>
                                            </p:txEl>
                                          </p:spTgt>
                                        </p:tgtEl>
                                        <p:attrNameLst>
                                          <p:attrName>style.visibility</p:attrName>
                                        </p:attrNameLst>
                                      </p:cBhvr>
                                      <p:to>
                                        <p:strVal val="visible"/>
                                      </p:to>
                                    </p:set>
                                    <p:animEffect transition="in" filter="blinds(horizontal)">
                                      <p:cBhvr>
                                        <p:cTn id="27" dur="500"/>
                                        <p:tgtEl>
                                          <p:spTgt spid="8704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ChangeArrowheads="1"/>
          </p:cNvSpPr>
          <p:nvPr/>
        </p:nvSpPr>
        <p:spPr bwMode="auto">
          <a:xfrm>
            <a:off x="596200" y="233675"/>
            <a:ext cx="8305800" cy="762000"/>
          </a:xfrm>
          <a:prstGeom prst="rect">
            <a:avLst/>
          </a:prstGeom>
          <a:noFill/>
          <a:ln w="9525">
            <a:noFill/>
            <a:miter lim="800000"/>
            <a:headEnd/>
            <a:tailEnd/>
          </a:ln>
        </p:spPr>
        <p:txBody>
          <a:bodyPr/>
          <a:lstStyle/>
          <a:p>
            <a:pPr marL="342900" indent="-342900" algn="ctr" eaLnBrk="1" hangingPunct="1">
              <a:lnSpc>
                <a:spcPct val="90000"/>
              </a:lnSpc>
              <a:spcBef>
                <a:spcPct val="20000"/>
              </a:spcBef>
              <a:buClr>
                <a:schemeClr val="folHlink"/>
              </a:buClr>
              <a:buSzPct val="60000"/>
            </a:pPr>
            <a:r>
              <a:rPr lang="zh-CN" altLang="en-US" sz="4400" i="0" dirty="0">
                <a:solidFill>
                  <a:schemeClr val="tx2"/>
                </a:solidFill>
                <a:latin typeface="Tahoma" panose="020B0604030504040204" pitchFamily="34" charset="0"/>
                <a:ea typeface="隶书" pitchFamily="49" charset="-122"/>
              </a:rPr>
              <a:t>迪杰斯特拉算法练习</a:t>
            </a:r>
          </a:p>
        </p:txBody>
      </p:sp>
      <p:sp>
        <p:nvSpPr>
          <p:cNvPr id="27651" name="矩形 6"/>
          <p:cNvSpPr>
            <a:spLocks noChangeArrowheads="1"/>
          </p:cNvSpPr>
          <p:nvPr/>
        </p:nvSpPr>
        <p:spPr bwMode="auto">
          <a:xfrm>
            <a:off x="515242" y="1268760"/>
            <a:ext cx="8377238" cy="1361911"/>
          </a:xfrm>
          <a:prstGeom prst="rect">
            <a:avLst/>
          </a:prstGeom>
          <a:noFill/>
          <a:ln w="9525">
            <a:noFill/>
            <a:miter lim="800000"/>
            <a:headEnd/>
            <a:tailEnd/>
          </a:ln>
        </p:spPr>
        <p:txBody>
          <a:bodyPr wrap="square">
            <a:spAutoFit/>
          </a:bodyPr>
          <a:lstStyle/>
          <a:p>
            <a:pPr algn="just">
              <a:lnSpc>
                <a:spcPct val="150000"/>
              </a:lnSpc>
            </a:pPr>
            <a:r>
              <a:rPr lang="en-US" altLang="zh-CN" sz="2800" b="0" i="0" dirty="0">
                <a:latin typeface="+mn-ea"/>
                <a:ea typeface="+mn-ea"/>
              </a:rPr>
              <a:t>3</a:t>
            </a:r>
            <a:r>
              <a:rPr lang="zh-CN" altLang="zh-CN" sz="2800" b="0" i="0" dirty="0">
                <a:latin typeface="+mn-ea"/>
                <a:ea typeface="+mn-ea"/>
              </a:rPr>
              <a:t>、用</a:t>
            </a:r>
            <a:r>
              <a:rPr lang="en-US" altLang="zh-CN" sz="2800" b="0" i="0" dirty="0" err="1">
                <a:latin typeface="+mn-ea"/>
                <a:ea typeface="+mn-ea"/>
              </a:rPr>
              <a:t>Dijkstra</a:t>
            </a:r>
            <a:r>
              <a:rPr lang="zh-CN" altLang="zh-CN" sz="2800" b="0" i="0" dirty="0">
                <a:latin typeface="+mn-ea"/>
                <a:ea typeface="+mn-ea"/>
              </a:rPr>
              <a:t>算法求最短路径，写出顶点</a:t>
            </a:r>
            <a:r>
              <a:rPr lang="en-US" altLang="zh-CN" sz="2800" b="0" i="0" dirty="0">
                <a:latin typeface="+mn-ea"/>
                <a:ea typeface="+mn-ea"/>
              </a:rPr>
              <a:t>0</a:t>
            </a:r>
            <a:r>
              <a:rPr lang="zh-CN" altLang="zh-CN" sz="2800" b="0" i="0" dirty="0">
                <a:latin typeface="+mn-ea"/>
                <a:ea typeface="+mn-ea"/>
              </a:rPr>
              <a:t>到其它各顶点的最短路径长度、路径及产生过程</a:t>
            </a:r>
            <a:r>
              <a:rPr lang="zh-CN" altLang="zh-CN" sz="3200" b="0" i="0" dirty="0">
                <a:latin typeface="+mn-ea"/>
                <a:ea typeface="+mn-ea"/>
              </a:rPr>
              <a:t>。</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2">
            <a:extLst>
              <a:ext uri="{FF2B5EF4-FFF2-40B4-BE49-F238E27FC236}">
                <a16:creationId xmlns:a16="http://schemas.microsoft.com/office/drawing/2014/main" id="{809B3E74-3917-4609-8D65-96E20ABF4767}"/>
              </a:ext>
            </a:extLst>
          </p:cNvPr>
          <p:cNvGraphicFramePr>
            <a:graphicFrameLocks/>
          </p:cNvGraphicFramePr>
          <p:nvPr>
            <p:extLst>
              <p:ext uri="{D42A27DB-BD31-4B8C-83A1-F6EECF244321}">
                <p14:modId xmlns:p14="http://schemas.microsoft.com/office/powerpoint/2010/main" val="978952396"/>
              </p:ext>
            </p:extLst>
          </p:nvPr>
        </p:nvGraphicFramePr>
        <p:xfrm>
          <a:off x="586089" y="1270680"/>
          <a:ext cx="7920879" cy="5032637"/>
        </p:xfrm>
        <a:graphic>
          <a:graphicData uri="http://schemas.openxmlformats.org/drawingml/2006/table">
            <a:tbl>
              <a:tblPr/>
              <a:tblGrid>
                <a:gridCol w="618822">
                  <a:extLst>
                    <a:ext uri="{9D8B030D-6E8A-4147-A177-3AD203B41FA5}">
                      <a16:colId xmlns:a16="http://schemas.microsoft.com/office/drawing/2014/main" val="20000"/>
                    </a:ext>
                  </a:extLst>
                </a:gridCol>
                <a:gridCol w="1253386">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gridCol w="1160305">
                  <a:extLst>
                    <a:ext uri="{9D8B030D-6E8A-4147-A177-3AD203B41FA5}">
                      <a16:colId xmlns:a16="http://schemas.microsoft.com/office/drawing/2014/main" val="2859952020"/>
                    </a:ext>
                  </a:extLst>
                </a:gridCol>
                <a:gridCol w="1724103">
                  <a:extLst>
                    <a:ext uri="{9D8B030D-6E8A-4147-A177-3AD203B41FA5}">
                      <a16:colId xmlns:a16="http://schemas.microsoft.com/office/drawing/2014/main" val="1286720104"/>
                    </a:ext>
                  </a:extLst>
                </a:gridCol>
                <a:gridCol w="1724103">
                  <a:extLst>
                    <a:ext uri="{9D8B030D-6E8A-4147-A177-3AD203B41FA5}">
                      <a16:colId xmlns:a16="http://schemas.microsoft.com/office/drawing/2014/main" val="2151420275"/>
                    </a:ext>
                  </a:extLst>
                </a:gridCol>
              </a:tblGrid>
              <a:tr h="597899">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Arial" pitchFamily="34" charset="0"/>
                          <a:ea typeface="宋体" pitchFamily="2" charset="-122"/>
                        </a:rPr>
                        <a:t>终点</a:t>
                      </a:r>
                    </a:p>
                  </a:txBody>
                  <a:tcPr marL="0" marR="0" marT="0" marB="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0" i="0" u="none" strike="noStrike" cap="none" normalizeH="0" baseline="0" dirty="0">
                          <a:ln>
                            <a:noFill/>
                          </a:ln>
                          <a:solidFill>
                            <a:schemeClr val="tx1"/>
                          </a:solidFill>
                          <a:effectLst/>
                          <a:latin typeface="Arial" pitchFamily="34" charset="0"/>
                          <a:ea typeface="宋体" pitchFamily="2" charset="-122"/>
                        </a:rPr>
                        <a:t>从</a:t>
                      </a:r>
                      <a:r>
                        <a:rPr kumimoji="0" lang="en-US" altLang="zh-CN" sz="2000" b="0" i="0" u="none" strike="noStrike" cap="none" normalizeH="0" baseline="0" dirty="0">
                          <a:ln>
                            <a:noFill/>
                          </a:ln>
                          <a:solidFill>
                            <a:schemeClr val="tx1"/>
                          </a:solidFill>
                          <a:effectLst/>
                          <a:latin typeface="Arial" pitchFamily="34" charset="0"/>
                          <a:ea typeface="宋体" pitchFamily="2" charset="-122"/>
                        </a:rPr>
                        <a:t>0</a:t>
                      </a:r>
                      <a:r>
                        <a:rPr kumimoji="0" lang="zh-CN" altLang="en-US" sz="2000" b="0" i="0" u="none" strike="noStrike" cap="none" normalizeH="0" baseline="0" dirty="0">
                          <a:ln>
                            <a:noFill/>
                          </a:ln>
                          <a:solidFill>
                            <a:schemeClr val="tx1"/>
                          </a:solidFill>
                          <a:effectLst/>
                          <a:latin typeface="Arial" pitchFamily="34" charset="0"/>
                          <a:ea typeface="宋体" pitchFamily="2" charset="-122"/>
                        </a:rPr>
                        <a:t>到各终点的</a:t>
                      </a:r>
                      <a:r>
                        <a:rPr kumimoji="0" lang="en-US" altLang="zh-CN" sz="2000" b="0" i="0" u="none" strike="noStrike" cap="none" normalizeH="0" baseline="0" dirty="0">
                          <a:ln>
                            <a:noFill/>
                          </a:ln>
                          <a:solidFill>
                            <a:schemeClr val="tx1"/>
                          </a:solidFill>
                          <a:effectLst/>
                          <a:latin typeface="Arial" pitchFamily="34" charset="0"/>
                          <a:ea typeface="宋体" pitchFamily="2" charset="-122"/>
                        </a:rPr>
                        <a:t>D</a:t>
                      </a:r>
                      <a:r>
                        <a:rPr kumimoji="0" lang="zh-CN" altLang="en-US" sz="2000" b="0" i="0" u="none" strike="noStrike" cap="none" normalizeH="0" baseline="0" dirty="0">
                          <a:ln>
                            <a:noFill/>
                          </a:ln>
                          <a:solidFill>
                            <a:schemeClr val="tx1"/>
                          </a:solidFill>
                          <a:effectLst/>
                          <a:latin typeface="Arial" pitchFamily="34" charset="0"/>
                          <a:ea typeface="宋体" pitchFamily="2" charset="-122"/>
                        </a:rPr>
                        <a:t>值和最短路径的求解过程</a:t>
                      </a:r>
                    </a:p>
                  </a:txBody>
                  <a:tcPr marL="0" marR="0" marT="0" marB="0"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000" b="0"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2191">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1</a:t>
                      </a: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2</a:t>
                      </a: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3</a:t>
                      </a: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4</a:t>
                      </a: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5</a:t>
                      </a: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951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1</a:t>
                      </a:r>
                    </a:p>
                  </a:txBody>
                  <a:tcPr marL="0" marR="0" marT="0" marB="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3133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2</a:t>
                      </a:r>
                    </a:p>
                  </a:txBody>
                  <a:tcPr marL="0" marR="0" marT="0" marB="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3133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3</a:t>
                      </a:r>
                    </a:p>
                  </a:txBody>
                  <a:tcPr marL="0" marR="0" marT="0" marB="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3260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4</a:t>
                      </a:r>
                    </a:p>
                  </a:txBody>
                  <a:tcPr marL="0" marR="0" marT="0" marB="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71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a:ln>
                            <a:noFill/>
                          </a:ln>
                          <a:solidFill>
                            <a:schemeClr val="tx1"/>
                          </a:solidFill>
                          <a:effectLst/>
                          <a:latin typeface="Arial" pitchFamily="34" charset="0"/>
                          <a:ea typeface="宋体" pitchFamily="2" charset="-122"/>
                        </a:rPr>
                        <a:t>v</a:t>
                      </a:r>
                      <a:r>
                        <a:rPr kumimoji="0" lang="en-US" altLang="zh-CN" sz="2000" b="0" i="0" u="none" strike="noStrike" cap="none" normalizeH="0" baseline="-25000">
                          <a:ln>
                            <a:noFill/>
                          </a:ln>
                          <a:solidFill>
                            <a:schemeClr val="tx1"/>
                          </a:solidFill>
                          <a:effectLst/>
                          <a:latin typeface="Arial" pitchFamily="34" charset="0"/>
                          <a:ea typeface="宋体" pitchFamily="2" charset="-122"/>
                        </a:rPr>
                        <a:t>j</a:t>
                      </a:r>
                      <a:endParaRPr kumimoji="0" lang="en-US" altLang="zh-CN" sz="2000" b="0" i="0" u="none" strike="noStrike" cap="none" normalizeH="0" baseline="0">
                        <a:ln>
                          <a:noFill/>
                        </a:ln>
                        <a:solidFill>
                          <a:schemeClr val="tx1"/>
                        </a:solidFill>
                        <a:effectLst/>
                        <a:latin typeface="Arial" pitchFamily="34" charset="0"/>
                        <a:ea typeface="宋体" pitchFamily="2" charset="-122"/>
                      </a:endParaRPr>
                    </a:p>
                  </a:txBody>
                  <a:tcPr marL="0" marR="0" marT="0" marB="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en-US" altLang="zh-CN" sz="2000" b="0" i="0" u="none" strike="noStrike" cap="none" normalizeH="0" baseline="0" dirty="0">
                        <a:ln>
                          <a:noFill/>
                        </a:ln>
                        <a:solidFill>
                          <a:srgbClr val="FF0000"/>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en-US" altLang="zh-CN" sz="2000" b="0" i="0" u="none" strike="noStrike" cap="none" normalizeH="0" baseline="0" dirty="0">
                        <a:ln>
                          <a:noFill/>
                        </a:ln>
                        <a:solidFill>
                          <a:srgbClr val="FF0000"/>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en-US" altLang="zh-CN" sz="2000" b="0" i="0" u="none" strike="noStrike" cap="none" normalizeH="0" baseline="0" dirty="0">
                        <a:ln>
                          <a:noFill/>
                        </a:ln>
                        <a:solidFill>
                          <a:srgbClr val="FF0000"/>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68064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itchFamily="34" charset="0"/>
                          <a:ea typeface="宋体" pitchFamily="2" charset="-122"/>
                        </a:rPr>
                        <a:t>U</a:t>
                      </a:r>
                    </a:p>
                  </a:txBody>
                  <a:tcPr marL="0" marR="0" marT="0" marB="0"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40000"/>
                        </a:spcBef>
                        <a:spcAft>
                          <a:spcPct val="0"/>
                        </a:spcAft>
                        <a:buClrTx/>
                        <a:buSzTx/>
                        <a:buFontTx/>
                        <a:buNone/>
                        <a:tabLst/>
                      </a:pPr>
                      <a:endParaRPr kumimoji="0" lang="en-US" altLang="zh-CN" sz="2000" b="0" i="0" u="none" strike="noStrike" cap="none" normalizeH="0" baseline="0" dirty="0">
                        <a:ln>
                          <a:noFill/>
                        </a:ln>
                        <a:solidFill>
                          <a:schemeClr val="tx1"/>
                        </a:solidFill>
                        <a:effectLst/>
                        <a:latin typeface="Arial" pitchFamily="34" charset="0"/>
                        <a:ea typeface="宋体" pitchFamily="2" charset="-122"/>
                      </a:endParaRPr>
                    </a:p>
                  </a:txBody>
                  <a:tcPr marL="0" marR="0" marT="0" marB="0"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7650" name="Rectangle 3"/>
          <p:cNvSpPr>
            <a:spLocks noChangeArrowheads="1"/>
          </p:cNvSpPr>
          <p:nvPr/>
        </p:nvSpPr>
        <p:spPr bwMode="auto">
          <a:xfrm>
            <a:off x="-1068389" y="270555"/>
            <a:ext cx="8305800" cy="762000"/>
          </a:xfrm>
          <a:prstGeom prst="rect">
            <a:avLst/>
          </a:prstGeom>
          <a:noFill/>
          <a:ln w="9525">
            <a:noFill/>
            <a:miter lim="800000"/>
            <a:headEnd/>
            <a:tailEnd/>
          </a:ln>
        </p:spPr>
        <p:txBody>
          <a:bodyPr/>
          <a:lstStyle/>
          <a:p>
            <a:pPr marL="342900" indent="-342900" algn="ctr" eaLnBrk="1" hangingPunct="1">
              <a:lnSpc>
                <a:spcPct val="90000"/>
              </a:lnSpc>
              <a:spcBef>
                <a:spcPct val="20000"/>
              </a:spcBef>
              <a:buClr>
                <a:schemeClr val="folHlink"/>
              </a:buClr>
              <a:buSzPct val="60000"/>
            </a:pPr>
            <a:r>
              <a:rPr lang="zh-CN" altLang="en-US" sz="4400" i="0" dirty="0">
                <a:solidFill>
                  <a:schemeClr val="tx2"/>
                </a:solidFill>
                <a:latin typeface="Tahoma" panose="020B0604030504040204" pitchFamily="34" charset="0"/>
                <a:ea typeface="隶书" pitchFamily="49" charset="-122"/>
              </a:rPr>
              <a:t>迪杰斯特拉算法练习</a:t>
            </a:r>
          </a:p>
        </p:txBody>
      </p:sp>
      <p:grpSp>
        <p:nvGrpSpPr>
          <p:cNvPr id="30" name="Group 29">
            <a:extLst>
              <a:ext uri="{FF2B5EF4-FFF2-40B4-BE49-F238E27FC236}">
                <a16:creationId xmlns:a16="http://schemas.microsoft.com/office/drawing/2014/main" id="{EE251A72-4BAE-D909-0D30-E40A7A33E660}"/>
              </a:ext>
            </a:extLst>
          </p:cNvPr>
          <p:cNvGrpSpPr/>
          <p:nvPr/>
        </p:nvGrpSpPr>
        <p:grpSpPr>
          <a:xfrm>
            <a:off x="6650037" y="3810"/>
            <a:ext cx="2493963" cy="1905000"/>
            <a:chOff x="4355976" y="3694102"/>
            <a:chExt cx="2493963" cy="1905000"/>
          </a:xfrm>
        </p:grpSpPr>
        <p:sp>
          <p:nvSpPr>
            <p:cNvPr id="31" name="Line 9">
              <a:extLst>
                <a:ext uri="{FF2B5EF4-FFF2-40B4-BE49-F238E27FC236}">
                  <a16:creationId xmlns:a16="http://schemas.microsoft.com/office/drawing/2014/main" id="{E84588DB-09D6-414A-28DE-DACC5E27D719}"/>
                </a:ext>
              </a:extLst>
            </p:cNvPr>
            <p:cNvSpPr>
              <a:spLocks noChangeShapeType="1"/>
            </p:cNvSpPr>
            <p:nvPr/>
          </p:nvSpPr>
          <p:spPr bwMode="auto">
            <a:xfrm flipH="1" flipV="1">
              <a:off x="5654551" y="3932227"/>
              <a:ext cx="768350" cy="476250"/>
            </a:xfrm>
            <a:prstGeom prst="line">
              <a:avLst/>
            </a:prstGeom>
            <a:noFill/>
            <a:ln w="38100">
              <a:solidFill>
                <a:srgbClr val="0070C0"/>
              </a:solidFill>
              <a:round/>
              <a:headEnd type="triangle" w="med" len="med"/>
              <a:tailEnd/>
            </a:ln>
          </p:spPr>
          <p:txBody>
            <a:bodyPr wrap="none" lIns="0" rIns="0" anchor="ctr"/>
            <a:lstStyle/>
            <a:p>
              <a:endParaRPr lang="zh-CN" altLang="en-US"/>
            </a:p>
          </p:txBody>
        </p:sp>
        <p:sp>
          <p:nvSpPr>
            <p:cNvPr id="32" name="Line 10">
              <a:extLst>
                <a:ext uri="{FF2B5EF4-FFF2-40B4-BE49-F238E27FC236}">
                  <a16:creationId xmlns:a16="http://schemas.microsoft.com/office/drawing/2014/main" id="{BA9D842A-D67B-2A01-133C-162AA918318C}"/>
                </a:ext>
              </a:extLst>
            </p:cNvPr>
            <p:cNvSpPr>
              <a:spLocks noChangeShapeType="1"/>
            </p:cNvSpPr>
            <p:nvPr/>
          </p:nvSpPr>
          <p:spPr bwMode="auto">
            <a:xfrm>
              <a:off x="4592514" y="4587865"/>
              <a:ext cx="295275" cy="714375"/>
            </a:xfrm>
            <a:prstGeom prst="line">
              <a:avLst/>
            </a:prstGeom>
            <a:noFill/>
            <a:ln w="38100">
              <a:solidFill>
                <a:srgbClr val="000066"/>
              </a:solidFill>
              <a:round/>
              <a:headEnd/>
              <a:tailEnd type="triangle" w="med" len="med"/>
            </a:ln>
          </p:spPr>
          <p:txBody>
            <a:bodyPr wrap="none" lIns="0" rIns="0" anchor="ctr"/>
            <a:lstStyle/>
            <a:p>
              <a:endParaRPr lang="zh-CN" altLang="en-US"/>
            </a:p>
          </p:txBody>
        </p:sp>
        <p:sp>
          <p:nvSpPr>
            <p:cNvPr id="33" name="Line 11">
              <a:extLst>
                <a:ext uri="{FF2B5EF4-FFF2-40B4-BE49-F238E27FC236}">
                  <a16:creationId xmlns:a16="http://schemas.microsoft.com/office/drawing/2014/main" id="{DBBA7E24-8C69-6A3F-BB26-63714638AC41}"/>
                </a:ext>
              </a:extLst>
            </p:cNvPr>
            <p:cNvSpPr>
              <a:spLocks noChangeShapeType="1"/>
            </p:cNvSpPr>
            <p:nvPr/>
          </p:nvSpPr>
          <p:spPr bwMode="auto">
            <a:xfrm flipH="1">
              <a:off x="4651251" y="3873490"/>
              <a:ext cx="827088" cy="476250"/>
            </a:xfrm>
            <a:prstGeom prst="line">
              <a:avLst/>
            </a:prstGeom>
            <a:noFill/>
            <a:ln w="38100">
              <a:solidFill>
                <a:schemeClr val="hlink"/>
              </a:solidFill>
              <a:round/>
              <a:headEnd/>
              <a:tailEnd type="triangle" w="med" len="med"/>
            </a:ln>
          </p:spPr>
          <p:txBody>
            <a:bodyPr wrap="none" lIns="0" rIns="0" anchor="ctr"/>
            <a:lstStyle/>
            <a:p>
              <a:endParaRPr lang="zh-CN" altLang="en-US"/>
            </a:p>
          </p:txBody>
        </p:sp>
        <p:sp>
          <p:nvSpPr>
            <p:cNvPr id="34" name="Line 12">
              <a:extLst>
                <a:ext uri="{FF2B5EF4-FFF2-40B4-BE49-F238E27FC236}">
                  <a16:creationId xmlns:a16="http://schemas.microsoft.com/office/drawing/2014/main" id="{832A5181-B969-9112-FAA5-CFC2300365E4}"/>
                </a:ext>
              </a:extLst>
            </p:cNvPr>
            <p:cNvSpPr>
              <a:spLocks noChangeShapeType="1"/>
            </p:cNvSpPr>
            <p:nvPr/>
          </p:nvSpPr>
          <p:spPr bwMode="auto">
            <a:xfrm flipH="1" flipV="1">
              <a:off x="5595814" y="3932227"/>
              <a:ext cx="473075" cy="1309688"/>
            </a:xfrm>
            <a:prstGeom prst="line">
              <a:avLst/>
            </a:prstGeom>
            <a:noFill/>
            <a:ln w="38100">
              <a:solidFill>
                <a:schemeClr val="hlink"/>
              </a:solidFill>
              <a:round/>
              <a:headEnd type="triangle" w="med" len="med"/>
              <a:tailEnd/>
            </a:ln>
          </p:spPr>
          <p:txBody>
            <a:bodyPr wrap="none" lIns="0" rIns="0" anchor="ctr"/>
            <a:lstStyle/>
            <a:p>
              <a:endParaRPr lang="zh-CN" altLang="en-US"/>
            </a:p>
          </p:txBody>
        </p:sp>
        <p:sp>
          <p:nvSpPr>
            <p:cNvPr id="35" name="Line 13">
              <a:extLst>
                <a:ext uri="{FF2B5EF4-FFF2-40B4-BE49-F238E27FC236}">
                  <a16:creationId xmlns:a16="http://schemas.microsoft.com/office/drawing/2014/main" id="{FC06D6B1-9B9E-A09C-B91E-154DE447B2E8}"/>
                </a:ext>
              </a:extLst>
            </p:cNvPr>
            <p:cNvSpPr>
              <a:spLocks noChangeShapeType="1"/>
            </p:cNvSpPr>
            <p:nvPr/>
          </p:nvSpPr>
          <p:spPr bwMode="auto">
            <a:xfrm flipH="1">
              <a:off x="5064001" y="5421302"/>
              <a:ext cx="885825" cy="0"/>
            </a:xfrm>
            <a:prstGeom prst="line">
              <a:avLst/>
            </a:prstGeom>
            <a:noFill/>
            <a:ln w="38100">
              <a:solidFill>
                <a:schemeClr val="hlink"/>
              </a:solidFill>
              <a:round/>
              <a:headEnd/>
              <a:tailEnd type="triangle" w="med" len="med"/>
            </a:ln>
          </p:spPr>
          <p:txBody>
            <a:bodyPr wrap="none" lIns="0" rIns="0" anchor="ctr"/>
            <a:lstStyle/>
            <a:p>
              <a:endParaRPr lang="zh-CN" altLang="en-US"/>
            </a:p>
          </p:txBody>
        </p:sp>
        <p:sp>
          <p:nvSpPr>
            <p:cNvPr id="36" name="Line 14">
              <a:extLst>
                <a:ext uri="{FF2B5EF4-FFF2-40B4-BE49-F238E27FC236}">
                  <a16:creationId xmlns:a16="http://schemas.microsoft.com/office/drawing/2014/main" id="{9510C9A3-586A-5F9B-715B-68E2AF7848E4}"/>
                </a:ext>
              </a:extLst>
            </p:cNvPr>
            <p:cNvSpPr>
              <a:spLocks noChangeShapeType="1"/>
            </p:cNvSpPr>
            <p:nvPr/>
          </p:nvSpPr>
          <p:spPr bwMode="auto">
            <a:xfrm flipH="1">
              <a:off x="5064001" y="4646602"/>
              <a:ext cx="1417638" cy="714375"/>
            </a:xfrm>
            <a:prstGeom prst="line">
              <a:avLst/>
            </a:prstGeom>
            <a:noFill/>
            <a:ln w="38100">
              <a:solidFill>
                <a:schemeClr val="hlink"/>
              </a:solidFill>
              <a:round/>
              <a:headEnd type="triangle" w="med" len="med"/>
              <a:tailEnd/>
            </a:ln>
          </p:spPr>
          <p:txBody>
            <a:bodyPr wrap="none" lIns="0" rIns="0" anchor="ctr"/>
            <a:lstStyle/>
            <a:p>
              <a:endParaRPr lang="zh-CN" altLang="en-US"/>
            </a:p>
          </p:txBody>
        </p:sp>
        <p:sp>
          <p:nvSpPr>
            <p:cNvPr id="37" name="Oval 36">
              <a:extLst>
                <a:ext uri="{FF2B5EF4-FFF2-40B4-BE49-F238E27FC236}">
                  <a16:creationId xmlns:a16="http://schemas.microsoft.com/office/drawing/2014/main" id="{67B838FE-25B4-6F92-90EC-A0DA76480A48}"/>
                </a:ext>
              </a:extLst>
            </p:cNvPr>
            <p:cNvSpPr>
              <a:spLocks noChangeArrowheads="1"/>
            </p:cNvSpPr>
            <p:nvPr/>
          </p:nvSpPr>
          <p:spPr bwMode="auto">
            <a:xfrm>
              <a:off x="4355976" y="4289415"/>
              <a:ext cx="354013" cy="33655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1</a:t>
              </a:r>
            </a:p>
          </p:txBody>
        </p:sp>
        <p:sp>
          <p:nvSpPr>
            <p:cNvPr id="38" name="Oval 37">
              <a:extLst>
                <a:ext uri="{FF2B5EF4-FFF2-40B4-BE49-F238E27FC236}">
                  <a16:creationId xmlns:a16="http://schemas.microsoft.com/office/drawing/2014/main" id="{F9E9CC7F-757F-095E-3A33-23694922AEB4}"/>
                </a:ext>
              </a:extLst>
            </p:cNvPr>
            <p:cNvSpPr>
              <a:spLocks noChangeArrowheads="1"/>
            </p:cNvSpPr>
            <p:nvPr/>
          </p:nvSpPr>
          <p:spPr bwMode="auto">
            <a:xfrm>
              <a:off x="5949826" y="5262552"/>
              <a:ext cx="355600" cy="33655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3</a:t>
              </a:r>
            </a:p>
          </p:txBody>
        </p:sp>
        <p:sp>
          <p:nvSpPr>
            <p:cNvPr id="39" name="Oval 38">
              <a:extLst>
                <a:ext uri="{FF2B5EF4-FFF2-40B4-BE49-F238E27FC236}">
                  <a16:creationId xmlns:a16="http://schemas.microsoft.com/office/drawing/2014/main" id="{7F17C5F2-803A-0A5F-40BF-D15CF9FD57FD}"/>
                </a:ext>
              </a:extLst>
            </p:cNvPr>
            <p:cNvSpPr>
              <a:spLocks noChangeArrowheads="1"/>
            </p:cNvSpPr>
            <p:nvPr/>
          </p:nvSpPr>
          <p:spPr bwMode="auto">
            <a:xfrm>
              <a:off x="4768726" y="5262552"/>
              <a:ext cx="355600" cy="33655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2</a:t>
              </a:r>
            </a:p>
          </p:txBody>
        </p:sp>
        <p:sp>
          <p:nvSpPr>
            <p:cNvPr id="40" name="Oval 39">
              <a:extLst>
                <a:ext uri="{FF2B5EF4-FFF2-40B4-BE49-F238E27FC236}">
                  <a16:creationId xmlns:a16="http://schemas.microsoft.com/office/drawing/2014/main" id="{50CB24B0-1B2B-03EF-1F67-DEB3AFAED30D}"/>
                </a:ext>
              </a:extLst>
            </p:cNvPr>
            <p:cNvSpPr>
              <a:spLocks noChangeArrowheads="1"/>
            </p:cNvSpPr>
            <p:nvPr/>
          </p:nvSpPr>
          <p:spPr bwMode="auto">
            <a:xfrm>
              <a:off x="6364164" y="4349740"/>
              <a:ext cx="354013" cy="333375"/>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4</a:t>
              </a:r>
            </a:p>
          </p:txBody>
        </p:sp>
        <p:sp>
          <p:nvSpPr>
            <p:cNvPr id="41" name="Oval 40">
              <a:extLst>
                <a:ext uri="{FF2B5EF4-FFF2-40B4-BE49-F238E27FC236}">
                  <a16:creationId xmlns:a16="http://schemas.microsoft.com/office/drawing/2014/main" id="{50682DF7-F538-8455-C506-6B58F5AC6618}"/>
                </a:ext>
              </a:extLst>
            </p:cNvPr>
            <p:cNvSpPr>
              <a:spLocks noChangeArrowheads="1"/>
            </p:cNvSpPr>
            <p:nvPr/>
          </p:nvSpPr>
          <p:spPr bwMode="auto">
            <a:xfrm>
              <a:off x="5359276" y="3694102"/>
              <a:ext cx="355600" cy="334963"/>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dirty="0">
                  <a:solidFill>
                    <a:schemeClr val="bg1"/>
                  </a:solidFill>
                </a:rPr>
                <a:t>0</a:t>
              </a:r>
            </a:p>
          </p:txBody>
        </p:sp>
        <p:sp>
          <p:nvSpPr>
            <p:cNvPr id="42" name="Text Box 20">
              <a:extLst>
                <a:ext uri="{FF2B5EF4-FFF2-40B4-BE49-F238E27FC236}">
                  <a16:creationId xmlns:a16="http://schemas.microsoft.com/office/drawing/2014/main" id="{AA3516F8-8113-0AB9-E7AA-3ECEC98D8FEB}"/>
                </a:ext>
              </a:extLst>
            </p:cNvPr>
            <p:cNvSpPr txBox="1">
              <a:spLocks noChangeArrowheads="1"/>
            </p:cNvSpPr>
            <p:nvPr/>
          </p:nvSpPr>
          <p:spPr bwMode="auto">
            <a:xfrm>
              <a:off x="4705226" y="3703627"/>
              <a:ext cx="438150"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dirty="0">
                  <a:solidFill>
                    <a:schemeClr val="hlink"/>
                  </a:solidFill>
                </a:rPr>
                <a:t>1</a:t>
              </a:r>
              <a:endParaRPr lang="zh-CN" altLang="en-US" sz="2000" dirty="0">
                <a:solidFill>
                  <a:schemeClr val="hlink"/>
                </a:solidFill>
              </a:endParaRPr>
            </a:p>
          </p:txBody>
        </p:sp>
        <p:sp>
          <p:nvSpPr>
            <p:cNvPr id="43" name="Text Box 21">
              <a:extLst>
                <a:ext uri="{FF2B5EF4-FFF2-40B4-BE49-F238E27FC236}">
                  <a16:creationId xmlns:a16="http://schemas.microsoft.com/office/drawing/2014/main" id="{ED633E71-2082-3F39-5646-F41407233C1A}"/>
                </a:ext>
              </a:extLst>
            </p:cNvPr>
            <p:cNvSpPr txBox="1">
              <a:spLocks noChangeArrowheads="1"/>
            </p:cNvSpPr>
            <p:nvPr/>
          </p:nvSpPr>
          <p:spPr bwMode="auto">
            <a:xfrm>
              <a:off x="4355976" y="4741852"/>
              <a:ext cx="438150"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a:solidFill>
                    <a:schemeClr val="hlink"/>
                  </a:solidFill>
                </a:rPr>
                <a:t>5</a:t>
              </a:r>
            </a:p>
          </p:txBody>
        </p:sp>
        <p:sp>
          <p:nvSpPr>
            <p:cNvPr id="44" name="Text Box 22">
              <a:extLst>
                <a:ext uri="{FF2B5EF4-FFF2-40B4-BE49-F238E27FC236}">
                  <a16:creationId xmlns:a16="http://schemas.microsoft.com/office/drawing/2014/main" id="{83DC5D4A-2185-7AE6-1322-1B895CAD01E1}"/>
                </a:ext>
              </a:extLst>
            </p:cNvPr>
            <p:cNvSpPr txBox="1">
              <a:spLocks noChangeArrowheads="1"/>
            </p:cNvSpPr>
            <p:nvPr/>
          </p:nvSpPr>
          <p:spPr bwMode="auto">
            <a:xfrm>
              <a:off x="5843464" y="3703627"/>
              <a:ext cx="700088"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dirty="0">
                  <a:solidFill>
                    <a:schemeClr val="hlink"/>
                  </a:solidFill>
                </a:rPr>
                <a:t>1</a:t>
              </a:r>
              <a:r>
                <a:rPr lang="en-US" altLang="zh-CN" sz="2000" dirty="0">
                  <a:solidFill>
                    <a:schemeClr val="hlink"/>
                  </a:solidFill>
                </a:rPr>
                <a:t>0</a:t>
              </a:r>
              <a:endParaRPr lang="zh-CN" altLang="en-US" sz="2000" dirty="0">
                <a:solidFill>
                  <a:schemeClr val="hlink"/>
                </a:solidFill>
              </a:endParaRPr>
            </a:p>
          </p:txBody>
        </p:sp>
        <p:sp>
          <p:nvSpPr>
            <p:cNvPr id="45" name="Text Box 23">
              <a:extLst>
                <a:ext uri="{FF2B5EF4-FFF2-40B4-BE49-F238E27FC236}">
                  <a16:creationId xmlns:a16="http://schemas.microsoft.com/office/drawing/2014/main" id="{58BDFE42-5D46-8CD6-B05E-2C64D5639765}"/>
                </a:ext>
              </a:extLst>
            </p:cNvPr>
            <p:cNvSpPr txBox="1">
              <a:spLocks noChangeArrowheads="1"/>
            </p:cNvSpPr>
            <p:nvPr/>
          </p:nvSpPr>
          <p:spPr bwMode="auto">
            <a:xfrm>
              <a:off x="5318001" y="4741852"/>
              <a:ext cx="438150"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a:solidFill>
                    <a:schemeClr val="hlink"/>
                  </a:solidFill>
                </a:rPr>
                <a:t>1</a:t>
              </a:r>
            </a:p>
          </p:txBody>
        </p:sp>
        <p:sp>
          <p:nvSpPr>
            <p:cNvPr id="46" name="Text Box 24">
              <a:extLst>
                <a:ext uri="{FF2B5EF4-FFF2-40B4-BE49-F238E27FC236}">
                  <a16:creationId xmlns:a16="http://schemas.microsoft.com/office/drawing/2014/main" id="{4DD4D623-23A4-2ED1-262E-A3A46305FDE7}"/>
                </a:ext>
              </a:extLst>
            </p:cNvPr>
            <p:cNvSpPr txBox="1">
              <a:spLocks noChangeArrowheads="1"/>
            </p:cNvSpPr>
            <p:nvPr/>
          </p:nvSpPr>
          <p:spPr bwMode="auto">
            <a:xfrm>
              <a:off x="5405314" y="4222740"/>
              <a:ext cx="438150"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dirty="0">
                  <a:solidFill>
                    <a:schemeClr val="hlink"/>
                  </a:solidFill>
                </a:rPr>
                <a:t>3</a:t>
              </a:r>
              <a:endParaRPr lang="zh-CN" altLang="en-US" sz="2000" dirty="0">
                <a:solidFill>
                  <a:schemeClr val="hlink"/>
                </a:solidFill>
              </a:endParaRPr>
            </a:p>
          </p:txBody>
        </p:sp>
        <p:sp>
          <p:nvSpPr>
            <p:cNvPr id="47" name="Text Box 25">
              <a:extLst>
                <a:ext uri="{FF2B5EF4-FFF2-40B4-BE49-F238E27FC236}">
                  <a16:creationId xmlns:a16="http://schemas.microsoft.com/office/drawing/2014/main" id="{50B32B25-1E03-545F-DE92-F29CB7621F8F}"/>
                </a:ext>
              </a:extLst>
            </p:cNvPr>
            <p:cNvSpPr txBox="1">
              <a:spLocks noChangeArrowheads="1"/>
            </p:cNvSpPr>
            <p:nvPr/>
          </p:nvSpPr>
          <p:spPr bwMode="auto">
            <a:xfrm>
              <a:off x="5492626" y="5011727"/>
              <a:ext cx="438150"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dirty="0">
                  <a:solidFill>
                    <a:schemeClr val="hlink"/>
                  </a:solidFill>
                </a:rPr>
                <a:t>2</a:t>
              </a:r>
            </a:p>
          </p:txBody>
        </p:sp>
        <p:sp>
          <p:nvSpPr>
            <p:cNvPr id="48" name="Line 14">
              <a:extLst>
                <a:ext uri="{FF2B5EF4-FFF2-40B4-BE49-F238E27FC236}">
                  <a16:creationId xmlns:a16="http://schemas.microsoft.com/office/drawing/2014/main" id="{9F312E00-C79D-EC61-87A5-C4D5FABAF8ED}"/>
                </a:ext>
              </a:extLst>
            </p:cNvPr>
            <p:cNvSpPr>
              <a:spLocks noChangeShapeType="1"/>
            </p:cNvSpPr>
            <p:nvPr/>
          </p:nvSpPr>
          <p:spPr bwMode="auto">
            <a:xfrm flipH="1">
              <a:off x="6248353" y="4687083"/>
              <a:ext cx="251508" cy="598947"/>
            </a:xfrm>
            <a:prstGeom prst="line">
              <a:avLst/>
            </a:prstGeom>
            <a:noFill/>
            <a:ln w="38100">
              <a:solidFill>
                <a:schemeClr val="hlink"/>
              </a:solidFill>
              <a:round/>
              <a:headEnd type="triangle" w="med" len="med"/>
              <a:tailEnd/>
            </a:ln>
          </p:spPr>
          <p:txBody>
            <a:bodyPr wrap="none" lIns="0" rIns="0" anchor="ctr"/>
            <a:lstStyle/>
            <a:p>
              <a:endParaRPr lang="zh-CN" altLang="en-US"/>
            </a:p>
          </p:txBody>
        </p:sp>
        <p:sp>
          <p:nvSpPr>
            <p:cNvPr id="49" name="Text Box 22">
              <a:extLst>
                <a:ext uri="{FF2B5EF4-FFF2-40B4-BE49-F238E27FC236}">
                  <a16:creationId xmlns:a16="http://schemas.microsoft.com/office/drawing/2014/main" id="{E97FFA30-62E8-D311-9A24-4C112CED81DF}"/>
                </a:ext>
              </a:extLst>
            </p:cNvPr>
            <p:cNvSpPr txBox="1">
              <a:spLocks noChangeArrowheads="1"/>
            </p:cNvSpPr>
            <p:nvPr/>
          </p:nvSpPr>
          <p:spPr bwMode="auto">
            <a:xfrm>
              <a:off x="6149851" y="4855244"/>
              <a:ext cx="700088" cy="39687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dirty="0">
                  <a:solidFill>
                    <a:schemeClr val="hlink"/>
                  </a:solidFill>
                </a:rPr>
                <a:t>6</a:t>
              </a:r>
              <a:endParaRPr lang="zh-CN" altLang="en-US" sz="2000" dirty="0">
                <a:solidFill>
                  <a:schemeClr val="hlink"/>
                </a:solidFill>
              </a:endParaRPr>
            </a:p>
          </p:txBody>
        </p:sp>
      </p:grpSp>
      <p:sp>
        <p:nvSpPr>
          <p:cNvPr id="51" name="TextBox 50">
            <a:extLst>
              <a:ext uri="{FF2B5EF4-FFF2-40B4-BE49-F238E27FC236}">
                <a16:creationId xmlns:a16="http://schemas.microsoft.com/office/drawing/2014/main" id="{6FBF1E47-5595-ACCC-DF65-63D261F5BB2D}"/>
              </a:ext>
            </a:extLst>
          </p:cNvPr>
          <p:cNvSpPr txBox="1"/>
          <p:nvPr/>
        </p:nvSpPr>
        <p:spPr>
          <a:xfrm>
            <a:off x="1403648" y="2276872"/>
            <a:ext cx="925860" cy="757130"/>
          </a:xfrm>
          <a:prstGeom prst="rect">
            <a:avLst/>
          </a:prstGeom>
          <a:noFill/>
        </p:spPr>
        <p:txBody>
          <a:bodyPr wrap="square">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1</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{0,1}</a:t>
            </a:r>
          </a:p>
        </p:txBody>
      </p:sp>
      <p:sp>
        <p:nvSpPr>
          <p:cNvPr id="53" name="TextBox 52">
            <a:extLst>
              <a:ext uri="{FF2B5EF4-FFF2-40B4-BE49-F238E27FC236}">
                <a16:creationId xmlns:a16="http://schemas.microsoft.com/office/drawing/2014/main" id="{AEFB354A-0954-C515-3910-CF010A2AA96C}"/>
              </a:ext>
            </a:extLst>
          </p:cNvPr>
          <p:cNvSpPr txBox="1"/>
          <p:nvPr/>
        </p:nvSpPr>
        <p:spPr>
          <a:xfrm>
            <a:off x="1583668" y="3080606"/>
            <a:ext cx="565820" cy="535531"/>
          </a:xfrm>
          <a:prstGeom prst="rect">
            <a:avLst/>
          </a:prstGeom>
          <a:noFill/>
        </p:spPr>
        <p:txBody>
          <a:bodyPr wrap="square">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rPr>
              <a:t>0</a:t>
            </a:r>
          </a:p>
          <a:p>
            <a:pPr marL="0" marR="0" lvl="0" indent="0" algn="ctr" defTabSz="914400" rtl="0" eaLnBrk="1" fontAlgn="base" latinLnBrk="0" hangingPunct="1">
              <a:lnSpc>
                <a:spcPct val="80000"/>
              </a:lnSpc>
              <a:spcBef>
                <a:spcPct val="0"/>
              </a:spcBef>
              <a:spcAft>
                <a:spcPct val="0"/>
              </a:spcAft>
              <a:buClrTx/>
              <a:buSzTx/>
              <a:buFontTx/>
              <a:buNone/>
              <a:tabLst/>
              <a:defRPr/>
            </a:pPr>
            <a:r>
              <a:rPr kumimoji="0" lang="en-US" altLang="zh-CN" b="0" i="0" u="none" strike="noStrike" cap="none" normalizeH="0" baseline="0" dirty="0">
                <a:ln>
                  <a:noFill/>
                </a:ln>
                <a:solidFill>
                  <a:schemeClr val="tx1"/>
                </a:solidFill>
                <a:effectLst/>
                <a:latin typeface="Arial" panose="020B0604020202020204" pitchFamily="34" charset="0"/>
                <a:ea typeface="+mn-ea"/>
                <a:cs typeface="Arial" panose="020B0604020202020204" pitchFamily="34" charset="0"/>
              </a:rPr>
              <a:t>∞</a:t>
            </a:r>
          </a:p>
        </p:txBody>
      </p:sp>
      <p:sp>
        <p:nvSpPr>
          <p:cNvPr id="55" name="TextBox 54">
            <a:extLst>
              <a:ext uri="{FF2B5EF4-FFF2-40B4-BE49-F238E27FC236}">
                <a16:creationId xmlns:a16="http://schemas.microsoft.com/office/drawing/2014/main" id="{E19993C5-5F22-44FF-9EE4-E0E6ED21080A}"/>
              </a:ext>
            </a:extLst>
          </p:cNvPr>
          <p:cNvSpPr txBox="1"/>
          <p:nvPr/>
        </p:nvSpPr>
        <p:spPr>
          <a:xfrm>
            <a:off x="1485900" y="3753854"/>
            <a:ext cx="663588" cy="757130"/>
          </a:xfrm>
          <a:prstGeom prst="rect">
            <a:avLst/>
          </a:prstGeom>
          <a:noFill/>
        </p:spPr>
        <p:txBody>
          <a:bodyPr wrap="square">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3</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{0,3}</a:t>
            </a:r>
          </a:p>
        </p:txBody>
      </p:sp>
      <p:sp>
        <p:nvSpPr>
          <p:cNvPr id="57" name="TextBox 56">
            <a:extLst>
              <a:ext uri="{FF2B5EF4-FFF2-40B4-BE49-F238E27FC236}">
                <a16:creationId xmlns:a16="http://schemas.microsoft.com/office/drawing/2014/main" id="{2BEB47F9-C0F9-CE18-EF16-07721958E60E}"/>
              </a:ext>
            </a:extLst>
          </p:cNvPr>
          <p:cNvSpPr txBox="1"/>
          <p:nvPr/>
        </p:nvSpPr>
        <p:spPr>
          <a:xfrm>
            <a:off x="1485900" y="4473706"/>
            <a:ext cx="663588" cy="757130"/>
          </a:xfrm>
          <a:prstGeom prst="rect">
            <a:avLst/>
          </a:prstGeom>
          <a:noFill/>
        </p:spPr>
        <p:txBody>
          <a:bodyPr wrap="square">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10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{0,4}</a:t>
            </a:r>
            <a:endParaRPr kumimoji="0" lang="zh-CN" altLang="zh-CN" sz="1800" b="0" i="0" u="none" strike="noStrike" cap="none" normalizeH="0" baseline="0" dirty="0">
              <a:ln>
                <a:noFill/>
              </a:ln>
              <a:solidFill>
                <a:schemeClr val="tx1"/>
              </a:solidFill>
              <a:effectLst/>
              <a:latin typeface="Arial" pitchFamily="34" charset="0"/>
              <a:ea typeface="宋体" pitchFamily="2" charset="-122"/>
            </a:endParaRPr>
          </a:p>
        </p:txBody>
      </p:sp>
      <p:sp>
        <p:nvSpPr>
          <p:cNvPr id="58" name="TextBox 57">
            <a:extLst>
              <a:ext uri="{FF2B5EF4-FFF2-40B4-BE49-F238E27FC236}">
                <a16:creationId xmlns:a16="http://schemas.microsoft.com/office/drawing/2014/main" id="{0C5BB757-CB93-47A3-0A8D-03C196068393}"/>
              </a:ext>
            </a:extLst>
          </p:cNvPr>
          <p:cNvSpPr txBox="1"/>
          <p:nvPr/>
        </p:nvSpPr>
        <p:spPr>
          <a:xfrm>
            <a:off x="2684137" y="2498471"/>
            <a:ext cx="925860" cy="313932"/>
          </a:xfrm>
          <a:prstGeom prst="rect">
            <a:avLst/>
          </a:prstGeom>
          <a:noFill/>
        </p:spPr>
        <p:txBody>
          <a:bodyPr wrap="square">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1</a:t>
            </a:r>
          </a:p>
        </p:txBody>
      </p:sp>
      <p:sp>
        <p:nvSpPr>
          <p:cNvPr id="59" name="TextBox 58">
            <a:extLst>
              <a:ext uri="{FF2B5EF4-FFF2-40B4-BE49-F238E27FC236}">
                <a16:creationId xmlns:a16="http://schemas.microsoft.com/office/drawing/2014/main" id="{9B908296-9C14-39FF-3CD5-747C6FF955F1}"/>
              </a:ext>
            </a:extLst>
          </p:cNvPr>
          <p:cNvSpPr txBox="1"/>
          <p:nvPr/>
        </p:nvSpPr>
        <p:spPr>
          <a:xfrm>
            <a:off x="2684137" y="2969806"/>
            <a:ext cx="925860" cy="757130"/>
          </a:xfrm>
          <a:prstGeom prst="rect">
            <a:avLst/>
          </a:prstGeom>
          <a:noFill/>
        </p:spPr>
        <p:txBody>
          <a:bodyPr wrap="square">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lang="en-US" altLang="zh-CN" b="0" i="0" dirty="0">
                <a:latin typeface="Arial" pitchFamily="34" charset="0"/>
              </a:rPr>
              <a:t>6</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{0,1,2}</a:t>
            </a:r>
          </a:p>
        </p:txBody>
      </p:sp>
      <p:sp>
        <p:nvSpPr>
          <p:cNvPr id="60" name="TextBox 59">
            <a:extLst>
              <a:ext uri="{FF2B5EF4-FFF2-40B4-BE49-F238E27FC236}">
                <a16:creationId xmlns:a16="http://schemas.microsoft.com/office/drawing/2014/main" id="{31EF99D7-28EF-6AFB-4153-F6886E642E06}"/>
              </a:ext>
            </a:extLst>
          </p:cNvPr>
          <p:cNvSpPr txBox="1"/>
          <p:nvPr/>
        </p:nvSpPr>
        <p:spPr>
          <a:xfrm>
            <a:off x="2815273" y="3753854"/>
            <a:ext cx="663588" cy="757130"/>
          </a:xfrm>
          <a:prstGeom prst="rect">
            <a:avLst/>
          </a:prstGeom>
          <a:noFill/>
        </p:spPr>
        <p:txBody>
          <a:bodyPr wrap="square">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3</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{0,3}</a:t>
            </a:r>
          </a:p>
        </p:txBody>
      </p:sp>
      <p:sp>
        <p:nvSpPr>
          <p:cNvPr id="61" name="TextBox 60">
            <a:extLst>
              <a:ext uri="{FF2B5EF4-FFF2-40B4-BE49-F238E27FC236}">
                <a16:creationId xmlns:a16="http://schemas.microsoft.com/office/drawing/2014/main" id="{BB50B9BB-207C-4161-279C-84884F19E583}"/>
              </a:ext>
            </a:extLst>
          </p:cNvPr>
          <p:cNvSpPr txBox="1"/>
          <p:nvPr/>
        </p:nvSpPr>
        <p:spPr>
          <a:xfrm>
            <a:off x="2815273" y="4511485"/>
            <a:ext cx="663588" cy="757130"/>
          </a:xfrm>
          <a:prstGeom prst="rect">
            <a:avLst/>
          </a:prstGeom>
          <a:noFill/>
        </p:spPr>
        <p:txBody>
          <a:bodyPr wrap="square">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10</a:t>
            </a: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{0,4}</a:t>
            </a:r>
            <a:endParaRPr kumimoji="0" lang="zh-CN" altLang="zh-CN" sz="1800" b="0" i="0" u="none" strike="noStrike" cap="none" normalizeH="0" baseline="0" dirty="0">
              <a:ln>
                <a:noFill/>
              </a:ln>
              <a:solidFill>
                <a:schemeClr val="tx1"/>
              </a:solidFill>
              <a:effectLst/>
              <a:latin typeface="Arial" pitchFamily="34" charset="0"/>
              <a:ea typeface="宋体" pitchFamily="2" charset="-122"/>
            </a:endParaRPr>
          </a:p>
        </p:txBody>
      </p:sp>
      <p:sp>
        <p:nvSpPr>
          <p:cNvPr id="62" name="TextBox 61">
            <a:extLst>
              <a:ext uri="{FF2B5EF4-FFF2-40B4-BE49-F238E27FC236}">
                <a16:creationId xmlns:a16="http://schemas.microsoft.com/office/drawing/2014/main" id="{5B5007C1-14CA-81C8-D493-D292E7491BC5}"/>
              </a:ext>
            </a:extLst>
          </p:cNvPr>
          <p:cNvSpPr txBox="1"/>
          <p:nvPr/>
        </p:nvSpPr>
        <p:spPr>
          <a:xfrm>
            <a:off x="1354764" y="5287532"/>
            <a:ext cx="925860" cy="313932"/>
          </a:xfrm>
          <a:prstGeom prst="rect">
            <a:avLst/>
          </a:prstGeom>
          <a:noFill/>
        </p:spPr>
        <p:txBody>
          <a:bodyPr wrap="square">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1</a:t>
            </a:r>
          </a:p>
        </p:txBody>
      </p:sp>
      <p:sp>
        <p:nvSpPr>
          <p:cNvPr id="27648" name="TextBox 27647">
            <a:extLst>
              <a:ext uri="{FF2B5EF4-FFF2-40B4-BE49-F238E27FC236}">
                <a16:creationId xmlns:a16="http://schemas.microsoft.com/office/drawing/2014/main" id="{74252CF0-B025-6D06-5BA7-3C5FC024B8E1}"/>
              </a:ext>
            </a:extLst>
          </p:cNvPr>
          <p:cNvSpPr txBox="1"/>
          <p:nvPr/>
        </p:nvSpPr>
        <p:spPr>
          <a:xfrm>
            <a:off x="1313719" y="5713794"/>
            <a:ext cx="1105718" cy="373372"/>
          </a:xfrm>
          <a:prstGeom prst="rect">
            <a:avLst/>
          </a:prstGeom>
          <a:noFill/>
        </p:spPr>
        <p:txBody>
          <a:bodyPr wrap="square">
            <a:spAutoFit/>
          </a:body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{0,1}</a:t>
            </a:r>
          </a:p>
        </p:txBody>
      </p:sp>
      <p:sp>
        <p:nvSpPr>
          <p:cNvPr id="27651" name="TextBox 27650">
            <a:extLst>
              <a:ext uri="{FF2B5EF4-FFF2-40B4-BE49-F238E27FC236}">
                <a16:creationId xmlns:a16="http://schemas.microsoft.com/office/drawing/2014/main" id="{50001796-33DE-EE18-6F1A-22D9A565D6B4}"/>
              </a:ext>
            </a:extLst>
          </p:cNvPr>
          <p:cNvSpPr txBox="1"/>
          <p:nvPr/>
        </p:nvSpPr>
        <p:spPr>
          <a:xfrm>
            <a:off x="2884157" y="5257812"/>
            <a:ext cx="565820" cy="373372"/>
          </a:xfrm>
          <a:prstGeom prst="rect">
            <a:avLst/>
          </a:prstGeom>
          <a:noFill/>
        </p:spPr>
        <p:txBody>
          <a:bodyPr wrap="square">
            <a:spAutoFit/>
          </a:body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3</a:t>
            </a:r>
          </a:p>
        </p:txBody>
      </p:sp>
      <p:sp>
        <p:nvSpPr>
          <p:cNvPr id="27652" name="TextBox 27651">
            <a:extLst>
              <a:ext uri="{FF2B5EF4-FFF2-40B4-BE49-F238E27FC236}">
                <a16:creationId xmlns:a16="http://schemas.microsoft.com/office/drawing/2014/main" id="{15540E12-ED9B-4AAD-F9AA-CEEA5293F612}"/>
              </a:ext>
            </a:extLst>
          </p:cNvPr>
          <p:cNvSpPr txBox="1"/>
          <p:nvPr/>
        </p:nvSpPr>
        <p:spPr>
          <a:xfrm>
            <a:off x="2504279" y="5700821"/>
            <a:ext cx="1105718" cy="373372"/>
          </a:xfrm>
          <a:prstGeom prst="rect">
            <a:avLst/>
          </a:prstGeom>
          <a:noFill/>
        </p:spPr>
        <p:txBody>
          <a:bodyPr wrap="square">
            <a:spAutoFit/>
          </a:body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{0,1,3}</a:t>
            </a:r>
          </a:p>
        </p:txBody>
      </p:sp>
      <p:sp>
        <p:nvSpPr>
          <p:cNvPr id="27653" name="TextBox 27652">
            <a:extLst>
              <a:ext uri="{FF2B5EF4-FFF2-40B4-BE49-F238E27FC236}">
                <a16:creationId xmlns:a16="http://schemas.microsoft.com/office/drawing/2014/main" id="{5F8505D7-5D28-54F6-C319-EC2972B88531}"/>
              </a:ext>
            </a:extLst>
          </p:cNvPr>
          <p:cNvSpPr txBox="1"/>
          <p:nvPr/>
        </p:nvSpPr>
        <p:spPr>
          <a:xfrm>
            <a:off x="3995936" y="3975453"/>
            <a:ext cx="925860" cy="313932"/>
          </a:xfrm>
          <a:prstGeom prst="rect">
            <a:avLst/>
          </a:prstGeom>
          <a:noFill/>
        </p:spPr>
        <p:txBody>
          <a:bodyPr wrap="square">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1</a:t>
            </a:r>
          </a:p>
        </p:txBody>
      </p:sp>
      <p:sp>
        <p:nvSpPr>
          <p:cNvPr id="27654" name="TextBox 27653">
            <a:extLst>
              <a:ext uri="{FF2B5EF4-FFF2-40B4-BE49-F238E27FC236}">
                <a16:creationId xmlns:a16="http://schemas.microsoft.com/office/drawing/2014/main" id="{494EB358-3EE4-AE5C-D513-4E50A0A25759}"/>
              </a:ext>
            </a:extLst>
          </p:cNvPr>
          <p:cNvSpPr txBox="1"/>
          <p:nvPr/>
        </p:nvSpPr>
        <p:spPr>
          <a:xfrm>
            <a:off x="3995936" y="2984704"/>
            <a:ext cx="925860" cy="757130"/>
          </a:xfrm>
          <a:prstGeom prst="rect">
            <a:avLst/>
          </a:prstGeom>
          <a:noFill/>
        </p:spPr>
        <p:txBody>
          <a:bodyPr wrap="square">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lang="en-US" altLang="zh-CN" b="0" i="0" dirty="0">
                <a:latin typeface="Arial" pitchFamily="34" charset="0"/>
              </a:rPr>
              <a:t>5</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{0,3,2}</a:t>
            </a:r>
          </a:p>
        </p:txBody>
      </p:sp>
      <p:sp>
        <p:nvSpPr>
          <p:cNvPr id="27655" name="TextBox 27654">
            <a:extLst>
              <a:ext uri="{FF2B5EF4-FFF2-40B4-BE49-F238E27FC236}">
                <a16:creationId xmlns:a16="http://schemas.microsoft.com/office/drawing/2014/main" id="{9713EE1D-B160-822E-93D8-A085B1B538FA}"/>
              </a:ext>
            </a:extLst>
          </p:cNvPr>
          <p:cNvSpPr txBox="1"/>
          <p:nvPr/>
        </p:nvSpPr>
        <p:spPr>
          <a:xfrm>
            <a:off x="4003853" y="4449671"/>
            <a:ext cx="925860" cy="757130"/>
          </a:xfrm>
          <a:prstGeom prst="rect">
            <a:avLst/>
          </a:prstGeom>
          <a:noFill/>
        </p:spPr>
        <p:txBody>
          <a:bodyPr wrap="square">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lang="en-US" altLang="zh-CN" b="0" i="0" dirty="0">
                <a:latin typeface="Arial" pitchFamily="34" charset="0"/>
              </a:rPr>
              <a:t>9</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{0,3,4}</a:t>
            </a:r>
          </a:p>
        </p:txBody>
      </p:sp>
      <p:sp>
        <p:nvSpPr>
          <p:cNvPr id="27656" name="TextBox 27655">
            <a:extLst>
              <a:ext uri="{FF2B5EF4-FFF2-40B4-BE49-F238E27FC236}">
                <a16:creationId xmlns:a16="http://schemas.microsoft.com/office/drawing/2014/main" id="{95E2BB20-7BE5-6FEB-52C4-7A6E406EC4C8}"/>
              </a:ext>
            </a:extLst>
          </p:cNvPr>
          <p:cNvSpPr txBox="1"/>
          <p:nvPr/>
        </p:nvSpPr>
        <p:spPr>
          <a:xfrm>
            <a:off x="4148787" y="5228092"/>
            <a:ext cx="565820" cy="373372"/>
          </a:xfrm>
          <a:prstGeom prst="rect">
            <a:avLst/>
          </a:prstGeom>
          <a:noFill/>
        </p:spPr>
        <p:txBody>
          <a:bodyPr wrap="square">
            <a:spAutoFit/>
          </a:bodyPr>
          <a:lstStyle/>
          <a:p>
            <a:pPr marL="0" marR="0" lvl="0" indent="0" algn="ctr" defTabSz="914400" rtl="0" eaLnBrk="1" fontAlgn="base" latinLnBrk="0" hangingPunct="1">
              <a:lnSpc>
                <a:spcPct val="110000"/>
              </a:lnSpc>
              <a:spcBef>
                <a:spcPct val="40000"/>
              </a:spcBef>
              <a:spcAft>
                <a:spcPct val="0"/>
              </a:spcAft>
              <a:buClrTx/>
              <a:buSzTx/>
              <a:buFontTx/>
              <a:buNone/>
              <a:tabLst/>
            </a:pPr>
            <a:r>
              <a:rPr lang="en-US" altLang="zh-CN" b="0" i="0" dirty="0">
                <a:latin typeface="Arial" pitchFamily="34" charset="0"/>
              </a:rPr>
              <a:t>2</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p:txBody>
      </p:sp>
      <p:sp>
        <p:nvSpPr>
          <p:cNvPr id="27657" name="TextBox 27656">
            <a:extLst>
              <a:ext uri="{FF2B5EF4-FFF2-40B4-BE49-F238E27FC236}">
                <a16:creationId xmlns:a16="http://schemas.microsoft.com/office/drawing/2014/main" id="{3E73B784-A83C-EBB1-DDBA-BD501B323B95}"/>
              </a:ext>
            </a:extLst>
          </p:cNvPr>
          <p:cNvSpPr txBox="1"/>
          <p:nvPr/>
        </p:nvSpPr>
        <p:spPr>
          <a:xfrm>
            <a:off x="3875155" y="5700821"/>
            <a:ext cx="1105718" cy="373372"/>
          </a:xfrm>
          <a:prstGeom prst="rect">
            <a:avLst/>
          </a:prstGeom>
          <a:noFill/>
        </p:spPr>
        <p:txBody>
          <a:bodyPr wrap="square">
            <a:spAutoFit/>
          </a:body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{0,1,3,2}</a:t>
            </a:r>
          </a:p>
        </p:txBody>
      </p:sp>
      <p:sp>
        <p:nvSpPr>
          <p:cNvPr id="27658" name="TextBox 27657">
            <a:extLst>
              <a:ext uri="{FF2B5EF4-FFF2-40B4-BE49-F238E27FC236}">
                <a16:creationId xmlns:a16="http://schemas.microsoft.com/office/drawing/2014/main" id="{B0C51051-B445-C32C-17A5-6E1A48750D49}"/>
              </a:ext>
            </a:extLst>
          </p:cNvPr>
          <p:cNvSpPr txBox="1"/>
          <p:nvPr/>
        </p:nvSpPr>
        <p:spPr>
          <a:xfrm>
            <a:off x="5506292" y="3191405"/>
            <a:ext cx="925860" cy="313932"/>
          </a:xfrm>
          <a:prstGeom prst="rect">
            <a:avLst/>
          </a:prstGeom>
          <a:noFill/>
        </p:spPr>
        <p:txBody>
          <a:bodyPr wrap="square">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1</a:t>
            </a:r>
          </a:p>
        </p:txBody>
      </p:sp>
      <p:sp>
        <p:nvSpPr>
          <p:cNvPr id="27659" name="TextBox 27658">
            <a:extLst>
              <a:ext uri="{FF2B5EF4-FFF2-40B4-BE49-F238E27FC236}">
                <a16:creationId xmlns:a16="http://schemas.microsoft.com/office/drawing/2014/main" id="{6F6F186B-7303-BB10-494D-9AC7A0222833}"/>
              </a:ext>
            </a:extLst>
          </p:cNvPr>
          <p:cNvSpPr txBox="1"/>
          <p:nvPr/>
        </p:nvSpPr>
        <p:spPr>
          <a:xfrm>
            <a:off x="5454704" y="4500682"/>
            <a:ext cx="977447" cy="757130"/>
          </a:xfrm>
          <a:prstGeom prst="rect">
            <a:avLst/>
          </a:prstGeom>
          <a:noFill/>
        </p:spPr>
        <p:txBody>
          <a:bodyPr wrap="square">
            <a:spAutoFit/>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0</a:t>
            </a:r>
          </a:p>
          <a:p>
            <a:pPr marL="0" marR="0" lvl="0" indent="0" algn="ctr" defTabSz="914400" rtl="0" eaLnBrk="1" fontAlgn="base" latinLnBrk="0" hangingPunct="1">
              <a:lnSpc>
                <a:spcPct val="80000"/>
              </a:lnSpc>
              <a:spcBef>
                <a:spcPct val="0"/>
              </a:spcBef>
              <a:spcAft>
                <a:spcPct val="0"/>
              </a:spcAft>
              <a:buClrTx/>
              <a:buSzTx/>
              <a:buFontTx/>
              <a:buNone/>
              <a:tabLst/>
            </a:pPr>
            <a:r>
              <a:rPr lang="en-US" altLang="zh-CN" b="0" i="0" dirty="0">
                <a:latin typeface="Arial" pitchFamily="34" charset="0"/>
              </a:rPr>
              <a:t>6</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{0,3,2,4}</a:t>
            </a:r>
          </a:p>
        </p:txBody>
      </p:sp>
      <p:sp>
        <p:nvSpPr>
          <p:cNvPr id="27660" name="TextBox 27659">
            <a:extLst>
              <a:ext uri="{FF2B5EF4-FFF2-40B4-BE49-F238E27FC236}">
                <a16:creationId xmlns:a16="http://schemas.microsoft.com/office/drawing/2014/main" id="{6FC24954-16D3-8C31-71B8-25531E8EFB83}"/>
              </a:ext>
            </a:extLst>
          </p:cNvPr>
          <p:cNvSpPr txBox="1"/>
          <p:nvPr/>
        </p:nvSpPr>
        <p:spPr>
          <a:xfrm>
            <a:off x="5629681" y="5258584"/>
            <a:ext cx="565820" cy="373372"/>
          </a:xfrm>
          <a:prstGeom prst="rect">
            <a:avLst/>
          </a:prstGeom>
          <a:noFill/>
        </p:spPr>
        <p:txBody>
          <a:bodyPr wrap="square">
            <a:spAutoFit/>
          </a:bodyPr>
          <a:lstStyle/>
          <a:p>
            <a:pPr marL="0" marR="0" lvl="0" indent="0" algn="ctr" defTabSz="914400" rtl="0" eaLnBrk="1" fontAlgn="base" latinLnBrk="0" hangingPunct="1">
              <a:lnSpc>
                <a:spcPct val="110000"/>
              </a:lnSpc>
              <a:spcBef>
                <a:spcPct val="40000"/>
              </a:spcBef>
              <a:spcAft>
                <a:spcPct val="0"/>
              </a:spcAft>
              <a:buClrTx/>
              <a:buSzTx/>
              <a:buFontTx/>
              <a:buNone/>
              <a:tabLst/>
            </a:pPr>
            <a:r>
              <a:rPr lang="en-US" altLang="zh-CN" b="0" i="0" dirty="0">
                <a:latin typeface="Arial" pitchFamily="34" charset="0"/>
              </a:rPr>
              <a:t>4</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p:txBody>
      </p:sp>
      <p:sp>
        <p:nvSpPr>
          <p:cNvPr id="27661" name="TextBox 27660">
            <a:extLst>
              <a:ext uri="{FF2B5EF4-FFF2-40B4-BE49-F238E27FC236}">
                <a16:creationId xmlns:a16="http://schemas.microsoft.com/office/drawing/2014/main" id="{3667D620-B26B-05EA-B272-1F33F5AE8066}"/>
              </a:ext>
            </a:extLst>
          </p:cNvPr>
          <p:cNvSpPr txBox="1"/>
          <p:nvPr/>
        </p:nvSpPr>
        <p:spPr>
          <a:xfrm>
            <a:off x="5326433" y="5682358"/>
            <a:ext cx="1323604" cy="373372"/>
          </a:xfrm>
          <a:prstGeom prst="rect">
            <a:avLst/>
          </a:prstGeom>
          <a:noFill/>
        </p:spPr>
        <p:txBody>
          <a:bodyPr wrap="square">
            <a:spAutoFit/>
          </a:bodyPr>
          <a:lstStyle/>
          <a:p>
            <a:pPr marL="0" marR="0" lvl="0" indent="0" algn="ctr" defTabSz="914400" rtl="0" eaLnBrk="1" fontAlgn="base" latinLnBrk="0" hangingPunct="1">
              <a:lnSpc>
                <a:spcPct val="110000"/>
              </a:lnSpc>
              <a:spcBef>
                <a:spcPct val="4000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pitchFamily="34" charset="0"/>
                <a:ea typeface="宋体" pitchFamily="2" charset="-122"/>
              </a:rPr>
              <a:t>{0,1,3,2,4}</a:t>
            </a:r>
          </a:p>
        </p:txBody>
      </p:sp>
      <p:sp>
        <p:nvSpPr>
          <p:cNvPr id="27662" name="TextBox 27661">
            <a:extLst>
              <a:ext uri="{FF2B5EF4-FFF2-40B4-BE49-F238E27FC236}">
                <a16:creationId xmlns:a16="http://schemas.microsoft.com/office/drawing/2014/main" id="{A9A57BAB-1323-6BC5-09B3-B934AFED59FB}"/>
              </a:ext>
            </a:extLst>
          </p:cNvPr>
          <p:cNvSpPr txBox="1"/>
          <p:nvPr/>
        </p:nvSpPr>
        <p:spPr>
          <a:xfrm>
            <a:off x="7352630" y="4641550"/>
            <a:ext cx="565820" cy="373372"/>
          </a:xfrm>
          <a:prstGeom prst="rect">
            <a:avLst/>
          </a:prstGeom>
          <a:noFill/>
        </p:spPr>
        <p:txBody>
          <a:bodyPr wrap="square">
            <a:spAutoFit/>
          </a:bodyPr>
          <a:lstStyle/>
          <a:p>
            <a:pPr marL="0" marR="0" lvl="0" indent="0" algn="ctr" defTabSz="914400" rtl="0" eaLnBrk="1" fontAlgn="base" latinLnBrk="0" hangingPunct="1">
              <a:lnSpc>
                <a:spcPct val="110000"/>
              </a:lnSpc>
              <a:spcBef>
                <a:spcPct val="40000"/>
              </a:spcBef>
              <a:spcAft>
                <a:spcPct val="0"/>
              </a:spcAft>
              <a:buClrTx/>
              <a:buSzTx/>
              <a:buFontTx/>
              <a:buNone/>
              <a:tabLst/>
            </a:pPr>
            <a:r>
              <a:rPr lang="en-US" altLang="zh-CN" b="0" i="0" dirty="0">
                <a:latin typeface="Arial" pitchFamily="34" charset="0"/>
              </a:rPr>
              <a:t>1</a:t>
            </a:r>
            <a:endParaRPr kumimoji="0" lang="en-US" altLang="zh-CN" sz="1800" b="0" i="0" u="none" strike="noStrike" cap="none" normalizeH="0" baseline="0" dirty="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33559606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6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6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765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65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765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765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765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765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765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765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766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766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76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3" grpId="0"/>
      <p:bldP spid="55" grpId="0"/>
      <p:bldP spid="57" grpId="0"/>
      <p:bldP spid="58" grpId="0"/>
      <p:bldP spid="59" grpId="0"/>
      <p:bldP spid="60" grpId="0"/>
      <p:bldP spid="61" grpId="0"/>
      <p:bldP spid="62" grpId="0"/>
      <p:bldP spid="27648" grpId="0"/>
      <p:bldP spid="27651" grpId="0"/>
      <p:bldP spid="27652" grpId="0"/>
      <p:bldP spid="27653" grpId="0"/>
      <p:bldP spid="27654" grpId="0"/>
      <p:bldP spid="27655" grpId="0"/>
      <p:bldP spid="27656" grpId="0"/>
      <p:bldP spid="27657" grpId="0"/>
      <p:bldP spid="27658" grpId="0"/>
      <p:bldP spid="27659" grpId="0"/>
      <p:bldP spid="27660" grpId="0"/>
      <p:bldP spid="27661" grpId="0"/>
      <p:bldP spid="2766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ChangeArrowheads="1"/>
          </p:cNvSpPr>
          <p:nvPr/>
        </p:nvSpPr>
        <p:spPr bwMode="auto">
          <a:xfrm>
            <a:off x="393628" y="275061"/>
            <a:ext cx="8305800" cy="762000"/>
          </a:xfrm>
          <a:prstGeom prst="rect">
            <a:avLst/>
          </a:prstGeom>
          <a:noFill/>
          <a:ln w="9525">
            <a:noFill/>
            <a:miter lim="800000"/>
            <a:headEnd/>
            <a:tailEnd/>
          </a:ln>
        </p:spPr>
        <p:txBody>
          <a:bodyPr/>
          <a:lstStyle/>
          <a:p>
            <a:pPr marL="342900" indent="-342900" algn="ctr" eaLnBrk="1" hangingPunct="1">
              <a:lnSpc>
                <a:spcPct val="90000"/>
              </a:lnSpc>
              <a:spcBef>
                <a:spcPct val="20000"/>
              </a:spcBef>
              <a:buClr>
                <a:schemeClr val="folHlink"/>
              </a:buClr>
              <a:buSzPct val="60000"/>
            </a:pPr>
            <a:r>
              <a:rPr lang="zh-CN" altLang="en-US" sz="4400" i="0" dirty="0">
                <a:solidFill>
                  <a:schemeClr val="tx2"/>
                </a:solidFill>
                <a:latin typeface="Tahoma" panose="020B0604030504040204" pitchFamily="34" charset="0"/>
                <a:ea typeface="隶书" pitchFamily="49" charset="-122"/>
              </a:rPr>
              <a:t>迪杰斯特拉算法练习</a:t>
            </a:r>
          </a:p>
        </p:txBody>
      </p:sp>
      <p:sp>
        <p:nvSpPr>
          <p:cNvPr id="2" name="TextBox 1">
            <a:extLst>
              <a:ext uri="{FF2B5EF4-FFF2-40B4-BE49-F238E27FC236}">
                <a16:creationId xmlns:a16="http://schemas.microsoft.com/office/drawing/2014/main" id="{D05DC6E8-7542-DCF3-8EB6-879D9B56D14C}"/>
              </a:ext>
            </a:extLst>
          </p:cNvPr>
          <p:cNvSpPr txBox="1"/>
          <p:nvPr/>
        </p:nvSpPr>
        <p:spPr>
          <a:xfrm>
            <a:off x="683568" y="1340768"/>
            <a:ext cx="6696744" cy="523220"/>
          </a:xfrm>
          <a:prstGeom prst="rect">
            <a:avLst/>
          </a:prstGeom>
          <a:noFill/>
        </p:spPr>
        <p:txBody>
          <a:bodyPr wrap="square" rtlCol="0">
            <a:spAutoFit/>
          </a:bodyPr>
          <a:lstStyle/>
          <a:p>
            <a:pPr algn="l"/>
            <a:r>
              <a:rPr lang="en-CN" sz="2800" b="0" i="0" dirty="0">
                <a:latin typeface="+mn-ea"/>
                <a:ea typeface="+mn-ea"/>
              </a:rPr>
              <a:t>0到</a:t>
            </a:r>
            <a:r>
              <a:rPr lang="en-US" altLang="zh-CN" sz="2800" b="0" i="0" dirty="0">
                <a:latin typeface="+mn-ea"/>
                <a:ea typeface="+mn-ea"/>
              </a:rPr>
              <a:t>1</a:t>
            </a:r>
            <a:r>
              <a:rPr lang="zh-CN" altLang="en-US" sz="2800" b="0" i="0" dirty="0">
                <a:latin typeface="+mn-ea"/>
                <a:ea typeface="+mn-ea"/>
              </a:rPr>
              <a:t>的最短路径长度</a:t>
            </a:r>
            <a:r>
              <a:rPr lang="en-US" altLang="zh-CN" sz="2800" b="0" i="0" dirty="0">
                <a:latin typeface="+mn-ea"/>
                <a:ea typeface="+mn-ea"/>
              </a:rPr>
              <a:t>1</a:t>
            </a:r>
            <a:r>
              <a:rPr lang="zh-CN" altLang="en-US" sz="2800" b="0" i="0" dirty="0">
                <a:latin typeface="+mn-ea"/>
                <a:ea typeface="+mn-ea"/>
              </a:rPr>
              <a:t>，路径</a:t>
            </a:r>
            <a:r>
              <a:rPr lang="en-US" altLang="zh-CN" sz="2800" b="0" i="0" dirty="0">
                <a:latin typeface="+mn-ea"/>
                <a:ea typeface="+mn-ea"/>
              </a:rPr>
              <a:t>0-&gt;1</a:t>
            </a:r>
            <a:endParaRPr lang="en-CN" sz="2800" b="0" i="0" dirty="0">
              <a:latin typeface="+mn-ea"/>
              <a:ea typeface="+mn-ea"/>
            </a:endParaRPr>
          </a:p>
        </p:txBody>
      </p:sp>
      <p:sp>
        <p:nvSpPr>
          <p:cNvPr id="3" name="TextBox 2">
            <a:extLst>
              <a:ext uri="{FF2B5EF4-FFF2-40B4-BE49-F238E27FC236}">
                <a16:creationId xmlns:a16="http://schemas.microsoft.com/office/drawing/2014/main" id="{BC8E00F4-E40A-74D7-2DEE-03491AF8B808}"/>
              </a:ext>
            </a:extLst>
          </p:cNvPr>
          <p:cNvSpPr txBox="1"/>
          <p:nvPr/>
        </p:nvSpPr>
        <p:spPr>
          <a:xfrm>
            <a:off x="683568" y="1906085"/>
            <a:ext cx="6696744" cy="523220"/>
          </a:xfrm>
          <a:prstGeom prst="rect">
            <a:avLst/>
          </a:prstGeom>
          <a:noFill/>
        </p:spPr>
        <p:txBody>
          <a:bodyPr wrap="square" rtlCol="0">
            <a:spAutoFit/>
          </a:bodyPr>
          <a:lstStyle/>
          <a:p>
            <a:pPr algn="l"/>
            <a:r>
              <a:rPr lang="en-CN" sz="2800" b="0" i="0" dirty="0">
                <a:latin typeface="+mn-ea"/>
                <a:ea typeface="+mn-ea"/>
              </a:rPr>
              <a:t>0到</a:t>
            </a:r>
            <a:r>
              <a:rPr lang="en-US" sz="2800" b="0" i="0" dirty="0">
                <a:latin typeface="+mn-ea"/>
                <a:ea typeface="+mn-ea"/>
              </a:rPr>
              <a:t>2</a:t>
            </a:r>
            <a:r>
              <a:rPr lang="zh-CN" altLang="en-US" sz="2800" b="0" i="0" dirty="0">
                <a:latin typeface="+mn-ea"/>
                <a:ea typeface="+mn-ea"/>
              </a:rPr>
              <a:t>的最短路径长度</a:t>
            </a:r>
            <a:r>
              <a:rPr lang="en-US" altLang="zh-CN" sz="2800" b="0" i="0" dirty="0">
                <a:latin typeface="+mn-ea"/>
                <a:ea typeface="+mn-ea"/>
              </a:rPr>
              <a:t>5</a:t>
            </a:r>
            <a:r>
              <a:rPr lang="zh-CN" altLang="en-US" sz="2800" b="0" i="0" dirty="0">
                <a:latin typeface="+mn-ea"/>
                <a:ea typeface="+mn-ea"/>
              </a:rPr>
              <a:t>，路径</a:t>
            </a:r>
            <a:r>
              <a:rPr lang="en-US" altLang="zh-CN" sz="2800" b="0" i="0" dirty="0">
                <a:latin typeface="+mn-ea"/>
                <a:ea typeface="+mn-ea"/>
              </a:rPr>
              <a:t>0-&gt;3-&gt;2</a:t>
            </a:r>
            <a:endParaRPr lang="en-CN" sz="2800" b="0" i="0" dirty="0">
              <a:latin typeface="+mn-ea"/>
              <a:ea typeface="+mn-ea"/>
            </a:endParaRPr>
          </a:p>
        </p:txBody>
      </p:sp>
      <p:sp>
        <p:nvSpPr>
          <p:cNvPr id="4" name="TextBox 3">
            <a:extLst>
              <a:ext uri="{FF2B5EF4-FFF2-40B4-BE49-F238E27FC236}">
                <a16:creationId xmlns:a16="http://schemas.microsoft.com/office/drawing/2014/main" id="{79EFC3F7-D6BB-2D6F-6A31-31B698B8791B}"/>
              </a:ext>
            </a:extLst>
          </p:cNvPr>
          <p:cNvSpPr txBox="1"/>
          <p:nvPr/>
        </p:nvSpPr>
        <p:spPr>
          <a:xfrm>
            <a:off x="683568" y="2471402"/>
            <a:ext cx="6696744" cy="523220"/>
          </a:xfrm>
          <a:prstGeom prst="rect">
            <a:avLst/>
          </a:prstGeom>
          <a:noFill/>
        </p:spPr>
        <p:txBody>
          <a:bodyPr wrap="square" rtlCol="0">
            <a:spAutoFit/>
          </a:bodyPr>
          <a:lstStyle/>
          <a:p>
            <a:pPr algn="l"/>
            <a:r>
              <a:rPr lang="en-CN" sz="2800" b="0" i="0" dirty="0">
                <a:latin typeface="+mn-ea"/>
                <a:ea typeface="+mn-ea"/>
              </a:rPr>
              <a:t>0到</a:t>
            </a:r>
            <a:r>
              <a:rPr lang="en-US" sz="2800" b="0" i="0" dirty="0">
                <a:latin typeface="+mn-ea"/>
                <a:ea typeface="+mn-ea"/>
              </a:rPr>
              <a:t>3</a:t>
            </a:r>
            <a:r>
              <a:rPr lang="zh-CN" altLang="en-US" sz="2800" b="0" i="0" dirty="0">
                <a:latin typeface="+mn-ea"/>
                <a:ea typeface="+mn-ea"/>
              </a:rPr>
              <a:t>的最短路径长度</a:t>
            </a:r>
            <a:r>
              <a:rPr lang="en-US" altLang="zh-CN" sz="2800" b="0" i="0" dirty="0">
                <a:latin typeface="+mn-ea"/>
                <a:ea typeface="+mn-ea"/>
              </a:rPr>
              <a:t>3</a:t>
            </a:r>
            <a:r>
              <a:rPr lang="zh-CN" altLang="en-US" sz="2800" b="0" i="0" dirty="0">
                <a:latin typeface="+mn-ea"/>
                <a:ea typeface="+mn-ea"/>
              </a:rPr>
              <a:t>，路径</a:t>
            </a:r>
            <a:r>
              <a:rPr lang="en-US" altLang="zh-CN" sz="2800" b="0" i="0" dirty="0">
                <a:latin typeface="+mn-ea"/>
                <a:ea typeface="+mn-ea"/>
              </a:rPr>
              <a:t>0-&gt;3</a:t>
            </a:r>
            <a:endParaRPr lang="en-CN" sz="2800" b="0" i="0" dirty="0">
              <a:latin typeface="+mn-ea"/>
              <a:ea typeface="+mn-ea"/>
            </a:endParaRPr>
          </a:p>
        </p:txBody>
      </p:sp>
      <p:sp>
        <p:nvSpPr>
          <p:cNvPr id="6" name="TextBox 5">
            <a:extLst>
              <a:ext uri="{FF2B5EF4-FFF2-40B4-BE49-F238E27FC236}">
                <a16:creationId xmlns:a16="http://schemas.microsoft.com/office/drawing/2014/main" id="{8A3F6B5B-6C37-5E63-081E-DA589F8A25D1}"/>
              </a:ext>
            </a:extLst>
          </p:cNvPr>
          <p:cNvSpPr txBox="1"/>
          <p:nvPr/>
        </p:nvSpPr>
        <p:spPr>
          <a:xfrm>
            <a:off x="671776" y="3036719"/>
            <a:ext cx="6696744" cy="523220"/>
          </a:xfrm>
          <a:prstGeom prst="rect">
            <a:avLst/>
          </a:prstGeom>
          <a:noFill/>
        </p:spPr>
        <p:txBody>
          <a:bodyPr wrap="square" rtlCol="0">
            <a:spAutoFit/>
          </a:bodyPr>
          <a:lstStyle/>
          <a:p>
            <a:pPr algn="l"/>
            <a:r>
              <a:rPr lang="en-CN" sz="2800" b="0" i="0" dirty="0">
                <a:latin typeface="+mn-ea"/>
                <a:ea typeface="+mn-ea"/>
              </a:rPr>
              <a:t>0到</a:t>
            </a:r>
            <a:r>
              <a:rPr lang="en-US" sz="2800" b="0" i="0" dirty="0">
                <a:latin typeface="+mn-ea"/>
                <a:ea typeface="+mn-ea"/>
              </a:rPr>
              <a:t>4</a:t>
            </a:r>
            <a:r>
              <a:rPr lang="zh-CN" altLang="en-US" sz="2800" b="0" i="0" dirty="0">
                <a:latin typeface="+mn-ea"/>
                <a:ea typeface="+mn-ea"/>
              </a:rPr>
              <a:t>的最短路径长度</a:t>
            </a:r>
            <a:r>
              <a:rPr lang="en-US" altLang="zh-CN" sz="2800" b="0" i="0" dirty="0">
                <a:latin typeface="+mn-ea"/>
                <a:ea typeface="+mn-ea"/>
              </a:rPr>
              <a:t>7</a:t>
            </a:r>
            <a:r>
              <a:rPr lang="zh-CN" altLang="en-US" sz="2800" b="0" i="0" dirty="0">
                <a:latin typeface="+mn-ea"/>
                <a:ea typeface="+mn-ea"/>
              </a:rPr>
              <a:t>，路径</a:t>
            </a:r>
            <a:r>
              <a:rPr lang="en-US" altLang="zh-CN" sz="2800" b="0" i="0" dirty="0">
                <a:latin typeface="+mn-ea"/>
                <a:ea typeface="+mn-ea"/>
              </a:rPr>
              <a:t>0-&gt;3-&gt;2-&gt;4</a:t>
            </a:r>
            <a:endParaRPr lang="en-CN" sz="2800" b="0" i="0" dirty="0">
              <a:latin typeface="+mn-ea"/>
              <a:ea typeface="+mn-ea"/>
            </a:endParaRPr>
          </a:p>
        </p:txBody>
      </p:sp>
    </p:spTree>
    <p:extLst>
      <p:ext uri="{BB962C8B-B14F-4D97-AF65-F5344CB8AC3E}">
        <p14:creationId xmlns:p14="http://schemas.microsoft.com/office/powerpoint/2010/main" val="25799893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a:xfrm>
            <a:off x="571472" y="1285860"/>
            <a:ext cx="8458200" cy="4724400"/>
          </a:xfrm>
        </p:spPr>
        <p:txBody>
          <a:bodyPr/>
          <a:lstStyle/>
          <a:p>
            <a:pPr eaLnBrk="1" hangingPunct="1"/>
            <a:r>
              <a:rPr lang="zh-CN" altLang="en-US" dirty="0">
                <a:latin typeface="黑体" panose="02010609060101010101" pitchFamily="49" charset="-122"/>
                <a:ea typeface="黑体" panose="02010609060101010101" pitchFamily="49" charset="-122"/>
              </a:rPr>
              <a:t>计划、施工过程、生产流程、程序流程等都是“工程”。除了很小的工程外，一般都把工程分为若干个叫做“活动”的子工程。完成了这些活动，整个工程就可以完成了。</a:t>
            </a:r>
          </a:p>
          <a:p>
            <a:pPr eaLnBrk="1" hangingPunct="1"/>
            <a:r>
              <a:rPr lang="zh-CN" altLang="en-US" dirty="0">
                <a:latin typeface="黑体" panose="02010609060101010101" pitchFamily="49" charset="-122"/>
                <a:ea typeface="黑体" panose="02010609060101010101" pitchFamily="49" charset="-122"/>
              </a:rPr>
              <a:t>计算机专业学生的学习就是一个工程，每一门课程的学习就是整个工程的一些活动。其中有些课程要求先修课程，有些则不要求。这样在有的课程之间有领先关系，有的课程可以并行地学习。</a:t>
            </a:r>
          </a:p>
        </p:txBody>
      </p:sp>
      <p:sp>
        <p:nvSpPr>
          <p:cNvPr id="28675" name="Text Box 3"/>
          <p:cNvSpPr txBox="1">
            <a:spLocks noChangeArrowheads="1"/>
          </p:cNvSpPr>
          <p:nvPr/>
        </p:nvSpPr>
        <p:spPr bwMode="auto">
          <a:xfrm>
            <a:off x="500034" y="214290"/>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buFont typeface="Arial" pitchFamily="34" charset="0"/>
              <a:buNone/>
            </a:pPr>
            <a:r>
              <a:rPr lang="zh-CN" altLang="en-US" sz="4400" i="0" dirty="0">
                <a:solidFill>
                  <a:schemeClr val="tx2"/>
                </a:solidFill>
                <a:latin typeface="Tahoma" panose="020B0604030504040204" pitchFamily="34" charset="0"/>
                <a:ea typeface="隶书" pitchFamily="49" charset="-122"/>
              </a:rPr>
              <a:t>第六节　有向无环图及其应用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685800" y="1412776"/>
            <a:ext cx="8273419" cy="4427366"/>
          </a:xfrm>
          <a:prstGeom prst="rect">
            <a:avLst/>
          </a:prstGeom>
          <a:noFill/>
          <a:ln w="9525">
            <a:noFill/>
            <a:miter lim="800000"/>
            <a:headEnd/>
            <a:tailEnd/>
          </a:ln>
        </p:spPr>
        <p:txBody>
          <a:bodyPr wrap="none">
            <a:spAutoFit/>
          </a:bodyPr>
          <a:lstStyle/>
          <a:p>
            <a:pPr eaLnBrk="1" hangingPunct="1">
              <a:lnSpc>
                <a:spcPct val="110000"/>
              </a:lnSpc>
              <a:buFont typeface="Arial" pitchFamily="34" charset="0"/>
              <a:buNone/>
            </a:pPr>
            <a:r>
              <a:rPr lang="en-US" altLang="zh-CN" sz="3200" b="0" i="0" dirty="0">
                <a:solidFill>
                  <a:srgbClr val="000066"/>
                </a:solidFill>
                <a:latin typeface="+mn-ea"/>
                <a:ea typeface="+mn-ea"/>
              </a:rPr>
              <a:t>    </a:t>
            </a:r>
            <a:r>
              <a:rPr lang="en-US" altLang="zh-CN" sz="2800" b="0" i="0" dirty="0">
                <a:solidFill>
                  <a:srgbClr val="000066"/>
                </a:solidFill>
                <a:latin typeface="+mn-ea"/>
                <a:ea typeface="+mn-ea"/>
              </a:rPr>
              <a:t>C</a:t>
            </a:r>
            <a:r>
              <a:rPr lang="en-US" altLang="zh-CN" sz="2800" b="0" i="0" baseline="-25000" dirty="0">
                <a:solidFill>
                  <a:srgbClr val="000066"/>
                </a:solidFill>
                <a:latin typeface="+mn-ea"/>
                <a:ea typeface="+mn-ea"/>
              </a:rPr>
              <a:t>1</a:t>
            </a:r>
            <a:r>
              <a:rPr lang="en-US" altLang="zh-CN" sz="2800" b="0" i="0" dirty="0">
                <a:solidFill>
                  <a:srgbClr val="000066"/>
                </a:solidFill>
                <a:latin typeface="+mn-ea"/>
                <a:ea typeface="+mn-ea"/>
              </a:rPr>
              <a:t>           </a:t>
            </a:r>
            <a:r>
              <a:rPr lang="zh-CN" altLang="en-US" sz="2800" b="0" i="0" dirty="0">
                <a:solidFill>
                  <a:srgbClr val="000066"/>
                </a:solidFill>
                <a:latin typeface="+mn-ea"/>
                <a:ea typeface="+mn-ea"/>
              </a:rPr>
              <a:t>高等数学</a:t>
            </a:r>
          </a:p>
          <a:p>
            <a:pPr eaLnBrk="1" hangingPunct="1">
              <a:lnSpc>
                <a:spcPct val="110000"/>
              </a:lnSpc>
              <a:buFont typeface="Arial" pitchFamily="34" charset="0"/>
              <a:buNone/>
            </a:pPr>
            <a:r>
              <a:rPr lang="zh-CN" altLang="en-US" sz="2800" b="0" i="0" dirty="0">
                <a:solidFill>
                  <a:srgbClr val="000066"/>
                </a:solidFill>
                <a:latin typeface="+mn-ea"/>
                <a:ea typeface="+mn-ea"/>
              </a:rPr>
              <a:t>    </a:t>
            </a:r>
            <a:r>
              <a:rPr lang="en-US" altLang="zh-CN" sz="2800" b="0" i="0" dirty="0">
                <a:solidFill>
                  <a:srgbClr val="000066"/>
                </a:solidFill>
                <a:latin typeface="+mn-ea"/>
                <a:ea typeface="+mn-ea"/>
              </a:rPr>
              <a:t>C</a:t>
            </a:r>
            <a:r>
              <a:rPr lang="en-US" altLang="zh-CN" sz="2800" b="0" i="0" baseline="-25000" dirty="0">
                <a:solidFill>
                  <a:srgbClr val="000066"/>
                </a:solidFill>
                <a:latin typeface="+mn-ea"/>
                <a:ea typeface="+mn-ea"/>
              </a:rPr>
              <a:t>2</a:t>
            </a:r>
            <a:r>
              <a:rPr lang="en-US" altLang="zh-CN" sz="2800" b="0" i="0" dirty="0">
                <a:solidFill>
                  <a:srgbClr val="000066"/>
                </a:solidFill>
                <a:latin typeface="+mn-ea"/>
                <a:ea typeface="+mn-ea"/>
              </a:rPr>
              <a:t>           </a:t>
            </a:r>
            <a:r>
              <a:rPr lang="zh-CN" altLang="en-US" sz="2800" b="0" i="0" dirty="0">
                <a:solidFill>
                  <a:srgbClr val="000066"/>
                </a:solidFill>
                <a:latin typeface="+mn-ea"/>
                <a:ea typeface="+mn-ea"/>
              </a:rPr>
              <a:t>程序设计基础</a:t>
            </a:r>
          </a:p>
          <a:p>
            <a:pPr eaLnBrk="1" hangingPunct="1">
              <a:lnSpc>
                <a:spcPct val="110000"/>
              </a:lnSpc>
              <a:buFont typeface="Arial" pitchFamily="34" charset="0"/>
              <a:buNone/>
            </a:pPr>
            <a:r>
              <a:rPr lang="zh-CN" altLang="en-US" sz="2800" b="0" i="0" dirty="0">
                <a:solidFill>
                  <a:srgbClr val="000066"/>
                </a:solidFill>
                <a:latin typeface="+mn-ea"/>
                <a:ea typeface="+mn-ea"/>
              </a:rPr>
              <a:t>    </a:t>
            </a:r>
            <a:r>
              <a:rPr lang="en-US" altLang="zh-CN" sz="2800" b="0" i="0" dirty="0">
                <a:solidFill>
                  <a:srgbClr val="000066"/>
                </a:solidFill>
                <a:latin typeface="+mn-ea"/>
                <a:ea typeface="+mn-ea"/>
              </a:rPr>
              <a:t>C</a:t>
            </a:r>
            <a:r>
              <a:rPr lang="en-US" altLang="zh-CN" sz="2800" b="0" i="0" baseline="-25000" dirty="0">
                <a:solidFill>
                  <a:srgbClr val="000066"/>
                </a:solidFill>
                <a:latin typeface="+mn-ea"/>
                <a:ea typeface="+mn-ea"/>
              </a:rPr>
              <a:t>3</a:t>
            </a:r>
            <a:r>
              <a:rPr lang="en-US" altLang="zh-CN" sz="2800" b="0" i="0" dirty="0">
                <a:solidFill>
                  <a:srgbClr val="000066"/>
                </a:solidFill>
                <a:latin typeface="+mn-ea"/>
                <a:ea typeface="+mn-ea"/>
              </a:rPr>
              <a:t>            </a:t>
            </a:r>
            <a:r>
              <a:rPr lang="zh-CN" altLang="en-US" sz="2800" b="0" i="0" dirty="0">
                <a:solidFill>
                  <a:srgbClr val="000066"/>
                </a:solidFill>
                <a:latin typeface="+mn-ea"/>
                <a:ea typeface="+mn-ea"/>
              </a:rPr>
              <a:t>离散数学         </a:t>
            </a:r>
            <a:r>
              <a:rPr lang="en-US" altLang="zh-CN" sz="2800" b="0" i="0" dirty="0">
                <a:solidFill>
                  <a:srgbClr val="000066"/>
                </a:solidFill>
                <a:latin typeface="+mn-ea"/>
                <a:ea typeface="+mn-ea"/>
              </a:rPr>
              <a:t>C</a:t>
            </a:r>
            <a:r>
              <a:rPr lang="en-US" altLang="zh-CN" sz="2800" b="0" i="0" baseline="-25000" dirty="0">
                <a:solidFill>
                  <a:srgbClr val="000066"/>
                </a:solidFill>
                <a:latin typeface="+mn-ea"/>
                <a:ea typeface="+mn-ea"/>
              </a:rPr>
              <a:t>1</a:t>
            </a:r>
            <a:r>
              <a:rPr lang="en-US" altLang="zh-CN" sz="2800" b="0" i="0" dirty="0">
                <a:solidFill>
                  <a:srgbClr val="000066"/>
                </a:solidFill>
                <a:latin typeface="+mn-ea"/>
                <a:ea typeface="+mn-ea"/>
              </a:rPr>
              <a:t>,  C</a:t>
            </a:r>
            <a:r>
              <a:rPr lang="en-US" altLang="zh-CN" sz="2800" b="0" i="0" baseline="-25000" dirty="0">
                <a:solidFill>
                  <a:srgbClr val="000066"/>
                </a:solidFill>
                <a:latin typeface="+mn-ea"/>
                <a:ea typeface="+mn-ea"/>
              </a:rPr>
              <a:t>2</a:t>
            </a:r>
            <a:r>
              <a:rPr lang="en-US" altLang="zh-CN" sz="2800" b="0" i="0" dirty="0">
                <a:solidFill>
                  <a:srgbClr val="000066"/>
                </a:solidFill>
                <a:latin typeface="+mn-ea"/>
                <a:ea typeface="+mn-ea"/>
              </a:rPr>
              <a:t>  </a:t>
            </a:r>
          </a:p>
          <a:p>
            <a:pPr eaLnBrk="1" hangingPunct="1">
              <a:lnSpc>
                <a:spcPct val="110000"/>
              </a:lnSpc>
              <a:buFont typeface="Arial" pitchFamily="34" charset="0"/>
              <a:buNone/>
            </a:pPr>
            <a:r>
              <a:rPr lang="en-US" altLang="zh-CN" sz="2800" b="0" i="0" dirty="0">
                <a:solidFill>
                  <a:srgbClr val="000066"/>
                </a:solidFill>
                <a:latin typeface="+mn-ea"/>
                <a:ea typeface="+mn-ea"/>
              </a:rPr>
              <a:t>    C</a:t>
            </a:r>
            <a:r>
              <a:rPr lang="en-US" altLang="zh-CN" sz="2800" b="0" i="0" baseline="-25000" dirty="0">
                <a:solidFill>
                  <a:srgbClr val="000066"/>
                </a:solidFill>
                <a:latin typeface="+mn-ea"/>
                <a:ea typeface="+mn-ea"/>
              </a:rPr>
              <a:t>4</a:t>
            </a:r>
            <a:r>
              <a:rPr lang="en-US" altLang="zh-CN" sz="2800" b="0" i="0" dirty="0">
                <a:solidFill>
                  <a:srgbClr val="000066"/>
                </a:solidFill>
                <a:latin typeface="+mn-ea"/>
                <a:ea typeface="+mn-ea"/>
              </a:rPr>
              <a:t>            </a:t>
            </a:r>
            <a:r>
              <a:rPr lang="zh-CN" altLang="en-US" sz="2800" b="0" i="0" dirty="0">
                <a:solidFill>
                  <a:srgbClr val="000066"/>
                </a:solidFill>
                <a:latin typeface="+mn-ea"/>
                <a:ea typeface="+mn-ea"/>
              </a:rPr>
              <a:t>数据结构         </a:t>
            </a:r>
            <a:r>
              <a:rPr lang="en-US" altLang="zh-CN" sz="2800" b="0" i="0" dirty="0">
                <a:solidFill>
                  <a:srgbClr val="000066"/>
                </a:solidFill>
                <a:latin typeface="+mn-ea"/>
                <a:ea typeface="+mn-ea"/>
              </a:rPr>
              <a:t>C</a:t>
            </a:r>
            <a:r>
              <a:rPr lang="en-US" altLang="zh-CN" sz="2800" b="0" i="0" baseline="-25000" dirty="0">
                <a:solidFill>
                  <a:srgbClr val="000066"/>
                </a:solidFill>
                <a:latin typeface="+mn-ea"/>
                <a:ea typeface="+mn-ea"/>
              </a:rPr>
              <a:t>3</a:t>
            </a:r>
            <a:r>
              <a:rPr lang="en-US" altLang="zh-CN" sz="2800" b="0" i="0" dirty="0">
                <a:solidFill>
                  <a:srgbClr val="000066"/>
                </a:solidFill>
                <a:latin typeface="+mn-ea"/>
                <a:ea typeface="+mn-ea"/>
              </a:rPr>
              <a:t>,  C</a:t>
            </a:r>
            <a:r>
              <a:rPr lang="en-US" altLang="zh-CN" sz="2800" b="0" i="0" baseline="-25000" dirty="0">
                <a:solidFill>
                  <a:srgbClr val="000066"/>
                </a:solidFill>
                <a:latin typeface="+mn-ea"/>
                <a:ea typeface="+mn-ea"/>
              </a:rPr>
              <a:t>2</a:t>
            </a:r>
            <a:endParaRPr lang="en-US" altLang="zh-CN" sz="2800" b="0" i="0" dirty="0">
              <a:solidFill>
                <a:srgbClr val="000066"/>
              </a:solidFill>
              <a:latin typeface="+mn-ea"/>
              <a:ea typeface="+mn-ea"/>
            </a:endParaRPr>
          </a:p>
          <a:p>
            <a:pPr eaLnBrk="1" hangingPunct="1">
              <a:lnSpc>
                <a:spcPct val="110000"/>
              </a:lnSpc>
              <a:buFont typeface="Arial" pitchFamily="34" charset="0"/>
              <a:buNone/>
            </a:pPr>
            <a:r>
              <a:rPr lang="en-US" altLang="zh-CN" sz="2800" b="0" i="0" dirty="0">
                <a:solidFill>
                  <a:srgbClr val="000066"/>
                </a:solidFill>
                <a:latin typeface="+mn-ea"/>
                <a:ea typeface="+mn-ea"/>
              </a:rPr>
              <a:t>    C</a:t>
            </a:r>
            <a:r>
              <a:rPr lang="en-US" altLang="zh-CN" sz="2800" b="0" i="0" baseline="-25000" dirty="0">
                <a:solidFill>
                  <a:srgbClr val="000066"/>
                </a:solidFill>
                <a:latin typeface="+mn-ea"/>
                <a:ea typeface="+mn-ea"/>
              </a:rPr>
              <a:t>5</a:t>
            </a:r>
            <a:r>
              <a:rPr lang="en-US" altLang="zh-CN" sz="2800" b="0" i="0" dirty="0">
                <a:solidFill>
                  <a:srgbClr val="000066"/>
                </a:solidFill>
                <a:latin typeface="+mn-ea"/>
                <a:ea typeface="+mn-ea"/>
              </a:rPr>
              <a:t>        </a:t>
            </a:r>
            <a:r>
              <a:rPr lang="zh-CN" altLang="en-US" sz="2800" b="0" i="0" dirty="0">
                <a:solidFill>
                  <a:srgbClr val="000066"/>
                </a:solidFill>
                <a:latin typeface="+mn-ea"/>
                <a:ea typeface="+mn-ea"/>
              </a:rPr>
              <a:t>高级语言程序设计        </a:t>
            </a:r>
            <a:r>
              <a:rPr lang="en-US" altLang="zh-CN" sz="2800" b="0" i="0" dirty="0">
                <a:solidFill>
                  <a:srgbClr val="000066"/>
                </a:solidFill>
                <a:latin typeface="+mn-ea"/>
                <a:ea typeface="+mn-ea"/>
              </a:rPr>
              <a:t>C</a:t>
            </a:r>
            <a:r>
              <a:rPr lang="en-US" altLang="zh-CN" sz="2800" b="0" i="0" baseline="-25000" dirty="0">
                <a:solidFill>
                  <a:srgbClr val="000066"/>
                </a:solidFill>
                <a:latin typeface="+mn-ea"/>
                <a:ea typeface="+mn-ea"/>
              </a:rPr>
              <a:t>2</a:t>
            </a:r>
            <a:endParaRPr lang="en-US" altLang="zh-CN" sz="2800" b="0" i="0" dirty="0">
              <a:solidFill>
                <a:srgbClr val="000066"/>
              </a:solidFill>
              <a:latin typeface="+mn-ea"/>
              <a:ea typeface="+mn-ea"/>
            </a:endParaRPr>
          </a:p>
          <a:p>
            <a:pPr eaLnBrk="1" hangingPunct="1">
              <a:lnSpc>
                <a:spcPct val="110000"/>
              </a:lnSpc>
              <a:buFont typeface="Arial" pitchFamily="34" charset="0"/>
              <a:buNone/>
            </a:pPr>
            <a:r>
              <a:rPr lang="en-US" altLang="zh-CN" sz="2800" b="0" i="0" dirty="0">
                <a:solidFill>
                  <a:srgbClr val="000066"/>
                </a:solidFill>
                <a:latin typeface="+mn-ea"/>
                <a:ea typeface="+mn-ea"/>
              </a:rPr>
              <a:t>    C</a:t>
            </a:r>
            <a:r>
              <a:rPr lang="en-US" altLang="zh-CN" sz="2800" b="0" i="0" baseline="-25000" dirty="0">
                <a:solidFill>
                  <a:srgbClr val="000066"/>
                </a:solidFill>
                <a:latin typeface="+mn-ea"/>
                <a:ea typeface="+mn-ea"/>
              </a:rPr>
              <a:t>6</a:t>
            </a:r>
            <a:r>
              <a:rPr lang="en-US" altLang="zh-CN" sz="2800" b="0" i="0" dirty="0">
                <a:solidFill>
                  <a:srgbClr val="000066"/>
                </a:solidFill>
                <a:latin typeface="+mn-ea"/>
                <a:ea typeface="+mn-ea"/>
              </a:rPr>
              <a:t>             </a:t>
            </a:r>
            <a:r>
              <a:rPr lang="zh-CN" altLang="en-US" sz="2800" b="0" i="0" dirty="0">
                <a:solidFill>
                  <a:srgbClr val="000066"/>
                </a:solidFill>
                <a:latin typeface="+mn-ea"/>
                <a:ea typeface="+mn-ea"/>
              </a:rPr>
              <a:t>编译方法        </a:t>
            </a:r>
            <a:r>
              <a:rPr lang="en-US" altLang="zh-CN" sz="2800" b="0" i="0" dirty="0">
                <a:solidFill>
                  <a:srgbClr val="000066"/>
                </a:solidFill>
                <a:latin typeface="+mn-ea"/>
                <a:ea typeface="+mn-ea"/>
              </a:rPr>
              <a:t>C</a:t>
            </a:r>
            <a:r>
              <a:rPr lang="en-US" altLang="zh-CN" sz="2800" b="0" i="0" baseline="-25000" dirty="0">
                <a:solidFill>
                  <a:srgbClr val="000066"/>
                </a:solidFill>
                <a:latin typeface="+mn-ea"/>
                <a:ea typeface="+mn-ea"/>
              </a:rPr>
              <a:t>5</a:t>
            </a:r>
            <a:r>
              <a:rPr lang="en-US" altLang="zh-CN" sz="2800" b="0" i="0" dirty="0">
                <a:solidFill>
                  <a:srgbClr val="000066"/>
                </a:solidFill>
                <a:latin typeface="+mn-ea"/>
                <a:ea typeface="+mn-ea"/>
              </a:rPr>
              <a:t>,  C</a:t>
            </a:r>
            <a:r>
              <a:rPr lang="en-US" altLang="zh-CN" sz="2800" b="0" i="0" baseline="-25000" dirty="0">
                <a:solidFill>
                  <a:srgbClr val="000066"/>
                </a:solidFill>
                <a:latin typeface="+mn-ea"/>
                <a:ea typeface="+mn-ea"/>
              </a:rPr>
              <a:t>4</a:t>
            </a:r>
            <a:endParaRPr lang="en-US" altLang="zh-CN" sz="2800" b="0" i="0" dirty="0">
              <a:solidFill>
                <a:srgbClr val="000066"/>
              </a:solidFill>
              <a:latin typeface="+mn-ea"/>
              <a:ea typeface="+mn-ea"/>
            </a:endParaRPr>
          </a:p>
          <a:p>
            <a:pPr eaLnBrk="1" hangingPunct="1">
              <a:lnSpc>
                <a:spcPct val="110000"/>
              </a:lnSpc>
              <a:buFont typeface="Arial" pitchFamily="34" charset="0"/>
              <a:buNone/>
            </a:pPr>
            <a:r>
              <a:rPr lang="en-US" altLang="zh-CN" sz="2800" b="0" i="0" dirty="0">
                <a:solidFill>
                  <a:srgbClr val="000066"/>
                </a:solidFill>
                <a:latin typeface="+mn-ea"/>
                <a:ea typeface="+mn-ea"/>
              </a:rPr>
              <a:t>    C</a:t>
            </a:r>
            <a:r>
              <a:rPr lang="en-US" altLang="zh-CN" sz="2800" b="0" i="0" baseline="-25000" dirty="0">
                <a:solidFill>
                  <a:srgbClr val="000066"/>
                </a:solidFill>
                <a:latin typeface="+mn-ea"/>
                <a:ea typeface="+mn-ea"/>
              </a:rPr>
              <a:t>7</a:t>
            </a:r>
            <a:r>
              <a:rPr lang="en-US" altLang="zh-CN" sz="2800" b="0" i="0" dirty="0">
                <a:solidFill>
                  <a:srgbClr val="000066"/>
                </a:solidFill>
                <a:latin typeface="+mn-ea"/>
                <a:ea typeface="+mn-ea"/>
              </a:rPr>
              <a:t>             </a:t>
            </a:r>
            <a:r>
              <a:rPr lang="zh-CN" altLang="en-US" sz="2800" b="0" i="0" dirty="0">
                <a:solidFill>
                  <a:srgbClr val="000066"/>
                </a:solidFill>
                <a:latin typeface="+mn-ea"/>
                <a:ea typeface="+mn-ea"/>
              </a:rPr>
              <a:t>操作系统        </a:t>
            </a:r>
            <a:r>
              <a:rPr lang="en-US" altLang="zh-CN" sz="2800" b="0" i="0" dirty="0">
                <a:solidFill>
                  <a:srgbClr val="000066"/>
                </a:solidFill>
                <a:latin typeface="+mn-ea"/>
                <a:ea typeface="+mn-ea"/>
              </a:rPr>
              <a:t>C</a:t>
            </a:r>
            <a:r>
              <a:rPr lang="en-US" altLang="zh-CN" sz="2800" b="0" i="0" baseline="-25000" dirty="0">
                <a:solidFill>
                  <a:srgbClr val="000066"/>
                </a:solidFill>
                <a:latin typeface="+mn-ea"/>
                <a:ea typeface="+mn-ea"/>
              </a:rPr>
              <a:t>4</a:t>
            </a:r>
            <a:r>
              <a:rPr lang="en-US" altLang="zh-CN" sz="2800" b="0" i="0" dirty="0">
                <a:solidFill>
                  <a:srgbClr val="000066"/>
                </a:solidFill>
                <a:latin typeface="+mn-ea"/>
                <a:ea typeface="+mn-ea"/>
              </a:rPr>
              <a:t>,  C</a:t>
            </a:r>
            <a:r>
              <a:rPr lang="en-US" altLang="zh-CN" sz="2800" b="0" i="0" baseline="-25000" dirty="0">
                <a:solidFill>
                  <a:srgbClr val="000066"/>
                </a:solidFill>
                <a:latin typeface="+mn-ea"/>
                <a:ea typeface="+mn-ea"/>
              </a:rPr>
              <a:t>9</a:t>
            </a:r>
            <a:endParaRPr lang="en-US" altLang="zh-CN" sz="2800" b="0" i="0" dirty="0">
              <a:solidFill>
                <a:srgbClr val="000066"/>
              </a:solidFill>
              <a:latin typeface="+mn-ea"/>
              <a:ea typeface="+mn-ea"/>
            </a:endParaRPr>
          </a:p>
          <a:p>
            <a:pPr eaLnBrk="1" hangingPunct="1">
              <a:lnSpc>
                <a:spcPct val="110000"/>
              </a:lnSpc>
              <a:buFont typeface="Arial" pitchFamily="34" charset="0"/>
              <a:buNone/>
            </a:pPr>
            <a:r>
              <a:rPr lang="en-US" altLang="zh-CN" sz="2800" b="0" i="0" dirty="0">
                <a:solidFill>
                  <a:srgbClr val="000066"/>
                </a:solidFill>
                <a:latin typeface="+mn-ea"/>
                <a:ea typeface="+mn-ea"/>
              </a:rPr>
              <a:t>    C</a:t>
            </a:r>
            <a:r>
              <a:rPr lang="en-US" altLang="zh-CN" sz="2800" b="0" i="0" baseline="-25000" dirty="0">
                <a:solidFill>
                  <a:srgbClr val="000066"/>
                </a:solidFill>
                <a:latin typeface="+mn-ea"/>
                <a:ea typeface="+mn-ea"/>
              </a:rPr>
              <a:t>8</a:t>
            </a:r>
            <a:r>
              <a:rPr lang="en-US" altLang="zh-CN" sz="2800" b="0" i="0" dirty="0">
                <a:solidFill>
                  <a:srgbClr val="000066"/>
                </a:solidFill>
                <a:latin typeface="+mn-ea"/>
                <a:ea typeface="+mn-ea"/>
              </a:rPr>
              <a:t>               </a:t>
            </a:r>
            <a:r>
              <a:rPr lang="zh-CN" altLang="en-US" sz="2800" b="0" i="0" dirty="0">
                <a:solidFill>
                  <a:srgbClr val="000066"/>
                </a:solidFill>
                <a:latin typeface="+mn-ea"/>
                <a:ea typeface="+mn-ea"/>
              </a:rPr>
              <a:t>物理             </a:t>
            </a:r>
            <a:r>
              <a:rPr lang="en-US" altLang="zh-CN" sz="2800" b="0" i="0" dirty="0">
                <a:solidFill>
                  <a:srgbClr val="000066"/>
                </a:solidFill>
                <a:latin typeface="+mn-ea"/>
                <a:ea typeface="+mn-ea"/>
              </a:rPr>
              <a:t>C</a:t>
            </a:r>
            <a:r>
              <a:rPr lang="en-US" altLang="zh-CN" sz="2800" b="0" i="0" baseline="-25000" dirty="0">
                <a:solidFill>
                  <a:srgbClr val="000066"/>
                </a:solidFill>
                <a:latin typeface="+mn-ea"/>
                <a:ea typeface="+mn-ea"/>
              </a:rPr>
              <a:t>1</a:t>
            </a:r>
            <a:endParaRPr lang="en-US" altLang="zh-CN" sz="2800" b="0" i="0" dirty="0">
              <a:solidFill>
                <a:srgbClr val="000066"/>
              </a:solidFill>
              <a:latin typeface="+mn-ea"/>
              <a:ea typeface="+mn-ea"/>
            </a:endParaRPr>
          </a:p>
          <a:p>
            <a:pPr eaLnBrk="1" hangingPunct="1">
              <a:lnSpc>
                <a:spcPct val="110000"/>
              </a:lnSpc>
              <a:buFont typeface="Arial" pitchFamily="34" charset="0"/>
              <a:buNone/>
            </a:pPr>
            <a:r>
              <a:rPr lang="en-US" altLang="zh-CN" sz="2800" b="0" i="0" dirty="0">
                <a:solidFill>
                  <a:srgbClr val="000066"/>
                </a:solidFill>
                <a:latin typeface="+mn-ea"/>
                <a:ea typeface="+mn-ea"/>
              </a:rPr>
              <a:t>    C</a:t>
            </a:r>
            <a:r>
              <a:rPr lang="en-US" altLang="zh-CN" sz="2800" b="0" i="0" baseline="-25000" dirty="0">
                <a:solidFill>
                  <a:srgbClr val="000066"/>
                </a:solidFill>
                <a:latin typeface="+mn-ea"/>
                <a:ea typeface="+mn-ea"/>
              </a:rPr>
              <a:t>9</a:t>
            </a:r>
            <a:r>
              <a:rPr lang="en-US" altLang="zh-CN" sz="2800" b="0" i="0" dirty="0">
                <a:solidFill>
                  <a:srgbClr val="000066"/>
                </a:solidFill>
                <a:latin typeface="+mn-ea"/>
                <a:ea typeface="+mn-ea"/>
              </a:rPr>
              <a:t>           </a:t>
            </a:r>
            <a:r>
              <a:rPr lang="zh-CN" altLang="en-US" sz="2800" b="0" i="0" dirty="0">
                <a:solidFill>
                  <a:srgbClr val="000066"/>
                </a:solidFill>
                <a:latin typeface="+mn-ea"/>
                <a:ea typeface="+mn-ea"/>
              </a:rPr>
              <a:t>计算机原理           </a:t>
            </a:r>
            <a:r>
              <a:rPr lang="en-US" altLang="zh-CN" sz="2800" b="0" i="0" dirty="0">
                <a:solidFill>
                  <a:srgbClr val="000066"/>
                </a:solidFill>
                <a:latin typeface="+mn-ea"/>
                <a:ea typeface="+mn-ea"/>
              </a:rPr>
              <a:t>C</a:t>
            </a:r>
            <a:r>
              <a:rPr lang="en-US" altLang="zh-CN" sz="2800" b="0" i="0" baseline="-25000" dirty="0">
                <a:solidFill>
                  <a:srgbClr val="000066"/>
                </a:solidFill>
                <a:latin typeface="+mn-ea"/>
                <a:ea typeface="+mn-ea"/>
              </a:rPr>
              <a:t>8</a:t>
            </a:r>
            <a:r>
              <a:rPr lang="en-US" altLang="zh-CN" sz="3200" b="0" i="0" dirty="0">
                <a:solidFill>
                  <a:srgbClr val="000066"/>
                </a:solidFill>
                <a:latin typeface="+mn-ea"/>
                <a:ea typeface="+mn-ea"/>
              </a:rPr>
              <a:t>     </a:t>
            </a:r>
          </a:p>
        </p:txBody>
      </p:sp>
      <p:sp>
        <p:nvSpPr>
          <p:cNvPr id="29699" name="Line 3"/>
          <p:cNvSpPr>
            <a:spLocks noChangeShapeType="1"/>
          </p:cNvSpPr>
          <p:nvPr/>
        </p:nvSpPr>
        <p:spPr bwMode="auto">
          <a:xfrm>
            <a:off x="3733800" y="1143000"/>
            <a:ext cx="1676400" cy="0"/>
          </a:xfrm>
          <a:prstGeom prst="line">
            <a:avLst/>
          </a:prstGeom>
          <a:noFill/>
          <a:ln w="57150" cmpd="thinThick">
            <a:solidFill>
              <a:srgbClr val="FF0000"/>
            </a:solidFill>
            <a:round/>
            <a:headEnd/>
            <a:tailEnd/>
          </a:ln>
        </p:spPr>
        <p:txBody>
          <a:bodyPr wrap="none" anchor="ctr"/>
          <a:lstStyle/>
          <a:p>
            <a:endParaRPr lang="zh-CN" altLang="en-US"/>
          </a:p>
        </p:txBody>
      </p:sp>
      <p:sp>
        <p:nvSpPr>
          <p:cNvPr id="29700" name="Line 4"/>
          <p:cNvSpPr>
            <a:spLocks noChangeShapeType="1"/>
          </p:cNvSpPr>
          <p:nvPr/>
        </p:nvSpPr>
        <p:spPr bwMode="auto">
          <a:xfrm>
            <a:off x="914400" y="1143000"/>
            <a:ext cx="1676400" cy="0"/>
          </a:xfrm>
          <a:prstGeom prst="line">
            <a:avLst/>
          </a:prstGeom>
          <a:noFill/>
          <a:ln w="57150" cmpd="thinThick">
            <a:solidFill>
              <a:srgbClr val="FF0000"/>
            </a:solidFill>
            <a:round/>
            <a:headEnd/>
            <a:tailEnd/>
          </a:ln>
        </p:spPr>
        <p:txBody>
          <a:bodyPr wrap="none" anchor="ctr"/>
          <a:lstStyle/>
          <a:p>
            <a:endParaRPr lang="zh-CN" altLang="en-US"/>
          </a:p>
        </p:txBody>
      </p:sp>
      <p:sp>
        <p:nvSpPr>
          <p:cNvPr id="29701" name="Line 5"/>
          <p:cNvSpPr>
            <a:spLocks noChangeShapeType="1"/>
          </p:cNvSpPr>
          <p:nvPr/>
        </p:nvSpPr>
        <p:spPr bwMode="auto">
          <a:xfrm>
            <a:off x="6705600" y="1143000"/>
            <a:ext cx="1676400" cy="0"/>
          </a:xfrm>
          <a:prstGeom prst="line">
            <a:avLst/>
          </a:prstGeom>
          <a:noFill/>
          <a:ln w="57150" cmpd="thinThick">
            <a:solidFill>
              <a:srgbClr val="FF0000"/>
            </a:solidFill>
            <a:round/>
            <a:headEnd/>
            <a:tailEnd/>
          </a:ln>
        </p:spPr>
        <p:txBody>
          <a:bodyPr wrap="none" anchor="ctr"/>
          <a:lstStyle/>
          <a:p>
            <a:endParaRPr lang="zh-CN" altLang="en-US"/>
          </a:p>
        </p:txBody>
      </p:sp>
      <p:sp>
        <p:nvSpPr>
          <p:cNvPr id="29702" name="Text Box 6"/>
          <p:cNvSpPr txBox="1">
            <a:spLocks noChangeArrowheads="1"/>
          </p:cNvSpPr>
          <p:nvPr/>
        </p:nvSpPr>
        <p:spPr bwMode="auto">
          <a:xfrm>
            <a:off x="685800" y="457200"/>
            <a:ext cx="8032750" cy="579438"/>
          </a:xfrm>
          <a:prstGeom prst="rect">
            <a:avLst/>
          </a:prstGeom>
          <a:noFill/>
          <a:ln w="9525">
            <a:noFill/>
            <a:miter lim="800000"/>
            <a:headEnd/>
            <a:tailEnd/>
          </a:ln>
        </p:spPr>
        <p:txBody>
          <a:bodyPr>
            <a:spAutoFit/>
          </a:bodyPr>
          <a:lstStyle/>
          <a:p>
            <a:pPr eaLnBrk="1" hangingPunct="1">
              <a:buFont typeface="Arial" pitchFamily="34" charset="0"/>
              <a:buNone/>
            </a:pPr>
            <a:r>
              <a:rPr lang="zh-CN" altLang="en-US" sz="3200" b="1" i="0" dirty="0">
                <a:solidFill>
                  <a:srgbClr val="008000"/>
                </a:solidFill>
                <a:latin typeface="Times New Roman" pitchFamily="18" charset="0"/>
                <a:ea typeface="隶书" pitchFamily="49" charset="-122"/>
              </a:rPr>
              <a:t>  课程代号           课程名称             先修课程</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7" name="Rectangle 7"/>
          <p:cNvSpPr>
            <a:spLocks noChangeArrowheads="1"/>
          </p:cNvSpPr>
          <p:nvPr/>
        </p:nvSpPr>
        <p:spPr bwMode="auto">
          <a:xfrm>
            <a:off x="2714612" y="5500702"/>
            <a:ext cx="3892412" cy="584775"/>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3200" b="1" i="0" dirty="0">
                <a:latin typeface="黑体" panose="02010609060101010101" pitchFamily="49" charset="-122"/>
                <a:ea typeface="黑体" panose="02010609060101010101" pitchFamily="49" charset="-122"/>
              </a:rPr>
              <a:t>学生课程学习工程图</a:t>
            </a:r>
            <a:endParaRPr lang="zh-CN" altLang="en-US" sz="3200" i="0" dirty="0">
              <a:latin typeface="黑体" panose="02010609060101010101" pitchFamily="49" charset="-122"/>
              <a:ea typeface="黑体" panose="02010609060101010101" pitchFamily="49" charset="-122"/>
            </a:endParaRPr>
          </a:p>
        </p:txBody>
      </p:sp>
      <p:grpSp>
        <p:nvGrpSpPr>
          <p:cNvPr id="23" name="组合 22"/>
          <p:cNvGrpSpPr/>
          <p:nvPr/>
        </p:nvGrpSpPr>
        <p:grpSpPr>
          <a:xfrm>
            <a:off x="1066800" y="1357298"/>
            <a:ext cx="6781800" cy="3962400"/>
            <a:chOff x="1066800" y="990600"/>
            <a:chExt cx="6781800" cy="3962400"/>
          </a:xfrm>
        </p:grpSpPr>
        <p:sp>
          <p:nvSpPr>
            <p:cNvPr id="30722" name="Line 2"/>
            <p:cNvSpPr>
              <a:spLocks noChangeShapeType="1"/>
            </p:cNvSpPr>
            <p:nvPr/>
          </p:nvSpPr>
          <p:spPr bwMode="auto">
            <a:xfrm>
              <a:off x="5867400" y="3124200"/>
              <a:ext cx="1371600" cy="762000"/>
            </a:xfrm>
            <a:prstGeom prst="line">
              <a:avLst/>
            </a:prstGeom>
            <a:noFill/>
            <a:ln w="34925">
              <a:solidFill>
                <a:srgbClr val="0000FF"/>
              </a:solidFill>
              <a:round/>
              <a:headEnd/>
              <a:tailEnd type="triangle" w="sm" len="lg"/>
            </a:ln>
          </p:spPr>
          <p:txBody>
            <a:bodyPr wrap="none" anchor="ctr"/>
            <a:lstStyle/>
            <a:p>
              <a:endParaRPr lang="zh-CN" altLang="en-US"/>
            </a:p>
          </p:txBody>
        </p:sp>
        <p:sp>
          <p:nvSpPr>
            <p:cNvPr id="30723" name="Line 3"/>
            <p:cNvSpPr>
              <a:spLocks noChangeShapeType="1"/>
            </p:cNvSpPr>
            <p:nvPr/>
          </p:nvSpPr>
          <p:spPr bwMode="auto">
            <a:xfrm>
              <a:off x="1447800" y="3810000"/>
              <a:ext cx="2971800" cy="838200"/>
            </a:xfrm>
            <a:prstGeom prst="line">
              <a:avLst/>
            </a:prstGeom>
            <a:noFill/>
            <a:ln w="28575">
              <a:solidFill>
                <a:srgbClr val="0000FF"/>
              </a:solidFill>
              <a:round/>
              <a:headEnd/>
              <a:tailEnd type="triangle" w="sm" len="lg"/>
            </a:ln>
          </p:spPr>
          <p:txBody>
            <a:bodyPr wrap="none" anchor="ctr"/>
            <a:lstStyle/>
            <a:p>
              <a:endParaRPr lang="zh-CN" altLang="en-US"/>
            </a:p>
          </p:txBody>
        </p:sp>
        <p:sp>
          <p:nvSpPr>
            <p:cNvPr id="30724" name="Line 4"/>
            <p:cNvSpPr>
              <a:spLocks noChangeShapeType="1"/>
            </p:cNvSpPr>
            <p:nvPr/>
          </p:nvSpPr>
          <p:spPr bwMode="auto">
            <a:xfrm flipV="1">
              <a:off x="1600200" y="2590800"/>
              <a:ext cx="1676400" cy="990600"/>
            </a:xfrm>
            <a:prstGeom prst="line">
              <a:avLst/>
            </a:prstGeom>
            <a:noFill/>
            <a:ln w="28575">
              <a:solidFill>
                <a:srgbClr val="0000FF"/>
              </a:solidFill>
              <a:round/>
              <a:headEnd/>
              <a:tailEnd type="triangle" w="sm" len="lg"/>
            </a:ln>
          </p:spPr>
          <p:txBody>
            <a:bodyPr wrap="none" anchor="ctr"/>
            <a:lstStyle/>
            <a:p>
              <a:endParaRPr lang="zh-CN" altLang="en-US"/>
            </a:p>
          </p:txBody>
        </p:sp>
        <p:sp>
          <p:nvSpPr>
            <p:cNvPr id="30725" name="Line 5"/>
            <p:cNvSpPr>
              <a:spLocks noChangeShapeType="1"/>
            </p:cNvSpPr>
            <p:nvPr/>
          </p:nvSpPr>
          <p:spPr bwMode="auto">
            <a:xfrm>
              <a:off x="1524000" y="2057400"/>
              <a:ext cx="1752600" cy="304800"/>
            </a:xfrm>
            <a:prstGeom prst="line">
              <a:avLst/>
            </a:prstGeom>
            <a:noFill/>
            <a:ln w="28575">
              <a:solidFill>
                <a:srgbClr val="0000FF"/>
              </a:solidFill>
              <a:round/>
              <a:headEnd/>
              <a:tailEnd type="triangle" w="sm" len="lg"/>
            </a:ln>
          </p:spPr>
          <p:txBody>
            <a:bodyPr wrap="none" anchor="ctr"/>
            <a:lstStyle/>
            <a:p>
              <a:endParaRPr lang="zh-CN" altLang="en-US"/>
            </a:p>
          </p:txBody>
        </p:sp>
        <p:sp>
          <p:nvSpPr>
            <p:cNvPr id="30726" name="Line 6"/>
            <p:cNvSpPr>
              <a:spLocks noChangeShapeType="1"/>
            </p:cNvSpPr>
            <p:nvPr/>
          </p:nvSpPr>
          <p:spPr bwMode="auto">
            <a:xfrm flipV="1">
              <a:off x="1524000" y="1295400"/>
              <a:ext cx="1600200" cy="685800"/>
            </a:xfrm>
            <a:prstGeom prst="line">
              <a:avLst/>
            </a:prstGeom>
            <a:noFill/>
            <a:ln w="28575">
              <a:solidFill>
                <a:srgbClr val="3333CC"/>
              </a:solidFill>
              <a:round/>
              <a:headEnd/>
              <a:tailEnd type="triangle" w="sm" len="lg"/>
            </a:ln>
          </p:spPr>
          <p:txBody>
            <a:bodyPr wrap="none" anchor="ctr"/>
            <a:lstStyle/>
            <a:p>
              <a:endParaRPr lang="zh-CN" altLang="en-US"/>
            </a:p>
          </p:txBody>
        </p:sp>
        <p:sp>
          <p:nvSpPr>
            <p:cNvPr id="99336" name="Oval 8"/>
            <p:cNvSpPr>
              <a:spLocks noChangeArrowheads="1"/>
            </p:cNvSpPr>
            <p:nvPr/>
          </p:nvSpPr>
          <p:spPr bwMode="auto">
            <a:xfrm>
              <a:off x="3048000" y="990600"/>
              <a:ext cx="533400" cy="533400"/>
            </a:xfrm>
            <a:prstGeom prst="ellipse">
              <a:avLst/>
            </a:prstGeom>
            <a:solidFill>
              <a:srgbClr val="FFFF00"/>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800" b="1">
                  <a:latin typeface="Times New Roman" charset="0"/>
                </a:rPr>
                <a:t>C</a:t>
              </a:r>
              <a:r>
                <a:rPr lang="en-US" altLang="zh-CN" sz="2400" b="1">
                  <a:latin typeface="Times New Roman" charset="0"/>
                </a:rPr>
                <a:t>8</a:t>
              </a:r>
              <a:endParaRPr lang="en-US" altLang="zh-CN" sz="2400">
                <a:latin typeface="Times New Roman" charset="0"/>
              </a:endParaRPr>
            </a:p>
          </p:txBody>
        </p:sp>
        <p:sp>
          <p:nvSpPr>
            <p:cNvPr id="99337" name="Oval 9"/>
            <p:cNvSpPr>
              <a:spLocks noChangeArrowheads="1"/>
            </p:cNvSpPr>
            <p:nvPr/>
          </p:nvSpPr>
          <p:spPr bwMode="auto">
            <a:xfrm>
              <a:off x="3276600" y="2209800"/>
              <a:ext cx="533400" cy="533400"/>
            </a:xfrm>
            <a:prstGeom prst="ellipse">
              <a:avLst/>
            </a:prstGeom>
            <a:solidFill>
              <a:srgbClr val="FFFF00"/>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800" b="1" dirty="0">
                  <a:latin typeface="Times New Roman" charset="0"/>
                </a:rPr>
                <a:t>C</a:t>
              </a:r>
              <a:r>
                <a:rPr lang="en-US" altLang="zh-CN" sz="2400" b="1" dirty="0">
                  <a:latin typeface="Times New Roman" charset="0"/>
                </a:rPr>
                <a:t>3</a:t>
              </a:r>
              <a:endParaRPr lang="en-US" altLang="zh-CN" sz="2400" dirty="0">
                <a:latin typeface="Times New Roman" charset="0"/>
              </a:endParaRPr>
            </a:p>
          </p:txBody>
        </p:sp>
        <p:sp>
          <p:nvSpPr>
            <p:cNvPr id="99338" name="Oval 10"/>
            <p:cNvSpPr>
              <a:spLocks noChangeArrowheads="1"/>
            </p:cNvSpPr>
            <p:nvPr/>
          </p:nvSpPr>
          <p:spPr bwMode="auto">
            <a:xfrm>
              <a:off x="4419600" y="4419600"/>
              <a:ext cx="533400" cy="533400"/>
            </a:xfrm>
            <a:prstGeom prst="ellipse">
              <a:avLst/>
            </a:prstGeom>
            <a:solidFill>
              <a:srgbClr val="FFFF00"/>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800" b="1">
                  <a:latin typeface="Times New Roman" charset="0"/>
                </a:rPr>
                <a:t>C</a:t>
              </a:r>
              <a:r>
                <a:rPr lang="en-US" altLang="zh-CN" sz="2400" b="1">
                  <a:latin typeface="Times New Roman" charset="0"/>
                </a:rPr>
                <a:t>5</a:t>
              </a:r>
              <a:endParaRPr lang="en-US" altLang="zh-CN" sz="2400">
                <a:latin typeface="Times New Roman" charset="0"/>
              </a:endParaRPr>
            </a:p>
          </p:txBody>
        </p:sp>
        <p:sp>
          <p:nvSpPr>
            <p:cNvPr id="99339" name="Oval 11"/>
            <p:cNvSpPr>
              <a:spLocks noChangeArrowheads="1"/>
            </p:cNvSpPr>
            <p:nvPr/>
          </p:nvSpPr>
          <p:spPr bwMode="auto">
            <a:xfrm>
              <a:off x="5410200" y="2743200"/>
              <a:ext cx="533400" cy="533400"/>
            </a:xfrm>
            <a:prstGeom prst="ellipse">
              <a:avLst/>
            </a:prstGeom>
            <a:solidFill>
              <a:srgbClr val="FFFF00"/>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800" b="1">
                  <a:latin typeface="Times New Roman" charset="0"/>
                </a:rPr>
                <a:t>C</a:t>
              </a:r>
              <a:r>
                <a:rPr lang="en-US" altLang="zh-CN" sz="2400" b="1">
                  <a:latin typeface="Times New Roman" charset="0"/>
                </a:rPr>
                <a:t>4</a:t>
              </a:r>
              <a:endParaRPr lang="en-US" altLang="zh-CN" sz="2400">
                <a:latin typeface="Times New Roman" charset="0"/>
              </a:endParaRPr>
            </a:p>
          </p:txBody>
        </p:sp>
        <p:sp>
          <p:nvSpPr>
            <p:cNvPr id="99340" name="Oval 12"/>
            <p:cNvSpPr>
              <a:spLocks noChangeArrowheads="1"/>
            </p:cNvSpPr>
            <p:nvPr/>
          </p:nvSpPr>
          <p:spPr bwMode="auto">
            <a:xfrm>
              <a:off x="5181600" y="990600"/>
              <a:ext cx="533400" cy="533400"/>
            </a:xfrm>
            <a:prstGeom prst="ellipse">
              <a:avLst/>
            </a:prstGeom>
            <a:solidFill>
              <a:srgbClr val="FFFF00"/>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800" b="1">
                  <a:latin typeface="Times New Roman" charset="0"/>
                </a:rPr>
                <a:t>C</a:t>
              </a:r>
              <a:r>
                <a:rPr lang="en-US" altLang="zh-CN" sz="2400" b="1">
                  <a:latin typeface="Times New Roman" charset="0"/>
                </a:rPr>
                <a:t>9</a:t>
              </a:r>
              <a:endParaRPr lang="en-US" altLang="zh-CN" sz="2400">
                <a:latin typeface="Times New Roman" charset="0"/>
              </a:endParaRPr>
            </a:p>
          </p:txBody>
        </p:sp>
        <p:sp>
          <p:nvSpPr>
            <p:cNvPr id="99341" name="Oval 13"/>
            <p:cNvSpPr>
              <a:spLocks noChangeArrowheads="1"/>
            </p:cNvSpPr>
            <p:nvPr/>
          </p:nvSpPr>
          <p:spPr bwMode="auto">
            <a:xfrm>
              <a:off x="7162800" y="3733800"/>
              <a:ext cx="533400" cy="533400"/>
            </a:xfrm>
            <a:prstGeom prst="ellipse">
              <a:avLst/>
            </a:prstGeom>
            <a:solidFill>
              <a:srgbClr val="FFFF00"/>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800" b="1">
                  <a:latin typeface="Times New Roman" charset="0"/>
                </a:rPr>
                <a:t>C</a:t>
              </a:r>
              <a:r>
                <a:rPr lang="en-US" altLang="zh-CN" sz="2400" b="1">
                  <a:latin typeface="Times New Roman" charset="0"/>
                </a:rPr>
                <a:t>6</a:t>
              </a:r>
              <a:endParaRPr lang="en-US" altLang="zh-CN" sz="2400">
                <a:latin typeface="Times New Roman" charset="0"/>
              </a:endParaRPr>
            </a:p>
          </p:txBody>
        </p:sp>
        <p:sp>
          <p:nvSpPr>
            <p:cNvPr id="99342" name="Oval 14"/>
            <p:cNvSpPr>
              <a:spLocks noChangeArrowheads="1"/>
            </p:cNvSpPr>
            <p:nvPr/>
          </p:nvSpPr>
          <p:spPr bwMode="auto">
            <a:xfrm>
              <a:off x="7315200" y="1828800"/>
              <a:ext cx="533400" cy="533400"/>
            </a:xfrm>
            <a:prstGeom prst="ellipse">
              <a:avLst/>
            </a:prstGeom>
            <a:solidFill>
              <a:srgbClr val="FFFF00"/>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800" b="1">
                  <a:latin typeface="Times New Roman" charset="0"/>
                </a:rPr>
                <a:t>C</a:t>
              </a:r>
              <a:r>
                <a:rPr lang="en-US" altLang="zh-CN" sz="2400" b="1">
                  <a:latin typeface="Times New Roman" charset="0"/>
                </a:rPr>
                <a:t>7</a:t>
              </a:r>
              <a:endParaRPr lang="en-US" altLang="zh-CN" sz="2400">
                <a:latin typeface="Times New Roman" charset="0"/>
              </a:endParaRPr>
            </a:p>
          </p:txBody>
        </p:sp>
        <p:sp>
          <p:nvSpPr>
            <p:cNvPr id="99343" name="Oval 15"/>
            <p:cNvSpPr>
              <a:spLocks noChangeArrowheads="1"/>
            </p:cNvSpPr>
            <p:nvPr/>
          </p:nvSpPr>
          <p:spPr bwMode="auto">
            <a:xfrm>
              <a:off x="1066800" y="1752600"/>
              <a:ext cx="533400" cy="533400"/>
            </a:xfrm>
            <a:prstGeom prst="ellipse">
              <a:avLst/>
            </a:prstGeom>
            <a:solidFill>
              <a:srgbClr val="FFFF00"/>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800" b="1">
                  <a:latin typeface="Times New Roman" charset="0"/>
                </a:rPr>
                <a:t>C</a:t>
              </a:r>
              <a:r>
                <a:rPr lang="en-US" altLang="zh-CN" sz="2400" b="1">
                  <a:latin typeface="Times New Roman" charset="0"/>
                </a:rPr>
                <a:t>1</a:t>
              </a:r>
              <a:endParaRPr lang="en-US" altLang="zh-CN" sz="2400">
                <a:latin typeface="Times New Roman" charset="0"/>
              </a:endParaRPr>
            </a:p>
          </p:txBody>
        </p:sp>
        <p:sp>
          <p:nvSpPr>
            <p:cNvPr id="99344" name="Oval 16"/>
            <p:cNvSpPr>
              <a:spLocks noChangeArrowheads="1"/>
            </p:cNvSpPr>
            <p:nvPr/>
          </p:nvSpPr>
          <p:spPr bwMode="auto">
            <a:xfrm>
              <a:off x="1066800" y="3429000"/>
              <a:ext cx="533400" cy="533400"/>
            </a:xfrm>
            <a:prstGeom prst="ellipse">
              <a:avLst/>
            </a:prstGeom>
            <a:solidFill>
              <a:srgbClr val="FFFF00"/>
            </a:solidFill>
            <a:ln w="9525">
              <a:solidFill>
                <a:schemeClr val="tx1"/>
              </a:solidFill>
              <a:round/>
              <a:headEnd/>
              <a:tailEnd/>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800" b="1">
                  <a:latin typeface="Times New Roman" charset="0"/>
                </a:rPr>
                <a:t>C</a:t>
              </a:r>
              <a:r>
                <a:rPr lang="en-US" altLang="zh-CN" sz="2400" b="1">
                  <a:latin typeface="Times New Roman" charset="0"/>
                </a:rPr>
                <a:t>2</a:t>
              </a:r>
              <a:endParaRPr lang="en-US" altLang="zh-CN" sz="2400">
                <a:latin typeface="Times New Roman" charset="0"/>
              </a:endParaRPr>
            </a:p>
          </p:txBody>
        </p:sp>
        <p:sp>
          <p:nvSpPr>
            <p:cNvPr id="30737" name="Line 17"/>
            <p:cNvSpPr>
              <a:spLocks noChangeShapeType="1"/>
            </p:cNvSpPr>
            <p:nvPr/>
          </p:nvSpPr>
          <p:spPr bwMode="auto">
            <a:xfrm>
              <a:off x="3581400" y="1219200"/>
              <a:ext cx="1600200" cy="0"/>
            </a:xfrm>
            <a:prstGeom prst="line">
              <a:avLst/>
            </a:prstGeom>
            <a:noFill/>
            <a:ln w="28575">
              <a:solidFill>
                <a:srgbClr val="0000FF"/>
              </a:solidFill>
              <a:round/>
              <a:headEnd/>
              <a:tailEnd type="triangle" w="sm" len="lg"/>
            </a:ln>
          </p:spPr>
          <p:txBody>
            <a:bodyPr wrap="none" anchor="ctr"/>
            <a:lstStyle/>
            <a:p>
              <a:endParaRPr lang="zh-CN" altLang="en-US"/>
            </a:p>
          </p:txBody>
        </p:sp>
        <p:sp>
          <p:nvSpPr>
            <p:cNvPr id="30738" name="Line 18"/>
            <p:cNvSpPr>
              <a:spLocks noChangeShapeType="1"/>
            </p:cNvSpPr>
            <p:nvPr/>
          </p:nvSpPr>
          <p:spPr bwMode="auto">
            <a:xfrm>
              <a:off x="3810000" y="2514600"/>
              <a:ext cx="1676400" cy="381000"/>
            </a:xfrm>
            <a:prstGeom prst="line">
              <a:avLst/>
            </a:prstGeom>
            <a:noFill/>
            <a:ln w="28575">
              <a:solidFill>
                <a:srgbClr val="0000FF"/>
              </a:solidFill>
              <a:round/>
              <a:headEnd/>
              <a:tailEnd type="triangle" w="sm" len="lg"/>
            </a:ln>
          </p:spPr>
          <p:txBody>
            <a:bodyPr wrap="none" anchor="ctr"/>
            <a:lstStyle/>
            <a:p>
              <a:endParaRPr lang="zh-CN" altLang="en-US"/>
            </a:p>
          </p:txBody>
        </p:sp>
        <p:sp>
          <p:nvSpPr>
            <p:cNvPr id="30739" name="Line 19"/>
            <p:cNvSpPr>
              <a:spLocks noChangeShapeType="1"/>
            </p:cNvSpPr>
            <p:nvPr/>
          </p:nvSpPr>
          <p:spPr bwMode="auto">
            <a:xfrm flipV="1">
              <a:off x="1600200" y="3124200"/>
              <a:ext cx="3810000" cy="609600"/>
            </a:xfrm>
            <a:prstGeom prst="line">
              <a:avLst/>
            </a:prstGeom>
            <a:noFill/>
            <a:ln w="28575">
              <a:solidFill>
                <a:srgbClr val="0000FF"/>
              </a:solidFill>
              <a:round/>
              <a:headEnd/>
              <a:tailEnd type="triangle" w="sm" len="lg"/>
            </a:ln>
          </p:spPr>
          <p:txBody>
            <a:bodyPr wrap="none" anchor="ctr"/>
            <a:lstStyle/>
            <a:p>
              <a:endParaRPr lang="zh-CN" altLang="en-US"/>
            </a:p>
          </p:txBody>
        </p:sp>
        <p:sp>
          <p:nvSpPr>
            <p:cNvPr id="30740" name="Line 20"/>
            <p:cNvSpPr>
              <a:spLocks noChangeShapeType="1"/>
            </p:cNvSpPr>
            <p:nvPr/>
          </p:nvSpPr>
          <p:spPr bwMode="auto">
            <a:xfrm>
              <a:off x="5715000" y="1295400"/>
              <a:ext cx="1676400" cy="685800"/>
            </a:xfrm>
            <a:prstGeom prst="line">
              <a:avLst/>
            </a:prstGeom>
            <a:noFill/>
            <a:ln w="28575">
              <a:solidFill>
                <a:srgbClr val="0000FF"/>
              </a:solidFill>
              <a:round/>
              <a:headEnd/>
              <a:tailEnd type="triangle" w="sm" len="lg"/>
            </a:ln>
          </p:spPr>
          <p:txBody>
            <a:bodyPr wrap="none" anchor="ctr"/>
            <a:lstStyle/>
            <a:p>
              <a:endParaRPr lang="zh-CN" altLang="en-US"/>
            </a:p>
          </p:txBody>
        </p:sp>
        <p:sp>
          <p:nvSpPr>
            <p:cNvPr id="30741" name="Line 21"/>
            <p:cNvSpPr>
              <a:spLocks noChangeShapeType="1"/>
            </p:cNvSpPr>
            <p:nvPr/>
          </p:nvSpPr>
          <p:spPr bwMode="auto">
            <a:xfrm flipV="1">
              <a:off x="5943600" y="2209800"/>
              <a:ext cx="1447800" cy="762000"/>
            </a:xfrm>
            <a:prstGeom prst="line">
              <a:avLst/>
            </a:prstGeom>
            <a:noFill/>
            <a:ln w="28575">
              <a:solidFill>
                <a:srgbClr val="0000FF"/>
              </a:solidFill>
              <a:round/>
              <a:headEnd/>
              <a:tailEnd type="triangle" w="sm" len="lg"/>
            </a:ln>
          </p:spPr>
          <p:txBody>
            <a:bodyPr wrap="none" anchor="ctr"/>
            <a:lstStyle/>
            <a:p>
              <a:endParaRPr lang="zh-CN" altLang="en-US"/>
            </a:p>
          </p:txBody>
        </p:sp>
        <p:sp>
          <p:nvSpPr>
            <p:cNvPr id="30742" name="Line 22"/>
            <p:cNvSpPr>
              <a:spLocks noChangeShapeType="1"/>
            </p:cNvSpPr>
            <p:nvPr/>
          </p:nvSpPr>
          <p:spPr bwMode="auto">
            <a:xfrm flipV="1">
              <a:off x="4953000" y="4114800"/>
              <a:ext cx="2286000" cy="609600"/>
            </a:xfrm>
            <a:prstGeom prst="line">
              <a:avLst/>
            </a:prstGeom>
            <a:noFill/>
            <a:ln w="28575">
              <a:solidFill>
                <a:srgbClr val="0000FF"/>
              </a:solidFill>
              <a:round/>
              <a:headEnd/>
              <a:tailEnd type="triangle" w="sm" len="lg"/>
            </a:ln>
          </p:spPr>
          <p:txBody>
            <a:bodyPr wrap="none" anchor="ctr"/>
            <a:lstStyle/>
            <a:p>
              <a:endParaRPr lang="zh-CN" altLang="en-US"/>
            </a:p>
          </p:txBody>
        </p:sp>
      </p:grpSp>
      <p:sp>
        <p:nvSpPr>
          <p:cNvPr id="24" name="Text Box 3"/>
          <p:cNvSpPr txBox="1">
            <a:spLocks noChangeArrowheads="1"/>
          </p:cNvSpPr>
          <p:nvPr/>
        </p:nvSpPr>
        <p:spPr bwMode="auto">
          <a:xfrm>
            <a:off x="500034" y="214290"/>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buFont typeface="Arial" pitchFamily="34" charset="0"/>
              <a:buNone/>
            </a:pPr>
            <a:r>
              <a:rPr lang="zh-CN" altLang="en-US" sz="4400" i="0" dirty="0">
                <a:solidFill>
                  <a:schemeClr val="tx2"/>
                </a:solidFill>
                <a:latin typeface="Tahoma" panose="020B0604030504040204" pitchFamily="34" charset="0"/>
                <a:ea typeface="隶书" pitchFamily="49" charset="-122"/>
              </a:rPr>
              <a:t>第六节　有向无环图及其应用</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71472" y="1071546"/>
            <a:ext cx="6929486" cy="685800"/>
          </a:xfrm>
        </p:spPr>
        <p:txBody>
          <a:bodyPr/>
          <a:lstStyle/>
          <a:p>
            <a:pPr algn="l" eaLnBrk="1" hangingPunct="1"/>
            <a:r>
              <a:rPr lang="zh-CN" altLang="en-US" sz="3200" dirty="0">
                <a:latin typeface="黑体" pitchFamily="49" charset="-122"/>
                <a:ea typeface="黑体" pitchFamily="49" charset="-122"/>
              </a:rPr>
              <a:t>一、</a:t>
            </a:r>
            <a:r>
              <a:rPr lang="en-US" altLang="zh-CN" sz="3200" dirty="0">
                <a:latin typeface="黑体" pitchFamily="49" charset="-122"/>
                <a:ea typeface="黑体" pitchFamily="49" charset="-122"/>
              </a:rPr>
              <a:t>AOV-</a:t>
            </a:r>
            <a:r>
              <a:rPr lang="zh-CN" altLang="en-US" sz="3200" dirty="0">
                <a:latin typeface="黑体" pitchFamily="49" charset="-122"/>
                <a:ea typeface="黑体" pitchFamily="49" charset="-122"/>
              </a:rPr>
              <a:t>网</a:t>
            </a:r>
            <a:endParaRPr lang="en-US" altLang="zh-CN" sz="3200" dirty="0">
              <a:latin typeface="黑体" pitchFamily="49" charset="-122"/>
              <a:ea typeface="黑体" pitchFamily="49" charset="-122"/>
            </a:endParaRPr>
          </a:p>
        </p:txBody>
      </p:sp>
      <p:sp>
        <p:nvSpPr>
          <p:cNvPr id="31748" name="Rectangle 4"/>
          <p:cNvSpPr>
            <a:spLocks noGrp="1" noChangeArrowheads="1"/>
          </p:cNvSpPr>
          <p:nvPr>
            <p:ph type="body" idx="1"/>
          </p:nvPr>
        </p:nvSpPr>
        <p:spPr>
          <a:xfrm>
            <a:off x="642910" y="1890730"/>
            <a:ext cx="8358246" cy="4038600"/>
          </a:xfrm>
        </p:spPr>
        <p:txBody>
          <a:bodyPr/>
          <a:lstStyle/>
          <a:p>
            <a:pPr eaLnBrk="1" hangingPunct="1">
              <a:spcBef>
                <a:spcPct val="50000"/>
              </a:spcBef>
            </a:pPr>
            <a:r>
              <a:rPr lang="zh-CN" altLang="en-US" dirty="0">
                <a:latin typeface="黑体" pitchFamily="49" charset="-122"/>
                <a:ea typeface="黑体" pitchFamily="49" charset="-122"/>
                <a:sym typeface="Symbol" pitchFamily="18" charset="2"/>
              </a:rPr>
              <a:t>如果用有向图的顶点表示活动，用弧表示活动间的优先关系，则称该有向图为顶点表示活动的网</a:t>
            </a:r>
            <a:r>
              <a:rPr lang="en-US" altLang="zh-CN" dirty="0">
                <a:latin typeface="黑体" pitchFamily="49" charset="-122"/>
                <a:ea typeface="黑体" pitchFamily="49" charset="-122"/>
                <a:sym typeface="Symbol" pitchFamily="18" charset="2"/>
              </a:rPr>
              <a:t>AOV(Activity On Vertex Network)</a:t>
            </a:r>
          </a:p>
          <a:p>
            <a:pPr eaLnBrk="1" hangingPunct="1">
              <a:spcBef>
                <a:spcPct val="50000"/>
              </a:spcBef>
            </a:pPr>
            <a:r>
              <a:rPr lang="en-US" altLang="zh-CN" dirty="0">
                <a:latin typeface="黑体" pitchFamily="49" charset="-122"/>
                <a:ea typeface="黑体" pitchFamily="49" charset="-122"/>
                <a:sym typeface="Symbol" pitchFamily="18" charset="2"/>
              </a:rPr>
              <a:t>AOV</a:t>
            </a:r>
            <a:r>
              <a:rPr lang="zh-CN" altLang="en-US" dirty="0">
                <a:latin typeface="黑体" pitchFamily="49" charset="-122"/>
                <a:ea typeface="黑体" pitchFamily="49" charset="-122"/>
                <a:sym typeface="Symbol" pitchFamily="18" charset="2"/>
              </a:rPr>
              <a:t>的应用包括流程图、工程安排等。</a:t>
            </a:r>
          </a:p>
          <a:p>
            <a:pPr eaLnBrk="1" hangingPunct="1">
              <a:spcBef>
                <a:spcPct val="50000"/>
              </a:spcBef>
            </a:pPr>
            <a:r>
              <a:rPr lang="zh-CN" altLang="en-US" dirty="0">
                <a:latin typeface="黑体" pitchFamily="49" charset="-122"/>
                <a:ea typeface="黑体" pitchFamily="49" charset="-122"/>
                <a:sym typeface="Symbol" pitchFamily="18" charset="2"/>
              </a:rPr>
              <a:t>对</a:t>
            </a:r>
            <a:r>
              <a:rPr lang="en-US" altLang="zh-CN" dirty="0">
                <a:latin typeface="黑体" pitchFamily="49" charset="-122"/>
                <a:ea typeface="黑体" pitchFamily="49" charset="-122"/>
                <a:sym typeface="Symbol" pitchFamily="18" charset="2"/>
              </a:rPr>
              <a:t>AOV</a:t>
            </a:r>
            <a:r>
              <a:rPr lang="zh-CN" altLang="en-US" dirty="0">
                <a:latin typeface="黑体" pitchFamily="49" charset="-122"/>
                <a:ea typeface="黑体" pitchFamily="49" charset="-122"/>
                <a:sym typeface="Symbol" pitchFamily="18" charset="2"/>
              </a:rPr>
              <a:t>网，应判定图中</a:t>
            </a:r>
            <a:r>
              <a:rPr lang="zh-CN" altLang="en-US" dirty="0">
                <a:solidFill>
                  <a:srgbClr val="FF0000"/>
                </a:solidFill>
                <a:latin typeface="黑体" pitchFamily="49" charset="-122"/>
                <a:ea typeface="黑体" pitchFamily="49" charset="-122"/>
                <a:sym typeface="Symbol" pitchFamily="18" charset="2"/>
              </a:rPr>
              <a:t>不存在环</a:t>
            </a:r>
            <a:r>
              <a:rPr lang="zh-CN" altLang="en-US" dirty="0">
                <a:latin typeface="黑体" pitchFamily="49" charset="-122"/>
                <a:ea typeface="黑体" pitchFamily="49" charset="-122"/>
                <a:sym typeface="Symbol" pitchFamily="18" charset="2"/>
              </a:rPr>
              <a:t>，因为存在环意味着某项活动应以自己为先决条件。</a:t>
            </a:r>
          </a:p>
          <a:p>
            <a:pPr eaLnBrk="1" hangingPunct="1">
              <a:spcBef>
                <a:spcPct val="50000"/>
              </a:spcBef>
            </a:pPr>
            <a:endParaRPr lang="zh-CN" altLang="en-US" b="1" dirty="0">
              <a:latin typeface="黑体" pitchFamily="49" charset="-122"/>
              <a:ea typeface="黑体" pitchFamily="49" charset="-122"/>
              <a:sym typeface="Symbol" pitchFamily="18" charset="2"/>
            </a:endParaRPr>
          </a:p>
        </p:txBody>
      </p:sp>
      <p:sp>
        <p:nvSpPr>
          <p:cNvPr id="31750" name="Text Box 6"/>
          <p:cNvSpPr txBox="1">
            <a:spLocks noChangeArrowheads="1"/>
          </p:cNvSpPr>
          <p:nvPr/>
        </p:nvSpPr>
        <p:spPr bwMode="auto">
          <a:xfrm>
            <a:off x="8534400" y="6392863"/>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9884A423-8A82-4501-91A4-694EC551DA14}" type="slidenum">
              <a:rPr lang="zh-CN" altLang="en-US"/>
              <a:pPr algn="r" eaLnBrk="1" hangingPunct="1">
                <a:spcBef>
                  <a:spcPct val="50000"/>
                </a:spcBef>
                <a:buFont typeface="Arial" pitchFamily="34" charset="0"/>
                <a:buNone/>
              </a:pPr>
              <a:t>46</a:t>
            </a:fld>
            <a:endParaRPr lang="en-US" altLang="zh-CN"/>
          </a:p>
        </p:txBody>
      </p:sp>
      <p:sp>
        <p:nvSpPr>
          <p:cNvPr id="7" name="Text Box 3"/>
          <p:cNvSpPr txBox="1">
            <a:spLocks noChangeArrowheads="1"/>
          </p:cNvSpPr>
          <p:nvPr/>
        </p:nvSpPr>
        <p:spPr bwMode="auto">
          <a:xfrm>
            <a:off x="500034" y="214290"/>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buFont typeface="Arial" pitchFamily="34" charset="0"/>
              <a:buNone/>
            </a:pPr>
            <a:r>
              <a:rPr lang="zh-CN" altLang="en-US" sz="4400" i="0" dirty="0">
                <a:solidFill>
                  <a:schemeClr val="tx2"/>
                </a:solidFill>
                <a:latin typeface="Tahoma" panose="020B0604030504040204" pitchFamily="34" charset="0"/>
                <a:ea typeface="隶书" pitchFamily="49" charset="-122"/>
              </a:rPr>
              <a:t>第六节　有向无环图及其应用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4"/>
          <p:cNvSpPr>
            <a:spLocks noGrp="1" noChangeArrowheads="1"/>
          </p:cNvSpPr>
          <p:nvPr>
            <p:ph type="body" idx="1"/>
          </p:nvPr>
        </p:nvSpPr>
        <p:spPr>
          <a:xfrm>
            <a:off x="595346" y="1331905"/>
            <a:ext cx="8262934" cy="1000132"/>
          </a:xfrm>
          <a:ln w="38100">
            <a:noFill/>
          </a:ln>
        </p:spPr>
        <p:txBody>
          <a:bodyPr/>
          <a:lstStyle/>
          <a:p>
            <a:pPr eaLnBrk="1" hangingPunct="1">
              <a:spcBef>
                <a:spcPct val="50000"/>
              </a:spcBef>
            </a:pPr>
            <a:r>
              <a:rPr lang="zh-CN" altLang="en-US" dirty="0">
                <a:latin typeface="黑体" pitchFamily="49" charset="-122"/>
                <a:ea typeface="黑体" pitchFamily="49" charset="-122"/>
              </a:rPr>
              <a:t>有向无环图(</a:t>
            </a:r>
            <a:r>
              <a:rPr lang="en-US" altLang="zh-CN" dirty="0" err="1">
                <a:latin typeface="黑体" pitchFamily="49" charset="-122"/>
                <a:ea typeface="黑体" pitchFamily="49" charset="-122"/>
              </a:rPr>
              <a:t>DAG:Directed</a:t>
            </a:r>
            <a:r>
              <a:rPr lang="en-US" altLang="zh-CN" dirty="0">
                <a:latin typeface="黑体" pitchFamily="49" charset="-122"/>
                <a:ea typeface="黑体" pitchFamily="49" charset="-122"/>
              </a:rPr>
              <a:t> </a:t>
            </a:r>
            <a:r>
              <a:rPr lang="en-US" altLang="zh-CN" dirty="0" err="1">
                <a:latin typeface="黑体" pitchFamily="49" charset="-122"/>
                <a:ea typeface="黑体" pitchFamily="49" charset="-122"/>
              </a:rPr>
              <a:t>Acycline</a:t>
            </a:r>
            <a:r>
              <a:rPr lang="en-US" altLang="zh-CN" dirty="0">
                <a:latin typeface="黑体" pitchFamily="49" charset="-122"/>
                <a:ea typeface="黑体" pitchFamily="49" charset="-122"/>
              </a:rPr>
              <a:t> Graph)</a:t>
            </a:r>
            <a:r>
              <a:rPr lang="zh-CN" altLang="en-US" dirty="0">
                <a:latin typeface="黑体" pitchFamily="49" charset="-122"/>
                <a:ea typeface="黑体" pitchFamily="49" charset="-122"/>
              </a:rPr>
              <a:t>是图中无环的有向图。</a:t>
            </a:r>
            <a:endParaRPr lang="zh-CN" altLang="en-US" dirty="0">
              <a:solidFill>
                <a:srgbClr val="FF0000"/>
              </a:solidFill>
              <a:latin typeface="黑体" pitchFamily="49" charset="-122"/>
              <a:ea typeface="黑体" pitchFamily="49" charset="-122"/>
              <a:sym typeface="Symbol" pitchFamily="18" charset="2"/>
            </a:endParaRPr>
          </a:p>
        </p:txBody>
      </p:sp>
      <p:grpSp>
        <p:nvGrpSpPr>
          <p:cNvPr id="2" name="Group 6"/>
          <p:cNvGrpSpPr>
            <a:grpSpLocks/>
          </p:cNvGrpSpPr>
          <p:nvPr/>
        </p:nvGrpSpPr>
        <p:grpSpPr bwMode="auto">
          <a:xfrm>
            <a:off x="5539924" y="2978348"/>
            <a:ext cx="2819400" cy="2286000"/>
            <a:chOff x="0" y="0"/>
            <a:chExt cx="1776" cy="1440"/>
          </a:xfrm>
        </p:grpSpPr>
        <p:sp>
          <p:nvSpPr>
            <p:cNvPr id="32790" name="Line 7"/>
            <p:cNvSpPr>
              <a:spLocks noChangeShapeType="1"/>
            </p:cNvSpPr>
            <p:nvPr/>
          </p:nvSpPr>
          <p:spPr bwMode="auto">
            <a:xfrm>
              <a:off x="1008" y="144"/>
              <a:ext cx="576" cy="384"/>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32791" name="Line 8"/>
            <p:cNvSpPr>
              <a:spLocks noChangeShapeType="1"/>
            </p:cNvSpPr>
            <p:nvPr/>
          </p:nvSpPr>
          <p:spPr bwMode="auto">
            <a:xfrm>
              <a:off x="178" y="675"/>
              <a:ext cx="222" cy="54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32792" name="Line 9"/>
            <p:cNvSpPr>
              <a:spLocks noChangeShapeType="1"/>
            </p:cNvSpPr>
            <p:nvPr/>
          </p:nvSpPr>
          <p:spPr bwMode="auto">
            <a:xfrm flipH="1">
              <a:off x="222" y="135"/>
              <a:ext cx="622" cy="36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32793" name="Line 10"/>
            <p:cNvSpPr>
              <a:spLocks noChangeShapeType="1"/>
            </p:cNvSpPr>
            <p:nvPr/>
          </p:nvSpPr>
          <p:spPr bwMode="auto">
            <a:xfrm flipH="1" flipV="1">
              <a:off x="932" y="180"/>
              <a:ext cx="356" cy="990"/>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32794" name="Line 11"/>
            <p:cNvSpPr>
              <a:spLocks noChangeShapeType="1"/>
            </p:cNvSpPr>
            <p:nvPr/>
          </p:nvSpPr>
          <p:spPr bwMode="auto">
            <a:xfrm flipH="1">
              <a:off x="533" y="1305"/>
              <a:ext cx="666" cy="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32795" name="Line 12"/>
            <p:cNvSpPr>
              <a:spLocks noChangeShapeType="1"/>
            </p:cNvSpPr>
            <p:nvPr/>
          </p:nvSpPr>
          <p:spPr bwMode="auto">
            <a:xfrm flipH="1">
              <a:off x="533" y="720"/>
              <a:ext cx="1065" cy="540"/>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32796" name="Oval 13"/>
            <p:cNvSpPr>
              <a:spLocks noChangeArrowheads="1"/>
            </p:cNvSpPr>
            <p:nvPr/>
          </p:nvSpPr>
          <p:spPr bwMode="auto">
            <a:xfrm>
              <a:off x="0" y="450"/>
              <a:ext cx="266" cy="254"/>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32797" name="Oval 14"/>
            <p:cNvSpPr>
              <a:spLocks noChangeArrowheads="1"/>
            </p:cNvSpPr>
            <p:nvPr/>
          </p:nvSpPr>
          <p:spPr bwMode="auto">
            <a:xfrm>
              <a:off x="1199" y="1186"/>
              <a:ext cx="266" cy="254"/>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32798" name="Oval 15"/>
            <p:cNvSpPr>
              <a:spLocks noChangeArrowheads="1"/>
            </p:cNvSpPr>
            <p:nvPr/>
          </p:nvSpPr>
          <p:spPr bwMode="auto">
            <a:xfrm>
              <a:off x="311" y="1186"/>
              <a:ext cx="266" cy="254"/>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32799" name="Oval 16"/>
            <p:cNvSpPr>
              <a:spLocks noChangeArrowheads="1"/>
            </p:cNvSpPr>
            <p:nvPr/>
          </p:nvSpPr>
          <p:spPr bwMode="auto">
            <a:xfrm>
              <a:off x="1510" y="495"/>
              <a:ext cx="266" cy="253"/>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32800" name="Oval 17"/>
            <p:cNvSpPr>
              <a:spLocks noChangeArrowheads="1"/>
            </p:cNvSpPr>
            <p:nvPr/>
          </p:nvSpPr>
          <p:spPr bwMode="auto">
            <a:xfrm>
              <a:off x="755" y="0"/>
              <a:ext cx="266" cy="253"/>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grpSp>
        <p:nvGrpSpPr>
          <p:cNvPr id="3" name="Group 18"/>
          <p:cNvGrpSpPr>
            <a:grpSpLocks/>
          </p:cNvGrpSpPr>
          <p:nvPr/>
        </p:nvGrpSpPr>
        <p:grpSpPr bwMode="auto">
          <a:xfrm>
            <a:off x="996131" y="2933699"/>
            <a:ext cx="2819400" cy="2286000"/>
            <a:chOff x="0" y="0"/>
            <a:chExt cx="1920" cy="1536"/>
          </a:xfrm>
        </p:grpSpPr>
        <p:sp>
          <p:nvSpPr>
            <p:cNvPr id="32779" name="Line 19"/>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32780" name="Line 20"/>
            <p:cNvSpPr>
              <a:spLocks noChangeShapeType="1"/>
            </p:cNvSpPr>
            <p:nvPr/>
          </p:nvSpPr>
          <p:spPr bwMode="auto">
            <a:xfrm>
              <a:off x="192" y="720"/>
              <a:ext cx="240" cy="576"/>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32781" name="Line 21"/>
            <p:cNvSpPr>
              <a:spLocks noChangeShapeType="1"/>
            </p:cNvSpPr>
            <p:nvPr/>
          </p:nvSpPr>
          <p:spPr bwMode="auto">
            <a:xfrm flipH="1">
              <a:off x="240" y="144"/>
              <a:ext cx="672" cy="384"/>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32782" name="Line 22"/>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32783" name="Line 23"/>
            <p:cNvSpPr>
              <a:spLocks noChangeShapeType="1"/>
            </p:cNvSpPr>
            <p:nvPr/>
          </p:nvSpPr>
          <p:spPr bwMode="auto">
            <a:xfrm flipH="1">
              <a:off x="576" y="1392"/>
              <a:ext cx="720" cy="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32784" name="Line 24"/>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32785" name="Oval 25"/>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1</a:t>
              </a:r>
            </a:p>
          </p:txBody>
        </p:sp>
        <p:sp>
          <p:nvSpPr>
            <p:cNvPr id="32786" name="Oval 26"/>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3</a:t>
              </a:r>
            </a:p>
          </p:txBody>
        </p:sp>
        <p:sp>
          <p:nvSpPr>
            <p:cNvPr id="32787" name="Oval 27"/>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2</a:t>
              </a:r>
            </a:p>
          </p:txBody>
        </p:sp>
        <p:sp>
          <p:nvSpPr>
            <p:cNvPr id="32788" name="Oval 28"/>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4</a:t>
              </a:r>
            </a:p>
          </p:txBody>
        </p:sp>
        <p:sp>
          <p:nvSpPr>
            <p:cNvPr id="32789" name="Oval 29"/>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i="0">
                  <a:solidFill>
                    <a:schemeClr val="bg1"/>
                  </a:solidFill>
                </a:rPr>
                <a:t>0</a:t>
              </a:r>
            </a:p>
          </p:txBody>
        </p:sp>
      </p:grpSp>
      <p:sp>
        <p:nvSpPr>
          <p:cNvPr id="32776" name="Text Box 30"/>
          <p:cNvSpPr txBox="1">
            <a:spLocks noChangeArrowheads="1"/>
          </p:cNvSpPr>
          <p:nvPr/>
        </p:nvSpPr>
        <p:spPr bwMode="auto">
          <a:xfrm>
            <a:off x="1529531" y="5372099"/>
            <a:ext cx="1752600" cy="523220"/>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800" b="0" i="0" dirty="0">
                <a:latin typeface="+mn-ea"/>
                <a:ea typeface="+mn-ea"/>
              </a:rPr>
              <a:t>DAG</a:t>
            </a:r>
          </a:p>
        </p:txBody>
      </p:sp>
      <p:sp>
        <p:nvSpPr>
          <p:cNvPr id="32777" name="Text Box 31"/>
          <p:cNvSpPr txBox="1">
            <a:spLocks noChangeArrowheads="1"/>
          </p:cNvSpPr>
          <p:nvPr/>
        </p:nvSpPr>
        <p:spPr bwMode="auto">
          <a:xfrm>
            <a:off x="5997124" y="5340548"/>
            <a:ext cx="1905000" cy="523220"/>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800" b="0" i="0" dirty="0">
                <a:latin typeface="+mn-ea"/>
                <a:ea typeface="+mn-ea"/>
              </a:rPr>
              <a:t>非</a:t>
            </a:r>
            <a:r>
              <a:rPr lang="en-US" altLang="zh-CN" sz="2800" b="0" i="0" dirty="0">
                <a:latin typeface="+mn-ea"/>
                <a:ea typeface="+mn-ea"/>
              </a:rPr>
              <a:t>DAG</a:t>
            </a:r>
          </a:p>
        </p:txBody>
      </p:sp>
      <p:sp>
        <p:nvSpPr>
          <p:cNvPr id="32778" name="Text Box 32"/>
          <p:cNvSpPr txBox="1">
            <a:spLocks noChangeArrowheads="1"/>
          </p:cNvSpPr>
          <p:nvPr/>
        </p:nvSpPr>
        <p:spPr bwMode="auto">
          <a:xfrm>
            <a:off x="8534400" y="6392863"/>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697B45DA-0412-49A1-BE5D-2D12CE4CB63D}" type="slidenum">
              <a:rPr lang="zh-CN" altLang="en-US"/>
              <a:pPr algn="r" eaLnBrk="1" hangingPunct="1">
                <a:spcBef>
                  <a:spcPct val="50000"/>
                </a:spcBef>
                <a:buFont typeface="Arial" pitchFamily="34" charset="0"/>
                <a:buNone/>
              </a:pPr>
              <a:t>47</a:t>
            </a:fld>
            <a:endParaRPr lang="en-US" altLang="zh-CN"/>
          </a:p>
        </p:txBody>
      </p:sp>
      <p:sp>
        <p:nvSpPr>
          <p:cNvPr id="33" name="Text Box 3"/>
          <p:cNvSpPr txBox="1">
            <a:spLocks noChangeArrowheads="1"/>
          </p:cNvSpPr>
          <p:nvPr/>
        </p:nvSpPr>
        <p:spPr bwMode="auto">
          <a:xfrm>
            <a:off x="497713" y="226944"/>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buFont typeface="Arial" pitchFamily="34" charset="0"/>
              <a:buNone/>
            </a:pPr>
            <a:r>
              <a:rPr lang="zh-CN" altLang="en-US" sz="4400" i="0" dirty="0">
                <a:solidFill>
                  <a:schemeClr val="tx2"/>
                </a:solidFill>
                <a:latin typeface="Tahoma" panose="020B0604030504040204" pitchFamily="34" charset="0"/>
                <a:ea typeface="隶书" pitchFamily="49" charset="-122"/>
              </a:rPr>
              <a:t>二、有向无环图</a:t>
            </a:r>
            <a:r>
              <a:rPr lang="en-US" altLang="zh-CN" sz="4400" i="0" dirty="0">
                <a:solidFill>
                  <a:schemeClr val="tx2"/>
                </a:solidFill>
                <a:latin typeface="Tahoma" panose="020B0604030504040204" pitchFamily="34" charset="0"/>
                <a:ea typeface="隶书" pitchFamily="49" charset="-122"/>
              </a:rPr>
              <a:t>(DAG)</a:t>
            </a:r>
            <a:endParaRPr lang="zh-CN" altLang="en-US" sz="4400" i="0" dirty="0">
              <a:solidFill>
                <a:schemeClr val="tx2"/>
              </a:solidFill>
              <a:latin typeface="Tahoma" panose="020B0604030504040204" pitchFamily="34" charset="0"/>
              <a:ea typeface="隶书" pitchFamily="49" charset="-122"/>
            </a:endParaRPr>
          </a:p>
        </p:txBody>
      </p:sp>
      <p:sp>
        <p:nvSpPr>
          <p:cNvPr id="7" name="Text Box 31">
            <a:extLst>
              <a:ext uri="{FF2B5EF4-FFF2-40B4-BE49-F238E27FC236}">
                <a16:creationId xmlns:a16="http://schemas.microsoft.com/office/drawing/2014/main" id="{86EB2A13-4A9B-97D2-BFCE-F0B41A397088}"/>
              </a:ext>
            </a:extLst>
          </p:cNvPr>
          <p:cNvSpPr txBox="1">
            <a:spLocks noChangeArrowheads="1"/>
          </p:cNvSpPr>
          <p:nvPr/>
        </p:nvSpPr>
        <p:spPr bwMode="auto">
          <a:xfrm>
            <a:off x="5730609" y="5944293"/>
            <a:ext cx="2536825" cy="523220"/>
          </a:xfrm>
          <a:prstGeom prst="rect">
            <a:avLst/>
          </a:prstGeom>
          <a:noFill/>
          <a:ln w="9525">
            <a:noFill/>
            <a:miter lim="800000"/>
            <a:headEnd/>
            <a:tailEnd/>
          </a:ln>
        </p:spPr>
        <p:txBody>
          <a:bodyPr wrap="square">
            <a:spAutoFit/>
          </a:bodyPr>
          <a:lstStyle/>
          <a:p>
            <a:pPr algn="ctr" eaLnBrk="1" hangingPunct="1">
              <a:spcBef>
                <a:spcPct val="50000"/>
              </a:spcBef>
              <a:buFont typeface="Arial" pitchFamily="34" charset="0"/>
              <a:buNone/>
            </a:pPr>
            <a:r>
              <a:rPr lang="en-US" altLang="zh-CN" sz="2800" b="0" i="0" dirty="0">
                <a:latin typeface="+mn-ea"/>
                <a:ea typeface="+mn-ea"/>
              </a:rPr>
              <a:t>01240</a:t>
            </a:r>
            <a:r>
              <a:rPr lang="zh-CN" altLang="en-US" sz="2800" b="0" i="0" dirty="0">
                <a:latin typeface="+mn-ea"/>
                <a:ea typeface="+mn-ea"/>
              </a:rPr>
              <a:t>构成环</a:t>
            </a:r>
            <a:endParaRPr lang="en-US" altLang="zh-CN" sz="2800" b="0" i="0" dirty="0">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77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7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6" grpId="0"/>
      <p:bldP spid="32777" grpId="0"/>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590522" y="1214422"/>
            <a:ext cx="8458200" cy="645177"/>
          </a:xfrm>
          <a:prstGeom prst="rect">
            <a:avLst/>
          </a:prstGeom>
          <a:noFill/>
          <a:ln w="9525">
            <a:noFill/>
            <a:miter lim="800000"/>
            <a:headEnd/>
            <a:tailEnd/>
          </a:ln>
        </p:spPr>
        <p:txBody>
          <a:bodyPr>
            <a:spAutoFit/>
          </a:bodyPr>
          <a:lstStyle/>
          <a:p>
            <a:pPr eaLnBrk="1" hangingPunct="1">
              <a:lnSpc>
                <a:spcPct val="125000"/>
              </a:lnSpc>
              <a:buFont typeface="Arial" pitchFamily="34" charset="0"/>
              <a:buNone/>
            </a:pPr>
            <a:r>
              <a:rPr lang="en-US" altLang="zh-CN" sz="3200" i="0" dirty="0">
                <a:latin typeface="Times New Roman" pitchFamily="18" charset="0"/>
                <a:ea typeface="楷体_GB2312" pitchFamily="1" charset="-122"/>
              </a:rPr>
              <a:t> </a:t>
            </a:r>
            <a:r>
              <a:rPr lang="zh-CN" altLang="en-US" sz="2800" b="0" i="0" dirty="0">
                <a:solidFill>
                  <a:srgbClr val="FF0000"/>
                </a:solidFill>
                <a:latin typeface="黑体" pitchFamily="49" charset="-122"/>
                <a:ea typeface="黑体" pitchFamily="49" charset="-122"/>
              </a:rPr>
              <a:t>问题：</a:t>
            </a:r>
            <a:r>
              <a:rPr lang="zh-CN" altLang="en-US" sz="2800" b="0" i="0" dirty="0">
                <a:latin typeface="黑体" pitchFamily="49" charset="-122"/>
                <a:ea typeface="黑体" pitchFamily="49" charset="-122"/>
              </a:rPr>
              <a:t> 如何</a:t>
            </a:r>
            <a:r>
              <a:rPr lang="zh-CN" altLang="en-US" sz="2800" b="0" i="0" dirty="0">
                <a:solidFill>
                  <a:srgbClr val="000099"/>
                </a:solidFill>
                <a:latin typeface="黑体" pitchFamily="49" charset="-122"/>
                <a:ea typeface="黑体" pitchFamily="49" charset="-122"/>
              </a:rPr>
              <a:t>检查有向图中是否有回路呢？</a:t>
            </a:r>
            <a:endParaRPr lang="zh-CN" altLang="en-US" sz="2800" b="0" i="0" dirty="0">
              <a:latin typeface="黑体" pitchFamily="49" charset="-122"/>
              <a:ea typeface="黑体" pitchFamily="49" charset="-122"/>
            </a:endParaRPr>
          </a:p>
        </p:txBody>
      </p:sp>
      <p:sp>
        <p:nvSpPr>
          <p:cNvPr id="104453" name="Text Box 5"/>
          <p:cNvSpPr txBox="1">
            <a:spLocks noChangeArrowheads="1"/>
          </p:cNvSpPr>
          <p:nvPr/>
        </p:nvSpPr>
        <p:spPr bwMode="auto">
          <a:xfrm>
            <a:off x="571472" y="1962135"/>
            <a:ext cx="8458200" cy="1238801"/>
          </a:xfrm>
          <a:prstGeom prst="rect">
            <a:avLst/>
          </a:prstGeom>
          <a:noFill/>
          <a:ln w="9525">
            <a:noFill/>
            <a:miter lim="800000"/>
            <a:headEnd/>
            <a:tailEnd/>
          </a:ln>
        </p:spPr>
        <p:txBody>
          <a:bodyPr>
            <a:spAutoFit/>
          </a:bodyPr>
          <a:lstStyle/>
          <a:p>
            <a:pPr eaLnBrk="1" hangingPunct="1">
              <a:lnSpc>
                <a:spcPct val="125000"/>
              </a:lnSpc>
              <a:buFont typeface="Arial" pitchFamily="34" charset="0"/>
              <a:buNone/>
            </a:pPr>
            <a:r>
              <a:rPr lang="en-US" altLang="zh-CN" sz="3200" i="0" dirty="0">
                <a:latin typeface="Times New Roman" pitchFamily="18" charset="0"/>
                <a:ea typeface="楷体_GB2312" pitchFamily="1" charset="-122"/>
              </a:rPr>
              <a:t> </a:t>
            </a:r>
            <a:r>
              <a:rPr lang="zh-CN" altLang="en-US" sz="2800" b="0" i="0" dirty="0">
                <a:latin typeface="+mn-ea"/>
                <a:ea typeface="+mn-ea"/>
              </a:rPr>
              <a:t>解决方法：</a:t>
            </a:r>
            <a:r>
              <a:rPr lang="zh-CN" altLang="en-US" sz="2800" b="0" i="0" dirty="0">
                <a:solidFill>
                  <a:srgbClr val="000099"/>
                </a:solidFill>
                <a:latin typeface="+mn-ea"/>
                <a:ea typeface="+mn-ea"/>
                <a:sym typeface="Arial" pitchFamily="34" charset="0"/>
              </a:rPr>
              <a:t>深度优先搜索</a:t>
            </a:r>
            <a:r>
              <a:rPr lang="en-US" altLang="zh-CN" sz="2800" b="0" i="0" dirty="0">
                <a:solidFill>
                  <a:srgbClr val="000099"/>
                </a:solidFill>
                <a:latin typeface="+mn-ea"/>
                <a:ea typeface="+mn-ea"/>
                <a:sym typeface="Arial" pitchFamily="34" charset="0"/>
              </a:rPr>
              <a:t>, </a:t>
            </a:r>
            <a:r>
              <a:rPr lang="en-US" altLang="zh-CN" sz="2800" b="0" i="0" dirty="0" err="1">
                <a:solidFill>
                  <a:srgbClr val="000099"/>
                </a:solidFill>
                <a:latin typeface="+mn-ea"/>
                <a:ea typeface="+mn-ea"/>
                <a:sym typeface="Arial" pitchFamily="34" charset="0"/>
              </a:rPr>
              <a:t>tarjan</a:t>
            </a:r>
            <a:r>
              <a:rPr lang="zh-CN" altLang="en-US" sz="2800" b="0" i="0" dirty="0">
                <a:solidFill>
                  <a:srgbClr val="000099"/>
                </a:solidFill>
                <a:latin typeface="+mn-ea"/>
                <a:ea typeface="+mn-ea"/>
                <a:sym typeface="Arial" pitchFamily="34" charset="0"/>
              </a:rPr>
              <a:t>缩点，</a:t>
            </a:r>
            <a:endParaRPr lang="en-US" altLang="zh-CN" sz="2800" b="0" i="0" dirty="0">
              <a:solidFill>
                <a:srgbClr val="000099"/>
              </a:solidFill>
              <a:latin typeface="+mn-ea"/>
              <a:ea typeface="+mn-ea"/>
              <a:sym typeface="Arial" pitchFamily="34" charset="0"/>
            </a:endParaRPr>
          </a:p>
          <a:p>
            <a:pPr eaLnBrk="1" hangingPunct="1">
              <a:lnSpc>
                <a:spcPct val="125000"/>
              </a:lnSpc>
              <a:buFont typeface="Arial" pitchFamily="34" charset="0"/>
              <a:buNone/>
            </a:pPr>
            <a:r>
              <a:rPr lang="en-US" altLang="zh-CN" sz="3200" i="0" dirty="0">
                <a:solidFill>
                  <a:srgbClr val="000099"/>
                </a:solidFill>
                <a:latin typeface="黑体" pitchFamily="49" charset="-122"/>
                <a:ea typeface="黑体" pitchFamily="49" charset="-122"/>
                <a:sym typeface="Arial" pitchFamily="34" charset="0"/>
              </a:rPr>
              <a:t>           </a:t>
            </a:r>
            <a:endParaRPr lang="zh-CN" altLang="en-US" sz="3200" i="0" dirty="0">
              <a:solidFill>
                <a:srgbClr val="000099"/>
              </a:solidFill>
              <a:latin typeface="黑体" pitchFamily="49" charset="-122"/>
              <a:ea typeface="黑体" pitchFamily="49" charset="-122"/>
              <a:sym typeface="Arial" pitchFamily="34" charset="0"/>
            </a:endParaRPr>
          </a:p>
        </p:txBody>
      </p:sp>
      <p:sp>
        <p:nvSpPr>
          <p:cNvPr id="104454" name="Text Box 6"/>
          <p:cNvSpPr txBox="1">
            <a:spLocks noChangeArrowheads="1"/>
          </p:cNvSpPr>
          <p:nvPr/>
        </p:nvSpPr>
        <p:spPr bwMode="auto">
          <a:xfrm>
            <a:off x="609975" y="3251116"/>
            <a:ext cx="7429552" cy="556884"/>
          </a:xfrm>
          <a:prstGeom prst="rect">
            <a:avLst/>
          </a:prstGeom>
          <a:noFill/>
          <a:ln w="9525">
            <a:noFill/>
            <a:miter lim="800000"/>
            <a:headEnd/>
            <a:tailEnd/>
          </a:ln>
        </p:spPr>
        <p:txBody>
          <a:bodyPr wrap="square">
            <a:spAutoFit/>
          </a:bodyPr>
          <a:lstStyle/>
          <a:p>
            <a:pPr eaLnBrk="1" hangingPunct="1">
              <a:lnSpc>
                <a:spcPct val="125000"/>
              </a:lnSpc>
              <a:buFont typeface="Arial" pitchFamily="34" charset="0"/>
              <a:buNone/>
            </a:pPr>
            <a:r>
              <a:rPr lang="zh-CN" altLang="en-US" sz="2800" b="0" i="0" dirty="0">
                <a:solidFill>
                  <a:srgbClr val="000099"/>
                </a:solidFill>
                <a:latin typeface="黑体" pitchFamily="49" charset="-122"/>
                <a:ea typeface="黑体" pitchFamily="49" charset="-122"/>
                <a:sym typeface="Arial" pitchFamily="34" charset="0"/>
              </a:rPr>
              <a:t>拓扑排序(本节)</a:t>
            </a:r>
            <a:r>
              <a:rPr lang="zh-CN" altLang="en-US" sz="2800" b="0" dirty="0">
                <a:solidFill>
                  <a:srgbClr val="000099"/>
                </a:solidFill>
                <a:latin typeface="黑体" pitchFamily="49" charset="-122"/>
                <a:ea typeface="黑体" pitchFamily="49" charset="-122"/>
                <a:sym typeface="Arial" pitchFamily="34" charset="0"/>
              </a:rPr>
              <a:t> </a:t>
            </a:r>
          </a:p>
        </p:txBody>
      </p:sp>
      <p:sp>
        <p:nvSpPr>
          <p:cNvPr id="7" name="Text Box 3"/>
          <p:cNvSpPr txBox="1">
            <a:spLocks noChangeArrowheads="1"/>
          </p:cNvSpPr>
          <p:nvPr/>
        </p:nvSpPr>
        <p:spPr bwMode="auto">
          <a:xfrm>
            <a:off x="500034" y="214290"/>
            <a:ext cx="8458200" cy="701731"/>
          </a:xfrm>
          <a:prstGeom prst="rect">
            <a:avLst/>
          </a:prstGeom>
          <a:noFill/>
          <a:ln w="9525">
            <a:noFill/>
            <a:miter lim="800000"/>
            <a:headEnd/>
            <a:tailEnd/>
          </a:ln>
        </p:spPr>
        <p:txBody>
          <a:bodyPr>
            <a:spAutoFit/>
          </a:bodyPr>
          <a:lstStyle/>
          <a:p>
            <a:pPr marL="342900" indent="-342900" algn="ctr" eaLnBrk="1" hangingPunct="1">
              <a:lnSpc>
                <a:spcPct val="90000"/>
              </a:lnSpc>
              <a:spcBef>
                <a:spcPct val="20000"/>
              </a:spcBef>
              <a:buClr>
                <a:schemeClr val="folHlink"/>
              </a:buClr>
              <a:buSzPct val="60000"/>
              <a:buFont typeface="Arial" pitchFamily="34" charset="0"/>
              <a:buNone/>
            </a:pPr>
            <a:r>
              <a:rPr lang="zh-CN" altLang="en-US" sz="4400" i="0" dirty="0">
                <a:solidFill>
                  <a:schemeClr val="tx2"/>
                </a:solidFill>
                <a:latin typeface="Tahoma" panose="020B0604030504040204" pitchFamily="34" charset="0"/>
                <a:ea typeface="隶书" pitchFamily="49" charset="-122"/>
              </a:rPr>
              <a:t>有向无环图</a:t>
            </a:r>
            <a:r>
              <a:rPr lang="en-US" altLang="zh-CN" sz="4400" i="0" dirty="0">
                <a:solidFill>
                  <a:schemeClr val="tx2"/>
                </a:solidFill>
                <a:latin typeface="Tahoma" panose="020B0604030504040204" pitchFamily="34" charset="0"/>
                <a:ea typeface="隶书" pitchFamily="49" charset="-122"/>
              </a:rPr>
              <a:t>(DAG)</a:t>
            </a:r>
            <a:endParaRPr lang="zh-CN" altLang="en-US" sz="4400" i="0" dirty="0">
              <a:solidFill>
                <a:schemeClr val="tx2"/>
              </a:solidFill>
              <a:latin typeface="Tahoma" panose="020B0604030504040204" pitchFamily="34" charset="0"/>
              <a:ea typeface="隶书"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04450"/>
                                        </p:tgtEl>
                                        <p:attrNameLst>
                                          <p:attrName>style.visibility</p:attrName>
                                        </p:attrNameLst>
                                      </p:cBhvr>
                                      <p:to>
                                        <p:strVal val="visible"/>
                                      </p:to>
                                    </p:set>
                                    <p:animEffect transition="in" filter="box(out)">
                                      <p:cBhvr>
                                        <p:cTn id="7" dur="500"/>
                                        <p:tgtEl>
                                          <p:spTgt spid="1044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04453"/>
                                        </p:tgtEl>
                                        <p:attrNameLst>
                                          <p:attrName>style.visibility</p:attrName>
                                        </p:attrNameLst>
                                      </p:cBhvr>
                                      <p:to>
                                        <p:strVal val="visible"/>
                                      </p:to>
                                    </p:set>
                                    <p:animEffect transition="in" filter="box(out)">
                                      <p:cBhvr>
                                        <p:cTn id="12" dur="500"/>
                                        <p:tgtEl>
                                          <p:spTgt spid="1044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4454"/>
                                        </p:tgtEl>
                                        <p:attrNameLst>
                                          <p:attrName>style.visibility</p:attrName>
                                        </p:attrNameLst>
                                      </p:cBhvr>
                                      <p:to>
                                        <p:strVal val="visible"/>
                                      </p:to>
                                    </p:set>
                                    <p:animEffect transition="in" filter="box(out)">
                                      <p:cBhvr>
                                        <p:cTn id="17" dur="500"/>
                                        <p:tgtEl>
                                          <p:spTgt spid="1044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autoUpdateAnimBg="0"/>
      <p:bldP spid="104453" grpId="0" autoUpdateAnimBg="0"/>
      <p:bldP spid="104454"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body" idx="1"/>
          </p:nvPr>
        </p:nvSpPr>
        <p:spPr>
          <a:xfrm>
            <a:off x="574708" y="4857760"/>
            <a:ext cx="7926382" cy="1800225"/>
          </a:xfrm>
        </p:spPr>
        <p:txBody>
          <a:bodyPr/>
          <a:lstStyle/>
          <a:p>
            <a:pPr eaLnBrk="1" hangingPunct="1">
              <a:spcBef>
                <a:spcPct val="50000"/>
              </a:spcBef>
            </a:pPr>
            <a:r>
              <a:rPr lang="zh-CN" altLang="en-US" dirty="0">
                <a:latin typeface="黑体" pitchFamily="49" charset="-122"/>
                <a:ea typeface="黑体" pitchFamily="49" charset="-122"/>
              </a:rPr>
              <a:t>从某个顶点</a:t>
            </a:r>
            <a:r>
              <a:rPr lang="en-US" altLang="zh-CN" dirty="0">
                <a:latin typeface="黑体" pitchFamily="49" charset="-122"/>
                <a:ea typeface="黑体" pitchFamily="49" charset="-122"/>
              </a:rPr>
              <a:t>v</a:t>
            </a:r>
            <a:r>
              <a:rPr lang="zh-CN" altLang="en-US" dirty="0">
                <a:latin typeface="黑体" pitchFamily="49" charset="-122"/>
                <a:ea typeface="黑体" pitchFamily="49" charset="-122"/>
              </a:rPr>
              <a:t>出发，进行</a:t>
            </a:r>
            <a:r>
              <a:rPr lang="en-US" altLang="zh-CN" dirty="0">
                <a:latin typeface="黑体" pitchFamily="49" charset="-122"/>
                <a:ea typeface="黑体" pitchFamily="49" charset="-122"/>
              </a:rPr>
              <a:t>DFS，</a:t>
            </a:r>
            <a:r>
              <a:rPr lang="zh-CN" altLang="en-US" dirty="0">
                <a:latin typeface="黑体" pitchFamily="49" charset="-122"/>
                <a:ea typeface="黑体" pitchFamily="49" charset="-122"/>
              </a:rPr>
              <a:t>如果存在一条从顶点</a:t>
            </a:r>
            <a:r>
              <a:rPr lang="en-US" altLang="zh-CN" dirty="0">
                <a:latin typeface="黑体" pitchFamily="49" charset="-122"/>
                <a:ea typeface="黑体" pitchFamily="49" charset="-122"/>
              </a:rPr>
              <a:t>u</a:t>
            </a:r>
            <a:r>
              <a:rPr lang="zh-CN" altLang="en-US" dirty="0">
                <a:latin typeface="黑体" pitchFamily="49" charset="-122"/>
                <a:ea typeface="黑体" pitchFamily="49" charset="-122"/>
              </a:rPr>
              <a:t>到</a:t>
            </a:r>
            <a:r>
              <a:rPr lang="en-US" altLang="zh-CN" dirty="0">
                <a:solidFill>
                  <a:srgbClr val="FF0000"/>
                </a:solidFill>
                <a:latin typeface="黑体" pitchFamily="49" charset="-122"/>
                <a:ea typeface="黑体" pitchFamily="49" charset="-122"/>
              </a:rPr>
              <a:t>v</a:t>
            </a:r>
            <a:r>
              <a:rPr lang="zh-CN" altLang="en-US" dirty="0">
                <a:latin typeface="黑体" pitchFamily="49" charset="-122"/>
                <a:ea typeface="黑体" pitchFamily="49" charset="-122"/>
              </a:rPr>
              <a:t>的回边，则有向图中存在环。</a:t>
            </a:r>
          </a:p>
          <a:p>
            <a:pPr eaLnBrk="1" hangingPunct="1">
              <a:spcBef>
                <a:spcPct val="50000"/>
              </a:spcBef>
            </a:pPr>
            <a:r>
              <a:rPr lang="en-US" altLang="zh-CN" dirty="0">
                <a:latin typeface="黑体" pitchFamily="49" charset="-122"/>
                <a:ea typeface="黑体" pitchFamily="49" charset="-122"/>
                <a:sym typeface="Symbol" pitchFamily="18" charset="2"/>
              </a:rPr>
              <a:t>DFS: 0,1,2,</a:t>
            </a:r>
            <a:r>
              <a:rPr lang="en-US" altLang="zh-CN" dirty="0">
                <a:solidFill>
                  <a:schemeClr val="hlink"/>
                </a:solidFill>
                <a:latin typeface="黑体" pitchFamily="49" charset="-122"/>
                <a:ea typeface="黑体" pitchFamily="49" charset="-122"/>
                <a:sym typeface="Symbol" pitchFamily="18" charset="2"/>
              </a:rPr>
              <a:t>4</a:t>
            </a:r>
            <a:r>
              <a:rPr lang="en-US" altLang="zh-CN" dirty="0">
                <a:latin typeface="黑体" pitchFamily="49" charset="-122"/>
                <a:ea typeface="黑体" pitchFamily="49" charset="-122"/>
                <a:sym typeface="Symbol" pitchFamily="18" charset="2"/>
              </a:rPr>
              <a:t>,3</a:t>
            </a:r>
          </a:p>
        </p:txBody>
      </p:sp>
      <p:grpSp>
        <p:nvGrpSpPr>
          <p:cNvPr id="2" name="Group 3"/>
          <p:cNvGrpSpPr>
            <a:grpSpLocks/>
          </p:cNvGrpSpPr>
          <p:nvPr/>
        </p:nvGrpSpPr>
        <p:grpSpPr bwMode="auto">
          <a:xfrm>
            <a:off x="3348038" y="2205038"/>
            <a:ext cx="2819400" cy="2286000"/>
            <a:chOff x="0" y="0"/>
            <a:chExt cx="1776" cy="1440"/>
          </a:xfrm>
        </p:grpSpPr>
        <p:sp>
          <p:nvSpPr>
            <p:cNvPr id="35846" name="Line 4"/>
            <p:cNvSpPr>
              <a:spLocks noChangeShapeType="1"/>
            </p:cNvSpPr>
            <p:nvPr/>
          </p:nvSpPr>
          <p:spPr bwMode="auto">
            <a:xfrm>
              <a:off x="1008" y="144"/>
              <a:ext cx="576" cy="384"/>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35847" name="Line 5"/>
            <p:cNvSpPr>
              <a:spLocks noChangeShapeType="1"/>
            </p:cNvSpPr>
            <p:nvPr/>
          </p:nvSpPr>
          <p:spPr bwMode="auto">
            <a:xfrm>
              <a:off x="178" y="675"/>
              <a:ext cx="222" cy="540"/>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35848" name="Line 6"/>
            <p:cNvSpPr>
              <a:spLocks noChangeShapeType="1"/>
            </p:cNvSpPr>
            <p:nvPr/>
          </p:nvSpPr>
          <p:spPr bwMode="auto">
            <a:xfrm flipH="1">
              <a:off x="222" y="135"/>
              <a:ext cx="622" cy="360"/>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35849" name="Line 7"/>
            <p:cNvSpPr>
              <a:spLocks noChangeShapeType="1"/>
            </p:cNvSpPr>
            <p:nvPr/>
          </p:nvSpPr>
          <p:spPr bwMode="auto">
            <a:xfrm flipH="1" flipV="1">
              <a:off x="932" y="180"/>
              <a:ext cx="356" cy="990"/>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35850" name="Line 8"/>
            <p:cNvSpPr>
              <a:spLocks noChangeShapeType="1"/>
            </p:cNvSpPr>
            <p:nvPr/>
          </p:nvSpPr>
          <p:spPr bwMode="auto">
            <a:xfrm flipH="1">
              <a:off x="533" y="1305"/>
              <a:ext cx="666" cy="0"/>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35851" name="Line 9"/>
            <p:cNvSpPr>
              <a:spLocks noChangeShapeType="1"/>
            </p:cNvSpPr>
            <p:nvPr/>
          </p:nvSpPr>
          <p:spPr bwMode="auto">
            <a:xfrm flipH="1">
              <a:off x="533" y="720"/>
              <a:ext cx="1065" cy="540"/>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35852" name="Oval 10"/>
            <p:cNvSpPr>
              <a:spLocks noChangeArrowheads="1"/>
            </p:cNvSpPr>
            <p:nvPr/>
          </p:nvSpPr>
          <p:spPr bwMode="auto">
            <a:xfrm>
              <a:off x="0" y="450"/>
              <a:ext cx="266" cy="254"/>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dirty="0">
                  <a:solidFill>
                    <a:schemeClr val="bg1"/>
                  </a:solidFill>
                </a:rPr>
                <a:t>1</a:t>
              </a:r>
            </a:p>
          </p:txBody>
        </p:sp>
        <p:sp>
          <p:nvSpPr>
            <p:cNvPr id="35853" name="Oval 11"/>
            <p:cNvSpPr>
              <a:spLocks noChangeArrowheads="1"/>
            </p:cNvSpPr>
            <p:nvPr/>
          </p:nvSpPr>
          <p:spPr bwMode="auto">
            <a:xfrm>
              <a:off x="1199" y="1186"/>
              <a:ext cx="266" cy="254"/>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3</a:t>
              </a:r>
            </a:p>
          </p:txBody>
        </p:sp>
        <p:sp>
          <p:nvSpPr>
            <p:cNvPr id="35854" name="Oval 12"/>
            <p:cNvSpPr>
              <a:spLocks noChangeArrowheads="1"/>
            </p:cNvSpPr>
            <p:nvPr/>
          </p:nvSpPr>
          <p:spPr bwMode="auto">
            <a:xfrm>
              <a:off x="311" y="1186"/>
              <a:ext cx="266" cy="254"/>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dirty="0">
                  <a:solidFill>
                    <a:schemeClr val="bg1"/>
                  </a:solidFill>
                </a:rPr>
                <a:t>2</a:t>
              </a:r>
            </a:p>
          </p:txBody>
        </p:sp>
        <p:sp>
          <p:nvSpPr>
            <p:cNvPr id="35855" name="Oval 13"/>
            <p:cNvSpPr>
              <a:spLocks noChangeArrowheads="1"/>
            </p:cNvSpPr>
            <p:nvPr/>
          </p:nvSpPr>
          <p:spPr bwMode="auto">
            <a:xfrm>
              <a:off x="1510" y="495"/>
              <a:ext cx="266" cy="253"/>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4</a:t>
              </a:r>
            </a:p>
          </p:txBody>
        </p:sp>
        <p:sp>
          <p:nvSpPr>
            <p:cNvPr id="35856" name="Oval 14"/>
            <p:cNvSpPr>
              <a:spLocks noChangeArrowheads="1"/>
            </p:cNvSpPr>
            <p:nvPr/>
          </p:nvSpPr>
          <p:spPr bwMode="auto">
            <a:xfrm>
              <a:off x="755" y="0"/>
              <a:ext cx="266" cy="253"/>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0</a:t>
              </a:r>
            </a:p>
          </p:txBody>
        </p:sp>
      </p:grpSp>
      <p:sp>
        <p:nvSpPr>
          <p:cNvPr id="35844" name="Rectangle 15"/>
          <p:cNvSpPr>
            <a:spLocks noGrp="1" noChangeArrowheads="1"/>
          </p:cNvSpPr>
          <p:nvPr/>
        </p:nvSpPr>
        <p:spPr bwMode="auto">
          <a:xfrm>
            <a:off x="642910" y="1285860"/>
            <a:ext cx="8208962" cy="636598"/>
          </a:xfrm>
          <a:prstGeom prst="rect">
            <a:avLst/>
          </a:prstGeom>
          <a:noFill/>
          <a:ln w="9525">
            <a:noFill/>
            <a:miter lim="800000"/>
            <a:headEnd/>
            <a:tailEnd/>
          </a:ln>
        </p:spPr>
        <p:txBody>
          <a:bodyPr anchor="b"/>
          <a:lstStyle/>
          <a:p>
            <a:pPr eaLnBrk="1" hangingPunct="1">
              <a:lnSpc>
                <a:spcPct val="150000"/>
              </a:lnSpc>
            </a:pPr>
            <a:r>
              <a:rPr lang="zh-CN" altLang="en-US" sz="2800" b="0" i="0" dirty="0">
                <a:latin typeface="黑体" pitchFamily="49" charset="-122"/>
                <a:ea typeface="黑体" pitchFamily="49" charset="-122"/>
              </a:rPr>
              <a:t>用深度优先搜索(DFS)判定下图是否DAG图。</a:t>
            </a:r>
            <a:endParaRPr lang="zh-CN" altLang="en-US" sz="2800" b="0" i="0" dirty="0">
              <a:latin typeface="黑体" pitchFamily="49" charset="-122"/>
              <a:ea typeface="黑体" pitchFamily="49" charset="-122"/>
              <a:sym typeface="Arial" pitchFamily="34" charset="0"/>
            </a:endParaRPr>
          </a:p>
        </p:txBody>
      </p:sp>
      <p:sp>
        <p:nvSpPr>
          <p:cNvPr id="35845" name="Rectangle 16"/>
          <p:cNvSpPr>
            <a:spLocks noChangeArrowheads="1"/>
          </p:cNvSpPr>
          <p:nvPr/>
        </p:nvSpPr>
        <p:spPr bwMode="auto">
          <a:xfrm>
            <a:off x="609600" y="152400"/>
            <a:ext cx="8305800" cy="762000"/>
          </a:xfrm>
          <a:prstGeom prst="rect">
            <a:avLst/>
          </a:prstGeom>
          <a:noFill/>
          <a:ln w="9525">
            <a:noFill/>
            <a:miter lim="800000"/>
            <a:headEnd/>
            <a:tailEnd/>
          </a:ln>
        </p:spPr>
        <p:txBody>
          <a:bodyPr/>
          <a:lstStyle/>
          <a:p>
            <a:pPr marL="342900" indent="-342900" algn="ctr" eaLnBrk="1" hangingPunct="1">
              <a:lnSpc>
                <a:spcPct val="90000"/>
              </a:lnSpc>
              <a:spcBef>
                <a:spcPct val="20000"/>
              </a:spcBef>
              <a:buClr>
                <a:schemeClr val="folHlink"/>
              </a:buClr>
              <a:buSzPct val="60000"/>
              <a:buFont typeface="Wingdings" pitchFamily="2" charset="2"/>
              <a:buNone/>
            </a:pPr>
            <a:r>
              <a:rPr lang="zh-CN" altLang="en-US" sz="4400" i="0" dirty="0">
                <a:solidFill>
                  <a:schemeClr val="tx2"/>
                </a:solidFill>
                <a:latin typeface="Tahoma" panose="020B0604030504040204" pitchFamily="34" charset="0"/>
                <a:ea typeface="隶书" pitchFamily="49" charset="-122"/>
              </a:rPr>
              <a:t>练习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5474">
                                            <p:txEl>
                                              <p:pRg st="0" end="0"/>
                                            </p:txEl>
                                          </p:spTgt>
                                        </p:tgtEl>
                                        <p:attrNameLst>
                                          <p:attrName>style.visibility</p:attrName>
                                        </p:attrNameLst>
                                      </p:cBhvr>
                                      <p:to>
                                        <p:strVal val="visible"/>
                                      </p:to>
                                    </p:set>
                                    <p:animEffect transition="in" filter="blinds(horizontal)">
                                      <p:cBhvr>
                                        <p:cTn id="7" dur="500"/>
                                        <p:tgtEl>
                                          <p:spTgt spid="1054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5474">
                                            <p:txEl>
                                              <p:pRg st="1" end="1"/>
                                            </p:txEl>
                                          </p:spTgt>
                                        </p:tgtEl>
                                        <p:attrNameLst>
                                          <p:attrName>style.visibility</p:attrName>
                                        </p:attrNameLst>
                                      </p:cBhvr>
                                      <p:to>
                                        <p:strVal val="visible"/>
                                      </p:to>
                                    </p:set>
                                    <p:animEffect transition="in" filter="blinds(horizontal)">
                                      <p:cBhvr>
                                        <p:cTn id="12" dur="500"/>
                                        <p:tgtEl>
                                          <p:spTgt spid="10547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3"/>
          <p:cNvSpPr txBox="1">
            <a:spLocks noChangeArrowheads="1"/>
          </p:cNvSpPr>
          <p:nvPr/>
        </p:nvSpPr>
        <p:spPr bwMode="auto">
          <a:xfrm>
            <a:off x="8534400" y="6400800"/>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87DD3714-CC88-49CD-A91E-90478F026A32}" type="slidenum">
              <a:rPr lang="zh-CN" altLang="en-US"/>
              <a:pPr algn="r" eaLnBrk="1" hangingPunct="1">
                <a:spcBef>
                  <a:spcPct val="50000"/>
                </a:spcBef>
                <a:buFont typeface="Arial" pitchFamily="34" charset="0"/>
                <a:buNone/>
              </a:pPr>
              <a:t>5</a:t>
            </a:fld>
            <a:endParaRPr lang="en-US" altLang="zh-CN"/>
          </a:p>
        </p:txBody>
      </p:sp>
      <p:sp>
        <p:nvSpPr>
          <p:cNvPr id="8197" name="Rectangle 5"/>
          <p:cNvSpPr>
            <a:spLocks noGrp="1" noChangeArrowheads="1"/>
          </p:cNvSpPr>
          <p:nvPr>
            <p:ph type="body" idx="1"/>
          </p:nvPr>
        </p:nvSpPr>
        <p:spPr>
          <a:xfrm>
            <a:off x="539552" y="1268760"/>
            <a:ext cx="8763000" cy="1728192"/>
          </a:xfrm>
        </p:spPr>
        <p:txBody>
          <a:bodyPr/>
          <a:lstStyle/>
          <a:p>
            <a:pPr eaLnBrk="1" hangingPunct="1">
              <a:spcBef>
                <a:spcPct val="70000"/>
              </a:spcBef>
            </a:pPr>
            <a:r>
              <a:rPr lang="zh-CN" altLang="en-US" dirty="0">
                <a:latin typeface="黑体" pitchFamily="49" charset="-122"/>
                <a:ea typeface="黑体" pitchFamily="49" charset="-122"/>
              </a:rPr>
              <a:t>最短路径可以采用迪杰斯特拉(</a:t>
            </a:r>
            <a:r>
              <a:rPr lang="en-US" altLang="zh-CN" dirty="0" err="1">
                <a:latin typeface="黑体" pitchFamily="49" charset="-122"/>
                <a:ea typeface="黑体" pitchFamily="49" charset="-122"/>
              </a:rPr>
              <a:t>Dijkstra</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算法求解</a:t>
            </a:r>
          </a:p>
          <a:p>
            <a:pPr eaLnBrk="1" hangingPunct="1">
              <a:spcBef>
                <a:spcPct val="70000"/>
              </a:spcBef>
            </a:pPr>
            <a:r>
              <a:rPr lang="zh-CN" altLang="en-US" dirty="0">
                <a:latin typeface="黑体" pitchFamily="49" charset="-122"/>
                <a:ea typeface="黑体" pitchFamily="49" charset="-122"/>
              </a:rPr>
              <a:t>单源点最短路径，求从一个源点出发到图中其余各顶点的最短路径</a:t>
            </a:r>
            <a:endParaRPr lang="en-US" altLang="zh-CN" dirty="0">
              <a:latin typeface="黑体" pitchFamily="49" charset="-122"/>
              <a:ea typeface="黑体" pitchFamily="49" charset="-122"/>
            </a:endParaRPr>
          </a:p>
          <a:p>
            <a:pPr eaLnBrk="1" hangingPunct="1">
              <a:spcBef>
                <a:spcPct val="70000"/>
              </a:spcBef>
            </a:pPr>
            <a:r>
              <a:rPr lang="en-US" altLang="zh-CN" dirty="0">
                <a:latin typeface="黑体" pitchFamily="49" charset="-122"/>
                <a:ea typeface="黑体" pitchFamily="49" charset="-122"/>
              </a:rPr>
              <a:t>Dijkstra</a:t>
            </a:r>
            <a:r>
              <a:rPr lang="zh-CN" altLang="en-US" dirty="0">
                <a:latin typeface="黑体" pitchFamily="49" charset="-122"/>
                <a:ea typeface="黑体" pitchFamily="49" charset="-122"/>
              </a:rPr>
              <a:t>算法采用按路径长度递增的次序产生最短路径</a:t>
            </a:r>
          </a:p>
        </p:txBody>
      </p:sp>
      <p:sp>
        <p:nvSpPr>
          <p:cNvPr id="7" name="Text Box 4"/>
          <p:cNvSpPr txBox="1">
            <a:spLocks noChangeArrowheads="1"/>
          </p:cNvSpPr>
          <p:nvPr/>
        </p:nvSpPr>
        <p:spPr bwMode="auto">
          <a:xfrm>
            <a:off x="381000" y="116632"/>
            <a:ext cx="8458200" cy="769441"/>
          </a:xfrm>
          <a:prstGeom prst="rect">
            <a:avLst/>
          </a:prstGeom>
          <a:noFill/>
          <a:ln w="9525">
            <a:noFill/>
            <a:miter lim="800000"/>
            <a:headEnd/>
            <a:tailEnd/>
          </a:ln>
        </p:spPr>
        <p:txBody>
          <a:bodyPr>
            <a:spAutoFit/>
          </a:bodyPr>
          <a:lstStyle/>
          <a:p>
            <a:pPr algn="ctr" eaLnBrk="1" hangingPunct="1"/>
            <a:r>
              <a:rPr lang="zh-CN" altLang="en-US" sz="4400" i="0" dirty="0">
                <a:solidFill>
                  <a:schemeClr val="tx2"/>
                </a:solidFill>
                <a:latin typeface="Tahoma" panose="020B0604030504040204" pitchFamily="34" charset="0"/>
                <a:ea typeface="隶书" pitchFamily="49" charset="-122"/>
              </a:rPr>
              <a:t>二、</a:t>
            </a:r>
            <a:r>
              <a:rPr lang="en-US" altLang="zh-CN" sz="4400" i="0" dirty="0">
                <a:solidFill>
                  <a:schemeClr val="tx2"/>
                </a:solidFill>
                <a:latin typeface="Tahoma" panose="020B0604030504040204" pitchFamily="34" charset="0"/>
                <a:ea typeface="隶书" pitchFamily="49" charset="-122"/>
              </a:rPr>
              <a:t>Dijkstra</a:t>
            </a:r>
            <a:r>
              <a:rPr lang="zh-CN" altLang="en-US" sz="4400" i="0" dirty="0">
                <a:solidFill>
                  <a:schemeClr val="tx2"/>
                </a:solidFill>
                <a:latin typeface="Tahoma" panose="020B0604030504040204" pitchFamily="34" charset="0"/>
                <a:ea typeface="隶书" pitchFamily="49" charset="-122"/>
              </a:rPr>
              <a:t>算法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Text Box 3"/>
          <p:cNvSpPr txBox="1">
            <a:spLocks noChangeArrowheads="1"/>
          </p:cNvSpPr>
          <p:nvPr/>
        </p:nvSpPr>
        <p:spPr bwMode="auto">
          <a:xfrm>
            <a:off x="239041" y="226528"/>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三、拓扑排序</a:t>
            </a:r>
          </a:p>
        </p:txBody>
      </p:sp>
      <p:sp>
        <p:nvSpPr>
          <p:cNvPr id="36868" name="Rectangle 4"/>
          <p:cNvSpPr>
            <a:spLocks noGrp="1" noChangeArrowheads="1"/>
          </p:cNvSpPr>
          <p:nvPr>
            <p:ph type="body" idx="1"/>
          </p:nvPr>
        </p:nvSpPr>
        <p:spPr>
          <a:xfrm>
            <a:off x="611560" y="1289769"/>
            <a:ext cx="8405354" cy="4038600"/>
          </a:xfrm>
        </p:spPr>
        <p:txBody>
          <a:bodyPr/>
          <a:lstStyle/>
          <a:p>
            <a:pPr marL="0" indent="0" eaLnBrk="1" hangingPunct="1">
              <a:lnSpc>
                <a:spcPct val="90000"/>
              </a:lnSpc>
              <a:spcBef>
                <a:spcPct val="50000"/>
              </a:spcBef>
              <a:buNone/>
            </a:pPr>
            <a:r>
              <a:rPr lang="zh-CN" altLang="en-US" b="0" i="0" dirty="0">
                <a:solidFill>
                  <a:srgbClr val="333333"/>
                </a:solidFill>
                <a:effectLst/>
                <a:latin typeface="+mn-ea"/>
              </a:rPr>
              <a:t>拓扑排序</a:t>
            </a:r>
            <a:r>
              <a:rPr lang="zh-CN" altLang="en-US" dirty="0">
                <a:solidFill>
                  <a:srgbClr val="333333"/>
                </a:solidFill>
                <a:latin typeface="+mn-ea"/>
              </a:rPr>
              <a:t>是将有向图的</a:t>
            </a:r>
            <a:r>
              <a:rPr lang="en-US" altLang="zh-CN" b="0" i="0" dirty="0">
                <a:solidFill>
                  <a:srgbClr val="333333"/>
                </a:solidFill>
                <a:effectLst/>
                <a:latin typeface="+mn-ea"/>
              </a:rPr>
              <a:t>G</a:t>
            </a:r>
            <a:r>
              <a:rPr lang="zh-CN" altLang="en-US" b="0" i="0" dirty="0">
                <a:solidFill>
                  <a:srgbClr val="333333"/>
                </a:solidFill>
                <a:effectLst/>
                <a:latin typeface="+mn-ea"/>
              </a:rPr>
              <a:t>中所有顶点排成一个</a:t>
            </a:r>
            <a:r>
              <a:rPr lang="zh-CN" altLang="en-US" b="1" i="0" dirty="0">
                <a:solidFill>
                  <a:srgbClr val="333333"/>
                </a:solidFill>
                <a:effectLst/>
                <a:latin typeface="+mn-ea"/>
              </a:rPr>
              <a:t>线性</a:t>
            </a:r>
            <a:endParaRPr lang="en-US" altLang="zh-CN" b="1" i="0" dirty="0">
              <a:solidFill>
                <a:srgbClr val="333333"/>
              </a:solidFill>
              <a:effectLst/>
              <a:latin typeface="+mn-ea"/>
            </a:endParaRPr>
          </a:p>
          <a:p>
            <a:pPr marL="0" indent="0" eaLnBrk="1" hangingPunct="1">
              <a:lnSpc>
                <a:spcPct val="90000"/>
              </a:lnSpc>
              <a:spcBef>
                <a:spcPct val="50000"/>
              </a:spcBef>
              <a:buNone/>
            </a:pPr>
            <a:r>
              <a:rPr lang="zh-CN" altLang="en-US" b="1" i="0" dirty="0">
                <a:solidFill>
                  <a:srgbClr val="333333"/>
                </a:solidFill>
                <a:effectLst/>
                <a:latin typeface="+mn-ea"/>
              </a:rPr>
              <a:t>序列</a:t>
            </a:r>
            <a:r>
              <a:rPr lang="zh-CN" altLang="en-US" b="0" i="0" dirty="0">
                <a:solidFill>
                  <a:srgbClr val="333333"/>
                </a:solidFill>
                <a:effectLst/>
                <a:latin typeface="+mn-ea"/>
              </a:rPr>
              <a:t>，使</a:t>
            </a:r>
            <a:r>
              <a:rPr lang="zh-CN" altLang="en-US" b="1" i="0" dirty="0">
                <a:solidFill>
                  <a:srgbClr val="333333"/>
                </a:solidFill>
                <a:effectLst/>
                <a:latin typeface="+mn-ea"/>
              </a:rPr>
              <a:t>顶点满足前驱后继关系</a:t>
            </a:r>
            <a:r>
              <a:rPr lang="zh-CN" altLang="en-US" b="0" i="0" dirty="0">
                <a:solidFill>
                  <a:srgbClr val="333333"/>
                </a:solidFill>
                <a:effectLst/>
                <a:latin typeface="+mn-ea"/>
              </a:rPr>
              <a:t>。即对图中任意</a:t>
            </a:r>
            <a:endParaRPr lang="en-US" altLang="zh-CN" b="0" i="0" dirty="0">
              <a:solidFill>
                <a:srgbClr val="333333"/>
              </a:solidFill>
              <a:effectLst/>
              <a:latin typeface="+mn-ea"/>
            </a:endParaRPr>
          </a:p>
          <a:p>
            <a:pPr marL="0" indent="0" eaLnBrk="1" hangingPunct="1">
              <a:lnSpc>
                <a:spcPct val="90000"/>
              </a:lnSpc>
              <a:spcBef>
                <a:spcPct val="50000"/>
              </a:spcBef>
              <a:buNone/>
            </a:pPr>
            <a:r>
              <a:rPr lang="zh-CN" altLang="en-US" b="0" i="0" dirty="0">
                <a:solidFill>
                  <a:srgbClr val="333333"/>
                </a:solidFill>
                <a:effectLst/>
                <a:latin typeface="+mn-ea"/>
              </a:rPr>
              <a:t>一对顶点</a:t>
            </a:r>
            <a:r>
              <a:rPr lang="en-US" altLang="zh-CN" b="0" i="0" dirty="0">
                <a:solidFill>
                  <a:srgbClr val="333333"/>
                </a:solidFill>
                <a:effectLst/>
                <a:latin typeface="+mn-ea"/>
              </a:rPr>
              <a:t>u</a:t>
            </a:r>
            <a:r>
              <a:rPr lang="zh-CN" altLang="en-US" b="0" i="0" dirty="0">
                <a:solidFill>
                  <a:srgbClr val="333333"/>
                </a:solidFill>
                <a:effectLst/>
                <a:latin typeface="+mn-ea"/>
              </a:rPr>
              <a:t>和</a:t>
            </a:r>
            <a:r>
              <a:rPr lang="en-US" altLang="zh-CN" b="0" i="0" dirty="0">
                <a:solidFill>
                  <a:srgbClr val="333333"/>
                </a:solidFill>
                <a:effectLst/>
                <a:latin typeface="+mn-ea"/>
              </a:rPr>
              <a:t>v</a:t>
            </a:r>
            <a:r>
              <a:rPr lang="zh-CN" altLang="en-US" b="0" i="0" dirty="0">
                <a:solidFill>
                  <a:srgbClr val="333333"/>
                </a:solidFill>
                <a:effectLst/>
                <a:latin typeface="+mn-ea"/>
              </a:rPr>
              <a:t>，若边</a:t>
            </a:r>
            <a:r>
              <a:rPr lang="en-US" altLang="zh-CN" b="0" i="0" dirty="0">
                <a:solidFill>
                  <a:srgbClr val="333333"/>
                </a:solidFill>
                <a:effectLst/>
                <a:latin typeface="+mn-ea"/>
              </a:rPr>
              <a:t>&lt;</a:t>
            </a:r>
            <a:r>
              <a:rPr lang="en-US" altLang="zh-CN" b="0" i="0" dirty="0" err="1">
                <a:solidFill>
                  <a:srgbClr val="333333"/>
                </a:solidFill>
                <a:effectLst/>
                <a:latin typeface="+mn-ea"/>
              </a:rPr>
              <a:t>u,v</a:t>
            </a:r>
            <a:r>
              <a:rPr lang="en-US" altLang="zh-CN" b="0" i="0" dirty="0">
                <a:solidFill>
                  <a:srgbClr val="333333"/>
                </a:solidFill>
                <a:effectLst/>
                <a:latin typeface="+mn-ea"/>
              </a:rPr>
              <a:t>&gt;∈E(G)</a:t>
            </a:r>
            <a:r>
              <a:rPr lang="zh-CN" altLang="en-US" b="0" i="0" dirty="0">
                <a:solidFill>
                  <a:srgbClr val="333333"/>
                </a:solidFill>
                <a:effectLst/>
                <a:latin typeface="+mn-ea"/>
              </a:rPr>
              <a:t>，则</a:t>
            </a:r>
            <a:r>
              <a:rPr lang="en-US" altLang="zh-CN" b="1" i="0" dirty="0">
                <a:solidFill>
                  <a:srgbClr val="333333"/>
                </a:solidFill>
                <a:effectLst/>
                <a:latin typeface="+mn-ea"/>
              </a:rPr>
              <a:t>u</a:t>
            </a:r>
            <a:r>
              <a:rPr lang="zh-CN" altLang="en-US" b="1" i="0" dirty="0">
                <a:solidFill>
                  <a:srgbClr val="333333"/>
                </a:solidFill>
                <a:effectLst/>
                <a:latin typeface="+mn-ea"/>
              </a:rPr>
              <a:t>在线性序列中</a:t>
            </a:r>
            <a:endParaRPr lang="en-US" altLang="zh-CN" b="1" i="0" dirty="0">
              <a:solidFill>
                <a:srgbClr val="333333"/>
              </a:solidFill>
              <a:effectLst/>
              <a:latin typeface="+mn-ea"/>
            </a:endParaRPr>
          </a:p>
          <a:p>
            <a:pPr marL="0" indent="0" eaLnBrk="1" hangingPunct="1">
              <a:lnSpc>
                <a:spcPct val="90000"/>
              </a:lnSpc>
              <a:spcBef>
                <a:spcPct val="50000"/>
              </a:spcBef>
              <a:buNone/>
            </a:pPr>
            <a:r>
              <a:rPr lang="zh-CN" altLang="en-US" b="1" i="0" dirty="0">
                <a:solidFill>
                  <a:srgbClr val="333333"/>
                </a:solidFill>
                <a:effectLst/>
                <a:latin typeface="+mn-ea"/>
              </a:rPr>
              <a:t>出现在</a:t>
            </a:r>
            <a:r>
              <a:rPr lang="en-US" altLang="zh-CN" b="1" i="0" dirty="0">
                <a:solidFill>
                  <a:srgbClr val="333333"/>
                </a:solidFill>
                <a:effectLst/>
                <a:latin typeface="+mn-ea"/>
              </a:rPr>
              <a:t>v</a:t>
            </a:r>
            <a:r>
              <a:rPr lang="zh-CN" altLang="en-US" b="1" i="0" dirty="0">
                <a:solidFill>
                  <a:srgbClr val="333333"/>
                </a:solidFill>
                <a:effectLst/>
                <a:latin typeface="+mn-ea"/>
              </a:rPr>
              <a:t>之前</a:t>
            </a:r>
            <a:r>
              <a:rPr lang="zh-CN" altLang="en-US" b="0" i="0" dirty="0">
                <a:solidFill>
                  <a:srgbClr val="333333"/>
                </a:solidFill>
                <a:effectLst/>
                <a:latin typeface="+mn-ea"/>
              </a:rPr>
              <a:t>。</a:t>
            </a:r>
            <a:endParaRPr lang="zh-CN" altLang="en-US" dirty="0">
              <a:latin typeface="+mn-ea"/>
              <a:sym typeface="Symbol" pitchFamily="18" charset="2"/>
            </a:endParaRPr>
          </a:p>
        </p:txBody>
      </p:sp>
      <p:grpSp>
        <p:nvGrpSpPr>
          <p:cNvPr id="2" name="Group 7"/>
          <p:cNvGrpSpPr>
            <a:grpSpLocks/>
          </p:cNvGrpSpPr>
          <p:nvPr/>
        </p:nvGrpSpPr>
        <p:grpSpPr bwMode="auto">
          <a:xfrm>
            <a:off x="5508104" y="3861048"/>
            <a:ext cx="2819400" cy="2286000"/>
            <a:chOff x="0" y="0"/>
            <a:chExt cx="1920" cy="1536"/>
          </a:xfrm>
        </p:grpSpPr>
        <p:sp>
          <p:nvSpPr>
            <p:cNvPr id="36872" name="Line 8"/>
            <p:cNvSpPr>
              <a:spLocks noChangeShapeType="1"/>
            </p:cNvSpPr>
            <p:nvPr/>
          </p:nvSpPr>
          <p:spPr bwMode="auto">
            <a:xfrm flipH="1" flipV="1">
              <a:off x="1056" y="192"/>
              <a:ext cx="624" cy="384"/>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36873" name="Line 9"/>
            <p:cNvSpPr>
              <a:spLocks noChangeShapeType="1"/>
            </p:cNvSpPr>
            <p:nvPr/>
          </p:nvSpPr>
          <p:spPr bwMode="auto">
            <a:xfrm>
              <a:off x="192" y="720"/>
              <a:ext cx="240" cy="576"/>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36874" name="Line 10"/>
            <p:cNvSpPr>
              <a:spLocks noChangeShapeType="1"/>
            </p:cNvSpPr>
            <p:nvPr/>
          </p:nvSpPr>
          <p:spPr bwMode="auto">
            <a:xfrm flipH="1">
              <a:off x="240" y="144"/>
              <a:ext cx="672" cy="384"/>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36875" name="Line 11"/>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36876" name="Line 12"/>
            <p:cNvSpPr>
              <a:spLocks noChangeShapeType="1"/>
            </p:cNvSpPr>
            <p:nvPr/>
          </p:nvSpPr>
          <p:spPr bwMode="auto">
            <a:xfrm flipH="1">
              <a:off x="576" y="1392"/>
              <a:ext cx="720" cy="0"/>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36877" name="Line 13"/>
            <p:cNvSpPr>
              <a:spLocks noChangeShapeType="1"/>
            </p:cNvSpPr>
            <p:nvPr/>
          </p:nvSpPr>
          <p:spPr bwMode="auto">
            <a:xfrm flipH="1">
              <a:off x="576" y="768"/>
              <a:ext cx="1150" cy="57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36878" name="Oval 14"/>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1</a:t>
              </a:r>
            </a:p>
          </p:txBody>
        </p:sp>
        <p:sp>
          <p:nvSpPr>
            <p:cNvPr id="36879" name="Oval 15"/>
            <p:cNvSpPr>
              <a:spLocks noChangeArrowheads="1"/>
            </p:cNvSpPr>
            <p:nvPr/>
          </p:nvSpPr>
          <p:spPr bwMode="auto">
            <a:xfrm>
              <a:off x="129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dirty="0">
                  <a:solidFill>
                    <a:schemeClr val="bg1"/>
                  </a:solidFill>
                </a:rPr>
                <a:t>3</a:t>
              </a:r>
            </a:p>
          </p:txBody>
        </p:sp>
        <p:sp>
          <p:nvSpPr>
            <p:cNvPr id="36880" name="Oval 16"/>
            <p:cNvSpPr>
              <a:spLocks noChangeArrowheads="1"/>
            </p:cNvSpPr>
            <p:nvPr/>
          </p:nvSpPr>
          <p:spPr bwMode="auto">
            <a:xfrm>
              <a:off x="336" y="1265"/>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dirty="0">
                  <a:solidFill>
                    <a:schemeClr val="bg1"/>
                  </a:solidFill>
                </a:rPr>
                <a:t>2</a:t>
              </a:r>
            </a:p>
          </p:txBody>
        </p:sp>
        <p:sp>
          <p:nvSpPr>
            <p:cNvPr id="36881" name="Oval 17"/>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dirty="0">
                  <a:solidFill>
                    <a:schemeClr val="bg1"/>
                  </a:solidFill>
                </a:rPr>
                <a:t>4</a:t>
              </a:r>
            </a:p>
          </p:txBody>
        </p:sp>
        <p:sp>
          <p:nvSpPr>
            <p:cNvPr id="36882" name="Oval 18"/>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a:solidFill>
                    <a:schemeClr val="bg1"/>
                  </a:solidFill>
                </a:rPr>
                <a:t>0</a:t>
              </a:r>
            </a:p>
          </p:txBody>
        </p:sp>
      </p:grpSp>
      <p:sp>
        <p:nvSpPr>
          <p:cNvPr id="4" name="TextBox 3">
            <a:extLst>
              <a:ext uri="{FF2B5EF4-FFF2-40B4-BE49-F238E27FC236}">
                <a16:creationId xmlns:a16="http://schemas.microsoft.com/office/drawing/2014/main" id="{17E5182C-50AC-345C-3F9F-7B46B7393427}"/>
              </a:ext>
            </a:extLst>
          </p:cNvPr>
          <p:cNvSpPr txBox="1"/>
          <p:nvPr/>
        </p:nvSpPr>
        <p:spPr>
          <a:xfrm>
            <a:off x="786250" y="4646861"/>
            <a:ext cx="3876034" cy="954107"/>
          </a:xfrm>
          <a:prstGeom prst="rect">
            <a:avLst/>
          </a:prstGeom>
          <a:noFill/>
        </p:spPr>
        <p:txBody>
          <a:bodyPr wrap="square" rtlCol="0">
            <a:spAutoFit/>
          </a:bodyPr>
          <a:lstStyle/>
          <a:p>
            <a:pPr algn="l"/>
            <a:r>
              <a:rPr lang="en-CN" sz="2800" b="0" i="0" dirty="0">
                <a:latin typeface="+mn-ea"/>
                <a:ea typeface="+mn-ea"/>
              </a:rPr>
              <a:t>右图的线性序列之一</a:t>
            </a:r>
            <a:r>
              <a:rPr lang="zh-CN" altLang="en-US" sz="2800" b="0" i="0" dirty="0">
                <a:latin typeface="+mn-ea"/>
                <a:ea typeface="+mn-ea"/>
              </a:rPr>
              <a:t>：</a:t>
            </a:r>
            <a:r>
              <a:rPr lang="en-US" altLang="zh-CN" sz="2800" b="0" i="0" dirty="0">
                <a:latin typeface="+mn-ea"/>
                <a:ea typeface="+mn-ea"/>
              </a:rPr>
              <a:t>0</a:t>
            </a:r>
            <a:r>
              <a:rPr lang="zh-CN" altLang="en-US" sz="2800" b="0" i="0" dirty="0">
                <a:latin typeface="+mn-ea"/>
                <a:ea typeface="+mn-ea"/>
              </a:rPr>
              <a:t>，</a:t>
            </a:r>
            <a:r>
              <a:rPr lang="en-US" altLang="zh-CN" sz="2800" b="0" i="0" dirty="0">
                <a:latin typeface="+mn-ea"/>
                <a:ea typeface="+mn-ea"/>
              </a:rPr>
              <a:t>1</a:t>
            </a:r>
            <a:r>
              <a:rPr lang="zh-CN" altLang="en-US" sz="2800" b="0" i="0" dirty="0">
                <a:latin typeface="+mn-ea"/>
                <a:ea typeface="+mn-ea"/>
              </a:rPr>
              <a:t>，</a:t>
            </a:r>
            <a:r>
              <a:rPr lang="en-US" altLang="zh-CN" sz="2800" b="0" i="0" dirty="0">
                <a:latin typeface="+mn-ea"/>
                <a:ea typeface="+mn-ea"/>
              </a:rPr>
              <a:t>3</a:t>
            </a:r>
            <a:r>
              <a:rPr lang="zh-CN" altLang="en-US" sz="2800" b="0" i="0" dirty="0">
                <a:latin typeface="+mn-ea"/>
                <a:ea typeface="+mn-ea"/>
              </a:rPr>
              <a:t>，</a:t>
            </a:r>
            <a:r>
              <a:rPr lang="en-US" altLang="zh-CN" sz="2800" b="0" i="0" dirty="0">
                <a:latin typeface="+mn-ea"/>
                <a:ea typeface="+mn-ea"/>
              </a:rPr>
              <a:t>2</a:t>
            </a:r>
            <a:r>
              <a:rPr lang="zh-CN" altLang="en-US" sz="2800" b="0" i="0" dirty="0">
                <a:latin typeface="+mn-ea"/>
                <a:ea typeface="+mn-ea"/>
              </a:rPr>
              <a:t>，</a:t>
            </a:r>
            <a:r>
              <a:rPr lang="en-US" altLang="zh-CN" sz="2800" b="0" i="0" dirty="0">
                <a:latin typeface="+mn-ea"/>
                <a:ea typeface="+mn-ea"/>
              </a:rPr>
              <a:t>4</a:t>
            </a:r>
            <a:endParaRPr lang="en-CN" sz="2800" b="0" i="0" dirty="0">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2" name="Rectangle 4"/>
          <p:cNvSpPr>
            <a:spLocks noGrp="1" noChangeArrowheads="1"/>
          </p:cNvSpPr>
          <p:nvPr>
            <p:ph type="body" idx="1"/>
          </p:nvPr>
        </p:nvSpPr>
        <p:spPr>
          <a:xfrm>
            <a:off x="528500" y="1268760"/>
            <a:ext cx="8763000" cy="4038600"/>
          </a:xfrm>
        </p:spPr>
        <p:txBody>
          <a:bodyPr/>
          <a:lstStyle/>
          <a:p>
            <a:pPr eaLnBrk="1" hangingPunct="1">
              <a:lnSpc>
                <a:spcPct val="90000"/>
              </a:lnSpc>
              <a:spcBef>
                <a:spcPct val="50000"/>
              </a:spcBef>
              <a:buFont typeface="Wingdings" pitchFamily="2" charset="2"/>
              <a:buNone/>
            </a:pPr>
            <a:r>
              <a:rPr lang="zh-CN" altLang="en-US" sz="2800" dirty="0">
                <a:latin typeface="黑体" pitchFamily="49" charset="-122"/>
                <a:ea typeface="黑体" pitchFamily="49" charset="-122"/>
                <a:sym typeface="Symbol" pitchFamily="18" charset="2"/>
              </a:rPr>
              <a:t>⑴</a:t>
            </a:r>
            <a:r>
              <a:rPr lang="zh-CN" altLang="en-US" dirty="0">
                <a:latin typeface="黑体" pitchFamily="49" charset="-122"/>
                <a:ea typeface="黑体" pitchFamily="49" charset="-122"/>
                <a:sym typeface="Symbol" pitchFamily="18" charset="2"/>
              </a:rPr>
              <a:t> </a:t>
            </a:r>
            <a:r>
              <a:rPr lang="zh-CN" altLang="en-US" sz="2800" dirty="0">
                <a:latin typeface="+mn-ea"/>
                <a:sym typeface="Symbol" pitchFamily="18" charset="2"/>
              </a:rPr>
              <a:t>在有向图</a:t>
            </a:r>
            <a:r>
              <a:rPr lang="zh-CN" altLang="en-US" sz="2800" b="1" dirty="0">
                <a:latin typeface="+mn-ea"/>
                <a:sym typeface="Symbol" pitchFamily="18" charset="2"/>
              </a:rPr>
              <a:t>中选一个没有前驱的顶点且输出之</a:t>
            </a:r>
          </a:p>
          <a:p>
            <a:pPr eaLnBrk="1" hangingPunct="1">
              <a:lnSpc>
                <a:spcPct val="90000"/>
              </a:lnSpc>
              <a:spcBef>
                <a:spcPct val="50000"/>
              </a:spcBef>
              <a:buFont typeface="Wingdings" pitchFamily="2" charset="2"/>
              <a:buNone/>
            </a:pPr>
            <a:r>
              <a:rPr lang="zh-CN" altLang="en-US" sz="2800" dirty="0">
                <a:latin typeface="+mn-ea"/>
                <a:sym typeface="Symbol" pitchFamily="18" charset="2"/>
              </a:rPr>
              <a:t>⑵ 从图中</a:t>
            </a:r>
            <a:r>
              <a:rPr lang="zh-CN" altLang="en-US" sz="2800" b="1" dirty="0">
                <a:latin typeface="+mn-ea"/>
                <a:sym typeface="Symbol" pitchFamily="18" charset="2"/>
              </a:rPr>
              <a:t>删除该顶点和所有以它为尾的弧</a:t>
            </a:r>
          </a:p>
          <a:p>
            <a:pPr eaLnBrk="1" hangingPunct="1">
              <a:lnSpc>
                <a:spcPct val="90000"/>
              </a:lnSpc>
              <a:spcBef>
                <a:spcPct val="50000"/>
              </a:spcBef>
              <a:buFont typeface="Wingdings" pitchFamily="2" charset="2"/>
              <a:buNone/>
            </a:pPr>
            <a:r>
              <a:rPr lang="zh-CN" altLang="en-US" sz="2800" dirty="0">
                <a:latin typeface="+mn-ea"/>
                <a:sym typeface="Symbol" pitchFamily="18" charset="2"/>
              </a:rPr>
              <a:t>　 重复⑴⑵两步，直到所有顶点输出为止或</a:t>
            </a:r>
            <a:r>
              <a:rPr lang="zh-CN" altLang="en-US" sz="2800" dirty="0">
                <a:solidFill>
                  <a:srgbClr val="3333FF"/>
                </a:solidFill>
                <a:latin typeface="+mn-ea"/>
                <a:sym typeface="Symbol" pitchFamily="18" charset="2"/>
              </a:rPr>
              <a:t>跳出循环。</a:t>
            </a:r>
          </a:p>
        </p:txBody>
      </p:sp>
      <p:sp>
        <p:nvSpPr>
          <p:cNvPr id="39942" name="Text Box 6"/>
          <p:cNvSpPr txBox="1">
            <a:spLocks noChangeArrowheads="1"/>
          </p:cNvSpPr>
          <p:nvPr/>
        </p:nvSpPr>
        <p:spPr bwMode="auto">
          <a:xfrm>
            <a:off x="8534400" y="6392863"/>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FEDA9D1D-349F-4BED-8954-8B11CA879EA4}" type="slidenum">
              <a:rPr lang="zh-CN" altLang="en-US"/>
              <a:pPr algn="r" eaLnBrk="1" hangingPunct="1">
                <a:spcBef>
                  <a:spcPct val="50000"/>
                </a:spcBef>
                <a:buFont typeface="Arial" pitchFamily="34" charset="0"/>
                <a:buNone/>
              </a:pPr>
              <a:t>51</a:t>
            </a:fld>
            <a:endParaRPr lang="en-US" altLang="zh-CN"/>
          </a:p>
        </p:txBody>
      </p:sp>
      <p:sp>
        <p:nvSpPr>
          <p:cNvPr id="7" name="Text Box 3"/>
          <p:cNvSpPr txBox="1">
            <a:spLocks noChangeArrowheads="1"/>
          </p:cNvSpPr>
          <p:nvPr/>
        </p:nvSpPr>
        <p:spPr bwMode="auto">
          <a:xfrm>
            <a:off x="528500" y="154345"/>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拓扑排序算法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9572">
                                            <p:txEl>
                                              <p:pRg st="0" end="0"/>
                                            </p:txEl>
                                          </p:spTgt>
                                        </p:tgtEl>
                                        <p:attrNameLst>
                                          <p:attrName>style.visibility</p:attrName>
                                        </p:attrNameLst>
                                      </p:cBhvr>
                                      <p:to>
                                        <p:strVal val="visible"/>
                                      </p:to>
                                    </p:set>
                                    <p:animEffect transition="in" filter="blinds(horizontal)">
                                      <p:cBhvr>
                                        <p:cTn id="7" dur="500"/>
                                        <p:tgtEl>
                                          <p:spTgt spid="10957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9572">
                                            <p:txEl>
                                              <p:pRg st="1" end="1"/>
                                            </p:txEl>
                                          </p:spTgt>
                                        </p:tgtEl>
                                        <p:attrNameLst>
                                          <p:attrName>style.visibility</p:attrName>
                                        </p:attrNameLst>
                                      </p:cBhvr>
                                      <p:to>
                                        <p:strVal val="visible"/>
                                      </p:to>
                                    </p:set>
                                    <p:animEffect transition="in" filter="blinds(horizontal)">
                                      <p:cBhvr>
                                        <p:cTn id="12" dur="500"/>
                                        <p:tgtEl>
                                          <p:spTgt spid="109572">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09572">
                                            <p:txEl>
                                              <p:pRg st="2" end="2"/>
                                            </p:txEl>
                                          </p:spTgt>
                                        </p:tgtEl>
                                        <p:attrNameLst>
                                          <p:attrName>style.visibility</p:attrName>
                                        </p:attrNameLst>
                                      </p:cBhvr>
                                      <p:to>
                                        <p:strVal val="visible"/>
                                      </p:to>
                                    </p:set>
                                    <p:animEffect transition="in" filter="blinds(horizontal)">
                                      <p:cBhvr>
                                        <p:cTn id="15" dur="500"/>
                                        <p:tgtEl>
                                          <p:spTgt spid="1095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604870" y="1484784"/>
            <a:ext cx="1905000" cy="1920875"/>
            <a:chOff x="0" y="0"/>
            <a:chExt cx="3000" cy="3024"/>
          </a:xfrm>
        </p:grpSpPr>
        <p:grpSp>
          <p:nvGrpSpPr>
            <p:cNvPr id="3" name="Group 6"/>
            <p:cNvGrpSpPr>
              <a:grpSpLocks/>
            </p:cNvGrpSpPr>
            <p:nvPr/>
          </p:nvGrpSpPr>
          <p:grpSpPr bwMode="auto">
            <a:xfrm>
              <a:off x="0" y="0"/>
              <a:ext cx="3000" cy="2400"/>
              <a:chOff x="0" y="0"/>
              <a:chExt cx="1776" cy="1440"/>
            </a:xfrm>
          </p:grpSpPr>
          <p:sp>
            <p:nvSpPr>
              <p:cNvPr id="40996" name="Line 7"/>
              <p:cNvSpPr>
                <a:spLocks noChangeShapeType="1"/>
              </p:cNvSpPr>
              <p:nvPr/>
            </p:nvSpPr>
            <p:spPr bwMode="auto">
              <a:xfrm flipH="1" flipV="1">
                <a:off x="977" y="180"/>
                <a:ext cx="577" cy="360"/>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40997" name="Line 8"/>
              <p:cNvSpPr>
                <a:spLocks noChangeShapeType="1"/>
              </p:cNvSpPr>
              <p:nvPr/>
            </p:nvSpPr>
            <p:spPr bwMode="auto">
              <a:xfrm>
                <a:off x="178" y="675"/>
                <a:ext cx="222" cy="54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40998" name="Line 9"/>
              <p:cNvSpPr>
                <a:spLocks noChangeShapeType="1"/>
              </p:cNvSpPr>
              <p:nvPr/>
            </p:nvSpPr>
            <p:spPr bwMode="auto">
              <a:xfrm flipH="1">
                <a:off x="222" y="135"/>
                <a:ext cx="622" cy="36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40999" name="Line 10"/>
              <p:cNvSpPr>
                <a:spLocks noChangeShapeType="1"/>
              </p:cNvSpPr>
              <p:nvPr/>
            </p:nvSpPr>
            <p:spPr bwMode="auto">
              <a:xfrm flipH="1" flipV="1">
                <a:off x="932" y="180"/>
                <a:ext cx="355" cy="990"/>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41000" name="Line 11"/>
              <p:cNvSpPr>
                <a:spLocks noChangeShapeType="1"/>
              </p:cNvSpPr>
              <p:nvPr/>
            </p:nvSpPr>
            <p:spPr bwMode="auto">
              <a:xfrm flipH="1">
                <a:off x="533" y="1305"/>
                <a:ext cx="666" cy="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41001" name="Line 12"/>
              <p:cNvSpPr>
                <a:spLocks noChangeShapeType="1"/>
              </p:cNvSpPr>
              <p:nvPr/>
            </p:nvSpPr>
            <p:spPr bwMode="auto">
              <a:xfrm flipH="1">
                <a:off x="533" y="720"/>
                <a:ext cx="1066" cy="540"/>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41002" name="Oval 13"/>
              <p:cNvSpPr>
                <a:spLocks noChangeArrowheads="1"/>
              </p:cNvSpPr>
              <p:nvPr/>
            </p:nvSpPr>
            <p:spPr bwMode="auto">
              <a:xfrm>
                <a:off x="0" y="450"/>
                <a:ext cx="266" cy="253"/>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1</a:t>
                </a:r>
              </a:p>
            </p:txBody>
          </p:sp>
          <p:sp>
            <p:nvSpPr>
              <p:cNvPr id="41003" name="Oval 14"/>
              <p:cNvSpPr>
                <a:spLocks noChangeArrowheads="1"/>
              </p:cNvSpPr>
              <p:nvPr/>
            </p:nvSpPr>
            <p:spPr bwMode="auto">
              <a:xfrm>
                <a:off x="1199" y="1186"/>
                <a:ext cx="266" cy="252"/>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3</a:t>
                </a:r>
              </a:p>
            </p:txBody>
          </p:sp>
          <p:sp>
            <p:nvSpPr>
              <p:cNvPr id="41004" name="Oval 15"/>
              <p:cNvSpPr>
                <a:spLocks noChangeArrowheads="1"/>
              </p:cNvSpPr>
              <p:nvPr/>
            </p:nvSpPr>
            <p:spPr bwMode="auto">
              <a:xfrm>
                <a:off x="311" y="1186"/>
                <a:ext cx="266" cy="252"/>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2</a:t>
                </a:r>
              </a:p>
            </p:txBody>
          </p:sp>
          <p:sp>
            <p:nvSpPr>
              <p:cNvPr id="41005" name="Oval 16"/>
              <p:cNvSpPr>
                <a:spLocks noChangeArrowheads="1"/>
              </p:cNvSpPr>
              <p:nvPr/>
            </p:nvSpPr>
            <p:spPr bwMode="auto">
              <a:xfrm>
                <a:off x="1510" y="495"/>
                <a:ext cx="266" cy="253"/>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4</a:t>
                </a:r>
              </a:p>
            </p:txBody>
          </p:sp>
          <p:sp>
            <p:nvSpPr>
              <p:cNvPr id="41006" name="Oval 17"/>
              <p:cNvSpPr>
                <a:spLocks noChangeArrowheads="1"/>
              </p:cNvSpPr>
              <p:nvPr/>
            </p:nvSpPr>
            <p:spPr bwMode="auto">
              <a:xfrm>
                <a:off x="755" y="0"/>
                <a:ext cx="266" cy="253"/>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0</a:t>
                </a:r>
              </a:p>
            </p:txBody>
          </p:sp>
        </p:grpSp>
        <p:sp>
          <p:nvSpPr>
            <p:cNvPr id="40995" name="Text Box 18"/>
            <p:cNvSpPr txBox="1">
              <a:spLocks noChangeArrowheads="1"/>
            </p:cNvSpPr>
            <p:nvPr/>
          </p:nvSpPr>
          <p:spPr bwMode="auto">
            <a:xfrm>
              <a:off x="120" y="2399"/>
              <a:ext cx="2880" cy="62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i="0"/>
                <a:t>原图</a:t>
              </a:r>
            </a:p>
          </p:txBody>
        </p:sp>
      </p:grpSp>
      <p:grpSp>
        <p:nvGrpSpPr>
          <p:cNvPr id="4" name="Group 19"/>
          <p:cNvGrpSpPr>
            <a:grpSpLocks/>
          </p:cNvGrpSpPr>
          <p:nvPr/>
        </p:nvGrpSpPr>
        <p:grpSpPr bwMode="auto">
          <a:xfrm>
            <a:off x="3576670" y="2018184"/>
            <a:ext cx="1905000" cy="1444625"/>
            <a:chOff x="0" y="0"/>
            <a:chExt cx="3000" cy="2274"/>
          </a:xfrm>
        </p:grpSpPr>
        <p:grpSp>
          <p:nvGrpSpPr>
            <p:cNvPr id="5" name="Group 20"/>
            <p:cNvGrpSpPr>
              <a:grpSpLocks/>
            </p:cNvGrpSpPr>
            <p:nvPr/>
          </p:nvGrpSpPr>
          <p:grpSpPr bwMode="auto">
            <a:xfrm>
              <a:off x="0" y="0"/>
              <a:ext cx="3000" cy="1650"/>
              <a:chOff x="0" y="0"/>
              <a:chExt cx="1200" cy="660"/>
            </a:xfrm>
          </p:grpSpPr>
          <p:sp>
            <p:nvSpPr>
              <p:cNvPr id="40987" name="Line 21"/>
              <p:cNvSpPr>
                <a:spLocks noChangeShapeType="1"/>
              </p:cNvSpPr>
              <p:nvPr/>
            </p:nvSpPr>
            <p:spPr bwMode="auto">
              <a:xfrm>
                <a:off x="120" y="150"/>
                <a:ext cx="150" cy="36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40988" name="Line 22"/>
              <p:cNvSpPr>
                <a:spLocks noChangeShapeType="1"/>
              </p:cNvSpPr>
              <p:nvPr/>
            </p:nvSpPr>
            <p:spPr bwMode="auto">
              <a:xfrm flipH="1">
                <a:off x="360" y="570"/>
                <a:ext cx="450" cy="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40989" name="Line 23"/>
              <p:cNvSpPr>
                <a:spLocks noChangeShapeType="1"/>
              </p:cNvSpPr>
              <p:nvPr/>
            </p:nvSpPr>
            <p:spPr bwMode="auto">
              <a:xfrm flipH="1">
                <a:off x="360" y="180"/>
                <a:ext cx="720" cy="360"/>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40990" name="Oval 24"/>
              <p:cNvSpPr>
                <a:spLocks noChangeArrowheads="1"/>
              </p:cNvSpPr>
              <p:nvPr/>
            </p:nvSpPr>
            <p:spPr bwMode="auto">
              <a:xfrm>
                <a:off x="0" y="0"/>
                <a:ext cx="180" cy="169"/>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1</a:t>
                </a:r>
              </a:p>
            </p:txBody>
          </p:sp>
          <p:sp>
            <p:nvSpPr>
              <p:cNvPr id="40991" name="Oval 25"/>
              <p:cNvSpPr>
                <a:spLocks noChangeArrowheads="1"/>
              </p:cNvSpPr>
              <p:nvPr/>
            </p:nvSpPr>
            <p:spPr bwMode="auto">
              <a:xfrm>
                <a:off x="810" y="491"/>
                <a:ext cx="180" cy="169"/>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3</a:t>
                </a:r>
              </a:p>
            </p:txBody>
          </p:sp>
          <p:sp>
            <p:nvSpPr>
              <p:cNvPr id="40992" name="Oval 26"/>
              <p:cNvSpPr>
                <a:spLocks noChangeArrowheads="1"/>
              </p:cNvSpPr>
              <p:nvPr/>
            </p:nvSpPr>
            <p:spPr bwMode="auto">
              <a:xfrm>
                <a:off x="210" y="491"/>
                <a:ext cx="180" cy="169"/>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2</a:t>
                </a:r>
              </a:p>
            </p:txBody>
          </p:sp>
          <p:sp>
            <p:nvSpPr>
              <p:cNvPr id="40993" name="Oval 27"/>
              <p:cNvSpPr>
                <a:spLocks noChangeArrowheads="1"/>
              </p:cNvSpPr>
              <p:nvPr/>
            </p:nvSpPr>
            <p:spPr bwMode="auto">
              <a:xfrm>
                <a:off x="1020" y="30"/>
                <a:ext cx="180" cy="169"/>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4</a:t>
                </a:r>
              </a:p>
            </p:txBody>
          </p:sp>
        </p:grpSp>
        <p:sp>
          <p:nvSpPr>
            <p:cNvPr id="40986" name="Text Box 28"/>
            <p:cNvSpPr txBox="1">
              <a:spLocks noChangeArrowheads="1"/>
            </p:cNvSpPr>
            <p:nvPr/>
          </p:nvSpPr>
          <p:spPr bwMode="auto">
            <a:xfrm>
              <a:off x="0" y="1649"/>
              <a:ext cx="2880" cy="62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i="0"/>
                <a:t>输出0之后</a:t>
              </a:r>
            </a:p>
          </p:txBody>
        </p:sp>
      </p:grpSp>
      <p:grpSp>
        <p:nvGrpSpPr>
          <p:cNvPr id="6" name="Group 29"/>
          <p:cNvGrpSpPr>
            <a:grpSpLocks/>
          </p:cNvGrpSpPr>
          <p:nvPr/>
        </p:nvGrpSpPr>
        <p:grpSpPr bwMode="auto">
          <a:xfrm>
            <a:off x="6700870" y="2084859"/>
            <a:ext cx="1828800" cy="1397000"/>
            <a:chOff x="0" y="0"/>
            <a:chExt cx="2880" cy="2199"/>
          </a:xfrm>
        </p:grpSpPr>
        <p:grpSp>
          <p:nvGrpSpPr>
            <p:cNvPr id="7" name="Group 30"/>
            <p:cNvGrpSpPr>
              <a:grpSpLocks/>
            </p:cNvGrpSpPr>
            <p:nvPr/>
          </p:nvGrpSpPr>
          <p:grpSpPr bwMode="auto">
            <a:xfrm>
              <a:off x="285" y="0"/>
              <a:ext cx="2475" cy="1575"/>
              <a:chOff x="0" y="0"/>
              <a:chExt cx="990" cy="630"/>
            </a:xfrm>
          </p:grpSpPr>
          <p:sp>
            <p:nvSpPr>
              <p:cNvPr id="40980" name="Line 31"/>
              <p:cNvSpPr>
                <a:spLocks noChangeShapeType="1"/>
              </p:cNvSpPr>
              <p:nvPr/>
            </p:nvSpPr>
            <p:spPr bwMode="auto">
              <a:xfrm flipH="1">
                <a:off x="150" y="540"/>
                <a:ext cx="450" cy="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40981" name="Line 32"/>
              <p:cNvSpPr>
                <a:spLocks noChangeShapeType="1"/>
              </p:cNvSpPr>
              <p:nvPr/>
            </p:nvSpPr>
            <p:spPr bwMode="auto">
              <a:xfrm flipH="1">
                <a:off x="150" y="150"/>
                <a:ext cx="720" cy="360"/>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40982" name="Oval 33"/>
              <p:cNvSpPr>
                <a:spLocks noChangeArrowheads="1"/>
              </p:cNvSpPr>
              <p:nvPr/>
            </p:nvSpPr>
            <p:spPr bwMode="auto">
              <a:xfrm>
                <a:off x="600" y="461"/>
                <a:ext cx="180" cy="169"/>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3</a:t>
                </a:r>
              </a:p>
            </p:txBody>
          </p:sp>
          <p:sp>
            <p:nvSpPr>
              <p:cNvPr id="40983" name="Oval 34"/>
              <p:cNvSpPr>
                <a:spLocks noChangeArrowheads="1"/>
              </p:cNvSpPr>
              <p:nvPr/>
            </p:nvSpPr>
            <p:spPr bwMode="auto">
              <a:xfrm>
                <a:off x="0" y="461"/>
                <a:ext cx="180" cy="169"/>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2</a:t>
                </a:r>
              </a:p>
            </p:txBody>
          </p:sp>
          <p:sp>
            <p:nvSpPr>
              <p:cNvPr id="40984" name="Oval 35"/>
              <p:cNvSpPr>
                <a:spLocks noChangeArrowheads="1"/>
              </p:cNvSpPr>
              <p:nvPr/>
            </p:nvSpPr>
            <p:spPr bwMode="auto">
              <a:xfrm>
                <a:off x="810" y="0"/>
                <a:ext cx="180" cy="169"/>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4</a:t>
                </a:r>
              </a:p>
            </p:txBody>
          </p:sp>
        </p:grpSp>
        <p:sp>
          <p:nvSpPr>
            <p:cNvPr id="40979" name="Text Box 36"/>
            <p:cNvSpPr txBox="1">
              <a:spLocks noChangeArrowheads="1"/>
            </p:cNvSpPr>
            <p:nvPr/>
          </p:nvSpPr>
          <p:spPr bwMode="auto">
            <a:xfrm>
              <a:off x="0" y="1574"/>
              <a:ext cx="2880" cy="62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i="0"/>
                <a:t>输出0,1之后</a:t>
              </a:r>
            </a:p>
          </p:txBody>
        </p:sp>
      </p:grpSp>
      <p:grpSp>
        <p:nvGrpSpPr>
          <p:cNvPr id="8" name="Group 37"/>
          <p:cNvGrpSpPr>
            <a:grpSpLocks/>
          </p:cNvGrpSpPr>
          <p:nvPr/>
        </p:nvGrpSpPr>
        <p:grpSpPr bwMode="auto">
          <a:xfrm>
            <a:off x="681070" y="3989859"/>
            <a:ext cx="1828800" cy="1397000"/>
            <a:chOff x="0" y="0"/>
            <a:chExt cx="2880" cy="2199"/>
          </a:xfrm>
        </p:grpSpPr>
        <p:grpSp>
          <p:nvGrpSpPr>
            <p:cNvPr id="9" name="Group 38"/>
            <p:cNvGrpSpPr>
              <a:grpSpLocks/>
            </p:cNvGrpSpPr>
            <p:nvPr/>
          </p:nvGrpSpPr>
          <p:grpSpPr bwMode="auto">
            <a:xfrm>
              <a:off x="285" y="0"/>
              <a:ext cx="2475" cy="1575"/>
              <a:chOff x="0" y="0"/>
              <a:chExt cx="990" cy="630"/>
            </a:xfrm>
          </p:grpSpPr>
          <p:sp>
            <p:nvSpPr>
              <p:cNvPr id="40975" name="Line 39"/>
              <p:cNvSpPr>
                <a:spLocks noChangeShapeType="1"/>
              </p:cNvSpPr>
              <p:nvPr/>
            </p:nvSpPr>
            <p:spPr bwMode="auto">
              <a:xfrm flipH="1">
                <a:off x="150" y="150"/>
                <a:ext cx="720" cy="360"/>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40976" name="Oval 40"/>
              <p:cNvSpPr>
                <a:spLocks noChangeArrowheads="1"/>
              </p:cNvSpPr>
              <p:nvPr/>
            </p:nvSpPr>
            <p:spPr bwMode="auto">
              <a:xfrm>
                <a:off x="0" y="461"/>
                <a:ext cx="180" cy="169"/>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2</a:t>
                </a:r>
              </a:p>
            </p:txBody>
          </p:sp>
          <p:sp>
            <p:nvSpPr>
              <p:cNvPr id="40977" name="Oval 41"/>
              <p:cNvSpPr>
                <a:spLocks noChangeArrowheads="1"/>
              </p:cNvSpPr>
              <p:nvPr/>
            </p:nvSpPr>
            <p:spPr bwMode="auto">
              <a:xfrm>
                <a:off x="810" y="0"/>
                <a:ext cx="180" cy="169"/>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a:solidFill>
                      <a:schemeClr val="bg1"/>
                    </a:solidFill>
                  </a:rPr>
                  <a:t>4</a:t>
                </a:r>
              </a:p>
            </p:txBody>
          </p:sp>
        </p:grpSp>
        <p:sp>
          <p:nvSpPr>
            <p:cNvPr id="40974" name="Text Box 42"/>
            <p:cNvSpPr txBox="1">
              <a:spLocks noChangeArrowheads="1"/>
            </p:cNvSpPr>
            <p:nvPr/>
          </p:nvSpPr>
          <p:spPr bwMode="auto">
            <a:xfrm>
              <a:off x="0" y="1574"/>
              <a:ext cx="2880" cy="62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i="0"/>
                <a:t>输出0,1,3之后</a:t>
              </a:r>
            </a:p>
          </p:txBody>
        </p:sp>
      </p:grpSp>
      <p:sp>
        <p:nvSpPr>
          <p:cNvPr id="110635" name="Text Box 43"/>
          <p:cNvSpPr txBox="1">
            <a:spLocks noChangeArrowheads="1"/>
          </p:cNvSpPr>
          <p:nvPr/>
        </p:nvSpPr>
        <p:spPr bwMode="auto">
          <a:xfrm>
            <a:off x="5938885" y="4459248"/>
            <a:ext cx="3076543" cy="1384995"/>
          </a:xfrm>
          <a:prstGeom prst="rect">
            <a:avLst/>
          </a:prstGeom>
          <a:noFill/>
          <a:ln w="9525">
            <a:noFill/>
            <a:miter lim="800000"/>
            <a:headEnd/>
            <a:tailEnd/>
          </a:ln>
        </p:spPr>
        <p:txBody>
          <a:bodyPr wrap="square">
            <a:spAutoFit/>
          </a:bodyPr>
          <a:lstStyle/>
          <a:p>
            <a:pPr eaLnBrk="1" hangingPunct="1">
              <a:spcBef>
                <a:spcPct val="50000"/>
              </a:spcBef>
              <a:buFont typeface="Arial" pitchFamily="34" charset="0"/>
              <a:buNone/>
            </a:pPr>
            <a:r>
              <a:rPr lang="zh-CN" altLang="en-US" sz="2800" b="0" i="0" dirty="0">
                <a:solidFill>
                  <a:schemeClr val="hlink"/>
                </a:solidFill>
                <a:latin typeface="黑体" panose="02010609060101010101" pitchFamily="49" charset="-122"/>
                <a:ea typeface="黑体" panose="02010609060101010101" pitchFamily="49" charset="-122"/>
              </a:rPr>
              <a:t>最后输出</a:t>
            </a:r>
            <a:r>
              <a:rPr lang="en-US" altLang="zh-CN" sz="2800" b="0" i="0" dirty="0">
                <a:solidFill>
                  <a:schemeClr val="hlink"/>
                </a:solidFill>
                <a:latin typeface="黑体" panose="02010609060101010101" pitchFamily="49" charset="-122"/>
                <a:ea typeface="黑体" panose="02010609060101010101" pitchFamily="49" charset="-122"/>
              </a:rPr>
              <a:t>4</a:t>
            </a:r>
            <a:r>
              <a:rPr lang="zh-CN" altLang="en-US" sz="2800" b="0" i="0" dirty="0">
                <a:solidFill>
                  <a:schemeClr val="hlink"/>
                </a:solidFill>
                <a:latin typeface="黑体" panose="02010609060101010101" pitchFamily="49" charset="-122"/>
                <a:ea typeface="黑体" panose="02010609060101010101" pitchFamily="49" charset="-122"/>
              </a:rPr>
              <a:t>，拓扑排序结果：0,1,3,2,4</a:t>
            </a:r>
          </a:p>
        </p:txBody>
      </p:sp>
      <p:grpSp>
        <p:nvGrpSpPr>
          <p:cNvPr id="10" name="Group 44"/>
          <p:cNvGrpSpPr>
            <a:grpSpLocks/>
          </p:cNvGrpSpPr>
          <p:nvPr/>
        </p:nvGrpSpPr>
        <p:grpSpPr bwMode="auto">
          <a:xfrm>
            <a:off x="3729070" y="3999384"/>
            <a:ext cx="1981200" cy="1549400"/>
            <a:chOff x="0" y="0"/>
            <a:chExt cx="3120" cy="2439"/>
          </a:xfrm>
        </p:grpSpPr>
        <p:sp>
          <p:nvSpPr>
            <p:cNvPr id="40971" name="Oval 45"/>
            <p:cNvSpPr>
              <a:spLocks noChangeArrowheads="1"/>
            </p:cNvSpPr>
            <p:nvPr/>
          </p:nvSpPr>
          <p:spPr bwMode="auto">
            <a:xfrm>
              <a:off x="2025" y="0"/>
              <a:ext cx="450" cy="422"/>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i="0" dirty="0">
                  <a:solidFill>
                    <a:schemeClr val="bg1"/>
                  </a:solidFill>
                </a:rPr>
                <a:t>4</a:t>
              </a:r>
            </a:p>
          </p:txBody>
        </p:sp>
        <p:sp>
          <p:nvSpPr>
            <p:cNvPr id="40972" name="Text Box 46"/>
            <p:cNvSpPr txBox="1">
              <a:spLocks noChangeArrowheads="1"/>
            </p:cNvSpPr>
            <p:nvPr/>
          </p:nvSpPr>
          <p:spPr bwMode="auto">
            <a:xfrm>
              <a:off x="0" y="1814"/>
              <a:ext cx="3120" cy="62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2000" i="0" dirty="0"/>
                <a:t>输出0,1,3,2之后</a:t>
              </a:r>
            </a:p>
          </p:txBody>
        </p:sp>
      </p:grpSp>
      <p:sp>
        <p:nvSpPr>
          <p:cNvPr id="47" name="Text Box 3"/>
          <p:cNvSpPr txBox="1">
            <a:spLocks noChangeArrowheads="1"/>
          </p:cNvSpPr>
          <p:nvPr/>
        </p:nvSpPr>
        <p:spPr bwMode="auto">
          <a:xfrm>
            <a:off x="542956" y="285728"/>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拓扑排序举例</a:t>
            </a:r>
          </a:p>
        </p:txBody>
      </p:sp>
      <p:sp>
        <p:nvSpPr>
          <p:cNvPr id="46" name="思想气泡: 云 45">
            <a:extLst>
              <a:ext uri="{FF2B5EF4-FFF2-40B4-BE49-F238E27FC236}">
                <a16:creationId xmlns:a16="http://schemas.microsoft.com/office/drawing/2014/main" id="{801C527B-F80F-4ED4-B634-D19C9190A9AD}"/>
              </a:ext>
            </a:extLst>
          </p:cNvPr>
          <p:cNvSpPr/>
          <p:nvPr/>
        </p:nvSpPr>
        <p:spPr bwMode="auto">
          <a:xfrm>
            <a:off x="5207841" y="-36679"/>
            <a:ext cx="3635895" cy="2108299"/>
          </a:xfrm>
          <a:prstGeom prst="cloudCallout">
            <a:avLst>
              <a:gd name="adj1" fmla="val -7117"/>
              <a:gd name="adj2" fmla="val 180414"/>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zh-CN" altLang="en-US" sz="2800" b="0" i="0" dirty="0">
                <a:latin typeface="+mn-ea"/>
                <a:ea typeface="+mn-ea"/>
              </a:rPr>
              <a:t>拓扑排序结果不唯一，</a:t>
            </a:r>
            <a:r>
              <a:rPr lang="en-US" altLang="zh-CN" sz="2800" b="0" i="0" dirty="0">
                <a:latin typeface="+mn-ea"/>
                <a:ea typeface="+mn-ea"/>
              </a:rPr>
              <a:t>0</a:t>
            </a:r>
            <a:r>
              <a:rPr lang="zh-CN" altLang="en-US" sz="2800" b="0" i="0" dirty="0">
                <a:latin typeface="+mn-ea"/>
                <a:ea typeface="+mn-ea"/>
              </a:rPr>
              <a:t>、</a:t>
            </a:r>
            <a:r>
              <a:rPr lang="en-US" altLang="zh-CN" sz="2800" b="0" i="0" dirty="0">
                <a:latin typeface="+mn-ea"/>
                <a:ea typeface="+mn-ea"/>
              </a:rPr>
              <a:t>3</a:t>
            </a:r>
            <a:r>
              <a:rPr lang="zh-CN" altLang="en-US" sz="2800" b="0" i="0" dirty="0">
                <a:latin typeface="+mn-ea"/>
                <a:ea typeface="+mn-ea"/>
              </a:rPr>
              <a:t>、</a:t>
            </a:r>
            <a:r>
              <a:rPr lang="en-US" altLang="zh-CN" sz="2800" b="0" i="0" dirty="0">
                <a:latin typeface="+mn-ea"/>
                <a:ea typeface="+mn-ea"/>
              </a:rPr>
              <a:t>1</a:t>
            </a:r>
            <a:r>
              <a:rPr lang="zh-CN" altLang="en-US" sz="2800" b="0" i="0" dirty="0">
                <a:latin typeface="+mn-ea"/>
                <a:ea typeface="+mn-ea"/>
              </a:rPr>
              <a:t>、</a:t>
            </a:r>
            <a:r>
              <a:rPr lang="en-US" altLang="zh-CN" sz="2800" b="0" i="0" dirty="0">
                <a:latin typeface="+mn-ea"/>
                <a:ea typeface="+mn-ea"/>
              </a:rPr>
              <a:t>2</a:t>
            </a:r>
            <a:r>
              <a:rPr lang="zh-CN" altLang="en-US" sz="2800" b="0" i="0" dirty="0">
                <a:latin typeface="+mn-ea"/>
                <a:ea typeface="+mn-ea"/>
              </a:rPr>
              <a:t>、</a:t>
            </a:r>
            <a:r>
              <a:rPr lang="en-US" altLang="zh-CN" sz="2800" b="0" i="0" dirty="0">
                <a:latin typeface="+mn-ea"/>
                <a:ea typeface="+mn-ea"/>
              </a:rPr>
              <a:t>4</a:t>
            </a:r>
            <a:endParaRPr kumimoji="0" lang="zh-CN" altLang="en-US" sz="2800" b="0" i="0" u="none" strike="noStrike" cap="none" normalizeH="0" baseline="0" dirty="0">
              <a:ln>
                <a:noFill/>
              </a:ln>
              <a:solidFill>
                <a:schemeClr val="tx1"/>
              </a:solidFill>
              <a:effectLst/>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0635"/>
                                        </p:tgtEl>
                                        <p:attrNameLst>
                                          <p:attrName>style.visibility</p:attrName>
                                        </p:attrNameLst>
                                      </p:cBhvr>
                                      <p:to>
                                        <p:strVal val="visible"/>
                                      </p:to>
                                    </p:set>
                                    <p:animEffect transition="in" filter="blinds(horizontal)">
                                      <p:cBhvr>
                                        <p:cTn id="32" dur="500"/>
                                        <p:tgtEl>
                                          <p:spTgt spid="110635"/>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35" grpId="0" bldLvl="0" autoUpdateAnimBg="0"/>
      <p:bldP spid="4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xfrm>
            <a:off x="501650" y="1244621"/>
            <a:ext cx="8642350" cy="5256213"/>
          </a:xfrm>
        </p:spPr>
        <p:txBody>
          <a:bodyPr/>
          <a:lstStyle/>
          <a:p>
            <a:pPr eaLnBrk="1" hangingPunct="1">
              <a:lnSpc>
                <a:spcPct val="110000"/>
              </a:lnSpc>
              <a:buClr>
                <a:srgbClr val="FF0000"/>
              </a:buClr>
              <a:buSzPct val="100000"/>
              <a:buFont typeface="Wingdings" panose="05000000000000000000" pitchFamily="2" charset="2"/>
              <a:buChar char="p"/>
            </a:pPr>
            <a:r>
              <a:rPr lang="zh-CN" altLang="en-US" dirty="0">
                <a:latin typeface="+mn-ea"/>
                <a:sym typeface="Symbol" pitchFamily="18" charset="2"/>
              </a:rPr>
              <a:t>拓扑排序可检测</a:t>
            </a:r>
            <a:r>
              <a:rPr lang="en-US" altLang="zh-CN" dirty="0">
                <a:latin typeface="+mn-ea"/>
                <a:sym typeface="Symbol" pitchFamily="18" charset="2"/>
              </a:rPr>
              <a:t>AOV</a:t>
            </a:r>
            <a:r>
              <a:rPr lang="zh-CN" altLang="en-US" dirty="0">
                <a:latin typeface="+mn-ea"/>
                <a:sym typeface="Symbol" pitchFamily="18" charset="2"/>
              </a:rPr>
              <a:t>网是否存在环。</a:t>
            </a:r>
          </a:p>
          <a:p>
            <a:pPr eaLnBrk="1" hangingPunct="1">
              <a:lnSpc>
                <a:spcPct val="110000"/>
              </a:lnSpc>
              <a:buClr>
                <a:srgbClr val="FF0000"/>
              </a:buClr>
              <a:buSzPct val="100000"/>
              <a:buFont typeface="Wingdings" panose="05000000000000000000" pitchFamily="2" charset="2"/>
              <a:buChar char="p"/>
            </a:pPr>
            <a:r>
              <a:rPr lang="zh-CN" altLang="en-US" dirty="0">
                <a:latin typeface="+mn-ea"/>
                <a:sym typeface="Symbol" pitchFamily="18" charset="2"/>
              </a:rPr>
              <a:t>如果通过拓扑排序能将</a:t>
            </a:r>
            <a:r>
              <a:rPr lang="en-US" altLang="zh-CN" dirty="0">
                <a:latin typeface="+mn-ea"/>
                <a:sym typeface="Symbol" pitchFamily="18" charset="2"/>
              </a:rPr>
              <a:t>AOV</a:t>
            </a:r>
            <a:r>
              <a:rPr lang="zh-CN" altLang="en-US" dirty="0">
                <a:latin typeface="+mn-ea"/>
                <a:sym typeface="Symbol" pitchFamily="18" charset="2"/>
              </a:rPr>
              <a:t>网络的所有顶点都排入一个拓扑有序的序列中</a:t>
            </a:r>
            <a:r>
              <a:rPr lang="en-US" altLang="zh-CN" dirty="0">
                <a:latin typeface="+mn-ea"/>
                <a:sym typeface="Symbol" pitchFamily="18" charset="2"/>
              </a:rPr>
              <a:t>, </a:t>
            </a:r>
            <a:r>
              <a:rPr lang="zh-CN" altLang="en-US" dirty="0">
                <a:latin typeface="+mn-ea"/>
                <a:sym typeface="Symbol" pitchFamily="18" charset="2"/>
              </a:rPr>
              <a:t>则该网络中必定不存在有向环。</a:t>
            </a:r>
          </a:p>
          <a:p>
            <a:pPr eaLnBrk="1" hangingPunct="1">
              <a:lnSpc>
                <a:spcPct val="110000"/>
              </a:lnSpc>
              <a:buClr>
                <a:srgbClr val="FF0000"/>
              </a:buClr>
              <a:buSzPct val="100000"/>
              <a:buFont typeface="Wingdings" panose="05000000000000000000" pitchFamily="2" charset="2"/>
              <a:buChar char="p"/>
            </a:pPr>
            <a:r>
              <a:rPr lang="zh-CN" altLang="en-US" dirty="0">
                <a:latin typeface="+mn-ea"/>
                <a:sym typeface="Symbol" pitchFamily="18" charset="2"/>
              </a:rPr>
              <a:t>反之存在环。</a:t>
            </a:r>
          </a:p>
        </p:txBody>
      </p:sp>
      <p:sp>
        <p:nvSpPr>
          <p:cNvPr id="41987" name="Rectangle 3"/>
          <p:cNvSpPr>
            <a:spLocks noGrp="1" noChangeArrowheads="1"/>
          </p:cNvSpPr>
          <p:nvPr>
            <p:ph type="title"/>
          </p:nvPr>
        </p:nvSpPr>
        <p:spPr/>
        <p:txBody>
          <a:bodyPr/>
          <a:lstStyle/>
          <a:p>
            <a:pPr algn="ctr" eaLnBrk="1" hangingPunct="1"/>
            <a:r>
              <a:rPr lang="zh-CN" altLang="en-US" sz="4400" b="1" kern="1200" dirty="0">
                <a:latin typeface="Tahoma" panose="020B0604030504040204" pitchFamily="34" charset="0"/>
                <a:ea typeface="隶书" pitchFamily="49" charset="-122"/>
                <a:cs typeface="+mn-cs"/>
                <a:sym typeface="Arial" pitchFamily="34" charset="0"/>
              </a:rPr>
              <a:t>拓扑排序与</a:t>
            </a:r>
            <a:r>
              <a:rPr lang="en-US" altLang="zh-CN" sz="4400" b="1" kern="1200" dirty="0">
                <a:latin typeface="Tahoma" panose="020B0604030504040204" pitchFamily="34" charset="0"/>
                <a:ea typeface="隶书" pitchFamily="49" charset="-122"/>
                <a:cs typeface="+mn-cs"/>
                <a:sym typeface="Arial" pitchFamily="34" charset="0"/>
              </a:rPr>
              <a:t>AOV</a:t>
            </a:r>
            <a:r>
              <a:rPr lang="zh-CN" altLang="en-US" sz="4400" b="1" kern="1200" dirty="0">
                <a:latin typeface="Tahoma" panose="020B0604030504040204" pitchFamily="34" charset="0"/>
                <a:ea typeface="隶书" pitchFamily="49" charset="-122"/>
                <a:cs typeface="+mn-cs"/>
                <a:sym typeface="Arial" pitchFamily="34" charset="0"/>
              </a:rPr>
              <a:t>网</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987675" y="2205038"/>
            <a:ext cx="3048000" cy="1587500"/>
            <a:chOff x="0" y="0"/>
            <a:chExt cx="4800" cy="2500"/>
          </a:xfrm>
        </p:grpSpPr>
        <p:sp>
          <p:nvSpPr>
            <p:cNvPr id="43014" name="Oval 3"/>
            <p:cNvSpPr>
              <a:spLocks noChangeArrowheads="1"/>
            </p:cNvSpPr>
            <p:nvPr/>
          </p:nvSpPr>
          <p:spPr bwMode="auto">
            <a:xfrm>
              <a:off x="2040" y="0"/>
              <a:ext cx="720" cy="720"/>
            </a:xfrm>
            <a:prstGeom prst="ellipse">
              <a:avLst/>
            </a:prstGeom>
            <a:noFill/>
            <a:ln w="12700" cap="sq">
              <a:solidFill>
                <a:srgbClr val="000099"/>
              </a:solidFill>
              <a:round/>
              <a:headEnd/>
              <a:tailEnd/>
            </a:ln>
          </p:spPr>
          <p:txBody>
            <a:bodyPr wrap="none" anchor="ctr"/>
            <a:lstStyle/>
            <a:p>
              <a:pPr algn="ctr" eaLnBrk="1" hangingPunct="1">
                <a:buFont typeface="Arial" pitchFamily="34" charset="0"/>
                <a:buNone/>
              </a:pPr>
              <a:r>
                <a:rPr lang="en-US" altLang="zh-CN" sz="3200" b="1" i="0">
                  <a:solidFill>
                    <a:srgbClr val="000099"/>
                  </a:solidFill>
                  <a:latin typeface="Times New Roman" pitchFamily="18" charset="0"/>
                </a:rPr>
                <a:t>B</a:t>
              </a:r>
              <a:endParaRPr lang="en-US" altLang="zh-CN" sz="3200" i="0">
                <a:latin typeface="Times New Roman" pitchFamily="18" charset="0"/>
              </a:endParaRPr>
            </a:p>
          </p:txBody>
        </p:sp>
        <p:sp>
          <p:nvSpPr>
            <p:cNvPr id="43015" name="Oval 4"/>
            <p:cNvSpPr>
              <a:spLocks noChangeArrowheads="1"/>
            </p:cNvSpPr>
            <p:nvPr/>
          </p:nvSpPr>
          <p:spPr bwMode="auto">
            <a:xfrm>
              <a:off x="4080" y="940"/>
              <a:ext cx="720" cy="720"/>
            </a:xfrm>
            <a:prstGeom prst="ellipse">
              <a:avLst/>
            </a:prstGeom>
            <a:noFill/>
            <a:ln w="12700" cap="sq">
              <a:solidFill>
                <a:srgbClr val="000099"/>
              </a:solidFill>
              <a:round/>
              <a:headEnd/>
              <a:tailEnd/>
            </a:ln>
          </p:spPr>
          <p:txBody>
            <a:bodyPr wrap="none" anchor="ctr"/>
            <a:lstStyle/>
            <a:p>
              <a:pPr algn="ctr" eaLnBrk="1" hangingPunct="1">
                <a:buFont typeface="Arial" pitchFamily="34" charset="0"/>
                <a:buNone/>
              </a:pPr>
              <a:r>
                <a:rPr lang="en-US" altLang="zh-CN" sz="3200" b="1" i="0">
                  <a:solidFill>
                    <a:srgbClr val="000099"/>
                  </a:solidFill>
                  <a:latin typeface="Times New Roman" pitchFamily="18" charset="0"/>
                </a:rPr>
                <a:t>D</a:t>
              </a:r>
              <a:endParaRPr lang="en-US" altLang="zh-CN" sz="3200" i="0">
                <a:latin typeface="Times New Roman" pitchFamily="18" charset="0"/>
              </a:endParaRPr>
            </a:p>
          </p:txBody>
        </p:sp>
        <p:sp>
          <p:nvSpPr>
            <p:cNvPr id="43016" name="Oval 5"/>
            <p:cNvSpPr>
              <a:spLocks noChangeArrowheads="1"/>
            </p:cNvSpPr>
            <p:nvPr/>
          </p:nvSpPr>
          <p:spPr bwMode="auto">
            <a:xfrm>
              <a:off x="0" y="940"/>
              <a:ext cx="720" cy="720"/>
            </a:xfrm>
            <a:prstGeom prst="ellipse">
              <a:avLst/>
            </a:prstGeom>
            <a:noFill/>
            <a:ln w="12700" cap="sq">
              <a:solidFill>
                <a:srgbClr val="000099"/>
              </a:solidFill>
              <a:round/>
              <a:headEnd/>
              <a:tailEnd/>
            </a:ln>
          </p:spPr>
          <p:txBody>
            <a:bodyPr wrap="none" anchor="ctr"/>
            <a:lstStyle/>
            <a:p>
              <a:pPr algn="ctr" eaLnBrk="1" hangingPunct="1">
                <a:buFont typeface="Arial" pitchFamily="34" charset="0"/>
                <a:buNone/>
              </a:pPr>
              <a:r>
                <a:rPr lang="en-US" altLang="zh-CN" sz="3200" b="1" i="0">
                  <a:solidFill>
                    <a:srgbClr val="000099"/>
                  </a:solidFill>
                  <a:latin typeface="Times New Roman" pitchFamily="18" charset="0"/>
                </a:rPr>
                <a:t>A</a:t>
              </a:r>
              <a:endParaRPr lang="en-US" altLang="zh-CN" sz="3200" i="0">
                <a:latin typeface="Times New Roman" pitchFamily="18" charset="0"/>
              </a:endParaRPr>
            </a:p>
          </p:txBody>
        </p:sp>
        <p:sp>
          <p:nvSpPr>
            <p:cNvPr id="43017" name="Oval 6"/>
            <p:cNvSpPr>
              <a:spLocks noChangeArrowheads="1"/>
            </p:cNvSpPr>
            <p:nvPr/>
          </p:nvSpPr>
          <p:spPr bwMode="auto">
            <a:xfrm>
              <a:off x="2040" y="1780"/>
              <a:ext cx="720" cy="720"/>
            </a:xfrm>
            <a:prstGeom prst="ellipse">
              <a:avLst/>
            </a:prstGeom>
            <a:noFill/>
            <a:ln w="12700" cap="sq">
              <a:solidFill>
                <a:srgbClr val="000099"/>
              </a:solidFill>
              <a:round/>
              <a:headEnd/>
              <a:tailEnd/>
            </a:ln>
          </p:spPr>
          <p:txBody>
            <a:bodyPr wrap="none" anchor="ctr"/>
            <a:lstStyle/>
            <a:p>
              <a:pPr algn="ctr" eaLnBrk="1" hangingPunct="1">
                <a:buFont typeface="Arial" pitchFamily="34" charset="0"/>
                <a:buNone/>
              </a:pPr>
              <a:r>
                <a:rPr lang="en-US" altLang="zh-CN" sz="3200" b="1" i="0">
                  <a:solidFill>
                    <a:srgbClr val="000099"/>
                  </a:solidFill>
                  <a:latin typeface="Times New Roman" pitchFamily="18" charset="0"/>
                </a:rPr>
                <a:t>C</a:t>
              </a:r>
              <a:endParaRPr lang="en-US" altLang="zh-CN" sz="3200" i="0">
                <a:latin typeface="Times New Roman" pitchFamily="18" charset="0"/>
              </a:endParaRPr>
            </a:p>
          </p:txBody>
        </p:sp>
        <p:sp>
          <p:nvSpPr>
            <p:cNvPr id="43018" name="Line 7"/>
            <p:cNvSpPr>
              <a:spLocks noChangeShapeType="1"/>
            </p:cNvSpPr>
            <p:nvPr/>
          </p:nvSpPr>
          <p:spPr bwMode="auto">
            <a:xfrm flipV="1">
              <a:off x="720" y="340"/>
              <a:ext cx="1320" cy="720"/>
            </a:xfrm>
            <a:prstGeom prst="line">
              <a:avLst/>
            </a:prstGeom>
            <a:noFill/>
            <a:ln w="25400" cap="sq">
              <a:solidFill>
                <a:srgbClr val="000099"/>
              </a:solidFill>
              <a:round/>
              <a:headEnd/>
              <a:tailEnd type="stealth" w="med" len="lg"/>
            </a:ln>
          </p:spPr>
          <p:txBody>
            <a:bodyPr wrap="none" anchor="ctr"/>
            <a:lstStyle/>
            <a:p>
              <a:endParaRPr lang="zh-CN" altLang="en-US" i="0"/>
            </a:p>
          </p:txBody>
        </p:sp>
        <p:sp>
          <p:nvSpPr>
            <p:cNvPr id="43019" name="Line 8"/>
            <p:cNvSpPr>
              <a:spLocks noChangeShapeType="1"/>
            </p:cNvSpPr>
            <p:nvPr/>
          </p:nvSpPr>
          <p:spPr bwMode="auto">
            <a:xfrm>
              <a:off x="600" y="1540"/>
              <a:ext cx="1440" cy="600"/>
            </a:xfrm>
            <a:prstGeom prst="line">
              <a:avLst/>
            </a:prstGeom>
            <a:noFill/>
            <a:ln w="25400" cap="sq">
              <a:solidFill>
                <a:srgbClr val="000099"/>
              </a:solidFill>
              <a:round/>
              <a:headEnd/>
              <a:tailEnd type="stealth" w="med" len="lg"/>
            </a:ln>
          </p:spPr>
          <p:txBody>
            <a:bodyPr wrap="none" anchor="ctr"/>
            <a:lstStyle/>
            <a:p>
              <a:endParaRPr lang="zh-CN" altLang="en-US" i="0"/>
            </a:p>
          </p:txBody>
        </p:sp>
        <p:sp>
          <p:nvSpPr>
            <p:cNvPr id="43020" name="Line 9"/>
            <p:cNvSpPr>
              <a:spLocks noChangeShapeType="1"/>
            </p:cNvSpPr>
            <p:nvPr/>
          </p:nvSpPr>
          <p:spPr bwMode="auto">
            <a:xfrm>
              <a:off x="2760" y="460"/>
              <a:ext cx="1440" cy="600"/>
            </a:xfrm>
            <a:prstGeom prst="line">
              <a:avLst/>
            </a:prstGeom>
            <a:noFill/>
            <a:ln w="25400" cap="sq">
              <a:solidFill>
                <a:srgbClr val="000099"/>
              </a:solidFill>
              <a:round/>
              <a:headEnd/>
              <a:tailEnd type="stealth" w="med" len="lg"/>
            </a:ln>
          </p:spPr>
          <p:txBody>
            <a:bodyPr wrap="none" anchor="ctr"/>
            <a:lstStyle/>
            <a:p>
              <a:endParaRPr lang="zh-CN" altLang="en-US" i="0"/>
            </a:p>
          </p:txBody>
        </p:sp>
        <p:sp>
          <p:nvSpPr>
            <p:cNvPr id="43021" name="Line 10"/>
            <p:cNvSpPr>
              <a:spLocks noChangeShapeType="1"/>
            </p:cNvSpPr>
            <p:nvPr/>
          </p:nvSpPr>
          <p:spPr bwMode="auto">
            <a:xfrm flipV="1">
              <a:off x="2760" y="1540"/>
              <a:ext cx="1440" cy="600"/>
            </a:xfrm>
            <a:prstGeom prst="line">
              <a:avLst/>
            </a:prstGeom>
            <a:noFill/>
            <a:ln w="25400" cap="sq">
              <a:solidFill>
                <a:srgbClr val="000099"/>
              </a:solidFill>
              <a:round/>
              <a:headEnd/>
              <a:tailEnd type="stealth" w="med" len="lg"/>
            </a:ln>
          </p:spPr>
          <p:txBody>
            <a:bodyPr wrap="none" anchor="ctr"/>
            <a:lstStyle/>
            <a:p>
              <a:endParaRPr lang="zh-CN" altLang="en-US" i="0"/>
            </a:p>
          </p:txBody>
        </p:sp>
      </p:grpSp>
      <p:sp>
        <p:nvSpPr>
          <p:cNvPr id="112651" name="Text Box 11"/>
          <p:cNvSpPr txBox="1">
            <a:spLocks noChangeArrowheads="1"/>
          </p:cNvSpPr>
          <p:nvPr/>
        </p:nvSpPr>
        <p:spPr bwMode="auto">
          <a:xfrm>
            <a:off x="285720" y="4316070"/>
            <a:ext cx="8229600" cy="701675"/>
          </a:xfrm>
          <a:prstGeom prst="rect">
            <a:avLst/>
          </a:prstGeom>
          <a:noFill/>
          <a:ln w="9525">
            <a:noFill/>
            <a:miter lim="800000"/>
            <a:headEnd/>
            <a:tailEnd/>
          </a:ln>
        </p:spPr>
        <p:txBody>
          <a:bodyPr>
            <a:spAutoFit/>
          </a:bodyPr>
          <a:lstStyle/>
          <a:p>
            <a:pPr eaLnBrk="1" hangingPunct="1">
              <a:spcBef>
                <a:spcPct val="50000"/>
              </a:spcBef>
              <a:buFont typeface="Arial" pitchFamily="34" charset="0"/>
              <a:buNone/>
            </a:pPr>
            <a:r>
              <a:rPr lang="zh-CN" altLang="en-US" sz="4000" dirty="0">
                <a:latin typeface="Times New Roman" pitchFamily="18" charset="0"/>
              </a:rPr>
              <a:t>   </a:t>
            </a:r>
            <a:r>
              <a:rPr lang="en-US" altLang="zh-CN" sz="2800" b="0" i="0" dirty="0">
                <a:solidFill>
                  <a:srgbClr val="FF0000"/>
                </a:solidFill>
                <a:latin typeface="+mn-ea"/>
                <a:ea typeface="+mn-ea"/>
              </a:rPr>
              <a:t>A B C D    </a:t>
            </a:r>
            <a:r>
              <a:rPr lang="zh-CN" altLang="en-US" sz="2800" b="0" i="0" dirty="0">
                <a:solidFill>
                  <a:srgbClr val="FF0000"/>
                </a:solidFill>
                <a:latin typeface="+mn-ea"/>
                <a:ea typeface="+mn-ea"/>
              </a:rPr>
              <a:t>或    </a:t>
            </a:r>
            <a:r>
              <a:rPr lang="en-US" altLang="zh-CN" sz="2800" b="0" i="0" dirty="0">
                <a:solidFill>
                  <a:srgbClr val="FF0000"/>
                </a:solidFill>
                <a:latin typeface="+mn-ea"/>
                <a:ea typeface="+mn-ea"/>
              </a:rPr>
              <a:t>A C B D</a:t>
            </a:r>
          </a:p>
        </p:txBody>
      </p:sp>
      <p:sp>
        <p:nvSpPr>
          <p:cNvPr id="43012" name="Rectangle 12"/>
          <p:cNvSpPr>
            <a:spLocks noGrp="1" noChangeArrowheads="1"/>
          </p:cNvSpPr>
          <p:nvPr/>
        </p:nvSpPr>
        <p:spPr bwMode="auto">
          <a:xfrm>
            <a:off x="285720" y="1285860"/>
            <a:ext cx="8208962" cy="574675"/>
          </a:xfrm>
          <a:prstGeom prst="rect">
            <a:avLst/>
          </a:prstGeom>
          <a:noFill/>
          <a:ln w="9525">
            <a:noFill/>
            <a:miter lim="800000"/>
            <a:headEnd/>
            <a:tailEnd/>
          </a:ln>
        </p:spPr>
        <p:txBody>
          <a:bodyPr anchor="b"/>
          <a:lstStyle/>
          <a:p>
            <a:pPr eaLnBrk="1" hangingPunct="1">
              <a:lnSpc>
                <a:spcPct val="150000"/>
              </a:lnSpc>
            </a:pPr>
            <a:r>
              <a:rPr lang="zh-CN" altLang="en-US" sz="3200" dirty="0">
                <a:solidFill>
                  <a:schemeClr val="tx2"/>
                </a:solidFill>
                <a:latin typeface="黑体" pitchFamily="49" charset="-122"/>
                <a:ea typeface="黑体" pitchFamily="49" charset="-122"/>
              </a:rPr>
              <a:t> </a:t>
            </a:r>
            <a:r>
              <a:rPr lang="zh-CN" altLang="en-US" sz="2800" b="0" i="0" dirty="0">
                <a:latin typeface="黑体" pitchFamily="49" charset="-122"/>
                <a:ea typeface="黑体" pitchFamily="49" charset="-122"/>
              </a:rPr>
              <a:t>写出下图的拓扑排序序列。</a:t>
            </a:r>
            <a:endParaRPr lang="zh-CN" altLang="en-US" sz="2800" b="0" i="0" dirty="0">
              <a:latin typeface="黑体" pitchFamily="49" charset="-122"/>
              <a:ea typeface="黑体" pitchFamily="49" charset="-122"/>
              <a:sym typeface="Arial" pitchFamily="34" charset="0"/>
            </a:endParaRPr>
          </a:p>
        </p:txBody>
      </p:sp>
      <p:sp>
        <p:nvSpPr>
          <p:cNvPr id="43013" name="Rectangle 13"/>
          <p:cNvSpPr>
            <a:spLocks noChangeArrowheads="1"/>
          </p:cNvSpPr>
          <p:nvPr/>
        </p:nvSpPr>
        <p:spPr bwMode="auto">
          <a:xfrm>
            <a:off x="609600" y="152400"/>
            <a:ext cx="8305800" cy="762000"/>
          </a:xfrm>
          <a:prstGeom prst="rect">
            <a:avLst/>
          </a:prstGeom>
          <a:noFill/>
          <a:ln w="9525">
            <a:noFill/>
            <a:miter lim="800000"/>
            <a:headEnd/>
            <a:tailEnd/>
          </a:ln>
        </p:spPr>
        <p:txBody>
          <a:bodyPr/>
          <a:lstStyle/>
          <a:p>
            <a:pPr marL="342900" indent="-342900" algn="ctr" eaLnBrk="1" hangingPunct="1">
              <a:lnSpc>
                <a:spcPct val="90000"/>
              </a:lnSpc>
              <a:buClr>
                <a:schemeClr val="folHlink"/>
              </a:buClr>
              <a:buSzPct val="60000"/>
              <a:buFont typeface="Wingdings" pitchFamily="2" charset="2"/>
              <a:buNone/>
            </a:pPr>
            <a:r>
              <a:rPr lang="zh-CN" altLang="en-US" sz="4400" i="0" dirty="0">
                <a:solidFill>
                  <a:schemeClr val="tx2"/>
                </a:solidFill>
                <a:latin typeface="Tahoma" panose="020B0604030504040204" pitchFamily="34" charset="0"/>
                <a:ea typeface="隶书" pitchFamily="49" charset="-122"/>
                <a:sym typeface="Arial" pitchFamily="34" charset="0"/>
              </a:rPr>
              <a:t>练习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51"/>
                                        </p:tgtEl>
                                        <p:attrNameLst>
                                          <p:attrName>style.visibility</p:attrName>
                                        </p:attrNameLst>
                                      </p:cBhvr>
                                      <p:to>
                                        <p:strVal val="visible"/>
                                      </p:to>
                                    </p:set>
                                    <p:animEffect transition="in" filter="wipe(left)">
                                      <p:cBhvr>
                                        <p:cTn id="7" dur="500"/>
                                        <p:tgtEl>
                                          <p:spTgt spid="112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51"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555875" y="1990725"/>
            <a:ext cx="3602038" cy="2232025"/>
            <a:chOff x="0" y="0"/>
            <a:chExt cx="4800" cy="2400"/>
          </a:xfrm>
        </p:grpSpPr>
        <p:sp>
          <p:nvSpPr>
            <p:cNvPr id="44038" name="Oval 3"/>
            <p:cNvSpPr>
              <a:spLocks noChangeArrowheads="1"/>
            </p:cNvSpPr>
            <p:nvPr/>
          </p:nvSpPr>
          <p:spPr bwMode="auto">
            <a:xfrm>
              <a:off x="2039" y="0"/>
              <a:ext cx="721" cy="720"/>
            </a:xfrm>
            <a:prstGeom prst="ellipse">
              <a:avLst/>
            </a:prstGeom>
            <a:solidFill>
              <a:srgbClr val="CCFFCC">
                <a:alpha val="50195"/>
              </a:srgbClr>
            </a:solidFill>
            <a:ln w="12700" cap="sq">
              <a:solidFill>
                <a:schemeClr val="tx2"/>
              </a:solidFill>
              <a:round/>
              <a:headEnd/>
              <a:tailEnd/>
            </a:ln>
          </p:spPr>
          <p:txBody>
            <a:bodyPr wrap="none" anchor="ctr"/>
            <a:lstStyle/>
            <a:p>
              <a:pPr algn="ctr" eaLnBrk="1" hangingPunct="1">
                <a:buFont typeface="Arial" pitchFamily="34" charset="0"/>
                <a:buNone/>
              </a:pPr>
              <a:r>
                <a:rPr lang="en-US" altLang="zh-CN" b="1" i="0">
                  <a:solidFill>
                    <a:srgbClr val="000099"/>
                  </a:solidFill>
                  <a:latin typeface="Times New Roman" pitchFamily="18" charset="0"/>
                </a:rPr>
                <a:t>B</a:t>
              </a:r>
              <a:endParaRPr lang="en-US" altLang="zh-CN" i="0">
                <a:latin typeface="Times New Roman" pitchFamily="18" charset="0"/>
              </a:endParaRPr>
            </a:p>
          </p:txBody>
        </p:sp>
        <p:sp>
          <p:nvSpPr>
            <p:cNvPr id="44039" name="Oval 4"/>
            <p:cNvSpPr>
              <a:spLocks noChangeArrowheads="1"/>
            </p:cNvSpPr>
            <p:nvPr/>
          </p:nvSpPr>
          <p:spPr bwMode="auto">
            <a:xfrm>
              <a:off x="4081" y="840"/>
              <a:ext cx="719" cy="720"/>
            </a:xfrm>
            <a:prstGeom prst="ellipse">
              <a:avLst/>
            </a:prstGeom>
            <a:solidFill>
              <a:srgbClr val="CCFFCC">
                <a:alpha val="50195"/>
              </a:srgbClr>
            </a:solidFill>
            <a:ln w="12700" cap="sq">
              <a:solidFill>
                <a:schemeClr val="tx2"/>
              </a:solidFill>
              <a:round/>
              <a:headEnd/>
              <a:tailEnd/>
            </a:ln>
          </p:spPr>
          <p:txBody>
            <a:bodyPr wrap="none" anchor="ctr"/>
            <a:lstStyle/>
            <a:p>
              <a:pPr algn="ctr" eaLnBrk="1" hangingPunct="1">
                <a:buFont typeface="Arial" pitchFamily="34" charset="0"/>
                <a:buNone/>
              </a:pPr>
              <a:r>
                <a:rPr lang="en-US" altLang="zh-CN" b="1" i="0">
                  <a:solidFill>
                    <a:srgbClr val="000099"/>
                  </a:solidFill>
                  <a:latin typeface="Times New Roman" pitchFamily="18" charset="0"/>
                </a:rPr>
                <a:t>D</a:t>
              </a:r>
              <a:endParaRPr lang="en-US" altLang="zh-CN" i="0">
                <a:latin typeface="Times New Roman" pitchFamily="18" charset="0"/>
              </a:endParaRPr>
            </a:p>
          </p:txBody>
        </p:sp>
        <p:sp>
          <p:nvSpPr>
            <p:cNvPr id="44040" name="Oval 5"/>
            <p:cNvSpPr>
              <a:spLocks noChangeArrowheads="1"/>
            </p:cNvSpPr>
            <p:nvPr/>
          </p:nvSpPr>
          <p:spPr bwMode="auto">
            <a:xfrm>
              <a:off x="0" y="840"/>
              <a:ext cx="719" cy="720"/>
            </a:xfrm>
            <a:prstGeom prst="ellipse">
              <a:avLst/>
            </a:prstGeom>
            <a:solidFill>
              <a:srgbClr val="CCFFCC">
                <a:alpha val="50195"/>
              </a:srgbClr>
            </a:solidFill>
            <a:ln w="12700" cap="sq">
              <a:solidFill>
                <a:schemeClr val="tx2"/>
              </a:solidFill>
              <a:round/>
              <a:headEnd/>
              <a:tailEnd/>
            </a:ln>
          </p:spPr>
          <p:txBody>
            <a:bodyPr wrap="none" anchor="ctr"/>
            <a:lstStyle/>
            <a:p>
              <a:pPr algn="ctr" eaLnBrk="1" hangingPunct="1">
                <a:buFont typeface="Arial" pitchFamily="34" charset="0"/>
                <a:buNone/>
              </a:pPr>
              <a:r>
                <a:rPr lang="en-US" altLang="zh-CN" b="1" i="0">
                  <a:solidFill>
                    <a:srgbClr val="000099"/>
                  </a:solidFill>
                  <a:latin typeface="Times New Roman" pitchFamily="18" charset="0"/>
                </a:rPr>
                <a:t>A</a:t>
              </a:r>
            </a:p>
          </p:txBody>
        </p:sp>
        <p:sp>
          <p:nvSpPr>
            <p:cNvPr id="44041" name="Oval 6"/>
            <p:cNvSpPr>
              <a:spLocks noChangeArrowheads="1"/>
            </p:cNvSpPr>
            <p:nvPr/>
          </p:nvSpPr>
          <p:spPr bwMode="auto">
            <a:xfrm>
              <a:off x="2039" y="1680"/>
              <a:ext cx="721" cy="720"/>
            </a:xfrm>
            <a:prstGeom prst="ellipse">
              <a:avLst/>
            </a:prstGeom>
            <a:solidFill>
              <a:srgbClr val="CCFFCC">
                <a:alpha val="50195"/>
              </a:srgbClr>
            </a:solidFill>
            <a:ln w="12700" cap="sq">
              <a:solidFill>
                <a:schemeClr val="tx2"/>
              </a:solidFill>
              <a:round/>
              <a:headEnd/>
              <a:tailEnd/>
            </a:ln>
          </p:spPr>
          <p:txBody>
            <a:bodyPr wrap="none" anchor="ctr"/>
            <a:lstStyle/>
            <a:p>
              <a:pPr algn="ctr" eaLnBrk="1" hangingPunct="1">
                <a:buFont typeface="Arial" pitchFamily="34" charset="0"/>
                <a:buNone/>
              </a:pPr>
              <a:r>
                <a:rPr lang="en-US" altLang="zh-CN" b="1" i="0">
                  <a:solidFill>
                    <a:srgbClr val="000099"/>
                  </a:solidFill>
                  <a:latin typeface="Times New Roman" pitchFamily="18" charset="0"/>
                </a:rPr>
                <a:t>C</a:t>
              </a:r>
              <a:endParaRPr lang="en-US" altLang="zh-CN" i="0">
                <a:latin typeface="Times New Roman" pitchFamily="18" charset="0"/>
              </a:endParaRPr>
            </a:p>
          </p:txBody>
        </p:sp>
        <p:sp>
          <p:nvSpPr>
            <p:cNvPr id="44042" name="Line 7"/>
            <p:cNvSpPr>
              <a:spLocks noChangeShapeType="1"/>
            </p:cNvSpPr>
            <p:nvPr/>
          </p:nvSpPr>
          <p:spPr bwMode="auto">
            <a:xfrm flipV="1">
              <a:off x="719" y="480"/>
              <a:ext cx="1320" cy="480"/>
            </a:xfrm>
            <a:prstGeom prst="line">
              <a:avLst/>
            </a:prstGeom>
            <a:noFill/>
            <a:ln w="28575" cap="sq">
              <a:solidFill>
                <a:schemeClr val="tx2"/>
              </a:solidFill>
              <a:round/>
              <a:headEnd/>
              <a:tailEnd type="stealth" w="med" len="lg"/>
            </a:ln>
          </p:spPr>
          <p:txBody>
            <a:bodyPr wrap="none" anchor="ctr"/>
            <a:lstStyle/>
            <a:p>
              <a:endParaRPr lang="zh-CN" altLang="en-US" i="0"/>
            </a:p>
          </p:txBody>
        </p:sp>
        <p:sp>
          <p:nvSpPr>
            <p:cNvPr id="44043" name="Line 8"/>
            <p:cNvSpPr>
              <a:spLocks noChangeShapeType="1"/>
            </p:cNvSpPr>
            <p:nvPr/>
          </p:nvSpPr>
          <p:spPr bwMode="auto">
            <a:xfrm>
              <a:off x="601" y="1441"/>
              <a:ext cx="1439" cy="599"/>
            </a:xfrm>
            <a:prstGeom prst="line">
              <a:avLst/>
            </a:prstGeom>
            <a:noFill/>
            <a:ln w="28575" cap="sq">
              <a:solidFill>
                <a:schemeClr val="tx2"/>
              </a:solidFill>
              <a:round/>
              <a:headEnd/>
              <a:tailEnd type="stealth" w="med" len="lg"/>
            </a:ln>
          </p:spPr>
          <p:txBody>
            <a:bodyPr wrap="none" anchor="ctr"/>
            <a:lstStyle/>
            <a:p>
              <a:endParaRPr lang="zh-CN" altLang="en-US" i="0"/>
            </a:p>
          </p:txBody>
        </p:sp>
        <p:sp>
          <p:nvSpPr>
            <p:cNvPr id="44044" name="Line 9"/>
            <p:cNvSpPr>
              <a:spLocks noChangeShapeType="1"/>
            </p:cNvSpPr>
            <p:nvPr/>
          </p:nvSpPr>
          <p:spPr bwMode="auto">
            <a:xfrm flipV="1">
              <a:off x="2761" y="1441"/>
              <a:ext cx="1439" cy="599"/>
            </a:xfrm>
            <a:prstGeom prst="line">
              <a:avLst/>
            </a:prstGeom>
            <a:noFill/>
            <a:ln w="28575" cap="sq">
              <a:solidFill>
                <a:schemeClr val="tx2"/>
              </a:solidFill>
              <a:round/>
              <a:headEnd/>
              <a:tailEnd type="stealth" w="med" len="lg"/>
            </a:ln>
          </p:spPr>
          <p:txBody>
            <a:bodyPr wrap="none" anchor="ctr"/>
            <a:lstStyle/>
            <a:p>
              <a:endParaRPr lang="zh-CN" altLang="en-US" i="0"/>
            </a:p>
          </p:txBody>
        </p:sp>
        <p:sp>
          <p:nvSpPr>
            <p:cNvPr id="44045" name="Line 10"/>
            <p:cNvSpPr>
              <a:spLocks noChangeShapeType="1"/>
            </p:cNvSpPr>
            <p:nvPr/>
          </p:nvSpPr>
          <p:spPr bwMode="auto">
            <a:xfrm flipH="1" flipV="1">
              <a:off x="2761" y="360"/>
              <a:ext cx="1439" cy="720"/>
            </a:xfrm>
            <a:prstGeom prst="line">
              <a:avLst/>
            </a:prstGeom>
            <a:noFill/>
            <a:ln w="28575" cap="sq">
              <a:solidFill>
                <a:schemeClr val="tx2"/>
              </a:solidFill>
              <a:round/>
              <a:headEnd/>
              <a:tailEnd type="stealth" w="med" len="lg"/>
            </a:ln>
          </p:spPr>
          <p:txBody>
            <a:bodyPr wrap="none" anchor="ctr"/>
            <a:lstStyle/>
            <a:p>
              <a:endParaRPr lang="zh-CN" altLang="en-US" i="0"/>
            </a:p>
          </p:txBody>
        </p:sp>
        <p:sp>
          <p:nvSpPr>
            <p:cNvPr id="44046" name="Line 11"/>
            <p:cNvSpPr>
              <a:spLocks noChangeShapeType="1"/>
            </p:cNvSpPr>
            <p:nvPr/>
          </p:nvSpPr>
          <p:spPr bwMode="auto">
            <a:xfrm>
              <a:off x="2401" y="720"/>
              <a:ext cx="0" cy="959"/>
            </a:xfrm>
            <a:prstGeom prst="line">
              <a:avLst/>
            </a:prstGeom>
            <a:noFill/>
            <a:ln w="28575" cap="sq">
              <a:solidFill>
                <a:schemeClr val="tx2"/>
              </a:solidFill>
              <a:round/>
              <a:headEnd/>
              <a:tailEnd type="stealth" w="med" len="lg"/>
            </a:ln>
          </p:spPr>
          <p:txBody>
            <a:bodyPr wrap="none" anchor="ctr"/>
            <a:lstStyle/>
            <a:p>
              <a:endParaRPr lang="zh-CN" altLang="en-US" i="0"/>
            </a:p>
          </p:txBody>
        </p:sp>
      </p:grpSp>
      <p:sp>
        <p:nvSpPr>
          <p:cNvPr id="113676" name="Text Box 12"/>
          <p:cNvSpPr txBox="1">
            <a:spLocks noChangeArrowheads="1"/>
          </p:cNvSpPr>
          <p:nvPr/>
        </p:nvSpPr>
        <p:spPr bwMode="auto">
          <a:xfrm>
            <a:off x="609600" y="4835061"/>
            <a:ext cx="8139112" cy="523220"/>
          </a:xfrm>
          <a:prstGeom prst="rect">
            <a:avLst/>
          </a:prstGeom>
          <a:noFill/>
          <a:ln w="9525">
            <a:noFill/>
            <a:miter lim="800000"/>
            <a:headEnd/>
            <a:tailEnd/>
          </a:ln>
        </p:spPr>
        <p:txBody>
          <a:bodyPr wrap="square">
            <a:spAutoFit/>
          </a:bodyPr>
          <a:lstStyle/>
          <a:p>
            <a:pPr eaLnBrk="1" hangingPunct="1">
              <a:buFont typeface="Arial" pitchFamily="34" charset="0"/>
              <a:buNone/>
            </a:pPr>
            <a:r>
              <a:rPr lang="zh-CN" altLang="en-US" sz="2800" b="0" i="0" dirty="0">
                <a:solidFill>
                  <a:srgbClr val="FF0000"/>
                </a:solidFill>
                <a:latin typeface="+mn-ea"/>
                <a:ea typeface="+mn-ea"/>
                <a:sym typeface="Arial" pitchFamily="34" charset="0"/>
              </a:rPr>
              <a:t>无拓扑排序序列，因为图中存在环 </a:t>
            </a:r>
            <a:r>
              <a:rPr lang="en-US" altLang="zh-CN" sz="2800" b="0" i="0" dirty="0">
                <a:solidFill>
                  <a:srgbClr val="FF0000"/>
                </a:solidFill>
                <a:latin typeface="+mn-ea"/>
                <a:ea typeface="+mn-ea"/>
                <a:sym typeface="Arial" pitchFamily="34" charset="0"/>
              </a:rPr>
              <a:t>{B, C, D}</a:t>
            </a:r>
            <a:r>
              <a:rPr lang="zh-CN" altLang="en-US" sz="2800" b="0" i="0" dirty="0">
                <a:solidFill>
                  <a:srgbClr val="FF0000"/>
                </a:solidFill>
                <a:latin typeface="+mn-ea"/>
                <a:ea typeface="+mn-ea"/>
                <a:sym typeface="Arial" pitchFamily="34" charset="0"/>
              </a:rPr>
              <a:t>。</a:t>
            </a:r>
            <a:endParaRPr lang="en-US" altLang="zh-CN" sz="2800" b="0" i="0" dirty="0">
              <a:solidFill>
                <a:srgbClr val="FF0000"/>
              </a:solidFill>
              <a:latin typeface="+mn-ea"/>
              <a:ea typeface="+mn-ea"/>
              <a:sym typeface="Arial" pitchFamily="34" charset="0"/>
            </a:endParaRPr>
          </a:p>
        </p:txBody>
      </p:sp>
      <p:sp>
        <p:nvSpPr>
          <p:cNvPr id="44036" name="Rectangle 13"/>
          <p:cNvSpPr>
            <a:spLocks noGrp="1" noChangeArrowheads="1"/>
          </p:cNvSpPr>
          <p:nvPr/>
        </p:nvSpPr>
        <p:spPr bwMode="auto">
          <a:xfrm>
            <a:off x="506442" y="1285860"/>
            <a:ext cx="8208962" cy="574675"/>
          </a:xfrm>
          <a:prstGeom prst="rect">
            <a:avLst/>
          </a:prstGeom>
          <a:noFill/>
          <a:ln w="9525">
            <a:noFill/>
            <a:miter lim="800000"/>
            <a:headEnd/>
            <a:tailEnd/>
          </a:ln>
        </p:spPr>
        <p:txBody>
          <a:bodyPr anchor="b"/>
          <a:lstStyle/>
          <a:p>
            <a:pPr eaLnBrk="1" hangingPunct="1">
              <a:lnSpc>
                <a:spcPct val="150000"/>
              </a:lnSpc>
            </a:pPr>
            <a:r>
              <a:rPr lang="zh-CN" altLang="en-US" sz="2800" b="0" i="0" dirty="0">
                <a:latin typeface="黑体" pitchFamily="49" charset="-122"/>
                <a:ea typeface="黑体" pitchFamily="49" charset="-122"/>
              </a:rPr>
              <a:t>写出下图的拓扑排序序列。</a:t>
            </a:r>
            <a:endParaRPr lang="zh-CN" altLang="en-US" sz="2800" b="0" i="0" dirty="0">
              <a:latin typeface="黑体" pitchFamily="49" charset="-122"/>
              <a:ea typeface="黑体" pitchFamily="49" charset="-122"/>
              <a:sym typeface="Arial" pitchFamily="34" charset="0"/>
            </a:endParaRPr>
          </a:p>
        </p:txBody>
      </p:sp>
      <p:sp>
        <p:nvSpPr>
          <p:cNvPr id="15" name="Rectangle 13"/>
          <p:cNvSpPr>
            <a:spLocks noChangeArrowheads="1"/>
          </p:cNvSpPr>
          <p:nvPr/>
        </p:nvSpPr>
        <p:spPr bwMode="auto">
          <a:xfrm>
            <a:off x="609600" y="152400"/>
            <a:ext cx="8305800" cy="762000"/>
          </a:xfrm>
          <a:prstGeom prst="rect">
            <a:avLst/>
          </a:prstGeom>
          <a:noFill/>
          <a:ln w="9525">
            <a:noFill/>
            <a:miter lim="800000"/>
            <a:headEnd/>
            <a:tailEnd/>
          </a:ln>
        </p:spPr>
        <p:txBody>
          <a:bodyPr/>
          <a:lstStyle/>
          <a:p>
            <a:pPr marL="342900" indent="-342900" algn="ctr" eaLnBrk="1" hangingPunct="1">
              <a:lnSpc>
                <a:spcPct val="90000"/>
              </a:lnSpc>
              <a:buClr>
                <a:schemeClr val="folHlink"/>
              </a:buClr>
              <a:buSzPct val="60000"/>
              <a:buFont typeface="Wingdings" pitchFamily="2" charset="2"/>
              <a:buNone/>
            </a:pPr>
            <a:r>
              <a:rPr lang="zh-CN" altLang="en-US" sz="4400" i="0" dirty="0">
                <a:solidFill>
                  <a:schemeClr val="tx2"/>
                </a:solidFill>
                <a:latin typeface="Tahoma" panose="020B0604030504040204" pitchFamily="34" charset="0"/>
                <a:ea typeface="隶书" pitchFamily="49" charset="-122"/>
                <a:sym typeface="Arial" pitchFamily="34" charset="0"/>
              </a:rPr>
              <a:t>练习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3676"/>
                                        </p:tgtEl>
                                        <p:attrNameLst>
                                          <p:attrName>style.visibility</p:attrName>
                                        </p:attrNameLst>
                                      </p:cBhvr>
                                      <p:to>
                                        <p:strVal val="visible"/>
                                      </p:to>
                                    </p:set>
                                    <p:animEffect transition="in" filter="wipe(left)">
                                      <p:cBhvr>
                                        <p:cTn id="7" dur="500"/>
                                        <p:tgtEl>
                                          <p:spTgt spid="113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6"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body" idx="1"/>
          </p:nvPr>
        </p:nvSpPr>
        <p:spPr>
          <a:xfrm>
            <a:off x="613257" y="5094221"/>
            <a:ext cx="8305800" cy="1411287"/>
          </a:xfrm>
        </p:spPr>
        <p:txBody>
          <a:bodyPr/>
          <a:lstStyle/>
          <a:p>
            <a:pPr eaLnBrk="1" hangingPunct="1">
              <a:lnSpc>
                <a:spcPct val="150000"/>
              </a:lnSpc>
              <a:spcBef>
                <a:spcPct val="10000"/>
              </a:spcBef>
              <a:buClr>
                <a:srgbClr val="FF7C80"/>
              </a:buClr>
              <a:buSzPct val="50000"/>
              <a:buFont typeface="Wingdings" pitchFamily="2" charset="2"/>
              <a:buNone/>
              <a:defRPr/>
            </a:pPr>
            <a:r>
              <a:rPr lang="zh-CN" altLang="en-US" sz="1800" b="1" dirty="0">
                <a:solidFill>
                  <a:srgbClr val="000066"/>
                </a:solidFill>
                <a:ea typeface="楷体_GB2312" pitchFamily="1" charset="-122"/>
              </a:rPr>
              <a:t>          </a:t>
            </a:r>
            <a:r>
              <a:rPr lang="en-US" altLang="zh-CN" dirty="0">
                <a:solidFill>
                  <a:srgbClr val="000066"/>
                </a:solidFill>
                <a:latin typeface="+mn-ea"/>
              </a:rPr>
              <a:t>C</a:t>
            </a:r>
            <a:r>
              <a:rPr lang="en-US" altLang="zh-CN" baseline="-25000" dirty="0">
                <a:solidFill>
                  <a:srgbClr val="000066"/>
                </a:solidFill>
                <a:latin typeface="+mn-ea"/>
              </a:rPr>
              <a:t>1</a:t>
            </a:r>
            <a:r>
              <a:rPr lang="en-US" altLang="zh-CN" dirty="0">
                <a:solidFill>
                  <a:srgbClr val="000066"/>
                </a:solidFill>
                <a:latin typeface="+mn-ea"/>
              </a:rPr>
              <a:t> , C</a:t>
            </a:r>
            <a:r>
              <a:rPr lang="en-US" altLang="zh-CN" baseline="-25000" dirty="0">
                <a:solidFill>
                  <a:srgbClr val="000066"/>
                </a:solidFill>
                <a:latin typeface="+mn-ea"/>
              </a:rPr>
              <a:t>2</a:t>
            </a:r>
            <a:r>
              <a:rPr lang="en-US" altLang="zh-CN" dirty="0">
                <a:solidFill>
                  <a:srgbClr val="000066"/>
                </a:solidFill>
                <a:latin typeface="+mn-ea"/>
              </a:rPr>
              <a:t> , C</a:t>
            </a:r>
            <a:r>
              <a:rPr lang="en-US" altLang="zh-CN" baseline="-25000" dirty="0">
                <a:solidFill>
                  <a:srgbClr val="000066"/>
                </a:solidFill>
                <a:latin typeface="+mn-ea"/>
              </a:rPr>
              <a:t>3</a:t>
            </a:r>
            <a:r>
              <a:rPr lang="en-US" altLang="zh-CN" dirty="0">
                <a:solidFill>
                  <a:srgbClr val="000066"/>
                </a:solidFill>
                <a:latin typeface="+mn-ea"/>
              </a:rPr>
              <a:t> , C</a:t>
            </a:r>
            <a:r>
              <a:rPr lang="en-US" altLang="zh-CN" baseline="-25000" dirty="0">
                <a:solidFill>
                  <a:srgbClr val="000066"/>
                </a:solidFill>
                <a:latin typeface="+mn-ea"/>
              </a:rPr>
              <a:t>4</a:t>
            </a:r>
            <a:r>
              <a:rPr lang="en-US" altLang="zh-CN" dirty="0">
                <a:solidFill>
                  <a:srgbClr val="000066"/>
                </a:solidFill>
                <a:latin typeface="+mn-ea"/>
              </a:rPr>
              <a:t> , C</a:t>
            </a:r>
            <a:r>
              <a:rPr lang="en-US" altLang="zh-CN" baseline="-25000" dirty="0">
                <a:solidFill>
                  <a:srgbClr val="000066"/>
                </a:solidFill>
                <a:latin typeface="+mn-ea"/>
              </a:rPr>
              <a:t>5</a:t>
            </a:r>
            <a:r>
              <a:rPr lang="en-US" altLang="zh-CN" dirty="0">
                <a:solidFill>
                  <a:srgbClr val="000066"/>
                </a:solidFill>
                <a:latin typeface="+mn-ea"/>
              </a:rPr>
              <a:t> , C</a:t>
            </a:r>
            <a:r>
              <a:rPr lang="en-US" altLang="zh-CN" baseline="-25000" dirty="0">
                <a:solidFill>
                  <a:srgbClr val="000066"/>
                </a:solidFill>
                <a:latin typeface="+mn-ea"/>
              </a:rPr>
              <a:t>6</a:t>
            </a:r>
            <a:r>
              <a:rPr lang="en-US" altLang="zh-CN" dirty="0">
                <a:solidFill>
                  <a:srgbClr val="000066"/>
                </a:solidFill>
                <a:latin typeface="+mn-ea"/>
              </a:rPr>
              <a:t>, C</a:t>
            </a:r>
            <a:r>
              <a:rPr lang="en-US" altLang="zh-CN" baseline="-25000" dirty="0">
                <a:solidFill>
                  <a:srgbClr val="000066"/>
                </a:solidFill>
                <a:latin typeface="+mn-ea"/>
              </a:rPr>
              <a:t>8</a:t>
            </a:r>
            <a:r>
              <a:rPr lang="en-US" altLang="zh-CN" dirty="0">
                <a:solidFill>
                  <a:srgbClr val="000066"/>
                </a:solidFill>
                <a:latin typeface="+mn-ea"/>
              </a:rPr>
              <a:t> , C</a:t>
            </a:r>
            <a:r>
              <a:rPr lang="en-US" altLang="zh-CN" baseline="-25000" dirty="0">
                <a:solidFill>
                  <a:srgbClr val="000066"/>
                </a:solidFill>
                <a:latin typeface="+mn-ea"/>
              </a:rPr>
              <a:t>9</a:t>
            </a:r>
            <a:r>
              <a:rPr lang="en-US" altLang="zh-CN" dirty="0">
                <a:solidFill>
                  <a:srgbClr val="000066"/>
                </a:solidFill>
                <a:latin typeface="+mn-ea"/>
              </a:rPr>
              <a:t> , C</a:t>
            </a:r>
            <a:r>
              <a:rPr lang="en-US" altLang="zh-CN" baseline="-25000" dirty="0">
                <a:solidFill>
                  <a:srgbClr val="000066"/>
                </a:solidFill>
                <a:latin typeface="+mn-ea"/>
              </a:rPr>
              <a:t>7</a:t>
            </a:r>
          </a:p>
          <a:p>
            <a:pPr eaLnBrk="1" hangingPunct="1">
              <a:lnSpc>
                <a:spcPct val="150000"/>
              </a:lnSpc>
              <a:spcBef>
                <a:spcPct val="10000"/>
              </a:spcBef>
              <a:buClr>
                <a:srgbClr val="FF7C80"/>
              </a:buClr>
              <a:buSzPct val="50000"/>
              <a:buFont typeface="Wingdings" pitchFamily="2" charset="2"/>
              <a:buNone/>
              <a:defRPr/>
            </a:pPr>
            <a:r>
              <a:rPr lang="zh-CN" altLang="en-US" dirty="0">
                <a:solidFill>
                  <a:srgbClr val="000066"/>
                </a:solidFill>
                <a:latin typeface="+mn-ea"/>
              </a:rPr>
              <a:t>或 </a:t>
            </a:r>
            <a:r>
              <a:rPr lang="en-US" altLang="zh-CN" dirty="0">
                <a:solidFill>
                  <a:srgbClr val="000066"/>
                </a:solidFill>
                <a:latin typeface="+mn-ea"/>
              </a:rPr>
              <a:t>C</a:t>
            </a:r>
            <a:r>
              <a:rPr lang="en-US" altLang="zh-CN" baseline="-25000" dirty="0">
                <a:solidFill>
                  <a:srgbClr val="000066"/>
                </a:solidFill>
                <a:latin typeface="+mn-ea"/>
              </a:rPr>
              <a:t>1</a:t>
            </a:r>
            <a:r>
              <a:rPr lang="en-US" altLang="zh-CN" dirty="0">
                <a:solidFill>
                  <a:srgbClr val="000066"/>
                </a:solidFill>
                <a:latin typeface="+mn-ea"/>
              </a:rPr>
              <a:t> , C</a:t>
            </a:r>
            <a:r>
              <a:rPr lang="en-US" altLang="zh-CN" baseline="-25000" dirty="0">
                <a:solidFill>
                  <a:srgbClr val="000066"/>
                </a:solidFill>
                <a:latin typeface="+mn-ea"/>
              </a:rPr>
              <a:t>8</a:t>
            </a:r>
            <a:r>
              <a:rPr lang="en-US" altLang="zh-CN" dirty="0">
                <a:solidFill>
                  <a:srgbClr val="000066"/>
                </a:solidFill>
                <a:latin typeface="+mn-ea"/>
              </a:rPr>
              <a:t> , C</a:t>
            </a:r>
            <a:r>
              <a:rPr lang="en-US" altLang="zh-CN" baseline="-25000" dirty="0">
                <a:solidFill>
                  <a:srgbClr val="000066"/>
                </a:solidFill>
                <a:latin typeface="+mn-ea"/>
              </a:rPr>
              <a:t>9</a:t>
            </a:r>
            <a:r>
              <a:rPr lang="en-US" altLang="zh-CN" dirty="0">
                <a:solidFill>
                  <a:srgbClr val="000066"/>
                </a:solidFill>
                <a:latin typeface="+mn-ea"/>
              </a:rPr>
              <a:t> , C</a:t>
            </a:r>
            <a:r>
              <a:rPr lang="en-US" altLang="zh-CN" baseline="-25000" dirty="0">
                <a:solidFill>
                  <a:srgbClr val="000066"/>
                </a:solidFill>
                <a:latin typeface="+mn-ea"/>
              </a:rPr>
              <a:t>2 </a:t>
            </a:r>
            <a:r>
              <a:rPr lang="en-US" altLang="zh-CN" dirty="0">
                <a:solidFill>
                  <a:srgbClr val="000066"/>
                </a:solidFill>
                <a:latin typeface="+mn-ea"/>
              </a:rPr>
              <a:t>, C</a:t>
            </a:r>
            <a:r>
              <a:rPr lang="en-US" altLang="zh-CN" baseline="-25000" dirty="0">
                <a:solidFill>
                  <a:srgbClr val="000066"/>
                </a:solidFill>
                <a:latin typeface="+mn-ea"/>
              </a:rPr>
              <a:t>5</a:t>
            </a:r>
            <a:r>
              <a:rPr lang="en-US" altLang="zh-CN" dirty="0">
                <a:solidFill>
                  <a:srgbClr val="000066"/>
                </a:solidFill>
                <a:latin typeface="+mn-ea"/>
              </a:rPr>
              <a:t> , C</a:t>
            </a:r>
            <a:r>
              <a:rPr lang="en-US" altLang="zh-CN" baseline="-25000" dirty="0">
                <a:solidFill>
                  <a:srgbClr val="000066"/>
                </a:solidFill>
                <a:latin typeface="+mn-ea"/>
              </a:rPr>
              <a:t>3 </a:t>
            </a:r>
            <a:r>
              <a:rPr lang="en-US" altLang="zh-CN" dirty="0">
                <a:solidFill>
                  <a:srgbClr val="000066"/>
                </a:solidFill>
                <a:latin typeface="+mn-ea"/>
              </a:rPr>
              <a:t>, C</a:t>
            </a:r>
            <a:r>
              <a:rPr lang="en-US" altLang="zh-CN" baseline="-25000" dirty="0">
                <a:solidFill>
                  <a:srgbClr val="000066"/>
                </a:solidFill>
                <a:latin typeface="+mn-ea"/>
              </a:rPr>
              <a:t>4</a:t>
            </a:r>
            <a:r>
              <a:rPr lang="en-US" altLang="zh-CN" dirty="0">
                <a:solidFill>
                  <a:srgbClr val="000066"/>
                </a:solidFill>
                <a:latin typeface="+mn-ea"/>
              </a:rPr>
              <a:t> , C</a:t>
            </a:r>
            <a:r>
              <a:rPr lang="en-US" altLang="zh-CN" baseline="-25000" dirty="0">
                <a:solidFill>
                  <a:srgbClr val="000066"/>
                </a:solidFill>
                <a:latin typeface="+mn-ea"/>
              </a:rPr>
              <a:t>7</a:t>
            </a:r>
            <a:r>
              <a:rPr lang="en-US" altLang="zh-CN" dirty="0">
                <a:solidFill>
                  <a:srgbClr val="000066"/>
                </a:solidFill>
                <a:latin typeface="+mn-ea"/>
              </a:rPr>
              <a:t> , C</a:t>
            </a:r>
            <a:r>
              <a:rPr lang="en-US" altLang="zh-CN" baseline="-25000" dirty="0">
                <a:solidFill>
                  <a:srgbClr val="000066"/>
                </a:solidFill>
                <a:latin typeface="+mn-ea"/>
              </a:rPr>
              <a:t>6</a:t>
            </a:r>
            <a:endParaRPr lang="zh-CN" altLang="en-US" baseline="-25000" dirty="0">
              <a:effectLst>
                <a:outerShdw blurRad="38100" dist="38100" dir="2700000" algn="tl">
                  <a:srgbClr val="C0C0C0"/>
                </a:outerShdw>
              </a:effectLst>
              <a:latin typeface="+mn-ea"/>
            </a:endParaRPr>
          </a:p>
        </p:txBody>
      </p:sp>
      <p:grpSp>
        <p:nvGrpSpPr>
          <p:cNvPr id="2" name="Group 4"/>
          <p:cNvGrpSpPr>
            <a:grpSpLocks/>
          </p:cNvGrpSpPr>
          <p:nvPr/>
        </p:nvGrpSpPr>
        <p:grpSpPr bwMode="auto">
          <a:xfrm>
            <a:off x="2860675" y="2220913"/>
            <a:ext cx="3656013" cy="2508250"/>
            <a:chOff x="0" y="0"/>
            <a:chExt cx="1935" cy="1232"/>
          </a:xfrm>
        </p:grpSpPr>
        <p:sp>
          <p:nvSpPr>
            <p:cNvPr id="45073" name="Line 5"/>
            <p:cNvSpPr>
              <a:spLocks noChangeShapeType="1"/>
            </p:cNvSpPr>
            <p:nvPr/>
          </p:nvSpPr>
          <p:spPr bwMode="auto">
            <a:xfrm>
              <a:off x="1439" y="670"/>
              <a:ext cx="447" cy="267"/>
            </a:xfrm>
            <a:prstGeom prst="line">
              <a:avLst/>
            </a:prstGeom>
            <a:noFill/>
            <a:ln w="34925">
              <a:solidFill>
                <a:srgbClr val="00FF00"/>
              </a:solidFill>
              <a:round/>
              <a:headEnd/>
              <a:tailEnd type="triangle" w="sm" len="lg"/>
            </a:ln>
          </p:spPr>
          <p:txBody>
            <a:bodyPr wrap="none" anchor="ctr"/>
            <a:lstStyle/>
            <a:p>
              <a:endParaRPr lang="zh-CN" altLang="en-US"/>
            </a:p>
          </p:txBody>
        </p:sp>
        <p:sp>
          <p:nvSpPr>
            <p:cNvPr id="45074" name="Line 6"/>
            <p:cNvSpPr>
              <a:spLocks noChangeShapeType="1"/>
            </p:cNvSpPr>
            <p:nvPr/>
          </p:nvSpPr>
          <p:spPr bwMode="auto">
            <a:xfrm>
              <a:off x="0" y="910"/>
              <a:ext cx="968" cy="295"/>
            </a:xfrm>
            <a:prstGeom prst="line">
              <a:avLst/>
            </a:prstGeom>
            <a:noFill/>
            <a:ln w="28575">
              <a:solidFill>
                <a:srgbClr val="00FF00"/>
              </a:solidFill>
              <a:round/>
              <a:headEnd/>
              <a:tailEnd type="triangle" w="sm" len="lg"/>
            </a:ln>
          </p:spPr>
          <p:txBody>
            <a:bodyPr wrap="none" anchor="ctr"/>
            <a:lstStyle/>
            <a:p>
              <a:endParaRPr lang="zh-CN" altLang="en-US"/>
            </a:p>
          </p:txBody>
        </p:sp>
        <p:sp>
          <p:nvSpPr>
            <p:cNvPr id="45075" name="Line 7"/>
            <p:cNvSpPr>
              <a:spLocks noChangeShapeType="1"/>
            </p:cNvSpPr>
            <p:nvPr/>
          </p:nvSpPr>
          <p:spPr bwMode="auto">
            <a:xfrm flipV="1">
              <a:off x="50" y="482"/>
              <a:ext cx="544" cy="348"/>
            </a:xfrm>
            <a:prstGeom prst="line">
              <a:avLst/>
            </a:prstGeom>
            <a:noFill/>
            <a:ln w="28575">
              <a:solidFill>
                <a:srgbClr val="00FF00"/>
              </a:solidFill>
              <a:round/>
              <a:headEnd/>
              <a:tailEnd type="triangle" w="sm" len="lg"/>
            </a:ln>
          </p:spPr>
          <p:txBody>
            <a:bodyPr wrap="none" anchor="ctr"/>
            <a:lstStyle/>
            <a:p>
              <a:endParaRPr lang="zh-CN" altLang="en-US"/>
            </a:p>
          </p:txBody>
        </p:sp>
        <p:sp>
          <p:nvSpPr>
            <p:cNvPr id="45076" name="Line 8"/>
            <p:cNvSpPr>
              <a:spLocks noChangeShapeType="1"/>
            </p:cNvSpPr>
            <p:nvPr/>
          </p:nvSpPr>
          <p:spPr bwMode="auto">
            <a:xfrm>
              <a:off x="25" y="295"/>
              <a:ext cx="570" cy="108"/>
            </a:xfrm>
            <a:prstGeom prst="line">
              <a:avLst/>
            </a:prstGeom>
            <a:noFill/>
            <a:ln w="28575">
              <a:solidFill>
                <a:srgbClr val="00FF00"/>
              </a:solidFill>
              <a:round/>
              <a:headEnd/>
              <a:tailEnd type="triangle" w="sm" len="lg"/>
            </a:ln>
          </p:spPr>
          <p:txBody>
            <a:bodyPr wrap="none" anchor="ctr"/>
            <a:lstStyle/>
            <a:p>
              <a:endParaRPr lang="zh-CN" altLang="en-US"/>
            </a:p>
          </p:txBody>
        </p:sp>
        <p:sp>
          <p:nvSpPr>
            <p:cNvPr id="45077" name="Line 9"/>
            <p:cNvSpPr>
              <a:spLocks noChangeShapeType="1"/>
            </p:cNvSpPr>
            <p:nvPr/>
          </p:nvSpPr>
          <p:spPr bwMode="auto">
            <a:xfrm flipV="1">
              <a:off x="25" y="27"/>
              <a:ext cx="521" cy="241"/>
            </a:xfrm>
            <a:prstGeom prst="line">
              <a:avLst/>
            </a:prstGeom>
            <a:noFill/>
            <a:ln w="28575">
              <a:solidFill>
                <a:srgbClr val="00FF00"/>
              </a:solidFill>
              <a:round/>
              <a:headEnd/>
              <a:tailEnd type="triangle" w="sm" len="lg"/>
            </a:ln>
          </p:spPr>
          <p:txBody>
            <a:bodyPr wrap="none" anchor="ctr"/>
            <a:lstStyle/>
            <a:p>
              <a:endParaRPr lang="zh-CN" altLang="en-US"/>
            </a:p>
          </p:txBody>
        </p:sp>
        <p:sp>
          <p:nvSpPr>
            <p:cNvPr id="45078" name="Line 10"/>
            <p:cNvSpPr>
              <a:spLocks noChangeShapeType="1"/>
            </p:cNvSpPr>
            <p:nvPr/>
          </p:nvSpPr>
          <p:spPr bwMode="auto">
            <a:xfrm>
              <a:off x="695" y="0"/>
              <a:ext cx="521" cy="0"/>
            </a:xfrm>
            <a:prstGeom prst="line">
              <a:avLst/>
            </a:prstGeom>
            <a:noFill/>
            <a:ln w="28575">
              <a:solidFill>
                <a:srgbClr val="00FF00"/>
              </a:solidFill>
              <a:round/>
              <a:headEnd/>
              <a:tailEnd type="triangle" w="sm" len="lg"/>
            </a:ln>
          </p:spPr>
          <p:txBody>
            <a:bodyPr wrap="none" anchor="ctr"/>
            <a:lstStyle/>
            <a:p>
              <a:endParaRPr lang="zh-CN" altLang="en-US"/>
            </a:p>
          </p:txBody>
        </p:sp>
        <p:sp>
          <p:nvSpPr>
            <p:cNvPr id="45079" name="Line 11"/>
            <p:cNvSpPr>
              <a:spLocks noChangeShapeType="1"/>
            </p:cNvSpPr>
            <p:nvPr/>
          </p:nvSpPr>
          <p:spPr bwMode="auto">
            <a:xfrm>
              <a:off x="769" y="455"/>
              <a:ext cx="546" cy="133"/>
            </a:xfrm>
            <a:prstGeom prst="line">
              <a:avLst/>
            </a:prstGeom>
            <a:noFill/>
            <a:ln w="28575">
              <a:solidFill>
                <a:srgbClr val="00FF00"/>
              </a:solidFill>
              <a:round/>
              <a:headEnd/>
              <a:tailEnd type="triangle" w="sm" len="lg"/>
            </a:ln>
          </p:spPr>
          <p:txBody>
            <a:bodyPr wrap="none" anchor="ctr"/>
            <a:lstStyle/>
            <a:p>
              <a:endParaRPr lang="zh-CN" altLang="en-US"/>
            </a:p>
          </p:txBody>
        </p:sp>
        <p:sp>
          <p:nvSpPr>
            <p:cNvPr id="45080" name="Line 12"/>
            <p:cNvSpPr>
              <a:spLocks noChangeShapeType="1"/>
            </p:cNvSpPr>
            <p:nvPr/>
          </p:nvSpPr>
          <p:spPr bwMode="auto">
            <a:xfrm flipV="1">
              <a:off x="50" y="670"/>
              <a:ext cx="1238" cy="214"/>
            </a:xfrm>
            <a:prstGeom prst="line">
              <a:avLst/>
            </a:prstGeom>
            <a:noFill/>
            <a:ln w="28575">
              <a:solidFill>
                <a:srgbClr val="00FF00"/>
              </a:solidFill>
              <a:round/>
              <a:headEnd/>
              <a:tailEnd type="triangle" w="sm" len="lg"/>
            </a:ln>
          </p:spPr>
          <p:txBody>
            <a:bodyPr wrap="none" anchor="ctr"/>
            <a:lstStyle/>
            <a:p>
              <a:endParaRPr lang="zh-CN" altLang="en-US"/>
            </a:p>
          </p:txBody>
        </p:sp>
        <p:sp>
          <p:nvSpPr>
            <p:cNvPr id="45081" name="Line 13"/>
            <p:cNvSpPr>
              <a:spLocks noChangeShapeType="1"/>
            </p:cNvSpPr>
            <p:nvPr/>
          </p:nvSpPr>
          <p:spPr bwMode="auto">
            <a:xfrm>
              <a:off x="1389" y="27"/>
              <a:ext cx="546" cy="241"/>
            </a:xfrm>
            <a:prstGeom prst="line">
              <a:avLst/>
            </a:prstGeom>
            <a:noFill/>
            <a:ln w="28575">
              <a:solidFill>
                <a:srgbClr val="00FF00"/>
              </a:solidFill>
              <a:round/>
              <a:headEnd/>
              <a:tailEnd type="triangle" w="sm" len="lg"/>
            </a:ln>
          </p:spPr>
          <p:txBody>
            <a:bodyPr wrap="none" anchor="ctr"/>
            <a:lstStyle/>
            <a:p>
              <a:endParaRPr lang="zh-CN" altLang="en-US"/>
            </a:p>
          </p:txBody>
        </p:sp>
        <p:sp>
          <p:nvSpPr>
            <p:cNvPr id="45082" name="Line 14"/>
            <p:cNvSpPr>
              <a:spLocks noChangeShapeType="1"/>
            </p:cNvSpPr>
            <p:nvPr/>
          </p:nvSpPr>
          <p:spPr bwMode="auto">
            <a:xfrm flipV="1">
              <a:off x="1464" y="348"/>
              <a:ext cx="471" cy="268"/>
            </a:xfrm>
            <a:prstGeom prst="line">
              <a:avLst/>
            </a:prstGeom>
            <a:noFill/>
            <a:ln w="28575">
              <a:solidFill>
                <a:srgbClr val="00FF00"/>
              </a:solidFill>
              <a:round/>
              <a:headEnd/>
              <a:tailEnd type="triangle" w="sm" len="lg"/>
            </a:ln>
          </p:spPr>
          <p:txBody>
            <a:bodyPr wrap="none" anchor="ctr"/>
            <a:lstStyle/>
            <a:p>
              <a:endParaRPr lang="zh-CN" altLang="en-US"/>
            </a:p>
          </p:txBody>
        </p:sp>
        <p:sp>
          <p:nvSpPr>
            <p:cNvPr id="45083" name="Line 15"/>
            <p:cNvSpPr>
              <a:spLocks noChangeShapeType="1"/>
            </p:cNvSpPr>
            <p:nvPr/>
          </p:nvSpPr>
          <p:spPr bwMode="auto">
            <a:xfrm flipV="1">
              <a:off x="1141" y="1018"/>
              <a:ext cx="745" cy="214"/>
            </a:xfrm>
            <a:prstGeom prst="line">
              <a:avLst/>
            </a:prstGeom>
            <a:noFill/>
            <a:ln w="28575">
              <a:solidFill>
                <a:srgbClr val="00FF00"/>
              </a:solidFill>
              <a:round/>
              <a:headEnd/>
              <a:tailEnd type="triangle" w="sm" len="lg"/>
            </a:ln>
          </p:spPr>
          <p:txBody>
            <a:bodyPr wrap="none" anchor="ctr"/>
            <a:lstStyle/>
            <a:p>
              <a:endParaRPr lang="zh-CN" altLang="en-US"/>
            </a:p>
          </p:txBody>
        </p:sp>
      </p:grpSp>
      <p:grpSp>
        <p:nvGrpSpPr>
          <p:cNvPr id="3" name="Group 16"/>
          <p:cNvGrpSpPr>
            <a:grpSpLocks/>
          </p:cNvGrpSpPr>
          <p:nvPr/>
        </p:nvGrpSpPr>
        <p:grpSpPr bwMode="auto">
          <a:xfrm>
            <a:off x="2555875" y="1990725"/>
            <a:ext cx="4537075" cy="2952750"/>
            <a:chOff x="0" y="0"/>
            <a:chExt cx="2352" cy="1488"/>
          </a:xfrm>
        </p:grpSpPr>
        <p:sp>
          <p:nvSpPr>
            <p:cNvPr id="112648" name="Oval 17"/>
            <p:cNvSpPr>
              <a:spLocks noChangeArrowheads="1"/>
            </p:cNvSpPr>
            <p:nvPr/>
          </p:nvSpPr>
          <p:spPr bwMode="auto">
            <a:xfrm>
              <a:off x="624" y="0"/>
              <a:ext cx="288" cy="288"/>
            </a:xfrm>
            <a:prstGeom prst="ellipse">
              <a:avLst/>
            </a:prstGeom>
            <a:solidFill>
              <a:srgbClr val="FF6600"/>
            </a:solidFill>
            <a:ln>
              <a:noFill/>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000" b="1" i="0" dirty="0">
                  <a:solidFill>
                    <a:schemeClr val="bg1"/>
                  </a:solidFill>
                  <a:latin typeface="Times New Roman" charset="0"/>
                </a:rPr>
                <a:t>C8</a:t>
              </a:r>
              <a:endParaRPr lang="en-US" altLang="zh-CN" sz="2000" i="0" dirty="0">
                <a:solidFill>
                  <a:schemeClr val="bg1"/>
                </a:solidFill>
                <a:latin typeface="Times New Roman" charset="0"/>
              </a:endParaRPr>
            </a:p>
          </p:txBody>
        </p:sp>
        <p:sp>
          <p:nvSpPr>
            <p:cNvPr id="112649" name="Oval 18"/>
            <p:cNvSpPr>
              <a:spLocks noChangeArrowheads="1"/>
            </p:cNvSpPr>
            <p:nvPr/>
          </p:nvSpPr>
          <p:spPr bwMode="auto">
            <a:xfrm>
              <a:off x="720" y="432"/>
              <a:ext cx="288" cy="288"/>
            </a:xfrm>
            <a:prstGeom prst="ellipse">
              <a:avLst/>
            </a:prstGeom>
            <a:solidFill>
              <a:srgbClr val="FF6600"/>
            </a:solidFill>
            <a:ln>
              <a:noFill/>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000" b="1" i="0" dirty="0">
                  <a:solidFill>
                    <a:schemeClr val="bg1"/>
                  </a:solidFill>
                  <a:latin typeface="Times New Roman" charset="0"/>
                </a:rPr>
                <a:t>C3</a:t>
              </a:r>
              <a:endParaRPr lang="en-US" altLang="zh-CN" sz="2000" i="0" dirty="0">
                <a:solidFill>
                  <a:schemeClr val="bg1"/>
                </a:solidFill>
                <a:latin typeface="Times New Roman" charset="0"/>
              </a:endParaRPr>
            </a:p>
          </p:txBody>
        </p:sp>
        <p:sp>
          <p:nvSpPr>
            <p:cNvPr id="112650" name="Oval 19"/>
            <p:cNvSpPr>
              <a:spLocks noChangeArrowheads="1"/>
            </p:cNvSpPr>
            <p:nvPr/>
          </p:nvSpPr>
          <p:spPr bwMode="auto">
            <a:xfrm>
              <a:off x="1056" y="1200"/>
              <a:ext cx="288" cy="288"/>
            </a:xfrm>
            <a:prstGeom prst="ellipse">
              <a:avLst/>
            </a:prstGeom>
            <a:solidFill>
              <a:srgbClr val="FF6600"/>
            </a:solidFill>
            <a:ln>
              <a:noFill/>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000" b="1" i="0" dirty="0">
                  <a:solidFill>
                    <a:schemeClr val="bg1"/>
                  </a:solidFill>
                  <a:latin typeface="Times New Roman" charset="0"/>
                </a:rPr>
                <a:t>C5</a:t>
              </a:r>
              <a:endParaRPr lang="en-US" altLang="zh-CN" sz="2000" i="0" dirty="0">
                <a:solidFill>
                  <a:schemeClr val="bg1"/>
                </a:solidFill>
                <a:latin typeface="Times New Roman" charset="0"/>
              </a:endParaRPr>
            </a:p>
          </p:txBody>
        </p:sp>
        <p:sp>
          <p:nvSpPr>
            <p:cNvPr id="112651" name="Oval 20"/>
            <p:cNvSpPr>
              <a:spLocks noChangeArrowheads="1"/>
            </p:cNvSpPr>
            <p:nvPr/>
          </p:nvSpPr>
          <p:spPr bwMode="auto">
            <a:xfrm>
              <a:off x="1392" y="624"/>
              <a:ext cx="288" cy="288"/>
            </a:xfrm>
            <a:prstGeom prst="ellipse">
              <a:avLst/>
            </a:prstGeom>
            <a:solidFill>
              <a:srgbClr val="FF6600"/>
            </a:solidFill>
            <a:ln>
              <a:noFill/>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000" b="1" i="0" dirty="0">
                  <a:solidFill>
                    <a:schemeClr val="bg1"/>
                  </a:solidFill>
                  <a:latin typeface="Times New Roman" charset="0"/>
                </a:rPr>
                <a:t>C4</a:t>
              </a:r>
              <a:endParaRPr lang="en-US" altLang="zh-CN" sz="2000" i="0" dirty="0">
                <a:solidFill>
                  <a:schemeClr val="bg1"/>
                </a:solidFill>
                <a:latin typeface="Times New Roman" charset="0"/>
              </a:endParaRPr>
            </a:p>
          </p:txBody>
        </p:sp>
        <p:sp>
          <p:nvSpPr>
            <p:cNvPr id="112652" name="Oval 21"/>
            <p:cNvSpPr>
              <a:spLocks noChangeArrowheads="1"/>
            </p:cNvSpPr>
            <p:nvPr/>
          </p:nvSpPr>
          <p:spPr bwMode="auto">
            <a:xfrm>
              <a:off x="1344" y="0"/>
              <a:ext cx="288" cy="288"/>
            </a:xfrm>
            <a:prstGeom prst="ellipse">
              <a:avLst/>
            </a:prstGeom>
            <a:solidFill>
              <a:srgbClr val="FF6600"/>
            </a:solidFill>
            <a:ln>
              <a:noFill/>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000" b="1" i="0" dirty="0">
                  <a:solidFill>
                    <a:schemeClr val="bg1"/>
                  </a:solidFill>
                  <a:latin typeface="Times New Roman" charset="0"/>
                </a:rPr>
                <a:t>C9</a:t>
              </a:r>
              <a:endParaRPr lang="en-US" altLang="zh-CN" sz="2000" i="0" dirty="0">
                <a:solidFill>
                  <a:schemeClr val="bg1"/>
                </a:solidFill>
                <a:latin typeface="Times New Roman" charset="0"/>
              </a:endParaRPr>
            </a:p>
          </p:txBody>
        </p:sp>
        <p:sp>
          <p:nvSpPr>
            <p:cNvPr id="112653" name="Oval 22"/>
            <p:cNvSpPr>
              <a:spLocks noChangeArrowheads="1"/>
            </p:cNvSpPr>
            <p:nvPr/>
          </p:nvSpPr>
          <p:spPr bwMode="auto">
            <a:xfrm>
              <a:off x="2016" y="960"/>
              <a:ext cx="288" cy="288"/>
            </a:xfrm>
            <a:prstGeom prst="ellipse">
              <a:avLst/>
            </a:prstGeom>
            <a:solidFill>
              <a:srgbClr val="FF6600"/>
            </a:solidFill>
            <a:ln>
              <a:noFill/>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000" b="1" i="0" dirty="0">
                  <a:solidFill>
                    <a:schemeClr val="bg1"/>
                  </a:solidFill>
                  <a:latin typeface="Times New Roman" charset="0"/>
                </a:rPr>
                <a:t>C6</a:t>
              </a:r>
              <a:endParaRPr lang="en-US" altLang="zh-CN" sz="2000" i="0" dirty="0">
                <a:solidFill>
                  <a:schemeClr val="bg1"/>
                </a:solidFill>
                <a:latin typeface="Times New Roman" charset="0"/>
              </a:endParaRPr>
            </a:p>
          </p:txBody>
        </p:sp>
        <p:sp>
          <p:nvSpPr>
            <p:cNvPr id="112654" name="Oval 23"/>
            <p:cNvSpPr>
              <a:spLocks noChangeArrowheads="1"/>
            </p:cNvSpPr>
            <p:nvPr/>
          </p:nvSpPr>
          <p:spPr bwMode="auto">
            <a:xfrm>
              <a:off x="2064" y="336"/>
              <a:ext cx="288" cy="288"/>
            </a:xfrm>
            <a:prstGeom prst="ellipse">
              <a:avLst/>
            </a:prstGeom>
            <a:solidFill>
              <a:srgbClr val="FF6600"/>
            </a:solidFill>
            <a:ln>
              <a:noFill/>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000" b="1" i="0" dirty="0">
                  <a:solidFill>
                    <a:schemeClr val="bg1"/>
                  </a:solidFill>
                  <a:latin typeface="Times New Roman" charset="0"/>
                </a:rPr>
                <a:t>C7</a:t>
              </a:r>
              <a:endParaRPr lang="en-US" altLang="zh-CN" sz="2000" i="0" dirty="0">
                <a:solidFill>
                  <a:schemeClr val="bg1"/>
                </a:solidFill>
                <a:latin typeface="Times New Roman" charset="0"/>
              </a:endParaRPr>
            </a:p>
          </p:txBody>
        </p:sp>
        <p:sp>
          <p:nvSpPr>
            <p:cNvPr id="112655" name="Oval 24"/>
            <p:cNvSpPr>
              <a:spLocks noChangeArrowheads="1"/>
            </p:cNvSpPr>
            <p:nvPr/>
          </p:nvSpPr>
          <p:spPr bwMode="auto">
            <a:xfrm>
              <a:off x="0" y="240"/>
              <a:ext cx="288" cy="279"/>
            </a:xfrm>
            <a:prstGeom prst="ellipse">
              <a:avLst/>
            </a:prstGeom>
            <a:solidFill>
              <a:srgbClr val="FF6600"/>
            </a:solidFill>
            <a:ln>
              <a:noFill/>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000" b="1" i="0" dirty="0">
                  <a:solidFill>
                    <a:schemeClr val="bg1"/>
                  </a:solidFill>
                  <a:latin typeface="Times New Roman" charset="0"/>
                </a:rPr>
                <a:t>C1</a:t>
              </a:r>
              <a:endParaRPr lang="en-US" altLang="zh-CN" sz="2000" i="0" dirty="0">
                <a:solidFill>
                  <a:schemeClr val="bg1"/>
                </a:solidFill>
                <a:latin typeface="Times New Roman" charset="0"/>
              </a:endParaRPr>
            </a:p>
          </p:txBody>
        </p:sp>
        <p:sp>
          <p:nvSpPr>
            <p:cNvPr id="112656" name="Oval 25"/>
            <p:cNvSpPr>
              <a:spLocks noChangeArrowheads="1"/>
            </p:cNvSpPr>
            <p:nvPr/>
          </p:nvSpPr>
          <p:spPr bwMode="auto">
            <a:xfrm>
              <a:off x="0" y="864"/>
              <a:ext cx="288" cy="288"/>
            </a:xfrm>
            <a:prstGeom prst="ellipse">
              <a:avLst/>
            </a:prstGeom>
            <a:solidFill>
              <a:srgbClr val="FF6600"/>
            </a:solidFill>
            <a:ln>
              <a:noFill/>
            </a:ln>
            <a:effectLst>
              <a:outerShdw blurRad="63500" dist="38099" dir="2700000" algn="ctr" rotWithShape="0">
                <a:schemeClr val="bg2">
                  <a:alpha val="74998"/>
                </a:scheme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r>
                <a:rPr lang="en-US" altLang="zh-CN" sz="2000" b="1" i="0" dirty="0">
                  <a:solidFill>
                    <a:schemeClr val="bg1"/>
                  </a:solidFill>
                  <a:latin typeface="Times New Roman" charset="0"/>
                </a:rPr>
                <a:t>C2</a:t>
              </a:r>
              <a:endParaRPr lang="en-US" altLang="zh-CN" sz="2000" i="0" dirty="0">
                <a:solidFill>
                  <a:schemeClr val="bg1"/>
                </a:solidFill>
                <a:latin typeface="Times New Roman" charset="0"/>
              </a:endParaRPr>
            </a:p>
          </p:txBody>
        </p:sp>
      </p:grpSp>
      <p:sp>
        <p:nvSpPr>
          <p:cNvPr id="45062" name="Text Box 26"/>
          <p:cNvSpPr txBox="1">
            <a:spLocks noChangeArrowheads="1"/>
          </p:cNvSpPr>
          <p:nvPr/>
        </p:nvSpPr>
        <p:spPr bwMode="auto">
          <a:xfrm>
            <a:off x="8101013" y="6165850"/>
            <a:ext cx="935037"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1301E002-84CE-4FE5-B9D2-19F527C47BC0}" type="slidenum">
              <a:rPr lang="zh-CN" altLang="en-US"/>
              <a:pPr algn="r" eaLnBrk="1" hangingPunct="1">
                <a:spcBef>
                  <a:spcPct val="50000"/>
                </a:spcBef>
                <a:buFont typeface="Arial" pitchFamily="34" charset="0"/>
                <a:buNone/>
              </a:pPr>
              <a:t>56</a:t>
            </a:fld>
            <a:endParaRPr lang="en-US" altLang="zh-CN"/>
          </a:p>
        </p:txBody>
      </p:sp>
      <p:sp>
        <p:nvSpPr>
          <p:cNvPr id="45063" name="Rectangle 27"/>
          <p:cNvSpPr>
            <a:spLocks noGrp="1" noChangeArrowheads="1"/>
          </p:cNvSpPr>
          <p:nvPr/>
        </p:nvSpPr>
        <p:spPr bwMode="auto">
          <a:xfrm>
            <a:off x="285720" y="1211251"/>
            <a:ext cx="8208962" cy="574675"/>
          </a:xfrm>
          <a:prstGeom prst="rect">
            <a:avLst/>
          </a:prstGeom>
          <a:noFill/>
          <a:ln w="9525">
            <a:noFill/>
            <a:miter lim="800000"/>
            <a:headEnd/>
            <a:tailEnd/>
          </a:ln>
        </p:spPr>
        <p:txBody>
          <a:bodyPr anchor="b"/>
          <a:lstStyle/>
          <a:p>
            <a:pPr eaLnBrk="1" hangingPunct="1">
              <a:lnSpc>
                <a:spcPct val="150000"/>
              </a:lnSpc>
            </a:pPr>
            <a:r>
              <a:rPr lang="zh-CN" altLang="en-US" sz="3200" dirty="0">
                <a:solidFill>
                  <a:schemeClr val="tx2"/>
                </a:solidFill>
                <a:latin typeface="黑体" pitchFamily="49" charset="-122"/>
                <a:ea typeface="黑体" pitchFamily="49" charset="-122"/>
              </a:rPr>
              <a:t> </a:t>
            </a:r>
            <a:r>
              <a:rPr lang="zh-CN" altLang="en-US" sz="2800" b="0" i="0" dirty="0">
                <a:latin typeface="黑体" pitchFamily="49" charset="-122"/>
                <a:ea typeface="黑体" pitchFamily="49" charset="-122"/>
              </a:rPr>
              <a:t>写出AOV网的拓扑排序序列。</a:t>
            </a:r>
            <a:endParaRPr lang="zh-CN" altLang="en-US" sz="2800" b="0" i="0" dirty="0">
              <a:latin typeface="黑体" pitchFamily="49" charset="-122"/>
              <a:ea typeface="黑体" pitchFamily="49" charset="-122"/>
              <a:sym typeface="Arial" pitchFamily="34" charset="0"/>
            </a:endParaRPr>
          </a:p>
        </p:txBody>
      </p:sp>
      <p:sp>
        <p:nvSpPr>
          <p:cNvPr id="28" name="Rectangle 13"/>
          <p:cNvSpPr>
            <a:spLocks noChangeArrowheads="1"/>
          </p:cNvSpPr>
          <p:nvPr/>
        </p:nvSpPr>
        <p:spPr bwMode="auto">
          <a:xfrm>
            <a:off x="609600" y="152400"/>
            <a:ext cx="8305800" cy="762000"/>
          </a:xfrm>
          <a:prstGeom prst="rect">
            <a:avLst/>
          </a:prstGeom>
          <a:noFill/>
          <a:ln w="9525">
            <a:noFill/>
            <a:miter lim="800000"/>
            <a:headEnd/>
            <a:tailEnd/>
          </a:ln>
        </p:spPr>
        <p:txBody>
          <a:bodyPr/>
          <a:lstStyle/>
          <a:p>
            <a:pPr marL="342900" indent="-342900" algn="ctr" eaLnBrk="1" hangingPunct="1">
              <a:lnSpc>
                <a:spcPct val="90000"/>
              </a:lnSpc>
              <a:buClr>
                <a:schemeClr val="folHlink"/>
              </a:buClr>
              <a:buSzPct val="60000"/>
              <a:buFont typeface="Wingdings" pitchFamily="2" charset="2"/>
              <a:buNone/>
            </a:pPr>
            <a:r>
              <a:rPr lang="zh-CN" altLang="en-US" sz="4400" i="0" dirty="0">
                <a:solidFill>
                  <a:schemeClr val="tx2"/>
                </a:solidFill>
                <a:latin typeface="Tahoma" panose="020B0604030504040204" pitchFamily="34" charset="0"/>
                <a:ea typeface="隶书" pitchFamily="49" charset="-122"/>
                <a:sym typeface="Arial" pitchFamily="34" charset="0"/>
              </a:rPr>
              <a:t>练习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4690">
                                            <p:txEl>
                                              <p:pRg st="0" end="0"/>
                                            </p:txEl>
                                          </p:spTgt>
                                        </p:tgtEl>
                                        <p:attrNameLst>
                                          <p:attrName>style.visibility</p:attrName>
                                        </p:attrNameLst>
                                      </p:cBhvr>
                                      <p:to>
                                        <p:strVal val="visible"/>
                                      </p:to>
                                    </p:set>
                                    <p:animEffect transition="in" filter="blinds(horizontal)">
                                      <p:cBhvr>
                                        <p:cTn id="7" dur="500"/>
                                        <p:tgtEl>
                                          <p:spTgt spid="11469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4690">
                                            <p:txEl>
                                              <p:pRg st="1" end="1"/>
                                            </p:txEl>
                                          </p:spTgt>
                                        </p:tgtEl>
                                        <p:attrNameLst>
                                          <p:attrName>style.visibility</p:attrName>
                                        </p:attrNameLst>
                                      </p:cBhvr>
                                      <p:to>
                                        <p:strVal val="visible"/>
                                      </p:to>
                                    </p:set>
                                    <p:animEffect transition="in" filter="blinds(horizontal)">
                                      <p:cBhvr>
                                        <p:cTn id="12" dur="500"/>
                                        <p:tgtEl>
                                          <p:spTgt spid="11469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466758" y="1270000"/>
            <a:ext cx="5767926" cy="52322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800" b="0" i="0" dirty="0">
                <a:latin typeface="+mn-ea"/>
                <a:ea typeface="+mn-ea"/>
              </a:rPr>
              <a:t>没有前驱的顶点</a:t>
            </a:r>
            <a:r>
              <a:rPr lang="zh-CN" altLang="en-US" sz="2800" b="0" i="0" dirty="0">
                <a:solidFill>
                  <a:srgbClr val="800000"/>
                </a:solidFill>
                <a:latin typeface="+mn-ea"/>
                <a:ea typeface="+mn-ea"/>
              </a:rPr>
              <a:t> </a:t>
            </a:r>
            <a:r>
              <a:rPr lang="zh-CN" altLang="en-US" sz="2800" b="0" i="0" dirty="0">
                <a:solidFill>
                  <a:srgbClr val="800000"/>
                </a:solidFill>
                <a:latin typeface="+mn-ea"/>
                <a:ea typeface="+mn-ea"/>
                <a:sym typeface="Symbol" pitchFamily="18" charset="2"/>
              </a:rPr>
              <a:t></a:t>
            </a:r>
            <a:r>
              <a:rPr lang="zh-CN" altLang="en-US" sz="2800" b="0" i="0" dirty="0">
                <a:solidFill>
                  <a:srgbClr val="800000"/>
                </a:solidFill>
                <a:latin typeface="+mn-ea"/>
                <a:ea typeface="+mn-ea"/>
              </a:rPr>
              <a:t> 入度为零的顶点</a:t>
            </a:r>
            <a:endParaRPr lang="zh-CN" altLang="en-US" sz="2800" b="0" i="0" dirty="0">
              <a:latin typeface="+mn-ea"/>
              <a:ea typeface="+mn-ea"/>
            </a:endParaRPr>
          </a:p>
        </p:txBody>
      </p:sp>
      <p:sp>
        <p:nvSpPr>
          <p:cNvPr id="116739" name="Text Box 3"/>
          <p:cNvSpPr txBox="1">
            <a:spLocks noChangeArrowheads="1"/>
          </p:cNvSpPr>
          <p:nvPr/>
        </p:nvSpPr>
        <p:spPr bwMode="auto">
          <a:xfrm>
            <a:off x="466758" y="2200275"/>
            <a:ext cx="7742825" cy="52322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800" b="0" i="0" dirty="0">
                <a:latin typeface="+mn-ea"/>
                <a:ea typeface="+mn-ea"/>
              </a:rPr>
              <a:t>删除顶点及以它为尾的弧 </a:t>
            </a:r>
            <a:r>
              <a:rPr lang="zh-CN" altLang="en-US" sz="2800" b="0" i="0" dirty="0">
                <a:solidFill>
                  <a:srgbClr val="800000"/>
                </a:solidFill>
                <a:latin typeface="+mn-ea"/>
                <a:ea typeface="+mn-ea"/>
                <a:sym typeface="Symbol" pitchFamily="18" charset="2"/>
              </a:rPr>
              <a:t></a:t>
            </a:r>
            <a:r>
              <a:rPr lang="zh-CN" altLang="en-US" sz="2800" b="0" i="0" dirty="0">
                <a:solidFill>
                  <a:srgbClr val="800000"/>
                </a:solidFill>
                <a:latin typeface="+mn-ea"/>
                <a:ea typeface="+mn-ea"/>
              </a:rPr>
              <a:t> 弧头顶点的入度减</a:t>
            </a:r>
            <a:r>
              <a:rPr lang="en-US" altLang="zh-CN" sz="2800" b="0" i="0" dirty="0">
                <a:solidFill>
                  <a:srgbClr val="800000"/>
                </a:solidFill>
                <a:latin typeface="+mn-ea"/>
                <a:ea typeface="+mn-ea"/>
              </a:rPr>
              <a:t>1</a:t>
            </a:r>
          </a:p>
        </p:txBody>
      </p:sp>
      <p:sp>
        <p:nvSpPr>
          <p:cNvPr id="116740" name="Text Box 4"/>
          <p:cNvSpPr txBox="1">
            <a:spLocks noChangeArrowheads="1"/>
          </p:cNvSpPr>
          <p:nvPr/>
        </p:nvSpPr>
        <p:spPr bwMode="auto">
          <a:xfrm>
            <a:off x="466758" y="3068638"/>
            <a:ext cx="8642350" cy="651460"/>
          </a:xfrm>
          <a:prstGeom prst="rect">
            <a:avLst/>
          </a:prstGeom>
          <a:noFill/>
          <a:ln w="9525">
            <a:noFill/>
            <a:miter lim="800000"/>
            <a:headEnd/>
            <a:tailEnd/>
          </a:ln>
        </p:spPr>
        <p:txBody>
          <a:bodyPr>
            <a:spAutoFit/>
          </a:bodyPr>
          <a:lstStyle/>
          <a:p>
            <a:pPr eaLnBrk="1" hangingPunct="1">
              <a:lnSpc>
                <a:spcPct val="150000"/>
              </a:lnSpc>
              <a:buFont typeface="Arial" pitchFamily="34" charset="0"/>
              <a:buNone/>
            </a:pPr>
            <a:r>
              <a:rPr lang="zh-CN" altLang="en-US" sz="2800" b="0" i="0" dirty="0">
                <a:latin typeface="+mn-ea"/>
                <a:ea typeface="+mn-ea"/>
              </a:rPr>
              <a:t>如何选择入度为零的顶点？ </a:t>
            </a:r>
            <a:r>
              <a:rPr lang="zh-CN" altLang="en-US" sz="2800" b="0" i="0" dirty="0">
                <a:solidFill>
                  <a:srgbClr val="800000"/>
                </a:solidFill>
                <a:latin typeface="+mn-ea"/>
                <a:ea typeface="+mn-ea"/>
                <a:sym typeface="Symbol" pitchFamily="18" charset="2"/>
              </a:rPr>
              <a:t></a:t>
            </a:r>
            <a:r>
              <a:rPr lang="zh-CN" altLang="en-US" sz="2800" b="0" i="0" dirty="0">
                <a:solidFill>
                  <a:srgbClr val="800000"/>
                </a:solidFill>
                <a:latin typeface="+mn-ea"/>
                <a:ea typeface="+mn-ea"/>
              </a:rPr>
              <a:t> 栈或队列</a:t>
            </a:r>
          </a:p>
        </p:txBody>
      </p:sp>
      <p:sp>
        <p:nvSpPr>
          <p:cNvPr id="47109" name="Text Box 5"/>
          <p:cNvSpPr txBox="1">
            <a:spLocks noChangeArrowheads="1"/>
          </p:cNvSpPr>
          <p:nvPr/>
        </p:nvSpPr>
        <p:spPr bwMode="auto">
          <a:xfrm>
            <a:off x="467894" y="4293096"/>
            <a:ext cx="5929828" cy="800219"/>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800" b="0" i="0" dirty="0">
                <a:latin typeface="+mn-ea"/>
                <a:ea typeface="+mn-ea"/>
                <a:sym typeface="Arial" pitchFamily="34" charset="0"/>
              </a:rPr>
              <a:t>数组：</a:t>
            </a:r>
            <a:r>
              <a:rPr lang="en-US" altLang="zh-CN" sz="2800" b="0" i="0" dirty="0" err="1">
                <a:latin typeface="+mn-ea"/>
                <a:ea typeface="+mn-ea"/>
                <a:sym typeface="Arial" pitchFamily="34" charset="0"/>
              </a:rPr>
              <a:t>InDegree</a:t>
            </a:r>
            <a:r>
              <a:rPr lang="en-US" altLang="zh-CN" sz="2800" b="0" i="0" dirty="0">
                <a:latin typeface="+mn-ea"/>
                <a:ea typeface="+mn-ea"/>
                <a:sym typeface="Arial" pitchFamily="34" charset="0"/>
              </a:rPr>
              <a:t>[ ],</a:t>
            </a:r>
            <a:r>
              <a:rPr lang="zh-CN" altLang="en-US" sz="2800" b="0" i="0" dirty="0">
                <a:latin typeface="+mn-ea"/>
                <a:ea typeface="+mn-ea"/>
                <a:sym typeface="Arial" pitchFamily="34" charset="0"/>
              </a:rPr>
              <a:t>记录各顶点入度</a:t>
            </a:r>
          </a:p>
          <a:p>
            <a:pPr eaLnBrk="1" hangingPunct="1">
              <a:buFont typeface="Arial" pitchFamily="34" charset="0"/>
              <a:buNone/>
            </a:pPr>
            <a:endParaRPr lang="en-US" altLang="zh-CN" b="0" i="0" dirty="0">
              <a:latin typeface="+mn-ea"/>
              <a:ea typeface="+mn-ea"/>
            </a:endParaRPr>
          </a:p>
        </p:txBody>
      </p:sp>
      <p:sp>
        <p:nvSpPr>
          <p:cNvPr id="6" name="Rectangle 13"/>
          <p:cNvSpPr>
            <a:spLocks noChangeArrowheads="1"/>
          </p:cNvSpPr>
          <p:nvPr/>
        </p:nvSpPr>
        <p:spPr bwMode="auto">
          <a:xfrm>
            <a:off x="609600" y="152400"/>
            <a:ext cx="8305800" cy="762000"/>
          </a:xfrm>
          <a:prstGeom prst="rect">
            <a:avLst/>
          </a:prstGeom>
          <a:noFill/>
          <a:ln w="9525">
            <a:noFill/>
            <a:miter lim="800000"/>
            <a:headEnd/>
            <a:tailEnd/>
          </a:ln>
        </p:spPr>
        <p:txBody>
          <a:bodyPr/>
          <a:lstStyle/>
          <a:p>
            <a:pPr marL="342900" indent="-342900" algn="ctr" eaLnBrk="1" hangingPunct="1">
              <a:lnSpc>
                <a:spcPct val="90000"/>
              </a:lnSpc>
              <a:buClr>
                <a:schemeClr val="folHlink"/>
              </a:buClr>
              <a:buSzPct val="60000"/>
              <a:buFont typeface="Wingdings" pitchFamily="2" charset="2"/>
              <a:buNone/>
            </a:pPr>
            <a:r>
              <a:rPr lang="zh-CN" altLang="en-US" sz="4400" i="0" dirty="0">
                <a:solidFill>
                  <a:schemeClr val="tx2"/>
                </a:solidFill>
                <a:latin typeface="Tahoma" panose="020B0604030504040204" pitchFamily="34" charset="0"/>
                <a:ea typeface="隶书" pitchFamily="49" charset="-122"/>
                <a:sym typeface="Arial" pitchFamily="34" charset="0"/>
              </a:rPr>
              <a:t>拓扑排序实现</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16738"/>
                                        </p:tgtEl>
                                        <p:attrNameLst>
                                          <p:attrName>style.visibility</p:attrName>
                                        </p:attrNameLst>
                                      </p:cBhvr>
                                      <p:to>
                                        <p:strVal val="visible"/>
                                      </p:to>
                                    </p:set>
                                    <p:animEffect transition="in" filter="wipe(left)">
                                      <p:cBhvr>
                                        <p:cTn id="7" dur="300"/>
                                        <p:tgtEl>
                                          <p:spTgt spid="1167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16739"/>
                                        </p:tgtEl>
                                        <p:attrNameLst>
                                          <p:attrName>style.visibility</p:attrName>
                                        </p:attrNameLst>
                                      </p:cBhvr>
                                      <p:to>
                                        <p:strVal val="visible"/>
                                      </p:to>
                                    </p:set>
                                    <p:animEffect transition="in" filter="wipe(left)">
                                      <p:cBhvr>
                                        <p:cTn id="12" dur="300"/>
                                        <p:tgtEl>
                                          <p:spTgt spid="1167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16740"/>
                                        </p:tgtEl>
                                        <p:attrNameLst>
                                          <p:attrName>style.visibility</p:attrName>
                                        </p:attrNameLst>
                                      </p:cBhvr>
                                      <p:to>
                                        <p:strVal val="visible"/>
                                      </p:to>
                                    </p:set>
                                    <p:animEffect transition="in" filter="wipe(left)">
                                      <p:cBhvr>
                                        <p:cTn id="17" dur="300"/>
                                        <p:tgtEl>
                                          <p:spTgt spid="11674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7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autoUpdateAnimBg="0"/>
      <p:bldP spid="116739" grpId="0" autoUpdateAnimBg="0"/>
      <p:bldP spid="116740" grpId="0" autoUpdateAnimBg="0"/>
      <p:bldP spid="4710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615195" y="1340768"/>
            <a:ext cx="9001125" cy="5909310"/>
          </a:xfrm>
          <a:prstGeom prst="rect">
            <a:avLst/>
          </a:prstGeom>
          <a:noFill/>
          <a:ln w="9525">
            <a:noFill/>
            <a:miter lim="800000"/>
            <a:headEnd/>
            <a:tailEnd/>
          </a:ln>
        </p:spPr>
        <p:txBody>
          <a:bodyPr>
            <a:spAutoFit/>
          </a:bodyPr>
          <a:lstStyle/>
          <a:p>
            <a:r>
              <a:rPr lang="en-US" altLang="zh-CN" b="0" i="0" dirty="0">
                <a:solidFill>
                  <a:srgbClr val="0000FF"/>
                </a:solidFill>
                <a:latin typeface="+mn-ea"/>
                <a:ea typeface="+mn-ea"/>
              </a:rPr>
              <a:t>bool</a:t>
            </a:r>
            <a:r>
              <a:rPr lang="en-US" altLang="zh-CN" b="0" i="0" dirty="0">
                <a:solidFill>
                  <a:srgbClr val="000000"/>
                </a:solidFill>
                <a:latin typeface="+mn-ea"/>
                <a:ea typeface="+mn-ea"/>
              </a:rPr>
              <a:t> </a:t>
            </a:r>
            <a:r>
              <a:rPr lang="en-US" altLang="zh-CN" b="0" i="0" dirty="0" err="1">
                <a:solidFill>
                  <a:srgbClr val="795E26"/>
                </a:solidFill>
                <a:latin typeface="+mn-ea"/>
                <a:ea typeface="+mn-ea"/>
              </a:rPr>
              <a:t>TopologicalSort</a:t>
            </a:r>
            <a:r>
              <a:rPr lang="en-US" altLang="zh-CN" b="0" i="0" dirty="0">
                <a:solidFill>
                  <a:srgbClr val="000000"/>
                </a:solidFill>
                <a:latin typeface="+mn-ea"/>
                <a:ea typeface="+mn-ea"/>
              </a:rPr>
              <a:t>(</a:t>
            </a:r>
            <a:r>
              <a:rPr lang="en-US" altLang="zh-CN" b="0" i="0" dirty="0" err="1">
                <a:solidFill>
                  <a:srgbClr val="001080"/>
                </a:solidFill>
                <a:latin typeface="+mn-ea"/>
                <a:ea typeface="+mn-ea"/>
              </a:rPr>
              <a:t>MGraph</a:t>
            </a:r>
            <a:r>
              <a:rPr lang="en-US" altLang="zh-CN" b="0" i="0" dirty="0">
                <a:solidFill>
                  <a:srgbClr val="000000"/>
                </a:solidFill>
                <a:latin typeface="+mn-ea"/>
                <a:ea typeface="+mn-ea"/>
              </a:rPr>
              <a:t> &amp;</a:t>
            </a:r>
            <a:r>
              <a:rPr lang="en-US" altLang="zh-CN" b="0" i="0" dirty="0">
                <a:solidFill>
                  <a:srgbClr val="001080"/>
                </a:solidFill>
                <a:latin typeface="+mn-ea"/>
                <a:ea typeface="+mn-ea"/>
              </a:rPr>
              <a:t>g</a:t>
            </a:r>
            <a:r>
              <a:rPr lang="en-US" altLang="zh-CN" b="0" i="0" dirty="0">
                <a:solidFill>
                  <a:srgbClr val="000000"/>
                </a:solidFill>
                <a:latin typeface="+mn-ea"/>
                <a:ea typeface="+mn-ea"/>
              </a:rPr>
              <a:t>)</a:t>
            </a:r>
          </a:p>
          <a:p>
            <a:r>
              <a:rPr lang="en-US" altLang="zh-CN" b="0" i="0" dirty="0">
                <a:solidFill>
                  <a:srgbClr val="000000"/>
                </a:solidFill>
                <a:latin typeface="+mn-ea"/>
                <a:ea typeface="+mn-ea"/>
              </a:rPr>
              <a:t>{</a:t>
            </a:r>
          </a:p>
          <a:p>
            <a:r>
              <a:rPr lang="en-US" altLang="zh-CN" b="0" i="0" dirty="0">
                <a:solidFill>
                  <a:srgbClr val="000000"/>
                </a:solidFill>
                <a:latin typeface="+mn-ea"/>
                <a:ea typeface="+mn-ea"/>
              </a:rPr>
              <a:t>    </a:t>
            </a:r>
            <a:r>
              <a:rPr lang="en-US" altLang="zh-CN" b="0" i="0" dirty="0">
                <a:solidFill>
                  <a:srgbClr val="267F99"/>
                </a:solidFill>
                <a:latin typeface="+mn-ea"/>
                <a:ea typeface="+mn-ea"/>
              </a:rPr>
              <a:t>stack</a:t>
            </a:r>
            <a:r>
              <a:rPr lang="en-US" altLang="zh-CN" b="0" i="0" dirty="0">
                <a:solidFill>
                  <a:srgbClr val="000000"/>
                </a:solidFill>
                <a:latin typeface="+mn-ea"/>
                <a:ea typeface="+mn-ea"/>
              </a:rPr>
              <a:t>&lt;</a:t>
            </a:r>
            <a:r>
              <a:rPr lang="en-US" altLang="zh-CN" b="0" i="0" dirty="0">
                <a:solidFill>
                  <a:srgbClr val="0000FF"/>
                </a:solidFill>
                <a:latin typeface="+mn-ea"/>
                <a:ea typeface="+mn-ea"/>
              </a:rPr>
              <a:t>int</a:t>
            </a:r>
            <a:r>
              <a:rPr lang="en-US" altLang="zh-CN" b="0" i="0" dirty="0">
                <a:solidFill>
                  <a:srgbClr val="000000"/>
                </a:solidFill>
                <a:latin typeface="+mn-ea"/>
                <a:ea typeface="+mn-ea"/>
              </a:rPr>
              <a:t>&gt;     </a:t>
            </a:r>
            <a:r>
              <a:rPr lang="en-US" altLang="zh-CN" b="0" i="0" dirty="0">
                <a:solidFill>
                  <a:srgbClr val="001080"/>
                </a:solidFill>
                <a:latin typeface="+mn-ea"/>
                <a:ea typeface="+mn-ea"/>
              </a:rPr>
              <a:t>s</a:t>
            </a:r>
            <a:r>
              <a:rPr lang="en-US" altLang="zh-CN" b="0" i="0" dirty="0">
                <a:solidFill>
                  <a:srgbClr val="000000"/>
                </a:solidFill>
                <a:latin typeface="+mn-ea"/>
                <a:ea typeface="+mn-ea"/>
              </a:rPr>
              <a:t>;</a:t>
            </a:r>
          </a:p>
          <a:p>
            <a:r>
              <a:rPr lang="en-US" altLang="zh-CN" b="0" i="0" dirty="0">
                <a:solidFill>
                  <a:srgbClr val="000000"/>
                </a:solidFill>
                <a:latin typeface="+mn-ea"/>
                <a:ea typeface="+mn-ea"/>
              </a:rPr>
              <a:t>    </a:t>
            </a:r>
            <a:r>
              <a:rPr lang="en-US" altLang="zh-CN" b="0" i="0" dirty="0" err="1">
                <a:solidFill>
                  <a:srgbClr val="001080"/>
                </a:solidFill>
                <a:latin typeface="+mn-ea"/>
                <a:ea typeface="+mn-ea"/>
              </a:rPr>
              <a:t>Indgree</a:t>
            </a:r>
            <a:r>
              <a:rPr lang="en-US" altLang="zh-CN" b="0" i="0" dirty="0">
                <a:solidFill>
                  <a:srgbClr val="000000"/>
                </a:solidFill>
                <a:latin typeface="+mn-ea"/>
                <a:ea typeface="+mn-ea"/>
              </a:rPr>
              <a:t> = </a:t>
            </a:r>
            <a:r>
              <a:rPr lang="en-US" altLang="zh-CN" b="0" i="0" dirty="0" err="1">
                <a:solidFill>
                  <a:srgbClr val="795E26"/>
                </a:solidFill>
                <a:latin typeface="+mn-ea"/>
                <a:ea typeface="+mn-ea"/>
              </a:rPr>
              <a:t>FindeInDegree</a:t>
            </a:r>
            <a:r>
              <a:rPr lang="en-US" altLang="zh-CN" b="0" i="0" dirty="0">
                <a:solidFill>
                  <a:srgbClr val="000000"/>
                </a:solidFill>
                <a:latin typeface="+mn-ea"/>
                <a:ea typeface="+mn-ea"/>
              </a:rPr>
              <a:t>(</a:t>
            </a:r>
            <a:r>
              <a:rPr lang="en-US" altLang="zh-CN" b="0" i="0" dirty="0">
                <a:solidFill>
                  <a:srgbClr val="001080"/>
                </a:solidFill>
                <a:latin typeface="+mn-ea"/>
                <a:ea typeface="+mn-ea"/>
              </a:rPr>
              <a:t>g</a:t>
            </a:r>
            <a:r>
              <a:rPr lang="en-US" altLang="zh-CN" b="0" i="0" dirty="0">
                <a:solidFill>
                  <a:srgbClr val="000000"/>
                </a:solidFill>
                <a:latin typeface="+mn-ea"/>
                <a:ea typeface="+mn-ea"/>
              </a:rPr>
              <a:t>);</a:t>
            </a:r>
            <a:r>
              <a:rPr lang="en-US" altLang="zh-CN" b="0" i="0" dirty="0">
                <a:solidFill>
                  <a:srgbClr val="008000"/>
                </a:solidFill>
                <a:latin typeface="+mn-ea"/>
                <a:ea typeface="+mn-ea"/>
              </a:rPr>
              <a:t> //</a:t>
            </a:r>
            <a:r>
              <a:rPr lang="zh-CN" altLang="en-US" b="0" i="0" dirty="0">
                <a:solidFill>
                  <a:srgbClr val="008000"/>
                </a:solidFill>
                <a:latin typeface="+mn-ea"/>
                <a:ea typeface="+mn-ea"/>
              </a:rPr>
              <a:t>计算各顶点入度</a:t>
            </a:r>
            <a:endParaRPr lang="zh-CN" altLang="en-US" b="0" i="0" dirty="0">
              <a:solidFill>
                <a:srgbClr val="000000"/>
              </a:solidFill>
              <a:latin typeface="+mn-ea"/>
              <a:ea typeface="+mn-ea"/>
            </a:endParaRPr>
          </a:p>
          <a:p>
            <a:r>
              <a:rPr lang="zh-CN" altLang="en-US" b="0" i="0" dirty="0">
                <a:solidFill>
                  <a:srgbClr val="000000"/>
                </a:solidFill>
                <a:latin typeface="+mn-ea"/>
                <a:ea typeface="+mn-ea"/>
              </a:rPr>
              <a:t>    </a:t>
            </a:r>
            <a:r>
              <a:rPr lang="en-US" altLang="zh-CN" b="0" i="0" dirty="0">
                <a:solidFill>
                  <a:srgbClr val="AF00DB"/>
                </a:solidFill>
                <a:latin typeface="+mn-ea"/>
                <a:ea typeface="+mn-ea"/>
              </a:rPr>
              <a:t>for</a:t>
            </a:r>
            <a:r>
              <a:rPr lang="en-US" altLang="zh-CN" b="0" i="0" dirty="0">
                <a:solidFill>
                  <a:srgbClr val="000000"/>
                </a:solidFill>
                <a:latin typeface="+mn-ea"/>
                <a:ea typeface="+mn-ea"/>
              </a:rPr>
              <a:t>(</a:t>
            </a:r>
            <a:r>
              <a:rPr lang="en-US" altLang="zh-CN" b="0" i="0" dirty="0" err="1">
                <a:solidFill>
                  <a:srgbClr val="0000FF"/>
                </a:solidFill>
                <a:latin typeface="+mn-ea"/>
                <a:ea typeface="+mn-ea"/>
              </a:rPr>
              <a:t>size_t</a:t>
            </a:r>
            <a:r>
              <a:rPr lang="en-US" altLang="zh-CN" b="0" i="0" dirty="0">
                <a:solidFill>
                  <a:srgbClr val="000000"/>
                </a:solidFill>
                <a:latin typeface="+mn-ea"/>
                <a:ea typeface="+mn-ea"/>
              </a:rPr>
              <a:t> </a:t>
            </a:r>
            <a:r>
              <a:rPr lang="en-US" altLang="zh-CN" b="0" i="0" dirty="0" err="1">
                <a:solidFill>
                  <a:srgbClr val="001080"/>
                </a:solidFill>
                <a:latin typeface="+mn-ea"/>
                <a:ea typeface="+mn-ea"/>
              </a:rPr>
              <a:t>i</a:t>
            </a:r>
            <a:r>
              <a:rPr lang="en-US" altLang="zh-CN" b="0" i="0" dirty="0">
                <a:solidFill>
                  <a:srgbClr val="000000"/>
                </a:solidFill>
                <a:latin typeface="+mn-ea"/>
                <a:ea typeface="+mn-ea"/>
              </a:rPr>
              <a:t>=</a:t>
            </a:r>
            <a:r>
              <a:rPr lang="en-US" altLang="zh-CN" b="0" i="0" dirty="0">
                <a:solidFill>
                  <a:srgbClr val="098658"/>
                </a:solidFill>
                <a:latin typeface="+mn-ea"/>
                <a:ea typeface="+mn-ea"/>
              </a:rPr>
              <a:t>0</a:t>
            </a:r>
            <a:r>
              <a:rPr lang="en-US" altLang="zh-CN" b="0" i="0" dirty="0">
                <a:solidFill>
                  <a:srgbClr val="000000"/>
                </a:solidFill>
                <a:latin typeface="+mn-ea"/>
                <a:ea typeface="+mn-ea"/>
              </a:rPr>
              <a:t>; </a:t>
            </a:r>
            <a:r>
              <a:rPr lang="en-US" altLang="zh-CN" b="0" i="0" dirty="0" err="1">
                <a:solidFill>
                  <a:srgbClr val="001080"/>
                </a:solidFill>
                <a:latin typeface="+mn-ea"/>
                <a:ea typeface="+mn-ea"/>
              </a:rPr>
              <a:t>i</a:t>
            </a:r>
            <a:r>
              <a:rPr lang="en-US" altLang="zh-CN" b="0" i="0" dirty="0">
                <a:solidFill>
                  <a:srgbClr val="000000"/>
                </a:solidFill>
                <a:latin typeface="+mn-ea"/>
                <a:ea typeface="+mn-ea"/>
              </a:rPr>
              <a:t>&lt;</a:t>
            </a:r>
            <a:r>
              <a:rPr lang="en-US" altLang="zh-CN" b="0" i="0" dirty="0" err="1">
                <a:solidFill>
                  <a:srgbClr val="001080"/>
                </a:solidFill>
                <a:latin typeface="+mn-ea"/>
                <a:ea typeface="+mn-ea"/>
              </a:rPr>
              <a:t>vexnum</a:t>
            </a:r>
            <a:r>
              <a:rPr lang="en-US" altLang="zh-CN" b="0" i="0" dirty="0">
                <a:solidFill>
                  <a:srgbClr val="000000"/>
                </a:solidFill>
                <a:latin typeface="+mn-ea"/>
                <a:ea typeface="+mn-ea"/>
              </a:rPr>
              <a:t>; </a:t>
            </a:r>
            <a:r>
              <a:rPr lang="en-US" altLang="zh-CN" b="0" i="0" dirty="0" err="1">
                <a:solidFill>
                  <a:srgbClr val="001080"/>
                </a:solidFill>
                <a:latin typeface="+mn-ea"/>
                <a:ea typeface="+mn-ea"/>
              </a:rPr>
              <a:t>i</a:t>
            </a:r>
            <a:r>
              <a:rPr lang="en-US" altLang="zh-CN" b="0" i="0" dirty="0">
                <a:solidFill>
                  <a:srgbClr val="000000"/>
                </a:solidFill>
                <a:latin typeface="+mn-ea"/>
                <a:ea typeface="+mn-ea"/>
              </a:rPr>
              <a:t>++)</a:t>
            </a:r>
            <a:r>
              <a:rPr lang="en-US" altLang="zh-CN" b="0" i="0" dirty="0">
                <a:solidFill>
                  <a:srgbClr val="008000"/>
                </a:solidFill>
                <a:latin typeface="+mn-ea"/>
                <a:ea typeface="+mn-ea"/>
              </a:rPr>
              <a:t>     //</a:t>
            </a:r>
            <a:r>
              <a:rPr lang="zh-CN" altLang="en-US" b="0" i="0" dirty="0">
                <a:solidFill>
                  <a:srgbClr val="008000"/>
                </a:solidFill>
                <a:latin typeface="+mn-ea"/>
                <a:ea typeface="+mn-ea"/>
              </a:rPr>
              <a:t>入度为</a:t>
            </a:r>
            <a:r>
              <a:rPr lang="en-US" altLang="zh-CN" b="0" i="0" dirty="0">
                <a:solidFill>
                  <a:srgbClr val="008000"/>
                </a:solidFill>
                <a:latin typeface="+mn-ea"/>
                <a:ea typeface="+mn-ea"/>
              </a:rPr>
              <a:t>0</a:t>
            </a:r>
            <a:r>
              <a:rPr lang="zh-CN" altLang="en-US" b="0" i="0" dirty="0">
                <a:solidFill>
                  <a:srgbClr val="008000"/>
                </a:solidFill>
                <a:latin typeface="+mn-ea"/>
                <a:ea typeface="+mn-ea"/>
              </a:rPr>
              <a:t>的顶点入栈</a:t>
            </a:r>
            <a:endParaRPr lang="zh-CN" altLang="en-US" b="0" i="0" dirty="0">
              <a:solidFill>
                <a:srgbClr val="000000"/>
              </a:solidFill>
              <a:latin typeface="+mn-ea"/>
              <a:ea typeface="+mn-ea"/>
            </a:endParaRPr>
          </a:p>
          <a:p>
            <a:r>
              <a:rPr lang="zh-CN" altLang="en-US" b="0" i="0" dirty="0">
                <a:solidFill>
                  <a:srgbClr val="000000"/>
                </a:solidFill>
                <a:latin typeface="+mn-ea"/>
                <a:ea typeface="+mn-ea"/>
              </a:rPr>
              <a:t>         </a:t>
            </a:r>
            <a:r>
              <a:rPr lang="en-US" altLang="zh-CN" b="0" i="0" dirty="0">
                <a:solidFill>
                  <a:srgbClr val="AF00DB"/>
                </a:solidFill>
                <a:latin typeface="+mn-ea"/>
                <a:ea typeface="+mn-ea"/>
              </a:rPr>
              <a:t>if</a:t>
            </a:r>
            <a:r>
              <a:rPr lang="en-US" altLang="zh-CN" b="0" i="0" dirty="0">
                <a:solidFill>
                  <a:srgbClr val="000000"/>
                </a:solidFill>
                <a:latin typeface="+mn-ea"/>
                <a:ea typeface="+mn-ea"/>
              </a:rPr>
              <a:t>(!</a:t>
            </a:r>
            <a:r>
              <a:rPr lang="en-US" altLang="zh-CN" b="0" i="0" dirty="0" err="1">
                <a:solidFill>
                  <a:srgbClr val="001080"/>
                </a:solidFill>
                <a:latin typeface="+mn-ea"/>
                <a:ea typeface="+mn-ea"/>
              </a:rPr>
              <a:t>Indgree</a:t>
            </a:r>
            <a:r>
              <a:rPr lang="en-US" altLang="zh-CN" b="0" i="0" dirty="0">
                <a:solidFill>
                  <a:srgbClr val="000000"/>
                </a:solidFill>
                <a:latin typeface="+mn-ea"/>
                <a:ea typeface="+mn-ea"/>
              </a:rPr>
              <a:t>[</a:t>
            </a:r>
            <a:r>
              <a:rPr lang="en-US" altLang="zh-CN" b="0" i="0" dirty="0" err="1">
                <a:solidFill>
                  <a:srgbClr val="001080"/>
                </a:solidFill>
                <a:latin typeface="+mn-ea"/>
                <a:ea typeface="+mn-ea"/>
              </a:rPr>
              <a:t>i</a:t>
            </a:r>
            <a:r>
              <a:rPr lang="en-US" altLang="zh-CN" b="0" i="0" dirty="0">
                <a:solidFill>
                  <a:srgbClr val="000000"/>
                </a:solidFill>
                <a:latin typeface="+mn-ea"/>
                <a:ea typeface="+mn-ea"/>
              </a:rPr>
              <a:t>])   </a:t>
            </a:r>
            <a:r>
              <a:rPr lang="en-US" altLang="zh-CN" b="0" i="0" dirty="0" err="1">
                <a:solidFill>
                  <a:srgbClr val="001080"/>
                </a:solidFill>
                <a:latin typeface="+mn-ea"/>
                <a:ea typeface="+mn-ea"/>
              </a:rPr>
              <a:t>s</a:t>
            </a:r>
            <a:r>
              <a:rPr lang="en-US" altLang="zh-CN" b="0" i="0" dirty="0" err="1">
                <a:solidFill>
                  <a:srgbClr val="000000"/>
                </a:solidFill>
                <a:latin typeface="+mn-ea"/>
                <a:ea typeface="+mn-ea"/>
              </a:rPr>
              <a:t>.</a:t>
            </a:r>
            <a:r>
              <a:rPr lang="en-US" altLang="zh-CN" b="0" i="0" dirty="0" err="1">
                <a:solidFill>
                  <a:srgbClr val="795E26"/>
                </a:solidFill>
                <a:latin typeface="+mn-ea"/>
                <a:ea typeface="+mn-ea"/>
              </a:rPr>
              <a:t>push</a:t>
            </a:r>
            <a:r>
              <a:rPr lang="en-US" altLang="zh-CN" b="0" i="0" dirty="0">
                <a:solidFill>
                  <a:srgbClr val="000000"/>
                </a:solidFill>
                <a:latin typeface="+mn-ea"/>
                <a:ea typeface="+mn-ea"/>
              </a:rPr>
              <a:t>(</a:t>
            </a:r>
            <a:r>
              <a:rPr lang="en-US" altLang="zh-CN" b="0" i="0" dirty="0" err="1">
                <a:solidFill>
                  <a:srgbClr val="001080"/>
                </a:solidFill>
                <a:latin typeface="+mn-ea"/>
                <a:ea typeface="+mn-ea"/>
              </a:rPr>
              <a:t>i</a:t>
            </a:r>
            <a:r>
              <a:rPr lang="en-US" altLang="zh-CN" b="0" i="0" dirty="0">
                <a:solidFill>
                  <a:srgbClr val="000000"/>
                </a:solidFill>
                <a:latin typeface="+mn-ea"/>
                <a:ea typeface="+mn-ea"/>
              </a:rPr>
              <a:t>);</a:t>
            </a:r>
          </a:p>
          <a:p>
            <a:r>
              <a:rPr lang="en-US" altLang="zh-CN" b="0" i="0" dirty="0">
                <a:solidFill>
                  <a:srgbClr val="000000"/>
                </a:solidFill>
                <a:latin typeface="+mn-ea"/>
                <a:ea typeface="+mn-ea"/>
              </a:rPr>
              <a:t>    </a:t>
            </a:r>
            <a:r>
              <a:rPr lang="en-US" altLang="zh-CN" b="0" i="0" dirty="0">
                <a:solidFill>
                  <a:srgbClr val="AF00DB"/>
                </a:solidFill>
                <a:latin typeface="+mn-ea"/>
                <a:ea typeface="+mn-ea"/>
              </a:rPr>
              <a:t>while</a:t>
            </a:r>
            <a:r>
              <a:rPr lang="en-US" altLang="zh-CN" b="0" i="0" dirty="0">
                <a:solidFill>
                  <a:srgbClr val="000000"/>
                </a:solidFill>
                <a:latin typeface="+mn-ea"/>
                <a:ea typeface="+mn-ea"/>
              </a:rPr>
              <a:t>(!</a:t>
            </a:r>
            <a:r>
              <a:rPr lang="en-US" altLang="zh-CN" b="0" i="0" dirty="0" err="1">
                <a:solidFill>
                  <a:srgbClr val="001080"/>
                </a:solidFill>
                <a:latin typeface="+mn-ea"/>
                <a:ea typeface="+mn-ea"/>
              </a:rPr>
              <a:t>s</a:t>
            </a:r>
            <a:r>
              <a:rPr lang="en-US" altLang="zh-CN" b="0" i="0" dirty="0" err="1">
                <a:solidFill>
                  <a:srgbClr val="000000"/>
                </a:solidFill>
                <a:latin typeface="+mn-ea"/>
                <a:ea typeface="+mn-ea"/>
              </a:rPr>
              <a:t>.</a:t>
            </a:r>
            <a:r>
              <a:rPr lang="en-US" altLang="zh-CN" b="0" i="0" dirty="0" err="1">
                <a:solidFill>
                  <a:srgbClr val="795E26"/>
                </a:solidFill>
                <a:latin typeface="+mn-ea"/>
                <a:ea typeface="+mn-ea"/>
              </a:rPr>
              <a:t>empty</a:t>
            </a:r>
            <a:r>
              <a:rPr lang="en-US" altLang="zh-CN" b="0" i="0" dirty="0">
                <a:solidFill>
                  <a:srgbClr val="000000"/>
                </a:solidFill>
                <a:latin typeface="+mn-ea"/>
                <a:ea typeface="+mn-ea"/>
              </a:rPr>
              <a:t>()) {</a:t>
            </a:r>
            <a:r>
              <a:rPr lang="en-US" altLang="zh-CN" b="0" i="0" dirty="0">
                <a:solidFill>
                  <a:srgbClr val="008000"/>
                </a:solidFill>
                <a:latin typeface="+mn-ea"/>
                <a:ea typeface="+mn-ea"/>
              </a:rPr>
              <a:t>              //</a:t>
            </a:r>
            <a:r>
              <a:rPr lang="zh-CN" altLang="en-US" b="0" i="0" dirty="0">
                <a:solidFill>
                  <a:srgbClr val="008000"/>
                </a:solidFill>
                <a:latin typeface="+mn-ea"/>
                <a:ea typeface="+mn-ea"/>
              </a:rPr>
              <a:t>栈不空 </a:t>
            </a:r>
            <a:endParaRPr lang="zh-CN" altLang="en-US" b="0" i="0" dirty="0">
              <a:solidFill>
                <a:srgbClr val="000000"/>
              </a:solidFill>
              <a:latin typeface="+mn-ea"/>
              <a:ea typeface="+mn-ea"/>
            </a:endParaRPr>
          </a:p>
          <a:p>
            <a:r>
              <a:rPr lang="zh-CN" altLang="en-US" b="0" i="0" dirty="0">
                <a:solidFill>
                  <a:srgbClr val="000000"/>
                </a:solidFill>
                <a:latin typeface="+mn-ea"/>
                <a:ea typeface="+mn-ea"/>
              </a:rPr>
              <a:t>         </a:t>
            </a:r>
            <a:r>
              <a:rPr lang="en-US" altLang="zh-CN" b="0" i="0" dirty="0" err="1">
                <a:solidFill>
                  <a:srgbClr val="001080"/>
                </a:solidFill>
                <a:latin typeface="+mn-ea"/>
                <a:ea typeface="+mn-ea"/>
              </a:rPr>
              <a:t>i</a:t>
            </a:r>
            <a:r>
              <a:rPr lang="en-US" altLang="zh-CN" b="0" i="0" dirty="0">
                <a:solidFill>
                  <a:srgbClr val="000000"/>
                </a:solidFill>
                <a:latin typeface="+mn-ea"/>
                <a:ea typeface="+mn-ea"/>
              </a:rPr>
              <a:t> = </a:t>
            </a:r>
            <a:r>
              <a:rPr lang="en-US" altLang="zh-CN" b="0" i="0" dirty="0" err="1">
                <a:solidFill>
                  <a:srgbClr val="001080"/>
                </a:solidFill>
                <a:latin typeface="+mn-ea"/>
                <a:ea typeface="+mn-ea"/>
              </a:rPr>
              <a:t>q</a:t>
            </a:r>
            <a:r>
              <a:rPr lang="en-US" altLang="zh-CN" b="0" i="0" dirty="0" err="1">
                <a:solidFill>
                  <a:srgbClr val="000000"/>
                </a:solidFill>
                <a:latin typeface="+mn-ea"/>
                <a:ea typeface="+mn-ea"/>
              </a:rPr>
              <a:t>.</a:t>
            </a:r>
            <a:r>
              <a:rPr lang="en-US" altLang="zh-CN" b="0" i="0" dirty="0" err="1">
                <a:solidFill>
                  <a:srgbClr val="795E26"/>
                </a:solidFill>
                <a:latin typeface="+mn-ea"/>
                <a:ea typeface="+mn-ea"/>
              </a:rPr>
              <a:t>top</a:t>
            </a:r>
            <a:r>
              <a:rPr lang="en-US" altLang="zh-CN" b="0" i="0" dirty="0">
                <a:solidFill>
                  <a:srgbClr val="000000"/>
                </a:solidFill>
                <a:latin typeface="+mn-ea"/>
                <a:ea typeface="+mn-ea"/>
              </a:rPr>
              <a:t>(); </a:t>
            </a:r>
          </a:p>
          <a:p>
            <a:r>
              <a:rPr lang="en-US" altLang="zh-CN" b="0" i="0" dirty="0">
                <a:solidFill>
                  <a:srgbClr val="000000"/>
                </a:solidFill>
                <a:latin typeface="+mn-ea"/>
                <a:ea typeface="+mn-ea"/>
              </a:rPr>
              <a:t>         </a:t>
            </a:r>
            <a:r>
              <a:rPr lang="en-US" altLang="zh-CN" b="0" i="0" dirty="0" err="1">
                <a:solidFill>
                  <a:srgbClr val="001080"/>
                </a:solidFill>
                <a:latin typeface="+mn-ea"/>
                <a:ea typeface="+mn-ea"/>
              </a:rPr>
              <a:t>q</a:t>
            </a:r>
            <a:r>
              <a:rPr lang="en-US" altLang="zh-CN" b="0" i="0" dirty="0" err="1">
                <a:solidFill>
                  <a:srgbClr val="000000"/>
                </a:solidFill>
                <a:latin typeface="+mn-ea"/>
                <a:ea typeface="+mn-ea"/>
              </a:rPr>
              <a:t>.</a:t>
            </a:r>
            <a:r>
              <a:rPr lang="en-US" altLang="zh-CN" b="0" i="0" dirty="0" err="1">
                <a:solidFill>
                  <a:srgbClr val="795E26"/>
                </a:solidFill>
                <a:latin typeface="+mn-ea"/>
                <a:ea typeface="+mn-ea"/>
              </a:rPr>
              <a:t>pop</a:t>
            </a:r>
            <a:r>
              <a:rPr lang="en-US" altLang="zh-CN" b="0" i="0" dirty="0">
                <a:solidFill>
                  <a:srgbClr val="000000"/>
                </a:solidFill>
                <a:latin typeface="+mn-ea"/>
                <a:ea typeface="+mn-ea"/>
              </a:rPr>
              <a:t>();  </a:t>
            </a:r>
          </a:p>
          <a:p>
            <a:r>
              <a:rPr lang="en-US" altLang="zh-CN" b="0" i="0" dirty="0">
                <a:solidFill>
                  <a:srgbClr val="000000"/>
                </a:solidFill>
                <a:latin typeface="+mn-ea"/>
                <a:ea typeface="+mn-ea"/>
              </a:rPr>
              <a:t>         </a:t>
            </a:r>
            <a:r>
              <a:rPr lang="en-US" altLang="zh-CN" b="0" i="0" dirty="0">
                <a:solidFill>
                  <a:srgbClr val="001080"/>
                </a:solidFill>
                <a:latin typeface="+mn-ea"/>
                <a:ea typeface="+mn-ea"/>
              </a:rPr>
              <a:t>count</a:t>
            </a:r>
            <a:r>
              <a:rPr lang="en-US" altLang="zh-CN" b="0" i="0" dirty="0">
                <a:solidFill>
                  <a:srgbClr val="000000"/>
                </a:solidFill>
                <a:latin typeface="+mn-ea"/>
                <a:ea typeface="+mn-ea"/>
              </a:rPr>
              <a:t>++;</a:t>
            </a:r>
          </a:p>
          <a:p>
            <a:r>
              <a:rPr lang="en-US" altLang="zh-CN" b="0" i="0" dirty="0">
                <a:solidFill>
                  <a:srgbClr val="000000"/>
                </a:solidFill>
                <a:latin typeface="+mn-ea"/>
                <a:ea typeface="+mn-ea"/>
              </a:rPr>
              <a:t>         </a:t>
            </a:r>
            <a:r>
              <a:rPr lang="zh-CN" altLang="en-US" b="0" i="0" dirty="0">
                <a:solidFill>
                  <a:srgbClr val="000000"/>
                </a:solidFill>
                <a:latin typeface="+mn-ea"/>
                <a:ea typeface="+mn-ea"/>
              </a:rPr>
              <a:t>输出顶点</a:t>
            </a:r>
            <a:r>
              <a:rPr lang="en-US" altLang="zh-CN" b="0" i="0" dirty="0" err="1">
                <a:solidFill>
                  <a:srgbClr val="000000"/>
                </a:solidFill>
                <a:latin typeface="+mn-ea"/>
                <a:ea typeface="+mn-ea"/>
              </a:rPr>
              <a:t>i</a:t>
            </a:r>
            <a:endParaRPr lang="en-US" altLang="zh-CN" b="0" i="0" dirty="0">
              <a:solidFill>
                <a:srgbClr val="000000"/>
              </a:solidFill>
              <a:latin typeface="+mn-ea"/>
              <a:ea typeface="+mn-ea"/>
            </a:endParaRPr>
          </a:p>
          <a:p>
            <a:r>
              <a:rPr lang="en-US" altLang="zh-CN" b="0" i="0" dirty="0">
                <a:solidFill>
                  <a:srgbClr val="000000"/>
                </a:solidFill>
                <a:latin typeface="+mn-ea"/>
                <a:ea typeface="+mn-ea"/>
              </a:rPr>
              <a:t>         </a:t>
            </a:r>
            <a:r>
              <a:rPr lang="zh-CN" altLang="en-US" b="0" i="0" dirty="0">
                <a:solidFill>
                  <a:srgbClr val="000000"/>
                </a:solidFill>
                <a:latin typeface="+mn-ea"/>
                <a:ea typeface="+mn-ea"/>
              </a:rPr>
              <a:t>循环访问</a:t>
            </a:r>
            <a:r>
              <a:rPr lang="en-US" altLang="zh-CN" b="0" i="0" dirty="0" err="1">
                <a:solidFill>
                  <a:srgbClr val="000000"/>
                </a:solidFill>
                <a:latin typeface="+mn-ea"/>
                <a:ea typeface="+mn-ea"/>
              </a:rPr>
              <a:t>i</a:t>
            </a:r>
            <a:r>
              <a:rPr lang="zh-CN" altLang="en-US" b="0" i="0" dirty="0">
                <a:solidFill>
                  <a:srgbClr val="000000"/>
                </a:solidFill>
                <a:latin typeface="+mn-ea"/>
                <a:ea typeface="+mn-ea"/>
              </a:rPr>
              <a:t>的所有邻接点</a:t>
            </a:r>
            <a:r>
              <a:rPr lang="en-US" altLang="zh-CN" b="0" i="0" dirty="0">
                <a:solidFill>
                  <a:srgbClr val="000000"/>
                </a:solidFill>
                <a:latin typeface="+mn-ea"/>
                <a:ea typeface="+mn-ea"/>
              </a:rPr>
              <a:t>j:</a:t>
            </a:r>
          </a:p>
          <a:p>
            <a:r>
              <a:rPr lang="en-US" altLang="zh-CN" b="0" i="0" dirty="0">
                <a:solidFill>
                  <a:srgbClr val="000000"/>
                </a:solidFill>
                <a:latin typeface="+mn-ea"/>
                <a:ea typeface="+mn-ea"/>
              </a:rPr>
              <a:t>               </a:t>
            </a:r>
            <a:r>
              <a:rPr lang="en-US" altLang="zh-CN" b="0" i="0" dirty="0" err="1">
                <a:solidFill>
                  <a:srgbClr val="001080"/>
                </a:solidFill>
                <a:latin typeface="+mn-ea"/>
                <a:ea typeface="+mn-ea"/>
              </a:rPr>
              <a:t>Indgree</a:t>
            </a:r>
            <a:r>
              <a:rPr lang="en-US" altLang="zh-CN" b="0" i="0" dirty="0">
                <a:solidFill>
                  <a:srgbClr val="000000"/>
                </a:solidFill>
                <a:latin typeface="+mn-ea"/>
                <a:ea typeface="+mn-ea"/>
              </a:rPr>
              <a:t>[</a:t>
            </a:r>
            <a:r>
              <a:rPr lang="en-US" altLang="zh-CN" b="0" i="0" dirty="0">
                <a:solidFill>
                  <a:srgbClr val="001080"/>
                </a:solidFill>
                <a:latin typeface="+mn-ea"/>
                <a:ea typeface="+mn-ea"/>
              </a:rPr>
              <a:t>j</a:t>
            </a:r>
            <a:r>
              <a:rPr lang="en-US" altLang="zh-CN" b="0" i="0" dirty="0">
                <a:solidFill>
                  <a:srgbClr val="000000"/>
                </a:solidFill>
                <a:latin typeface="+mn-ea"/>
                <a:ea typeface="+mn-ea"/>
              </a:rPr>
              <a:t>]--;</a:t>
            </a:r>
            <a:r>
              <a:rPr lang="en-US" altLang="zh-CN" b="0" i="0" dirty="0">
                <a:solidFill>
                  <a:srgbClr val="008000"/>
                </a:solidFill>
                <a:latin typeface="+mn-ea"/>
                <a:ea typeface="+mn-ea"/>
              </a:rPr>
              <a:t>      //</a:t>
            </a:r>
            <a:r>
              <a:rPr lang="zh-CN" altLang="en-US" b="0" i="0" dirty="0">
                <a:solidFill>
                  <a:srgbClr val="008000"/>
                </a:solidFill>
                <a:latin typeface="+mn-ea"/>
                <a:ea typeface="+mn-ea"/>
              </a:rPr>
              <a:t>修改邻接点</a:t>
            </a:r>
            <a:r>
              <a:rPr lang="en-US" altLang="zh-CN" b="0" i="0" dirty="0">
                <a:solidFill>
                  <a:srgbClr val="008000"/>
                </a:solidFill>
                <a:latin typeface="+mn-ea"/>
                <a:ea typeface="+mn-ea"/>
              </a:rPr>
              <a:t>j</a:t>
            </a:r>
            <a:r>
              <a:rPr lang="zh-CN" altLang="en-US" b="0" i="0" dirty="0">
                <a:solidFill>
                  <a:srgbClr val="008000"/>
                </a:solidFill>
                <a:latin typeface="+mn-ea"/>
                <a:ea typeface="+mn-ea"/>
              </a:rPr>
              <a:t>的入度</a:t>
            </a:r>
            <a:endParaRPr lang="zh-CN" altLang="en-US" b="0" i="0" dirty="0">
              <a:solidFill>
                <a:srgbClr val="000000"/>
              </a:solidFill>
              <a:latin typeface="+mn-ea"/>
              <a:ea typeface="+mn-ea"/>
            </a:endParaRPr>
          </a:p>
          <a:p>
            <a:r>
              <a:rPr lang="zh-CN" altLang="en-US" b="0" i="0" dirty="0">
                <a:solidFill>
                  <a:srgbClr val="000000"/>
                </a:solidFill>
                <a:latin typeface="+mn-ea"/>
                <a:ea typeface="+mn-ea"/>
              </a:rPr>
              <a:t>               </a:t>
            </a:r>
            <a:r>
              <a:rPr lang="en-US" altLang="zh-CN" b="0" i="0" dirty="0">
                <a:solidFill>
                  <a:srgbClr val="AF00DB"/>
                </a:solidFill>
                <a:latin typeface="+mn-ea"/>
                <a:ea typeface="+mn-ea"/>
              </a:rPr>
              <a:t>if</a:t>
            </a:r>
            <a:r>
              <a:rPr lang="en-US" altLang="zh-CN" b="0" i="0" dirty="0">
                <a:solidFill>
                  <a:srgbClr val="000000"/>
                </a:solidFill>
                <a:latin typeface="+mn-ea"/>
                <a:ea typeface="+mn-ea"/>
              </a:rPr>
              <a:t>(!</a:t>
            </a:r>
            <a:r>
              <a:rPr lang="en-US" altLang="zh-CN" b="0" i="0" dirty="0" err="1">
                <a:solidFill>
                  <a:srgbClr val="001080"/>
                </a:solidFill>
                <a:latin typeface="+mn-ea"/>
                <a:ea typeface="+mn-ea"/>
              </a:rPr>
              <a:t>Indgree</a:t>
            </a:r>
            <a:r>
              <a:rPr lang="en-US" altLang="zh-CN" b="0" i="0" dirty="0">
                <a:solidFill>
                  <a:srgbClr val="000000"/>
                </a:solidFill>
                <a:latin typeface="+mn-ea"/>
                <a:ea typeface="+mn-ea"/>
              </a:rPr>
              <a:t>[</a:t>
            </a:r>
            <a:r>
              <a:rPr lang="en-US" altLang="zh-CN" b="0" i="0" dirty="0">
                <a:solidFill>
                  <a:srgbClr val="001080"/>
                </a:solidFill>
                <a:latin typeface="+mn-ea"/>
                <a:ea typeface="+mn-ea"/>
              </a:rPr>
              <a:t>j</a:t>
            </a:r>
            <a:r>
              <a:rPr lang="en-US" altLang="zh-CN" b="0" i="0" dirty="0">
                <a:solidFill>
                  <a:srgbClr val="000000"/>
                </a:solidFill>
                <a:latin typeface="+mn-ea"/>
                <a:ea typeface="+mn-ea"/>
              </a:rPr>
              <a:t>])</a:t>
            </a:r>
          </a:p>
          <a:p>
            <a:r>
              <a:rPr lang="en-US" altLang="zh-CN" b="0" i="0" dirty="0">
                <a:solidFill>
                  <a:srgbClr val="000000"/>
                </a:solidFill>
                <a:latin typeface="+mn-ea"/>
                <a:ea typeface="+mn-ea"/>
              </a:rPr>
              <a:t>                    </a:t>
            </a:r>
            <a:r>
              <a:rPr lang="en-US" altLang="zh-CN" b="0" i="0" dirty="0" err="1">
                <a:solidFill>
                  <a:srgbClr val="001080"/>
                </a:solidFill>
                <a:latin typeface="+mn-ea"/>
                <a:ea typeface="+mn-ea"/>
              </a:rPr>
              <a:t>s</a:t>
            </a:r>
            <a:r>
              <a:rPr lang="en-US" altLang="zh-CN" b="0" i="0" dirty="0" err="1">
                <a:solidFill>
                  <a:srgbClr val="000000"/>
                </a:solidFill>
                <a:latin typeface="+mn-ea"/>
                <a:ea typeface="+mn-ea"/>
              </a:rPr>
              <a:t>.</a:t>
            </a:r>
            <a:r>
              <a:rPr lang="en-US" altLang="zh-CN" b="0" i="0" dirty="0" err="1">
                <a:solidFill>
                  <a:srgbClr val="795E26"/>
                </a:solidFill>
                <a:latin typeface="+mn-ea"/>
                <a:ea typeface="+mn-ea"/>
              </a:rPr>
              <a:t>push</a:t>
            </a:r>
            <a:r>
              <a:rPr lang="en-US" altLang="zh-CN" b="0" i="0" dirty="0">
                <a:solidFill>
                  <a:srgbClr val="000000"/>
                </a:solidFill>
                <a:latin typeface="+mn-ea"/>
                <a:ea typeface="+mn-ea"/>
              </a:rPr>
              <a:t>(</a:t>
            </a:r>
            <a:r>
              <a:rPr lang="en-US" altLang="zh-CN" b="0" i="0" dirty="0">
                <a:solidFill>
                  <a:srgbClr val="001080"/>
                </a:solidFill>
                <a:latin typeface="+mn-ea"/>
                <a:ea typeface="+mn-ea"/>
              </a:rPr>
              <a:t>j</a:t>
            </a:r>
            <a:r>
              <a:rPr lang="en-US" altLang="zh-CN" b="0" i="0" dirty="0">
                <a:solidFill>
                  <a:srgbClr val="000000"/>
                </a:solidFill>
                <a:latin typeface="+mn-ea"/>
                <a:ea typeface="+mn-ea"/>
              </a:rPr>
              <a:t>);</a:t>
            </a:r>
          </a:p>
          <a:p>
            <a:r>
              <a:rPr lang="en-US" altLang="zh-CN" b="0" i="0" dirty="0">
                <a:solidFill>
                  <a:srgbClr val="000000"/>
                </a:solidFill>
                <a:latin typeface="+mn-ea"/>
                <a:ea typeface="+mn-ea"/>
              </a:rPr>
              <a:t>    }</a:t>
            </a:r>
          </a:p>
          <a:p>
            <a:r>
              <a:rPr lang="en-US" altLang="zh-CN" b="0" i="0" dirty="0">
                <a:solidFill>
                  <a:srgbClr val="000000"/>
                </a:solidFill>
                <a:latin typeface="+mn-ea"/>
                <a:ea typeface="+mn-ea"/>
              </a:rPr>
              <a:t>    </a:t>
            </a:r>
            <a:r>
              <a:rPr lang="en-US" altLang="zh-CN" b="0" i="0" dirty="0">
                <a:solidFill>
                  <a:srgbClr val="AF00DB"/>
                </a:solidFill>
                <a:latin typeface="+mn-ea"/>
                <a:ea typeface="+mn-ea"/>
              </a:rPr>
              <a:t>if</a:t>
            </a:r>
            <a:r>
              <a:rPr lang="en-US" altLang="zh-CN" b="0" i="0" dirty="0">
                <a:solidFill>
                  <a:srgbClr val="000000"/>
                </a:solidFill>
                <a:latin typeface="+mn-ea"/>
                <a:ea typeface="+mn-ea"/>
              </a:rPr>
              <a:t>(</a:t>
            </a:r>
            <a:r>
              <a:rPr lang="en-US" altLang="zh-CN" b="0" i="0" dirty="0">
                <a:solidFill>
                  <a:srgbClr val="001080"/>
                </a:solidFill>
                <a:latin typeface="+mn-ea"/>
                <a:ea typeface="+mn-ea"/>
              </a:rPr>
              <a:t>count</a:t>
            </a:r>
            <a:r>
              <a:rPr lang="en-US" altLang="zh-CN" b="0" i="0" dirty="0">
                <a:solidFill>
                  <a:srgbClr val="000000"/>
                </a:solidFill>
                <a:latin typeface="+mn-ea"/>
                <a:ea typeface="+mn-ea"/>
              </a:rPr>
              <a:t>&lt;</a:t>
            </a:r>
            <a:r>
              <a:rPr lang="en-US" altLang="zh-CN" b="0" i="0" dirty="0" err="1">
                <a:solidFill>
                  <a:srgbClr val="001080"/>
                </a:solidFill>
                <a:latin typeface="+mn-ea"/>
                <a:ea typeface="+mn-ea"/>
              </a:rPr>
              <a:t>vexnum</a:t>
            </a:r>
            <a:r>
              <a:rPr lang="en-US" altLang="zh-CN" b="0" i="0" dirty="0">
                <a:solidFill>
                  <a:srgbClr val="000000"/>
                </a:solidFill>
                <a:latin typeface="+mn-ea"/>
                <a:ea typeface="+mn-ea"/>
              </a:rPr>
              <a:t>)   </a:t>
            </a:r>
            <a:r>
              <a:rPr lang="en-US" altLang="zh-CN" b="0" i="0" dirty="0">
                <a:solidFill>
                  <a:srgbClr val="AF00DB"/>
                </a:solidFill>
                <a:latin typeface="+mn-ea"/>
                <a:ea typeface="+mn-ea"/>
              </a:rPr>
              <a:t>return</a:t>
            </a:r>
            <a:r>
              <a:rPr lang="en-US" altLang="zh-CN" b="0" i="0" dirty="0">
                <a:solidFill>
                  <a:srgbClr val="000000"/>
                </a:solidFill>
                <a:latin typeface="+mn-ea"/>
                <a:ea typeface="+mn-ea"/>
              </a:rPr>
              <a:t> </a:t>
            </a:r>
            <a:r>
              <a:rPr lang="en-US" altLang="zh-CN" b="0" i="0" dirty="0">
                <a:solidFill>
                  <a:srgbClr val="0000FF"/>
                </a:solidFill>
                <a:latin typeface="+mn-ea"/>
                <a:ea typeface="+mn-ea"/>
              </a:rPr>
              <a:t>false</a:t>
            </a:r>
            <a:r>
              <a:rPr lang="en-US" altLang="zh-CN" b="0" i="0" dirty="0">
                <a:solidFill>
                  <a:srgbClr val="000000"/>
                </a:solidFill>
                <a:latin typeface="+mn-ea"/>
                <a:ea typeface="+mn-ea"/>
              </a:rPr>
              <a:t>;</a:t>
            </a:r>
          </a:p>
          <a:p>
            <a:r>
              <a:rPr lang="en-US" altLang="zh-CN" b="0" i="0" dirty="0">
                <a:solidFill>
                  <a:srgbClr val="000000"/>
                </a:solidFill>
                <a:latin typeface="+mn-ea"/>
                <a:ea typeface="+mn-ea"/>
              </a:rPr>
              <a:t>    </a:t>
            </a:r>
            <a:r>
              <a:rPr lang="en-US" altLang="zh-CN" b="0" i="0" dirty="0">
                <a:solidFill>
                  <a:srgbClr val="AF00DB"/>
                </a:solidFill>
                <a:latin typeface="+mn-ea"/>
                <a:ea typeface="+mn-ea"/>
              </a:rPr>
              <a:t>return</a:t>
            </a:r>
            <a:r>
              <a:rPr lang="en-US" altLang="zh-CN" b="0" i="0" dirty="0">
                <a:solidFill>
                  <a:srgbClr val="000000"/>
                </a:solidFill>
                <a:latin typeface="+mn-ea"/>
                <a:ea typeface="+mn-ea"/>
              </a:rPr>
              <a:t> </a:t>
            </a:r>
            <a:r>
              <a:rPr lang="en-US" altLang="zh-CN" b="0" i="0" dirty="0">
                <a:solidFill>
                  <a:srgbClr val="0000FF"/>
                </a:solidFill>
                <a:latin typeface="+mn-ea"/>
                <a:ea typeface="+mn-ea"/>
              </a:rPr>
              <a:t>true</a:t>
            </a:r>
            <a:r>
              <a:rPr lang="en-US" altLang="zh-CN" b="0" i="0" dirty="0">
                <a:solidFill>
                  <a:srgbClr val="000000"/>
                </a:solidFill>
                <a:latin typeface="+mn-ea"/>
                <a:ea typeface="+mn-ea"/>
              </a:rPr>
              <a:t>;</a:t>
            </a:r>
          </a:p>
          <a:p>
            <a:r>
              <a:rPr lang="en-US" altLang="zh-CN" b="0" i="0" dirty="0">
                <a:solidFill>
                  <a:srgbClr val="000000"/>
                </a:solidFill>
                <a:latin typeface="+mn-ea"/>
                <a:ea typeface="+mn-ea"/>
              </a:rPr>
              <a:t>}     </a:t>
            </a:r>
          </a:p>
          <a:p>
            <a:br>
              <a:rPr lang="en-US" altLang="zh-CN" b="0" dirty="0">
                <a:solidFill>
                  <a:srgbClr val="000000"/>
                </a:solidFill>
                <a:latin typeface="Consolas" panose="020B0609020204030204" pitchFamily="49" charset="0"/>
              </a:rPr>
            </a:br>
            <a:endParaRPr lang="en-US" altLang="zh-CN" b="0" dirty="0">
              <a:solidFill>
                <a:srgbClr val="000000"/>
              </a:solidFill>
              <a:latin typeface="Consolas" panose="020B0609020204030204" pitchFamily="49" charset="0"/>
            </a:endParaRPr>
          </a:p>
        </p:txBody>
      </p:sp>
      <p:sp>
        <p:nvSpPr>
          <p:cNvPr id="3" name="Rectangle 13"/>
          <p:cNvSpPr>
            <a:spLocks noChangeArrowheads="1"/>
          </p:cNvSpPr>
          <p:nvPr/>
        </p:nvSpPr>
        <p:spPr bwMode="auto">
          <a:xfrm>
            <a:off x="615195" y="175084"/>
            <a:ext cx="8305800" cy="762000"/>
          </a:xfrm>
          <a:prstGeom prst="rect">
            <a:avLst/>
          </a:prstGeom>
          <a:noFill/>
          <a:ln w="9525">
            <a:noFill/>
            <a:miter lim="800000"/>
            <a:headEnd/>
            <a:tailEnd/>
          </a:ln>
        </p:spPr>
        <p:txBody>
          <a:bodyPr/>
          <a:lstStyle/>
          <a:p>
            <a:pPr marL="342900" indent="-342900" algn="ctr" eaLnBrk="1" hangingPunct="1">
              <a:lnSpc>
                <a:spcPct val="90000"/>
              </a:lnSpc>
              <a:buClr>
                <a:schemeClr val="folHlink"/>
              </a:buClr>
              <a:buSzPct val="60000"/>
              <a:buFont typeface="Wingdings" pitchFamily="2" charset="2"/>
              <a:buNone/>
            </a:pPr>
            <a:r>
              <a:rPr lang="zh-CN" altLang="en-US" sz="4400" i="0" dirty="0">
                <a:solidFill>
                  <a:schemeClr val="tx2"/>
                </a:solidFill>
                <a:latin typeface="Tahoma" panose="020B0604030504040204" pitchFamily="34" charset="0"/>
                <a:ea typeface="隶书" pitchFamily="49" charset="-122"/>
                <a:sym typeface="Arial" pitchFamily="34" charset="0"/>
              </a:rPr>
              <a:t>拓扑排序实现</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3"/>
          <p:cNvSpPr>
            <a:spLocks noChangeArrowheads="1"/>
          </p:cNvSpPr>
          <p:nvPr/>
        </p:nvSpPr>
        <p:spPr bwMode="auto">
          <a:xfrm>
            <a:off x="609600" y="152400"/>
            <a:ext cx="8305800" cy="762000"/>
          </a:xfrm>
          <a:prstGeom prst="rect">
            <a:avLst/>
          </a:prstGeom>
          <a:noFill/>
          <a:ln w="9525">
            <a:noFill/>
            <a:miter lim="800000"/>
            <a:headEnd/>
            <a:tailEnd/>
          </a:ln>
        </p:spPr>
        <p:txBody>
          <a:bodyPr/>
          <a:lstStyle/>
          <a:p>
            <a:pPr marL="342900" indent="-342900" algn="ctr" eaLnBrk="1" hangingPunct="1">
              <a:lnSpc>
                <a:spcPct val="90000"/>
              </a:lnSpc>
              <a:buClr>
                <a:schemeClr val="folHlink"/>
              </a:buClr>
              <a:buSzPct val="60000"/>
              <a:buFont typeface="Wingdings" pitchFamily="2" charset="2"/>
              <a:buNone/>
            </a:pPr>
            <a:r>
              <a:rPr lang="zh-CN" altLang="en-US" sz="4400" i="0" dirty="0">
                <a:solidFill>
                  <a:schemeClr val="tx2"/>
                </a:solidFill>
                <a:latin typeface="Tahoma" panose="020B0604030504040204" pitchFamily="34" charset="0"/>
                <a:ea typeface="隶书" pitchFamily="49" charset="-122"/>
                <a:sym typeface="Arial" pitchFamily="34" charset="0"/>
              </a:rPr>
              <a:t>拓扑排序时间复杂度分析</a:t>
            </a:r>
          </a:p>
        </p:txBody>
      </p:sp>
      <p:sp>
        <p:nvSpPr>
          <p:cNvPr id="2" name="Text Box 2">
            <a:extLst>
              <a:ext uri="{FF2B5EF4-FFF2-40B4-BE49-F238E27FC236}">
                <a16:creationId xmlns:a16="http://schemas.microsoft.com/office/drawing/2014/main" id="{EDBF483D-99A1-5573-E1F7-81006271CFBF}"/>
              </a:ext>
            </a:extLst>
          </p:cNvPr>
          <p:cNvSpPr txBox="1">
            <a:spLocks noChangeArrowheads="1"/>
          </p:cNvSpPr>
          <p:nvPr/>
        </p:nvSpPr>
        <p:spPr bwMode="auto">
          <a:xfrm>
            <a:off x="323528" y="1340768"/>
            <a:ext cx="7845417" cy="523220"/>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0" i="0" dirty="0">
                <a:latin typeface="+mn-ea"/>
                <a:ea typeface="+mn-ea"/>
              </a:rPr>
              <a:t> </a:t>
            </a:r>
            <a:r>
              <a:rPr lang="zh-CN" altLang="en-US" sz="2800" b="0" i="0" dirty="0">
                <a:latin typeface="+mn-ea"/>
                <a:ea typeface="+mn-ea"/>
              </a:rPr>
              <a:t>邻接矩阵存储：统计入度，列</a:t>
            </a:r>
            <a:r>
              <a:rPr lang="en-US" altLang="zh-CN" sz="2800" b="0" i="0" dirty="0">
                <a:latin typeface="+mn-ea"/>
                <a:ea typeface="+mn-ea"/>
              </a:rPr>
              <a:t>1</a:t>
            </a:r>
            <a:r>
              <a:rPr lang="zh-CN" altLang="en-US" sz="2800" b="0" i="0" dirty="0">
                <a:latin typeface="+mn-ea"/>
                <a:ea typeface="+mn-ea"/>
              </a:rPr>
              <a:t>的个数，</a:t>
            </a:r>
            <a:r>
              <a:rPr lang="en-US" altLang="zh-CN" sz="2800" b="0" i="0" dirty="0">
                <a:latin typeface="+mn-ea"/>
                <a:ea typeface="+mn-ea"/>
              </a:rPr>
              <a:t>O(n</a:t>
            </a:r>
            <a:r>
              <a:rPr lang="en-US" altLang="zh-CN" sz="2800" b="0" i="0" baseline="30000" dirty="0">
                <a:latin typeface="+mn-ea"/>
                <a:ea typeface="+mn-ea"/>
              </a:rPr>
              <a:t>2</a:t>
            </a:r>
            <a:r>
              <a:rPr lang="en-US" altLang="zh-CN" sz="2800" b="0" i="0" dirty="0">
                <a:latin typeface="+mn-ea"/>
                <a:ea typeface="+mn-ea"/>
              </a:rPr>
              <a:t>)</a:t>
            </a:r>
            <a:r>
              <a:rPr lang="zh-CN" altLang="en-US" sz="2800" b="0" i="0" dirty="0">
                <a:latin typeface="+mn-ea"/>
                <a:ea typeface="+mn-ea"/>
              </a:rPr>
              <a:t>。</a:t>
            </a:r>
          </a:p>
        </p:txBody>
      </p:sp>
      <p:sp>
        <p:nvSpPr>
          <p:cNvPr id="3" name="Text Box 2">
            <a:extLst>
              <a:ext uri="{FF2B5EF4-FFF2-40B4-BE49-F238E27FC236}">
                <a16:creationId xmlns:a16="http://schemas.microsoft.com/office/drawing/2014/main" id="{4969780E-FE84-20E5-A86C-CC1FE3B53733}"/>
              </a:ext>
            </a:extLst>
          </p:cNvPr>
          <p:cNvSpPr txBox="1">
            <a:spLocks noChangeArrowheads="1"/>
          </p:cNvSpPr>
          <p:nvPr/>
        </p:nvSpPr>
        <p:spPr bwMode="auto">
          <a:xfrm>
            <a:off x="358283" y="1957978"/>
            <a:ext cx="6827510" cy="52322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800" b="0" i="0" dirty="0">
                <a:latin typeface="+mn-ea"/>
                <a:ea typeface="+mn-ea"/>
              </a:rPr>
              <a:t>               循环栈或队列元素，</a:t>
            </a:r>
            <a:r>
              <a:rPr lang="en-US" altLang="zh-CN" sz="2800" b="0" i="0" dirty="0">
                <a:latin typeface="+mn-ea"/>
                <a:ea typeface="+mn-ea"/>
              </a:rPr>
              <a:t>O(n)</a:t>
            </a:r>
            <a:endParaRPr lang="zh-CN" altLang="en-US" sz="2800" b="0" i="0" dirty="0">
              <a:latin typeface="+mn-ea"/>
              <a:ea typeface="+mn-ea"/>
            </a:endParaRPr>
          </a:p>
        </p:txBody>
      </p:sp>
      <p:sp>
        <p:nvSpPr>
          <p:cNvPr id="4" name="Text Box 2">
            <a:extLst>
              <a:ext uri="{FF2B5EF4-FFF2-40B4-BE49-F238E27FC236}">
                <a16:creationId xmlns:a16="http://schemas.microsoft.com/office/drawing/2014/main" id="{07D6CD75-1D43-CB0A-CE79-40CC48940405}"/>
              </a:ext>
            </a:extLst>
          </p:cNvPr>
          <p:cNvSpPr txBox="1">
            <a:spLocks noChangeArrowheads="1"/>
          </p:cNvSpPr>
          <p:nvPr/>
        </p:nvSpPr>
        <p:spPr bwMode="auto">
          <a:xfrm>
            <a:off x="354237" y="2575188"/>
            <a:ext cx="7366119" cy="52322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800" b="0" i="0" dirty="0">
                <a:latin typeface="+mn-ea"/>
                <a:ea typeface="+mn-ea"/>
              </a:rPr>
              <a:t>               弧头入度减</a:t>
            </a:r>
            <a:r>
              <a:rPr lang="en-US" altLang="zh-CN" sz="2800" b="0" i="0" dirty="0">
                <a:latin typeface="+mn-ea"/>
                <a:ea typeface="+mn-ea"/>
              </a:rPr>
              <a:t>1</a:t>
            </a:r>
            <a:r>
              <a:rPr lang="zh-CN" altLang="en-US" sz="2800" b="0" i="0" dirty="0">
                <a:latin typeface="+mn-ea"/>
                <a:ea typeface="+mn-ea"/>
              </a:rPr>
              <a:t>，访问行，</a:t>
            </a:r>
            <a:r>
              <a:rPr lang="en-US" altLang="zh-CN" sz="2800" b="0" i="0" dirty="0">
                <a:latin typeface="+mn-ea"/>
                <a:ea typeface="+mn-ea"/>
              </a:rPr>
              <a:t>O(n)</a:t>
            </a:r>
            <a:endParaRPr lang="zh-CN" altLang="en-US" sz="2800" b="0" i="0" dirty="0">
              <a:latin typeface="+mn-ea"/>
              <a:ea typeface="+mn-ea"/>
            </a:endParaRPr>
          </a:p>
        </p:txBody>
      </p:sp>
      <p:sp>
        <p:nvSpPr>
          <p:cNvPr id="5" name="Text Box 2">
            <a:extLst>
              <a:ext uri="{FF2B5EF4-FFF2-40B4-BE49-F238E27FC236}">
                <a16:creationId xmlns:a16="http://schemas.microsoft.com/office/drawing/2014/main" id="{4559D373-534E-9752-45A6-0564CBC19660}"/>
              </a:ext>
            </a:extLst>
          </p:cNvPr>
          <p:cNvSpPr txBox="1">
            <a:spLocks noChangeArrowheads="1"/>
          </p:cNvSpPr>
          <p:nvPr/>
        </p:nvSpPr>
        <p:spPr bwMode="auto">
          <a:xfrm>
            <a:off x="354237" y="3192398"/>
            <a:ext cx="5511445" cy="52322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800" b="0" i="0" dirty="0">
                <a:latin typeface="+mn-ea"/>
                <a:ea typeface="+mn-ea"/>
              </a:rPr>
              <a:t>               时间复杂度</a:t>
            </a:r>
            <a:r>
              <a:rPr lang="en-US" altLang="zh-CN" sz="2800" b="0" i="0" dirty="0">
                <a:latin typeface="+mn-ea"/>
                <a:ea typeface="+mn-ea"/>
              </a:rPr>
              <a:t>O(n</a:t>
            </a:r>
            <a:r>
              <a:rPr lang="en-US" altLang="zh-CN" sz="2800" b="0" i="0" baseline="30000" dirty="0">
                <a:latin typeface="+mn-ea"/>
                <a:ea typeface="+mn-ea"/>
              </a:rPr>
              <a:t>2</a:t>
            </a:r>
            <a:r>
              <a:rPr lang="en-US" altLang="zh-CN" sz="2800" b="0" i="0" dirty="0">
                <a:latin typeface="+mn-ea"/>
                <a:ea typeface="+mn-ea"/>
              </a:rPr>
              <a:t>)</a:t>
            </a:r>
            <a:endParaRPr lang="zh-CN" altLang="en-US" sz="2800" b="0" i="0" dirty="0">
              <a:latin typeface="+mn-ea"/>
              <a:ea typeface="+mn-ea"/>
            </a:endParaRPr>
          </a:p>
        </p:txBody>
      </p:sp>
      <p:sp>
        <p:nvSpPr>
          <p:cNvPr id="7" name="Text Box 2">
            <a:extLst>
              <a:ext uri="{FF2B5EF4-FFF2-40B4-BE49-F238E27FC236}">
                <a16:creationId xmlns:a16="http://schemas.microsoft.com/office/drawing/2014/main" id="{2A6EC030-59B7-95BE-C0FC-EC44E03B207E}"/>
              </a:ext>
            </a:extLst>
          </p:cNvPr>
          <p:cNvSpPr txBox="1">
            <a:spLocks noChangeArrowheads="1"/>
          </p:cNvSpPr>
          <p:nvPr/>
        </p:nvSpPr>
        <p:spPr bwMode="auto">
          <a:xfrm>
            <a:off x="319976" y="3746944"/>
            <a:ext cx="8384026" cy="523220"/>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sz="2800" b="0" i="0" dirty="0">
                <a:latin typeface="+mn-ea"/>
                <a:ea typeface="+mn-ea"/>
              </a:rPr>
              <a:t> </a:t>
            </a:r>
            <a:r>
              <a:rPr lang="zh-CN" altLang="en-US" sz="2800" b="0" i="0" dirty="0">
                <a:latin typeface="+mn-ea"/>
                <a:ea typeface="+mn-ea"/>
              </a:rPr>
              <a:t>邻接表存储：统计入度，遍历所有邻接表，</a:t>
            </a:r>
            <a:r>
              <a:rPr lang="en-US" altLang="zh-CN" sz="2800" b="0" i="0" dirty="0">
                <a:latin typeface="+mn-ea"/>
                <a:ea typeface="+mn-ea"/>
              </a:rPr>
              <a:t>O(e)</a:t>
            </a:r>
            <a:r>
              <a:rPr lang="zh-CN" altLang="en-US" sz="2800" b="0" i="0" dirty="0">
                <a:latin typeface="+mn-ea"/>
                <a:ea typeface="+mn-ea"/>
              </a:rPr>
              <a:t>。</a:t>
            </a:r>
          </a:p>
        </p:txBody>
      </p:sp>
      <p:sp>
        <p:nvSpPr>
          <p:cNvPr id="8" name="Text Box 2">
            <a:extLst>
              <a:ext uri="{FF2B5EF4-FFF2-40B4-BE49-F238E27FC236}">
                <a16:creationId xmlns:a16="http://schemas.microsoft.com/office/drawing/2014/main" id="{D26038C7-54D6-C72F-CB6C-824ADAD050DD}"/>
              </a:ext>
            </a:extLst>
          </p:cNvPr>
          <p:cNvSpPr txBox="1">
            <a:spLocks noChangeArrowheads="1"/>
          </p:cNvSpPr>
          <p:nvPr/>
        </p:nvSpPr>
        <p:spPr bwMode="auto">
          <a:xfrm>
            <a:off x="354731" y="4364154"/>
            <a:ext cx="6468437" cy="52322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800" b="0" i="0" dirty="0">
                <a:latin typeface="+mn-ea"/>
                <a:ea typeface="+mn-ea"/>
              </a:rPr>
              <a:t>             循环栈或队列元素，</a:t>
            </a:r>
            <a:r>
              <a:rPr lang="en-US" altLang="zh-CN" sz="2800" b="0" i="0" dirty="0">
                <a:latin typeface="+mn-ea"/>
                <a:ea typeface="+mn-ea"/>
              </a:rPr>
              <a:t>O(n)</a:t>
            </a:r>
            <a:endParaRPr lang="zh-CN" altLang="en-US" sz="2800" b="0" i="0" dirty="0">
              <a:latin typeface="+mn-ea"/>
              <a:ea typeface="+mn-ea"/>
            </a:endParaRPr>
          </a:p>
        </p:txBody>
      </p:sp>
      <p:sp>
        <p:nvSpPr>
          <p:cNvPr id="9" name="Text Box 2">
            <a:extLst>
              <a:ext uri="{FF2B5EF4-FFF2-40B4-BE49-F238E27FC236}">
                <a16:creationId xmlns:a16="http://schemas.microsoft.com/office/drawing/2014/main" id="{95E591A8-7CB9-34CB-7C22-8E3230D0288E}"/>
              </a:ext>
            </a:extLst>
          </p:cNvPr>
          <p:cNvSpPr txBox="1">
            <a:spLocks noChangeArrowheads="1"/>
          </p:cNvSpPr>
          <p:nvPr/>
        </p:nvSpPr>
        <p:spPr bwMode="auto">
          <a:xfrm>
            <a:off x="350685" y="4981364"/>
            <a:ext cx="6468437" cy="52322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800" b="0" i="0" dirty="0">
                <a:latin typeface="+mn-ea"/>
                <a:ea typeface="+mn-ea"/>
              </a:rPr>
              <a:t>             访问该顶点邻接表，</a:t>
            </a:r>
            <a:r>
              <a:rPr lang="en-US" altLang="zh-CN" sz="2800" b="0" i="0" dirty="0">
                <a:latin typeface="+mn-ea"/>
                <a:ea typeface="+mn-ea"/>
              </a:rPr>
              <a:t>O(e)</a:t>
            </a:r>
            <a:endParaRPr lang="zh-CN" altLang="en-US" sz="2800" b="0" i="0" dirty="0">
              <a:latin typeface="+mn-ea"/>
              <a:ea typeface="+mn-ea"/>
            </a:endParaRPr>
          </a:p>
        </p:txBody>
      </p:sp>
      <p:sp>
        <p:nvSpPr>
          <p:cNvPr id="10" name="Text Box 2">
            <a:extLst>
              <a:ext uri="{FF2B5EF4-FFF2-40B4-BE49-F238E27FC236}">
                <a16:creationId xmlns:a16="http://schemas.microsoft.com/office/drawing/2014/main" id="{80D0BDC3-4AFE-DD68-EDEB-6A292FB1CEBF}"/>
              </a:ext>
            </a:extLst>
          </p:cNvPr>
          <p:cNvSpPr txBox="1">
            <a:spLocks noChangeArrowheads="1"/>
          </p:cNvSpPr>
          <p:nvPr/>
        </p:nvSpPr>
        <p:spPr bwMode="auto">
          <a:xfrm>
            <a:off x="350685" y="5598574"/>
            <a:ext cx="5391219" cy="523220"/>
          </a:xfrm>
          <a:prstGeom prst="rect">
            <a:avLst/>
          </a:prstGeom>
          <a:noFill/>
          <a:ln w="9525">
            <a:noFill/>
            <a:miter lim="800000"/>
            <a:headEnd/>
            <a:tailEnd/>
          </a:ln>
        </p:spPr>
        <p:txBody>
          <a:bodyPr wrap="none">
            <a:spAutoFit/>
          </a:bodyPr>
          <a:lstStyle/>
          <a:p>
            <a:pPr eaLnBrk="1" hangingPunct="1">
              <a:buFont typeface="Arial" pitchFamily="34" charset="0"/>
              <a:buNone/>
            </a:pPr>
            <a:r>
              <a:rPr lang="zh-CN" altLang="en-US" sz="2800" b="0" i="0" dirty="0">
                <a:latin typeface="+mn-ea"/>
                <a:ea typeface="+mn-ea"/>
              </a:rPr>
              <a:t>             时间复杂度</a:t>
            </a:r>
            <a:r>
              <a:rPr lang="en-US" altLang="zh-CN" sz="2800" b="0" i="0" dirty="0">
                <a:latin typeface="+mn-ea"/>
                <a:ea typeface="+mn-ea"/>
              </a:rPr>
              <a:t>O(</a:t>
            </a:r>
            <a:r>
              <a:rPr lang="en-US" altLang="zh-CN" sz="2800" b="0" i="0" dirty="0" err="1">
                <a:latin typeface="+mn-ea"/>
                <a:ea typeface="+mn-ea"/>
              </a:rPr>
              <a:t>n+e</a:t>
            </a:r>
            <a:r>
              <a:rPr lang="en-US" altLang="zh-CN" sz="2800" b="0" i="0" dirty="0">
                <a:latin typeface="+mn-ea"/>
                <a:ea typeface="+mn-ea"/>
              </a:rPr>
              <a:t>)</a:t>
            </a:r>
            <a:endParaRPr lang="zh-CN" altLang="en-US" sz="2800" b="0" i="0" dirty="0">
              <a:latin typeface="+mn-ea"/>
              <a:ea typeface="+mn-ea"/>
            </a:endParaRPr>
          </a:p>
        </p:txBody>
      </p:sp>
    </p:spTree>
    <p:extLst>
      <p:ext uri="{BB962C8B-B14F-4D97-AF65-F5344CB8AC3E}">
        <p14:creationId xmlns:p14="http://schemas.microsoft.com/office/powerpoint/2010/main" val="38391846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7" grpId="0"/>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642910" y="1285860"/>
            <a:ext cx="8610600" cy="4893647"/>
          </a:xfrm>
          <a:prstGeom prst="rect">
            <a:avLst/>
          </a:prstGeom>
          <a:noFill/>
          <a:ln w="9525">
            <a:noFill/>
            <a:miter lim="800000"/>
            <a:headEnd/>
            <a:tailEnd/>
          </a:ln>
        </p:spPr>
        <p:txBody>
          <a:bodyPr>
            <a:spAutoFit/>
          </a:bodyPr>
          <a:lstStyle/>
          <a:p>
            <a:pPr marL="457200" indent="-457200" eaLnBrk="1" hangingPunct="1">
              <a:buFont typeface="Arial" pitchFamily="34" charset="0"/>
              <a:buNone/>
            </a:pPr>
            <a:r>
              <a:rPr lang="zh-CN" altLang="en-US" sz="2400" b="0" i="0" dirty="0">
                <a:solidFill>
                  <a:srgbClr val="FF00FF"/>
                </a:solidFill>
                <a:latin typeface="+mn-ea"/>
                <a:ea typeface="+mn-ea"/>
              </a:rPr>
              <a:t>迪杰斯特拉</a:t>
            </a:r>
            <a:r>
              <a:rPr lang="zh-CN" altLang="en-US" sz="2400" b="0" i="0" dirty="0">
                <a:solidFill>
                  <a:srgbClr val="0000FF"/>
                </a:solidFill>
                <a:latin typeface="+mn-ea"/>
                <a:ea typeface="+mn-ea"/>
              </a:rPr>
              <a:t>算法的思想是：</a:t>
            </a:r>
            <a:r>
              <a:rPr lang="zh-CN" altLang="en-US" sz="2400" b="0" i="0" dirty="0">
                <a:solidFill>
                  <a:srgbClr val="FF00FF"/>
                </a:solidFill>
                <a:latin typeface="+mn-ea"/>
                <a:ea typeface="+mn-ea"/>
              </a:rPr>
              <a:t>按路径长度递增的顺序逐步产生最</a:t>
            </a:r>
          </a:p>
          <a:p>
            <a:pPr marL="457200" indent="-457200" eaLnBrk="1" hangingPunct="1">
              <a:buFont typeface="Arial" pitchFamily="34" charset="0"/>
              <a:buNone/>
            </a:pPr>
            <a:r>
              <a:rPr lang="zh-CN" altLang="en-US" sz="2400" b="0" i="0" dirty="0">
                <a:solidFill>
                  <a:srgbClr val="FF00FF"/>
                </a:solidFill>
                <a:latin typeface="+mn-ea"/>
                <a:ea typeface="+mn-ea"/>
              </a:rPr>
              <a:t>短路径，</a:t>
            </a:r>
          </a:p>
          <a:p>
            <a:pPr marL="457200" indent="-457200" eaLnBrk="1" hangingPunct="1">
              <a:buFont typeface="Wingdings" pitchFamily="2" charset="2"/>
              <a:buAutoNum type="arabicPeriod"/>
            </a:pPr>
            <a:r>
              <a:rPr lang="zh-CN" altLang="en-US" sz="2400" b="0" i="0" dirty="0">
                <a:solidFill>
                  <a:srgbClr val="080808"/>
                </a:solidFill>
                <a:latin typeface="+mn-ea"/>
                <a:ea typeface="+mn-ea"/>
              </a:rPr>
              <a:t>设置两个顶点的集合U和</a:t>
            </a:r>
            <a:r>
              <a:rPr lang="en-US" altLang="zh-CN" sz="2400" b="0" i="0" dirty="0">
                <a:solidFill>
                  <a:srgbClr val="080808"/>
                </a:solidFill>
                <a:latin typeface="+mn-ea"/>
                <a:ea typeface="+mn-ea"/>
              </a:rPr>
              <a:t>T，</a:t>
            </a:r>
            <a:r>
              <a:rPr lang="zh-CN" altLang="en-US" sz="2400" b="0" i="0" dirty="0">
                <a:solidFill>
                  <a:srgbClr val="0000FF"/>
                </a:solidFill>
                <a:latin typeface="+mn-ea"/>
                <a:ea typeface="+mn-ea"/>
              </a:rPr>
              <a:t>集合U</a:t>
            </a:r>
            <a:r>
              <a:rPr lang="zh-CN" altLang="en-US" sz="2400" b="0" i="0" dirty="0">
                <a:solidFill>
                  <a:srgbClr val="080808"/>
                </a:solidFill>
                <a:latin typeface="+mn-ea"/>
                <a:ea typeface="+mn-ea"/>
              </a:rPr>
              <a:t>中存放已找到最短路径的顶点，</a:t>
            </a:r>
            <a:r>
              <a:rPr lang="zh-CN" altLang="en-US" sz="2400" b="0" i="0" dirty="0">
                <a:solidFill>
                  <a:srgbClr val="0000FF"/>
                </a:solidFill>
                <a:latin typeface="+mn-ea"/>
                <a:ea typeface="+mn-ea"/>
              </a:rPr>
              <a:t>集合</a:t>
            </a:r>
            <a:r>
              <a:rPr lang="en-US" altLang="zh-CN" sz="2400" b="0" i="0" dirty="0">
                <a:solidFill>
                  <a:srgbClr val="0000FF"/>
                </a:solidFill>
                <a:latin typeface="+mn-ea"/>
                <a:ea typeface="+mn-ea"/>
              </a:rPr>
              <a:t>T=V-U</a:t>
            </a:r>
            <a:r>
              <a:rPr lang="zh-CN" altLang="en-US" sz="2400" b="0" i="0" dirty="0">
                <a:solidFill>
                  <a:srgbClr val="080808"/>
                </a:solidFill>
                <a:latin typeface="+mn-ea"/>
                <a:ea typeface="+mn-ea"/>
              </a:rPr>
              <a:t>中存放当前还未找到最短路径的顶点。</a:t>
            </a:r>
          </a:p>
          <a:p>
            <a:pPr marL="457200" indent="-457200" eaLnBrk="1" hangingPunct="1">
              <a:buFont typeface="Wingdings" pitchFamily="2" charset="2"/>
              <a:buAutoNum type="arabicPeriod"/>
            </a:pPr>
            <a:r>
              <a:rPr lang="zh-CN" altLang="en-US" sz="2400" b="0" i="0" dirty="0">
                <a:solidFill>
                  <a:srgbClr val="080808"/>
                </a:solidFill>
                <a:latin typeface="+mn-ea"/>
                <a:ea typeface="+mn-ea"/>
              </a:rPr>
              <a:t>初始状态时，集合U中只包含源点，设为</a:t>
            </a:r>
            <a:r>
              <a:rPr lang="en-US" altLang="zh-CN" sz="2400" b="0" i="0" dirty="0">
                <a:solidFill>
                  <a:srgbClr val="080808"/>
                </a:solidFill>
                <a:latin typeface="+mn-ea"/>
                <a:ea typeface="+mn-ea"/>
              </a:rPr>
              <a:t>v</a:t>
            </a:r>
            <a:r>
              <a:rPr lang="en-US" altLang="zh-CN" sz="2400" b="0" i="0" baseline="-30000" dirty="0">
                <a:solidFill>
                  <a:srgbClr val="080808"/>
                </a:solidFill>
                <a:latin typeface="+mn-ea"/>
                <a:ea typeface="+mn-ea"/>
              </a:rPr>
              <a:t>0</a:t>
            </a:r>
            <a:r>
              <a:rPr lang="zh-CN" altLang="en-US" sz="2400" b="0" i="0" baseline="-30000" dirty="0">
                <a:solidFill>
                  <a:srgbClr val="080808"/>
                </a:solidFill>
                <a:latin typeface="+mn-ea"/>
                <a:ea typeface="+mn-ea"/>
              </a:rPr>
              <a:t>；</a:t>
            </a:r>
            <a:endParaRPr lang="en-US" altLang="zh-CN" sz="2400" b="0" i="0" dirty="0">
              <a:solidFill>
                <a:srgbClr val="080808"/>
              </a:solidFill>
              <a:latin typeface="+mn-ea"/>
              <a:ea typeface="+mn-ea"/>
            </a:endParaRPr>
          </a:p>
          <a:p>
            <a:pPr marL="457200" indent="-457200" eaLnBrk="1" hangingPunct="1">
              <a:buFont typeface="Wingdings" pitchFamily="2" charset="2"/>
              <a:buAutoNum type="arabicPeriod"/>
            </a:pPr>
            <a:r>
              <a:rPr lang="zh-CN" altLang="en-US" sz="2400" b="0" i="0" dirty="0">
                <a:solidFill>
                  <a:srgbClr val="080808"/>
                </a:solidFill>
                <a:latin typeface="+mn-ea"/>
                <a:ea typeface="+mn-ea"/>
              </a:rPr>
              <a:t>然后从集合</a:t>
            </a:r>
            <a:r>
              <a:rPr lang="en-US" altLang="zh-CN" sz="2400" b="0" i="0" dirty="0">
                <a:solidFill>
                  <a:srgbClr val="080808"/>
                </a:solidFill>
                <a:latin typeface="+mn-ea"/>
                <a:ea typeface="+mn-ea"/>
              </a:rPr>
              <a:t>T</a:t>
            </a:r>
            <a:r>
              <a:rPr lang="zh-CN" altLang="en-US" sz="2400" b="0" i="0" dirty="0">
                <a:solidFill>
                  <a:srgbClr val="080808"/>
                </a:solidFill>
                <a:latin typeface="+mn-ea"/>
                <a:ea typeface="+mn-ea"/>
              </a:rPr>
              <a:t>中选择到源点</a:t>
            </a:r>
            <a:r>
              <a:rPr lang="en-US" altLang="zh-CN" sz="2400" b="0" i="0" dirty="0">
                <a:solidFill>
                  <a:srgbClr val="080808"/>
                </a:solidFill>
                <a:latin typeface="+mn-ea"/>
                <a:ea typeface="+mn-ea"/>
              </a:rPr>
              <a:t>v</a:t>
            </a:r>
            <a:r>
              <a:rPr lang="en-US" altLang="zh-CN" sz="2400" b="0" i="0" baseline="-30000" dirty="0">
                <a:solidFill>
                  <a:srgbClr val="080808"/>
                </a:solidFill>
                <a:latin typeface="+mn-ea"/>
                <a:ea typeface="+mn-ea"/>
              </a:rPr>
              <a:t>0</a:t>
            </a:r>
            <a:r>
              <a:rPr lang="zh-CN" altLang="en-US" sz="2400" b="0" i="0" dirty="0">
                <a:solidFill>
                  <a:srgbClr val="080808"/>
                </a:solidFill>
                <a:latin typeface="+mn-ea"/>
                <a:ea typeface="+mn-ea"/>
              </a:rPr>
              <a:t>路径长度最短的顶点</a:t>
            </a:r>
            <a:r>
              <a:rPr lang="en-US" altLang="zh-CN" sz="2400" b="0" i="0" dirty="0">
                <a:solidFill>
                  <a:srgbClr val="080808"/>
                </a:solidFill>
                <a:latin typeface="+mn-ea"/>
                <a:ea typeface="+mn-ea"/>
              </a:rPr>
              <a:t>u</a:t>
            </a:r>
            <a:r>
              <a:rPr lang="zh-CN" altLang="en-US" sz="2400" b="0" i="0" dirty="0">
                <a:solidFill>
                  <a:srgbClr val="080808"/>
                </a:solidFill>
                <a:latin typeface="+mn-ea"/>
                <a:ea typeface="+mn-ea"/>
              </a:rPr>
              <a:t>加入到集合U中；</a:t>
            </a:r>
          </a:p>
          <a:p>
            <a:pPr marL="457200" indent="-457200" eaLnBrk="1" hangingPunct="1">
              <a:buFont typeface="Wingdings" pitchFamily="2" charset="2"/>
              <a:buAutoNum type="arabicPeriod"/>
            </a:pPr>
            <a:r>
              <a:rPr lang="zh-CN" altLang="en-US" sz="2400" b="0" i="0" dirty="0">
                <a:solidFill>
                  <a:srgbClr val="080808"/>
                </a:solidFill>
                <a:latin typeface="+mn-ea"/>
                <a:ea typeface="+mn-ea"/>
              </a:rPr>
              <a:t>集合U中每加入一个新的顶点</a:t>
            </a:r>
            <a:r>
              <a:rPr lang="en-US" altLang="zh-CN" sz="2400" b="0" i="0" dirty="0">
                <a:solidFill>
                  <a:srgbClr val="080808"/>
                </a:solidFill>
                <a:latin typeface="+mn-ea"/>
                <a:ea typeface="+mn-ea"/>
              </a:rPr>
              <a:t>u</a:t>
            </a:r>
            <a:r>
              <a:rPr lang="zh-CN" altLang="en-US" sz="2400" b="0" i="0" dirty="0">
                <a:solidFill>
                  <a:srgbClr val="080808"/>
                </a:solidFill>
                <a:latin typeface="+mn-ea"/>
                <a:ea typeface="+mn-ea"/>
              </a:rPr>
              <a:t>都要修改源点</a:t>
            </a:r>
            <a:r>
              <a:rPr lang="en-US" altLang="zh-CN" sz="2400" b="0" i="0" dirty="0">
                <a:solidFill>
                  <a:srgbClr val="080808"/>
                </a:solidFill>
                <a:latin typeface="+mn-ea"/>
                <a:ea typeface="+mn-ea"/>
              </a:rPr>
              <a:t>v</a:t>
            </a:r>
            <a:r>
              <a:rPr lang="en-US" altLang="zh-CN" sz="2400" b="0" i="0" baseline="-30000" dirty="0">
                <a:solidFill>
                  <a:srgbClr val="080808"/>
                </a:solidFill>
                <a:latin typeface="+mn-ea"/>
                <a:ea typeface="+mn-ea"/>
              </a:rPr>
              <a:t>0</a:t>
            </a:r>
            <a:r>
              <a:rPr lang="zh-CN" altLang="en-US" sz="2400" b="0" i="0" dirty="0">
                <a:solidFill>
                  <a:srgbClr val="080808"/>
                </a:solidFill>
                <a:latin typeface="+mn-ea"/>
                <a:ea typeface="+mn-ea"/>
              </a:rPr>
              <a:t>到集合</a:t>
            </a:r>
            <a:r>
              <a:rPr lang="en-US" altLang="zh-CN" sz="2400" b="0" i="0" dirty="0">
                <a:solidFill>
                  <a:srgbClr val="080808"/>
                </a:solidFill>
                <a:latin typeface="+mn-ea"/>
                <a:ea typeface="+mn-ea"/>
              </a:rPr>
              <a:t>T</a:t>
            </a:r>
            <a:r>
              <a:rPr lang="zh-CN" altLang="en-US" sz="2400" b="0" i="0" dirty="0">
                <a:solidFill>
                  <a:srgbClr val="080808"/>
                </a:solidFill>
                <a:latin typeface="+mn-ea"/>
                <a:ea typeface="+mn-ea"/>
              </a:rPr>
              <a:t>中剩余顶点的当前最短路径长度值，集合</a:t>
            </a:r>
            <a:r>
              <a:rPr lang="en-US" altLang="zh-CN" sz="2400" b="0" i="0" dirty="0">
                <a:solidFill>
                  <a:srgbClr val="080808"/>
                </a:solidFill>
                <a:latin typeface="+mn-ea"/>
                <a:ea typeface="+mn-ea"/>
              </a:rPr>
              <a:t>T</a:t>
            </a:r>
            <a:r>
              <a:rPr lang="zh-CN" altLang="en-US" sz="2400" b="0" i="0" dirty="0">
                <a:solidFill>
                  <a:srgbClr val="080808"/>
                </a:solidFill>
                <a:latin typeface="+mn-ea"/>
                <a:ea typeface="+mn-ea"/>
              </a:rPr>
              <a:t>中各顶点的新的当前最短路径长度值，为原来的当前最短路径长度值与从源点过顶点</a:t>
            </a:r>
            <a:r>
              <a:rPr lang="en-US" altLang="zh-CN" sz="2400" b="0" i="0" dirty="0">
                <a:solidFill>
                  <a:srgbClr val="080808"/>
                </a:solidFill>
                <a:latin typeface="+mn-ea"/>
                <a:ea typeface="+mn-ea"/>
              </a:rPr>
              <a:t>u</a:t>
            </a:r>
            <a:r>
              <a:rPr lang="zh-CN" altLang="en-US" sz="2400" b="0" i="0" dirty="0">
                <a:solidFill>
                  <a:srgbClr val="080808"/>
                </a:solidFill>
                <a:latin typeface="+mn-ea"/>
                <a:ea typeface="+mn-ea"/>
              </a:rPr>
              <a:t>到达该顶点的路径长度中的较小者。</a:t>
            </a:r>
          </a:p>
          <a:p>
            <a:pPr marL="457200" indent="-457200" eaLnBrk="1" hangingPunct="1">
              <a:buFont typeface="Wingdings" pitchFamily="2" charset="2"/>
              <a:buAutoNum type="arabicPeriod"/>
            </a:pPr>
            <a:r>
              <a:rPr lang="zh-CN" altLang="en-US" sz="2400" b="0" i="0" dirty="0">
                <a:solidFill>
                  <a:srgbClr val="080808"/>
                </a:solidFill>
                <a:latin typeface="+mn-ea"/>
                <a:ea typeface="+mn-ea"/>
              </a:rPr>
              <a:t>转到</a:t>
            </a:r>
            <a:r>
              <a:rPr lang="en-US" altLang="zh-CN" sz="2400" b="0" i="0" dirty="0">
                <a:solidFill>
                  <a:srgbClr val="080808"/>
                </a:solidFill>
                <a:latin typeface="+mn-ea"/>
                <a:ea typeface="+mn-ea"/>
              </a:rPr>
              <a:t>3</a:t>
            </a:r>
            <a:r>
              <a:rPr lang="zh-CN" altLang="en-US" sz="2400" b="0" i="0" dirty="0">
                <a:solidFill>
                  <a:srgbClr val="080808"/>
                </a:solidFill>
                <a:latin typeface="+mn-ea"/>
                <a:ea typeface="+mn-ea"/>
              </a:rPr>
              <a:t>，此过程不断重复，直到集合</a:t>
            </a:r>
            <a:r>
              <a:rPr lang="en-US" altLang="zh-CN" sz="2400" b="0" i="0" dirty="0">
                <a:solidFill>
                  <a:srgbClr val="080808"/>
                </a:solidFill>
                <a:latin typeface="+mn-ea"/>
                <a:ea typeface="+mn-ea"/>
              </a:rPr>
              <a:t>T</a:t>
            </a:r>
            <a:r>
              <a:rPr lang="zh-CN" altLang="en-US" sz="2400" b="0" i="0" dirty="0">
                <a:solidFill>
                  <a:srgbClr val="080808"/>
                </a:solidFill>
                <a:latin typeface="+mn-ea"/>
                <a:ea typeface="+mn-ea"/>
              </a:rPr>
              <a:t>中的顶点全部加入到集合U中为止。 </a:t>
            </a:r>
          </a:p>
        </p:txBody>
      </p:sp>
      <p:sp>
        <p:nvSpPr>
          <p:cNvPr id="10243" name="Rectangle 3"/>
          <p:cNvSpPr>
            <a:spLocks noChangeArrowheads="1"/>
          </p:cNvSpPr>
          <p:nvPr/>
        </p:nvSpPr>
        <p:spPr bwMode="auto">
          <a:xfrm>
            <a:off x="1214414" y="214290"/>
            <a:ext cx="7286676" cy="769441"/>
          </a:xfrm>
          <a:prstGeom prst="rect">
            <a:avLst/>
          </a:prstGeom>
          <a:noFill/>
          <a:ln w="9525">
            <a:noFill/>
            <a:miter lim="800000"/>
            <a:headEnd/>
            <a:tailEnd/>
          </a:ln>
        </p:spPr>
        <p:txBody>
          <a:bodyPr wrap="square">
            <a:spAutoFit/>
          </a:bodyPr>
          <a:lstStyle/>
          <a:p>
            <a:pPr eaLnBrk="1" hangingPunct="1">
              <a:buFont typeface="Arial" pitchFamily="34" charset="0"/>
              <a:buNone/>
            </a:pPr>
            <a:r>
              <a:rPr lang="zh-CN" altLang="en-US" sz="4400" i="0" dirty="0">
                <a:solidFill>
                  <a:schemeClr val="tx2"/>
                </a:solidFill>
                <a:latin typeface="Tahoma" panose="020B0604030504040204" pitchFamily="34" charset="0"/>
                <a:ea typeface="隶书" pitchFamily="49" charset="-122"/>
              </a:rPr>
              <a:t>迪杰斯特拉(</a:t>
            </a:r>
            <a:r>
              <a:rPr lang="en-US" altLang="zh-CN" sz="4400" i="0" dirty="0" err="1">
                <a:solidFill>
                  <a:schemeClr val="tx2"/>
                </a:solidFill>
                <a:latin typeface="Tahoma" panose="020B0604030504040204" pitchFamily="34" charset="0"/>
                <a:ea typeface="隶书" pitchFamily="49" charset="-122"/>
              </a:rPr>
              <a:t>Dijkstra</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算法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4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609600" y="152400"/>
            <a:ext cx="8305800" cy="762000"/>
          </a:xfrm>
          <a:prstGeom prst="rect">
            <a:avLst/>
          </a:prstGeom>
          <a:noFill/>
          <a:ln w="9525">
            <a:noFill/>
            <a:miter lim="800000"/>
            <a:headEnd/>
            <a:tailEnd/>
          </a:ln>
        </p:spPr>
        <p:txBody>
          <a:bodyPr/>
          <a:lstStyle/>
          <a:p>
            <a:pPr marL="342900" indent="-342900" algn="ctr" eaLnBrk="1" hangingPunct="1">
              <a:lnSpc>
                <a:spcPct val="90000"/>
              </a:lnSpc>
              <a:buClr>
                <a:schemeClr val="folHlink"/>
              </a:buClr>
              <a:buSzPct val="60000"/>
            </a:pPr>
            <a:r>
              <a:rPr lang="zh-CN" altLang="en-US" sz="4400" i="0" dirty="0">
                <a:solidFill>
                  <a:schemeClr val="tx2"/>
                </a:solidFill>
                <a:latin typeface="Tahoma" panose="020B0604030504040204" pitchFamily="34" charset="0"/>
                <a:ea typeface="隶书" pitchFamily="49" charset="-122"/>
                <a:sym typeface="Arial" pitchFamily="34" charset="0"/>
              </a:rPr>
              <a:t>练习</a:t>
            </a:r>
          </a:p>
        </p:txBody>
      </p:sp>
      <p:sp>
        <p:nvSpPr>
          <p:cNvPr id="50180" name="Rectangle 4"/>
          <p:cNvSpPr>
            <a:spLocks noGrp="1" noChangeArrowheads="1"/>
          </p:cNvSpPr>
          <p:nvPr/>
        </p:nvSpPr>
        <p:spPr bwMode="auto">
          <a:xfrm>
            <a:off x="500034" y="1276344"/>
            <a:ext cx="8207375" cy="494739"/>
          </a:xfrm>
          <a:prstGeom prst="rect">
            <a:avLst/>
          </a:prstGeom>
          <a:noFill/>
          <a:ln w="9525">
            <a:noFill/>
            <a:miter lim="800000"/>
            <a:headEnd/>
            <a:tailEnd/>
          </a:ln>
        </p:spPr>
        <p:txBody>
          <a:bodyPr anchor="b"/>
          <a:lstStyle/>
          <a:p>
            <a:pPr eaLnBrk="1" hangingPunct="1">
              <a:lnSpc>
                <a:spcPct val="150000"/>
              </a:lnSpc>
            </a:pPr>
            <a:r>
              <a:rPr lang="zh-CN" altLang="en-US" sz="2800" b="0" i="0" dirty="0">
                <a:latin typeface="黑体" pitchFamily="49" charset="-122"/>
                <a:ea typeface="黑体" pitchFamily="49" charset="-122"/>
              </a:rPr>
              <a:t>某AOV网的</a:t>
            </a:r>
            <a:r>
              <a:rPr lang="zh-CN" altLang="en-US" sz="2800" i="0" dirty="0">
                <a:latin typeface="黑体" pitchFamily="49" charset="-122"/>
                <a:ea typeface="黑体" pitchFamily="49" charset="-122"/>
              </a:rPr>
              <a:t>邻接表</a:t>
            </a:r>
            <a:r>
              <a:rPr lang="zh-CN" altLang="en-US" sz="2800" b="0" i="0" dirty="0">
                <a:latin typeface="黑体" pitchFamily="49" charset="-122"/>
                <a:ea typeface="黑体" pitchFamily="49" charset="-122"/>
              </a:rPr>
              <a:t>存储结构如下，写出拓扑排序序列。</a:t>
            </a:r>
            <a:endParaRPr lang="zh-CN" altLang="en-US" sz="2800" b="0" i="0" dirty="0">
              <a:latin typeface="黑体" pitchFamily="49" charset="-122"/>
              <a:ea typeface="黑体" pitchFamily="49" charset="-122"/>
              <a:sym typeface="Arial" pitchFamily="34" charset="0"/>
            </a:endParaRPr>
          </a:p>
        </p:txBody>
      </p:sp>
      <p:sp>
        <p:nvSpPr>
          <p:cNvPr id="117765" name="Rectangle 5" descr="白色大理石"/>
          <p:cNvSpPr>
            <a:spLocks noChangeArrowheads="1"/>
          </p:cNvSpPr>
          <p:nvPr/>
        </p:nvSpPr>
        <p:spPr bwMode="auto">
          <a:xfrm>
            <a:off x="1156643" y="1916832"/>
            <a:ext cx="685800" cy="3657600"/>
          </a:xfrm>
          <a:prstGeom prst="rect">
            <a:avLst/>
          </a:prstGeom>
          <a:blipFill dpi="0" rotWithShape="0">
            <a:blip r:embed="rId3"/>
            <a:srcRect/>
            <a:tile tx="0" ty="0" sx="100000" sy="100000" flip="none" algn="tl"/>
          </a:blipFill>
          <a:ln w="38100">
            <a:solidFill>
              <a:srgbClr val="008080"/>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algn="ctr" eaLnBrk="1" hangingPunct="1">
              <a:spcBef>
                <a:spcPct val="0"/>
              </a:spcBef>
              <a:buClrTx/>
              <a:buSzTx/>
              <a:buFont typeface="Arial" charset="0"/>
              <a:buNone/>
              <a:defRPr/>
            </a:pPr>
            <a:endParaRPr lang="zh-CN" altLang="en-US" sz="2800" b="0" i="0">
              <a:latin typeface="+mn-ea"/>
              <a:ea typeface="+mn-ea"/>
            </a:endParaRPr>
          </a:p>
        </p:txBody>
      </p:sp>
      <p:sp>
        <p:nvSpPr>
          <p:cNvPr id="117766" name="Rectangle 6" descr="白色大理石"/>
          <p:cNvSpPr>
            <a:spLocks noChangeArrowheads="1"/>
          </p:cNvSpPr>
          <p:nvPr/>
        </p:nvSpPr>
        <p:spPr bwMode="auto">
          <a:xfrm>
            <a:off x="1994843" y="1916832"/>
            <a:ext cx="1371600" cy="3657600"/>
          </a:xfrm>
          <a:prstGeom prst="rect">
            <a:avLst/>
          </a:prstGeom>
          <a:blipFill dpi="0" rotWithShape="0">
            <a:blip r:embed="rId3"/>
            <a:srcRect/>
            <a:tile tx="0" ty="0" sx="100000" sy="100000" flip="none" algn="tl"/>
          </a:blipFill>
          <a:ln w="38100">
            <a:solidFill>
              <a:srgbClr val="008080"/>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lnSpc>
                <a:spcPct val="120000"/>
              </a:lnSpc>
              <a:buClrTx/>
              <a:buSzTx/>
              <a:buFont typeface="Arial" charset="0"/>
              <a:buNone/>
              <a:defRPr/>
            </a:pPr>
            <a:r>
              <a:rPr lang="zh-CN" altLang="en-US" sz="2800" b="0" i="0">
                <a:latin typeface="+mn-ea"/>
                <a:ea typeface="+mn-ea"/>
              </a:rPr>
              <a:t> </a:t>
            </a:r>
            <a:r>
              <a:rPr lang="en-US" altLang="zh-CN" sz="2800" b="0" i="0">
                <a:latin typeface="+mn-ea"/>
                <a:ea typeface="+mn-ea"/>
              </a:rPr>
              <a:t>C0</a:t>
            </a:r>
          </a:p>
          <a:p>
            <a:pPr eaLnBrk="1" hangingPunct="1">
              <a:lnSpc>
                <a:spcPct val="120000"/>
              </a:lnSpc>
              <a:buClrTx/>
              <a:buSzTx/>
              <a:buFont typeface="Arial" charset="0"/>
              <a:buNone/>
              <a:defRPr/>
            </a:pPr>
            <a:r>
              <a:rPr lang="en-US" altLang="zh-CN" sz="2800" b="0" i="0">
                <a:latin typeface="+mn-ea"/>
                <a:ea typeface="+mn-ea"/>
              </a:rPr>
              <a:t> C1</a:t>
            </a:r>
          </a:p>
          <a:p>
            <a:pPr eaLnBrk="1" hangingPunct="1">
              <a:lnSpc>
                <a:spcPct val="120000"/>
              </a:lnSpc>
              <a:buClrTx/>
              <a:buSzTx/>
              <a:buFont typeface="Arial" charset="0"/>
              <a:buNone/>
              <a:defRPr/>
            </a:pPr>
            <a:r>
              <a:rPr lang="en-US" altLang="zh-CN" sz="2800" b="0" i="0">
                <a:latin typeface="+mn-ea"/>
                <a:ea typeface="+mn-ea"/>
              </a:rPr>
              <a:t> C2</a:t>
            </a:r>
          </a:p>
          <a:p>
            <a:pPr eaLnBrk="1" hangingPunct="1">
              <a:lnSpc>
                <a:spcPct val="120000"/>
              </a:lnSpc>
              <a:buClrTx/>
              <a:buSzTx/>
              <a:buFont typeface="Arial" charset="0"/>
              <a:buNone/>
              <a:defRPr/>
            </a:pPr>
            <a:r>
              <a:rPr lang="en-US" altLang="zh-CN" sz="2800" b="0" i="0">
                <a:latin typeface="+mn-ea"/>
                <a:ea typeface="+mn-ea"/>
              </a:rPr>
              <a:t> C3    ^</a:t>
            </a:r>
          </a:p>
          <a:p>
            <a:pPr eaLnBrk="1" hangingPunct="1">
              <a:lnSpc>
                <a:spcPct val="120000"/>
              </a:lnSpc>
              <a:buClrTx/>
              <a:buSzTx/>
              <a:buFont typeface="Arial" charset="0"/>
              <a:buNone/>
              <a:defRPr/>
            </a:pPr>
            <a:r>
              <a:rPr lang="en-US" altLang="zh-CN" sz="2800" b="0" i="0">
                <a:latin typeface="+mn-ea"/>
                <a:ea typeface="+mn-ea"/>
              </a:rPr>
              <a:t> C4</a:t>
            </a:r>
          </a:p>
          <a:p>
            <a:pPr eaLnBrk="1" hangingPunct="1">
              <a:lnSpc>
                <a:spcPct val="120000"/>
              </a:lnSpc>
              <a:buClrTx/>
              <a:buSzTx/>
              <a:buFont typeface="Arial" charset="0"/>
              <a:buNone/>
              <a:defRPr/>
            </a:pPr>
            <a:r>
              <a:rPr lang="en-US" altLang="zh-CN" sz="2800" b="0" i="0">
                <a:latin typeface="+mn-ea"/>
                <a:ea typeface="+mn-ea"/>
              </a:rPr>
              <a:t> C5   ^</a:t>
            </a:r>
          </a:p>
        </p:txBody>
      </p:sp>
      <p:sp>
        <p:nvSpPr>
          <p:cNvPr id="50183" name="Text Box 7"/>
          <p:cNvSpPr txBox="1">
            <a:spLocks noChangeArrowheads="1"/>
          </p:cNvSpPr>
          <p:nvPr/>
        </p:nvSpPr>
        <p:spPr bwMode="auto">
          <a:xfrm>
            <a:off x="683568" y="1935882"/>
            <a:ext cx="365806" cy="3556936"/>
          </a:xfrm>
          <a:prstGeom prst="rect">
            <a:avLst/>
          </a:prstGeom>
          <a:noFill/>
          <a:ln w="9525">
            <a:noFill/>
            <a:miter lim="800000"/>
            <a:headEnd/>
            <a:tailEnd/>
          </a:ln>
        </p:spPr>
        <p:txBody>
          <a:bodyPr wrap="none">
            <a:spAutoFit/>
          </a:bodyPr>
          <a:lstStyle/>
          <a:p>
            <a:pPr eaLnBrk="1" hangingPunct="1">
              <a:lnSpc>
                <a:spcPct val="120000"/>
              </a:lnSpc>
              <a:spcBef>
                <a:spcPct val="20000"/>
              </a:spcBef>
              <a:buFont typeface="Arial" pitchFamily="34" charset="0"/>
              <a:buNone/>
            </a:pPr>
            <a:r>
              <a:rPr lang="en-US" altLang="zh-CN" sz="2800" b="0" i="0">
                <a:solidFill>
                  <a:srgbClr val="008080"/>
                </a:solidFill>
                <a:latin typeface="+mn-ea"/>
                <a:ea typeface="+mn-ea"/>
              </a:rPr>
              <a:t>0</a:t>
            </a:r>
          </a:p>
          <a:p>
            <a:pPr eaLnBrk="1" hangingPunct="1">
              <a:lnSpc>
                <a:spcPct val="120000"/>
              </a:lnSpc>
              <a:spcBef>
                <a:spcPct val="20000"/>
              </a:spcBef>
              <a:buFont typeface="Arial" pitchFamily="34" charset="0"/>
              <a:buNone/>
            </a:pPr>
            <a:r>
              <a:rPr lang="en-US" altLang="zh-CN" sz="2800" b="0" i="0">
                <a:solidFill>
                  <a:srgbClr val="008080"/>
                </a:solidFill>
                <a:latin typeface="+mn-ea"/>
                <a:ea typeface="+mn-ea"/>
              </a:rPr>
              <a:t>1</a:t>
            </a:r>
          </a:p>
          <a:p>
            <a:pPr eaLnBrk="1" hangingPunct="1">
              <a:lnSpc>
                <a:spcPct val="120000"/>
              </a:lnSpc>
              <a:spcBef>
                <a:spcPct val="20000"/>
              </a:spcBef>
              <a:buFont typeface="Arial" pitchFamily="34" charset="0"/>
              <a:buNone/>
            </a:pPr>
            <a:r>
              <a:rPr lang="en-US" altLang="zh-CN" sz="2800" b="0" i="0">
                <a:solidFill>
                  <a:srgbClr val="008080"/>
                </a:solidFill>
                <a:latin typeface="+mn-ea"/>
                <a:ea typeface="+mn-ea"/>
              </a:rPr>
              <a:t>2</a:t>
            </a:r>
          </a:p>
          <a:p>
            <a:pPr eaLnBrk="1" hangingPunct="1">
              <a:lnSpc>
                <a:spcPct val="120000"/>
              </a:lnSpc>
              <a:spcBef>
                <a:spcPct val="20000"/>
              </a:spcBef>
              <a:buFont typeface="Arial" pitchFamily="34" charset="0"/>
              <a:buNone/>
            </a:pPr>
            <a:r>
              <a:rPr lang="en-US" altLang="zh-CN" sz="2800" b="0" i="0">
                <a:solidFill>
                  <a:srgbClr val="008080"/>
                </a:solidFill>
                <a:latin typeface="+mn-ea"/>
                <a:ea typeface="+mn-ea"/>
              </a:rPr>
              <a:t>3</a:t>
            </a:r>
          </a:p>
          <a:p>
            <a:pPr eaLnBrk="1" hangingPunct="1">
              <a:lnSpc>
                <a:spcPct val="120000"/>
              </a:lnSpc>
              <a:spcBef>
                <a:spcPct val="20000"/>
              </a:spcBef>
              <a:buFont typeface="Arial" pitchFamily="34" charset="0"/>
              <a:buNone/>
            </a:pPr>
            <a:r>
              <a:rPr lang="en-US" altLang="zh-CN" sz="2800" b="0" i="0">
                <a:solidFill>
                  <a:srgbClr val="008080"/>
                </a:solidFill>
                <a:latin typeface="+mn-ea"/>
                <a:ea typeface="+mn-ea"/>
              </a:rPr>
              <a:t>4</a:t>
            </a:r>
          </a:p>
          <a:p>
            <a:pPr eaLnBrk="1" hangingPunct="1">
              <a:lnSpc>
                <a:spcPct val="120000"/>
              </a:lnSpc>
              <a:spcBef>
                <a:spcPct val="20000"/>
              </a:spcBef>
              <a:buFont typeface="Arial" pitchFamily="34" charset="0"/>
              <a:buNone/>
            </a:pPr>
            <a:r>
              <a:rPr lang="en-US" altLang="zh-CN" sz="2800" b="0" i="0">
                <a:solidFill>
                  <a:srgbClr val="008080"/>
                </a:solidFill>
                <a:latin typeface="+mn-ea"/>
                <a:ea typeface="+mn-ea"/>
              </a:rPr>
              <a:t>5</a:t>
            </a:r>
            <a:endParaRPr lang="en-US" altLang="zh-CN" sz="2800" b="0" i="0">
              <a:latin typeface="+mn-ea"/>
              <a:ea typeface="+mn-ea"/>
            </a:endParaRPr>
          </a:p>
        </p:txBody>
      </p:sp>
      <p:sp>
        <p:nvSpPr>
          <p:cNvPr id="50184" name="Text Box 8"/>
          <p:cNvSpPr txBox="1">
            <a:spLocks noChangeArrowheads="1"/>
          </p:cNvSpPr>
          <p:nvPr/>
        </p:nvSpPr>
        <p:spPr bwMode="auto">
          <a:xfrm>
            <a:off x="1328093" y="1916832"/>
            <a:ext cx="365806" cy="3556936"/>
          </a:xfrm>
          <a:prstGeom prst="rect">
            <a:avLst/>
          </a:prstGeom>
          <a:noFill/>
          <a:ln w="9525">
            <a:noFill/>
            <a:miter lim="800000"/>
            <a:headEnd/>
            <a:tailEnd/>
          </a:ln>
        </p:spPr>
        <p:txBody>
          <a:bodyPr wrap="none">
            <a:spAutoFit/>
          </a:bodyPr>
          <a:lstStyle/>
          <a:p>
            <a:pPr eaLnBrk="1" hangingPunct="1">
              <a:lnSpc>
                <a:spcPct val="120000"/>
              </a:lnSpc>
              <a:spcBef>
                <a:spcPct val="20000"/>
              </a:spcBef>
              <a:buFont typeface="Arial" pitchFamily="34" charset="0"/>
              <a:buNone/>
            </a:pPr>
            <a:r>
              <a:rPr lang="en-US" altLang="zh-CN" sz="2800" b="0" i="0">
                <a:solidFill>
                  <a:srgbClr val="FF3300"/>
                </a:solidFill>
                <a:latin typeface="+mn-ea"/>
                <a:ea typeface="+mn-ea"/>
              </a:rPr>
              <a:t>1</a:t>
            </a:r>
          </a:p>
          <a:p>
            <a:pPr eaLnBrk="1" hangingPunct="1">
              <a:lnSpc>
                <a:spcPct val="120000"/>
              </a:lnSpc>
              <a:spcBef>
                <a:spcPct val="20000"/>
              </a:spcBef>
              <a:buFont typeface="Arial" pitchFamily="34" charset="0"/>
              <a:buNone/>
            </a:pPr>
            <a:r>
              <a:rPr lang="en-US" altLang="zh-CN" sz="2800" b="0" i="0">
                <a:solidFill>
                  <a:srgbClr val="FF3300"/>
                </a:solidFill>
                <a:latin typeface="+mn-ea"/>
                <a:ea typeface="+mn-ea"/>
              </a:rPr>
              <a:t>3</a:t>
            </a:r>
          </a:p>
          <a:p>
            <a:pPr eaLnBrk="1" hangingPunct="1">
              <a:lnSpc>
                <a:spcPct val="120000"/>
              </a:lnSpc>
              <a:spcBef>
                <a:spcPct val="20000"/>
              </a:spcBef>
              <a:buFont typeface="Arial" pitchFamily="34" charset="0"/>
              <a:buNone/>
            </a:pPr>
            <a:r>
              <a:rPr lang="en-US" altLang="zh-CN" sz="2800" b="0" i="0">
                <a:solidFill>
                  <a:srgbClr val="FF3300"/>
                </a:solidFill>
                <a:latin typeface="+mn-ea"/>
                <a:ea typeface="+mn-ea"/>
              </a:rPr>
              <a:t>0</a:t>
            </a:r>
          </a:p>
          <a:p>
            <a:pPr eaLnBrk="1" hangingPunct="1">
              <a:lnSpc>
                <a:spcPct val="120000"/>
              </a:lnSpc>
              <a:spcBef>
                <a:spcPct val="20000"/>
              </a:spcBef>
              <a:buFont typeface="Arial" pitchFamily="34" charset="0"/>
              <a:buNone/>
            </a:pPr>
            <a:r>
              <a:rPr lang="en-US" altLang="zh-CN" sz="2800" b="0" i="0">
                <a:solidFill>
                  <a:srgbClr val="FF3300"/>
                </a:solidFill>
                <a:latin typeface="+mn-ea"/>
                <a:ea typeface="+mn-ea"/>
              </a:rPr>
              <a:t>1</a:t>
            </a:r>
          </a:p>
          <a:p>
            <a:pPr eaLnBrk="1" hangingPunct="1">
              <a:lnSpc>
                <a:spcPct val="120000"/>
              </a:lnSpc>
              <a:spcBef>
                <a:spcPct val="20000"/>
              </a:spcBef>
              <a:buFont typeface="Arial" pitchFamily="34" charset="0"/>
              <a:buNone/>
            </a:pPr>
            <a:r>
              <a:rPr lang="en-US" altLang="zh-CN" sz="2800" b="0" i="0">
                <a:solidFill>
                  <a:srgbClr val="FF3300"/>
                </a:solidFill>
                <a:latin typeface="+mn-ea"/>
                <a:ea typeface="+mn-ea"/>
              </a:rPr>
              <a:t>0</a:t>
            </a:r>
          </a:p>
          <a:p>
            <a:pPr eaLnBrk="1" hangingPunct="1">
              <a:lnSpc>
                <a:spcPct val="120000"/>
              </a:lnSpc>
              <a:spcBef>
                <a:spcPct val="20000"/>
              </a:spcBef>
              <a:buFont typeface="Arial" pitchFamily="34" charset="0"/>
              <a:buNone/>
            </a:pPr>
            <a:r>
              <a:rPr lang="en-US" altLang="zh-CN" sz="2800" b="0" i="0">
                <a:solidFill>
                  <a:srgbClr val="FF3300"/>
                </a:solidFill>
                <a:latin typeface="+mn-ea"/>
                <a:ea typeface="+mn-ea"/>
              </a:rPr>
              <a:t>3</a:t>
            </a:r>
          </a:p>
        </p:txBody>
      </p:sp>
      <p:sp>
        <p:nvSpPr>
          <p:cNvPr id="50185" name="Line 9"/>
          <p:cNvSpPr>
            <a:spLocks noChangeShapeType="1"/>
          </p:cNvSpPr>
          <p:nvPr/>
        </p:nvSpPr>
        <p:spPr bwMode="auto">
          <a:xfrm>
            <a:off x="1156643" y="2526432"/>
            <a:ext cx="685800" cy="0"/>
          </a:xfrm>
          <a:prstGeom prst="line">
            <a:avLst/>
          </a:prstGeom>
          <a:noFill/>
          <a:ln w="38100">
            <a:solidFill>
              <a:srgbClr val="008080"/>
            </a:solidFill>
            <a:bevel/>
            <a:headEnd/>
            <a:tailEnd/>
          </a:ln>
        </p:spPr>
        <p:txBody>
          <a:bodyPr wrap="none" anchor="ctr"/>
          <a:lstStyle/>
          <a:p>
            <a:endParaRPr lang="zh-CN" altLang="en-US" sz="2800" b="0" i="0">
              <a:latin typeface="+mn-ea"/>
              <a:ea typeface="+mn-ea"/>
            </a:endParaRPr>
          </a:p>
        </p:txBody>
      </p:sp>
      <p:sp>
        <p:nvSpPr>
          <p:cNvPr id="50186" name="Line 10"/>
          <p:cNvSpPr>
            <a:spLocks noChangeShapeType="1"/>
          </p:cNvSpPr>
          <p:nvPr/>
        </p:nvSpPr>
        <p:spPr bwMode="auto">
          <a:xfrm>
            <a:off x="1156643" y="3136032"/>
            <a:ext cx="685800" cy="0"/>
          </a:xfrm>
          <a:prstGeom prst="line">
            <a:avLst/>
          </a:prstGeom>
          <a:noFill/>
          <a:ln w="38100">
            <a:solidFill>
              <a:srgbClr val="008080"/>
            </a:solidFill>
            <a:bevel/>
            <a:headEnd/>
            <a:tailEnd/>
          </a:ln>
        </p:spPr>
        <p:txBody>
          <a:bodyPr wrap="none" anchor="ctr"/>
          <a:lstStyle/>
          <a:p>
            <a:endParaRPr lang="zh-CN" altLang="en-US" sz="2800" b="0" i="0">
              <a:latin typeface="+mn-ea"/>
              <a:ea typeface="+mn-ea"/>
            </a:endParaRPr>
          </a:p>
        </p:txBody>
      </p:sp>
      <p:sp>
        <p:nvSpPr>
          <p:cNvPr id="50187" name="Line 11"/>
          <p:cNvSpPr>
            <a:spLocks noChangeShapeType="1"/>
          </p:cNvSpPr>
          <p:nvPr/>
        </p:nvSpPr>
        <p:spPr bwMode="auto">
          <a:xfrm>
            <a:off x="1156643" y="3745632"/>
            <a:ext cx="685800" cy="0"/>
          </a:xfrm>
          <a:prstGeom prst="line">
            <a:avLst/>
          </a:prstGeom>
          <a:noFill/>
          <a:ln w="38100">
            <a:solidFill>
              <a:srgbClr val="008080"/>
            </a:solidFill>
            <a:bevel/>
            <a:headEnd/>
            <a:tailEnd/>
          </a:ln>
        </p:spPr>
        <p:txBody>
          <a:bodyPr wrap="none" anchor="ctr"/>
          <a:lstStyle/>
          <a:p>
            <a:endParaRPr lang="zh-CN" altLang="en-US" sz="2800" b="0" i="0">
              <a:latin typeface="+mn-ea"/>
              <a:ea typeface="+mn-ea"/>
            </a:endParaRPr>
          </a:p>
        </p:txBody>
      </p:sp>
      <p:sp>
        <p:nvSpPr>
          <p:cNvPr id="50188" name="Line 12"/>
          <p:cNvSpPr>
            <a:spLocks noChangeShapeType="1"/>
          </p:cNvSpPr>
          <p:nvPr/>
        </p:nvSpPr>
        <p:spPr bwMode="auto">
          <a:xfrm>
            <a:off x="1156643" y="4355232"/>
            <a:ext cx="685800" cy="0"/>
          </a:xfrm>
          <a:prstGeom prst="line">
            <a:avLst/>
          </a:prstGeom>
          <a:noFill/>
          <a:ln w="38100">
            <a:solidFill>
              <a:srgbClr val="008080"/>
            </a:solidFill>
            <a:bevel/>
            <a:headEnd/>
            <a:tailEnd/>
          </a:ln>
        </p:spPr>
        <p:txBody>
          <a:bodyPr wrap="none" anchor="ctr"/>
          <a:lstStyle/>
          <a:p>
            <a:endParaRPr lang="zh-CN" altLang="en-US" sz="2800" b="0" i="0">
              <a:latin typeface="+mn-ea"/>
              <a:ea typeface="+mn-ea"/>
            </a:endParaRPr>
          </a:p>
        </p:txBody>
      </p:sp>
      <p:sp>
        <p:nvSpPr>
          <p:cNvPr id="50189" name="Line 13"/>
          <p:cNvSpPr>
            <a:spLocks noChangeShapeType="1"/>
          </p:cNvSpPr>
          <p:nvPr/>
        </p:nvSpPr>
        <p:spPr bwMode="auto">
          <a:xfrm>
            <a:off x="1156643" y="4964832"/>
            <a:ext cx="685800" cy="0"/>
          </a:xfrm>
          <a:prstGeom prst="line">
            <a:avLst/>
          </a:prstGeom>
          <a:noFill/>
          <a:ln w="38100">
            <a:solidFill>
              <a:srgbClr val="008080"/>
            </a:solidFill>
            <a:bevel/>
            <a:headEnd/>
            <a:tailEnd/>
          </a:ln>
        </p:spPr>
        <p:txBody>
          <a:bodyPr wrap="none" anchor="ctr"/>
          <a:lstStyle/>
          <a:p>
            <a:endParaRPr lang="zh-CN" altLang="en-US" sz="2800" b="0" i="0">
              <a:latin typeface="+mn-ea"/>
              <a:ea typeface="+mn-ea"/>
            </a:endParaRPr>
          </a:p>
        </p:txBody>
      </p:sp>
      <p:sp>
        <p:nvSpPr>
          <p:cNvPr id="50190" name="Line 14"/>
          <p:cNvSpPr>
            <a:spLocks noChangeShapeType="1"/>
          </p:cNvSpPr>
          <p:nvPr/>
        </p:nvSpPr>
        <p:spPr bwMode="auto">
          <a:xfrm>
            <a:off x="1994843" y="2526432"/>
            <a:ext cx="1371600" cy="0"/>
          </a:xfrm>
          <a:prstGeom prst="line">
            <a:avLst/>
          </a:prstGeom>
          <a:noFill/>
          <a:ln w="38100">
            <a:solidFill>
              <a:srgbClr val="008080"/>
            </a:solidFill>
            <a:bevel/>
            <a:headEnd/>
            <a:tailEnd/>
          </a:ln>
        </p:spPr>
        <p:txBody>
          <a:bodyPr wrap="none" anchor="ctr"/>
          <a:lstStyle/>
          <a:p>
            <a:endParaRPr lang="zh-CN" altLang="en-US" sz="2800" b="0" i="0">
              <a:latin typeface="+mn-ea"/>
              <a:ea typeface="+mn-ea"/>
            </a:endParaRPr>
          </a:p>
        </p:txBody>
      </p:sp>
      <p:sp>
        <p:nvSpPr>
          <p:cNvPr id="50191" name="Line 15"/>
          <p:cNvSpPr>
            <a:spLocks noChangeShapeType="1"/>
          </p:cNvSpPr>
          <p:nvPr/>
        </p:nvSpPr>
        <p:spPr bwMode="auto">
          <a:xfrm>
            <a:off x="1994843" y="3136032"/>
            <a:ext cx="1371600" cy="0"/>
          </a:xfrm>
          <a:prstGeom prst="line">
            <a:avLst/>
          </a:prstGeom>
          <a:noFill/>
          <a:ln w="38100">
            <a:solidFill>
              <a:srgbClr val="008080"/>
            </a:solidFill>
            <a:bevel/>
            <a:headEnd/>
            <a:tailEnd/>
          </a:ln>
        </p:spPr>
        <p:txBody>
          <a:bodyPr wrap="none" anchor="ctr"/>
          <a:lstStyle/>
          <a:p>
            <a:endParaRPr lang="zh-CN" altLang="en-US" sz="2800" b="0" i="0">
              <a:latin typeface="+mn-ea"/>
              <a:ea typeface="+mn-ea"/>
            </a:endParaRPr>
          </a:p>
        </p:txBody>
      </p:sp>
      <p:sp>
        <p:nvSpPr>
          <p:cNvPr id="50192" name="Line 16"/>
          <p:cNvSpPr>
            <a:spLocks noChangeShapeType="1"/>
          </p:cNvSpPr>
          <p:nvPr/>
        </p:nvSpPr>
        <p:spPr bwMode="auto">
          <a:xfrm>
            <a:off x="1994843" y="3745632"/>
            <a:ext cx="1371600" cy="0"/>
          </a:xfrm>
          <a:prstGeom prst="line">
            <a:avLst/>
          </a:prstGeom>
          <a:noFill/>
          <a:ln w="38100">
            <a:solidFill>
              <a:srgbClr val="008080"/>
            </a:solidFill>
            <a:bevel/>
            <a:headEnd/>
            <a:tailEnd/>
          </a:ln>
        </p:spPr>
        <p:txBody>
          <a:bodyPr wrap="none" anchor="ctr"/>
          <a:lstStyle/>
          <a:p>
            <a:endParaRPr lang="zh-CN" altLang="en-US" sz="2800" b="0" i="0">
              <a:latin typeface="+mn-ea"/>
              <a:ea typeface="+mn-ea"/>
            </a:endParaRPr>
          </a:p>
        </p:txBody>
      </p:sp>
      <p:sp>
        <p:nvSpPr>
          <p:cNvPr id="50193" name="Line 17"/>
          <p:cNvSpPr>
            <a:spLocks noChangeShapeType="1"/>
          </p:cNvSpPr>
          <p:nvPr/>
        </p:nvSpPr>
        <p:spPr bwMode="auto">
          <a:xfrm>
            <a:off x="1994843" y="4355232"/>
            <a:ext cx="1371600" cy="0"/>
          </a:xfrm>
          <a:prstGeom prst="line">
            <a:avLst/>
          </a:prstGeom>
          <a:noFill/>
          <a:ln w="38100">
            <a:solidFill>
              <a:srgbClr val="008080"/>
            </a:solidFill>
            <a:bevel/>
            <a:headEnd/>
            <a:tailEnd/>
          </a:ln>
        </p:spPr>
        <p:txBody>
          <a:bodyPr wrap="none" anchor="ctr"/>
          <a:lstStyle/>
          <a:p>
            <a:endParaRPr lang="zh-CN" altLang="en-US" sz="2800" b="0" i="0">
              <a:latin typeface="+mn-ea"/>
              <a:ea typeface="+mn-ea"/>
            </a:endParaRPr>
          </a:p>
        </p:txBody>
      </p:sp>
      <p:sp>
        <p:nvSpPr>
          <p:cNvPr id="50194" name="Line 18"/>
          <p:cNvSpPr>
            <a:spLocks noChangeShapeType="1"/>
          </p:cNvSpPr>
          <p:nvPr/>
        </p:nvSpPr>
        <p:spPr bwMode="auto">
          <a:xfrm>
            <a:off x="1994843" y="4964832"/>
            <a:ext cx="1371600" cy="0"/>
          </a:xfrm>
          <a:prstGeom prst="line">
            <a:avLst/>
          </a:prstGeom>
          <a:noFill/>
          <a:ln w="38100">
            <a:solidFill>
              <a:srgbClr val="008080"/>
            </a:solidFill>
            <a:bevel/>
            <a:headEnd/>
            <a:tailEnd/>
          </a:ln>
        </p:spPr>
        <p:txBody>
          <a:bodyPr wrap="none" anchor="ctr"/>
          <a:lstStyle/>
          <a:p>
            <a:endParaRPr lang="zh-CN" altLang="en-US" sz="2800" b="0" i="0">
              <a:latin typeface="+mn-ea"/>
              <a:ea typeface="+mn-ea"/>
            </a:endParaRPr>
          </a:p>
        </p:txBody>
      </p:sp>
      <p:sp>
        <p:nvSpPr>
          <p:cNvPr id="50195" name="Line 19"/>
          <p:cNvSpPr>
            <a:spLocks noChangeShapeType="1"/>
          </p:cNvSpPr>
          <p:nvPr/>
        </p:nvSpPr>
        <p:spPr bwMode="auto">
          <a:xfrm>
            <a:off x="2833043" y="1916832"/>
            <a:ext cx="0" cy="3657600"/>
          </a:xfrm>
          <a:prstGeom prst="line">
            <a:avLst/>
          </a:prstGeom>
          <a:noFill/>
          <a:ln w="38100">
            <a:solidFill>
              <a:srgbClr val="008080"/>
            </a:solidFill>
            <a:bevel/>
            <a:headEnd/>
            <a:tailEnd/>
          </a:ln>
        </p:spPr>
        <p:txBody>
          <a:bodyPr wrap="none" anchor="ctr"/>
          <a:lstStyle/>
          <a:p>
            <a:endParaRPr lang="zh-CN" altLang="en-US" sz="2800" b="0" i="0">
              <a:latin typeface="+mn-ea"/>
              <a:ea typeface="+mn-ea"/>
            </a:endParaRPr>
          </a:p>
        </p:txBody>
      </p:sp>
      <p:sp>
        <p:nvSpPr>
          <p:cNvPr id="117780" name="Rectangle 20" descr="羊皮纸"/>
          <p:cNvSpPr>
            <a:spLocks noChangeArrowheads="1"/>
          </p:cNvSpPr>
          <p:nvPr/>
        </p:nvSpPr>
        <p:spPr bwMode="auto">
          <a:xfrm>
            <a:off x="3976043" y="1993032"/>
            <a:ext cx="1219200" cy="457200"/>
          </a:xfrm>
          <a:prstGeom prst="rect">
            <a:avLst/>
          </a:prstGeom>
          <a:blipFill dpi="0" rotWithShape="0">
            <a:blip r:embed="rId4"/>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0" i="0">
                <a:solidFill>
                  <a:srgbClr val="FF3300"/>
                </a:solidFill>
                <a:latin typeface="+mn-ea"/>
                <a:ea typeface="+mn-ea"/>
              </a:rPr>
              <a:t>  </a:t>
            </a:r>
            <a:r>
              <a:rPr lang="en-US" altLang="zh-CN" sz="2800" b="0" i="0">
                <a:solidFill>
                  <a:srgbClr val="FF3300"/>
                </a:solidFill>
                <a:latin typeface="+mn-ea"/>
                <a:ea typeface="+mn-ea"/>
              </a:rPr>
              <a:t>1</a:t>
            </a:r>
            <a:endParaRPr lang="en-US" altLang="zh-CN" sz="2800" b="0" i="0">
              <a:latin typeface="+mn-ea"/>
              <a:ea typeface="+mn-ea"/>
            </a:endParaRPr>
          </a:p>
        </p:txBody>
      </p:sp>
      <p:sp>
        <p:nvSpPr>
          <p:cNvPr id="50197" name="Line 21"/>
          <p:cNvSpPr>
            <a:spLocks noChangeShapeType="1"/>
          </p:cNvSpPr>
          <p:nvPr/>
        </p:nvSpPr>
        <p:spPr bwMode="auto">
          <a:xfrm>
            <a:off x="4661843" y="1993032"/>
            <a:ext cx="0" cy="457200"/>
          </a:xfrm>
          <a:prstGeom prst="line">
            <a:avLst/>
          </a:prstGeom>
          <a:noFill/>
          <a:ln w="38100">
            <a:solidFill>
              <a:schemeClr val="tx1"/>
            </a:solidFill>
            <a:bevel/>
            <a:headEnd/>
            <a:tailEnd/>
          </a:ln>
        </p:spPr>
        <p:txBody>
          <a:bodyPr wrap="none" anchor="ctr"/>
          <a:lstStyle/>
          <a:p>
            <a:endParaRPr lang="zh-CN" altLang="en-US" sz="2800" b="0" i="0">
              <a:latin typeface="+mn-ea"/>
              <a:ea typeface="+mn-ea"/>
            </a:endParaRPr>
          </a:p>
        </p:txBody>
      </p:sp>
      <p:sp>
        <p:nvSpPr>
          <p:cNvPr id="50198" name="Line 22"/>
          <p:cNvSpPr>
            <a:spLocks noChangeShapeType="1"/>
          </p:cNvSpPr>
          <p:nvPr/>
        </p:nvSpPr>
        <p:spPr bwMode="auto">
          <a:xfrm>
            <a:off x="3137843" y="2221632"/>
            <a:ext cx="762000" cy="0"/>
          </a:xfrm>
          <a:prstGeom prst="line">
            <a:avLst/>
          </a:prstGeom>
          <a:noFill/>
          <a:ln w="38100">
            <a:solidFill>
              <a:schemeClr val="tx1"/>
            </a:solidFill>
            <a:bevel/>
            <a:headEnd/>
            <a:tailEnd type="triangle" w="sm" len="lg"/>
          </a:ln>
        </p:spPr>
        <p:txBody>
          <a:bodyPr wrap="none" anchor="ctr"/>
          <a:lstStyle/>
          <a:p>
            <a:endParaRPr lang="zh-CN" altLang="en-US" sz="2800" b="0" i="0">
              <a:latin typeface="+mn-ea"/>
              <a:ea typeface="+mn-ea"/>
            </a:endParaRPr>
          </a:p>
        </p:txBody>
      </p:sp>
      <p:sp>
        <p:nvSpPr>
          <p:cNvPr id="50199" name="Line 23"/>
          <p:cNvSpPr>
            <a:spLocks noChangeShapeType="1"/>
          </p:cNvSpPr>
          <p:nvPr/>
        </p:nvSpPr>
        <p:spPr bwMode="auto">
          <a:xfrm>
            <a:off x="4890443" y="2221632"/>
            <a:ext cx="762000" cy="0"/>
          </a:xfrm>
          <a:prstGeom prst="line">
            <a:avLst/>
          </a:prstGeom>
          <a:noFill/>
          <a:ln w="38100">
            <a:solidFill>
              <a:schemeClr val="tx1"/>
            </a:solidFill>
            <a:bevel/>
            <a:headEnd/>
            <a:tailEnd type="triangle" w="sm" len="lg"/>
          </a:ln>
        </p:spPr>
        <p:txBody>
          <a:bodyPr wrap="none" anchor="ctr"/>
          <a:lstStyle/>
          <a:p>
            <a:endParaRPr lang="zh-CN" altLang="en-US" sz="2800" b="0" i="0">
              <a:latin typeface="+mn-ea"/>
              <a:ea typeface="+mn-ea"/>
            </a:endParaRPr>
          </a:p>
        </p:txBody>
      </p:sp>
      <p:sp>
        <p:nvSpPr>
          <p:cNvPr id="117784" name="Rectangle 24" descr="羊皮纸"/>
          <p:cNvSpPr>
            <a:spLocks noChangeArrowheads="1"/>
          </p:cNvSpPr>
          <p:nvPr/>
        </p:nvSpPr>
        <p:spPr bwMode="auto">
          <a:xfrm>
            <a:off x="5728643" y="1993032"/>
            <a:ext cx="1219200" cy="457200"/>
          </a:xfrm>
          <a:prstGeom prst="rect">
            <a:avLst/>
          </a:prstGeom>
          <a:blipFill dpi="0" rotWithShape="0">
            <a:blip r:embed="rId4"/>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0" i="0">
                <a:solidFill>
                  <a:srgbClr val="FF3300"/>
                </a:solidFill>
                <a:latin typeface="+mn-ea"/>
                <a:ea typeface="+mn-ea"/>
              </a:rPr>
              <a:t>  </a:t>
            </a:r>
            <a:r>
              <a:rPr lang="en-US" altLang="zh-CN" sz="2800" b="0" i="0">
                <a:solidFill>
                  <a:srgbClr val="FF3300"/>
                </a:solidFill>
                <a:latin typeface="+mn-ea"/>
                <a:ea typeface="+mn-ea"/>
              </a:rPr>
              <a:t>3    ^</a:t>
            </a:r>
            <a:endParaRPr lang="en-US" altLang="zh-CN" sz="2800" b="0" i="0">
              <a:latin typeface="+mn-ea"/>
              <a:ea typeface="+mn-ea"/>
            </a:endParaRPr>
          </a:p>
        </p:txBody>
      </p:sp>
      <p:sp>
        <p:nvSpPr>
          <p:cNvPr id="50201" name="Line 25"/>
          <p:cNvSpPr>
            <a:spLocks noChangeShapeType="1"/>
          </p:cNvSpPr>
          <p:nvPr/>
        </p:nvSpPr>
        <p:spPr bwMode="auto">
          <a:xfrm>
            <a:off x="6414443" y="1993032"/>
            <a:ext cx="0" cy="457200"/>
          </a:xfrm>
          <a:prstGeom prst="line">
            <a:avLst/>
          </a:prstGeom>
          <a:noFill/>
          <a:ln w="38100">
            <a:solidFill>
              <a:schemeClr val="tx1"/>
            </a:solidFill>
            <a:bevel/>
            <a:headEnd/>
            <a:tailEnd/>
          </a:ln>
        </p:spPr>
        <p:txBody>
          <a:bodyPr wrap="none" anchor="ctr"/>
          <a:lstStyle/>
          <a:p>
            <a:endParaRPr lang="zh-CN" altLang="en-US" sz="2800" b="0" i="0">
              <a:latin typeface="+mn-ea"/>
              <a:ea typeface="+mn-ea"/>
            </a:endParaRPr>
          </a:p>
        </p:txBody>
      </p:sp>
      <p:sp>
        <p:nvSpPr>
          <p:cNvPr id="50202" name="Line 26"/>
          <p:cNvSpPr>
            <a:spLocks noChangeShapeType="1"/>
          </p:cNvSpPr>
          <p:nvPr/>
        </p:nvSpPr>
        <p:spPr bwMode="auto">
          <a:xfrm>
            <a:off x="3137843" y="2831232"/>
            <a:ext cx="762000" cy="0"/>
          </a:xfrm>
          <a:prstGeom prst="line">
            <a:avLst/>
          </a:prstGeom>
          <a:noFill/>
          <a:ln w="38100">
            <a:solidFill>
              <a:schemeClr val="tx1"/>
            </a:solidFill>
            <a:bevel/>
            <a:headEnd/>
            <a:tailEnd type="triangle" w="sm" len="lg"/>
          </a:ln>
        </p:spPr>
        <p:txBody>
          <a:bodyPr wrap="none" anchor="ctr"/>
          <a:lstStyle/>
          <a:p>
            <a:endParaRPr lang="zh-CN" altLang="en-US" sz="2800" b="0" i="0">
              <a:latin typeface="+mn-ea"/>
              <a:ea typeface="+mn-ea"/>
            </a:endParaRPr>
          </a:p>
        </p:txBody>
      </p:sp>
      <p:sp>
        <p:nvSpPr>
          <p:cNvPr id="117787" name="Rectangle 27" descr="羊皮纸"/>
          <p:cNvSpPr>
            <a:spLocks noChangeArrowheads="1"/>
          </p:cNvSpPr>
          <p:nvPr/>
        </p:nvSpPr>
        <p:spPr bwMode="auto">
          <a:xfrm>
            <a:off x="3953818" y="2615332"/>
            <a:ext cx="1219200" cy="457200"/>
          </a:xfrm>
          <a:prstGeom prst="rect">
            <a:avLst/>
          </a:prstGeom>
          <a:blipFill dpi="0" rotWithShape="0">
            <a:blip r:embed="rId4"/>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0" i="0">
                <a:solidFill>
                  <a:srgbClr val="FF3300"/>
                </a:solidFill>
                <a:latin typeface="+mn-ea"/>
                <a:ea typeface="+mn-ea"/>
              </a:rPr>
              <a:t>  </a:t>
            </a:r>
            <a:r>
              <a:rPr lang="en-US" altLang="zh-CN" sz="2800" b="0" i="0">
                <a:solidFill>
                  <a:srgbClr val="FF3300"/>
                </a:solidFill>
                <a:latin typeface="+mn-ea"/>
                <a:ea typeface="+mn-ea"/>
              </a:rPr>
              <a:t>5     ^</a:t>
            </a:r>
            <a:endParaRPr lang="en-US" altLang="zh-CN" sz="2800" b="0" i="0">
              <a:latin typeface="+mn-ea"/>
              <a:ea typeface="+mn-ea"/>
            </a:endParaRPr>
          </a:p>
        </p:txBody>
      </p:sp>
      <p:sp>
        <p:nvSpPr>
          <p:cNvPr id="50204" name="Line 28"/>
          <p:cNvSpPr>
            <a:spLocks noChangeShapeType="1"/>
          </p:cNvSpPr>
          <p:nvPr/>
        </p:nvSpPr>
        <p:spPr bwMode="auto">
          <a:xfrm>
            <a:off x="4661843" y="2602632"/>
            <a:ext cx="0" cy="457200"/>
          </a:xfrm>
          <a:prstGeom prst="line">
            <a:avLst/>
          </a:prstGeom>
          <a:noFill/>
          <a:ln w="38100">
            <a:solidFill>
              <a:schemeClr val="tx1"/>
            </a:solidFill>
            <a:bevel/>
            <a:headEnd/>
            <a:tailEnd/>
          </a:ln>
        </p:spPr>
        <p:txBody>
          <a:bodyPr wrap="none" anchor="ctr"/>
          <a:lstStyle/>
          <a:p>
            <a:endParaRPr lang="zh-CN" altLang="en-US" sz="2800" b="0" i="0">
              <a:latin typeface="+mn-ea"/>
              <a:ea typeface="+mn-ea"/>
            </a:endParaRPr>
          </a:p>
        </p:txBody>
      </p:sp>
      <p:sp>
        <p:nvSpPr>
          <p:cNvPr id="50205" name="Line 29"/>
          <p:cNvSpPr>
            <a:spLocks noChangeShapeType="1"/>
          </p:cNvSpPr>
          <p:nvPr/>
        </p:nvSpPr>
        <p:spPr bwMode="auto">
          <a:xfrm>
            <a:off x="3137843" y="3440832"/>
            <a:ext cx="762000" cy="0"/>
          </a:xfrm>
          <a:prstGeom prst="line">
            <a:avLst/>
          </a:prstGeom>
          <a:noFill/>
          <a:ln w="38100">
            <a:solidFill>
              <a:schemeClr val="tx1"/>
            </a:solidFill>
            <a:bevel/>
            <a:headEnd/>
            <a:tailEnd type="triangle" w="sm" len="lg"/>
          </a:ln>
        </p:spPr>
        <p:txBody>
          <a:bodyPr wrap="none" anchor="ctr"/>
          <a:lstStyle/>
          <a:p>
            <a:endParaRPr lang="zh-CN" altLang="en-US" sz="2800" b="0" i="0">
              <a:latin typeface="+mn-ea"/>
              <a:ea typeface="+mn-ea"/>
            </a:endParaRPr>
          </a:p>
        </p:txBody>
      </p:sp>
      <p:sp>
        <p:nvSpPr>
          <p:cNvPr id="50206" name="Line 30"/>
          <p:cNvSpPr>
            <a:spLocks noChangeShapeType="1"/>
          </p:cNvSpPr>
          <p:nvPr/>
        </p:nvSpPr>
        <p:spPr bwMode="auto">
          <a:xfrm>
            <a:off x="3137843" y="4660032"/>
            <a:ext cx="762000" cy="0"/>
          </a:xfrm>
          <a:prstGeom prst="line">
            <a:avLst/>
          </a:prstGeom>
          <a:noFill/>
          <a:ln w="38100">
            <a:solidFill>
              <a:schemeClr val="tx1"/>
            </a:solidFill>
            <a:bevel/>
            <a:headEnd/>
            <a:tailEnd type="triangle" w="sm" len="lg"/>
          </a:ln>
        </p:spPr>
        <p:txBody>
          <a:bodyPr wrap="none" anchor="ctr"/>
          <a:lstStyle/>
          <a:p>
            <a:endParaRPr lang="zh-CN" altLang="en-US" sz="2800" b="0" i="0">
              <a:latin typeface="+mn-ea"/>
              <a:ea typeface="+mn-ea"/>
            </a:endParaRPr>
          </a:p>
        </p:txBody>
      </p:sp>
      <p:sp>
        <p:nvSpPr>
          <p:cNvPr id="117791" name="Rectangle 31" descr="羊皮纸"/>
          <p:cNvSpPr>
            <a:spLocks noChangeArrowheads="1"/>
          </p:cNvSpPr>
          <p:nvPr/>
        </p:nvSpPr>
        <p:spPr bwMode="auto">
          <a:xfrm>
            <a:off x="3976043" y="3212232"/>
            <a:ext cx="1219200" cy="457200"/>
          </a:xfrm>
          <a:prstGeom prst="rect">
            <a:avLst/>
          </a:prstGeom>
          <a:blipFill dpi="0" rotWithShape="0">
            <a:blip r:embed="rId4"/>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0" i="0">
                <a:solidFill>
                  <a:srgbClr val="FF3300"/>
                </a:solidFill>
                <a:latin typeface="+mn-ea"/>
                <a:ea typeface="+mn-ea"/>
              </a:rPr>
              <a:t>  </a:t>
            </a:r>
            <a:r>
              <a:rPr lang="en-US" altLang="zh-CN" sz="2800" b="0" i="0">
                <a:solidFill>
                  <a:srgbClr val="FF3300"/>
                </a:solidFill>
                <a:latin typeface="+mn-ea"/>
                <a:ea typeface="+mn-ea"/>
              </a:rPr>
              <a:t>1</a:t>
            </a:r>
            <a:endParaRPr lang="en-US" altLang="zh-CN" sz="2800" b="0" i="0">
              <a:latin typeface="+mn-ea"/>
              <a:ea typeface="+mn-ea"/>
            </a:endParaRPr>
          </a:p>
        </p:txBody>
      </p:sp>
      <p:sp>
        <p:nvSpPr>
          <p:cNvPr id="117792" name="Rectangle 32" descr="羊皮纸"/>
          <p:cNvSpPr>
            <a:spLocks noChangeArrowheads="1"/>
          </p:cNvSpPr>
          <p:nvPr/>
        </p:nvSpPr>
        <p:spPr bwMode="auto">
          <a:xfrm>
            <a:off x="5754043" y="3190007"/>
            <a:ext cx="1219200" cy="457200"/>
          </a:xfrm>
          <a:prstGeom prst="rect">
            <a:avLst/>
          </a:prstGeom>
          <a:blipFill dpi="0" rotWithShape="0">
            <a:blip r:embed="rId4"/>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0" i="0">
                <a:solidFill>
                  <a:srgbClr val="FF3300"/>
                </a:solidFill>
                <a:latin typeface="+mn-ea"/>
                <a:ea typeface="+mn-ea"/>
              </a:rPr>
              <a:t>  </a:t>
            </a:r>
            <a:r>
              <a:rPr lang="en-US" altLang="zh-CN" sz="2800" b="0" i="0">
                <a:solidFill>
                  <a:srgbClr val="FF3300"/>
                </a:solidFill>
                <a:latin typeface="+mn-ea"/>
                <a:ea typeface="+mn-ea"/>
              </a:rPr>
              <a:t>5    ^</a:t>
            </a:r>
            <a:endParaRPr lang="en-US" altLang="zh-CN" sz="2800" b="0" i="0">
              <a:latin typeface="+mn-ea"/>
              <a:ea typeface="+mn-ea"/>
            </a:endParaRPr>
          </a:p>
        </p:txBody>
      </p:sp>
      <p:sp>
        <p:nvSpPr>
          <p:cNvPr id="50209" name="Line 33"/>
          <p:cNvSpPr>
            <a:spLocks noChangeShapeType="1"/>
          </p:cNvSpPr>
          <p:nvPr/>
        </p:nvSpPr>
        <p:spPr bwMode="auto">
          <a:xfrm>
            <a:off x="4661843" y="3212232"/>
            <a:ext cx="0" cy="457200"/>
          </a:xfrm>
          <a:prstGeom prst="line">
            <a:avLst/>
          </a:prstGeom>
          <a:noFill/>
          <a:ln w="38100">
            <a:solidFill>
              <a:schemeClr val="tx1"/>
            </a:solidFill>
            <a:bevel/>
            <a:headEnd/>
            <a:tailEnd/>
          </a:ln>
        </p:spPr>
        <p:txBody>
          <a:bodyPr wrap="none" anchor="ctr"/>
          <a:lstStyle/>
          <a:p>
            <a:endParaRPr lang="zh-CN" altLang="en-US" sz="2800" b="0" i="0">
              <a:latin typeface="+mn-ea"/>
              <a:ea typeface="+mn-ea"/>
            </a:endParaRPr>
          </a:p>
        </p:txBody>
      </p:sp>
      <p:sp>
        <p:nvSpPr>
          <p:cNvPr id="50210" name="Line 34"/>
          <p:cNvSpPr>
            <a:spLocks noChangeShapeType="1"/>
          </p:cNvSpPr>
          <p:nvPr/>
        </p:nvSpPr>
        <p:spPr bwMode="auto">
          <a:xfrm>
            <a:off x="6414443" y="3212232"/>
            <a:ext cx="0" cy="457200"/>
          </a:xfrm>
          <a:prstGeom prst="line">
            <a:avLst/>
          </a:prstGeom>
          <a:noFill/>
          <a:ln w="38100">
            <a:solidFill>
              <a:schemeClr val="tx1"/>
            </a:solidFill>
            <a:bevel/>
            <a:headEnd/>
            <a:tailEnd/>
          </a:ln>
        </p:spPr>
        <p:txBody>
          <a:bodyPr wrap="none" anchor="ctr"/>
          <a:lstStyle/>
          <a:p>
            <a:endParaRPr lang="zh-CN" altLang="en-US" sz="2800" b="0" i="0">
              <a:latin typeface="+mn-ea"/>
              <a:ea typeface="+mn-ea"/>
            </a:endParaRPr>
          </a:p>
        </p:txBody>
      </p:sp>
      <p:sp>
        <p:nvSpPr>
          <p:cNvPr id="117795" name="Line 35"/>
          <p:cNvSpPr>
            <a:spLocks noChangeShapeType="1"/>
          </p:cNvSpPr>
          <p:nvPr/>
        </p:nvSpPr>
        <p:spPr bwMode="auto">
          <a:xfrm>
            <a:off x="4890443" y="3440832"/>
            <a:ext cx="762000" cy="0"/>
          </a:xfrm>
          <a:prstGeom prst="line">
            <a:avLst/>
          </a:prstGeom>
          <a:noFill/>
          <a:ln w="38100">
            <a:solidFill>
              <a:schemeClr val="tx1"/>
            </a:solidFill>
            <a:bevel/>
            <a:headEnd/>
            <a:tailEnd type="triangle" w="sm" len="lg"/>
          </a:ln>
          <a:effectLst>
            <a:outerShdw blurRad="63500" dist="38099" dir="2700000" algn="ctr" rotWithShape="0">
              <a:srgbClr val="000000">
                <a:alpha val="74998"/>
              </a:srgbClr>
            </a:outerShdw>
          </a:effectLst>
        </p:spPr>
        <p:txBody>
          <a:bodyPr wrap="none" anchor="ctr"/>
          <a:lstStyle/>
          <a:p>
            <a:pPr eaLnBrk="1" hangingPunct="1">
              <a:buFont typeface="Arial" charset="0"/>
              <a:buNone/>
              <a:defRPr/>
            </a:pPr>
            <a:endParaRPr lang="en-US" sz="2800" b="0" i="0">
              <a:latin typeface="+mn-ea"/>
              <a:ea typeface="+mn-ea"/>
            </a:endParaRPr>
          </a:p>
        </p:txBody>
      </p:sp>
      <p:sp>
        <p:nvSpPr>
          <p:cNvPr id="117796" name="Rectangle 36" descr="羊皮纸"/>
          <p:cNvSpPr>
            <a:spLocks noChangeArrowheads="1"/>
          </p:cNvSpPr>
          <p:nvPr/>
        </p:nvSpPr>
        <p:spPr bwMode="auto">
          <a:xfrm>
            <a:off x="3976043" y="4431432"/>
            <a:ext cx="1219200" cy="457200"/>
          </a:xfrm>
          <a:prstGeom prst="rect">
            <a:avLst/>
          </a:prstGeom>
          <a:blipFill dpi="0" rotWithShape="0">
            <a:blip r:embed="rId4"/>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0" i="0">
                <a:solidFill>
                  <a:srgbClr val="FF3300"/>
                </a:solidFill>
                <a:latin typeface="+mn-ea"/>
                <a:ea typeface="+mn-ea"/>
              </a:rPr>
              <a:t>  </a:t>
            </a:r>
            <a:r>
              <a:rPr lang="en-US" altLang="zh-CN" sz="2800" b="0" i="0">
                <a:solidFill>
                  <a:srgbClr val="FF3300"/>
                </a:solidFill>
                <a:latin typeface="+mn-ea"/>
                <a:ea typeface="+mn-ea"/>
              </a:rPr>
              <a:t>0</a:t>
            </a:r>
            <a:endParaRPr lang="en-US" altLang="zh-CN" sz="2800" b="0" i="0">
              <a:latin typeface="+mn-ea"/>
              <a:ea typeface="+mn-ea"/>
            </a:endParaRPr>
          </a:p>
        </p:txBody>
      </p:sp>
      <p:sp>
        <p:nvSpPr>
          <p:cNvPr id="50213" name="Line 37"/>
          <p:cNvSpPr>
            <a:spLocks noChangeShapeType="1"/>
          </p:cNvSpPr>
          <p:nvPr/>
        </p:nvSpPr>
        <p:spPr bwMode="auto">
          <a:xfrm>
            <a:off x="4661843" y="4431432"/>
            <a:ext cx="0" cy="457200"/>
          </a:xfrm>
          <a:prstGeom prst="line">
            <a:avLst/>
          </a:prstGeom>
          <a:noFill/>
          <a:ln w="38100">
            <a:solidFill>
              <a:schemeClr val="tx1"/>
            </a:solidFill>
            <a:bevel/>
            <a:headEnd/>
            <a:tailEnd/>
          </a:ln>
        </p:spPr>
        <p:txBody>
          <a:bodyPr wrap="none" anchor="ctr"/>
          <a:lstStyle/>
          <a:p>
            <a:endParaRPr lang="zh-CN" altLang="en-US" sz="2800" b="0" i="0">
              <a:latin typeface="+mn-ea"/>
              <a:ea typeface="+mn-ea"/>
            </a:endParaRPr>
          </a:p>
        </p:txBody>
      </p:sp>
      <p:sp>
        <p:nvSpPr>
          <p:cNvPr id="50214" name="Line 38"/>
          <p:cNvSpPr>
            <a:spLocks noChangeShapeType="1"/>
          </p:cNvSpPr>
          <p:nvPr/>
        </p:nvSpPr>
        <p:spPr bwMode="auto">
          <a:xfrm>
            <a:off x="4890443" y="4660032"/>
            <a:ext cx="762000" cy="0"/>
          </a:xfrm>
          <a:prstGeom prst="line">
            <a:avLst/>
          </a:prstGeom>
          <a:noFill/>
          <a:ln w="38100">
            <a:solidFill>
              <a:schemeClr val="tx1"/>
            </a:solidFill>
            <a:bevel/>
            <a:headEnd/>
            <a:tailEnd type="triangle" w="sm" len="lg"/>
          </a:ln>
        </p:spPr>
        <p:txBody>
          <a:bodyPr wrap="none" anchor="ctr"/>
          <a:lstStyle/>
          <a:p>
            <a:endParaRPr lang="zh-CN" altLang="en-US" sz="2800" b="0" i="0">
              <a:latin typeface="+mn-ea"/>
              <a:ea typeface="+mn-ea"/>
            </a:endParaRPr>
          </a:p>
        </p:txBody>
      </p:sp>
      <p:sp>
        <p:nvSpPr>
          <p:cNvPr id="117799" name="Rectangle 39" descr="羊皮纸"/>
          <p:cNvSpPr>
            <a:spLocks noChangeArrowheads="1"/>
          </p:cNvSpPr>
          <p:nvPr/>
        </p:nvSpPr>
        <p:spPr bwMode="auto">
          <a:xfrm>
            <a:off x="5728643" y="4431432"/>
            <a:ext cx="1219200" cy="457200"/>
          </a:xfrm>
          <a:prstGeom prst="rect">
            <a:avLst/>
          </a:prstGeom>
          <a:blipFill dpi="0" rotWithShape="0">
            <a:blip r:embed="rId4"/>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0" i="0">
                <a:solidFill>
                  <a:srgbClr val="FF3300"/>
                </a:solidFill>
                <a:latin typeface="+mn-ea"/>
                <a:ea typeface="+mn-ea"/>
              </a:rPr>
              <a:t>  </a:t>
            </a:r>
            <a:r>
              <a:rPr lang="en-US" altLang="zh-CN" sz="2800" b="0" i="0">
                <a:solidFill>
                  <a:srgbClr val="FF3300"/>
                </a:solidFill>
                <a:latin typeface="+mn-ea"/>
                <a:ea typeface="+mn-ea"/>
              </a:rPr>
              <a:t>1</a:t>
            </a:r>
            <a:endParaRPr lang="en-US" altLang="zh-CN" sz="2800" b="0" i="0">
              <a:latin typeface="+mn-ea"/>
              <a:ea typeface="+mn-ea"/>
            </a:endParaRPr>
          </a:p>
        </p:txBody>
      </p:sp>
      <p:sp>
        <p:nvSpPr>
          <p:cNvPr id="50216" name="Line 40"/>
          <p:cNvSpPr>
            <a:spLocks noChangeShapeType="1"/>
          </p:cNvSpPr>
          <p:nvPr/>
        </p:nvSpPr>
        <p:spPr bwMode="auto">
          <a:xfrm>
            <a:off x="6414443" y="4431432"/>
            <a:ext cx="0" cy="457200"/>
          </a:xfrm>
          <a:prstGeom prst="line">
            <a:avLst/>
          </a:prstGeom>
          <a:noFill/>
          <a:ln w="38100">
            <a:solidFill>
              <a:schemeClr val="tx1"/>
            </a:solidFill>
            <a:bevel/>
            <a:headEnd/>
            <a:tailEnd/>
          </a:ln>
        </p:spPr>
        <p:txBody>
          <a:bodyPr wrap="none" anchor="ctr"/>
          <a:lstStyle/>
          <a:p>
            <a:endParaRPr lang="zh-CN" altLang="en-US" sz="2800" b="0" i="0">
              <a:latin typeface="+mn-ea"/>
              <a:ea typeface="+mn-ea"/>
            </a:endParaRPr>
          </a:p>
        </p:txBody>
      </p:sp>
      <p:sp>
        <p:nvSpPr>
          <p:cNvPr id="50217" name="Line 41"/>
          <p:cNvSpPr>
            <a:spLocks noChangeShapeType="1"/>
          </p:cNvSpPr>
          <p:nvPr/>
        </p:nvSpPr>
        <p:spPr bwMode="auto">
          <a:xfrm>
            <a:off x="6643043" y="4660032"/>
            <a:ext cx="762000" cy="0"/>
          </a:xfrm>
          <a:prstGeom prst="line">
            <a:avLst/>
          </a:prstGeom>
          <a:noFill/>
          <a:ln w="38100">
            <a:solidFill>
              <a:schemeClr val="tx1"/>
            </a:solidFill>
            <a:bevel/>
            <a:headEnd/>
            <a:tailEnd type="triangle" w="sm" len="lg"/>
          </a:ln>
        </p:spPr>
        <p:txBody>
          <a:bodyPr wrap="none" anchor="ctr"/>
          <a:lstStyle/>
          <a:p>
            <a:endParaRPr lang="zh-CN" altLang="en-US" sz="2800" b="0" i="0">
              <a:latin typeface="+mn-ea"/>
              <a:ea typeface="+mn-ea"/>
            </a:endParaRPr>
          </a:p>
        </p:txBody>
      </p:sp>
      <p:sp>
        <p:nvSpPr>
          <p:cNvPr id="117802" name="Rectangle 42" descr="羊皮纸"/>
          <p:cNvSpPr>
            <a:spLocks noChangeArrowheads="1"/>
          </p:cNvSpPr>
          <p:nvPr/>
        </p:nvSpPr>
        <p:spPr bwMode="auto">
          <a:xfrm>
            <a:off x="7481243" y="4431432"/>
            <a:ext cx="1219200" cy="457200"/>
          </a:xfrm>
          <a:prstGeom prst="rect">
            <a:avLst/>
          </a:prstGeom>
          <a:blipFill dpi="0" rotWithShape="0">
            <a:blip r:embed="rId4"/>
            <a:srcRect/>
            <a:tile tx="0" ty="0" sx="100000" sy="100000" flip="none" algn="tl"/>
          </a:blipFill>
          <a:ln w="38100">
            <a:solidFill>
              <a:schemeClr val="tx1"/>
            </a:solidFill>
            <a:bevel/>
            <a:headEnd/>
            <a:tailEnd/>
          </a:ln>
          <a:effectLst>
            <a:outerShdw blurRad="63500" dist="38099" dir="2700000" algn="ctr" rotWithShape="0">
              <a:srgbClr val="000000">
                <a:alpha val="74998"/>
              </a:srgbClr>
            </a:outerShdw>
          </a:effectLst>
        </p:spPr>
        <p:txBody>
          <a:bodyPr wrap="none" anchor="ctr"/>
          <a:lstStyle>
            <a:lvl1pPr eaLnBrk="0" hangingPunct="0">
              <a:spcBef>
                <a:spcPct val="20000"/>
              </a:spcBef>
              <a:buClr>
                <a:schemeClr val="folHlink"/>
              </a:buClr>
              <a:buSzPct val="60000"/>
              <a:buFont typeface="Wingdings" charset="2"/>
              <a:buChar char="n"/>
              <a:defRPr sz="3200">
                <a:solidFill>
                  <a:schemeClr val="tx1"/>
                </a:solidFill>
                <a:latin typeface="Tahoma" charset="0"/>
                <a:ea typeface="宋体" charset="0"/>
              </a:defRPr>
            </a:lvl1pPr>
            <a:lvl2pPr marL="742950" indent="-285750" eaLnBrk="0" hangingPunct="0">
              <a:spcBef>
                <a:spcPct val="20000"/>
              </a:spcBef>
              <a:buClr>
                <a:schemeClr val="folHlink"/>
              </a:buClr>
              <a:buSzPct val="60000"/>
              <a:buFont typeface="Wingdings" charset="2"/>
              <a:buChar char="n"/>
              <a:defRPr sz="2800">
                <a:solidFill>
                  <a:schemeClr val="tx1"/>
                </a:solidFill>
                <a:latin typeface="Tahoma" charset="0"/>
                <a:ea typeface="宋体" charset="0"/>
              </a:defRPr>
            </a:lvl2pPr>
            <a:lvl3pPr marL="1143000" indent="-228600" eaLnBrk="0" hangingPunct="0">
              <a:spcBef>
                <a:spcPct val="20000"/>
              </a:spcBef>
              <a:buClr>
                <a:schemeClr val="folHlink"/>
              </a:buClr>
              <a:buSzPct val="60000"/>
              <a:buFont typeface="Wingdings" charset="2"/>
              <a:buChar char="n"/>
              <a:defRPr sz="2400">
                <a:solidFill>
                  <a:schemeClr val="tx1"/>
                </a:solidFill>
                <a:latin typeface="Tahoma" charset="0"/>
                <a:ea typeface="宋体" charset="0"/>
              </a:defRPr>
            </a:lvl3pPr>
            <a:lvl4pPr marL="16002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4pPr>
            <a:lvl5pPr marL="2057400" indent="-228600" eaLnBrk="0" hangingPunct="0">
              <a:spcBef>
                <a:spcPct val="20000"/>
              </a:spcBef>
              <a:buClr>
                <a:schemeClr val="folHlink"/>
              </a:buClr>
              <a:buSzPct val="60000"/>
              <a:buFont typeface="Wingdings" charset="2"/>
              <a:buChar char="n"/>
              <a:defRPr sz="2000">
                <a:solidFill>
                  <a:schemeClr val="tx1"/>
                </a:solidFill>
                <a:latin typeface="Tahoma" charset="0"/>
                <a:ea typeface="宋体" charset="0"/>
              </a:defRPr>
            </a:lvl5pPr>
            <a:lvl6pPr marL="25146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6pPr>
            <a:lvl7pPr marL="29718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7pPr>
            <a:lvl8pPr marL="34290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8pPr>
            <a:lvl9pPr marL="3886200" indent="-228600" eaLnBrk="0" fontAlgn="base" hangingPunct="0">
              <a:spcBef>
                <a:spcPct val="20000"/>
              </a:spcBef>
              <a:spcAft>
                <a:spcPct val="0"/>
              </a:spcAft>
              <a:buClr>
                <a:schemeClr val="folHlink"/>
              </a:buClr>
              <a:buSzPct val="60000"/>
              <a:buFont typeface="Wingdings" charset="2"/>
              <a:buChar char="n"/>
              <a:defRPr sz="2000">
                <a:solidFill>
                  <a:schemeClr val="tx1"/>
                </a:solidFill>
                <a:latin typeface="Tahoma" charset="0"/>
                <a:ea typeface="宋体" charset="0"/>
              </a:defRPr>
            </a:lvl9pPr>
          </a:lstStyle>
          <a:p>
            <a:pPr eaLnBrk="1" hangingPunct="1">
              <a:spcBef>
                <a:spcPct val="0"/>
              </a:spcBef>
              <a:buClrTx/>
              <a:buSzTx/>
              <a:buFont typeface="Arial" charset="0"/>
              <a:buNone/>
              <a:defRPr/>
            </a:pPr>
            <a:r>
              <a:rPr lang="zh-CN" altLang="en-US" sz="2800" b="0" i="0">
                <a:solidFill>
                  <a:srgbClr val="FF3300"/>
                </a:solidFill>
                <a:latin typeface="+mn-ea"/>
                <a:ea typeface="+mn-ea"/>
              </a:rPr>
              <a:t>  </a:t>
            </a:r>
            <a:r>
              <a:rPr lang="en-US" altLang="zh-CN" sz="2800" b="0" i="0">
                <a:solidFill>
                  <a:srgbClr val="FF3300"/>
                </a:solidFill>
                <a:latin typeface="+mn-ea"/>
                <a:ea typeface="+mn-ea"/>
              </a:rPr>
              <a:t>5    ^</a:t>
            </a:r>
            <a:endParaRPr lang="en-US" altLang="zh-CN" sz="2800" b="0" i="0">
              <a:latin typeface="+mn-ea"/>
              <a:ea typeface="+mn-ea"/>
            </a:endParaRPr>
          </a:p>
        </p:txBody>
      </p:sp>
      <p:sp>
        <p:nvSpPr>
          <p:cNvPr id="50219" name="Line 43"/>
          <p:cNvSpPr>
            <a:spLocks noChangeShapeType="1"/>
          </p:cNvSpPr>
          <p:nvPr/>
        </p:nvSpPr>
        <p:spPr bwMode="auto">
          <a:xfrm>
            <a:off x="8167043" y="4431432"/>
            <a:ext cx="0" cy="457200"/>
          </a:xfrm>
          <a:prstGeom prst="line">
            <a:avLst/>
          </a:prstGeom>
          <a:noFill/>
          <a:ln w="38100">
            <a:solidFill>
              <a:schemeClr val="tx1"/>
            </a:solidFill>
            <a:bevel/>
            <a:headEnd/>
            <a:tailEnd/>
          </a:ln>
        </p:spPr>
        <p:txBody>
          <a:bodyPr wrap="none" anchor="ctr"/>
          <a:lstStyle/>
          <a:p>
            <a:endParaRPr lang="zh-CN" altLang="en-US" sz="2800" b="0" i="0">
              <a:latin typeface="+mn-ea"/>
              <a:ea typeface="+mn-ea"/>
            </a:endParaRPr>
          </a:p>
        </p:txBody>
      </p:sp>
      <p:sp>
        <p:nvSpPr>
          <p:cNvPr id="50220" name="Text Box 44"/>
          <p:cNvSpPr txBox="1">
            <a:spLocks noChangeArrowheads="1"/>
          </p:cNvSpPr>
          <p:nvPr/>
        </p:nvSpPr>
        <p:spPr bwMode="auto">
          <a:xfrm>
            <a:off x="876397" y="5632156"/>
            <a:ext cx="1296987" cy="461665"/>
          </a:xfrm>
          <a:prstGeom prst="rect">
            <a:avLst/>
          </a:prstGeom>
          <a:noFill/>
          <a:ln w="9525">
            <a:noFill/>
            <a:miter lim="800000"/>
            <a:headEnd/>
            <a:tailEnd/>
          </a:ln>
        </p:spPr>
        <p:txBody>
          <a:bodyPr>
            <a:spAutoFit/>
          </a:bodyPr>
          <a:lstStyle/>
          <a:p>
            <a:pPr eaLnBrk="1" hangingPunct="1">
              <a:buFont typeface="Arial" pitchFamily="34" charset="0"/>
              <a:buNone/>
            </a:pPr>
            <a:r>
              <a:rPr lang="zh-CN" altLang="en-US" sz="2400" b="0" i="0" dirty="0">
                <a:latin typeface="+mn-ea"/>
                <a:ea typeface="+mn-ea"/>
              </a:rPr>
              <a:t>Indgree</a:t>
            </a:r>
          </a:p>
        </p:txBody>
      </p:sp>
      <p:sp>
        <p:nvSpPr>
          <p:cNvPr id="2" name="Text Box 17">
            <a:extLst>
              <a:ext uri="{FF2B5EF4-FFF2-40B4-BE49-F238E27FC236}">
                <a16:creationId xmlns:a16="http://schemas.microsoft.com/office/drawing/2014/main" id="{CB023FB3-01E8-188C-8D24-036A0F868E15}"/>
              </a:ext>
            </a:extLst>
          </p:cNvPr>
          <p:cNvSpPr txBox="1">
            <a:spLocks noChangeArrowheads="1"/>
          </p:cNvSpPr>
          <p:nvPr/>
        </p:nvSpPr>
        <p:spPr bwMode="auto">
          <a:xfrm>
            <a:off x="2841202" y="5696999"/>
            <a:ext cx="6302798" cy="1113766"/>
          </a:xfrm>
          <a:prstGeom prst="rect">
            <a:avLst/>
          </a:prstGeom>
          <a:noFill/>
          <a:ln w="9525">
            <a:noFill/>
            <a:miter lim="800000"/>
            <a:headEnd/>
            <a:tailEnd/>
          </a:ln>
        </p:spPr>
        <p:txBody>
          <a:bodyPr wrap="square">
            <a:spAutoFit/>
          </a:bodyPr>
          <a:lstStyle/>
          <a:p>
            <a:pPr eaLnBrk="1" hangingPunct="1">
              <a:lnSpc>
                <a:spcPct val="150000"/>
              </a:lnSpc>
              <a:buFont typeface="Arial" pitchFamily="34" charset="0"/>
              <a:buNone/>
            </a:pPr>
            <a:r>
              <a:rPr lang="zh-CN" altLang="en-US" sz="2400" b="0" i="0" dirty="0">
                <a:latin typeface="黑体" pitchFamily="49" charset="-122"/>
                <a:ea typeface="黑体" pitchFamily="49" charset="-122"/>
              </a:rPr>
              <a:t>拓扑排序：</a:t>
            </a:r>
            <a:r>
              <a:rPr lang="zh-CN" altLang="en-US" sz="2400" b="0" i="0" dirty="0">
                <a:solidFill>
                  <a:srgbClr val="FF0000"/>
                </a:solidFill>
                <a:latin typeface="黑体" pitchFamily="49" charset="-122"/>
                <a:ea typeface="黑体" pitchFamily="49" charset="-122"/>
              </a:rPr>
              <a:t>C4、C0、C3、C2、C1、C5（栈，出）</a:t>
            </a:r>
          </a:p>
          <a:p>
            <a:pPr eaLnBrk="1" hangingPunct="1">
              <a:lnSpc>
                <a:spcPct val="150000"/>
              </a:lnSpc>
              <a:buFont typeface="Arial" pitchFamily="34" charset="0"/>
              <a:buNone/>
            </a:pPr>
            <a:r>
              <a:rPr lang="zh-CN" altLang="en-US" sz="2400" b="0" i="0" dirty="0">
                <a:latin typeface="黑体" pitchFamily="49" charset="-122"/>
                <a:ea typeface="黑体" pitchFamily="49" charset="-122"/>
              </a:rPr>
              <a:t>          </a:t>
            </a:r>
            <a:r>
              <a:rPr lang="zh-CN" altLang="en-US" sz="2400" b="0" i="0" dirty="0">
                <a:solidFill>
                  <a:srgbClr val="FF0000"/>
                </a:solidFill>
                <a:latin typeface="黑体" pitchFamily="49" charset="-122"/>
                <a:ea typeface="黑体" pitchFamily="49" charset="-122"/>
              </a:rPr>
              <a:t>C2、</a:t>
            </a:r>
            <a:r>
              <a:rPr lang="en-US" altLang="zh-CN" sz="2400" b="0" i="0" dirty="0">
                <a:solidFill>
                  <a:srgbClr val="FF0000"/>
                </a:solidFill>
                <a:latin typeface="黑体" pitchFamily="49" charset="-122"/>
                <a:ea typeface="黑体" pitchFamily="49" charset="-122"/>
              </a:rPr>
              <a:t>C4</a:t>
            </a:r>
            <a:r>
              <a:rPr lang="zh-CN" altLang="en-US" sz="2400" b="0" i="0" dirty="0">
                <a:solidFill>
                  <a:srgbClr val="FF0000"/>
                </a:solidFill>
                <a:latin typeface="黑体" pitchFamily="49" charset="-122"/>
                <a:ea typeface="黑体" pitchFamily="49" charset="-122"/>
              </a:rPr>
              <a:t>、</a:t>
            </a:r>
            <a:r>
              <a:rPr lang="en-US" altLang="zh-CN" sz="2400" b="0" i="0" dirty="0">
                <a:solidFill>
                  <a:srgbClr val="FF0000"/>
                </a:solidFill>
                <a:latin typeface="黑体" pitchFamily="49" charset="-122"/>
                <a:ea typeface="黑体" pitchFamily="49" charset="-122"/>
              </a:rPr>
              <a:t>C0</a:t>
            </a:r>
            <a:r>
              <a:rPr lang="zh-CN" altLang="en-US" sz="2400" b="0" i="0" dirty="0">
                <a:solidFill>
                  <a:srgbClr val="FF0000"/>
                </a:solidFill>
                <a:latin typeface="黑体" pitchFamily="49" charset="-122"/>
                <a:ea typeface="黑体" pitchFamily="49" charset="-122"/>
              </a:rPr>
              <a:t>、</a:t>
            </a:r>
            <a:r>
              <a:rPr lang="en-US" altLang="zh-CN" sz="2400" b="0" i="0" dirty="0">
                <a:solidFill>
                  <a:srgbClr val="FF0000"/>
                </a:solidFill>
                <a:latin typeface="黑体" pitchFamily="49" charset="-122"/>
                <a:ea typeface="黑体" pitchFamily="49" charset="-122"/>
              </a:rPr>
              <a:t>C1</a:t>
            </a:r>
            <a:r>
              <a:rPr lang="zh-CN" altLang="en-US" sz="2400" b="0" i="0" dirty="0">
                <a:solidFill>
                  <a:srgbClr val="FF0000"/>
                </a:solidFill>
                <a:latin typeface="黑体" pitchFamily="49" charset="-122"/>
                <a:ea typeface="黑体" pitchFamily="49" charset="-122"/>
              </a:rPr>
              <a:t>、</a:t>
            </a:r>
            <a:r>
              <a:rPr lang="en-US" altLang="zh-CN" sz="2400" b="0" i="0" dirty="0">
                <a:solidFill>
                  <a:srgbClr val="FF0000"/>
                </a:solidFill>
                <a:latin typeface="黑体" pitchFamily="49" charset="-122"/>
                <a:ea typeface="黑体" pitchFamily="49" charset="-122"/>
              </a:rPr>
              <a:t>C3</a:t>
            </a:r>
            <a:r>
              <a:rPr lang="zh-CN" altLang="en-US" sz="2400" b="0" i="0" dirty="0">
                <a:solidFill>
                  <a:srgbClr val="FF0000"/>
                </a:solidFill>
                <a:latin typeface="黑体" pitchFamily="49" charset="-122"/>
                <a:ea typeface="黑体" pitchFamily="49" charset="-122"/>
              </a:rPr>
              <a:t>、</a:t>
            </a:r>
            <a:r>
              <a:rPr lang="en-US" altLang="zh-CN" sz="2400" b="0" i="0" dirty="0">
                <a:solidFill>
                  <a:srgbClr val="FF0000"/>
                </a:solidFill>
                <a:latin typeface="黑体" pitchFamily="49" charset="-122"/>
                <a:ea typeface="黑体" pitchFamily="49" charset="-122"/>
              </a:rPr>
              <a:t>C5</a:t>
            </a:r>
            <a:r>
              <a:rPr lang="zh-CN" altLang="en-US" sz="2400" b="0" i="0" dirty="0">
                <a:solidFill>
                  <a:srgbClr val="FF0000"/>
                </a:solidFill>
                <a:latin typeface="黑体" pitchFamily="49" charset="-122"/>
                <a:ea typeface="黑体" pitchFamily="49" charset="-122"/>
              </a:rPr>
              <a:t>（队列)</a:t>
            </a:r>
            <a:r>
              <a:rPr lang="zh-CN" altLang="en-US" sz="2400" b="0" i="0" dirty="0">
                <a:latin typeface="黑体" pitchFamily="49" charset="-122"/>
                <a:ea typeface="黑体"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28670" y="1142984"/>
            <a:ext cx="8686800" cy="685800"/>
          </a:xfrm>
        </p:spPr>
        <p:txBody>
          <a:bodyPr/>
          <a:lstStyle/>
          <a:p>
            <a:pPr algn="l" eaLnBrk="1" hangingPunct="1"/>
            <a:r>
              <a:rPr lang="zh-CN" altLang="en-US" sz="3200">
                <a:latin typeface="黑体" pitchFamily="49" charset="-122"/>
                <a:ea typeface="黑体" pitchFamily="49" charset="-122"/>
              </a:rPr>
              <a:t>四、</a:t>
            </a:r>
            <a:r>
              <a:rPr lang="en-US" altLang="zh-CN" sz="3200">
                <a:latin typeface="黑体" pitchFamily="49" charset="-122"/>
                <a:ea typeface="黑体" pitchFamily="49" charset="-122"/>
              </a:rPr>
              <a:t>AOE-</a:t>
            </a:r>
            <a:r>
              <a:rPr lang="zh-CN" altLang="en-US" sz="3200">
                <a:latin typeface="黑体" pitchFamily="49" charset="-122"/>
                <a:ea typeface="黑体" pitchFamily="49" charset="-122"/>
              </a:rPr>
              <a:t>网</a:t>
            </a:r>
            <a:endParaRPr lang="en-US" altLang="zh-CN" sz="3200">
              <a:latin typeface="黑体" pitchFamily="49" charset="-122"/>
              <a:ea typeface="黑体" pitchFamily="49" charset="-122"/>
            </a:endParaRPr>
          </a:p>
        </p:txBody>
      </p:sp>
      <p:sp>
        <p:nvSpPr>
          <p:cNvPr id="52228" name="Rectangle 4"/>
          <p:cNvSpPr>
            <a:spLocks noGrp="1" noChangeArrowheads="1"/>
          </p:cNvSpPr>
          <p:nvPr>
            <p:ph type="body" idx="1"/>
          </p:nvPr>
        </p:nvSpPr>
        <p:spPr>
          <a:xfrm>
            <a:off x="542956" y="1958731"/>
            <a:ext cx="8763000" cy="2805138"/>
          </a:xfrm>
        </p:spPr>
        <p:txBody>
          <a:bodyPr/>
          <a:lstStyle/>
          <a:p>
            <a:pPr eaLnBrk="1" hangingPunct="1">
              <a:spcBef>
                <a:spcPct val="50000"/>
              </a:spcBef>
            </a:pPr>
            <a:r>
              <a:rPr lang="zh-CN" altLang="en-US" dirty="0">
                <a:latin typeface="黑体" pitchFamily="49" charset="-122"/>
                <a:ea typeface="黑体" pitchFamily="49" charset="-122"/>
                <a:sym typeface="Symbol" pitchFamily="18" charset="2"/>
              </a:rPr>
              <a:t>如果用有向图的顶点表示事件，用弧表示活动，则称该有向图为边表示活动的网</a:t>
            </a:r>
            <a:r>
              <a:rPr lang="en-US" altLang="zh-CN" dirty="0">
                <a:latin typeface="黑体" pitchFamily="49" charset="-122"/>
                <a:ea typeface="黑体" pitchFamily="49" charset="-122"/>
                <a:sym typeface="Symbol" pitchFamily="18" charset="2"/>
              </a:rPr>
              <a:t>AOE(Activity On Edge)</a:t>
            </a:r>
          </a:p>
          <a:p>
            <a:pPr eaLnBrk="1" hangingPunct="1">
              <a:spcBef>
                <a:spcPct val="50000"/>
              </a:spcBef>
            </a:pPr>
            <a:r>
              <a:rPr lang="en-US" altLang="zh-CN" dirty="0">
                <a:latin typeface="黑体" pitchFamily="49" charset="-122"/>
                <a:ea typeface="黑体" pitchFamily="49" charset="-122"/>
                <a:sym typeface="Symbol" pitchFamily="18" charset="2"/>
              </a:rPr>
              <a:t>AOE</a:t>
            </a:r>
            <a:r>
              <a:rPr lang="zh-CN" altLang="en-US" dirty="0">
                <a:solidFill>
                  <a:srgbClr val="CC3300"/>
                </a:solidFill>
                <a:latin typeface="黑体" pitchFamily="49" charset="-122"/>
                <a:ea typeface="黑体" pitchFamily="49" charset="-122"/>
                <a:sym typeface="Symbol" pitchFamily="18" charset="2"/>
              </a:rPr>
              <a:t>应该</a:t>
            </a:r>
            <a:r>
              <a:rPr lang="zh-CN" altLang="en-US" dirty="0">
                <a:latin typeface="黑体" pitchFamily="49" charset="-122"/>
                <a:ea typeface="黑体" pitchFamily="49" charset="-122"/>
                <a:sym typeface="Symbol" pitchFamily="18" charset="2"/>
              </a:rPr>
              <a:t>同样是</a:t>
            </a:r>
            <a:r>
              <a:rPr lang="en-US" altLang="zh-CN" dirty="0">
                <a:latin typeface="黑体" pitchFamily="49" charset="-122"/>
                <a:ea typeface="黑体" pitchFamily="49" charset="-122"/>
                <a:sym typeface="Symbol" pitchFamily="18" charset="2"/>
              </a:rPr>
              <a:t>DAG</a:t>
            </a:r>
          </a:p>
          <a:p>
            <a:pPr eaLnBrk="1" hangingPunct="1">
              <a:spcBef>
                <a:spcPct val="50000"/>
              </a:spcBef>
            </a:pPr>
            <a:r>
              <a:rPr lang="en-US" altLang="zh-CN" dirty="0">
                <a:latin typeface="黑体" pitchFamily="49" charset="-122"/>
                <a:ea typeface="黑体" pitchFamily="49" charset="-122"/>
                <a:sym typeface="Symbol" pitchFamily="18" charset="2"/>
              </a:rPr>
              <a:t>AOE</a:t>
            </a:r>
            <a:r>
              <a:rPr lang="zh-CN" altLang="en-US" dirty="0">
                <a:latin typeface="黑体" pitchFamily="49" charset="-122"/>
                <a:ea typeface="黑体" pitchFamily="49" charset="-122"/>
                <a:sym typeface="Symbol" pitchFamily="18" charset="2"/>
              </a:rPr>
              <a:t>包括估算工程的完成时间</a:t>
            </a:r>
          </a:p>
        </p:txBody>
      </p:sp>
      <p:grpSp>
        <p:nvGrpSpPr>
          <p:cNvPr id="2" name="Group 6"/>
          <p:cNvGrpSpPr>
            <a:grpSpLocks/>
          </p:cNvGrpSpPr>
          <p:nvPr/>
        </p:nvGrpSpPr>
        <p:grpSpPr bwMode="auto">
          <a:xfrm>
            <a:off x="5786446" y="4000504"/>
            <a:ext cx="2667000" cy="2039937"/>
            <a:chOff x="0" y="0"/>
            <a:chExt cx="1680" cy="1285"/>
          </a:xfrm>
        </p:grpSpPr>
        <p:grpSp>
          <p:nvGrpSpPr>
            <p:cNvPr id="3" name="Group 7"/>
            <p:cNvGrpSpPr>
              <a:grpSpLocks/>
            </p:cNvGrpSpPr>
            <p:nvPr/>
          </p:nvGrpSpPr>
          <p:grpSpPr bwMode="auto">
            <a:xfrm>
              <a:off x="192" y="0"/>
              <a:ext cx="1488" cy="1200"/>
              <a:chOff x="0" y="0"/>
              <a:chExt cx="1920" cy="1536"/>
            </a:xfrm>
          </p:grpSpPr>
          <p:sp>
            <p:nvSpPr>
              <p:cNvPr id="52238" name="Line 8"/>
              <p:cNvSpPr>
                <a:spLocks noChangeShapeType="1"/>
              </p:cNvSpPr>
              <p:nvPr/>
            </p:nvSpPr>
            <p:spPr bwMode="auto">
              <a:xfrm flipH="1" flipV="1">
                <a:off x="1055" y="192"/>
                <a:ext cx="625" cy="384"/>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52239" name="Line 9"/>
              <p:cNvSpPr>
                <a:spLocks noChangeShapeType="1"/>
              </p:cNvSpPr>
              <p:nvPr/>
            </p:nvSpPr>
            <p:spPr bwMode="auto">
              <a:xfrm>
                <a:off x="192" y="721"/>
                <a:ext cx="240" cy="576"/>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52240" name="Line 10"/>
              <p:cNvSpPr>
                <a:spLocks noChangeShapeType="1"/>
              </p:cNvSpPr>
              <p:nvPr/>
            </p:nvSpPr>
            <p:spPr bwMode="auto">
              <a:xfrm flipH="1">
                <a:off x="240" y="145"/>
                <a:ext cx="672" cy="384"/>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52241" name="Line 11"/>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52242" name="Line 12"/>
              <p:cNvSpPr>
                <a:spLocks noChangeShapeType="1"/>
              </p:cNvSpPr>
              <p:nvPr/>
            </p:nvSpPr>
            <p:spPr bwMode="auto">
              <a:xfrm flipH="1">
                <a:off x="575" y="1393"/>
                <a:ext cx="720" cy="0"/>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52243" name="Line 13"/>
              <p:cNvSpPr>
                <a:spLocks noChangeShapeType="1"/>
              </p:cNvSpPr>
              <p:nvPr/>
            </p:nvSpPr>
            <p:spPr bwMode="auto">
              <a:xfrm flipH="1">
                <a:off x="575" y="768"/>
                <a:ext cx="1151" cy="57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52244" name="Oval 14"/>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1</a:t>
                </a:r>
              </a:p>
            </p:txBody>
          </p:sp>
          <p:sp>
            <p:nvSpPr>
              <p:cNvPr id="52245" name="Oval 15"/>
              <p:cNvSpPr>
                <a:spLocks noChangeArrowheads="1"/>
              </p:cNvSpPr>
              <p:nvPr/>
            </p:nvSpPr>
            <p:spPr bwMode="auto">
              <a:xfrm>
                <a:off x="1295" y="1265"/>
                <a:ext cx="289"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3</a:t>
                </a:r>
              </a:p>
            </p:txBody>
          </p:sp>
          <p:sp>
            <p:nvSpPr>
              <p:cNvPr id="52246" name="Oval 16"/>
              <p:cNvSpPr>
                <a:spLocks noChangeArrowheads="1"/>
              </p:cNvSpPr>
              <p:nvPr/>
            </p:nvSpPr>
            <p:spPr bwMode="auto">
              <a:xfrm>
                <a:off x="335" y="1265"/>
                <a:ext cx="289"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2</a:t>
                </a:r>
              </a:p>
            </p:txBody>
          </p:sp>
          <p:sp>
            <p:nvSpPr>
              <p:cNvPr id="52247" name="Oval 17"/>
              <p:cNvSpPr>
                <a:spLocks noChangeArrowheads="1"/>
              </p:cNvSpPr>
              <p:nvPr/>
            </p:nvSpPr>
            <p:spPr bwMode="auto">
              <a:xfrm>
                <a:off x="1632" y="529"/>
                <a:ext cx="288" cy="269"/>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4</a:t>
                </a:r>
              </a:p>
            </p:txBody>
          </p:sp>
          <p:sp>
            <p:nvSpPr>
              <p:cNvPr id="52248" name="Oval 18"/>
              <p:cNvSpPr>
                <a:spLocks noChangeArrowheads="1"/>
              </p:cNvSpPr>
              <p:nvPr/>
            </p:nvSpPr>
            <p:spPr bwMode="auto">
              <a:xfrm>
                <a:off x="815" y="0"/>
                <a:ext cx="289"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0</a:t>
                </a:r>
              </a:p>
            </p:txBody>
          </p:sp>
        </p:grpSp>
        <p:sp>
          <p:nvSpPr>
            <p:cNvPr id="52232" name="Text Box 19"/>
            <p:cNvSpPr txBox="1">
              <a:spLocks noChangeArrowheads="1"/>
            </p:cNvSpPr>
            <p:nvPr/>
          </p:nvSpPr>
          <p:spPr bwMode="auto">
            <a:xfrm>
              <a:off x="288" y="6"/>
              <a:ext cx="528" cy="250"/>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a:solidFill>
                    <a:schemeClr val="hlink"/>
                  </a:solidFill>
                </a:rPr>
                <a:t>a</a:t>
              </a:r>
              <a:r>
                <a:rPr lang="en-US" altLang="zh-CN" sz="2000" baseline="-25000">
                  <a:solidFill>
                    <a:schemeClr val="hlink"/>
                  </a:solidFill>
                </a:rPr>
                <a:t>1</a:t>
              </a:r>
              <a:r>
                <a:rPr lang="en-US" altLang="zh-CN" sz="2000">
                  <a:solidFill>
                    <a:schemeClr val="hlink"/>
                  </a:solidFill>
                </a:rPr>
                <a:t>=5</a:t>
              </a:r>
            </a:p>
          </p:txBody>
        </p:sp>
        <p:sp>
          <p:nvSpPr>
            <p:cNvPr id="52233" name="Text Box 20"/>
            <p:cNvSpPr txBox="1">
              <a:spLocks noChangeArrowheads="1"/>
            </p:cNvSpPr>
            <p:nvPr/>
          </p:nvSpPr>
          <p:spPr bwMode="auto">
            <a:xfrm>
              <a:off x="0" y="660"/>
              <a:ext cx="468" cy="250"/>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a:solidFill>
                    <a:schemeClr val="hlink"/>
                  </a:solidFill>
                </a:rPr>
                <a:t>a</a:t>
              </a:r>
              <a:r>
                <a:rPr lang="en-US" altLang="zh-CN" sz="2000" baseline="-25000">
                  <a:solidFill>
                    <a:schemeClr val="hlink"/>
                  </a:solidFill>
                </a:rPr>
                <a:t>2</a:t>
              </a:r>
              <a:r>
                <a:rPr lang="en-US" altLang="zh-CN" sz="2000">
                  <a:solidFill>
                    <a:schemeClr val="hlink"/>
                  </a:solidFill>
                </a:rPr>
                <a:t>=</a:t>
              </a:r>
              <a:r>
                <a:rPr lang="zh-CN" altLang="en-US" sz="2000">
                  <a:solidFill>
                    <a:schemeClr val="hlink"/>
                  </a:solidFill>
                </a:rPr>
                <a:t>5</a:t>
              </a:r>
            </a:p>
          </p:txBody>
        </p:sp>
        <p:sp>
          <p:nvSpPr>
            <p:cNvPr id="52234" name="Text Box 21"/>
            <p:cNvSpPr txBox="1">
              <a:spLocks noChangeArrowheads="1"/>
            </p:cNvSpPr>
            <p:nvPr/>
          </p:nvSpPr>
          <p:spPr bwMode="auto">
            <a:xfrm>
              <a:off x="1200" y="101"/>
              <a:ext cx="480" cy="250"/>
            </a:xfrm>
            <a:prstGeom prst="rect">
              <a:avLst/>
            </a:prstGeom>
            <a:noFill/>
            <a:ln w="9525">
              <a:noFill/>
              <a:miter lim="800000"/>
              <a:headEnd/>
              <a:tailEnd/>
            </a:ln>
          </p:spPr>
          <p:txBody>
            <a:bodyPr lIns="0" rIns="0">
              <a:spAutoFit/>
            </a:bodyPr>
            <a:lstStyle/>
            <a:p>
              <a:pPr algn="ctr" eaLnBrk="1" hangingPunct="1">
                <a:spcBef>
                  <a:spcPct val="50000"/>
                </a:spcBef>
                <a:buFont typeface="Arial" pitchFamily="34" charset="0"/>
                <a:buNone/>
              </a:pPr>
              <a:r>
                <a:rPr lang="en-US" altLang="zh-CN" sz="2000">
                  <a:solidFill>
                    <a:schemeClr val="hlink"/>
                  </a:solidFill>
                </a:rPr>
                <a:t>a</a:t>
              </a:r>
              <a:r>
                <a:rPr lang="en-US" altLang="zh-CN" sz="2000" baseline="-25000">
                  <a:solidFill>
                    <a:schemeClr val="hlink"/>
                  </a:solidFill>
                </a:rPr>
                <a:t>5</a:t>
              </a:r>
              <a:r>
                <a:rPr lang="en-US" altLang="zh-CN" sz="2000">
                  <a:solidFill>
                    <a:schemeClr val="hlink"/>
                  </a:solidFill>
                </a:rPr>
                <a:t>=</a:t>
              </a:r>
              <a:r>
                <a:rPr lang="zh-CN" altLang="en-US" sz="2000">
                  <a:solidFill>
                    <a:schemeClr val="hlink"/>
                  </a:solidFill>
                </a:rPr>
                <a:t>15</a:t>
              </a:r>
            </a:p>
          </p:txBody>
        </p:sp>
        <p:sp>
          <p:nvSpPr>
            <p:cNvPr id="52235" name="Text Box 22"/>
            <p:cNvSpPr txBox="1">
              <a:spLocks noChangeArrowheads="1"/>
            </p:cNvSpPr>
            <p:nvPr/>
          </p:nvSpPr>
          <p:spPr bwMode="auto">
            <a:xfrm>
              <a:off x="672" y="660"/>
              <a:ext cx="528" cy="250"/>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a:solidFill>
                    <a:schemeClr val="hlink"/>
                  </a:solidFill>
                </a:rPr>
                <a:t>a</a:t>
              </a:r>
              <a:r>
                <a:rPr lang="en-US" altLang="zh-CN" sz="2000" baseline="-25000">
                  <a:solidFill>
                    <a:schemeClr val="hlink"/>
                  </a:solidFill>
                </a:rPr>
                <a:t>6</a:t>
              </a:r>
              <a:r>
                <a:rPr lang="en-US" altLang="zh-CN" sz="2000">
                  <a:solidFill>
                    <a:schemeClr val="hlink"/>
                  </a:solidFill>
                </a:rPr>
                <a:t>=</a:t>
              </a:r>
              <a:r>
                <a:rPr lang="zh-CN" altLang="en-US" sz="2000">
                  <a:solidFill>
                    <a:schemeClr val="hlink"/>
                  </a:solidFill>
                </a:rPr>
                <a:t>1</a:t>
              </a:r>
            </a:p>
          </p:txBody>
        </p:sp>
        <p:sp>
          <p:nvSpPr>
            <p:cNvPr id="52236" name="Text Box 23"/>
            <p:cNvSpPr txBox="1">
              <a:spLocks noChangeArrowheads="1"/>
            </p:cNvSpPr>
            <p:nvPr/>
          </p:nvSpPr>
          <p:spPr bwMode="auto">
            <a:xfrm>
              <a:off x="576" y="333"/>
              <a:ext cx="553" cy="250"/>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a:solidFill>
                    <a:schemeClr val="hlink"/>
                  </a:solidFill>
                </a:rPr>
                <a:t>a</a:t>
              </a:r>
              <a:r>
                <a:rPr lang="en-US" altLang="zh-CN" sz="2000" baseline="-25000">
                  <a:solidFill>
                    <a:schemeClr val="hlink"/>
                  </a:solidFill>
                </a:rPr>
                <a:t>3</a:t>
              </a:r>
              <a:r>
                <a:rPr lang="en-US" altLang="zh-CN" sz="2000">
                  <a:solidFill>
                    <a:schemeClr val="hlink"/>
                  </a:solidFill>
                </a:rPr>
                <a:t>=</a:t>
              </a:r>
              <a:r>
                <a:rPr lang="zh-CN" altLang="en-US" sz="2000">
                  <a:solidFill>
                    <a:schemeClr val="hlink"/>
                  </a:solidFill>
                </a:rPr>
                <a:t>7</a:t>
              </a:r>
            </a:p>
          </p:txBody>
        </p:sp>
        <p:sp>
          <p:nvSpPr>
            <p:cNvPr id="52237" name="Text Box 24"/>
            <p:cNvSpPr txBox="1">
              <a:spLocks noChangeArrowheads="1"/>
            </p:cNvSpPr>
            <p:nvPr/>
          </p:nvSpPr>
          <p:spPr bwMode="auto">
            <a:xfrm>
              <a:off x="720" y="1035"/>
              <a:ext cx="512" cy="250"/>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a:solidFill>
                    <a:schemeClr val="hlink"/>
                  </a:solidFill>
                </a:rPr>
                <a:t>a</a:t>
              </a:r>
              <a:r>
                <a:rPr lang="en-US" altLang="zh-CN" sz="2000" baseline="-25000">
                  <a:solidFill>
                    <a:schemeClr val="hlink"/>
                  </a:solidFill>
                </a:rPr>
                <a:t>4</a:t>
              </a:r>
              <a:r>
                <a:rPr lang="en-US" altLang="zh-CN" sz="2000">
                  <a:solidFill>
                    <a:schemeClr val="hlink"/>
                  </a:solidFill>
                </a:rPr>
                <a:t>=</a:t>
              </a:r>
              <a:r>
                <a:rPr lang="zh-CN" altLang="en-US" sz="2000">
                  <a:solidFill>
                    <a:schemeClr val="hlink"/>
                  </a:solidFill>
                </a:rPr>
                <a:t>2</a:t>
              </a:r>
            </a:p>
          </p:txBody>
        </p:sp>
      </p:grpSp>
      <p:sp>
        <p:nvSpPr>
          <p:cNvPr id="25" name="Text Box 3"/>
          <p:cNvSpPr txBox="1">
            <a:spLocks noChangeArrowheads="1"/>
          </p:cNvSpPr>
          <p:nvPr/>
        </p:nvSpPr>
        <p:spPr bwMode="auto">
          <a:xfrm>
            <a:off x="542956" y="142852"/>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第六节　有向无环图及其应用</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4"/>
          <p:cNvSpPr>
            <a:spLocks noGrp="1" noChangeArrowheads="1"/>
          </p:cNvSpPr>
          <p:nvPr>
            <p:ph type="body" idx="1"/>
          </p:nvPr>
        </p:nvSpPr>
        <p:spPr>
          <a:xfrm>
            <a:off x="567424" y="1268760"/>
            <a:ext cx="8763000" cy="4038600"/>
          </a:xfrm>
        </p:spPr>
        <p:txBody>
          <a:bodyPr/>
          <a:lstStyle/>
          <a:p>
            <a:pPr eaLnBrk="1" hangingPunct="1">
              <a:spcBef>
                <a:spcPct val="50000"/>
              </a:spcBef>
            </a:pPr>
            <a:r>
              <a:rPr lang="zh-CN" altLang="en-US" dirty="0">
                <a:latin typeface="黑体" pitchFamily="49" charset="-122"/>
                <a:ea typeface="黑体" pitchFamily="49" charset="-122"/>
                <a:sym typeface="Symbol" pitchFamily="18" charset="2"/>
              </a:rPr>
              <a:t>求工程的完成时间是</a:t>
            </a:r>
            <a:r>
              <a:rPr lang="en-US" altLang="zh-CN" dirty="0">
                <a:latin typeface="黑体" pitchFamily="49" charset="-122"/>
                <a:ea typeface="黑体" pitchFamily="49" charset="-122"/>
                <a:sym typeface="Symbol" pitchFamily="18" charset="2"/>
              </a:rPr>
              <a:t>AOE</a:t>
            </a:r>
            <a:r>
              <a:rPr lang="zh-CN" altLang="en-US" dirty="0">
                <a:latin typeface="黑体" pitchFamily="49" charset="-122"/>
                <a:ea typeface="黑体" pitchFamily="49" charset="-122"/>
                <a:sym typeface="Symbol" pitchFamily="18" charset="2"/>
              </a:rPr>
              <a:t>的一个应用</a:t>
            </a:r>
          </a:p>
          <a:p>
            <a:pPr eaLnBrk="1" hangingPunct="1">
              <a:spcBef>
                <a:spcPct val="50000"/>
              </a:spcBef>
            </a:pPr>
            <a:r>
              <a:rPr lang="zh-CN" altLang="en-US" dirty="0">
                <a:latin typeface="黑体" pitchFamily="49" charset="-122"/>
                <a:ea typeface="黑体" pitchFamily="49" charset="-122"/>
                <a:sym typeface="Symbol" pitchFamily="18" charset="2"/>
              </a:rPr>
              <a:t>在工程问题中，需要研究的问题有：</a:t>
            </a:r>
          </a:p>
          <a:p>
            <a:pPr eaLnBrk="1" hangingPunct="1">
              <a:spcBef>
                <a:spcPct val="50000"/>
              </a:spcBef>
              <a:buFont typeface="Wingdings" pitchFamily="2" charset="2"/>
              <a:buNone/>
            </a:pPr>
            <a:r>
              <a:rPr lang="zh-CN" altLang="en-US" dirty="0">
                <a:latin typeface="黑体" pitchFamily="49" charset="-122"/>
                <a:ea typeface="黑体" pitchFamily="49" charset="-122"/>
                <a:sym typeface="Symbol" pitchFamily="18" charset="2"/>
              </a:rPr>
              <a:t>⑴.完成整个工程至少需要多少时间？</a:t>
            </a:r>
          </a:p>
          <a:p>
            <a:pPr eaLnBrk="1" hangingPunct="1">
              <a:spcBef>
                <a:spcPct val="50000"/>
              </a:spcBef>
              <a:buFont typeface="Wingdings" pitchFamily="2" charset="2"/>
              <a:buNone/>
            </a:pPr>
            <a:r>
              <a:rPr lang="zh-CN" altLang="en-US" dirty="0">
                <a:latin typeface="黑体" pitchFamily="49" charset="-122"/>
                <a:ea typeface="黑体" pitchFamily="49" charset="-122"/>
                <a:sym typeface="Symbol" pitchFamily="18" charset="2"/>
              </a:rPr>
              <a:t>⑵.哪些活动是影响工程进度的关键？</a:t>
            </a:r>
          </a:p>
        </p:txBody>
      </p:sp>
      <p:sp>
        <p:nvSpPr>
          <p:cNvPr id="53254" name="Text Box 6"/>
          <p:cNvSpPr txBox="1">
            <a:spLocks noChangeArrowheads="1"/>
          </p:cNvSpPr>
          <p:nvPr/>
        </p:nvSpPr>
        <p:spPr bwMode="auto">
          <a:xfrm>
            <a:off x="8534400" y="6392863"/>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5296D2AB-74AE-41FC-8B75-C0A40A306A3A}" type="slidenum">
              <a:rPr lang="zh-CN" altLang="en-US"/>
              <a:pPr algn="r" eaLnBrk="1" hangingPunct="1">
                <a:spcBef>
                  <a:spcPct val="50000"/>
                </a:spcBef>
                <a:buFont typeface="Arial" pitchFamily="34" charset="0"/>
                <a:buNone/>
              </a:pPr>
              <a:t>62</a:t>
            </a:fld>
            <a:endParaRPr lang="en-US" altLang="zh-CN"/>
          </a:p>
        </p:txBody>
      </p:sp>
      <p:sp>
        <p:nvSpPr>
          <p:cNvPr id="7" name="Text Box 3"/>
          <p:cNvSpPr txBox="1">
            <a:spLocks noChangeArrowheads="1"/>
          </p:cNvSpPr>
          <p:nvPr/>
        </p:nvSpPr>
        <p:spPr bwMode="auto">
          <a:xfrm>
            <a:off x="544936" y="18864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五、关键路径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884">
                                            <p:txEl>
                                              <p:pRg st="2" end="2"/>
                                            </p:txEl>
                                          </p:spTgt>
                                        </p:tgtEl>
                                        <p:attrNameLst>
                                          <p:attrName>style.visibility</p:attrName>
                                        </p:attrNameLst>
                                      </p:cBhvr>
                                      <p:to>
                                        <p:strVal val="visible"/>
                                      </p:to>
                                    </p:set>
                                    <p:animEffect transition="in" filter="blinds(horizontal)">
                                      <p:cBhvr>
                                        <p:cTn id="7" dur="500"/>
                                        <p:tgtEl>
                                          <p:spTgt spid="12288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2884">
                                            <p:txEl>
                                              <p:pRg st="3" end="3"/>
                                            </p:txEl>
                                          </p:spTgt>
                                        </p:tgtEl>
                                        <p:attrNameLst>
                                          <p:attrName>style.visibility</p:attrName>
                                        </p:attrNameLst>
                                      </p:cBhvr>
                                      <p:to>
                                        <p:strVal val="visible"/>
                                      </p:to>
                                    </p:set>
                                    <p:animEffect transition="in" filter="blinds(horizontal)">
                                      <p:cBhvr>
                                        <p:cTn id="12" dur="500"/>
                                        <p:tgtEl>
                                          <p:spTgt spid="12288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4"/>
          <p:cNvSpPr>
            <a:spLocks noGrp="1" noChangeArrowheads="1"/>
          </p:cNvSpPr>
          <p:nvPr>
            <p:ph type="body" idx="1"/>
          </p:nvPr>
        </p:nvSpPr>
        <p:spPr>
          <a:xfrm>
            <a:off x="600570" y="1409700"/>
            <a:ext cx="8334372" cy="4038600"/>
          </a:xfrm>
        </p:spPr>
        <p:txBody>
          <a:bodyPr/>
          <a:lstStyle/>
          <a:p>
            <a:pPr eaLnBrk="1" hangingPunct="1">
              <a:spcBef>
                <a:spcPct val="50000"/>
              </a:spcBef>
              <a:buFont typeface="Wingdings" pitchFamily="2" charset="2"/>
              <a:buNone/>
            </a:pPr>
            <a:r>
              <a:rPr lang="zh-CN" altLang="en-US" b="1" dirty="0">
                <a:latin typeface="黑体" pitchFamily="49" charset="-122"/>
                <a:ea typeface="黑体" pitchFamily="49" charset="-122"/>
                <a:sym typeface="Symbol" pitchFamily="18" charset="2"/>
              </a:rPr>
              <a:t>1.关键路径</a:t>
            </a:r>
          </a:p>
          <a:p>
            <a:pPr eaLnBrk="1" hangingPunct="1">
              <a:spcBef>
                <a:spcPct val="50000"/>
              </a:spcBef>
            </a:pPr>
            <a:r>
              <a:rPr lang="zh-CN" altLang="en-US" dirty="0">
                <a:latin typeface="黑体" pitchFamily="49" charset="-122"/>
                <a:ea typeface="黑体" pitchFamily="49" charset="-122"/>
                <a:sym typeface="Symbol" pitchFamily="18" charset="2"/>
              </a:rPr>
              <a:t>工程问题的</a:t>
            </a:r>
            <a:r>
              <a:rPr lang="en-US" altLang="zh-CN" dirty="0">
                <a:latin typeface="黑体" pitchFamily="49" charset="-122"/>
                <a:ea typeface="黑体" pitchFamily="49" charset="-122"/>
                <a:sym typeface="Symbol" pitchFamily="18" charset="2"/>
              </a:rPr>
              <a:t>AOE</a:t>
            </a:r>
            <a:r>
              <a:rPr lang="zh-CN" altLang="en-US" dirty="0">
                <a:latin typeface="黑体" pitchFamily="49" charset="-122"/>
                <a:ea typeface="黑体" pitchFamily="49" charset="-122"/>
                <a:sym typeface="Symbol" pitchFamily="18" charset="2"/>
              </a:rPr>
              <a:t>网中，从工程开始顶点到工程结束顶点之间</a:t>
            </a:r>
            <a:r>
              <a:rPr lang="zh-CN" altLang="en-US" dirty="0">
                <a:solidFill>
                  <a:srgbClr val="FF0000"/>
                </a:solidFill>
                <a:latin typeface="黑体" pitchFamily="49" charset="-122"/>
                <a:ea typeface="黑体" pitchFamily="49" charset="-122"/>
                <a:sym typeface="Symbol" pitchFamily="18" charset="2"/>
              </a:rPr>
              <a:t>路径长度最长的路径</a:t>
            </a:r>
            <a:r>
              <a:rPr lang="zh-CN" altLang="en-US" dirty="0">
                <a:latin typeface="黑体" pitchFamily="49" charset="-122"/>
                <a:ea typeface="黑体" pitchFamily="49" charset="-122"/>
                <a:sym typeface="Symbol" pitchFamily="18" charset="2"/>
              </a:rPr>
              <a:t>叫关键路径</a:t>
            </a:r>
          </a:p>
          <a:p>
            <a:pPr eaLnBrk="1" hangingPunct="1">
              <a:spcBef>
                <a:spcPct val="50000"/>
              </a:spcBef>
            </a:pPr>
            <a:r>
              <a:rPr lang="zh-CN" altLang="en-US" dirty="0">
                <a:latin typeface="黑体" pitchFamily="49" charset="-122"/>
                <a:ea typeface="黑体" pitchFamily="49" charset="-122"/>
                <a:sym typeface="Symbol" pitchFamily="18" charset="2"/>
              </a:rPr>
              <a:t>提前完成关键路径上的活动，工程进度会加快</a:t>
            </a:r>
          </a:p>
          <a:p>
            <a:pPr eaLnBrk="1" hangingPunct="1">
              <a:spcBef>
                <a:spcPct val="50000"/>
              </a:spcBef>
            </a:pPr>
            <a:r>
              <a:rPr lang="zh-CN" altLang="en-US" dirty="0">
                <a:solidFill>
                  <a:schemeClr val="bg1">
                    <a:lumMod val="50000"/>
                  </a:schemeClr>
                </a:solidFill>
                <a:latin typeface="黑体" pitchFamily="49" charset="-122"/>
                <a:ea typeface="黑体" pitchFamily="49" charset="-122"/>
                <a:sym typeface="Symbol" pitchFamily="18" charset="2"/>
              </a:rPr>
              <a:t>提前完成非关键路径上的活动，对工程无帮助</a:t>
            </a:r>
          </a:p>
        </p:txBody>
      </p:sp>
      <p:sp>
        <p:nvSpPr>
          <p:cNvPr id="54278" name="Text Box 6"/>
          <p:cNvSpPr txBox="1">
            <a:spLocks noChangeArrowheads="1"/>
          </p:cNvSpPr>
          <p:nvPr/>
        </p:nvSpPr>
        <p:spPr bwMode="auto">
          <a:xfrm>
            <a:off x="8534400" y="6392863"/>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8407D9EB-1182-4A32-994F-1E3F5FFFB0D8}" type="slidenum">
              <a:rPr lang="zh-CN" altLang="en-US"/>
              <a:pPr algn="r" eaLnBrk="1" hangingPunct="1">
                <a:spcBef>
                  <a:spcPct val="50000"/>
                </a:spcBef>
                <a:buFont typeface="Arial" pitchFamily="34" charset="0"/>
                <a:buNone/>
              </a:pPr>
              <a:t>63</a:t>
            </a:fld>
            <a:endParaRPr lang="en-US" altLang="zh-CN"/>
          </a:p>
        </p:txBody>
      </p:sp>
      <p:sp>
        <p:nvSpPr>
          <p:cNvPr id="2" name="Text Box 3">
            <a:extLst>
              <a:ext uri="{FF2B5EF4-FFF2-40B4-BE49-F238E27FC236}">
                <a16:creationId xmlns:a16="http://schemas.microsoft.com/office/drawing/2014/main" id="{857242CD-3C4F-0299-4DC7-A6B228AA6861}"/>
              </a:ext>
            </a:extLst>
          </p:cNvPr>
          <p:cNvSpPr txBox="1">
            <a:spLocks noChangeArrowheads="1"/>
          </p:cNvSpPr>
          <p:nvPr/>
        </p:nvSpPr>
        <p:spPr bwMode="auto">
          <a:xfrm>
            <a:off x="471518" y="18864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五、关键路径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3908">
                                            <p:txEl>
                                              <p:pRg st="2" end="2"/>
                                            </p:txEl>
                                          </p:spTgt>
                                        </p:tgtEl>
                                        <p:attrNameLst>
                                          <p:attrName>style.visibility</p:attrName>
                                        </p:attrNameLst>
                                      </p:cBhvr>
                                      <p:to>
                                        <p:strVal val="visible"/>
                                      </p:to>
                                    </p:set>
                                    <p:animEffect transition="in" filter="blinds(horizontal)">
                                      <p:cBhvr>
                                        <p:cTn id="7" dur="500"/>
                                        <p:tgtEl>
                                          <p:spTgt spid="123908">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3908">
                                            <p:txEl>
                                              <p:pRg st="3" end="3"/>
                                            </p:txEl>
                                          </p:spTgt>
                                        </p:tgtEl>
                                        <p:attrNameLst>
                                          <p:attrName>style.visibility</p:attrName>
                                        </p:attrNameLst>
                                      </p:cBhvr>
                                      <p:to>
                                        <p:strVal val="visible"/>
                                      </p:to>
                                    </p:set>
                                    <p:animEffect transition="in" filter="blinds(horizontal)">
                                      <p:cBhvr>
                                        <p:cTn id="12" dur="500"/>
                                        <p:tgtEl>
                                          <p:spTgt spid="12390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4"/>
          <p:cNvSpPr>
            <a:spLocks noGrp="1" noChangeArrowheads="1"/>
          </p:cNvSpPr>
          <p:nvPr>
            <p:ph type="body" idx="1"/>
          </p:nvPr>
        </p:nvSpPr>
        <p:spPr>
          <a:xfrm>
            <a:off x="539552" y="1409700"/>
            <a:ext cx="8429684" cy="4038600"/>
          </a:xfrm>
        </p:spPr>
        <p:txBody>
          <a:bodyPr/>
          <a:lstStyle/>
          <a:p>
            <a:pPr eaLnBrk="1" hangingPunct="1">
              <a:spcBef>
                <a:spcPct val="50000"/>
              </a:spcBef>
              <a:buFont typeface="Wingdings" pitchFamily="2" charset="2"/>
              <a:buNone/>
            </a:pPr>
            <a:r>
              <a:rPr lang="zh-CN" altLang="en-US" b="1" dirty="0">
                <a:latin typeface="黑体" pitchFamily="49" charset="-122"/>
                <a:ea typeface="黑体" pitchFamily="49" charset="-122"/>
                <a:sym typeface="Symbol" pitchFamily="18" charset="2"/>
              </a:rPr>
              <a:t>2.关键活动</a:t>
            </a:r>
          </a:p>
          <a:p>
            <a:pPr eaLnBrk="1" hangingPunct="1">
              <a:spcBef>
                <a:spcPct val="50000"/>
              </a:spcBef>
            </a:pPr>
            <a:r>
              <a:rPr lang="zh-CN" altLang="en-US" dirty="0">
                <a:latin typeface="黑体" pitchFamily="49" charset="-122"/>
                <a:ea typeface="黑体" pitchFamily="49" charset="-122"/>
                <a:sym typeface="Symbol" pitchFamily="18" charset="2"/>
              </a:rPr>
              <a:t>关键路径上的所有活动称为关键活动</a:t>
            </a:r>
          </a:p>
          <a:p>
            <a:pPr eaLnBrk="1" hangingPunct="1">
              <a:spcBef>
                <a:spcPct val="50000"/>
              </a:spcBef>
            </a:pPr>
            <a:r>
              <a:rPr lang="zh-CN" altLang="en-US" dirty="0">
                <a:latin typeface="黑体" pitchFamily="49" charset="-122"/>
                <a:ea typeface="黑体" pitchFamily="49" charset="-122"/>
                <a:sym typeface="Symbol" pitchFamily="18" charset="2"/>
              </a:rPr>
              <a:t>找到工程</a:t>
            </a:r>
            <a:r>
              <a:rPr lang="en-US" altLang="zh-CN" dirty="0">
                <a:latin typeface="黑体" pitchFamily="49" charset="-122"/>
                <a:ea typeface="黑体" pitchFamily="49" charset="-122"/>
                <a:sym typeface="Symbol" pitchFamily="18" charset="2"/>
              </a:rPr>
              <a:t>AOE</a:t>
            </a:r>
            <a:r>
              <a:rPr lang="zh-CN" altLang="en-US" dirty="0">
                <a:latin typeface="黑体" pitchFamily="49" charset="-122"/>
                <a:ea typeface="黑体" pitchFamily="49" charset="-122"/>
                <a:sym typeface="Symbol" pitchFamily="18" charset="2"/>
              </a:rPr>
              <a:t>中的所有关键活动，即找到了关键路径。</a:t>
            </a:r>
          </a:p>
        </p:txBody>
      </p:sp>
      <p:sp>
        <p:nvSpPr>
          <p:cNvPr id="55302" name="Text Box 6"/>
          <p:cNvSpPr txBox="1">
            <a:spLocks noChangeArrowheads="1"/>
          </p:cNvSpPr>
          <p:nvPr/>
        </p:nvSpPr>
        <p:spPr bwMode="auto">
          <a:xfrm>
            <a:off x="8534400" y="6392863"/>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BA407B1A-F0C6-40DC-B572-37557BEE7CAD}" type="slidenum">
              <a:rPr lang="zh-CN" altLang="en-US"/>
              <a:pPr algn="r" eaLnBrk="1" hangingPunct="1">
                <a:spcBef>
                  <a:spcPct val="50000"/>
                </a:spcBef>
                <a:buFont typeface="Arial" pitchFamily="34" charset="0"/>
                <a:buNone/>
              </a:pPr>
              <a:t>64</a:t>
            </a:fld>
            <a:endParaRPr lang="en-US" altLang="zh-CN"/>
          </a:p>
        </p:txBody>
      </p:sp>
      <p:sp>
        <p:nvSpPr>
          <p:cNvPr id="3" name="Text Box 3">
            <a:extLst>
              <a:ext uri="{FF2B5EF4-FFF2-40B4-BE49-F238E27FC236}">
                <a16:creationId xmlns:a16="http://schemas.microsoft.com/office/drawing/2014/main" id="{3F0A322A-765A-2A79-2C29-784A1AD7175E}"/>
              </a:ext>
            </a:extLst>
          </p:cNvPr>
          <p:cNvSpPr txBox="1">
            <a:spLocks noChangeArrowheads="1"/>
          </p:cNvSpPr>
          <p:nvPr/>
        </p:nvSpPr>
        <p:spPr bwMode="auto">
          <a:xfrm>
            <a:off x="471518" y="188640"/>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五、关键路径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4932">
                                            <p:txEl>
                                              <p:pRg st="2" end="2"/>
                                            </p:txEl>
                                          </p:spTgt>
                                        </p:tgtEl>
                                        <p:attrNameLst>
                                          <p:attrName>style.visibility</p:attrName>
                                        </p:attrNameLst>
                                      </p:cBhvr>
                                      <p:to>
                                        <p:strVal val="visible"/>
                                      </p:to>
                                    </p:set>
                                    <p:animEffect transition="in" filter="blinds(horizontal)">
                                      <p:cBhvr>
                                        <p:cTn id="7" dur="500"/>
                                        <p:tgtEl>
                                          <p:spTgt spid="12493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Rectangle 4"/>
          <p:cNvSpPr>
            <a:spLocks noGrp="1" noChangeArrowheads="1"/>
          </p:cNvSpPr>
          <p:nvPr>
            <p:ph type="body" idx="1"/>
          </p:nvPr>
        </p:nvSpPr>
        <p:spPr>
          <a:xfrm>
            <a:off x="539552" y="1216025"/>
            <a:ext cx="8763000" cy="4038600"/>
          </a:xfrm>
        </p:spPr>
        <p:txBody>
          <a:bodyPr/>
          <a:lstStyle/>
          <a:p>
            <a:pPr eaLnBrk="1" hangingPunct="1">
              <a:spcBef>
                <a:spcPct val="50000"/>
              </a:spcBef>
              <a:buFont typeface="Wingdings" pitchFamily="2" charset="2"/>
              <a:buNone/>
            </a:pPr>
            <a:r>
              <a:rPr lang="zh-CN" altLang="en-US" b="1" dirty="0">
                <a:latin typeface="黑体" pitchFamily="49" charset="-122"/>
                <a:ea typeface="黑体" pitchFamily="49" charset="-122"/>
                <a:sym typeface="Symbol" pitchFamily="18" charset="2"/>
              </a:rPr>
              <a:t>3.关键活动有关的量</a:t>
            </a:r>
          </a:p>
          <a:p>
            <a:pPr eaLnBrk="1" hangingPunct="1">
              <a:spcBef>
                <a:spcPct val="50000"/>
              </a:spcBef>
            </a:pPr>
            <a:r>
              <a:rPr lang="en-US" altLang="zh-CN" sz="2800" dirty="0" err="1">
                <a:latin typeface="黑体" pitchFamily="49" charset="-122"/>
                <a:ea typeface="黑体" pitchFamily="49" charset="-122"/>
                <a:sym typeface="Symbol" pitchFamily="18" charset="2"/>
              </a:rPr>
              <a:t>ve</a:t>
            </a:r>
            <a:r>
              <a:rPr lang="en-US" altLang="zh-CN" sz="2800" dirty="0">
                <a:latin typeface="黑体" pitchFamily="49" charset="-122"/>
                <a:ea typeface="黑体" pitchFamily="49" charset="-122"/>
                <a:sym typeface="Symbol" pitchFamily="18" charset="2"/>
              </a:rPr>
              <a:t>(j)：</a:t>
            </a:r>
            <a:r>
              <a:rPr lang="zh-CN" altLang="en-US" sz="2800" dirty="0">
                <a:latin typeface="黑体" pitchFamily="49" charset="-122"/>
                <a:ea typeface="黑体" pitchFamily="49" charset="-122"/>
                <a:sym typeface="Symbol" pitchFamily="18" charset="2"/>
              </a:rPr>
              <a:t>事件</a:t>
            </a:r>
            <a:r>
              <a:rPr lang="en-US" altLang="zh-CN" sz="2800" dirty="0" err="1">
                <a:latin typeface="黑体" pitchFamily="49" charset="-122"/>
                <a:ea typeface="黑体" pitchFamily="49" charset="-122"/>
                <a:sym typeface="Symbol" pitchFamily="18" charset="2"/>
              </a:rPr>
              <a:t>v</a:t>
            </a:r>
            <a:r>
              <a:rPr lang="en-US" altLang="zh-CN" sz="2800" baseline="-25000" dirty="0" err="1">
                <a:latin typeface="黑体" pitchFamily="49" charset="-122"/>
                <a:ea typeface="黑体" pitchFamily="49" charset="-122"/>
                <a:sym typeface="Symbol" pitchFamily="18" charset="2"/>
              </a:rPr>
              <a:t>j</a:t>
            </a:r>
            <a:r>
              <a:rPr lang="zh-CN" altLang="en-US" sz="2800" dirty="0">
                <a:latin typeface="黑体" pitchFamily="49" charset="-122"/>
                <a:ea typeface="黑体" pitchFamily="49" charset="-122"/>
                <a:sym typeface="Symbol" pitchFamily="18" charset="2"/>
              </a:rPr>
              <a:t>最早开始时间</a:t>
            </a:r>
          </a:p>
          <a:p>
            <a:pPr eaLnBrk="1" hangingPunct="1">
              <a:spcBef>
                <a:spcPct val="50000"/>
              </a:spcBef>
            </a:pPr>
            <a:r>
              <a:rPr lang="en-US" altLang="zh-CN" sz="2800" dirty="0" err="1">
                <a:latin typeface="黑体" pitchFamily="49" charset="-122"/>
                <a:ea typeface="黑体" pitchFamily="49" charset="-122"/>
                <a:sym typeface="Symbol" pitchFamily="18" charset="2"/>
              </a:rPr>
              <a:t>vl</a:t>
            </a:r>
            <a:r>
              <a:rPr lang="en-US" altLang="zh-CN" sz="2800" dirty="0">
                <a:latin typeface="黑体" pitchFamily="49" charset="-122"/>
                <a:ea typeface="黑体" pitchFamily="49" charset="-122"/>
                <a:sym typeface="Symbol" pitchFamily="18" charset="2"/>
              </a:rPr>
              <a:t>(j)：</a:t>
            </a:r>
            <a:r>
              <a:rPr lang="zh-CN" altLang="en-US" sz="2800" dirty="0">
                <a:latin typeface="黑体" pitchFamily="49" charset="-122"/>
                <a:ea typeface="黑体" pitchFamily="49" charset="-122"/>
                <a:sym typeface="Symbol" pitchFamily="18" charset="2"/>
              </a:rPr>
              <a:t>事件</a:t>
            </a:r>
            <a:r>
              <a:rPr lang="en-US" altLang="zh-CN" sz="2800" dirty="0" err="1">
                <a:latin typeface="黑体" pitchFamily="49" charset="-122"/>
                <a:ea typeface="黑体" pitchFamily="49" charset="-122"/>
                <a:sym typeface="Symbol" pitchFamily="18" charset="2"/>
              </a:rPr>
              <a:t>v</a:t>
            </a:r>
            <a:r>
              <a:rPr lang="en-US" altLang="zh-CN" sz="2800" baseline="-25000" dirty="0" err="1">
                <a:latin typeface="黑体" pitchFamily="49" charset="-122"/>
                <a:ea typeface="黑体" pitchFamily="49" charset="-122"/>
                <a:sym typeface="Symbol" pitchFamily="18" charset="2"/>
              </a:rPr>
              <a:t>j</a:t>
            </a:r>
            <a:r>
              <a:rPr lang="zh-CN" altLang="en-US" sz="2800" dirty="0">
                <a:latin typeface="黑体" pitchFamily="49" charset="-122"/>
                <a:ea typeface="黑体" pitchFamily="49" charset="-122"/>
                <a:sym typeface="Symbol" pitchFamily="18" charset="2"/>
              </a:rPr>
              <a:t>最迟开始时间</a:t>
            </a:r>
          </a:p>
          <a:p>
            <a:pPr marL="0" indent="0" eaLnBrk="1" hangingPunct="1">
              <a:spcBef>
                <a:spcPct val="100000"/>
              </a:spcBef>
              <a:buNone/>
            </a:pPr>
            <a:endParaRPr lang="zh-CN" altLang="en-US" sz="2400" dirty="0">
              <a:latin typeface="黑体" pitchFamily="49" charset="-122"/>
              <a:ea typeface="黑体" pitchFamily="49" charset="-122"/>
              <a:sym typeface="Symbol" pitchFamily="18" charset="2"/>
            </a:endParaRPr>
          </a:p>
        </p:txBody>
      </p:sp>
      <p:sp>
        <p:nvSpPr>
          <p:cNvPr id="57350" name="Text Box 6"/>
          <p:cNvSpPr txBox="1">
            <a:spLocks noChangeArrowheads="1"/>
          </p:cNvSpPr>
          <p:nvPr/>
        </p:nvSpPr>
        <p:spPr bwMode="auto">
          <a:xfrm>
            <a:off x="8534400" y="6392863"/>
            <a:ext cx="609600" cy="822325"/>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8A466C82-6ED5-4469-AED6-B8D41193C395}" type="slidenum">
              <a:rPr lang="zh-CN" altLang="en-US"/>
              <a:pPr algn="r" eaLnBrk="1" hangingPunct="1">
                <a:spcBef>
                  <a:spcPct val="50000"/>
                </a:spcBef>
                <a:buFont typeface="Arial" pitchFamily="34" charset="0"/>
                <a:buNone/>
              </a:pPr>
              <a:t>65</a:t>
            </a:fld>
            <a:endParaRPr lang="en-US" altLang="zh-CN"/>
          </a:p>
        </p:txBody>
      </p:sp>
      <p:sp>
        <p:nvSpPr>
          <p:cNvPr id="57352" name="Text Box 26"/>
          <p:cNvSpPr txBox="1">
            <a:spLocks noChangeArrowheads="1"/>
          </p:cNvSpPr>
          <p:nvPr/>
        </p:nvSpPr>
        <p:spPr bwMode="auto">
          <a:xfrm>
            <a:off x="5200650" y="4797425"/>
            <a:ext cx="184150" cy="457200"/>
          </a:xfrm>
          <a:prstGeom prst="rect">
            <a:avLst/>
          </a:prstGeom>
          <a:noFill/>
          <a:ln w="9525">
            <a:noFill/>
            <a:miter lim="800000"/>
            <a:headEnd/>
            <a:tailEnd/>
          </a:ln>
        </p:spPr>
        <p:txBody>
          <a:bodyPr wrap="none">
            <a:spAutoFit/>
          </a:bodyPr>
          <a:lstStyle/>
          <a:p>
            <a:pPr eaLnBrk="1" hangingPunct="1">
              <a:buFont typeface="Arial" pitchFamily="34" charset="0"/>
              <a:buNone/>
            </a:pPr>
            <a:endParaRPr lang="zh-CN" altLang="en-US"/>
          </a:p>
        </p:txBody>
      </p:sp>
      <p:sp>
        <p:nvSpPr>
          <p:cNvPr id="4" name="Text Box 3">
            <a:extLst>
              <a:ext uri="{FF2B5EF4-FFF2-40B4-BE49-F238E27FC236}">
                <a16:creationId xmlns:a16="http://schemas.microsoft.com/office/drawing/2014/main" id="{44C3A020-779F-672C-511B-2DAD63A5C1B6}"/>
              </a:ext>
            </a:extLst>
          </p:cNvPr>
          <p:cNvSpPr txBox="1">
            <a:spLocks noChangeArrowheads="1"/>
          </p:cNvSpPr>
          <p:nvPr/>
        </p:nvSpPr>
        <p:spPr bwMode="auto">
          <a:xfrm>
            <a:off x="381000" y="124889"/>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五、关键路径</a:t>
            </a:r>
          </a:p>
        </p:txBody>
      </p:sp>
      <p:grpSp>
        <p:nvGrpSpPr>
          <p:cNvPr id="11" name="组合 10">
            <a:extLst>
              <a:ext uri="{FF2B5EF4-FFF2-40B4-BE49-F238E27FC236}">
                <a16:creationId xmlns:a16="http://schemas.microsoft.com/office/drawing/2014/main" id="{822B9DC7-2F81-B310-CA65-63C6BC6BA929}"/>
              </a:ext>
            </a:extLst>
          </p:cNvPr>
          <p:cNvGrpSpPr/>
          <p:nvPr/>
        </p:nvGrpSpPr>
        <p:grpSpPr>
          <a:xfrm>
            <a:off x="6853413" y="1444231"/>
            <a:ext cx="1345108" cy="2950666"/>
            <a:chOff x="6853413" y="1444231"/>
            <a:chExt cx="1345108" cy="2950666"/>
          </a:xfrm>
        </p:grpSpPr>
        <p:grpSp>
          <p:nvGrpSpPr>
            <p:cNvPr id="3" name="Group 8"/>
            <p:cNvGrpSpPr>
              <a:grpSpLocks/>
            </p:cNvGrpSpPr>
            <p:nvPr/>
          </p:nvGrpSpPr>
          <p:grpSpPr bwMode="auto">
            <a:xfrm>
              <a:off x="6919308" y="1444231"/>
              <a:ext cx="942332" cy="2950666"/>
              <a:chOff x="-502" y="-940"/>
              <a:chExt cx="1078" cy="2394"/>
            </a:xfrm>
          </p:grpSpPr>
          <p:sp>
            <p:nvSpPr>
              <p:cNvPr id="57361" name="Line 9"/>
              <p:cNvSpPr>
                <a:spLocks noChangeShapeType="1"/>
              </p:cNvSpPr>
              <p:nvPr/>
            </p:nvSpPr>
            <p:spPr bwMode="auto">
              <a:xfrm flipH="1" flipV="1">
                <a:off x="-502" y="-884"/>
                <a:ext cx="453" cy="597"/>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57362" name="Line 10"/>
              <p:cNvSpPr>
                <a:spLocks noChangeShapeType="1"/>
              </p:cNvSpPr>
              <p:nvPr/>
            </p:nvSpPr>
            <p:spPr bwMode="auto">
              <a:xfrm flipH="1">
                <a:off x="335" y="-940"/>
                <a:ext cx="226" cy="623"/>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57363" name="Line 11"/>
              <p:cNvSpPr>
                <a:spLocks noChangeShapeType="1"/>
              </p:cNvSpPr>
              <p:nvPr/>
            </p:nvSpPr>
            <p:spPr bwMode="auto">
              <a:xfrm>
                <a:off x="138" y="-92"/>
                <a:ext cx="54" cy="790"/>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57365" name="Line 13"/>
              <p:cNvSpPr>
                <a:spLocks noChangeShapeType="1"/>
              </p:cNvSpPr>
              <p:nvPr/>
            </p:nvSpPr>
            <p:spPr bwMode="auto">
              <a:xfrm>
                <a:off x="172" y="905"/>
                <a:ext cx="404" cy="487"/>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57366" name="Line 14"/>
              <p:cNvSpPr>
                <a:spLocks noChangeShapeType="1"/>
              </p:cNvSpPr>
              <p:nvPr/>
            </p:nvSpPr>
            <p:spPr bwMode="auto">
              <a:xfrm flipV="1">
                <a:off x="-339" y="905"/>
                <a:ext cx="386" cy="549"/>
              </a:xfrm>
              <a:prstGeom prst="line">
                <a:avLst/>
              </a:prstGeom>
              <a:noFill/>
              <a:ln w="38100">
                <a:solidFill>
                  <a:srgbClr val="009900"/>
                </a:solidFill>
                <a:round/>
                <a:headEnd type="triangle" w="med" len="med"/>
                <a:tailEnd/>
              </a:ln>
            </p:spPr>
            <p:txBody>
              <a:bodyPr wrap="none" lIns="0" rIns="0" anchor="ctr"/>
              <a:lstStyle/>
              <a:p>
                <a:endParaRPr lang="zh-CN" altLang="en-US"/>
              </a:p>
            </p:txBody>
          </p:sp>
        </p:grpSp>
        <p:sp>
          <p:nvSpPr>
            <p:cNvPr id="8" name="文本框 7">
              <a:extLst>
                <a:ext uri="{FF2B5EF4-FFF2-40B4-BE49-F238E27FC236}">
                  <a16:creationId xmlns:a16="http://schemas.microsoft.com/office/drawing/2014/main" id="{6EDCFF29-050D-CE79-A09B-C0D273A9E895}"/>
                </a:ext>
              </a:extLst>
            </p:cNvPr>
            <p:cNvSpPr txBox="1"/>
            <p:nvPr/>
          </p:nvSpPr>
          <p:spPr>
            <a:xfrm>
              <a:off x="6853413" y="2208218"/>
              <a:ext cx="1345108" cy="369332"/>
            </a:xfrm>
            <a:prstGeom prst="rect">
              <a:avLst/>
            </a:prstGeom>
            <a:noFill/>
          </p:spPr>
          <p:txBody>
            <a:bodyPr wrap="square" rtlCol="0">
              <a:spAutoFit/>
            </a:bodyPr>
            <a:lstStyle/>
            <a:p>
              <a:pPr algn="l"/>
              <a:r>
                <a:rPr lang="zh-CN" altLang="en-US" b="0" i="0" dirty="0">
                  <a:solidFill>
                    <a:srgbClr val="FF0000"/>
                  </a:solidFill>
                </a:rPr>
                <a:t>到达研讨室</a:t>
              </a:r>
            </a:p>
          </p:txBody>
        </p:sp>
        <p:sp>
          <p:nvSpPr>
            <p:cNvPr id="10" name="文本框 9">
              <a:extLst>
                <a:ext uri="{FF2B5EF4-FFF2-40B4-BE49-F238E27FC236}">
                  <a16:creationId xmlns:a16="http://schemas.microsoft.com/office/drawing/2014/main" id="{124670A9-0003-82EE-2A97-E993B6F22496}"/>
                </a:ext>
              </a:extLst>
            </p:cNvPr>
            <p:cNvSpPr txBox="1"/>
            <p:nvPr/>
          </p:nvSpPr>
          <p:spPr>
            <a:xfrm>
              <a:off x="6919308" y="3389761"/>
              <a:ext cx="1159106" cy="369332"/>
            </a:xfrm>
            <a:prstGeom prst="rect">
              <a:avLst/>
            </a:prstGeom>
            <a:noFill/>
          </p:spPr>
          <p:txBody>
            <a:bodyPr wrap="square" rtlCol="0">
              <a:spAutoFit/>
            </a:bodyPr>
            <a:lstStyle/>
            <a:p>
              <a:pPr algn="l"/>
              <a:r>
                <a:rPr lang="zh-CN" altLang="en-US" b="0" i="0" dirty="0">
                  <a:solidFill>
                    <a:srgbClr val="FF0000"/>
                  </a:solidFill>
                </a:rPr>
                <a:t>研讨完成</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6980">
                                            <p:txEl>
                                              <p:pRg st="1" end="1"/>
                                            </p:txEl>
                                          </p:spTgt>
                                        </p:tgtEl>
                                        <p:attrNameLst>
                                          <p:attrName>style.visibility</p:attrName>
                                        </p:attrNameLst>
                                      </p:cBhvr>
                                      <p:to>
                                        <p:strVal val="visible"/>
                                      </p:to>
                                    </p:set>
                                    <p:animEffect transition="in" filter="blinds(horizontal)">
                                      <p:cBhvr>
                                        <p:cTn id="7" dur="500"/>
                                        <p:tgtEl>
                                          <p:spTgt spid="12698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6980">
                                            <p:txEl>
                                              <p:pRg st="2" end="2"/>
                                            </p:txEl>
                                          </p:spTgt>
                                        </p:tgtEl>
                                        <p:attrNameLst>
                                          <p:attrName>style.visibility</p:attrName>
                                        </p:attrNameLst>
                                      </p:cBhvr>
                                      <p:to>
                                        <p:strVal val="visible"/>
                                      </p:to>
                                    </p:set>
                                    <p:animEffect transition="in" filter="blinds(horizontal)">
                                      <p:cBhvr>
                                        <p:cTn id="12" dur="500"/>
                                        <p:tgtEl>
                                          <p:spTgt spid="12698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1D553-433E-5BDE-09B4-F45A19C8BEB0}"/>
            </a:ext>
          </a:extLst>
        </p:cNvPr>
        <p:cNvGrpSpPr/>
        <p:nvPr/>
      </p:nvGrpSpPr>
      <p:grpSpPr>
        <a:xfrm>
          <a:off x="0" y="0"/>
          <a:ext cx="0" cy="0"/>
          <a:chOff x="0" y="0"/>
          <a:chExt cx="0" cy="0"/>
        </a:xfrm>
      </p:grpSpPr>
      <p:sp>
        <p:nvSpPr>
          <p:cNvPr id="58372" name="Rectangle 4">
            <a:extLst>
              <a:ext uri="{FF2B5EF4-FFF2-40B4-BE49-F238E27FC236}">
                <a16:creationId xmlns:a16="http://schemas.microsoft.com/office/drawing/2014/main" id="{5310BFFD-0378-B98B-23C4-79117069E23A}"/>
              </a:ext>
            </a:extLst>
          </p:cNvPr>
          <p:cNvSpPr>
            <a:spLocks noGrp="1" noChangeArrowheads="1"/>
          </p:cNvSpPr>
          <p:nvPr>
            <p:ph type="body" idx="1"/>
          </p:nvPr>
        </p:nvSpPr>
        <p:spPr>
          <a:xfrm>
            <a:off x="566516" y="1289497"/>
            <a:ext cx="8763000" cy="1203399"/>
          </a:xfrm>
        </p:spPr>
        <p:txBody>
          <a:bodyPr/>
          <a:lstStyle/>
          <a:p>
            <a:pPr eaLnBrk="1" hangingPunct="1">
              <a:spcBef>
                <a:spcPct val="50000"/>
              </a:spcBef>
            </a:pPr>
            <a:r>
              <a:rPr lang="zh-CN" altLang="en-US" sz="2800" dirty="0">
                <a:latin typeface="黑体" pitchFamily="49" charset="-122"/>
                <a:ea typeface="黑体" pitchFamily="49" charset="-122"/>
                <a:sym typeface="Symbol" pitchFamily="18" charset="2"/>
              </a:rPr>
              <a:t>工程起点的</a:t>
            </a:r>
            <a:r>
              <a:rPr lang="en-US" altLang="zh-CN" sz="2800" dirty="0" err="1">
                <a:latin typeface="黑体" pitchFamily="49" charset="-122"/>
                <a:ea typeface="黑体" pitchFamily="49" charset="-122"/>
                <a:sym typeface="Symbol" pitchFamily="18" charset="2"/>
              </a:rPr>
              <a:t>ve</a:t>
            </a:r>
            <a:r>
              <a:rPr lang="en-US" altLang="zh-CN" sz="2800" dirty="0">
                <a:latin typeface="黑体" pitchFamily="49" charset="-122"/>
                <a:ea typeface="黑体" pitchFamily="49" charset="-122"/>
                <a:sym typeface="Symbol" pitchFamily="18" charset="2"/>
              </a:rPr>
              <a:t>(0)=0</a:t>
            </a:r>
            <a:r>
              <a:rPr lang="zh-CN" altLang="en-US" sz="2800" dirty="0">
                <a:latin typeface="黑体" pitchFamily="49" charset="-122"/>
                <a:ea typeface="黑体" pitchFamily="49" charset="-122"/>
                <a:sym typeface="Symbol" pitchFamily="18" charset="2"/>
              </a:rPr>
              <a:t>，</a:t>
            </a:r>
            <a:r>
              <a:rPr lang="zh-CN" altLang="en-US" dirty="0">
                <a:latin typeface="黑体" pitchFamily="49" charset="-122"/>
                <a:ea typeface="黑体" pitchFamily="49" charset="-122"/>
                <a:sym typeface="Symbol" pitchFamily="18" charset="2"/>
              </a:rPr>
              <a:t>按拓扑序列</a:t>
            </a:r>
            <a:r>
              <a:rPr lang="zh-CN" altLang="en-US" sz="2800" dirty="0">
                <a:latin typeface="黑体" pitchFamily="49" charset="-122"/>
                <a:ea typeface="黑体" pitchFamily="49" charset="-122"/>
                <a:sym typeface="Symbol" pitchFamily="18" charset="2"/>
              </a:rPr>
              <a:t>向前递推</a:t>
            </a:r>
            <a:endParaRPr lang="en-US" altLang="zh-CN" sz="2800" dirty="0">
              <a:latin typeface="黑体" pitchFamily="49" charset="-122"/>
              <a:ea typeface="黑体" pitchFamily="49" charset="-122"/>
              <a:sym typeface="Symbol" pitchFamily="18" charset="2"/>
            </a:endParaRPr>
          </a:p>
          <a:p>
            <a:pPr marL="0" indent="0" eaLnBrk="1" hangingPunct="1">
              <a:spcBef>
                <a:spcPct val="50000"/>
              </a:spcBef>
              <a:buNone/>
            </a:pPr>
            <a:r>
              <a:rPr lang="en-US" altLang="zh-CN" sz="2800" dirty="0">
                <a:latin typeface="黑体" pitchFamily="49" charset="-122"/>
                <a:ea typeface="黑体" pitchFamily="49" charset="-122"/>
                <a:sym typeface="Symbol" pitchFamily="18" charset="2"/>
              </a:rPr>
              <a:t>   </a:t>
            </a:r>
            <a:r>
              <a:rPr lang="en-US" altLang="zh-CN" sz="2800" dirty="0" err="1">
                <a:latin typeface="黑体" pitchFamily="49" charset="-122"/>
                <a:ea typeface="黑体" pitchFamily="49" charset="-122"/>
                <a:sym typeface="Symbol" pitchFamily="18" charset="2"/>
              </a:rPr>
              <a:t>ve</a:t>
            </a:r>
            <a:r>
              <a:rPr lang="en-US" altLang="zh-CN" sz="2800" dirty="0">
                <a:latin typeface="黑体" pitchFamily="49" charset="-122"/>
                <a:ea typeface="黑体" pitchFamily="49" charset="-122"/>
                <a:sym typeface="Symbol" pitchFamily="18" charset="2"/>
              </a:rPr>
              <a:t>(j)=max{</a:t>
            </a:r>
            <a:r>
              <a:rPr lang="en-US" altLang="zh-CN" sz="2800" dirty="0" err="1">
                <a:latin typeface="黑体" pitchFamily="49" charset="-122"/>
                <a:ea typeface="黑体" pitchFamily="49" charset="-122"/>
                <a:sym typeface="Symbol" pitchFamily="18" charset="2"/>
              </a:rPr>
              <a:t>ve</a:t>
            </a:r>
            <a:r>
              <a:rPr lang="en-US" altLang="zh-CN" sz="2800" dirty="0">
                <a:latin typeface="黑体" pitchFamily="49" charset="-122"/>
                <a:ea typeface="黑体" pitchFamily="49" charset="-122"/>
                <a:sym typeface="Symbol" pitchFamily="18" charset="2"/>
              </a:rPr>
              <a:t>(</a:t>
            </a:r>
            <a:r>
              <a:rPr lang="en-US" altLang="zh-CN" sz="2800" dirty="0" err="1">
                <a:latin typeface="黑体" pitchFamily="49" charset="-122"/>
                <a:ea typeface="黑体" pitchFamily="49" charset="-122"/>
                <a:sym typeface="Symbol" pitchFamily="18" charset="2"/>
              </a:rPr>
              <a:t>i</a:t>
            </a:r>
            <a:r>
              <a:rPr lang="en-US" altLang="zh-CN" sz="2800" dirty="0">
                <a:latin typeface="黑体" pitchFamily="49" charset="-122"/>
                <a:ea typeface="黑体" pitchFamily="49" charset="-122"/>
                <a:sym typeface="Symbol" pitchFamily="18" charset="2"/>
              </a:rPr>
              <a:t>)+</a:t>
            </a:r>
            <a:r>
              <a:rPr lang="en-US" altLang="zh-CN" sz="2800" dirty="0" err="1">
                <a:latin typeface="黑体" pitchFamily="49" charset="-122"/>
                <a:ea typeface="黑体" pitchFamily="49" charset="-122"/>
                <a:sym typeface="Symbol" pitchFamily="18" charset="2"/>
              </a:rPr>
              <a:t>dut</a:t>
            </a:r>
            <a:r>
              <a:rPr lang="en-US" altLang="zh-CN" sz="2800" dirty="0">
                <a:latin typeface="黑体" pitchFamily="49" charset="-122"/>
                <a:ea typeface="黑体" pitchFamily="49" charset="-122"/>
                <a:sym typeface="Symbol" pitchFamily="18" charset="2"/>
              </a:rPr>
              <a:t>(&lt;</a:t>
            </a:r>
            <a:r>
              <a:rPr lang="en-US" altLang="zh-CN" sz="2800" dirty="0" err="1">
                <a:latin typeface="黑体" pitchFamily="49" charset="-122"/>
                <a:ea typeface="黑体" pitchFamily="49" charset="-122"/>
                <a:sym typeface="Symbol" pitchFamily="18" charset="2"/>
              </a:rPr>
              <a:t>i,j</a:t>
            </a:r>
            <a:r>
              <a:rPr lang="en-US" altLang="zh-CN" sz="2800" dirty="0">
                <a:latin typeface="黑体" pitchFamily="49" charset="-122"/>
                <a:ea typeface="黑体" pitchFamily="49" charset="-122"/>
                <a:sym typeface="Symbol" pitchFamily="18" charset="2"/>
              </a:rPr>
              <a:t>&gt;)</a:t>
            </a:r>
            <a:r>
              <a:rPr lang="zh-CN" altLang="en-US" sz="2800" dirty="0">
                <a:latin typeface="黑体" pitchFamily="49" charset="-122"/>
                <a:ea typeface="黑体" pitchFamily="49" charset="-122"/>
                <a:sym typeface="Symbol" pitchFamily="18" charset="2"/>
              </a:rPr>
              <a:t>，</a:t>
            </a:r>
            <a:r>
              <a:rPr lang="en-US" altLang="zh-CN" sz="2800" dirty="0">
                <a:latin typeface="黑体" pitchFamily="49" charset="-122"/>
                <a:ea typeface="黑体" pitchFamily="49" charset="-122"/>
                <a:sym typeface="Symbol" pitchFamily="18" charset="2"/>
              </a:rPr>
              <a:t>&lt;</a:t>
            </a:r>
            <a:r>
              <a:rPr lang="en-US" altLang="zh-CN" dirty="0" err="1">
                <a:latin typeface="黑体" pitchFamily="49" charset="-122"/>
                <a:ea typeface="黑体" pitchFamily="49" charset="-122"/>
                <a:sym typeface="Symbol" pitchFamily="18" charset="2"/>
              </a:rPr>
              <a:t>i</a:t>
            </a:r>
            <a:r>
              <a:rPr lang="en-US" altLang="zh-CN" sz="2800" dirty="0" err="1">
                <a:latin typeface="黑体" pitchFamily="49" charset="-122"/>
                <a:ea typeface="黑体" pitchFamily="49" charset="-122"/>
                <a:sym typeface="Symbol" pitchFamily="18" charset="2"/>
              </a:rPr>
              <a:t>,j</a:t>
            </a:r>
            <a:r>
              <a:rPr lang="en-US" altLang="zh-CN" sz="2800" dirty="0">
                <a:latin typeface="黑体" pitchFamily="49" charset="-122"/>
                <a:ea typeface="黑体" pitchFamily="49" charset="-122"/>
                <a:sym typeface="Symbol" pitchFamily="18" charset="2"/>
              </a:rPr>
              <a:t>&gt;</a:t>
            </a:r>
            <a:r>
              <a:rPr lang="en-US" altLang="zh-CN" dirty="0">
                <a:latin typeface="黑体" panose="02010609060101010101" pitchFamily="49" charset="-122"/>
                <a:ea typeface="黑体" panose="02010609060101010101" pitchFamily="49" charset="-122"/>
                <a:sym typeface="Symbol" pitchFamily="18" charset="2"/>
              </a:rPr>
              <a:t> E</a:t>
            </a:r>
            <a:r>
              <a:rPr lang="en-US" altLang="zh-CN" sz="2800" dirty="0">
                <a:latin typeface="黑体" pitchFamily="49" charset="-122"/>
                <a:ea typeface="黑体" pitchFamily="49" charset="-122"/>
                <a:sym typeface="Symbol" pitchFamily="18" charset="2"/>
              </a:rPr>
              <a:t>}</a:t>
            </a:r>
            <a:endParaRPr lang="en-US" altLang="zh-CN" sz="1800" b="1" dirty="0">
              <a:latin typeface="黑体" pitchFamily="49" charset="-122"/>
              <a:ea typeface="黑体" pitchFamily="49" charset="-122"/>
              <a:sym typeface="Symbol" pitchFamily="18" charset="2"/>
            </a:endParaRPr>
          </a:p>
          <a:p>
            <a:pPr eaLnBrk="1" hangingPunct="1">
              <a:spcBef>
                <a:spcPct val="0"/>
              </a:spcBef>
              <a:buFont typeface="Wingdings" pitchFamily="2" charset="2"/>
              <a:buNone/>
            </a:pPr>
            <a:endParaRPr lang="en-US" altLang="zh-CN" sz="1800" b="1" dirty="0">
              <a:latin typeface="黑体" pitchFamily="49" charset="-122"/>
              <a:ea typeface="黑体" pitchFamily="49" charset="-122"/>
              <a:sym typeface="Symbol" pitchFamily="18" charset="2"/>
            </a:endParaRPr>
          </a:p>
        </p:txBody>
      </p:sp>
      <p:sp>
        <p:nvSpPr>
          <p:cNvPr id="58374" name="Text Box 6">
            <a:extLst>
              <a:ext uri="{FF2B5EF4-FFF2-40B4-BE49-F238E27FC236}">
                <a16:creationId xmlns:a16="http://schemas.microsoft.com/office/drawing/2014/main" id="{B5750A9F-D45B-19A8-F5B3-949D2F466838}"/>
              </a:ext>
            </a:extLst>
          </p:cNvPr>
          <p:cNvSpPr txBox="1">
            <a:spLocks noChangeArrowheads="1"/>
          </p:cNvSpPr>
          <p:nvPr/>
        </p:nvSpPr>
        <p:spPr bwMode="auto">
          <a:xfrm>
            <a:off x="8534400" y="6392863"/>
            <a:ext cx="609600" cy="822325"/>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87317286-8691-4EC9-8FC7-286256154D94}" type="slidenum">
              <a:rPr lang="zh-CN" altLang="en-US"/>
              <a:pPr algn="r" eaLnBrk="1" hangingPunct="1">
                <a:spcBef>
                  <a:spcPct val="50000"/>
                </a:spcBef>
                <a:buFont typeface="Arial" pitchFamily="34" charset="0"/>
                <a:buNone/>
              </a:pPr>
              <a:t>66</a:t>
            </a:fld>
            <a:endParaRPr lang="en-US" altLang="zh-CN"/>
          </a:p>
        </p:txBody>
      </p:sp>
      <p:sp>
        <p:nvSpPr>
          <p:cNvPr id="5" name="Text Box 3">
            <a:extLst>
              <a:ext uri="{FF2B5EF4-FFF2-40B4-BE49-F238E27FC236}">
                <a16:creationId xmlns:a16="http://schemas.microsoft.com/office/drawing/2014/main" id="{B4155D13-FB42-D40B-B3ED-8C88678416B6}"/>
              </a:ext>
            </a:extLst>
          </p:cNvPr>
          <p:cNvSpPr txBox="1">
            <a:spLocks noChangeArrowheads="1"/>
          </p:cNvSpPr>
          <p:nvPr/>
        </p:nvSpPr>
        <p:spPr bwMode="auto">
          <a:xfrm>
            <a:off x="381000" y="124889"/>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事件最早开始时间计算</a:t>
            </a:r>
          </a:p>
        </p:txBody>
      </p:sp>
      <p:sp>
        <p:nvSpPr>
          <p:cNvPr id="3" name="文本框 2">
            <a:extLst>
              <a:ext uri="{FF2B5EF4-FFF2-40B4-BE49-F238E27FC236}">
                <a16:creationId xmlns:a16="http://schemas.microsoft.com/office/drawing/2014/main" id="{465B919D-3944-DF0A-AE85-063B2B337D24}"/>
              </a:ext>
            </a:extLst>
          </p:cNvPr>
          <p:cNvSpPr txBox="1"/>
          <p:nvPr/>
        </p:nvSpPr>
        <p:spPr>
          <a:xfrm>
            <a:off x="1079104" y="2596464"/>
            <a:ext cx="8064896" cy="1384995"/>
          </a:xfrm>
          <a:prstGeom prst="rect">
            <a:avLst/>
          </a:prstGeom>
          <a:noFill/>
        </p:spPr>
        <p:txBody>
          <a:bodyPr wrap="square">
            <a:spAutoFit/>
          </a:bodyPr>
          <a:lstStyle/>
          <a:p>
            <a:pPr eaLnBrk="1" hangingPunct="1">
              <a:buFont typeface="Arial" pitchFamily="34" charset="0"/>
              <a:buNone/>
            </a:pPr>
            <a:r>
              <a:rPr lang="zh-CN" altLang="en-US" sz="2800" b="0" i="0" dirty="0">
                <a:latin typeface="黑体" panose="02010609060101010101" pitchFamily="49" charset="-122"/>
                <a:ea typeface="黑体" panose="02010609060101010101" pitchFamily="49" charset="-122"/>
                <a:sym typeface="Symbol" pitchFamily="18" charset="2"/>
              </a:rPr>
              <a:t>事件的</a:t>
            </a:r>
            <a:r>
              <a:rPr lang="zh-CN" altLang="en-US" sz="2800" b="0" i="0" dirty="0">
                <a:solidFill>
                  <a:srgbClr val="FF0000"/>
                </a:solidFill>
                <a:latin typeface="黑体" panose="02010609060101010101" pitchFamily="49" charset="-122"/>
                <a:ea typeface="黑体" panose="02010609060101010101" pitchFamily="49" charset="-122"/>
                <a:sym typeface="Symbol" pitchFamily="18" charset="2"/>
              </a:rPr>
              <a:t>最早开始时间</a:t>
            </a:r>
            <a:r>
              <a:rPr lang="zh-CN" altLang="en-US" sz="2800" b="0" i="0" dirty="0">
                <a:latin typeface="黑体" panose="02010609060101010101" pitchFamily="49" charset="-122"/>
                <a:ea typeface="黑体" panose="02010609060101010101" pitchFamily="49" charset="-122"/>
                <a:sym typeface="Symbol" pitchFamily="18" charset="2"/>
              </a:rPr>
              <a:t>是以其为弧头事件的所有弧尾事件的最早发生时间与对应弧活动的持续时间之和的最大值</a:t>
            </a:r>
          </a:p>
        </p:txBody>
      </p:sp>
      <p:grpSp>
        <p:nvGrpSpPr>
          <p:cNvPr id="4" name="Group 7">
            <a:extLst>
              <a:ext uri="{FF2B5EF4-FFF2-40B4-BE49-F238E27FC236}">
                <a16:creationId xmlns:a16="http://schemas.microsoft.com/office/drawing/2014/main" id="{450A8FF9-1537-4B4E-EBB1-E5ABC4542176}"/>
              </a:ext>
            </a:extLst>
          </p:cNvPr>
          <p:cNvGrpSpPr>
            <a:grpSpLocks/>
          </p:cNvGrpSpPr>
          <p:nvPr/>
        </p:nvGrpSpPr>
        <p:grpSpPr bwMode="auto">
          <a:xfrm>
            <a:off x="971600" y="4349274"/>
            <a:ext cx="2614613" cy="2030413"/>
            <a:chOff x="0" y="0"/>
            <a:chExt cx="1680" cy="1287"/>
          </a:xfrm>
        </p:grpSpPr>
        <p:grpSp>
          <p:nvGrpSpPr>
            <p:cNvPr id="6" name="Group 8">
              <a:extLst>
                <a:ext uri="{FF2B5EF4-FFF2-40B4-BE49-F238E27FC236}">
                  <a16:creationId xmlns:a16="http://schemas.microsoft.com/office/drawing/2014/main" id="{4C029FE2-AD1C-B781-AF4D-CD2B06C8FEBF}"/>
                </a:ext>
              </a:extLst>
            </p:cNvPr>
            <p:cNvGrpSpPr>
              <a:grpSpLocks/>
            </p:cNvGrpSpPr>
            <p:nvPr/>
          </p:nvGrpSpPr>
          <p:grpSpPr bwMode="auto">
            <a:xfrm>
              <a:off x="192" y="0"/>
              <a:ext cx="1488" cy="1200"/>
              <a:chOff x="0" y="0"/>
              <a:chExt cx="1920" cy="1536"/>
            </a:xfrm>
          </p:grpSpPr>
          <p:sp>
            <p:nvSpPr>
              <p:cNvPr id="13" name="Line 9">
                <a:extLst>
                  <a:ext uri="{FF2B5EF4-FFF2-40B4-BE49-F238E27FC236}">
                    <a16:creationId xmlns:a16="http://schemas.microsoft.com/office/drawing/2014/main" id="{00E76F10-5EF9-20FA-20FA-EF3A57917046}"/>
                  </a:ext>
                </a:extLst>
              </p:cNvPr>
              <p:cNvSpPr>
                <a:spLocks noChangeShapeType="1"/>
              </p:cNvSpPr>
              <p:nvPr/>
            </p:nvSpPr>
            <p:spPr bwMode="auto">
              <a:xfrm flipH="1" flipV="1">
                <a:off x="1055" y="192"/>
                <a:ext cx="625" cy="384"/>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14" name="Line 10">
                <a:extLst>
                  <a:ext uri="{FF2B5EF4-FFF2-40B4-BE49-F238E27FC236}">
                    <a16:creationId xmlns:a16="http://schemas.microsoft.com/office/drawing/2014/main" id="{B07299B1-FDFB-49CC-873E-3E9C6F093CF0}"/>
                  </a:ext>
                </a:extLst>
              </p:cNvPr>
              <p:cNvSpPr>
                <a:spLocks noChangeShapeType="1"/>
              </p:cNvSpPr>
              <p:nvPr/>
            </p:nvSpPr>
            <p:spPr bwMode="auto">
              <a:xfrm>
                <a:off x="192" y="720"/>
                <a:ext cx="240" cy="577"/>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15" name="Line 11">
                <a:extLst>
                  <a:ext uri="{FF2B5EF4-FFF2-40B4-BE49-F238E27FC236}">
                    <a16:creationId xmlns:a16="http://schemas.microsoft.com/office/drawing/2014/main" id="{933C8FE5-65AD-3CF0-55B0-98E9D04CDCBC}"/>
                  </a:ext>
                </a:extLst>
              </p:cNvPr>
              <p:cNvSpPr>
                <a:spLocks noChangeShapeType="1"/>
              </p:cNvSpPr>
              <p:nvPr/>
            </p:nvSpPr>
            <p:spPr bwMode="auto">
              <a:xfrm flipH="1">
                <a:off x="239" y="144"/>
                <a:ext cx="673" cy="384"/>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16" name="Line 12">
                <a:extLst>
                  <a:ext uri="{FF2B5EF4-FFF2-40B4-BE49-F238E27FC236}">
                    <a16:creationId xmlns:a16="http://schemas.microsoft.com/office/drawing/2014/main" id="{292EFB66-3FAC-8302-33B6-A7E18F3A5702}"/>
                  </a:ext>
                </a:extLst>
              </p:cNvPr>
              <p:cNvSpPr>
                <a:spLocks noChangeShapeType="1"/>
              </p:cNvSpPr>
              <p:nvPr/>
            </p:nvSpPr>
            <p:spPr bwMode="auto">
              <a:xfrm flipH="1" flipV="1">
                <a:off x="1008" y="192"/>
                <a:ext cx="384" cy="105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17" name="Line 13">
                <a:extLst>
                  <a:ext uri="{FF2B5EF4-FFF2-40B4-BE49-F238E27FC236}">
                    <a16:creationId xmlns:a16="http://schemas.microsoft.com/office/drawing/2014/main" id="{6349F623-13B2-5202-EA4B-C97BE43301BC}"/>
                  </a:ext>
                </a:extLst>
              </p:cNvPr>
              <p:cNvSpPr>
                <a:spLocks noChangeShapeType="1"/>
              </p:cNvSpPr>
              <p:nvPr/>
            </p:nvSpPr>
            <p:spPr bwMode="auto">
              <a:xfrm flipH="1">
                <a:off x="576" y="1392"/>
                <a:ext cx="720" cy="0"/>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18" name="Line 14">
                <a:extLst>
                  <a:ext uri="{FF2B5EF4-FFF2-40B4-BE49-F238E27FC236}">
                    <a16:creationId xmlns:a16="http://schemas.microsoft.com/office/drawing/2014/main" id="{21B1F762-0F91-A908-E94F-9F188997757E}"/>
                  </a:ext>
                </a:extLst>
              </p:cNvPr>
              <p:cNvSpPr>
                <a:spLocks noChangeShapeType="1"/>
              </p:cNvSpPr>
              <p:nvPr/>
            </p:nvSpPr>
            <p:spPr bwMode="auto">
              <a:xfrm flipH="1">
                <a:off x="576" y="769"/>
                <a:ext cx="1152" cy="577"/>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19" name="Oval 15">
                <a:extLst>
                  <a:ext uri="{FF2B5EF4-FFF2-40B4-BE49-F238E27FC236}">
                    <a16:creationId xmlns:a16="http://schemas.microsoft.com/office/drawing/2014/main" id="{07B91E96-C4CF-8862-B383-8DBA1C2A93FC}"/>
                  </a:ext>
                </a:extLst>
              </p:cNvPr>
              <p:cNvSpPr>
                <a:spLocks noChangeArrowheads="1"/>
              </p:cNvSpPr>
              <p:nvPr/>
            </p:nvSpPr>
            <p:spPr bwMode="auto">
              <a:xfrm>
                <a:off x="0" y="48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dirty="0">
                    <a:solidFill>
                      <a:schemeClr val="bg1"/>
                    </a:solidFill>
                  </a:rPr>
                  <a:t>1</a:t>
                </a:r>
              </a:p>
            </p:txBody>
          </p:sp>
          <p:sp>
            <p:nvSpPr>
              <p:cNvPr id="20" name="Oval 16">
                <a:extLst>
                  <a:ext uri="{FF2B5EF4-FFF2-40B4-BE49-F238E27FC236}">
                    <a16:creationId xmlns:a16="http://schemas.microsoft.com/office/drawing/2014/main" id="{5B7EEF9E-27F8-BBC7-418B-FD9CCD47E2D7}"/>
                  </a:ext>
                </a:extLst>
              </p:cNvPr>
              <p:cNvSpPr>
                <a:spLocks noChangeArrowheads="1"/>
              </p:cNvSpPr>
              <p:nvPr/>
            </p:nvSpPr>
            <p:spPr bwMode="auto">
              <a:xfrm>
                <a:off x="1296" y="1266"/>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3</a:t>
                </a:r>
              </a:p>
            </p:txBody>
          </p:sp>
          <p:sp>
            <p:nvSpPr>
              <p:cNvPr id="21" name="Oval 17">
                <a:extLst>
                  <a:ext uri="{FF2B5EF4-FFF2-40B4-BE49-F238E27FC236}">
                    <a16:creationId xmlns:a16="http://schemas.microsoft.com/office/drawing/2014/main" id="{8CE98400-A9C6-62AD-E725-C0AB4E024025}"/>
                  </a:ext>
                </a:extLst>
              </p:cNvPr>
              <p:cNvSpPr>
                <a:spLocks noChangeArrowheads="1"/>
              </p:cNvSpPr>
              <p:nvPr/>
            </p:nvSpPr>
            <p:spPr bwMode="auto">
              <a:xfrm>
                <a:off x="335" y="1266"/>
                <a:ext cx="287"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2</a:t>
                </a:r>
              </a:p>
            </p:txBody>
          </p:sp>
          <p:sp>
            <p:nvSpPr>
              <p:cNvPr id="22" name="Oval 18">
                <a:extLst>
                  <a:ext uri="{FF2B5EF4-FFF2-40B4-BE49-F238E27FC236}">
                    <a16:creationId xmlns:a16="http://schemas.microsoft.com/office/drawing/2014/main" id="{225C8E84-9D6A-B094-B786-BDD4AF8CF073}"/>
                  </a:ext>
                </a:extLst>
              </p:cNvPr>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dirty="0">
                    <a:solidFill>
                      <a:schemeClr val="bg1"/>
                    </a:solidFill>
                  </a:rPr>
                  <a:t>4</a:t>
                </a:r>
              </a:p>
            </p:txBody>
          </p:sp>
          <p:sp>
            <p:nvSpPr>
              <p:cNvPr id="23" name="Oval 19">
                <a:extLst>
                  <a:ext uri="{FF2B5EF4-FFF2-40B4-BE49-F238E27FC236}">
                    <a16:creationId xmlns:a16="http://schemas.microsoft.com/office/drawing/2014/main" id="{D7B47344-4065-8808-936C-A8E326879BE6}"/>
                  </a:ext>
                </a:extLst>
              </p:cNvPr>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dirty="0">
                    <a:solidFill>
                      <a:schemeClr val="bg1"/>
                    </a:solidFill>
                  </a:rPr>
                  <a:t>0</a:t>
                </a:r>
              </a:p>
            </p:txBody>
          </p:sp>
        </p:grpSp>
        <p:sp>
          <p:nvSpPr>
            <p:cNvPr id="7" name="Text Box 20">
              <a:extLst>
                <a:ext uri="{FF2B5EF4-FFF2-40B4-BE49-F238E27FC236}">
                  <a16:creationId xmlns:a16="http://schemas.microsoft.com/office/drawing/2014/main" id="{B010EB96-0F7F-C034-5556-E76587DA96AF}"/>
                </a:ext>
              </a:extLst>
            </p:cNvPr>
            <p:cNvSpPr txBox="1">
              <a:spLocks noChangeArrowheads="1"/>
            </p:cNvSpPr>
            <p:nvPr/>
          </p:nvSpPr>
          <p:spPr bwMode="auto">
            <a:xfrm>
              <a:off x="288" y="6"/>
              <a:ext cx="528" cy="252"/>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dirty="0">
                  <a:solidFill>
                    <a:schemeClr val="hlink"/>
                  </a:solidFill>
                </a:rPr>
                <a:t>a</a:t>
              </a:r>
              <a:r>
                <a:rPr lang="en-US" altLang="zh-CN" sz="2000" baseline="-25000" dirty="0">
                  <a:solidFill>
                    <a:schemeClr val="hlink"/>
                  </a:solidFill>
                </a:rPr>
                <a:t>1</a:t>
              </a:r>
              <a:r>
                <a:rPr lang="en-US" altLang="zh-CN" sz="2000" dirty="0">
                  <a:solidFill>
                    <a:schemeClr val="hlink"/>
                  </a:solidFill>
                </a:rPr>
                <a:t>=5</a:t>
              </a:r>
            </a:p>
          </p:txBody>
        </p:sp>
        <p:sp>
          <p:nvSpPr>
            <p:cNvPr id="8" name="Text Box 21">
              <a:extLst>
                <a:ext uri="{FF2B5EF4-FFF2-40B4-BE49-F238E27FC236}">
                  <a16:creationId xmlns:a16="http://schemas.microsoft.com/office/drawing/2014/main" id="{93339636-A0E7-2115-26A4-2C56288CE570}"/>
                </a:ext>
              </a:extLst>
            </p:cNvPr>
            <p:cNvSpPr txBox="1">
              <a:spLocks noChangeArrowheads="1"/>
            </p:cNvSpPr>
            <p:nvPr/>
          </p:nvSpPr>
          <p:spPr bwMode="auto">
            <a:xfrm>
              <a:off x="0" y="660"/>
              <a:ext cx="468" cy="44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a:solidFill>
                    <a:schemeClr val="hlink"/>
                  </a:solidFill>
                </a:rPr>
                <a:t>a</a:t>
              </a:r>
              <a:r>
                <a:rPr lang="en-US" altLang="zh-CN" sz="2000" baseline="-25000">
                  <a:solidFill>
                    <a:schemeClr val="hlink"/>
                  </a:solidFill>
                </a:rPr>
                <a:t>2</a:t>
              </a:r>
              <a:r>
                <a:rPr lang="en-US" altLang="zh-CN" sz="2000">
                  <a:solidFill>
                    <a:schemeClr val="hlink"/>
                  </a:solidFill>
                </a:rPr>
                <a:t>=</a:t>
              </a:r>
              <a:r>
                <a:rPr lang="zh-CN" altLang="en-US" sz="2000">
                  <a:solidFill>
                    <a:schemeClr val="hlink"/>
                  </a:solidFill>
                </a:rPr>
                <a:t>5</a:t>
              </a:r>
            </a:p>
          </p:txBody>
        </p:sp>
        <p:sp>
          <p:nvSpPr>
            <p:cNvPr id="9" name="Text Box 22">
              <a:extLst>
                <a:ext uri="{FF2B5EF4-FFF2-40B4-BE49-F238E27FC236}">
                  <a16:creationId xmlns:a16="http://schemas.microsoft.com/office/drawing/2014/main" id="{55D8FFE8-7FD9-C8F5-EC7A-C13BE2BC6551}"/>
                </a:ext>
              </a:extLst>
            </p:cNvPr>
            <p:cNvSpPr txBox="1">
              <a:spLocks noChangeArrowheads="1"/>
            </p:cNvSpPr>
            <p:nvPr/>
          </p:nvSpPr>
          <p:spPr bwMode="auto">
            <a:xfrm>
              <a:off x="1200" y="101"/>
              <a:ext cx="480" cy="260"/>
            </a:xfrm>
            <a:prstGeom prst="rect">
              <a:avLst/>
            </a:prstGeom>
            <a:noFill/>
            <a:ln w="9525">
              <a:noFill/>
              <a:miter lim="800000"/>
              <a:headEnd/>
              <a:tailEnd/>
            </a:ln>
          </p:spPr>
          <p:txBody>
            <a:bodyPr lIns="0" rIns="0">
              <a:spAutoFit/>
            </a:bodyPr>
            <a:lstStyle/>
            <a:p>
              <a:pPr algn="ctr" eaLnBrk="1" hangingPunct="1">
                <a:spcBef>
                  <a:spcPct val="50000"/>
                </a:spcBef>
                <a:buFont typeface="Arial" pitchFamily="34" charset="0"/>
                <a:buNone/>
              </a:pPr>
              <a:r>
                <a:rPr lang="en-US" altLang="zh-CN" sz="2000">
                  <a:solidFill>
                    <a:schemeClr val="hlink"/>
                  </a:solidFill>
                </a:rPr>
                <a:t>a</a:t>
              </a:r>
              <a:r>
                <a:rPr lang="en-US" altLang="zh-CN" sz="2000" baseline="-25000">
                  <a:solidFill>
                    <a:schemeClr val="hlink"/>
                  </a:solidFill>
                </a:rPr>
                <a:t>5</a:t>
              </a:r>
              <a:r>
                <a:rPr lang="en-US" altLang="zh-CN" sz="2000">
                  <a:solidFill>
                    <a:schemeClr val="hlink"/>
                  </a:solidFill>
                </a:rPr>
                <a:t>=</a:t>
              </a:r>
              <a:r>
                <a:rPr lang="zh-CN" altLang="en-US" sz="2000">
                  <a:solidFill>
                    <a:schemeClr val="hlink"/>
                  </a:solidFill>
                </a:rPr>
                <a:t>15</a:t>
              </a:r>
            </a:p>
          </p:txBody>
        </p:sp>
        <p:sp>
          <p:nvSpPr>
            <p:cNvPr id="10" name="Text Box 23">
              <a:extLst>
                <a:ext uri="{FF2B5EF4-FFF2-40B4-BE49-F238E27FC236}">
                  <a16:creationId xmlns:a16="http://schemas.microsoft.com/office/drawing/2014/main" id="{04F9138E-92C8-2534-D504-B1C8F05F267F}"/>
                </a:ext>
              </a:extLst>
            </p:cNvPr>
            <p:cNvSpPr txBox="1">
              <a:spLocks noChangeArrowheads="1"/>
            </p:cNvSpPr>
            <p:nvPr/>
          </p:nvSpPr>
          <p:spPr bwMode="auto">
            <a:xfrm>
              <a:off x="672" y="660"/>
              <a:ext cx="524" cy="252"/>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dirty="0">
                  <a:solidFill>
                    <a:schemeClr val="hlink"/>
                  </a:solidFill>
                </a:rPr>
                <a:t>a</a:t>
              </a:r>
              <a:r>
                <a:rPr lang="en-US" altLang="zh-CN" sz="2000" baseline="-25000" dirty="0">
                  <a:solidFill>
                    <a:schemeClr val="hlink"/>
                  </a:solidFill>
                </a:rPr>
                <a:t>6</a:t>
              </a:r>
              <a:r>
                <a:rPr lang="en-US" altLang="zh-CN" sz="2000" dirty="0">
                  <a:solidFill>
                    <a:schemeClr val="hlink"/>
                  </a:solidFill>
                </a:rPr>
                <a:t>=</a:t>
              </a:r>
              <a:r>
                <a:rPr lang="zh-CN" altLang="en-US" sz="2000" dirty="0">
                  <a:solidFill>
                    <a:schemeClr val="hlink"/>
                  </a:solidFill>
                </a:rPr>
                <a:t>1</a:t>
              </a:r>
            </a:p>
          </p:txBody>
        </p:sp>
        <p:sp>
          <p:nvSpPr>
            <p:cNvPr id="11" name="Text Box 24">
              <a:extLst>
                <a:ext uri="{FF2B5EF4-FFF2-40B4-BE49-F238E27FC236}">
                  <a16:creationId xmlns:a16="http://schemas.microsoft.com/office/drawing/2014/main" id="{0F1A3D53-5DDF-186A-DB73-7308262BDA65}"/>
                </a:ext>
              </a:extLst>
            </p:cNvPr>
            <p:cNvSpPr txBox="1">
              <a:spLocks noChangeArrowheads="1"/>
            </p:cNvSpPr>
            <p:nvPr/>
          </p:nvSpPr>
          <p:spPr bwMode="auto">
            <a:xfrm>
              <a:off x="576" y="333"/>
              <a:ext cx="553" cy="252"/>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a:solidFill>
                    <a:schemeClr val="hlink"/>
                  </a:solidFill>
                </a:rPr>
                <a:t>a</a:t>
              </a:r>
              <a:r>
                <a:rPr lang="en-US" altLang="zh-CN" sz="2000" baseline="-25000">
                  <a:solidFill>
                    <a:schemeClr val="hlink"/>
                  </a:solidFill>
                </a:rPr>
                <a:t>3</a:t>
              </a:r>
              <a:r>
                <a:rPr lang="en-US" altLang="zh-CN" sz="2000">
                  <a:solidFill>
                    <a:schemeClr val="hlink"/>
                  </a:solidFill>
                </a:rPr>
                <a:t>=</a:t>
              </a:r>
              <a:r>
                <a:rPr lang="zh-CN" altLang="en-US" sz="2000">
                  <a:solidFill>
                    <a:schemeClr val="hlink"/>
                  </a:solidFill>
                </a:rPr>
                <a:t>7</a:t>
              </a:r>
            </a:p>
          </p:txBody>
        </p:sp>
        <p:sp>
          <p:nvSpPr>
            <p:cNvPr id="12" name="Text Box 25">
              <a:extLst>
                <a:ext uri="{FF2B5EF4-FFF2-40B4-BE49-F238E27FC236}">
                  <a16:creationId xmlns:a16="http://schemas.microsoft.com/office/drawing/2014/main" id="{108CCA7D-2D13-5903-0931-B23404D38AFC}"/>
                </a:ext>
              </a:extLst>
            </p:cNvPr>
            <p:cNvSpPr txBox="1">
              <a:spLocks noChangeArrowheads="1"/>
            </p:cNvSpPr>
            <p:nvPr/>
          </p:nvSpPr>
          <p:spPr bwMode="auto">
            <a:xfrm>
              <a:off x="720" y="1035"/>
              <a:ext cx="512" cy="252"/>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a:solidFill>
                    <a:schemeClr val="hlink"/>
                  </a:solidFill>
                </a:rPr>
                <a:t>a</a:t>
              </a:r>
              <a:r>
                <a:rPr lang="en-US" altLang="zh-CN" sz="2000" baseline="-25000">
                  <a:solidFill>
                    <a:schemeClr val="hlink"/>
                  </a:solidFill>
                </a:rPr>
                <a:t>4</a:t>
              </a:r>
              <a:r>
                <a:rPr lang="en-US" altLang="zh-CN" sz="2000">
                  <a:solidFill>
                    <a:schemeClr val="hlink"/>
                  </a:solidFill>
                </a:rPr>
                <a:t>=</a:t>
              </a:r>
              <a:r>
                <a:rPr lang="zh-CN" altLang="en-US" sz="2000">
                  <a:solidFill>
                    <a:schemeClr val="hlink"/>
                  </a:solidFill>
                </a:rPr>
                <a:t>2</a:t>
              </a:r>
            </a:p>
          </p:txBody>
        </p:sp>
      </p:grpSp>
      <p:sp>
        <p:nvSpPr>
          <p:cNvPr id="27" name="文本框 26">
            <a:extLst>
              <a:ext uri="{FF2B5EF4-FFF2-40B4-BE49-F238E27FC236}">
                <a16:creationId xmlns:a16="http://schemas.microsoft.com/office/drawing/2014/main" id="{A9FA4823-4873-5EDA-B3DF-DF5D61CE7D11}"/>
              </a:ext>
            </a:extLst>
          </p:cNvPr>
          <p:cNvSpPr txBox="1"/>
          <p:nvPr/>
        </p:nvSpPr>
        <p:spPr>
          <a:xfrm>
            <a:off x="3847185" y="4349274"/>
            <a:ext cx="5199464" cy="523220"/>
          </a:xfrm>
          <a:prstGeom prst="rect">
            <a:avLst/>
          </a:prstGeom>
          <a:noFill/>
        </p:spPr>
        <p:txBody>
          <a:bodyPr wrap="square">
            <a:spAutoFit/>
          </a:bodyPr>
          <a:lstStyle/>
          <a:p>
            <a:pPr eaLnBrk="1" hangingPunct="1">
              <a:buFont typeface="Arial" pitchFamily="34" charset="0"/>
              <a:buNone/>
            </a:pPr>
            <a:r>
              <a:rPr lang="en-US" altLang="zh-CN" sz="2800" b="0" i="0" dirty="0" err="1">
                <a:latin typeface="黑体" panose="02010609060101010101" pitchFamily="49" charset="-122"/>
                <a:ea typeface="黑体" panose="02010609060101010101" pitchFamily="49" charset="-122"/>
                <a:sym typeface="Symbol" pitchFamily="18" charset="2"/>
              </a:rPr>
              <a:t>ve</a:t>
            </a:r>
            <a:r>
              <a:rPr lang="en-US" altLang="zh-CN" sz="2800" b="0" i="0" dirty="0">
                <a:latin typeface="黑体" panose="02010609060101010101" pitchFamily="49" charset="-122"/>
                <a:ea typeface="黑体" panose="02010609060101010101" pitchFamily="49" charset="-122"/>
                <a:sym typeface="Symbol" pitchFamily="18" charset="2"/>
              </a:rPr>
              <a:t>(2) = max{</a:t>
            </a:r>
            <a:r>
              <a:rPr lang="en-US" altLang="zh-CN" sz="2800" b="0" i="0" dirty="0" err="1">
                <a:latin typeface="黑体" panose="02010609060101010101" pitchFamily="49" charset="-122"/>
                <a:ea typeface="黑体" panose="02010609060101010101" pitchFamily="49" charset="-122"/>
                <a:sym typeface="Symbol" pitchFamily="18" charset="2"/>
              </a:rPr>
              <a:t>ve</a:t>
            </a:r>
            <a:r>
              <a:rPr lang="en-US" altLang="zh-CN" sz="2800" b="0" i="0" dirty="0">
                <a:latin typeface="黑体" panose="02010609060101010101" pitchFamily="49" charset="-122"/>
                <a:ea typeface="黑体" panose="02010609060101010101" pitchFamily="49" charset="-122"/>
                <a:sym typeface="Symbol" pitchFamily="18" charset="2"/>
              </a:rPr>
              <a:t>(1)+5,ve(3)+2)}</a:t>
            </a:r>
            <a:endParaRPr lang="zh-CN" altLang="en-US" sz="2800" b="0" i="0" dirty="0">
              <a:latin typeface="黑体" panose="02010609060101010101" pitchFamily="49" charset="-122"/>
              <a:ea typeface="黑体" panose="02010609060101010101" pitchFamily="49" charset="-122"/>
              <a:sym typeface="Symbol" pitchFamily="18" charset="2"/>
            </a:endParaRPr>
          </a:p>
        </p:txBody>
      </p:sp>
    </p:spTree>
    <p:extLst>
      <p:ext uri="{BB962C8B-B14F-4D97-AF65-F5344CB8AC3E}">
        <p14:creationId xmlns:p14="http://schemas.microsoft.com/office/powerpoint/2010/main" val="38202852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4"/>
          <p:cNvSpPr>
            <a:spLocks noGrp="1" noChangeArrowheads="1"/>
          </p:cNvSpPr>
          <p:nvPr>
            <p:ph type="body" idx="1"/>
          </p:nvPr>
        </p:nvSpPr>
        <p:spPr>
          <a:xfrm>
            <a:off x="566516" y="1289497"/>
            <a:ext cx="8763000" cy="1275407"/>
          </a:xfrm>
        </p:spPr>
        <p:txBody>
          <a:bodyPr/>
          <a:lstStyle/>
          <a:p>
            <a:pPr eaLnBrk="1" hangingPunct="1">
              <a:spcBef>
                <a:spcPct val="50000"/>
              </a:spcBef>
            </a:pPr>
            <a:r>
              <a:rPr lang="zh-CN" altLang="en-US" sz="2800" dirty="0">
                <a:latin typeface="黑体" pitchFamily="49" charset="-122"/>
                <a:ea typeface="黑体" pitchFamily="49" charset="-122"/>
                <a:sym typeface="Symbol" pitchFamily="18" charset="2"/>
              </a:rPr>
              <a:t>工程终点的</a:t>
            </a:r>
            <a:r>
              <a:rPr lang="en-US" altLang="zh-CN" sz="2800" dirty="0" err="1">
                <a:latin typeface="黑体" pitchFamily="49" charset="-122"/>
                <a:ea typeface="黑体" pitchFamily="49" charset="-122"/>
                <a:sym typeface="Symbol" pitchFamily="18" charset="2"/>
              </a:rPr>
              <a:t>vl</a:t>
            </a:r>
            <a:r>
              <a:rPr lang="en-US" altLang="zh-CN" sz="2800" dirty="0">
                <a:latin typeface="黑体" pitchFamily="49" charset="-122"/>
                <a:ea typeface="黑体" pitchFamily="49" charset="-122"/>
                <a:sym typeface="Symbol" pitchFamily="18" charset="2"/>
              </a:rPr>
              <a:t>(n-1)=</a:t>
            </a:r>
            <a:r>
              <a:rPr lang="en-US" altLang="zh-CN" sz="2800" dirty="0" err="1">
                <a:latin typeface="黑体" pitchFamily="49" charset="-122"/>
                <a:ea typeface="黑体" pitchFamily="49" charset="-122"/>
                <a:sym typeface="Symbol" pitchFamily="18" charset="2"/>
              </a:rPr>
              <a:t>ve</a:t>
            </a:r>
            <a:r>
              <a:rPr lang="en-US" altLang="zh-CN" sz="2800" dirty="0">
                <a:latin typeface="黑体" pitchFamily="49" charset="-122"/>
                <a:ea typeface="黑体" pitchFamily="49" charset="-122"/>
                <a:sym typeface="Symbol" pitchFamily="18" charset="2"/>
              </a:rPr>
              <a:t>(n-1)</a:t>
            </a:r>
            <a:r>
              <a:rPr lang="zh-CN" altLang="en-US" dirty="0">
                <a:latin typeface="黑体" pitchFamily="49" charset="-122"/>
                <a:ea typeface="黑体" pitchFamily="49" charset="-122"/>
                <a:sym typeface="Symbol" pitchFamily="18" charset="2"/>
              </a:rPr>
              <a:t>，按拓扑逆序</a:t>
            </a:r>
            <a:r>
              <a:rPr lang="zh-CN" altLang="en-US" sz="2800" dirty="0">
                <a:latin typeface="黑体" pitchFamily="49" charset="-122"/>
                <a:ea typeface="黑体" pitchFamily="49" charset="-122"/>
                <a:sym typeface="Symbol" pitchFamily="18" charset="2"/>
              </a:rPr>
              <a:t>向后递推</a:t>
            </a:r>
            <a:endParaRPr lang="en-US" altLang="zh-CN" sz="2800" dirty="0">
              <a:latin typeface="黑体" pitchFamily="49" charset="-122"/>
              <a:ea typeface="黑体" pitchFamily="49" charset="-122"/>
              <a:sym typeface="Symbol" pitchFamily="18" charset="2"/>
            </a:endParaRPr>
          </a:p>
          <a:p>
            <a:pPr marL="0" indent="0" eaLnBrk="1" hangingPunct="1">
              <a:spcBef>
                <a:spcPct val="50000"/>
              </a:spcBef>
              <a:buNone/>
            </a:pPr>
            <a:r>
              <a:rPr lang="en-US" altLang="zh-CN" dirty="0">
                <a:latin typeface="黑体" pitchFamily="49" charset="-122"/>
                <a:ea typeface="黑体" pitchFamily="49" charset="-122"/>
                <a:sym typeface="Symbol" pitchFamily="18" charset="2"/>
              </a:rPr>
              <a:t>  </a:t>
            </a:r>
            <a:r>
              <a:rPr lang="en-US" altLang="zh-CN" sz="2800" dirty="0">
                <a:latin typeface="黑体" pitchFamily="49" charset="-122"/>
                <a:ea typeface="黑体" pitchFamily="49" charset="-122"/>
                <a:sym typeface="Symbol" pitchFamily="18" charset="2"/>
              </a:rPr>
              <a:t> </a:t>
            </a:r>
            <a:r>
              <a:rPr lang="en-US" altLang="zh-CN" sz="2800" dirty="0" err="1">
                <a:latin typeface="黑体" pitchFamily="49" charset="-122"/>
                <a:ea typeface="黑体" pitchFamily="49" charset="-122"/>
                <a:sym typeface="Symbol" pitchFamily="18" charset="2"/>
              </a:rPr>
              <a:t>vl</a:t>
            </a:r>
            <a:r>
              <a:rPr lang="en-US" altLang="zh-CN" sz="2800" dirty="0">
                <a:latin typeface="黑体" pitchFamily="49" charset="-122"/>
                <a:ea typeface="黑体" pitchFamily="49" charset="-122"/>
                <a:sym typeface="Symbol" pitchFamily="18" charset="2"/>
              </a:rPr>
              <a:t>(</a:t>
            </a:r>
            <a:r>
              <a:rPr lang="en-US" altLang="zh-CN" sz="2800" dirty="0" err="1">
                <a:latin typeface="黑体" pitchFamily="49" charset="-122"/>
                <a:ea typeface="黑体" pitchFamily="49" charset="-122"/>
                <a:sym typeface="Symbol" pitchFamily="18" charset="2"/>
              </a:rPr>
              <a:t>i</a:t>
            </a:r>
            <a:r>
              <a:rPr lang="en-US" altLang="zh-CN" sz="2800" dirty="0">
                <a:latin typeface="黑体" pitchFamily="49" charset="-122"/>
                <a:ea typeface="黑体" pitchFamily="49" charset="-122"/>
                <a:sym typeface="Symbol" pitchFamily="18" charset="2"/>
              </a:rPr>
              <a:t>)=min{</a:t>
            </a:r>
            <a:r>
              <a:rPr lang="en-US" altLang="zh-CN" sz="2800" dirty="0" err="1">
                <a:latin typeface="黑体" pitchFamily="49" charset="-122"/>
                <a:ea typeface="黑体" pitchFamily="49" charset="-122"/>
                <a:sym typeface="Symbol" pitchFamily="18" charset="2"/>
              </a:rPr>
              <a:t>vl</a:t>
            </a:r>
            <a:r>
              <a:rPr lang="en-US" altLang="zh-CN" sz="2800" dirty="0">
                <a:latin typeface="黑体" pitchFamily="49" charset="-122"/>
                <a:ea typeface="黑体" pitchFamily="49" charset="-122"/>
                <a:sym typeface="Symbol" pitchFamily="18" charset="2"/>
              </a:rPr>
              <a:t>(j)-</a:t>
            </a:r>
            <a:r>
              <a:rPr lang="en-US" altLang="zh-CN" sz="2800" dirty="0" err="1">
                <a:latin typeface="黑体" pitchFamily="49" charset="-122"/>
                <a:ea typeface="黑体" pitchFamily="49" charset="-122"/>
                <a:sym typeface="Symbol" pitchFamily="18" charset="2"/>
              </a:rPr>
              <a:t>dut</a:t>
            </a:r>
            <a:r>
              <a:rPr lang="en-US" altLang="zh-CN" sz="2800" dirty="0">
                <a:latin typeface="黑体" pitchFamily="49" charset="-122"/>
                <a:ea typeface="黑体" pitchFamily="49" charset="-122"/>
                <a:sym typeface="Symbol" pitchFamily="18" charset="2"/>
              </a:rPr>
              <a:t>(&lt;</a:t>
            </a:r>
            <a:r>
              <a:rPr lang="en-US" altLang="zh-CN" sz="2800" dirty="0" err="1">
                <a:latin typeface="黑体" pitchFamily="49" charset="-122"/>
                <a:ea typeface="黑体" pitchFamily="49" charset="-122"/>
                <a:sym typeface="Symbol" pitchFamily="18" charset="2"/>
              </a:rPr>
              <a:t>i,j</a:t>
            </a:r>
            <a:r>
              <a:rPr lang="en-US" altLang="zh-CN" sz="2800" dirty="0">
                <a:latin typeface="黑体" pitchFamily="49" charset="-122"/>
                <a:ea typeface="黑体" pitchFamily="49" charset="-122"/>
                <a:sym typeface="Symbol" pitchFamily="18" charset="2"/>
              </a:rPr>
              <a:t>&gt;)</a:t>
            </a:r>
            <a:r>
              <a:rPr lang="zh-CN" altLang="en-US" sz="2800" dirty="0">
                <a:latin typeface="黑体" pitchFamily="49" charset="-122"/>
                <a:ea typeface="黑体" pitchFamily="49" charset="-122"/>
                <a:sym typeface="Symbol" pitchFamily="18" charset="2"/>
              </a:rPr>
              <a:t>，</a:t>
            </a:r>
            <a:r>
              <a:rPr lang="en-US" altLang="zh-CN" sz="2800" dirty="0">
                <a:latin typeface="黑体" pitchFamily="49" charset="-122"/>
                <a:ea typeface="黑体" pitchFamily="49" charset="-122"/>
                <a:sym typeface="Symbol" pitchFamily="18" charset="2"/>
              </a:rPr>
              <a:t> &lt;</a:t>
            </a:r>
            <a:r>
              <a:rPr lang="en-US" altLang="zh-CN" dirty="0" err="1">
                <a:latin typeface="黑体" pitchFamily="49" charset="-122"/>
                <a:ea typeface="黑体" pitchFamily="49" charset="-122"/>
                <a:sym typeface="Symbol" pitchFamily="18" charset="2"/>
              </a:rPr>
              <a:t>i</a:t>
            </a:r>
            <a:r>
              <a:rPr lang="en-US" altLang="zh-CN" sz="2800" dirty="0" err="1">
                <a:latin typeface="黑体" pitchFamily="49" charset="-122"/>
                <a:ea typeface="黑体" pitchFamily="49" charset="-122"/>
                <a:sym typeface="Symbol" pitchFamily="18" charset="2"/>
              </a:rPr>
              <a:t>,j</a:t>
            </a:r>
            <a:r>
              <a:rPr lang="en-US" altLang="zh-CN" sz="2800" dirty="0">
                <a:latin typeface="黑体" pitchFamily="49" charset="-122"/>
                <a:ea typeface="黑体" pitchFamily="49" charset="-122"/>
                <a:sym typeface="Symbol" pitchFamily="18" charset="2"/>
              </a:rPr>
              <a:t>&gt;</a:t>
            </a:r>
            <a:r>
              <a:rPr lang="en-US" altLang="zh-CN" dirty="0">
                <a:latin typeface="黑体" panose="02010609060101010101" pitchFamily="49" charset="-122"/>
                <a:ea typeface="黑体" panose="02010609060101010101" pitchFamily="49" charset="-122"/>
                <a:sym typeface="Symbol" pitchFamily="18" charset="2"/>
              </a:rPr>
              <a:t> E</a:t>
            </a:r>
            <a:r>
              <a:rPr lang="en-US" altLang="zh-CN" sz="2800" dirty="0">
                <a:latin typeface="黑体" pitchFamily="49" charset="-122"/>
                <a:ea typeface="黑体" pitchFamily="49" charset="-122"/>
                <a:sym typeface="Symbol" pitchFamily="18" charset="2"/>
              </a:rPr>
              <a:t>}</a:t>
            </a:r>
          </a:p>
          <a:p>
            <a:pPr eaLnBrk="1" hangingPunct="1">
              <a:spcBef>
                <a:spcPct val="0"/>
              </a:spcBef>
              <a:buFont typeface="Wingdings" pitchFamily="2" charset="2"/>
              <a:buNone/>
            </a:pPr>
            <a:r>
              <a:rPr lang="en-US" altLang="zh-CN" sz="2800" dirty="0">
                <a:latin typeface="黑体" pitchFamily="49" charset="-122"/>
                <a:ea typeface="黑体" pitchFamily="49" charset="-122"/>
                <a:sym typeface="Symbol" pitchFamily="18" charset="2"/>
              </a:rPr>
              <a:t>    </a:t>
            </a:r>
            <a:endParaRPr lang="zh-CN" altLang="en-US" sz="1800" dirty="0">
              <a:latin typeface="黑体" pitchFamily="49" charset="-122"/>
              <a:ea typeface="黑体" pitchFamily="49" charset="-122"/>
              <a:sym typeface="Symbol" pitchFamily="18" charset="2"/>
            </a:endParaRPr>
          </a:p>
        </p:txBody>
      </p:sp>
      <p:sp>
        <p:nvSpPr>
          <p:cNvPr id="58374" name="Text Box 6"/>
          <p:cNvSpPr txBox="1">
            <a:spLocks noChangeArrowheads="1"/>
          </p:cNvSpPr>
          <p:nvPr/>
        </p:nvSpPr>
        <p:spPr bwMode="auto">
          <a:xfrm>
            <a:off x="8534400" y="6392863"/>
            <a:ext cx="609600" cy="822325"/>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87317286-8691-4EC9-8FC7-286256154D94}" type="slidenum">
              <a:rPr lang="zh-CN" altLang="en-US"/>
              <a:pPr algn="r" eaLnBrk="1" hangingPunct="1">
                <a:spcBef>
                  <a:spcPct val="50000"/>
                </a:spcBef>
                <a:buFont typeface="Arial" pitchFamily="34" charset="0"/>
                <a:buNone/>
              </a:pPr>
              <a:t>67</a:t>
            </a:fld>
            <a:endParaRPr lang="en-US" altLang="zh-CN"/>
          </a:p>
        </p:txBody>
      </p:sp>
      <p:sp>
        <p:nvSpPr>
          <p:cNvPr id="5" name="Text Box 3">
            <a:extLst>
              <a:ext uri="{FF2B5EF4-FFF2-40B4-BE49-F238E27FC236}">
                <a16:creationId xmlns:a16="http://schemas.microsoft.com/office/drawing/2014/main" id="{32E9A26A-59C6-476E-F57D-2A368BEEF030}"/>
              </a:ext>
            </a:extLst>
          </p:cNvPr>
          <p:cNvSpPr txBox="1">
            <a:spLocks noChangeArrowheads="1"/>
          </p:cNvSpPr>
          <p:nvPr/>
        </p:nvSpPr>
        <p:spPr bwMode="auto">
          <a:xfrm>
            <a:off x="381000" y="124889"/>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事件最晚开始时间计算</a:t>
            </a:r>
          </a:p>
        </p:txBody>
      </p:sp>
      <p:sp>
        <p:nvSpPr>
          <p:cNvPr id="38" name="文本框 37">
            <a:extLst>
              <a:ext uri="{FF2B5EF4-FFF2-40B4-BE49-F238E27FC236}">
                <a16:creationId xmlns:a16="http://schemas.microsoft.com/office/drawing/2014/main" id="{5A22B8B5-116E-3A4A-1CA9-9D413DE11125}"/>
              </a:ext>
            </a:extLst>
          </p:cNvPr>
          <p:cNvSpPr txBox="1"/>
          <p:nvPr/>
        </p:nvSpPr>
        <p:spPr>
          <a:xfrm>
            <a:off x="1043608" y="2541749"/>
            <a:ext cx="7992888" cy="1384995"/>
          </a:xfrm>
          <a:prstGeom prst="rect">
            <a:avLst/>
          </a:prstGeom>
          <a:noFill/>
        </p:spPr>
        <p:txBody>
          <a:bodyPr wrap="square">
            <a:spAutoFit/>
          </a:bodyPr>
          <a:lstStyle/>
          <a:p>
            <a:pPr eaLnBrk="1" hangingPunct="1">
              <a:buFont typeface="Arial" pitchFamily="34" charset="0"/>
              <a:buNone/>
            </a:pPr>
            <a:r>
              <a:rPr lang="zh-CN" altLang="en-US" sz="2800" b="0" i="0" dirty="0">
                <a:latin typeface="+mn-ea"/>
                <a:ea typeface="+mn-ea"/>
                <a:sym typeface="Symbol" pitchFamily="18" charset="2"/>
              </a:rPr>
              <a:t>事件的</a:t>
            </a:r>
            <a:r>
              <a:rPr lang="zh-CN" altLang="en-US" sz="2800" b="0" i="0" dirty="0">
                <a:solidFill>
                  <a:srgbClr val="FF0000"/>
                </a:solidFill>
                <a:latin typeface="+mn-ea"/>
                <a:ea typeface="+mn-ea"/>
                <a:sym typeface="Symbol" pitchFamily="18" charset="2"/>
              </a:rPr>
              <a:t>最晚开始时间</a:t>
            </a:r>
            <a:r>
              <a:rPr lang="zh-CN" altLang="en-US" sz="2800" b="0" i="0" dirty="0">
                <a:latin typeface="+mn-ea"/>
                <a:ea typeface="+mn-ea"/>
                <a:sym typeface="Symbol" pitchFamily="18" charset="2"/>
              </a:rPr>
              <a:t>是以其为弧尾事件的所有弧头事件的最晚发生时间与对应弧活动的持续时间之差的最小值</a:t>
            </a:r>
          </a:p>
        </p:txBody>
      </p:sp>
      <p:grpSp>
        <p:nvGrpSpPr>
          <p:cNvPr id="39" name="Group 7">
            <a:extLst>
              <a:ext uri="{FF2B5EF4-FFF2-40B4-BE49-F238E27FC236}">
                <a16:creationId xmlns:a16="http://schemas.microsoft.com/office/drawing/2014/main" id="{A0D1DA5A-E41A-F489-1799-5316ED96D1F9}"/>
              </a:ext>
            </a:extLst>
          </p:cNvPr>
          <p:cNvGrpSpPr>
            <a:grpSpLocks/>
          </p:cNvGrpSpPr>
          <p:nvPr/>
        </p:nvGrpSpPr>
        <p:grpSpPr bwMode="auto">
          <a:xfrm>
            <a:off x="1016576" y="4163789"/>
            <a:ext cx="2614613" cy="2030413"/>
            <a:chOff x="0" y="0"/>
            <a:chExt cx="1680" cy="1287"/>
          </a:xfrm>
        </p:grpSpPr>
        <p:grpSp>
          <p:nvGrpSpPr>
            <p:cNvPr id="40" name="Group 8">
              <a:extLst>
                <a:ext uri="{FF2B5EF4-FFF2-40B4-BE49-F238E27FC236}">
                  <a16:creationId xmlns:a16="http://schemas.microsoft.com/office/drawing/2014/main" id="{DA34CEA8-5B88-CAEE-FF77-3D0BAAD530E0}"/>
                </a:ext>
              </a:extLst>
            </p:cNvPr>
            <p:cNvGrpSpPr>
              <a:grpSpLocks/>
            </p:cNvGrpSpPr>
            <p:nvPr/>
          </p:nvGrpSpPr>
          <p:grpSpPr bwMode="auto">
            <a:xfrm>
              <a:off x="192" y="0"/>
              <a:ext cx="1488" cy="1200"/>
              <a:chOff x="0" y="0"/>
              <a:chExt cx="1920" cy="1536"/>
            </a:xfrm>
          </p:grpSpPr>
          <p:sp>
            <p:nvSpPr>
              <p:cNvPr id="47" name="Line 9">
                <a:extLst>
                  <a:ext uri="{FF2B5EF4-FFF2-40B4-BE49-F238E27FC236}">
                    <a16:creationId xmlns:a16="http://schemas.microsoft.com/office/drawing/2014/main" id="{E2DEAC72-93FD-FB49-9715-12EBDC462E43}"/>
                  </a:ext>
                </a:extLst>
              </p:cNvPr>
              <p:cNvSpPr>
                <a:spLocks noChangeShapeType="1"/>
              </p:cNvSpPr>
              <p:nvPr/>
            </p:nvSpPr>
            <p:spPr bwMode="auto">
              <a:xfrm flipH="1" flipV="1">
                <a:off x="1055" y="192"/>
                <a:ext cx="625" cy="384"/>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48" name="Line 10">
                <a:extLst>
                  <a:ext uri="{FF2B5EF4-FFF2-40B4-BE49-F238E27FC236}">
                    <a16:creationId xmlns:a16="http://schemas.microsoft.com/office/drawing/2014/main" id="{1EAAA47F-75E5-E12E-B484-65B3A4976021}"/>
                  </a:ext>
                </a:extLst>
              </p:cNvPr>
              <p:cNvSpPr>
                <a:spLocks noChangeShapeType="1"/>
              </p:cNvSpPr>
              <p:nvPr/>
            </p:nvSpPr>
            <p:spPr bwMode="auto">
              <a:xfrm>
                <a:off x="192" y="720"/>
                <a:ext cx="240" cy="577"/>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49" name="Line 11">
                <a:extLst>
                  <a:ext uri="{FF2B5EF4-FFF2-40B4-BE49-F238E27FC236}">
                    <a16:creationId xmlns:a16="http://schemas.microsoft.com/office/drawing/2014/main" id="{C995C3DE-EC5F-F349-5A95-9FDD645F1EDE}"/>
                  </a:ext>
                </a:extLst>
              </p:cNvPr>
              <p:cNvSpPr>
                <a:spLocks noChangeShapeType="1"/>
              </p:cNvSpPr>
              <p:nvPr/>
            </p:nvSpPr>
            <p:spPr bwMode="auto">
              <a:xfrm flipH="1">
                <a:off x="239" y="144"/>
                <a:ext cx="673" cy="384"/>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50" name="Line 12">
                <a:extLst>
                  <a:ext uri="{FF2B5EF4-FFF2-40B4-BE49-F238E27FC236}">
                    <a16:creationId xmlns:a16="http://schemas.microsoft.com/office/drawing/2014/main" id="{FA9E7EC6-D7F4-18DB-7997-35BE996574F7}"/>
                  </a:ext>
                </a:extLst>
              </p:cNvPr>
              <p:cNvSpPr>
                <a:spLocks noChangeShapeType="1"/>
              </p:cNvSpPr>
              <p:nvPr/>
            </p:nvSpPr>
            <p:spPr bwMode="auto">
              <a:xfrm flipH="1" flipV="1">
                <a:off x="1008" y="192"/>
                <a:ext cx="384" cy="105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51" name="Line 13">
                <a:extLst>
                  <a:ext uri="{FF2B5EF4-FFF2-40B4-BE49-F238E27FC236}">
                    <a16:creationId xmlns:a16="http://schemas.microsoft.com/office/drawing/2014/main" id="{542C8B53-3F48-4DED-FAF8-B0856C504201}"/>
                  </a:ext>
                </a:extLst>
              </p:cNvPr>
              <p:cNvSpPr>
                <a:spLocks noChangeShapeType="1"/>
              </p:cNvSpPr>
              <p:nvPr/>
            </p:nvSpPr>
            <p:spPr bwMode="auto">
              <a:xfrm flipH="1">
                <a:off x="576" y="1392"/>
                <a:ext cx="720" cy="0"/>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52" name="Line 14">
                <a:extLst>
                  <a:ext uri="{FF2B5EF4-FFF2-40B4-BE49-F238E27FC236}">
                    <a16:creationId xmlns:a16="http://schemas.microsoft.com/office/drawing/2014/main" id="{67104F77-38A9-FD89-D76C-CD7D3954A55E}"/>
                  </a:ext>
                </a:extLst>
              </p:cNvPr>
              <p:cNvSpPr>
                <a:spLocks noChangeShapeType="1"/>
              </p:cNvSpPr>
              <p:nvPr/>
            </p:nvSpPr>
            <p:spPr bwMode="auto">
              <a:xfrm flipH="1">
                <a:off x="576" y="769"/>
                <a:ext cx="1152" cy="577"/>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53" name="Oval 15">
                <a:extLst>
                  <a:ext uri="{FF2B5EF4-FFF2-40B4-BE49-F238E27FC236}">
                    <a16:creationId xmlns:a16="http://schemas.microsoft.com/office/drawing/2014/main" id="{E543F5EF-1B45-5209-ED6F-3B799791E609}"/>
                  </a:ext>
                </a:extLst>
              </p:cNvPr>
              <p:cNvSpPr>
                <a:spLocks noChangeArrowheads="1"/>
              </p:cNvSpPr>
              <p:nvPr/>
            </p:nvSpPr>
            <p:spPr bwMode="auto">
              <a:xfrm>
                <a:off x="0" y="48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1</a:t>
                </a:r>
              </a:p>
            </p:txBody>
          </p:sp>
          <p:sp>
            <p:nvSpPr>
              <p:cNvPr id="54" name="Oval 16">
                <a:extLst>
                  <a:ext uri="{FF2B5EF4-FFF2-40B4-BE49-F238E27FC236}">
                    <a16:creationId xmlns:a16="http://schemas.microsoft.com/office/drawing/2014/main" id="{AD3A6947-6928-7451-488C-DE641179C9DC}"/>
                  </a:ext>
                </a:extLst>
              </p:cNvPr>
              <p:cNvSpPr>
                <a:spLocks noChangeArrowheads="1"/>
              </p:cNvSpPr>
              <p:nvPr/>
            </p:nvSpPr>
            <p:spPr bwMode="auto">
              <a:xfrm>
                <a:off x="1296" y="1266"/>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3</a:t>
                </a:r>
              </a:p>
            </p:txBody>
          </p:sp>
          <p:sp>
            <p:nvSpPr>
              <p:cNvPr id="55" name="Oval 17">
                <a:extLst>
                  <a:ext uri="{FF2B5EF4-FFF2-40B4-BE49-F238E27FC236}">
                    <a16:creationId xmlns:a16="http://schemas.microsoft.com/office/drawing/2014/main" id="{57FDA3B4-38DB-9707-80D2-8AEA935D1D69}"/>
                  </a:ext>
                </a:extLst>
              </p:cNvPr>
              <p:cNvSpPr>
                <a:spLocks noChangeArrowheads="1"/>
              </p:cNvSpPr>
              <p:nvPr/>
            </p:nvSpPr>
            <p:spPr bwMode="auto">
              <a:xfrm>
                <a:off x="335" y="1266"/>
                <a:ext cx="287"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2</a:t>
                </a:r>
              </a:p>
            </p:txBody>
          </p:sp>
          <p:sp>
            <p:nvSpPr>
              <p:cNvPr id="56" name="Oval 18">
                <a:extLst>
                  <a:ext uri="{FF2B5EF4-FFF2-40B4-BE49-F238E27FC236}">
                    <a16:creationId xmlns:a16="http://schemas.microsoft.com/office/drawing/2014/main" id="{42283683-683F-E46D-1957-1634886AA8B6}"/>
                  </a:ext>
                </a:extLst>
              </p:cNvPr>
              <p:cNvSpPr>
                <a:spLocks noChangeArrowheads="1"/>
              </p:cNvSpPr>
              <p:nvPr/>
            </p:nvSpPr>
            <p:spPr bwMode="auto">
              <a:xfrm>
                <a:off x="1632" y="528"/>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4</a:t>
                </a:r>
              </a:p>
            </p:txBody>
          </p:sp>
          <p:sp>
            <p:nvSpPr>
              <p:cNvPr id="57" name="Oval 19">
                <a:extLst>
                  <a:ext uri="{FF2B5EF4-FFF2-40B4-BE49-F238E27FC236}">
                    <a16:creationId xmlns:a16="http://schemas.microsoft.com/office/drawing/2014/main" id="{0D3E1E0C-695C-BACB-E0A4-DEF21C4549F6}"/>
                  </a:ext>
                </a:extLst>
              </p:cNvPr>
              <p:cNvSpPr>
                <a:spLocks noChangeArrowheads="1"/>
              </p:cNvSpPr>
              <p:nvPr/>
            </p:nvSpPr>
            <p:spPr bwMode="auto">
              <a:xfrm>
                <a:off x="816" y="0"/>
                <a:ext cx="28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0</a:t>
                </a:r>
              </a:p>
            </p:txBody>
          </p:sp>
        </p:grpSp>
        <p:sp>
          <p:nvSpPr>
            <p:cNvPr id="41" name="Text Box 20">
              <a:extLst>
                <a:ext uri="{FF2B5EF4-FFF2-40B4-BE49-F238E27FC236}">
                  <a16:creationId xmlns:a16="http://schemas.microsoft.com/office/drawing/2014/main" id="{4CC3E188-627A-3F17-8F36-5E76563A9929}"/>
                </a:ext>
              </a:extLst>
            </p:cNvPr>
            <p:cNvSpPr txBox="1">
              <a:spLocks noChangeArrowheads="1"/>
            </p:cNvSpPr>
            <p:nvPr/>
          </p:nvSpPr>
          <p:spPr bwMode="auto">
            <a:xfrm>
              <a:off x="288" y="6"/>
              <a:ext cx="528" cy="252"/>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a:solidFill>
                    <a:schemeClr val="hlink"/>
                  </a:solidFill>
                </a:rPr>
                <a:t>a</a:t>
              </a:r>
              <a:r>
                <a:rPr lang="en-US" altLang="zh-CN" sz="2000" baseline="-25000">
                  <a:solidFill>
                    <a:schemeClr val="hlink"/>
                  </a:solidFill>
                </a:rPr>
                <a:t>1</a:t>
              </a:r>
              <a:r>
                <a:rPr lang="en-US" altLang="zh-CN" sz="2000">
                  <a:solidFill>
                    <a:schemeClr val="hlink"/>
                  </a:solidFill>
                </a:rPr>
                <a:t>=5</a:t>
              </a:r>
            </a:p>
          </p:txBody>
        </p:sp>
        <p:sp>
          <p:nvSpPr>
            <p:cNvPr id="42" name="Text Box 21">
              <a:extLst>
                <a:ext uri="{FF2B5EF4-FFF2-40B4-BE49-F238E27FC236}">
                  <a16:creationId xmlns:a16="http://schemas.microsoft.com/office/drawing/2014/main" id="{34574022-EED5-E605-61BB-FA51E4546571}"/>
                </a:ext>
              </a:extLst>
            </p:cNvPr>
            <p:cNvSpPr txBox="1">
              <a:spLocks noChangeArrowheads="1"/>
            </p:cNvSpPr>
            <p:nvPr/>
          </p:nvSpPr>
          <p:spPr bwMode="auto">
            <a:xfrm>
              <a:off x="0" y="660"/>
              <a:ext cx="468" cy="445"/>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a:solidFill>
                    <a:schemeClr val="hlink"/>
                  </a:solidFill>
                </a:rPr>
                <a:t>a</a:t>
              </a:r>
              <a:r>
                <a:rPr lang="en-US" altLang="zh-CN" sz="2000" baseline="-25000">
                  <a:solidFill>
                    <a:schemeClr val="hlink"/>
                  </a:solidFill>
                </a:rPr>
                <a:t>2</a:t>
              </a:r>
              <a:r>
                <a:rPr lang="en-US" altLang="zh-CN" sz="2000">
                  <a:solidFill>
                    <a:schemeClr val="hlink"/>
                  </a:solidFill>
                </a:rPr>
                <a:t>=</a:t>
              </a:r>
              <a:r>
                <a:rPr lang="zh-CN" altLang="en-US" sz="2000">
                  <a:solidFill>
                    <a:schemeClr val="hlink"/>
                  </a:solidFill>
                </a:rPr>
                <a:t>5</a:t>
              </a:r>
            </a:p>
          </p:txBody>
        </p:sp>
        <p:sp>
          <p:nvSpPr>
            <p:cNvPr id="43" name="Text Box 22">
              <a:extLst>
                <a:ext uri="{FF2B5EF4-FFF2-40B4-BE49-F238E27FC236}">
                  <a16:creationId xmlns:a16="http://schemas.microsoft.com/office/drawing/2014/main" id="{810ACB6C-9615-373E-E31F-50EF03CF4977}"/>
                </a:ext>
              </a:extLst>
            </p:cNvPr>
            <p:cNvSpPr txBox="1">
              <a:spLocks noChangeArrowheads="1"/>
            </p:cNvSpPr>
            <p:nvPr/>
          </p:nvSpPr>
          <p:spPr bwMode="auto">
            <a:xfrm>
              <a:off x="1200" y="101"/>
              <a:ext cx="480" cy="260"/>
            </a:xfrm>
            <a:prstGeom prst="rect">
              <a:avLst/>
            </a:prstGeom>
            <a:noFill/>
            <a:ln w="9525">
              <a:noFill/>
              <a:miter lim="800000"/>
              <a:headEnd/>
              <a:tailEnd/>
            </a:ln>
          </p:spPr>
          <p:txBody>
            <a:bodyPr lIns="0" rIns="0">
              <a:spAutoFit/>
            </a:bodyPr>
            <a:lstStyle/>
            <a:p>
              <a:pPr algn="ctr" eaLnBrk="1" hangingPunct="1">
                <a:spcBef>
                  <a:spcPct val="50000"/>
                </a:spcBef>
                <a:buFont typeface="Arial" pitchFamily="34" charset="0"/>
                <a:buNone/>
              </a:pPr>
              <a:r>
                <a:rPr lang="en-US" altLang="zh-CN" sz="2000">
                  <a:solidFill>
                    <a:schemeClr val="hlink"/>
                  </a:solidFill>
                </a:rPr>
                <a:t>a</a:t>
              </a:r>
              <a:r>
                <a:rPr lang="en-US" altLang="zh-CN" sz="2000" baseline="-25000">
                  <a:solidFill>
                    <a:schemeClr val="hlink"/>
                  </a:solidFill>
                </a:rPr>
                <a:t>5</a:t>
              </a:r>
              <a:r>
                <a:rPr lang="en-US" altLang="zh-CN" sz="2000">
                  <a:solidFill>
                    <a:schemeClr val="hlink"/>
                  </a:solidFill>
                </a:rPr>
                <a:t>=</a:t>
              </a:r>
              <a:r>
                <a:rPr lang="zh-CN" altLang="en-US" sz="2000">
                  <a:solidFill>
                    <a:schemeClr val="hlink"/>
                  </a:solidFill>
                </a:rPr>
                <a:t>15</a:t>
              </a:r>
            </a:p>
          </p:txBody>
        </p:sp>
        <p:sp>
          <p:nvSpPr>
            <p:cNvPr id="44" name="Text Box 23">
              <a:extLst>
                <a:ext uri="{FF2B5EF4-FFF2-40B4-BE49-F238E27FC236}">
                  <a16:creationId xmlns:a16="http://schemas.microsoft.com/office/drawing/2014/main" id="{3060ECEC-8707-647C-8FB7-9F3735316C64}"/>
                </a:ext>
              </a:extLst>
            </p:cNvPr>
            <p:cNvSpPr txBox="1">
              <a:spLocks noChangeArrowheads="1"/>
            </p:cNvSpPr>
            <p:nvPr/>
          </p:nvSpPr>
          <p:spPr bwMode="auto">
            <a:xfrm>
              <a:off x="672" y="660"/>
              <a:ext cx="524" cy="252"/>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dirty="0">
                  <a:solidFill>
                    <a:schemeClr val="hlink"/>
                  </a:solidFill>
                </a:rPr>
                <a:t>a</a:t>
              </a:r>
              <a:r>
                <a:rPr lang="en-US" altLang="zh-CN" sz="2000" baseline="-25000" dirty="0">
                  <a:solidFill>
                    <a:schemeClr val="hlink"/>
                  </a:solidFill>
                </a:rPr>
                <a:t>6</a:t>
              </a:r>
              <a:r>
                <a:rPr lang="en-US" altLang="zh-CN" sz="2000" dirty="0">
                  <a:solidFill>
                    <a:schemeClr val="hlink"/>
                  </a:solidFill>
                </a:rPr>
                <a:t>=</a:t>
              </a:r>
              <a:r>
                <a:rPr lang="zh-CN" altLang="en-US" sz="2000" dirty="0">
                  <a:solidFill>
                    <a:schemeClr val="hlink"/>
                  </a:solidFill>
                </a:rPr>
                <a:t>1</a:t>
              </a:r>
            </a:p>
          </p:txBody>
        </p:sp>
        <p:sp>
          <p:nvSpPr>
            <p:cNvPr id="45" name="Text Box 24">
              <a:extLst>
                <a:ext uri="{FF2B5EF4-FFF2-40B4-BE49-F238E27FC236}">
                  <a16:creationId xmlns:a16="http://schemas.microsoft.com/office/drawing/2014/main" id="{E121ADCE-00EC-EBF5-9058-1F4D1947F953}"/>
                </a:ext>
              </a:extLst>
            </p:cNvPr>
            <p:cNvSpPr txBox="1">
              <a:spLocks noChangeArrowheads="1"/>
            </p:cNvSpPr>
            <p:nvPr/>
          </p:nvSpPr>
          <p:spPr bwMode="auto">
            <a:xfrm>
              <a:off x="576" y="333"/>
              <a:ext cx="553" cy="252"/>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a:solidFill>
                    <a:schemeClr val="hlink"/>
                  </a:solidFill>
                </a:rPr>
                <a:t>a</a:t>
              </a:r>
              <a:r>
                <a:rPr lang="en-US" altLang="zh-CN" sz="2000" baseline="-25000">
                  <a:solidFill>
                    <a:schemeClr val="hlink"/>
                  </a:solidFill>
                </a:rPr>
                <a:t>3</a:t>
              </a:r>
              <a:r>
                <a:rPr lang="en-US" altLang="zh-CN" sz="2000">
                  <a:solidFill>
                    <a:schemeClr val="hlink"/>
                  </a:solidFill>
                </a:rPr>
                <a:t>=</a:t>
              </a:r>
              <a:r>
                <a:rPr lang="zh-CN" altLang="en-US" sz="2000">
                  <a:solidFill>
                    <a:schemeClr val="hlink"/>
                  </a:solidFill>
                </a:rPr>
                <a:t>7</a:t>
              </a:r>
            </a:p>
          </p:txBody>
        </p:sp>
        <p:sp>
          <p:nvSpPr>
            <p:cNvPr id="46" name="Text Box 25">
              <a:extLst>
                <a:ext uri="{FF2B5EF4-FFF2-40B4-BE49-F238E27FC236}">
                  <a16:creationId xmlns:a16="http://schemas.microsoft.com/office/drawing/2014/main" id="{815E633B-B727-BC36-CCB3-1E7DC29D0A64}"/>
                </a:ext>
              </a:extLst>
            </p:cNvPr>
            <p:cNvSpPr txBox="1">
              <a:spLocks noChangeArrowheads="1"/>
            </p:cNvSpPr>
            <p:nvPr/>
          </p:nvSpPr>
          <p:spPr bwMode="auto">
            <a:xfrm>
              <a:off x="720" y="1035"/>
              <a:ext cx="512" cy="252"/>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a:solidFill>
                    <a:schemeClr val="hlink"/>
                  </a:solidFill>
                </a:rPr>
                <a:t>a</a:t>
              </a:r>
              <a:r>
                <a:rPr lang="en-US" altLang="zh-CN" sz="2000" baseline="-25000">
                  <a:solidFill>
                    <a:schemeClr val="hlink"/>
                  </a:solidFill>
                </a:rPr>
                <a:t>4</a:t>
              </a:r>
              <a:r>
                <a:rPr lang="en-US" altLang="zh-CN" sz="2000">
                  <a:solidFill>
                    <a:schemeClr val="hlink"/>
                  </a:solidFill>
                </a:rPr>
                <a:t>=</a:t>
              </a:r>
              <a:r>
                <a:rPr lang="zh-CN" altLang="en-US" sz="2000">
                  <a:solidFill>
                    <a:schemeClr val="hlink"/>
                  </a:solidFill>
                </a:rPr>
                <a:t>2</a:t>
              </a:r>
            </a:p>
          </p:txBody>
        </p:sp>
      </p:grpSp>
      <p:sp>
        <p:nvSpPr>
          <p:cNvPr id="62" name="文本框 61">
            <a:extLst>
              <a:ext uri="{FF2B5EF4-FFF2-40B4-BE49-F238E27FC236}">
                <a16:creationId xmlns:a16="http://schemas.microsoft.com/office/drawing/2014/main" id="{3DF3AB6D-0413-08A3-FE53-88C64B50E473}"/>
              </a:ext>
            </a:extLst>
          </p:cNvPr>
          <p:cNvSpPr txBox="1"/>
          <p:nvPr/>
        </p:nvSpPr>
        <p:spPr>
          <a:xfrm>
            <a:off x="4490063" y="4224889"/>
            <a:ext cx="4013929" cy="954107"/>
          </a:xfrm>
          <a:prstGeom prst="rect">
            <a:avLst/>
          </a:prstGeom>
          <a:noFill/>
        </p:spPr>
        <p:txBody>
          <a:bodyPr wrap="square">
            <a:spAutoFit/>
          </a:bodyPr>
          <a:lstStyle/>
          <a:p>
            <a:pPr eaLnBrk="1" hangingPunct="1">
              <a:buFont typeface="Arial" pitchFamily="34" charset="0"/>
              <a:buNone/>
            </a:pPr>
            <a:r>
              <a:rPr lang="en-US" altLang="zh-CN" sz="2800" b="0" i="0" dirty="0" err="1">
                <a:latin typeface="黑体" panose="02010609060101010101" pitchFamily="49" charset="-122"/>
                <a:ea typeface="黑体" panose="02010609060101010101" pitchFamily="49" charset="-122"/>
                <a:sym typeface="Symbol" pitchFamily="18" charset="2"/>
              </a:rPr>
              <a:t>vl</a:t>
            </a:r>
            <a:r>
              <a:rPr lang="en-US" altLang="zh-CN" sz="2800" b="0" i="0" dirty="0">
                <a:latin typeface="黑体" panose="02010609060101010101" pitchFamily="49" charset="-122"/>
                <a:ea typeface="黑体" panose="02010609060101010101" pitchFamily="49" charset="-122"/>
                <a:sym typeface="Symbol" pitchFamily="18" charset="2"/>
              </a:rPr>
              <a:t>(0) = min{</a:t>
            </a:r>
            <a:r>
              <a:rPr lang="en-US" altLang="zh-CN" sz="2800" b="0" i="0" dirty="0" err="1">
                <a:latin typeface="黑体" panose="02010609060101010101" pitchFamily="49" charset="-122"/>
                <a:ea typeface="黑体" panose="02010609060101010101" pitchFamily="49" charset="-122"/>
                <a:sym typeface="Symbol" pitchFamily="18" charset="2"/>
              </a:rPr>
              <a:t>vl</a:t>
            </a:r>
            <a:r>
              <a:rPr lang="en-US" altLang="zh-CN" sz="2800" b="0" i="0" dirty="0">
                <a:latin typeface="黑体" panose="02010609060101010101" pitchFamily="49" charset="-122"/>
                <a:ea typeface="黑体" panose="02010609060101010101" pitchFamily="49" charset="-122"/>
                <a:sym typeface="Symbol" pitchFamily="18" charset="2"/>
              </a:rPr>
              <a:t>(4)-15, </a:t>
            </a:r>
            <a:r>
              <a:rPr lang="en-US" altLang="zh-CN" sz="2800" b="0" i="0" dirty="0" err="1">
                <a:latin typeface="黑体" panose="02010609060101010101" pitchFamily="49" charset="-122"/>
                <a:ea typeface="黑体" panose="02010609060101010101" pitchFamily="49" charset="-122"/>
                <a:sym typeface="Symbol" pitchFamily="18" charset="2"/>
              </a:rPr>
              <a:t>vl</a:t>
            </a:r>
            <a:r>
              <a:rPr lang="en-US" altLang="zh-CN" sz="2800" b="0" i="0" dirty="0">
                <a:latin typeface="黑体" panose="02010609060101010101" pitchFamily="49" charset="-122"/>
                <a:ea typeface="黑体" panose="02010609060101010101" pitchFamily="49" charset="-122"/>
                <a:sym typeface="Symbol" pitchFamily="18" charset="2"/>
              </a:rPr>
              <a:t>(3)-7,vl(1)-5} </a:t>
            </a:r>
            <a:endParaRPr lang="zh-CN" altLang="en-US" sz="2800" b="0" i="0" dirty="0">
              <a:latin typeface="黑体" panose="02010609060101010101" pitchFamily="49" charset="-122"/>
              <a:ea typeface="黑体" panose="02010609060101010101" pitchFamily="49" charset="-122"/>
              <a:sym typeface="Symbol"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AA6ED-6FFC-241F-A6C7-D6CA6478AD9B}"/>
            </a:ext>
          </a:extLst>
        </p:cNvPr>
        <p:cNvGrpSpPr/>
        <p:nvPr/>
      </p:nvGrpSpPr>
      <p:grpSpPr>
        <a:xfrm>
          <a:off x="0" y="0"/>
          <a:ext cx="0" cy="0"/>
          <a:chOff x="0" y="0"/>
          <a:chExt cx="0" cy="0"/>
        </a:xfrm>
      </p:grpSpPr>
      <p:sp>
        <p:nvSpPr>
          <p:cNvPr id="126980" name="Rectangle 4">
            <a:extLst>
              <a:ext uri="{FF2B5EF4-FFF2-40B4-BE49-F238E27FC236}">
                <a16:creationId xmlns:a16="http://schemas.microsoft.com/office/drawing/2014/main" id="{765B68C9-E4C8-4881-2006-03D4BF6D13DD}"/>
              </a:ext>
            </a:extLst>
          </p:cNvPr>
          <p:cNvSpPr>
            <a:spLocks noGrp="1" noChangeArrowheads="1"/>
          </p:cNvSpPr>
          <p:nvPr>
            <p:ph type="body" idx="1"/>
          </p:nvPr>
        </p:nvSpPr>
        <p:spPr>
          <a:xfrm>
            <a:off x="608978" y="1243989"/>
            <a:ext cx="8763000" cy="4038600"/>
          </a:xfrm>
        </p:spPr>
        <p:txBody>
          <a:bodyPr/>
          <a:lstStyle/>
          <a:p>
            <a:pPr marL="0" indent="0" eaLnBrk="1" hangingPunct="1">
              <a:spcBef>
                <a:spcPct val="100000"/>
              </a:spcBef>
              <a:buNone/>
            </a:pPr>
            <a:r>
              <a:rPr lang="zh-CN" altLang="en-US" dirty="0">
                <a:latin typeface="黑体" pitchFamily="49" charset="-122"/>
                <a:ea typeface="黑体" pitchFamily="49" charset="-122"/>
                <a:sym typeface="Symbol" pitchFamily="18" charset="2"/>
              </a:rPr>
              <a:t>活动</a:t>
            </a:r>
            <a:r>
              <a:rPr lang="en-US" altLang="zh-CN" dirty="0">
                <a:latin typeface="黑体" pitchFamily="49" charset="-122"/>
                <a:ea typeface="黑体" pitchFamily="49" charset="-122"/>
                <a:sym typeface="Symbol" pitchFamily="18" charset="2"/>
              </a:rPr>
              <a:t> a</a:t>
            </a:r>
            <a:r>
              <a:rPr lang="en-US" altLang="zh-CN" baseline="-25000" dirty="0">
                <a:latin typeface="黑体" pitchFamily="49" charset="-122"/>
                <a:ea typeface="黑体" pitchFamily="49" charset="-122"/>
                <a:sym typeface="Symbol" pitchFamily="18" charset="2"/>
              </a:rPr>
              <a:t>i</a:t>
            </a:r>
            <a:r>
              <a:rPr lang="en-US" altLang="zh-CN" dirty="0">
                <a:latin typeface="黑体" pitchFamily="49" charset="-122"/>
                <a:ea typeface="黑体" pitchFamily="49" charset="-122"/>
                <a:sym typeface="Symbol" pitchFamily="18" charset="2"/>
              </a:rPr>
              <a:t>=&lt;</a:t>
            </a:r>
            <a:r>
              <a:rPr lang="en-US" altLang="zh-CN" dirty="0" err="1">
                <a:latin typeface="黑体" pitchFamily="49" charset="-122"/>
                <a:ea typeface="黑体" pitchFamily="49" charset="-122"/>
                <a:sym typeface="Symbol" pitchFamily="18" charset="2"/>
              </a:rPr>
              <a:t>j,k</a:t>
            </a:r>
            <a:r>
              <a:rPr lang="en-US" altLang="zh-CN" dirty="0">
                <a:latin typeface="黑体" pitchFamily="49" charset="-122"/>
                <a:ea typeface="黑体" pitchFamily="49" charset="-122"/>
                <a:sym typeface="Symbol" pitchFamily="18" charset="2"/>
              </a:rPr>
              <a:t>&gt;</a:t>
            </a:r>
            <a:endParaRPr lang="en-US" altLang="zh-CN" sz="2800" dirty="0">
              <a:latin typeface="黑体" pitchFamily="49" charset="-122"/>
              <a:ea typeface="黑体" pitchFamily="49" charset="-122"/>
              <a:sym typeface="Symbol" pitchFamily="18" charset="2"/>
            </a:endParaRPr>
          </a:p>
          <a:p>
            <a:pPr eaLnBrk="1" hangingPunct="1">
              <a:spcBef>
                <a:spcPct val="100000"/>
              </a:spcBef>
            </a:pPr>
            <a:r>
              <a:rPr lang="en-US" altLang="zh-CN" sz="2800" dirty="0">
                <a:latin typeface="黑体" pitchFamily="49" charset="-122"/>
                <a:ea typeface="黑体" pitchFamily="49" charset="-122"/>
                <a:sym typeface="Symbol" pitchFamily="18" charset="2"/>
              </a:rPr>
              <a:t>e(</a:t>
            </a:r>
            <a:r>
              <a:rPr lang="en-US" altLang="zh-CN" sz="2800" dirty="0" err="1">
                <a:latin typeface="黑体" pitchFamily="49" charset="-122"/>
                <a:ea typeface="黑体" pitchFamily="49" charset="-122"/>
                <a:sym typeface="Symbol" pitchFamily="18" charset="2"/>
              </a:rPr>
              <a:t>i</a:t>
            </a:r>
            <a:r>
              <a:rPr lang="en-US" altLang="zh-CN" sz="2800" dirty="0">
                <a:latin typeface="黑体" pitchFamily="49" charset="-122"/>
                <a:ea typeface="黑体" pitchFamily="49" charset="-122"/>
                <a:sym typeface="Symbol" pitchFamily="18" charset="2"/>
              </a:rPr>
              <a:t>)=</a:t>
            </a:r>
            <a:r>
              <a:rPr lang="en-US" altLang="zh-CN" sz="2800" dirty="0" err="1">
                <a:latin typeface="黑体" pitchFamily="49" charset="-122"/>
                <a:ea typeface="黑体" pitchFamily="49" charset="-122"/>
                <a:sym typeface="Symbol" pitchFamily="18" charset="2"/>
              </a:rPr>
              <a:t>ve</a:t>
            </a:r>
            <a:r>
              <a:rPr lang="en-US" altLang="zh-CN" sz="2800" dirty="0">
                <a:latin typeface="黑体" pitchFamily="49" charset="-122"/>
                <a:ea typeface="黑体" pitchFamily="49" charset="-122"/>
                <a:sym typeface="Symbol" pitchFamily="18" charset="2"/>
              </a:rPr>
              <a:t>(j)</a:t>
            </a:r>
            <a:endParaRPr lang="zh-CN" altLang="en-US" sz="2800" dirty="0">
              <a:latin typeface="黑体" pitchFamily="49" charset="-122"/>
              <a:ea typeface="黑体" pitchFamily="49" charset="-122"/>
              <a:sym typeface="Symbol" pitchFamily="18" charset="2"/>
            </a:endParaRPr>
          </a:p>
          <a:p>
            <a:pPr eaLnBrk="1" hangingPunct="1">
              <a:spcBef>
                <a:spcPct val="50000"/>
              </a:spcBef>
            </a:pPr>
            <a:r>
              <a:rPr lang="en-US" altLang="zh-CN" sz="2800" dirty="0">
                <a:latin typeface="黑体" pitchFamily="49" charset="-122"/>
                <a:ea typeface="黑体" pitchFamily="49" charset="-122"/>
                <a:sym typeface="Symbol" pitchFamily="18" charset="2"/>
              </a:rPr>
              <a:t>l(</a:t>
            </a:r>
            <a:r>
              <a:rPr lang="en-US" altLang="zh-CN" sz="2800" dirty="0" err="1">
                <a:latin typeface="黑体" pitchFamily="49" charset="-122"/>
                <a:ea typeface="黑体" pitchFamily="49" charset="-122"/>
                <a:sym typeface="Symbol" pitchFamily="18" charset="2"/>
              </a:rPr>
              <a:t>i</a:t>
            </a:r>
            <a:r>
              <a:rPr lang="en-US" altLang="zh-CN" sz="2800" dirty="0">
                <a:latin typeface="黑体" pitchFamily="49" charset="-122"/>
                <a:ea typeface="黑体" pitchFamily="49" charset="-122"/>
                <a:sym typeface="Symbol" pitchFamily="18" charset="2"/>
              </a:rPr>
              <a:t>)=</a:t>
            </a:r>
            <a:r>
              <a:rPr lang="en-US" altLang="zh-CN" sz="2800" dirty="0" err="1">
                <a:latin typeface="黑体" pitchFamily="49" charset="-122"/>
                <a:ea typeface="黑体" pitchFamily="49" charset="-122"/>
                <a:sym typeface="Symbol" pitchFamily="18" charset="2"/>
              </a:rPr>
              <a:t>vl</a:t>
            </a:r>
            <a:r>
              <a:rPr lang="en-US" altLang="zh-CN" sz="2800" dirty="0">
                <a:latin typeface="黑体" pitchFamily="49" charset="-122"/>
                <a:ea typeface="黑体" pitchFamily="49" charset="-122"/>
                <a:sym typeface="Symbol" pitchFamily="18" charset="2"/>
              </a:rPr>
              <a:t>(k)-</a:t>
            </a:r>
            <a:r>
              <a:rPr lang="en-US" altLang="zh-CN" sz="2800" dirty="0" err="1">
                <a:latin typeface="黑体" pitchFamily="49" charset="-122"/>
                <a:ea typeface="黑体" pitchFamily="49" charset="-122"/>
                <a:sym typeface="Symbol" pitchFamily="18" charset="2"/>
              </a:rPr>
              <a:t>dut</a:t>
            </a:r>
            <a:r>
              <a:rPr lang="en-US" altLang="zh-CN" sz="2800" dirty="0">
                <a:latin typeface="黑体" pitchFamily="49" charset="-122"/>
                <a:ea typeface="黑体" pitchFamily="49" charset="-122"/>
                <a:sym typeface="Symbol" pitchFamily="18" charset="2"/>
              </a:rPr>
              <a:t>(&lt;</a:t>
            </a:r>
            <a:r>
              <a:rPr lang="en-US" altLang="zh-CN" sz="2800" dirty="0" err="1">
                <a:latin typeface="黑体" pitchFamily="49" charset="-122"/>
                <a:ea typeface="黑体" pitchFamily="49" charset="-122"/>
                <a:sym typeface="Symbol" pitchFamily="18" charset="2"/>
              </a:rPr>
              <a:t>j,k</a:t>
            </a:r>
            <a:r>
              <a:rPr lang="en-US" altLang="zh-CN" sz="2800" dirty="0">
                <a:latin typeface="黑体" pitchFamily="49" charset="-122"/>
                <a:ea typeface="黑体" pitchFamily="49" charset="-122"/>
                <a:sym typeface="Symbol" pitchFamily="18" charset="2"/>
              </a:rPr>
              <a:t>&gt;)  </a:t>
            </a:r>
          </a:p>
          <a:p>
            <a:pPr eaLnBrk="1" hangingPunct="1">
              <a:spcBef>
                <a:spcPct val="30000"/>
              </a:spcBef>
              <a:buFont typeface="Wingdings" pitchFamily="2" charset="2"/>
              <a:buNone/>
            </a:pPr>
            <a:r>
              <a:rPr lang="en-US" altLang="zh-CN" sz="2000" i="1" dirty="0">
                <a:latin typeface="黑体" pitchFamily="49" charset="-122"/>
                <a:ea typeface="黑体" pitchFamily="49" charset="-122"/>
                <a:sym typeface="Symbol" pitchFamily="18" charset="2"/>
              </a:rPr>
              <a:t>　</a:t>
            </a:r>
            <a:r>
              <a:rPr lang="en-US" altLang="zh-CN" sz="2400" dirty="0" err="1">
                <a:latin typeface="黑体" pitchFamily="49" charset="-122"/>
                <a:ea typeface="黑体" pitchFamily="49" charset="-122"/>
                <a:sym typeface="Symbol" pitchFamily="18" charset="2"/>
              </a:rPr>
              <a:t>dut</a:t>
            </a:r>
            <a:r>
              <a:rPr lang="en-US" altLang="zh-CN" sz="2400" dirty="0">
                <a:latin typeface="黑体" pitchFamily="49" charset="-122"/>
                <a:ea typeface="黑体" pitchFamily="49" charset="-122"/>
                <a:sym typeface="Symbol" pitchFamily="18" charset="2"/>
              </a:rPr>
              <a:t>(&lt;</a:t>
            </a:r>
            <a:r>
              <a:rPr lang="en-US" altLang="zh-CN" sz="2400" dirty="0" err="1">
                <a:latin typeface="黑体" pitchFamily="49" charset="-122"/>
                <a:ea typeface="黑体" pitchFamily="49" charset="-122"/>
                <a:sym typeface="Symbol" pitchFamily="18" charset="2"/>
              </a:rPr>
              <a:t>j,k</a:t>
            </a:r>
            <a:r>
              <a:rPr lang="en-US" altLang="zh-CN" sz="2400" dirty="0">
                <a:latin typeface="黑体" pitchFamily="49" charset="-122"/>
                <a:ea typeface="黑体" pitchFamily="49" charset="-122"/>
                <a:sym typeface="Symbol" pitchFamily="18" charset="2"/>
              </a:rPr>
              <a:t>&gt;)</a:t>
            </a:r>
            <a:r>
              <a:rPr lang="zh-CN" altLang="en-US" sz="2400" dirty="0">
                <a:latin typeface="黑体" pitchFamily="49" charset="-122"/>
                <a:ea typeface="黑体" pitchFamily="49" charset="-122"/>
                <a:sym typeface="Symbol" pitchFamily="18" charset="2"/>
              </a:rPr>
              <a:t>为活动</a:t>
            </a:r>
            <a:r>
              <a:rPr lang="en-US" altLang="zh-CN" sz="2400" dirty="0" err="1">
                <a:latin typeface="黑体" pitchFamily="49" charset="-122"/>
                <a:ea typeface="黑体" pitchFamily="49" charset="-122"/>
                <a:sym typeface="Symbol" pitchFamily="18" charset="2"/>
              </a:rPr>
              <a:t>a</a:t>
            </a:r>
            <a:r>
              <a:rPr lang="en-US" altLang="zh-CN" sz="2400" baseline="-25000" dirty="0" err="1">
                <a:latin typeface="黑体" pitchFamily="49" charset="-122"/>
                <a:ea typeface="黑体" pitchFamily="49" charset="-122"/>
                <a:sym typeface="Symbol" pitchFamily="18" charset="2"/>
              </a:rPr>
              <a:t>i</a:t>
            </a:r>
            <a:r>
              <a:rPr lang="zh-CN" altLang="en-US" sz="2400" dirty="0">
                <a:latin typeface="黑体" pitchFamily="49" charset="-122"/>
                <a:ea typeface="黑体" pitchFamily="49" charset="-122"/>
                <a:sym typeface="Symbol" pitchFamily="18" charset="2"/>
              </a:rPr>
              <a:t>的持续时间</a:t>
            </a:r>
          </a:p>
        </p:txBody>
      </p:sp>
      <p:sp>
        <p:nvSpPr>
          <p:cNvPr id="57350" name="Text Box 6">
            <a:extLst>
              <a:ext uri="{FF2B5EF4-FFF2-40B4-BE49-F238E27FC236}">
                <a16:creationId xmlns:a16="http://schemas.microsoft.com/office/drawing/2014/main" id="{A6C71D12-D727-1477-E00E-0918EA3080A8}"/>
              </a:ext>
            </a:extLst>
          </p:cNvPr>
          <p:cNvSpPr txBox="1">
            <a:spLocks noChangeArrowheads="1"/>
          </p:cNvSpPr>
          <p:nvPr/>
        </p:nvSpPr>
        <p:spPr bwMode="auto">
          <a:xfrm>
            <a:off x="8534400" y="6392863"/>
            <a:ext cx="609600" cy="822325"/>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8A466C82-6ED5-4469-AED6-B8D41193C395}" type="slidenum">
              <a:rPr lang="zh-CN" altLang="en-US"/>
              <a:pPr algn="r" eaLnBrk="1" hangingPunct="1">
                <a:spcBef>
                  <a:spcPct val="50000"/>
                </a:spcBef>
                <a:buFont typeface="Arial" pitchFamily="34" charset="0"/>
                <a:buNone/>
              </a:pPr>
              <a:t>68</a:t>
            </a:fld>
            <a:endParaRPr lang="en-US" altLang="zh-CN"/>
          </a:p>
        </p:txBody>
      </p:sp>
      <p:sp>
        <p:nvSpPr>
          <p:cNvPr id="57352" name="Text Box 26">
            <a:extLst>
              <a:ext uri="{FF2B5EF4-FFF2-40B4-BE49-F238E27FC236}">
                <a16:creationId xmlns:a16="http://schemas.microsoft.com/office/drawing/2014/main" id="{D414B26C-4E7B-C16D-B4A3-5E879B0C12F1}"/>
              </a:ext>
            </a:extLst>
          </p:cNvPr>
          <p:cNvSpPr txBox="1">
            <a:spLocks noChangeArrowheads="1"/>
          </p:cNvSpPr>
          <p:nvPr/>
        </p:nvSpPr>
        <p:spPr bwMode="auto">
          <a:xfrm>
            <a:off x="5200650" y="4797425"/>
            <a:ext cx="184150" cy="457200"/>
          </a:xfrm>
          <a:prstGeom prst="rect">
            <a:avLst/>
          </a:prstGeom>
          <a:noFill/>
          <a:ln w="9525">
            <a:noFill/>
            <a:miter lim="800000"/>
            <a:headEnd/>
            <a:tailEnd/>
          </a:ln>
        </p:spPr>
        <p:txBody>
          <a:bodyPr wrap="none">
            <a:spAutoFit/>
          </a:bodyPr>
          <a:lstStyle/>
          <a:p>
            <a:pPr eaLnBrk="1" hangingPunct="1">
              <a:buFont typeface="Arial" pitchFamily="34" charset="0"/>
              <a:buNone/>
            </a:pPr>
            <a:endParaRPr lang="zh-CN" altLang="en-US"/>
          </a:p>
        </p:txBody>
      </p:sp>
      <p:sp>
        <p:nvSpPr>
          <p:cNvPr id="4" name="Text Box 3">
            <a:extLst>
              <a:ext uri="{FF2B5EF4-FFF2-40B4-BE49-F238E27FC236}">
                <a16:creationId xmlns:a16="http://schemas.microsoft.com/office/drawing/2014/main" id="{90FB27FF-B723-C996-19F6-F2BF72539696}"/>
              </a:ext>
            </a:extLst>
          </p:cNvPr>
          <p:cNvSpPr txBox="1">
            <a:spLocks noChangeArrowheads="1"/>
          </p:cNvSpPr>
          <p:nvPr/>
        </p:nvSpPr>
        <p:spPr bwMode="auto">
          <a:xfrm>
            <a:off x="381000" y="124889"/>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活动的最早、最晚开始时间</a:t>
            </a:r>
          </a:p>
        </p:txBody>
      </p:sp>
      <p:sp>
        <p:nvSpPr>
          <p:cNvPr id="7" name="文本框 6">
            <a:extLst>
              <a:ext uri="{FF2B5EF4-FFF2-40B4-BE49-F238E27FC236}">
                <a16:creationId xmlns:a16="http://schemas.microsoft.com/office/drawing/2014/main" id="{B0540770-A543-25C6-E9F3-A32372F42C45}"/>
              </a:ext>
            </a:extLst>
          </p:cNvPr>
          <p:cNvSpPr txBox="1"/>
          <p:nvPr/>
        </p:nvSpPr>
        <p:spPr>
          <a:xfrm>
            <a:off x="593386" y="4383437"/>
            <a:ext cx="8516582" cy="954107"/>
          </a:xfrm>
          <a:prstGeom prst="rect">
            <a:avLst/>
          </a:prstGeom>
          <a:noFill/>
        </p:spPr>
        <p:txBody>
          <a:bodyPr wrap="square">
            <a:spAutoFit/>
          </a:bodyPr>
          <a:lstStyle/>
          <a:p>
            <a:pPr eaLnBrk="1" hangingPunct="1">
              <a:buClr>
                <a:srgbClr val="FF0000"/>
              </a:buClr>
            </a:pPr>
            <a:r>
              <a:rPr lang="zh-CN" altLang="en-US" sz="2800" b="0" i="0" dirty="0">
                <a:latin typeface="黑体" panose="02010609060101010101" pitchFamily="49" charset="-122"/>
                <a:ea typeface="黑体" panose="02010609060101010101" pitchFamily="49" charset="-122"/>
                <a:sym typeface="Symbol" pitchFamily="18" charset="2"/>
              </a:rPr>
              <a:t>活动的</a:t>
            </a:r>
            <a:r>
              <a:rPr lang="zh-CN" altLang="en-US" sz="2800" b="0" i="0" dirty="0">
                <a:solidFill>
                  <a:srgbClr val="C00000"/>
                </a:solidFill>
                <a:latin typeface="黑体" panose="02010609060101010101" pitchFamily="49" charset="-122"/>
                <a:ea typeface="黑体" panose="02010609060101010101" pitchFamily="49" charset="-122"/>
                <a:sym typeface="Symbol" pitchFamily="18" charset="2"/>
              </a:rPr>
              <a:t>最早开始时间</a:t>
            </a:r>
            <a:r>
              <a:rPr lang="zh-CN" altLang="en-US" sz="2800" b="0" i="0" dirty="0">
                <a:latin typeface="黑体" panose="02010609060101010101" pitchFamily="49" charset="-122"/>
                <a:ea typeface="黑体" panose="02010609060101010101" pitchFamily="49" charset="-122"/>
                <a:sym typeface="Symbol" pitchFamily="18" charset="2"/>
              </a:rPr>
              <a:t>是活动的弧尾事件的最早开始时间。</a:t>
            </a:r>
          </a:p>
        </p:txBody>
      </p:sp>
      <p:grpSp>
        <p:nvGrpSpPr>
          <p:cNvPr id="5" name="组合 4">
            <a:extLst>
              <a:ext uri="{FF2B5EF4-FFF2-40B4-BE49-F238E27FC236}">
                <a16:creationId xmlns:a16="http://schemas.microsoft.com/office/drawing/2014/main" id="{9197ECD1-74BB-ABBB-21F0-D6D5B6CB75A9}"/>
              </a:ext>
            </a:extLst>
          </p:cNvPr>
          <p:cNvGrpSpPr/>
          <p:nvPr/>
        </p:nvGrpSpPr>
        <p:grpSpPr>
          <a:xfrm>
            <a:off x="7020272" y="1411727"/>
            <a:ext cx="1345108" cy="2950666"/>
            <a:chOff x="6853413" y="1444231"/>
            <a:chExt cx="1345108" cy="2950666"/>
          </a:xfrm>
        </p:grpSpPr>
        <p:grpSp>
          <p:nvGrpSpPr>
            <p:cNvPr id="6" name="Group 8">
              <a:extLst>
                <a:ext uri="{FF2B5EF4-FFF2-40B4-BE49-F238E27FC236}">
                  <a16:creationId xmlns:a16="http://schemas.microsoft.com/office/drawing/2014/main" id="{3F2ADF6D-6A06-7EDF-8726-766F3FFF43DB}"/>
                </a:ext>
              </a:extLst>
            </p:cNvPr>
            <p:cNvGrpSpPr>
              <a:grpSpLocks/>
            </p:cNvGrpSpPr>
            <p:nvPr/>
          </p:nvGrpSpPr>
          <p:grpSpPr bwMode="auto">
            <a:xfrm>
              <a:off x="6919308" y="1444231"/>
              <a:ext cx="942332" cy="2950666"/>
              <a:chOff x="-502" y="-940"/>
              <a:chExt cx="1078" cy="2394"/>
            </a:xfrm>
          </p:grpSpPr>
          <p:sp>
            <p:nvSpPr>
              <p:cNvPr id="10" name="Line 9">
                <a:extLst>
                  <a:ext uri="{FF2B5EF4-FFF2-40B4-BE49-F238E27FC236}">
                    <a16:creationId xmlns:a16="http://schemas.microsoft.com/office/drawing/2014/main" id="{46F6393C-4160-AE04-B531-30A2C6CEBEC4}"/>
                  </a:ext>
                </a:extLst>
              </p:cNvPr>
              <p:cNvSpPr>
                <a:spLocks noChangeShapeType="1"/>
              </p:cNvSpPr>
              <p:nvPr/>
            </p:nvSpPr>
            <p:spPr bwMode="auto">
              <a:xfrm flipH="1" flipV="1">
                <a:off x="-502" y="-884"/>
                <a:ext cx="453" cy="597"/>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11" name="Line 10">
                <a:extLst>
                  <a:ext uri="{FF2B5EF4-FFF2-40B4-BE49-F238E27FC236}">
                    <a16:creationId xmlns:a16="http://schemas.microsoft.com/office/drawing/2014/main" id="{80620ADE-BA4F-22C3-5BA8-551C735033D2}"/>
                  </a:ext>
                </a:extLst>
              </p:cNvPr>
              <p:cNvSpPr>
                <a:spLocks noChangeShapeType="1"/>
              </p:cNvSpPr>
              <p:nvPr/>
            </p:nvSpPr>
            <p:spPr bwMode="auto">
              <a:xfrm flipH="1">
                <a:off x="335" y="-940"/>
                <a:ext cx="226" cy="623"/>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12" name="Line 11">
                <a:extLst>
                  <a:ext uri="{FF2B5EF4-FFF2-40B4-BE49-F238E27FC236}">
                    <a16:creationId xmlns:a16="http://schemas.microsoft.com/office/drawing/2014/main" id="{9A4ACD71-BED5-04A4-68E0-0BD1517AA550}"/>
                  </a:ext>
                </a:extLst>
              </p:cNvPr>
              <p:cNvSpPr>
                <a:spLocks noChangeShapeType="1"/>
              </p:cNvSpPr>
              <p:nvPr/>
            </p:nvSpPr>
            <p:spPr bwMode="auto">
              <a:xfrm>
                <a:off x="138" y="-92"/>
                <a:ext cx="54" cy="790"/>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13" name="Line 13">
                <a:extLst>
                  <a:ext uri="{FF2B5EF4-FFF2-40B4-BE49-F238E27FC236}">
                    <a16:creationId xmlns:a16="http://schemas.microsoft.com/office/drawing/2014/main" id="{CB09FECF-886E-3900-8973-B799AE29D5E2}"/>
                  </a:ext>
                </a:extLst>
              </p:cNvPr>
              <p:cNvSpPr>
                <a:spLocks noChangeShapeType="1"/>
              </p:cNvSpPr>
              <p:nvPr/>
            </p:nvSpPr>
            <p:spPr bwMode="auto">
              <a:xfrm>
                <a:off x="172" y="905"/>
                <a:ext cx="404" cy="487"/>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14" name="Line 14">
                <a:extLst>
                  <a:ext uri="{FF2B5EF4-FFF2-40B4-BE49-F238E27FC236}">
                    <a16:creationId xmlns:a16="http://schemas.microsoft.com/office/drawing/2014/main" id="{94657FE5-6404-3AC4-509C-53E52089A0A1}"/>
                  </a:ext>
                </a:extLst>
              </p:cNvPr>
              <p:cNvSpPr>
                <a:spLocks noChangeShapeType="1"/>
              </p:cNvSpPr>
              <p:nvPr/>
            </p:nvSpPr>
            <p:spPr bwMode="auto">
              <a:xfrm flipV="1">
                <a:off x="-339" y="905"/>
                <a:ext cx="386" cy="549"/>
              </a:xfrm>
              <a:prstGeom prst="line">
                <a:avLst/>
              </a:prstGeom>
              <a:noFill/>
              <a:ln w="38100">
                <a:solidFill>
                  <a:srgbClr val="009900"/>
                </a:solidFill>
                <a:round/>
                <a:headEnd type="triangle" w="med" len="med"/>
                <a:tailEnd/>
              </a:ln>
            </p:spPr>
            <p:txBody>
              <a:bodyPr wrap="none" lIns="0" rIns="0" anchor="ctr"/>
              <a:lstStyle/>
              <a:p>
                <a:endParaRPr lang="zh-CN" altLang="en-US"/>
              </a:p>
            </p:txBody>
          </p:sp>
        </p:grpSp>
        <p:sp>
          <p:nvSpPr>
            <p:cNvPr id="8" name="文本框 7">
              <a:extLst>
                <a:ext uri="{FF2B5EF4-FFF2-40B4-BE49-F238E27FC236}">
                  <a16:creationId xmlns:a16="http://schemas.microsoft.com/office/drawing/2014/main" id="{12E07E18-3073-8E02-F631-AE459420A8A8}"/>
                </a:ext>
              </a:extLst>
            </p:cNvPr>
            <p:cNvSpPr txBox="1"/>
            <p:nvPr/>
          </p:nvSpPr>
          <p:spPr>
            <a:xfrm>
              <a:off x="6853413" y="2208218"/>
              <a:ext cx="1345108" cy="369332"/>
            </a:xfrm>
            <a:prstGeom prst="rect">
              <a:avLst/>
            </a:prstGeom>
            <a:noFill/>
          </p:spPr>
          <p:txBody>
            <a:bodyPr wrap="square" rtlCol="0">
              <a:spAutoFit/>
            </a:bodyPr>
            <a:lstStyle/>
            <a:p>
              <a:pPr algn="l"/>
              <a:r>
                <a:rPr lang="zh-CN" altLang="en-US" b="0" i="0" dirty="0">
                  <a:solidFill>
                    <a:srgbClr val="FF0000"/>
                  </a:solidFill>
                </a:rPr>
                <a:t>到达研讨室</a:t>
              </a:r>
            </a:p>
          </p:txBody>
        </p:sp>
        <p:sp>
          <p:nvSpPr>
            <p:cNvPr id="9" name="文本框 8">
              <a:extLst>
                <a:ext uri="{FF2B5EF4-FFF2-40B4-BE49-F238E27FC236}">
                  <a16:creationId xmlns:a16="http://schemas.microsoft.com/office/drawing/2014/main" id="{0DB13333-DD60-6EA0-8C9B-E491F2F652D9}"/>
                </a:ext>
              </a:extLst>
            </p:cNvPr>
            <p:cNvSpPr txBox="1"/>
            <p:nvPr/>
          </p:nvSpPr>
          <p:spPr>
            <a:xfrm>
              <a:off x="6919308" y="3389761"/>
              <a:ext cx="1159106" cy="369332"/>
            </a:xfrm>
            <a:prstGeom prst="rect">
              <a:avLst/>
            </a:prstGeom>
            <a:noFill/>
          </p:spPr>
          <p:txBody>
            <a:bodyPr wrap="square" rtlCol="0">
              <a:spAutoFit/>
            </a:bodyPr>
            <a:lstStyle/>
            <a:p>
              <a:pPr algn="l"/>
              <a:r>
                <a:rPr lang="zh-CN" altLang="en-US" b="0" i="0" dirty="0">
                  <a:solidFill>
                    <a:srgbClr val="FF0000"/>
                  </a:solidFill>
                </a:rPr>
                <a:t>研讨完成</a:t>
              </a:r>
            </a:p>
          </p:txBody>
        </p:sp>
      </p:grpSp>
      <p:sp>
        <p:nvSpPr>
          <p:cNvPr id="16" name="文本框 15">
            <a:extLst>
              <a:ext uri="{FF2B5EF4-FFF2-40B4-BE49-F238E27FC236}">
                <a16:creationId xmlns:a16="http://schemas.microsoft.com/office/drawing/2014/main" id="{534FF504-39E0-8A55-609E-99FCD367A621}"/>
              </a:ext>
            </a:extLst>
          </p:cNvPr>
          <p:cNvSpPr txBox="1"/>
          <p:nvPr/>
        </p:nvSpPr>
        <p:spPr>
          <a:xfrm>
            <a:off x="467544" y="5446273"/>
            <a:ext cx="8516581" cy="954107"/>
          </a:xfrm>
          <a:prstGeom prst="rect">
            <a:avLst/>
          </a:prstGeom>
          <a:noFill/>
        </p:spPr>
        <p:txBody>
          <a:bodyPr wrap="square">
            <a:spAutoFit/>
          </a:bodyPr>
          <a:lstStyle/>
          <a:p>
            <a:pPr eaLnBrk="1" hangingPunct="1"/>
            <a:r>
              <a:rPr lang="zh-CN" altLang="en-US" sz="2800" b="0" i="0" dirty="0">
                <a:latin typeface="黑体" panose="02010609060101010101" pitchFamily="49" charset="-122"/>
                <a:ea typeface="黑体" panose="02010609060101010101" pitchFamily="49" charset="-122"/>
                <a:sym typeface="Symbol" pitchFamily="18" charset="2"/>
              </a:rPr>
              <a:t>活动的</a:t>
            </a:r>
            <a:r>
              <a:rPr lang="zh-CN" altLang="en-US" sz="2800" b="0" i="0" dirty="0">
                <a:solidFill>
                  <a:srgbClr val="FF0000"/>
                </a:solidFill>
                <a:latin typeface="黑体" panose="02010609060101010101" pitchFamily="49" charset="-122"/>
                <a:ea typeface="黑体" panose="02010609060101010101" pitchFamily="49" charset="-122"/>
                <a:sym typeface="Symbol" pitchFamily="18" charset="2"/>
              </a:rPr>
              <a:t>最晚发生时间</a:t>
            </a:r>
            <a:r>
              <a:rPr lang="zh-CN" altLang="en-US" sz="2800" b="0" i="0" dirty="0">
                <a:latin typeface="黑体" panose="02010609060101010101" pitchFamily="49" charset="-122"/>
                <a:ea typeface="黑体" panose="02010609060101010101" pitchFamily="49" charset="-122"/>
                <a:sym typeface="Symbol" pitchFamily="18" charset="2"/>
              </a:rPr>
              <a:t>是活动的弧头事件的最晚发生时间减去活动的持续时间</a:t>
            </a:r>
          </a:p>
        </p:txBody>
      </p:sp>
    </p:spTree>
    <p:extLst>
      <p:ext uri="{BB962C8B-B14F-4D97-AF65-F5344CB8AC3E}">
        <p14:creationId xmlns:p14="http://schemas.microsoft.com/office/powerpoint/2010/main" val="11786229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6980">
                                            <p:txEl>
                                              <p:pRg st="0" end="0"/>
                                            </p:txEl>
                                          </p:spTgt>
                                        </p:tgtEl>
                                        <p:attrNameLst>
                                          <p:attrName>style.visibility</p:attrName>
                                        </p:attrNameLst>
                                      </p:cBhvr>
                                      <p:to>
                                        <p:strVal val="visible"/>
                                      </p:to>
                                    </p:set>
                                    <p:animEffect transition="in" filter="blinds(horizontal)">
                                      <p:cBhvr>
                                        <p:cTn id="7" dur="500"/>
                                        <p:tgtEl>
                                          <p:spTgt spid="1269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6980">
                                            <p:txEl>
                                              <p:pRg st="1" end="1"/>
                                            </p:txEl>
                                          </p:spTgt>
                                        </p:tgtEl>
                                        <p:attrNameLst>
                                          <p:attrName>style.visibility</p:attrName>
                                        </p:attrNameLst>
                                      </p:cBhvr>
                                      <p:to>
                                        <p:strVal val="visible"/>
                                      </p:to>
                                    </p:set>
                                    <p:animEffect transition="in" filter="blinds(horizontal)">
                                      <p:cBhvr>
                                        <p:cTn id="12" dur="500"/>
                                        <p:tgtEl>
                                          <p:spTgt spid="12698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26980">
                                            <p:txEl>
                                              <p:pRg st="2" end="2"/>
                                            </p:txEl>
                                          </p:spTgt>
                                        </p:tgtEl>
                                        <p:attrNameLst>
                                          <p:attrName>style.visibility</p:attrName>
                                        </p:attrNameLst>
                                      </p:cBhvr>
                                      <p:to>
                                        <p:strVal val="visible"/>
                                      </p:to>
                                    </p:set>
                                    <p:animEffect transition="in" filter="blinds(horizontal)">
                                      <p:cBhvr>
                                        <p:cTn id="21" dur="500"/>
                                        <p:tgtEl>
                                          <p:spTgt spid="126980">
                                            <p:txEl>
                                              <p:pRg st="2" end="2"/>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26980">
                                            <p:txEl>
                                              <p:pRg st="3" end="3"/>
                                            </p:txEl>
                                          </p:spTgt>
                                        </p:tgtEl>
                                        <p:attrNameLst>
                                          <p:attrName>style.visibility</p:attrName>
                                        </p:attrNameLst>
                                      </p:cBhvr>
                                      <p:to>
                                        <p:strVal val="visible"/>
                                      </p:to>
                                    </p:set>
                                    <p:animEffect transition="in" filter="blinds(horizontal)">
                                      <p:cBhvr>
                                        <p:cTn id="24" dur="500"/>
                                        <p:tgtEl>
                                          <p:spTgt spid="126980">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4"/>
          <p:cNvSpPr>
            <a:spLocks noGrp="1" noChangeArrowheads="1"/>
          </p:cNvSpPr>
          <p:nvPr>
            <p:ph type="body" idx="1"/>
          </p:nvPr>
        </p:nvSpPr>
        <p:spPr>
          <a:xfrm>
            <a:off x="581136" y="1227127"/>
            <a:ext cx="8763000" cy="4038600"/>
          </a:xfrm>
        </p:spPr>
        <p:txBody>
          <a:bodyPr/>
          <a:lstStyle/>
          <a:p>
            <a:pPr eaLnBrk="1" hangingPunct="1">
              <a:lnSpc>
                <a:spcPct val="90000"/>
              </a:lnSpc>
              <a:spcBef>
                <a:spcPct val="50000"/>
              </a:spcBef>
            </a:pPr>
            <a:r>
              <a:rPr lang="en-US" altLang="zh-CN" dirty="0">
                <a:latin typeface="黑体" pitchFamily="49" charset="-122"/>
                <a:ea typeface="黑体" pitchFamily="49" charset="-122"/>
                <a:sym typeface="Symbol" pitchFamily="18" charset="2"/>
              </a:rPr>
              <a:t>l(</a:t>
            </a:r>
            <a:r>
              <a:rPr lang="en-US" altLang="zh-CN" dirty="0" err="1">
                <a:latin typeface="黑体" pitchFamily="49" charset="-122"/>
                <a:ea typeface="黑体" pitchFamily="49" charset="-122"/>
                <a:sym typeface="Symbol" pitchFamily="18" charset="2"/>
              </a:rPr>
              <a:t>i</a:t>
            </a:r>
            <a:r>
              <a:rPr lang="en-US" altLang="zh-CN" dirty="0">
                <a:latin typeface="黑体" pitchFamily="49" charset="-122"/>
                <a:ea typeface="黑体" pitchFamily="49" charset="-122"/>
                <a:sym typeface="Symbol" pitchFamily="18" charset="2"/>
              </a:rPr>
              <a:t>)-e(</a:t>
            </a:r>
            <a:r>
              <a:rPr lang="en-US" altLang="zh-CN" dirty="0" err="1">
                <a:latin typeface="黑体" pitchFamily="49" charset="-122"/>
                <a:ea typeface="黑体" pitchFamily="49" charset="-122"/>
                <a:sym typeface="Symbol" pitchFamily="18" charset="2"/>
              </a:rPr>
              <a:t>i</a:t>
            </a:r>
            <a:r>
              <a:rPr lang="en-US" altLang="zh-CN" dirty="0">
                <a:latin typeface="黑体" pitchFamily="49" charset="-122"/>
                <a:ea typeface="黑体" pitchFamily="49" charset="-122"/>
                <a:sym typeface="Symbol" pitchFamily="18" charset="2"/>
              </a:rPr>
              <a:t>)：</a:t>
            </a:r>
            <a:r>
              <a:rPr lang="zh-CN" altLang="en-US" dirty="0">
                <a:latin typeface="黑体" pitchFamily="49" charset="-122"/>
                <a:ea typeface="黑体" pitchFamily="49" charset="-122"/>
                <a:sym typeface="Symbol" pitchFamily="18" charset="2"/>
              </a:rPr>
              <a:t>活动</a:t>
            </a:r>
            <a:r>
              <a:rPr lang="en-US" altLang="zh-CN" dirty="0" err="1">
                <a:latin typeface="黑体" pitchFamily="49" charset="-122"/>
                <a:ea typeface="黑体" pitchFamily="49" charset="-122"/>
                <a:sym typeface="Symbol" pitchFamily="18" charset="2"/>
              </a:rPr>
              <a:t>a</a:t>
            </a:r>
            <a:r>
              <a:rPr lang="en-US" altLang="zh-CN" baseline="-25000" dirty="0" err="1">
                <a:latin typeface="黑体" pitchFamily="49" charset="-122"/>
                <a:ea typeface="黑体" pitchFamily="49" charset="-122"/>
                <a:sym typeface="Symbol" pitchFamily="18" charset="2"/>
              </a:rPr>
              <a:t>i</a:t>
            </a:r>
            <a:r>
              <a:rPr lang="zh-CN" altLang="en-US" dirty="0">
                <a:latin typeface="黑体" pitchFamily="49" charset="-122"/>
                <a:ea typeface="黑体" pitchFamily="49" charset="-122"/>
                <a:sym typeface="Symbol" pitchFamily="18" charset="2"/>
              </a:rPr>
              <a:t>开始时间余量</a:t>
            </a:r>
          </a:p>
          <a:p>
            <a:pPr eaLnBrk="1" hangingPunct="1">
              <a:lnSpc>
                <a:spcPct val="90000"/>
              </a:lnSpc>
              <a:spcBef>
                <a:spcPct val="50000"/>
              </a:spcBef>
            </a:pPr>
            <a:r>
              <a:rPr lang="zh-CN" altLang="en-US" b="1" dirty="0">
                <a:latin typeface="黑体" pitchFamily="49" charset="-122"/>
                <a:ea typeface="黑体" pitchFamily="49" charset="-122"/>
                <a:sym typeface="Symbol" pitchFamily="18" charset="2"/>
              </a:rPr>
              <a:t>如果</a:t>
            </a:r>
            <a:r>
              <a:rPr lang="en-US" altLang="zh-CN" b="1" dirty="0">
                <a:latin typeface="黑体" pitchFamily="49" charset="-122"/>
                <a:ea typeface="黑体" pitchFamily="49" charset="-122"/>
                <a:sym typeface="Symbol" pitchFamily="18" charset="2"/>
              </a:rPr>
              <a:t>l(</a:t>
            </a:r>
            <a:r>
              <a:rPr lang="en-US" altLang="zh-CN" b="1" dirty="0" err="1">
                <a:latin typeface="黑体" pitchFamily="49" charset="-122"/>
                <a:ea typeface="黑体" pitchFamily="49" charset="-122"/>
                <a:sym typeface="Symbol" pitchFamily="18" charset="2"/>
              </a:rPr>
              <a:t>i</a:t>
            </a:r>
            <a:r>
              <a:rPr lang="en-US" altLang="zh-CN" b="1" dirty="0">
                <a:latin typeface="黑体" pitchFamily="49" charset="-122"/>
                <a:ea typeface="黑体" pitchFamily="49" charset="-122"/>
                <a:sym typeface="Symbol" pitchFamily="18" charset="2"/>
              </a:rPr>
              <a:t>)=e(</a:t>
            </a:r>
            <a:r>
              <a:rPr lang="en-US" altLang="zh-CN" b="1" dirty="0" err="1">
                <a:latin typeface="黑体" pitchFamily="49" charset="-122"/>
                <a:ea typeface="黑体" pitchFamily="49" charset="-122"/>
                <a:sym typeface="Symbol" pitchFamily="18" charset="2"/>
              </a:rPr>
              <a:t>i</a:t>
            </a:r>
            <a:r>
              <a:rPr lang="en-US" altLang="zh-CN" b="1" dirty="0">
                <a:latin typeface="黑体" pitchFamily="49" charset="-122"/>
                <a:ea typeface="黑体" pitchFamily="49" charset="-122"/>
                <a:sym typeface="Symbol" pitchFamily="18" charset="2"/>
              </a:rPr>
              <a:t>)，</a:t>
            </a:r>
            <a:r>
              <a:rPr lang="zh-CN" altLang="en-US" b="1" dirty="0">
                <a:latin typeface="黑体" pitchFamily="49" charset="-122"/>
                <a:ea typeface="黑体" pitchFamily="49" charset="-122"/>
                <a:sym typeface="Symbol" pitchFamily="18" charset="2"/>
              </a:rPr>
              <a:t>则称活动</a:t>
            </a:r>
            <a:r>
              <a:rPr lang="en-US" altLang="zh-CN" b="1" dirty="0" err="1">
                <a:latin typeface="黑体" pitchFamily="49" charset="-122"/>
                <a:ea typeface="黑体" pitchFamily="49" charset="-122"/>
                <a:sym typeface="Symbol" pitchFamily="18" charset="2"/>
              </a:rPr>
              <a:t>a</a:t>
            </a:r>
            <a:r>
              <a:rPr lang="en-US" altLang="zh-CN" b="1" baseline="-25000" dirty="0" err="1">
                <a:latin typeface="黑体" pitchFamily="49" charset="-122"/>
                <a:ea typeface="黑体" pitchFamily="49" charset="-122"/>
                <a:sym typeface="Symbol" pitchFamily="18" charset="2"/>
              </a:rPr>
              <a:t>i</a:t>
            </a:r>
            <a:r>
              <a:rPr lang="zh-CN" altLang="en-US" b="1" dirty="0">
                <a:latin typeface="黑体" pitchFamily="49" charset="-122"/>
                <a:ea typeface="黑体" pitchFamily="49" charset="-122"/>
                <a:sym typeface="Symbol" pitchFamily="18" charset="2"/>
              </a:rPr>
              <a:t>为关键活动</a:t>
            </a:r>
          </a:p>
        </p:txBody>
      </p:sp>
      <p:sp>
        <p:nvSpPr>
          <p:cNvPr id="56326" name="Text Box 6"/>
          <p:cNvSpPr txBox="1">
            <a:spLocks noChangeArrowheads="1"/>
          </p:cNvSpPr>
          <p:nvPr/>
        </p:nvSpPr>
        <p:spPr bwMode="auto">
          <a:xfrm>
            <a:off x="8534400" y="6392863"/>
            <a:ext cx="609600" cy="457200"/>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FFDDEA47-1019-4478-B05D-A1169B840CF1}" type="slidenum">
              <a:rPr lang="zh-CN" altLang="en-US"/>
              <a:pPr algn="r" eaLnBrk="1" hangingPunct="1">
                <a:spcBef>
                  <a:spcPct val="50000"/>
                </a:spcBef>
                <a:buFont typeface="Arial" pitchFamily="34" charset="0"/>
                <a:buNone/>
              </a:pPr>
              <a:t>69</a:t>
            </a:fld>
            <a:endParaRPr lang="en-US" altLang="zh-CN"/>
          </a:p>
        </p:txBody>
      </p:sp>
      <p:sp>
        <p:nvSpPr>
          <p:cNvPr id="4" name="Text Box 3">
            <a:extLst>
              <a:ext uri="{FF2B5EF4-FFF2-40B4-BE49-F238E27FC236}">
                <a16:creationId xmlns:a16="http://schemas.microsoft.com/office/drawing/2014/main" id="{8310D517-766B-EA60-3C24-19E237ADE2A7}"/>
              </a:ext>
            </a:extLst>
          </p:cNvPr>
          <p:cNvSpPr txBox="1">
            <a:spLocks noChangeArrowheads="1"/>
          </p:cNvSpPr>
          <p:nvPr/>
        </p:nvSpPr>
        <p:spPr bwMode="auto">
          <a:xfrm>
            <a:off x="571472" y="239575"/>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关键活动</a:t>
            </a:r>
          </a:p>
        </p:txBody>
      </p:sp>
      <p:grpSp>
        <p:nvGrpSpPr>
          <p:cNvPr id="6" name="组合 5">
            <a:extLst>
              <a:ext uri="{FF2B5EF4-FFF2-40B4-BE49-F238E27FC236}">
                <a16:creationId xmlns:a16="http://schemas.microsoft.com/office/drawing/2014/main" id="{2A69C979-06EF-3302-BB70-EFFFC0587517}"/>
              </a:ext>
            </a:extLst>
          </p:cNvPr>
          <p:cNvGrpSpPr/>
          <p:nvPr/>
        </p:nvGrpSpPr>
        <p:grpSpPr>
          <a:xfrm>
            <a:off x="7494092" y="1257255"/>
            <a:ext cx="1345108" cy="2950666"/>
            <a:chOff x="6853413" y="1444231"/>
            <a:chExt cx="1345108" cy="2950666"/>
          </a:xfrm>
        </p:grpSpPr>
        <p:grpSp>
          <p:nvGrpSpPr>
            <p:cNvPr id="7" name="Group 8">
              <a:extLst>
                <a:ext uri="{FF2B5EF4-FFF2-40B4-BE49-F238E27FC236}">
                  <a16:creationId xmlns:a16="http://schemas.microsoft.com/office/drawing/2014/main" id="{B83FB386-885F-C720-A62D-BE20B1FB215C}"/>
                </a:ext>
              </a:extLst>
            </p:cNvPr>
            <p:cNvGrpSpPr>
              <a:grpSpLocks/>
            </p:cNvGrpSpPr>
            <p:nvPr/>
          </p:nvGrpSpPr>
          <p:grpSpPr bwMode="auto">
            <a:xfrm>
              <a:off x="6919308" y="1444231"/>
              <a:ext cx="942332" cy="2950666"/>
              <a:chOff x="-502" y="-940"/>
              <a:chExt cx="1078" cy="2394"/>
            </a:xfrm>
          </p:grpSpPr>
          <p:sp>
            <p:nvSpPr>
              <p:cNvPr id="10" name="Line 9">
                <a:extLst>
                  <a:ext uri="{FF2B5EF4-FFF2-40B4-BE49-F238E27FC236}">
                    <a16:creationId xmlns:a16="http://schemas.microsoft.com/office/drawing/2014/main" id="{9BEA0CBA-B631-7F1D-AA99-30049204ADCF}"/>
                  </a:ext>
                </a:extLst>
              </p:cNvPr>
              <p:cNvSpPr>
                <a:spLocks noChangeShapeType="1"/>
              </p:cNvSpPr>
              <p:nvPr/>
            </p:nvSpPr>
            <p:spPr bwMode="auto">
              <a:xfrm flipH="1" flipV="1">
                <a:off x="-502" y="-884"/>
                <a:ext cx="453" cy="597"/>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11" name="Line 10">
                <a:extLst>
                  <a:ext uri="{FF2B5EF4-FFF2-40B4-BE49-F238E27FC236}">
                    <a16:creationId xmlns:a16="http://schemas.microsoft.com/office/drawing/2014/main" id="{F673B82D-B652-4B84-BA1D-4AB59AFC96F9}"/>
                  </a:ext>
                </a:extLst>
              </p:cNvPr>
              <p:cNvSpPr>
                <a:spLocks noChangeShapeType="1"/>
              </p:cNvSpPr>
              <p:nvPr/>
            </p:nvSpPr>
            <p:spPr bwMode="auto">
              <a:xfrm flipH="1">
                <a:off x="335" y="-940"/>
                <a:ext cx="226" cy="623"/>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12" name="Line 11">
                <a:extLst>
                  <a:ext uri="{FF2B5EF4-FFF2-40B4-BE49-F238E27FC236}">
                    <a16:creationId xmlns:a16="http://schemas.microsoft.com/office/drawing/2014/main" id="{89D54992-B18B-C168-639F-5CB8A87BF770}"/>
                  </a:ext>
                </a:extLst>
              </p:cNvPr>
              <p:cNvSpPr>
                <a:spLocks noChangeShapeType="1"/>
              </p:cNvSpPr>
              <p:nvPr/>
            </p:nvSpPr>
            <p:spPr bwMode="auto">
              <a:xfrm>
                <a:off x="138" y="-92"/>
                <a:ext cx="54" cy="790"/>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13" name="Line 13">
                <a:extLst>
                  <a:ext uri="{FF2B5EF4-FFF2-40B4-BE49-F238E27FC236}">
                    <a16:creationId xmlns:a16="http://schemas.microsoft.com/office/drawing/2014/main" id="{99A24411-BC28-A061-903C-AC4BCDEA8708}"/>
                  </a:ext>
                </a:extLst>
              </p:cNvPr>
              <p:cNvSpPr>
                <a:spLocks noChangeShapeType="1"/>
              </p:cNvSpPr>
              <p:nvPr/>
            </p:nvSpPr>
            <p:spPr bwMode="auto">
              <a:xfrm>
                <a:off x="172" y="905"/>
                <a:ext cx="404" cy="487"/>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14" name="Line 14">
                <a:extLst>
                  <a:ext uri="{FF2B5EF4-FFF2-40B4-BE49-F238E27FC236}">
                    <a16:creationId xmlns:a16="http://schemas.microsoft.com/office/drawing/2014/main" id="{5366EABA-8DF1-5574-274C-5E258EF95F2A}"/>
                  </a:ext>
                </a:extLst>
              </p:cNvPr>
              <p:cNvSpPr>
                <a:spLocks noChangeShapeType="1"/>
              </p:cNvSpPr>
              <p:nvPr/>
            </p:nvSpPr>
            <p:spPr bwMode="auto">
              <a:xfrm flipV="1">
                <a:off x="-339" y="905"/>
                <a:ext cx="386" cy="549"/>
              </a:xfrm>
              <a:prstGeom prst="line">
                <a:avLst/>
              </a:prstGeom>
              <a:noFill/>
              <a:ln w="38100">
                <a:solidFill>
                  <a:srgbClr val="009900"/>
                </a:solidFill>
                <a:round/>
                <a:headEnd type="triangle" w="med" len="med"/>
                <a:tailEnd/>
              </a:ln>
            </p:spPr>
            <p:txBody>
              <a:bodyPr wrap="none" lIns="0" rIns="0" anchor="ctr"/>
              <a:lstStyle/>
              <a:p>
                <a:endParaRPr lang="zh-CN" altLang="en-US"/>
              </a:p>
            </p:txBody>
          </p:sp>
        </p:grpSp>
        <p:sp>
          <p:nvSpPr>
            <p:cNvPr id="8" name="文本框 7">
              <a:extLst>
                <a:ext uri="{FF2B5EF4-FFF2-40B4-BE49-F238E27FC236}">
                  <a16:creationId xmlns:a16="http://schemas.microsoft.com/office/drawing/2014/main" id="{D2B54AB3-15DD-060D-529E-B5AF87DA05A8}"/>
                </a:ext>
              </a:extLst>
            </p:cNvPr>
            <p:cNvSpPr txBox="1"/>
            <p:nvPr/>
          </p:nvSpPr>
          <p:spPr>
            <a:xfrm>
              <a:off x="6853413" y="2208218"/>
              <a:ext cx="1345108" cy="369332"/>
            </a:xfrm>
            <a:prstGeom prst="rect">
              <a:avLst/>
            </a:prstGeom>
            <a:noFill/>
          </p:spPr>
          <p:txBody>
            <a:bodyPr wrap="square" rtlCol="0">
              <a:spAutoFit/>
            </a:bodyPr>
            <a:lstStyle/>
            <a:p>
              <a:pPr algn="l"/>
              <a:r>
                <a:rPr lang="zh-CN" altLang="en-US" b="0" i="0" dirty="0">
                  <a:solidFill>
                    <a:srgbClr val="FF0000"/>
                  </a:solidFill>
                </a:rPr>
                <a:t>达到研讨室</a:t>
              </a:r>
            </a:p>
          </p:txBody>
        </p:sp>
        <p:sp>
          <p:nvSpPr>
            <p:cNvPr id="9" name="文本框 8">
              <a:extLst>
                <a:ext uri="{FF2B5EF4-FFF2-40B4-BE49-F238E27FC236}">
                  <a16:creationId xmlns:a16="http://schemas.microsoft.com/office/drawing/2014/main" id="{A4FCE53C-23D5-0CDB-D46B-7B03D907668A}"/>
                </a:ext>
              </a:extLst>
            </p:cNvPr>
            <p:cNvSpPr txBox="1"/>
            <p:nvPr/>
          </p:nvSpPr>
          <p:spPr>
            <a:xfrm>
              <a:off x="6919308" y="3389761"/>
              <a:ext cx="1159106" cy="369332"/>
            </a:xfrm>
            <a:prstGeom prst="rect">
              <a:avLst/>
            </a:prstGeom>
            <a:noFill/>
          </p:spPr>
          <p:txBody>
            <a:bodyPr wrap="square" rtlCol="0">
              <a:spAutoFit/>
            </a:bodyPr>
            <a:lstStyle/>
            <a:p>
              <a:pPr algn="l"/>
              <a:r>
                <a:rPr lang="zh-CN" altLang="en-US" b="0" i="0" dirty="0">
                  <a:solidFill>
                    <a:srgbClr val="FF0000"/>
                  </a:solidFill>
                </a:rPr>
                <a:t>研讨完成</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5956">
                                            <p:txEl>
                                              <p:pRg st="0" end="0"/>
                                            </p:txEl>
                                          </p:spTgt>
                                        </p:tgtEl>
                                        <p:attrNameLst>
                                          <p:attrName>style.visibility</p:attrName>
                                        </p:attrNameLst>
                                      </p:cBhvr>
                                      <p:to>
                                        <p:strVal val="visible"/>
                                      </p:to>
                                    </p:set>
                                    <p:animEffect transition="in" filter="blinds(horizontal)">
                                      <p:cBhvr>
                                        <p:cTn id="7" dur="500"/>
                                        <p:tgtEl>
                                          <p:spTgt spid="12595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5956">
                                            <p:txEl>
                                              <p:pRg st="1" end="1"/>
                                            </p:txEl>
                                          </p:spTgt>
                                        </p:tgtEl>
                                        <p:attrNameLst>
                                          <p:attrName>style.visibility</p:attrName>
                                        </p:attrNameLst>
                                      </p:cBhvr>
                                      <p:to>
                                        <p:strVal val="visible"/>
                                      </p:to>
                                    </p:set>
                                    <p:animEffect transition="in" filter="blinds(horizontal)">
                                      <p:cBhvr>
                                        <p:cTn id="12" dur="500"/>
                                        <p:tgtEl>
                                          <p:spTgt spid="12595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13C5339-D55C-4A1C-19FE-849DA6B2F57B}"/>
              </a:ext>
            </a:extLst>
          </p:cNvPr>
          <p:cNvSpPr txBox="1"/>
          <p:nvPr/>
        </p:nvSpPr>
        <p:spPr>
          <a:xfrm>
            <a:off x="1094139" y="3812240"/>
            <a:ext cx="3012629" cy="523220"/>
          </a:xfrm>
          <a:prstGeom prst="rect">
            <a:avLst/>
          </a:prstGeom>
          <a:noFill/>
        </p:spPr>
        <p:txBody>
          <a:bodyPr wrap="square" rtlCol="0">
            <a:spAutoFit/>
          </a:bodyPr>
          <a:lstStyle/>
          <a:p>
            <a:r>
              <a:rPr lang="zh-CN" altLang="en-US" sz="2800" b="0" i="0" dirty="0">
                <a:latin typeface="黑体" panose="02010609060101010101" pitchFamily="49" charset="-122"/>
                <a:ea typeface="黑体" panose="02010609060101010101" pitchFamily="49" charset="-122"/>
              </a:rPr>
              <a:t>初始，</a:t>
            </a:r>
            <a:r>
              <a:rPr lang="en-US" altLang="zh-CN" sz="2800" b="0" i="0" dirty="0">
                <a:latin typeface="黑体" panose="02010609060101010101" pitchFamily="49" charset="-122"/>
                <a:ea typeface="黑体" panose="02010609060101010101" pitchFamily="49" charset="-122"/>
              </a:rPr>
              <a:t>U={</a:t>
            </a:r>
            <a:r>
              <a:rPr lang="zh-CN" altLang="en-US" sz="2800" b="0" i="0" dirty="0">
                <a:latin typeface="黑体" panose="02010609060101010101" pitchFamily="49" charset="-122"/>
                <a:ea typeface="黑体" panose="02010609060101010101" pitchFamily="49" charset="-122"/>
              </a:rPr>
              <a:t>源点</a:t>
            </a:r>
            <a:r>
              <a:rPr lang="en-US" altLang="zh-CN" sz="2800" b="0" i="0" dirty="0">
                <a:latin typeface="黑体" panose="02010609060101010101" pitchFamily="49" charset="-122"/>
                <a:ea typeface="黑体" panose="02010609060101010101" pitchFamily="49" charset="-122"/>
              </a:rPr>
              <a:t>v</a:t>
            </a:r>
            <a:r>
              <a:rPr lang="en-US" altLang="zh-CN" sz="2800" b="0" i="0" baseline="-25000" dirty="0">
                <a:latin typeface="黑体" panose="02010609060101010101" pitchFamily="49" charset="-122"/>
                <a:ea typeface="黑体" panose="02010609060101010101" pitchFamily="49" charset="-122"/>
              </a:rPr>
              <a:t>0</a:t>
            </a:r>
            <a:r>
              <a:rPr lang="en-US" altLang="zh-CN" sz="2800" b="0" i="0" dirty="0">
                <a:latin typeface="黑体" panose="02010609060101010101" pitchFamily="49" charset="-122"/>
                <a:ea typeface="黑体" panose="02010609060101010101" pitchFamily="49" charset="-122"/>
              </a:rPr>
              <a:t>}</a:t>
            </a:r>
            <a:endParaRPr lang="zh-CN" altLang="en-US" sz="2800" b="0" i="0" dirty="0">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95936ACF-5021-E5E6-E281-CF3B2944E73C}"/>
              </a:ext>
            </a:extLst>
          </p:cNvPr>
          <p:cNvPicPr>
            <a:picLocks noChangeAspect="1"/>
          </p:cNvPicPr>
          <p:nvPr/>
        </p:nvPicPr>
        <p:blipFill>
          <a:blip r:embed="rId2"/>
          <a:stretch>
            <a:fillRect/>
          </a:stretch>
        </p:blipFill>
        <p:spPr>
          <a:xfrm>
            <a:off x="721574" y="1751248"/>
            <a:ext cx="3385195" cy="1993565"/>
          </a:xfrm>
          <a:prstGeom prst="rect">
            <a:avLst/>
          </a:prstGeom>
        </p:spPr>
      </p:pic>
      <p:sp>
        <p:nvSpPr>
          <p:cNvPr id="5" name="Text Box 21">
            <a:extLst>
              <a:ext uri="{FF2B5EF4-FFF2-40B4-BE49-F238E27FC236}">
                <a16:creationId xmlns:a16="http://schemas.microsoft.com/office/drawing/2014/main" id="{B2D35F55-58FA-5F10-4A2A-E29C3DFD9F66}"/>
              </a:ext>
            </a:extLst>
          </p:cNvPr>
          <p:cNvSpPr txBox="1">
            <a:spLocks noChangeArrowheads="1"/>
          </p:cNvSpPr>
          <p:nvPr/>
        </p:nvSpPr>
        <p:spPr bwMode="auto">
          <a:xfrm>
            <a:off x="1063452" y="1314489"/>
            <a:ext cx="351378" cy="369332"/>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i="0" dirty="0"/>
              <a:t>U</a:t>
            </a:r>
          </a:p>
        </p:txBody>
      </p:sp>
      <p:sp>
        <p:nvSpPr>
          <p:cNvPr id="6" name="Text Box 22">
            <a:extLst>
              <a:ext uri="{FF2B5EF4-FFF2-40B4-BE49-F238E27FC236}">
                <a16:creationId xmlns:a16="http://schemas.microsoft.com/office/drawing/2014/main" id="{3A19D873-9DA8-7983-E236-ECF1C2A14A95}"/>
              </a:ext>
            </a:extLst>
          </p:cNvPr>
          <p:cNvSpPr txBox="1">
            <a:spLocks noChangeArrowheads="1"/>
          </p:cNvSpPr>
          <p:nvPr/>
        </p:nvSpPr>
        <p:spPr bwMode="auto">
          <a:xfrm>
            <a:off x="3089366" y="1275652"/>
            <a:ext cx="880369" cy="369332"/>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i="0" dirty="0"/>
              <a:t>T=U-V</a:t>
            </a:r>
          </a:p>
        </p:txBody>
      </p:sp>
      <p:grpSp>
        <p:nvGrpSpPr>
          <p:cNvPr id="7" name="组合 6">
            <a:extLst>
              <a:ext uri="{FF2B5EF4-FFF2-40B4-BE49-F238E27FC236}">
                <a16:creationId xmlns:a16="http://schemas.microsoft.com/office/drawing/2014/main" id="{BECB26C1-6A01-F487-B27C-372C4307FB69}"/>
              </a:ext>
            </a:extLst>
          </p:cNvPr>
          <p:cNvGrpSpPr/>
          <p:nvPr/>
        </p:nvGrpSpPr>
        <p:grpSpPr>
          <a:xfrm>
            <a:off x="5004048" y="1360941"/>
            <a:ext cx="3385195" cy="2383872"/>
            <a:chOff x="2537048" y="3665197"/>
            <a:chExt cx="4267200" cy="2383872"/>
          </a:xfrm>
        </p:grpSpPr>
        <p:sp>
          <p:nvSpPr>
            <p:cNvPr id="8" name="AutoShape 3">
              <a:extLst>
                <a:ext uri="{FF2B5EF4-FFF2-40B4-BE49-F238E27FC236}">
                  <a16:creationId xmlns:a16="http://schemas.microsoft.com/office/drawing/2014/main" id="{C46F75ED-824C-9252-D7B4-078BA99C9525}"/>
                </a:ext>
              </a:extLst>
            </p:cNvPr>
            <p:cNvSpPr>
              <a:spLocks noChangeArrowheads="1"/>
            </p:cNvSpPr>
            <p:nvPr/>
          </p:nvSpPr>
          <p:spPr bwMode="auto">
            <a:xfrm>
              <a:off x="2537048" y="4220269"/>
              <a:ext cx="1371600" cy="1600200"/>
            </a:xfrm>
            <a:prstGeom prst="roundRect">
              <a:avLst>
                <a:gd name="adj" fmla="val 16667"/>
              </a:avLst>
            </a:prstGeom>
            <a:noFill/>
            <a:ln w="12700" cap="sq">
              <a:solidFill>
                <a:srgbClr val="333399"/>
              </a:solidFill>
              <a:round/>
              <a:headEnd/>
              <a:tailEnd/>
            </a:ln>
          </p:spPr>
          <p:txBody>
            <a:bodyPr wrap="none" anchor="ctr"/>
            <a:lstStyle/>
            <a:p>
              <a:pPr eaLnBrk="1" hangingPunct="1">
                <a:buFont typeface="Arial" pitchFamily="34" charset="0"/>
                <a:buNone/>
              </a:pPr>
              <a:endParaRPr lang="zh-CN" altLang="en-US" i="0"/>
            </a:p>
          </p:txBody>
        </p:sp>
        <p:sp>
          <p:nvSpPr>
            <p:cNvPr id="9" name="Oval 4">
              <a:extLst>
                <a:ext uri="{FF2B5EF4-FFF2-40B4-BE49-F238E27FC236}">
                  <a16:creationId xmlns:a16="http://schemas.microsoft.com/office/drawing/2014/main" id="{83B017AB-0CB7-C560-FFEC-23D368AD6D71}"/>
                </a:ext>
              </a:extLst>
            </p:cNvPr>
            <p:cNvSpPr>
              <a:spLocks noChangeArrowheads="1"/>
            </p:cNvSpPr>
            <p:nvPr/>
          </p:nvSpPr>
          <p:spPr bwMode="auto">
            <a:xfrm>
              <a:off x="5280248" y="4067869"/>
              <a:ext cx="1524000" cy="1981200"/>
            </a:xfrm>
            <a:prstGeom prst="ellipse">
              <a:avLst/>
            </a:prstGeom>
            <a:noFill/>
            <a:ln w="12700" cap="sq">
              <a:solidFill>
                <a:srgbClr val="000082"/>
              </a:solidFill>
              <a:round/>
              <a:headEnd/>
              <a:tailEnd/>
            </a:ln>
          </p:spPr>
          <p:txBody>
            <a:bodyPr wrap="none" anchor="ctr"/>
            <a:lstStyle/>
            <a:p>
              <a:pPr eaLnBrk="1" hangingPunct="1">
                <a:buFont typeface="Arial" pitchFamily="34" charset="0"/>
                <a:buNone/>
              </a:pPr>
              <a:endParaRPr lang="zh-CN" altLang="en-US" i="0"/>
            </a:p>
          </p:txBody>
        </p:sp>
        <p:sp>
          <p:nvSpPr>
            <p:cNvPr id="10" name="Oval 5">
              <a:extLst>
                <a:ext uri="{FF2B5EF4-FFF2-40B4-BE49-F238E27FC236}">
                  <a16:creationId xmlns:a16="http://schemas.microsoft.com/office/drawing/2014/main" id="{38503D80-61DB-2030-9E02-86D51413442F}"/>
                </a:ext>
              </a:extLst>
            </p:cNvPr>
            <p:cNvSpPr>
              <a:spLocks noChangeArrowheads="1"/>
            </p:cNvSpPr>
            <p:nvPr/>
          </p:nvSpPr>
          <p:spPr bwMode="auto">
            <a:xfrm>
              <a:off x="3222848" y="4372669"/>
              <a:ext cx="304800" cy="304800"/>
            </a:xfrm>
            <a:prstGeom prst="ellipse">
              <a:avLst/>
            </a:prstGeom>
            <a:solidFill>
              <a:srgbClr val="FFFF99"/>
            </a:solidFill>
            <a:ln w="12700" cap="sq">
              <a:solidFill>
                <a:srgbClr val="800000"/>
              </a:solidFill>
              <a:round/>
              <a:headEnd/>
              <a:tailEnd/>
            </a:ln>
          </p:spPr>
          <p:txBody>
            <a:bodyPr wrap="none" anchor="ctr"/>
            <a:lstStyle/>
            <a:p>
              <a:pPr eaLnBrk="1" hangingPunct="1">
                <a:buFont typeface="Arial" pitchFamily="34" charset="0"/>
                <a:buNone/>
              </a:pPr>
              <a:endParaRPr lang="zh-CN" altLang="en-US" i="0"/>
            </a:p>
          </p:txBody>
        </p:sp>
        <p:sp>
          <p:nvSpPr>
            <p:cNvPr id="11" name="Oval 6">
              <a:extLst>
                <a:ext uri="{FF2B5EF4-FFF2-40B4-BE49-F238E27FC236}">
                  <a16:creationId xmlns:a16="http://schemas.microsoft.com/office/drawing/2014/main" id="{78874C0F-3703-1834-1678-69B33580CB5D}"/>
                </a:ext>
              </a:extLst>
            </p:cNvPr>
            <p:cNvSpPr>
              <a:spLocks noChangeArrowheads="1"/>
            </p:cNvSpPr>
            <p:nvPr/>
          </p:nvSpPr>
          <p:spPr bwMode="auto">
            <a:xfrm>
              <a:off x="2689448" y="4829869"/>
              <a:ext cx="304800" cy="304800"/>
            </a:xfrm>
            <a:prstGeom prst="ellipse">
              <a:avLst/>
            </a:prstGeom>
            <a:solidFill>
              <a:srgbClr val="FFFF99"/>
            </a:solidFill>
            <a:ln w="12700" cap="sq">
              <a:solidFill>
                <a:srgbClr val="800000"/>
              </a:solidFill>
              <a:round/>
              <a:headEnd/>
              <a:tailEnd/>
            </a:ln>
          </p:spPr>
          <p:txBody>
            <a:bodyPr wrap="none" anchor="ctr"/>
            <a:lstStyle/>
            <a:p>
              <a:pPr eaLnBrk="1" hangingPunct="1">
                <a:buFont typeface="Arial" pitchFamily="34" charset="0"/>
                <a:buNone/>
              </a:pPr>
              <a:endParaRPr lang="zh-CN" altLang="en-US" i="0"/>
            </a:p>
          </p:txBody>
        </p:sp>
        <p:sp>
          <p:nvSpPr>
            <p:cNvPr id="12" name="Oval 8">
              <a:extLst>
                <a:ext uri="{FF2B5EF4-FFF2-40B4-BE49-F238E27FC236}">
                  <a16:creationId xmlns:a16="http://schemas.microsoft.com/office/drawing/2014/main" id="{2BD3F7E8-5289-DA5F-4441-344E732C21A1}"/>
                </a:ext>
              </a:extLst>
            </p:cNvPr>
            <p:cNvSpPr>
              <a:spLocks noChangeArrowheads="1"/>
            </p:cNvSpPr>
            <p:nvPr/>
          </p:nvSpPr>
          <p:spPr bwMode="auto">
            <a:xfrm>
              <a:off x="5813648" y="4220269"/>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13" name="Oval 9">
              <a:extLst>
                <a:ext uri="{FF2B5EF4-FFF2-40B4-BE49-F238E27FC236}">
                  <a16:creationId xmlns:a16="http://schemas.microsoft.com/office/drawing/2014/main" id="{AB580B14-A574-7D31-5596-D672212F9C8D}"/>
                </a:ext>
              </a:extLst>
            </p:cNvPr>
            <p:cNvSpPr>
              <a:spLocks noChangeArrowheads="1"/>
            </p:cNvSpPr>
            <p:nvPr/>
          </p:nvSpPr>
          <p:spPr bwMode="auto">
            <a:xfrm>
              <a:off x="6270848" y="4601269"/>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14" name="Oval 10">
              <a:extLst>
                <a:ext uri="{FF2B5EF4-FFF2-40B4-BE49-F238E27FC236}">
                  <a16:creationId xmlns:a16="http://schemas.microsoft.com/office/drawing/2014/main" id="{F362DC96-D9F5-4AC6-D817-0BD88592167A}"/>
                </a:ext>
              </a:extLst>
            </p:cNvPr>
            <p:cNvSpPr>
              <a:spLocks noChangeArrowheads="1"/>
            </p:cNvSpPr>
            <p:nvPr/>
          </p:nvSpPr>
          <p:spPr bwMode="auto">
            <a:xfrm>
              <a:off x="5889848" y="5591869"/>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15" name="Oval 12">
              <a:extLst>
                <a:ext uri="{FF2B5EF4-FFF2-40B4-BE49-F238E27FC236}">
                  <a16:creationId xmlns:a16="http://schemas.microsoft.com/office/drawing/2014/main" id="{EE0A0E5C-C25E-EE0B-BEF6-E820BE4E4D0E}"/>
                </a:ext>
              </a:extLst>
            </p:cNvPr>
            <p:cNvSpPr>
              <a:spLocks noChangeArrowheads="1"/>
            </p:cNvSpPr>
            <p:nvPr/>
          </p:nvSpPr>
          <p:spPr bwMode="auto">
            <a:xfrm>
              <a:off x="6270848" y="5134669"/>
              <a:ext cx="304800" cy="304800"/>
            </a:xfrm>
            <a:prstGeom prst="ellipse">
              <a:avLst/>
            </a:prstGeom>
            <a:solidFill>
              <a:srgbClr val="CCFFCC"/>
            </a:solidFill>
            <a:ln w="12700" cap="sq">
              <a:solidFill>
                <a:schemeClr val="tx2"/>
              </a:solidFill>
              <a:round/>
              <a:headEnd/>
              <a:tailEnd/>
            </a:ln>
          </p:spPr>
          <p:txBody>
            <a:bodyPr wrap="none" anchor="ctr"/>
            <a:lstStyle/>
            <a:p>
              <a:pPr eaLnBrk="1" hangingPunct="1">
                <a:buFont typeface="Arial" pitchFamily="34" charset="0"/>
                <a:buNone/>
              </a:pPr>
              <a:endParaRPr lang="zh-CN" altLang="en-US" i="0"/>
            </a:p>
          </p:txBody>
        </p:sp>
        <p:sp>
          <p:nvSpPr>
            <p:cNvPr id="16" name="Line 13">
              <a:extLst>
                <a:ext uri="{FF2B5EF4-FFF2-40B4-BE49-F238E27FC236}">
                  <a16:creationId xmlns:a16="http://schemas.microsoft.com/office/drawing/2014/main" id="{935E4C89-A567-62BA-C290-6848137D609E}"/>
                </a:ext>
              </a:extLst>
            </p:cNvPr>
            <p:cNvSpPr>
              <a:spLocks noChangeShapeType="1"/>
            </p:cNvSpPr>
            <p:nvPr/>
          </p:nvSpPr>
          <p:spPr bwMode="auto">
            <a:xfrm flipV="1">
              <a:off x="3603848" y="4372669"/>
              <a:ext cx="2209800" cy="152400"/>
            </a:xfrm>
            <a:prstGeom prst="line">
              <a:avLst/>
            </a:prstGeom>
            <a:noFill/>
            <a:ln w="12700" cap="sq">
              <a:solidFill>
                <a:schemeClr val="tx2"/>
              </a:solidFill>
              <a:round/>
              <a:headEnd/>
              <a:tailEnd/>
            </a:ln>
          </p:spPr>
          <p:txBody>
            <a:bodyPr wrap="none" anchor="ctr"/>
            <a:lstStyle/>
            <a:p>
              <a:endParaRPr lang="zh-CN" altLang="en-US" i="0"/>
            </a:p>
          </p:txBody>
        </p:sp>
        <p:sp>
          <p:nvSpPr>
            <p:cNvPr id="17" name="Line 14">
              <a:extLst>
                <a:ext uri="{FF2B5EF4-FFF2-40B4-BE49-F238E27FC236}">
                  <a16:creationId xmlns:a16="http://schemas.microsoft.com/office/drawing/2014/main" id="{5E52C259-7D20-DCB8-6AA4-69A2D3CFEA1F}"/>
                </a:ext>
              </a:extLst>
            </p:cNvPr>
            <p:cNvSpPr>
              <a:spLocks noChangeShapeType="1"/>
            </p:cNvSpPr>
            <p:nvPr/>
          </p:nvSpPr>
          <p:spPr bwMode="auto">
            <a:xfrm>
              <a:off x="2994248" y="4982269"/>
              <a:ext cx="3276600" cy="304800"/>
            </a:xfrm>
            <a:prstGeom prst="line">
              <a:avLst/>
            </a:prstGeom>
            <a:noFill/>
            <a:ln w="12700" cap="sq">
              <a:solidFill>
                <a:schemeClr val="tx2"/>
              </a:solidFill>
              <a:round/>
              <a:headEnd/>
              <a:tailEnd/>
            </a:ln>
          </p:spPr>
          <p:txBody>
            <a:bodyPr wrap="none" anchor="ctr"/>
            <a:lstStyle/>
            <a:p>
              <a:endParaRPr lang="zh-CN" altLang="en-US" i="0"/>
            </a:p>
          </p:txBody>
        </p:sp>
        <p:sp>
          <p:nvSpPr>
            <p:cNvPr id="18" name="Line 17">
              <a:extLst>
                <a:ext uri="{FF2B5EF4-FFF2-40B4-BE49-F238E27FC236}">
                  <a16:creationId xmlns:a16="http://schemas.microsoft.com/office/drawing/2014/main" id="{9703B130-3A88-05B1-C78B-8CF2A8A7B5B5}"/>
                </a:ext>
              </a:extLst>
            </p:cNvPr>
            <p:cNvSpPr>
              <a:spLocks noChangeShapeType="1"/>
            </p:cNvSpPr>
            <p:nvPr/>
          </p:nvSpPr>
          <p:spPr bwMode="auto">
            <a:xfrm>
              <a:off x="3527648" y="4525069"/>
              <a:ext cx="2743200" cy="228600"/>
            </a:xfrm>
            <a:prstGeom prst="line">
              <a:avLst/>
            </a:prstGeom>
            <a:noFill/>
            <a:ln w="12700" cap="sq">
              <a:solidFill>
                <a:schemeClr val="tx2"/>
              </a:solidFill>
              <a:round/>
              <a:headEnd/>
              <a:tailEnd/>
            </a:ln>
          </p:spPr>
          <p:txBody>
            <a:bodyPr wrap="none" anchor="ctr"/>
            <a:lstStyle/>
            <a:p>
              <a:endParaRPr lang="zh-CN" altLang="en-US" i="0"/>
            </a:p>
          </p:txBody>
        </p:sp>
        <p:sp>
          <p:nvSpPr>
            <p:cNvPr id="19" name="Line 18">
              <a:extLst>
                <a:ext uri="{FF2B5EF4-FFF2-40B4-BE49-F238E27FC236}">
                  <a16:creationId xmlns:a16="http://schemas.microsoft.com/office/drawing/2014/main" id="{2A939591-F6ED-1DAE-8832-59A08CE12CC1}"/>
                </a:ext>
              </a:extLst>
            </p:cNvPr>
            <p:cNvSpPr>
              <a:spLocks noChangeShapeType="1"/>
            </p:cNvSpPr>
            <p:nvPr/>
          </p:nvSpPr>
          <p:spPr bwMode="auto">
            <a:xfrm flipV="1">
              <a:off x="2994248" y="4448869"/>
              <a:ext cx="2819400" cy="533400"/>
            </a:xfrm>
            <a:prstGeom prst="line">
              <a:avLst/>
            </a:prstGeom>
            <a:noFill/>
            <a:ln w="12700" cap="sq">
              <a:solidFill>
                <a:schemeClr val="tx2"/>
              </a:solidFill>
              <a:round/>
              <a:headEnd/>
              <a:tailEnd/>
            </a:ln>
          </p:spPr>
          <p:txBody>
            <a:bodyPr wrap="none" anchor="ctr"/>
            <a:lstStyle/>
            <a:p>
              <a:endParaRPr lang="zh-CN" altLang="en-US" i="0"/>
            </a:p>
          </p:txBody>
        </p:sp>
        <p:sp>
          <p:nvSpPr>
            <p:cNvPr id="20" name="Text Box 21">
              <a:extLst>
                <a:ext uri="{FF2B5EF4-FFF2-40B4-BE49-F238E27FC236}">
                  <a16:creationId xmlns:a16="http://schemas.microsoft.com/office/drawing/2014/main" id="{E10B6B16-5C67-CED1-EBF3-D37B49EB3F6E}"/>
                </a:ext>
              </a:extLst>
            </p:cNvPr>
            <p:cNvSpPr txBox="1">
              <a:spLocks noChangeArrowheads="1"/>
            </p:cNvSpPr>
            <p:nvPr/>
          </p:nvSpPr>
          <p:spPr bwMode="auto">
            <a:xfrm>
              <a:off x="2846611" y="3717032"/>
              <a:ext cx="351378" cy="369332"/>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i="0"/>
                <a:t>U</a:t>
              </a:r>
            </a:p>
          </p:txBody>
        </p:sp>
        <p:sp>
          <p:nvSpPr>
            <p:cNvPr id="21" name="Text Box 22">
              <a:extLst>
                <a:ext uri="{FF2B5EF4-FFF2-40B4-BE49-F238E27FC236}">
                  <a16:creationId xmlns:a16="http://schemas.microsoft.com/office/drawing/2014/main" id="{BEF63FD4-55B3-BC05-88D5-D26B455BCAC8}"/>
                </a:ext>
              </a:extLst>
            </p:cNvPr>
            <p:cNvSpPr txBox="1">
              <a:spLocks noChangeArrowheads="1"/>
            </p:cNvSpPr>
            <p:nvPr/>
          </p:nvSpPr>
          <p:spPr bwMode="auto">
            <a:xfrm>
              <a:off x="5563574" y="3665197"/>
              <a:ext cx="1109747" cy="369332"/>
            </a:xfrm>
            <a:prstGeom prst="rect">
              <a:avLst/>
            </a:prstGeom>
            <a:noFill/>
            <a:ln w="9525">
              <a:noFill/>
              <a:miter lim="800000"/>
              <a:headEnd/>
              <a:tailEnd/>
            </a:ln>
          </p:spPr>
          <p:txBody>
            <a:bodyPr wrap="none">
              <a:spAutoFit/>
            </a:bodyPr>
            <a:lstStyle/>
            <a:p>
              <a:pPr eaLnBrk="1" hangingPunct="1">
                <a:buFont typeface="Arial" pitchFamily="34" charset="0"/>
                <a:buNone/>
              </a:pPr>
              <a:r>
                <a:rPr lang="en-US" altLang="zh-CN" i="0" dirty="0"/>
                <a:t>T=U-V</a:t>
              </a:r>
            </a:p>
          </p:txBody>
        </p:sp>
      </p:grpSp>
      <p:sp>
        <p:nvSpPr>
          <p:cNvPr id="22" name="文本框 21">
            <a:extLst>
              <a:ext uri="{FF2B5EF4-FFF2-40B4-BE49-F238E27FC236}">
                <a16:creationId xmlns:a16="http://schemas.microsoft.com/office/drawing/2014/main" id="{20EBB048-C8B9-EEC1-10B5-C582B13A4FCE}"/>
              </a:ext>
            </a:extLst>
          </p:cNvPr>
          <p:cNvSpPr txBox="1"/>
          <p:nvPr/>
        </p:nvSpPr>
        <p:spPr>
          <a:xfrm>
            <a:off x="5479111" y="3913349"/>
            <a:ext cx="2640360" cy="523220"/>
          </a:xfrm>
          <a:prstGeom prst="rect">
            <a:avLst/>
          </a:prstGeom>
          <a:noFill/>
        </p:spPr>
        <p:txBody>
          <a:bodyPr wrap="square" rtlCol="0">
            <a:spAutoFit/>
          </a:bodyPr>
          <a:lstStyle/>
          <a:p>
            <a:r>
              <a:rPr lang="en-US" altLang="zh-CN" sz="2800" b="0" i="0" dirty="0">
                <a:latin typeface="黑体" panose="02010609060101010101" pitchFamily="49" charset="-122"/>
                <a:ea typeface="黑体" panose="02010609060101010101" pitchFamily="49" charset="-122"/>
              </a:rPr>
              <a:t>U</a:t>
            </a:r>
            <a:r>
              <a:rPr lang="zh-CN" altLang="en-US" sz="2800" b="0" i="0" dirty="0">
                <a:latin typeface="黑体" panose="02010609060101010101" pitchFamily="49" charset="-122"/>
                <a:ea typeface="黑体" panose="02010609060101010101" pitchFamily="49" charset="-122"/>
              </a:rPr>
              <a:t>集合不断加点</a:t>
            </a:r>
          </a:p>
        </p:txBody>
      </p:sp>
      <p:sp>
        <p:nvSpPr>
          <p:cNvPr id="23" name="文本框 22">
            <a:extLst>
              <a:ext uri="{FF2B5EF4-FFF2-40B4-BE49-F238E27FC236}">
                <a16:creationId xmlns:a16="http://schemas.microsoft.com/office/drawing/2014/main" id="{F649083B-3135-0F9D-998F-E91AD327D964}"/>
              </a:ext>
            </a:extLst>
          </p:cNvPr>
          <p:cNvSpPr txBox="1"/>
          <p:nvPr/>
        </p:nvSpPr>
        <p:spPr>
          <a:xfrm>
            <a:off x="388242" y="4768000"/>
            <a:ext cx="8216205" cy="1095493"/>
          </a:xfrm>
          <a:prstGeom prst="rect">
            <a:avLst/>
          </a:prstGeom>
          <a:noFill/>
        </p:spPr>
        <p:txBody>
          <a:bodyPr wrap="square">
            <a:spAutoFit/>
          </a:bodyPr>
          <a:lstStyle/>
          <a:p>
            <a:pPr eaLnBrk="1" hangingPunct="1">
              <a:lnSpc>
                <a:spcPct val="125000"/>
              </a:lnSpc>
              <a:buFont typeface="Arial" pitchFamily="34" charset="0"/>
              <a:buNone/>
            </a:pPr>
            <a:r>
              <a:rPr lang="zh-CN" altLang="en-US" sz="2800" b="0" i="0" dirty="0">
                <a:latin typeface="+mn-ea"/>
                <a:ea typeface="+mn-ea"/>
                <a:sym typeface="Arial" pitchFamily="34" charset="0"/>
              </a:rPr>
              <a:t>顶点加入标准：</a:t>
            </a:r>
            <a:r>
              <a:rPr lang="zh-CN" altLang="en-US" sz="2800" b="0" i="0" dirty="0">
                <a:solidFill>
                  <a:srgbClr val="080808"/>
                </a:solidFill>
                <a:latin typeface="+mn-ea"/>
                <a:ea typeface="+mn-ea"/>
              </a:rPr>
              <a:t>选择源点</a:t>
            </a:r>
            <a:r>
              <a:rPr lang="en-US" altLang="zh-CN" sz="2800" b="0" i="0" dirty="0">
                <a:solidFill>
                  <a:srgbClr val="080808"/>
                </a:solidFill>
                <a:latin typeface="+mn-ea"/>
                <a:ea typeface="+mn-ea"/>
              </a:rPr>
              <a:t>v</a:t>
            </a:r>
            <a:r>
              <a:rPr lang="en-US" altLang="zh-CN" sz="2800" b="0" i="0" baseline="-30000" dirty="0">
                <a:solidFill>
                  <a:srgbClr val="080808"/>
                </a:solidFill>
                <a:latin typeface="+mn-ea"/>
                <a:ea typeface="+mn-ea"/>
              </a:rPr>
              <a:t>0</a:t>
            </a:r>
            <a:r>
              <a:rPr lang="zh-CN" altLang="en-US" sz="2800" b="0" i="0" dirty="0">
                <a:solidFill>
                  <a:srgbClr val="080808"/>
                </a:solidFill>
                <a:latin typeface="+mn-ea"/>
                <a:ea typeface="+mn-ea"/>
              </a:rPr>
              <a:t>到</a:t>
            </a:r>
            <a:r>
              <a:rPr lang="en-US" altLang="zh-CN" sz="2800" b="0" i="0" dirty="0">
                <a:solidFill>
                  <a:srgbClr val="080808"/>
                </a:solidFill>
                <a:latin typeface="+mn-ea"/>
                <a:ea typeface="+mn-ea"/>
              </a:rPr>
              <a:t>T</a:t>
            </a:r>
            <a:r>
              <a:rPr lang="zh-CN" altLang="en-US" sz="2800" b="0" i="0" dirty="0">
                <a:solidFill>
                  <a:srgbClr val="080808"/>
                </a:solidFill>
                <a:latin typeface="+mn-ea"/>
                <a:ea typeface="+mn-ea"/>
              </a:rPr>
              <a:t>中各顶点</a:t>
            </a:r>
            <a:r>
              <a:rPr lang="zh-CN" altLang="en-US" sz="2800" i="0" dirty="0">
                <a:solidFill>
                  <a:srgbClr val="FF0000"/>
                </a:solidFill>
                <a:latin typeface="+mn-ea"/>
                <a:ea typeface="+mn-ea"/>
              </a:rPr>
              <a:t>路径长度</a:t>
            </a:r>
            <a:r>
              <a:rPr lang="zh-CN" altLang="en-US" sz="2800" b="0" i="0" dirty="0">
                <a:solidFill>
                  <a:srgbClr val="080808"/>
                </a:solidFill>
                <a:latin typeface="+mn-ea"/>
                <a:ea typeface="+mn-ea"/>
              </a:rPr>
              <a:t>最短的顶点</a:t>
            </a:r>
            <a:r>
              <a:rPr lang="en-US" altLang="zh-CN" sz="2800" b="0" i="0" dirty="0">
                <a:solidFill>
                  <a:srgbClr val="080808"/>
                </a:solidFill>
                <a:latin typeface="+mn-ea"/>
                <a:ea typeface="+mn-ea"/>
              </a:rPr>
              <a:t>u</a:t>
            </a:r>
            <a:r>
              <a:rPr lang="zh-CN" altLang="en-US" sz="2800" b="0" i="0" dirty="0">
                <a:solidFill>
                  <a:srgbClr val="080808"/>
                </a:solidFill>
                <a:latin typeface="+mn-ea"/>
                <a:ea typeface="+mn-ea"/>
              </a:rPr>
              <a:t>加入到集合U中。</a:t>
            </a:r>
            <a:endParaRPr lang="zh-CN" altLang="en-US" sz="2800" b="0" i="0" dirty="0">
              <a:latin typeface="+mn-ea"/>
              <a:ea typeface="+mn-ea"/>
              <a:sym typeface="Arial" pitchFamily="34" charset="0"/>
            </a:endParaRPr>
          </a:p>
        </p:txBody>
      </p:sp>
      <p:sp>
        <p:nvSpPr>
          <p:cNvPr id="24" name="Rectangle 3">
            <a:extLst>
              <a:ext uri="{FF2B5EF4-FFF2-40B4-BE49-F238E27FC236}">
                <a16:creationId xmlns:a16="http://schemas.microsoft.com/office/drawing/2014/main" id="{F34CEC16-E08B-6BD6-0078-5327700D4A5E}"/>
              </a:ext>
            </a:extLst>
          </p:cNvPr>
          <p:cNvSpPr>
            <a:spLocks noChangeArrowheads="1"/>
          </p:cNvSpPr>
          <p:nvPr/>
        </p:nvSpPr>
        <p:spPr bwMode="auto">
          <a:xfrm>
            <a:off x="1214414" y="214290"/>
            <a:ext cx="7286676" cy="769441"/>
          </a:xfrm>
          <a:prstGeom prst="rect">
            <a:avLst/>
          </a:prstGeom>
          <a:noFill/>
          <a:ln w="9525">
            <a:noFill/>
            <a:miter lim="800000"/>
            <a:headEnd/>
            <a:tailEnd/>
          </a:ln>
        </p:spPr>
        <p:txBody>
          <a:bodyPr wrap="square">
            <a:spAutoFit/>
          </a:bodyPr>
          <a:lstStyle/>
          <a:p>
            <a:pPr eaLnBrk="1" hangingPunct="1">
              <a:buFont typeface="Arial" pitchFamily="34" charset="0"/>
              <a:buNone/>
            </a:pPr>
            <a:r>
              <a:rPr lang="zh-CN" altLang="en-US" sz="4400" i="0" dirty="0">
                <a:solidFill>
                  <a:schemeClr val="tx2"/>
                </a:solidFill>
                <a:latin typeface="Tahoma" panose="020B0604030504040204" pitchFamily="34" charset="0"/>
                <a:ea typeface="隶书" pitchFamily="49" charset="-122"/>
              </a:rPr>
              <a:t>迪杰斯特拉(</a:t>
            </a:r>
            <a:r>
              <a:rPr lang="en-US" altLang="zh-CN" sz="4400" i="0" dirty="0" err="1">
                <a:solidFill>
                  <a:schemeClr val="tx2"/>
                </a:solidFill>
                <a:latin typeface="Tahoma" panose="020B0604030504040204" pitchFamily="34" charset="0"/>
                <a:ea typeface="隶书" pitchFamily="49" charset="-122"/>
              </a:rPr>
              <a:t>Dijkstra</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算法</a:t>
            </a:r>
          </a:p>
        </p:txBody>
      </p:sp>
      <p:sp>
        <p:nvSpPr>
          <p:cNvPr id="25" name="文本框 24">
            <a:extLst>
              <a:ext uri="{FF2B5EF4-FFF2-40B4-BE49-F238E27FC236}">
                <a16:creationId xmlns:a16="http://schemas.microsoft.com/office/drawing/2014/main" id="{EE0FA7CD-AC56-D52F-3440-F8DDD37E6144}"/>
              </a:ext>
            </a:extLst>
          </p:cNvPr>
          <p:cNvSpPr txBox="1"/>
          <p:nvPr/>
        </p:nvSpPr>
        <p:spPr>
          <a:xfrm>
            <a:off x="6092146" y="1412776"/>
            <a:ext cx="1208998" cy="923330"/>
          </a:xfrm>
          <a:prstGeom prst="rect">
            <a:avLst/>
          </a:prstGeom>
          <a:noFill/>
        </p:spPr>
        <p:txBody>
          <a:bodyPr wrap="square" rtlCol="0">
            <a:spAutoFit/>
          </a:bodyPr>
          <a:lstStyle/>
          <a:p>
            <a:pPr algn="l"/>
            <a:r>
              <a:rPr lang="zh-CN" altLang="en-US" i="0" dirty="0">
                <a:latin typeface="黑体" panose="02010609060101010101" pitchFamily="49" charset="-122"/>
                <a:ea typeface="黑体" panose="02010609060101010101" pitchFamily="49" charset="-122"/>
              </a:rPr>
              <a:t>源点到各顶点路径长度</a:t>
            </a:r>
          </a:p>
        </p:txBody>
      </p:sp>
    </p:spTree>
    <p:extLst>
      <p:ext uri="{BB962C8B-B14F-4D97-AF65-F5344CB8AC3E}">
        <p14:creationId xmlns:p14="http://schemas.microsoft.com/office/powerpoint/2010/main" val="15832834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22" grpId="0"/>
      <p:bldP spid="23" grpId="0"/>
      <p:bldP spid="2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8" name="Rectangle 4"/>
          <p:cNvSpPr>
            <a:spLocks noGrp="1" noChangeArrowheads="1"/>
          </p:cNvSpPr>
          <p:nvPr>
            <p:ph type="body" idx="1"/>
          </p:nvPr>
        </p:nvSpPr>
        <p:spPr>
          <a:xfrm>
            <a:off x="542956" y="1409700"/>
            <a:ext cx="8763000" cy="4038600"/>
          </a:xfrm>
        </p:spPr>
        <p:txBody>
          <a:bodyPr/>
          <a:lstStyle/>
          <a:p>
            <a:pPr eaLnBrk="1" hangingPunct="1">
              <a:lnSpc>
                <a:spcPct val="80000"/>
              </a:lnSpc>
              <a:spcBef>
                <a:spcPct val="50000"/>
              </a:spcBef>
              <a:buFont typeface="Wingdings" pitchFamily="2" charset="2"/>
              <a:buNone/>
            </a:pPr>
            <a:r>
              <a:rPr lang="zh-CN" altLang="en-US" sz="2800" dirty="0">
                <a:solidFill>
                  <a:srgbClr val="CC3300"/>
                </a:solidFill>
                <a:latin typeface="黑体" pitchFamily="49" charset="-122"/>
                <a:ea typeface="黑体" pitchFamily="49" charset="-122"/>
                <a:sym typeface="Symbol" pitchFamily="18" charset="2"/>
              </a:rPr>
              <a:t>先计算事件，再计算活动</a:t>
            </a:r>
            <a:r>
              <a:rPr lang="zh-CN" altLang="en-US" dirty="0">
                <a:latin typeface="黑体" pitchFamily="49" charset="-122"/>
                <a:ea typeface="黑体" pitchFamily="49" charset="-122"/>
                <a:sym typeface="Symbol" pitchFamily="18" charset="2"/>
              </a:rPr>
              <a:t>。</a:t>
            </a:r>
            <a:endParaRPr lang="zh-CN" altLang="en-US" sz="2800" dirty="0">
              <a:latin typeface="黑体" pitchFamily="49" charset="-122"/>
              <a:ea typeface="黑体" pitchFamily="49" charset="-122"/>
              <a:sym typeface="Symbol" pitchFamily="18" charset="2"/>
            </a:endParaRPr>
          </a:p>
          <a:p>
            <a:pPr eaLnBrk="1" hangingPunct="1">
              <a:lnSpc>
                <a:spcPct val="80000"/>
              </a:lnSpc>
              <a:spcBef>
                <a:spcPct val="50000"/>
              </a:spcBef>
            </a:pPr>
            <a:r>
              <a:rPr lang="zh-CN" altLang="en-US" sz="2800" dirty="0">
                <a:latin typeface="黑体" pitchFamily="49" charset="-122"/>
                <a:ea typeface="黑体" pitchFamily="49" charset="-122"/>
                <a:sym typeface="Symbol" pitchFamily="18" charset="2"/>
              </a:rPr>
              <a:t>从始点</a:t>
            </a:r>
            <a:r>
              <a:rPr lang="en-US" altLang="zh-CN" sz="2800" dirty="0">
                <a:latin typeface="黑体" pitchFamily="49" charset="-122"/>
                <a:ea typeface="黑体" pitchFamily="49" charset="-122"/>
                <a:sym typeface="Symbol" pitchFamily="18" charset="2"/>
              </a:rPr>
              <a:t>v</a:t>
            </a:r>
            <a:r>
              <a:rPr lang="en-US" altLang="zh-CN" sz="2800" baseline="-25000" dirty="0">
                <a:latin typeface="黑体" pitchFamily="49" charset="-122"/>
                <a:ea typeface="黑体" pitchFamily="49" charset="-122"/>
                <a:sym typeface="Symbol" pitchFamily="18" charset="2"/>
              </a:rPr>
              <a:t>0</a:t>
            </a:r>
            <a:r>
              <a:rPr lang="zh-CN" altLang="en-US" sz="2800" dirty="0">
                <a:latin typeface="黑体" pitchFamily="49" charset="-122"/>
                <a:ea typeface="黑体" pitchFamily="49" charset="-122"/>
                <a:sym typeface="Symbol" pitchFamily="18" charset="2"/>
              </a:rPr>
              <a:t>出发，令</a:t>
            </a:r>
            <a:r>
              <a:rPr lang="en-US" altLang="zh-CN" sz="2800" dirty="0" err="1">
                <a:latin typeface="黑体" pitchFamily="49" charset="-122"/>
                <a:ea typeface="黑体" pitchFamily="49" charset="-122"/>
                <a:sym typeface="Symbol" pitchFamily="18" charset="2"/>
              </a:rPr>
              <a:t>ve</a:t>
            </a:r>
            <a:r>
              <a:rPr lang="en-US" altLang="zh-CN" sz="2800" dirty="0">
                <a:latin typeface="黑体" pitchFamily="49" charset="-122"/>
                <a:ea typeface="黑体" pitchFamily="49" charset="-122"/>
                <a:sym typeface="Symbol" pitchFamily="18" charset="2"/>
              </a:rPr>
              <a:t>[0]=0，</a:t>
            </a:r>
            <a:r>
              <a:rPr lang="zh-CN" altLang="en-US" sz="2800" dirty="0">
                <a:latin typeface="黑体" pitchFamily="49" charset="-122"/>
                <a:ea typeface="黑体" pitchFamily="49" charset="-122"/>
                <a:sym typeface="Symbol" pitchFamily="18" charset="2"/>
              </a:rPr>
              <a:t>按拓扑有序求</a:t>
            </a:r>
            <a:r>
              <a:rPr lang="en-US" altLang="zh-CN" sz="2800" dirty="0" err="1">
                <a:latin typeface="黑体" pitchFamily="49" charset="-122"/>
                <a:ea typeface="黑体" pitchFamily="49" charset="-122"/>
                <a:sym typeface="Symbol" pitchFamily="18" charset="2"/>
              </a:rPr>
              <a:t>ve</a:t>
            </a:r>
            <a:r>
              <a:rPr lang="en-US" altLang="zh-CN" sz="2800" dirty="0">
                <a:latin typeface="黑体" pitchFamily="49" charset="-122"/>
                <a:ea typeface="黑体" pitchFamily="49" charset="-122"/>
                <a:sym typeface="Symbol" pitchFamily="18" charset="2"/>
              </a:rPr>
              <a:t>[j]</a:t>
            </a:r>
          </a:p>
          <a:p>
            <a:pPr eaLnBrk="1" hangingPunct="1">
              <a:lnSpc>
                <a:spcPct val="80000"/>
              </a:lnSpc>
              <a:spcBef>
                <a:spcPct val="50000"/>
              </a:spcBef>
            </a:pPr>
            <a:r>
              <a:rPr lang="zh-CN" altLang="en-US" sz="2800" dirty="0">
                <a:latin typeface="黑体" pitchFamily="49" charset="-122"/>
                <a:ea typeface="黑体" pitchFamily="49" charset="-122"/>
                <a:sym typeface="Symbol" pitchFamily="18" charset="2"/>
              </a:rPr>
              <a:t>从终点</a:t>
            </a:r>
            <a:r>
              <a:rPr lang="en-US" altLang="zh-CN" sz="2800" dirty="0">
                <a:latin typeface="黑体" pitchFamily="49" charset="-122"/>
                <a:ea typeface="黑体" pitchFamily="49" charset="-122"/>
                <a:sym typeface="Symbol" pitchFamily="18" charset="2"/>
              </a:rPr>
              <a:t>v</a:t>
            </a:r>
            <a:r>
              <a:rPr lang="en-US" altLang="zh-CN" sz="2800" baseline="-25000" dirty="0">
                <a:latin typeface="黑体" pitchFamily="49" charset="-122"/>
                <a:ea typeface="黑体" pitchFamily="49" charset="-122"/>
                <a:sym typeface="Symbol" pitchFamily="18" charset="2"/>
              </a:rPr>
              <a:t>n-1</a:t>
            </a:r>
            <a:r>
              <a:rPr lang="zh-CN" altLang="en-US" sz="2800" dirty="0">
                <a:latin typeface="黑体" pitchFamily="49" charset="-122"/>
                <a:ea typeface="黑体" pitchFamily="49" charset="-122"/>
                <a:sym typeface="Symbol" pitchFamily="18" charset="2"/>
              </a:rPr>
              <a:t>出发，令</a:t>
            </a:r>
            <a:r>
              <a:rPr lang="en-US" altLang="zh-CN" sz="2800" dirty="0" err="1">
                <a:latin typeface="黑体" pitchFamily="49" charset="-122"/>
                <a:ea typeface="黑体" pitchFamily="49" charset="-122"/>
                <a:sym typeface="Symbol" pitchFamily="18" charset="2"/>
              </a:rPr>
              <a:t>vl</a:t>
            </a:r>
            <a:r>
              <a:rPr lang="en-US" altLang="zh-CN" sz="2800" dirty="0">
                <a:latin typeface="黑体" pitchFamily="49" charset="-122"/>
                <a:ea typeface="黑体" pitchFamily="49" charset="-122"/>
                <a:sym typeface="Symbol" pitchFamily="18" charset="2"/>
              </a:rPr>
              <a:t>[n-1]=</a:t>
            </a:r>
            <a:r>
              <a:rPr lang="en-US" altLang="zh-CN" sz="2800" dirty="0" err="1">
                <a:latin typeface="黑体" pitchFamily="49" charset="-122"/>
                <a:ea typeface="黑体" pitchFamily="49" charset="-122"/>
                <a:sym typeface="Symbol" pitchFamily="18" charset="2"/>
              </a:rPr>
              <a:t>ve</a:t>
            </a:r>
            <a:r>
              <a:rPr lang="en-US" altLang="zh-CN" sz="2800" dirty="0">
                <a:latin typeface="黑体" pitchFamily="49" charset="-122"/>
                <a:ea typeface="黑体" pitchFamily="49" charset="-122"/>
                <a:sym typeface="Symbol" pitchFamily="18" charset="2"/>
              </a:rPr>
              <a:t>[n-1]，</a:t>
            </a:r>
            <a:r>
              <a:rPr lang="zh-CN" altLang="en-US" sz="2800" dirty="0">
                <a:latin typeface="黑体" pitchFamily="49" charset="-122"/>
                <a:ea typeface="黑体" pitchFamily="49" charset="-122"/>
                <a:sym typeface="Symbol" pitchFamily="18" charset="2"/>
              </a:rPr>
              <a:t>按拓扑逆</a:t>
            </a:r>
            <a:endParaRPr lang="en-US" altLang="zh-CN" sz="2800" dirty="0">
              <a:latin typeface="黑体" pitchFamily="49" charset="-122"/>
              <a:ea typeface="黑体" pitchFamily="49" charset="-122"/>
              <a:sym typeface="Symbol" pitchFamily="18" charset="2"/>
            </a:endParaRPr>
          </a:p>
          <a:p>
            <a:pPr marL="0" indent="0" eaLnBrk="1" hangingPunct="1">
              <a:lnSpc>
                <a:spcPct val="80000"/>
              </a:lnSpc>
              <a:spcBef>
                <a:spcPct val="50000"/>
              </a:spcBef>
              <a:buNone/>
            </a:pPr>
            <a:r>
              <a:rPr lang="en-US" altLang="zh-CN" dirty="0">
                <a:latin typeface="黑体" pitchFamily="49" charset="-122"/>
                <a:ea typeface="黑体" pitchFamily="49" charset="-122"/>
                <a:sym typeface="Symbol" pitchFamily="18" charset="2"/>
              </a:rPr>
              <a:t>   </a:t>
            </a:r>
            <a:r>
              <a:rPr lang="zh-CN" altLang="en-US" sz="2800" dirty="0">
                <a:latin typeface="黑体" pitchFamily="49" charset="-122"/>
                <a:ea typeface="黑体" pitchFamily="49" charset="-122"/>
                <a:sym typeface="Symbol" pitchFamily="18" charset="2"/>
              </a:rPr>
              <a:t>序求</a:t>
            </a:r>
            <a:r>
              <a:rPr lang="en-US" altLang="zh-CN" sz="2800" dirty="0" err="1">
                <a:latin typeface="黑体" pitchFamily="49" charset="-122"/>
                <a:ea typeface="黑体" pitchFamily="49" charset="-122"/>
                <a:sym typeface="Symbol" pitchFamily="18" charset="2"/>
              </a:rPr>
              <a:t>vl</a:t>
            </a:r>
            <a:r>
              <a:rPr lang="en-US" altLang="zh-CN" sz="2800" dirty="0">
                <a:latin typeface="黑体" pitchFamily="49" charset="-122"/>
                <a:ea typeface="黑体" pitchFamily="49" charset="-122"/>
                <a:sym typeface="Symbol" pitchFamily="18" charset="2"/>
              </a:rPr>
              <a:t>[</a:t>
            </a:r>
            <a:r>
              <a:rPr lang="en-US" altLang="zh-CN" sz="2800" dirty="0" err="1">
                <a:latin typeface="黑体" pitchFamily="49" charset="-122"/>
                <a:ea typeface="黑体" pitchFamily="49" charset="-122"/>
                <a:sym typeface="Symbol" pitchFamily="18" charset="2"/>
              </a:rPr>
              <a:t>i</a:t>
            </a:r>
            <a:r>
              <a:rPr lang="en-US" altLang="zh-CN" sz="2800" dirty="0">
                <a:latin typeface="黑体" pitchFamily="49" charset="-122"/>
                <a:ea typeface="黑体" pitchFamily="49" charset="-122"/>
                <a:sym typeface="Symbol" pitchFamily="18" charset="2"/>
              </a:rPr>
              <a:t>]</a:t>
            </a:r>
          </a:p>
          <a:p>
            <a:pPr eaLnBrk="1" hangingPunct="1">
              <a:lnSpc>
                <a:spcPct val="80000"/>
              </a:lnSpc>
              <a:spcBef>
                <a:spcPct val="50000"/>
              </a:spcBef>
            </a:pPr>
            <a:r>
              <a:rPr lang="zh-CN" altLang="en-US" sz="2800" dirty="0">
                <a:latin typeface="黑体" pitchFamily="49" charset="-122"/>
                <a:ea typeface="黑体" pitchFamily="49" charset="-122"/>
                <a:sym typeface="Symbol" pitchFamily="18" charset="2"/>
              </a:rPr>
              <a:t>根据各顶点的</a:t>
            </a:r>
            <a:r>
              <a:rPr lang="en-US" altLang="zh-CN" sz="2800" dirty="0" err="1">
                <a:latin typeface="黑体" pitchFamily="49" charset="-122"/>
                <a:ea typeface="黑体" pitchFamily="49" charset="-122"/>
                <a:sym typeface="Symbol" pitchFamily="18" charset="2"/>
              </a:rPr>
              <a:t>ve</a:t>
            </a:r>
            <a:r>
              <a:rPr lang="zh-CN" altLang="en-US" sz="2800" dirty="0">
                <a:latin typeface="黑体" pitchFamily="49" charset="-122"/>
                <a:ea typeface="黑体" pitchFamily="49" charset="-122"/>
                <a:sym typeface="Symbol" pitchFamily="18" charset="2"/>
              </a:rPr>
              <a:t>和</a:t>
            </a:r>
            <a:r>
              <a:rPr lang="en-US" altLang="zh-CN" sz="2800" dirty="0" err="1">
                <a:latin typeface="黑体" pitchFamily="49" charset="-122"/>
                <a:ea typeface="黑体" pitchFamily="49" charset="-122"/>
                <a:sym typeface="Symbol" pitchFamily="18" charset="2"/>
              </a:rPr>
              <a:t>vl</a:t>
            </a:r>
            <a:r>
              <a:rPr lang="zh-CN" altLang="en-US" sz="2800" dirty="0">
                <a:latin typeface="黑体" pitchFamily="49" charset="-122"/>
                <a:ea typeface="黑体" pitchFamily="49" charset="-122"/>
                <a:sym typeface="Symbol" pitchFamily="18" charset="2"/>
              </a:rPr>
              <a:t>值，求每条弧(活动)</a:t>
            </a:r>
            <a:r>
              <a:rPr lang="en-US" altLang="zh-CN" sz="2800" dirty="0" err="1">
                <a:latin typeface="黑体" pitchFamily="49" charset="-122"/>
                <a:ea typeface="黑体" pitchFamily="49" charset="-122"/>
                <a:sym typeface="Symbol" pitchFamily="18" charset="2"/>
              </a:rPr>
              <a:t>a</a:t>
            </a:r>
            <a:r>
              <a:rPr lang="en-US" altLang="zh-CN" sz="2800" baseline="-25000" dirty="0" err="1">
                <a:latin typeface="黑体" pitchFamily="49" charset="-122"/>
                <a:ea typeface="黑体" pitchFamily="49" charset="-122"/>
                <a:sym typeface="Symbol" pitchFamily="18" charset="2"/>
              </a:rPr>
              <a:t>i</a:t>
            </a:r>
            <a:r>
              <a:rPr lang="zh-CN" altLang="en-US" sz="2800" dirty="0">
                <a:latin typeface="黑体" pitchFamily="49" charset="-122"/>
                <a:ea typeface="黑体" pitchFamily="49" charset="-122"/>
                <a:sym typeface="Symbol" pitchFamily="18" charset="2"/>
              </a:rPr>
              <a:t>的最</a:t>
            </a:r>
            <a:endParaRPr lang="en-US" altLang="zh-CN" sz="2800" dirty="0">
              <a:latin typeface="黑体" pitchFamily="49" charset="-122"/>
              <a:ea typeface="黑体" pitchFamily="49" charset="-122"/>
              <a:sym typeface="Symbol" pitchFamily="18" charset="2"/>
            </a:endParaRPr>
          </a:p>
          <a:p>
            <a:pPr marL="0" indent="0" eaLnBrk="1" hangingPunct="1">
              <a:lnSpc>
                <a:spcPct val="80000"/>
              </a:lnSpc>
              <a:spcBef>
                <a:spcPct val="50000"/>
              </a:spcBef>
              <a:buNone/>
            </a:pPr>
            <a:r>
              <a:rPr lang="en-US" altLang="zh-CN" dirty="0">
                <a:latin typeface="黑体" pitchFamily="49" charset="-122"/>
                <a:ea typeface="黑体" pitchFamily="49" charset="-122"/>
                <a:sym typeface="Symbol" pitchFamily="18" charset="2"/>
              </a:rPr>
              <a:t>   </a:t>
            </a:r>
            <a:r>
              <a:rPr lang="zh-CN" altLang="en-US" sz="2800" dirty="0">
                <a:latin typeface="黑体" pitchFamily="49" charset="-122"/>
                <a:ea typeface="黑体" pitchFamily="49" charset="-122"/>
                <a:sym typeface="Symbol" pitchFamily="18" charset="2"/>
              </a:rPr>
              <a:t>早开始时间</a:t>
            </a:r>
            <a:r>
              <a:rPr lang="en-US" altLang="zh-CN" sz="2800" dirty="0">
                <a:latin typeface="黑体" pitchFamily="49" charset="-122"/>
                <a:ea typeface="黑体" pitchFamily="49" charset="-122"/>
                <a:sym typeface="Symbol" pitchFamily="18" charset="2"/>
              </a:rPr>
              <a:t>e[</a:t>
            </a:r>
            <a:r>
              <a:rPr lang="en-US" altLang="zh-CN" sz="2800" dirty="0" err="1">
                <a:latin typeface="黑体" pitchFamily="49" charset="-122"/>
                <a:ea typeface="黑体" pitchFamily="49" charset="-122"/>
                <a:sym typeface="Symbol" pitchFamily="18" charset="2"/>
              </a:rPr>
              <a:t>a</a:t>
            </a:r>
            <a:r>
              <a:rPr lang="en-US" altLang="zh-CN" sz="2800" baseline="-25000" dirty="0" err="1">
                <a:latin typeface="黑体" pitchFamily="49" charset="-122"/>
                <a:ea typeface="黑体" pitchFamily="49" charset="-122"/>
                <a:sym typeface="Symbol" pitchFamily="18" charset="2"/>
              </a:rPr>
              <a:t>i</a:t>
            </a:r>
            <a:r>
              <a:rPr lang="en-US" altLang="zh-CN" sz="2800" dirty="0">
                <a:latin typeface="黑体" pitchFamily="49" charset="-122"/>
                <a:ea typeface="黑体" pitchFamily="49" charset="-122"/>
                <a:sym typeface="Symbol" pitchFamily="18" charset="2"/>
              </a:rPr>
              <a:t>]</a:t>
            </a:r>
            <a:r>
              <a:rPr lang="zh-CN" altLang="en-US" sz="2800" dirty="0">
                <a:latin typeface="黑体" pitchFamily="49" charset="-122"/>
                <a:ea typeface="黑体" pitchFamily="49" charset="-122"/>
                <a:sym typeface="Symbol" pitchFamily="18" charset="2"/>
              </a:rPr>
              <a:t>和最迟开始时间</a:t>
            </a:r>
            <a:r>
              <a:rPr lang="en-US" altLang="zh-CN" sz="2800" dirty="0">
                <a:latin typeface="黑体" pitchFamily="49" charset="-122"/>
                <a:ea typeface="黑体" pitchFamily="49" charset="-122"/>
                <a:sym typeface="Symbol" pitchFamily="18" charset="2"/>
              </a:rPr>
              <a:t>l[</a:t>
            </a:r>
            <a:r>
              <a:rPr lang="en-US" altLang="zh-CN" sz="2800" dirty="0" err="1">
                <a:latin typeface="黑体" pitchFamily="49" charset="-122"/>
                <a:ea typeface="黑体" pitchFamily="49" charset="-122"/>
                <a:sym typeface="Symbol" pitchFamily="18" charset="2"/>
              </a:rPr>
              <a:t>a</a:t>
            </a:r>
            <a:r>
              <a:rPr lang="en-US" altLang="zh-CN" sz="2800" baseline="-25000" dirty="0" err="1">
                <a:latin typeface="黑体" pitchFamily="49" charset="-122"/>
                <a:ea typeface="黑体" pitchFamily="49" charset="-122"/>
                <a:sym typeface="Symbol" pitchFamily="18" charset="2"/>
              </a:rPr>
              <a:t>i</a:t>
            </a:r>
            <a:r>
              <a:rPr lang="en-US" altLang="zh-CN" sz="2800" dirty="0">
                <a:latin typeface="黑体" pitchFamily="49" charset="-122"/>
                <a:ea typeface="黑体" pitchFamily="49" charset="-122"/>
                <a:sym typeface="Symbol" pitchFamily="18" charset="2"/>
              </a:rPr>
              <a:t>]</a:t>
            </a:r>
          </a:p>
          <a:p>
            <a:pPr eaLnBrk="1" hangingPunct="1">
              <a:lnSpc>
                <a:spcPct val="80000"/>
              </a:lnSpc>
              <a:spcBef>
                <a:spcPct val="50000"/>
              </a:spcBef>
            </a:pPr>
            <a:r>
              <a:rPr lang="zh-CN" altLang="en-US" sz="2800" dirty="0">
                <a:latin typeface="黑体" pitchFamily="49" charset="-122"/>
                <a:ea typeface="黑体" pitchFamily="49" charset="-122"/>
                <a:sym typeface="Symbol" pitchFamily="18" charset="2"/>
              </a:rPr>
              <a:t>如果</a:t>
            </a:r>
            <a:r>
              <a:rPr lang="en-US" altLang="zh-CN" sz="2800" dirty="0">
                <a:latin typeface="黑体" pitchFamily="49" charset="-122"/>
                <a:ea typeface="黑体" pitchFamily="49" charset="-122"/>
                <a:sym typeface="Symbol" pitchFamily="18" charset="2"/>
              </a:rPr>
              <a:t>e[</a:t>
            </a:r>
            <a:r>
              <a:rPr lang="en-US" altLang="zh-CN" sz="2800" dirty="0" err="1">
                <a:latin typeface="黑体" pitchFamily="49" charset="-122"/>
                <a:ea typeface="黑体" pitchFamily="49" charset="-122"/>
                <a:sym typeface="Symbol" pitchFamily="18" charset="2"/>
              </a:rPr>
              <a:t>a</a:t>
            </a:r>
            <a:r>
              <a:rPr lang="en-US" altLang="zh-CN" sz="2800" baseline="-25000" dirty="0" err="1">
                <a:latin typeface="黑体" pitchFamily="49" charset="-122"/>
                <a:ea typeface="黑体" pitchFamily="49" charset="-122"/>
                <a:sym typeface="Symbol" pitchFamily="18" charset="2"/>
              </a:rPr>
              <a:t>i</a:t>
            </a:r>
            <a:r>
              <a:rPr lang="en-US" altLang="zh-CN" sz="2800" dirty="0">
                <a:latin typeface="黑体" pitchFamily="49" charset="-122"/>
                <a:ea typeface="黑体" pitchFamily="49" charset="-122"/>
                <a:sym typeface="Symbol" pitchFamily="18" charset="2"/>
              </a:rPr>
              <a:t>]=l[</a:t>
            </a:r>
            <a:r>
              <a:rPr lang="en-US" altLang="zh-CN" sz="2800" dirty="0" err="1">
                <a:latin typeface="黑体" pitchFamily="49" charset="-122"/>
                <a:ea typeface="黑体" pitchFamily="49" charset="-122"/>
                <a:sym typeface="Symbol" pitchFamily="18" charset="2"/>
              </a:rPr>
              <a:t>a</a:t>
            </a:r>
            <a:r>
              <a:rPr lang="en-US" altLang="zh-CN" sz="2800" baseline="-25000" dirty="0" err="1">
                <a:latin typeface="黑体" pitchFamily="49" charset="-122"/>
                <a:ea typeface="黑体" pitchFamily="49" charset="-122"/>
                <a:sym typeface="Symbol" pitchFamily="18" charset="2"/>
              </a:rPr>
              <a:t>i</a:t>
            </a:r>
            <a:r>
              <a:rPr lang="en-US" altLang="zh-CN" sz="2800" dirty="0">
                <a:latin typeface="黑体" pitchFamily="49" charset="-122"/>
                <a:ea typeface="黑体" pitchFamily="49" charset="-122"/>
                <a:sym typeface="Symbol" pitchFamily="18" charset="2"/>
              </a:rPr>
              <a:t>]，</a:t>
            </a:r>
            <a:r>
              <a:rPr lang="zh-CN" altLang="en-US" sz="2800" dirty="0">
                <a:latin typeface="黑体" pitchFamily="49" charset="-122"/>
                <a:ea typeface="黑体" pitchFamily="49" charset="-122"/>
                <a:sym typeface="Symbol" pitchFamily="18" charset="2"/>
              </a:rPr>
              <a:t>则</a:t>
            </a:r>
            <a:r>
              <a:rPr lang="en-US" altLang="zh-CN" sz="2800" dirty="0" err="1">
                <a:latin typeface="黑体" pitchFamily="49" charset="-122"/>
                <a:ea typeface="黑体" pitchFamily="49" charset="-122"/>
                <a:sym typeface="Symbol" pitchFamily="18" charset="2"/>
              </a:rPr>
              <a:t>a</a:t>
            </a:r>
            <a:r>
              <a:rPr lang="en-US" altLang="zh-CN" sz="2800" baseline="-25000" dirty="0" err="1">
                <a:latin typeface="黑体" pitchFamily="49" charset="-122"/>
                <a:ea typeface="黑体" pitchFamily="49" charset="-122"/>
                <a:sym typeface="Symbol" pitchFamily="18" charset="2"/>
              </a:rPr>
              <a:t>i</a:t>
            </a:r>
            <a:r>
              <a:rPr lang="zh-CN" altLang="en-US" sz="2800" dirty="0">
                <a:latin typeface="黑体" pitchFamily="49" charset="-122"/>
                <a:ea typeface="黑体" pitchFamily="49" charset="-122"/>
                <a:sym typeface="Symbol" pitchFamily="18" charset="2"/>
              </a:rPr>
              <a:t>为关键活动</a:t>
            </a:r>
          </a:p>
          <a:p>
            <a:pPr eaLnBrk="1" hangingPunct="1">
              <a:lnSpc>
                <a:spcPct val="80000"/>
              </a:lnSpc>
              <a:spcBef>
                <a:spcPct val="50000"/>
              </a:spcBef>
            </a:pPr>
            <a:r>
              <a:rPr lang="zh-CN" altLang="en-US" sz="2800" dirty="0">
                <a:solidFill>
                  <a:srgbClr val="3333FF"/>
                </a:solidFill>
                <a:latin typeface="黑体" pitchFamily="49" charset="-122"/>
                <a:ea typeface="黑体" pitchFamily="49" charset="-122"/>
                <a:sym typeface="Symbol" pitchFamily="18" charset="2"/>
              </a:rPr>
              <a:t>如果</a:t>
            </a:r>
            <a:r>
              <a:rPr lang="en-US" altLang="zh-CN" sz="2800" dirty="0" err="1">
                <a:solidFill>
                  <a:srgbClr val="3333FF"/>
                </a:solidFill>
                <a:latin typeface="黑体" pitchFamily="49" charset="-122"/>
                <a:ea typeface="黑体" pitchFamily="49" charset="-122"/>
                <a:sym typeface="Symbol" pitchFamily="18" charset="2"/>
              </a:rPr>
              <a:t>ve</a:t>
            </a:r>
            <a:r>
              <a:rPr lang="en-US" altLang="zh-CN" sz="2800" dirty="0">
                <a:solidFill>
                  <a:srgbClr val="3333FF"/>
                </a:solidFill>
                <a:latin typeface="黑体" pitchFamily="49" charset="-122"/>
                <a:ea typeface="黑体" pitchFamily="49" charset="-122"/>
                <a:sym typeface="Symbol" pitchFamily="18" charset="2"/>
              </a:rPr>
              <a:t>[</a:t>
            </a:r>
            <a:r>
              <a:rPr lang="en-US" altLang="zh-CN" sz="2800" dirty="0" err="1">
                <a:solidFill>
                  <a:srgbClr val="3333FF"/>
                </a:solidFill>
                <a:latin typeface="黑体" pitchFamily="49" charset="-122"/>
                <a:ea typeface="黑体" pitchFamily="49" charset="-122"/>
                <a:sym typeface="Symbol" pitchFamily="18" charset="2"/>
              </a:rPr>
              <a:t>i</a:t>
            </a:r>
            <a:r>
              <a:rPr lang="en-US" altLang="zh-CN" sz="2800" dirty="0">
                <a:solidFill>
                  <a:srgbClr val="3333FF"/>
                </a:solidFill>
                <a:latin typeface="黑体" pitchFamily="49" charset="-122"/>
                <a:ea typeface="黑体" pitchFamily="49" charset="-122"/>
                <a:sym typeface="Symbol" pitchFamily="18" charset="2"/>
              </a:rPr>
              <a:t>]=</a:t>
            </a:r>
            <a:r>
              <a:rPr lang="en-US" altLang="zh-CN" sz="2800" dirty="0" err="1">
                <a:solidFill>
                  <a:srgbClr val="3333FF"/>
                </a:solidFill>
                <a:latin typeface="黑体" pitchFamily="49" charset="-122"/>
                <a:ea typeface="黑体" pitchFamily="49" charset="-122"/>
                <a:sym typeface="Symbol" pitchFamily="18" charset="2"/>
              </a:rPr>
              <a:t>vl</a:t>
            </a:r>
            <a:r>
              <a:rPr lang="en-US" altLang="zh-CN" sz="2800" dirty="0">
                <a:solidFill>
                  <a:srgbClr val="3333FF"/>
                </a:solidFill>
                <a:latin typeface="黑体" pitchFamily="49" charset="-122"/>
                <a:ea typeface="黑体" pitchFamily="49" charset="-122"/>
                <a:sym typeface="Symbol" pitchFamily="18" charset="2"/>
              </a:rPr>
              <a:t>[</a:t>
            </a:r>
            <a:r>
              <a:rPr lang="en-US" altLang="zh-CN" sz="2800" dirty="0" err="1">
                <a:solidFill>
                  <a:srgbClr val="3333FF"/>
                </a:solidFill>
                <a:latin typeface="黑体" pitchFamily="49" charset="-122"/>
                <a:ea typeface="黑体" pitchFamily="49" charset="-122"/>
                <a:sym typeface="Symbol" pitchFamily="18" charset="2"/>
              </a:rPr>
              <a:t>i</a:t>
            </a:r>
            <a:r>
              <a:rPr lang="en-US" altLang="zh-CN" sz="2800" dirty="0">
                <a:solidFill>
                  <a:srgbClr val="3333FF"/>
                </a:solidFill>
                <a:latin typeface="黑体" pitchFamily="49" charset="-122"/>
                <a:ea typeface="黑体" pitchFamily="49" charset="-122"/>
                <a:sym typeface="Symbol" pitchFamily="18" charset="2"/>
              </a:rPr>
              <a:t>]</a:t>
            </a:r>
            <a:r>
              <a:rPr lang="zh-CN" altLang="en-US" sz="2800" dirty="0">
                <a:solidFill>
                  <a:srgbClr val="3333FF"/>
                </a:solidFill>
                <a:latin typeface="黑体" pitchFamily="49" charset="-122"/>
                <a:ea typeface="黑体" pitchFamily="49" charset="-122"/>
                <a:sym typeface="Symbol" pitchFamily="18" charset="2"/>
              </a:rPr>
              <a:t>，则</a:t>
            </a:r>
            <a:r>
              <a:rPr lang="en-US" altLang="zh-CN" sz="2800" dirty="0">
                <a:solidFill>
                  <a:srgbClr val="3333FF"/>
                </a:solidFill>
                <a:latin typeface="黑体" pitchFamily="49" charset="-122"/>
                <a:ea typeface="黑体" pitchFamily="49" charset="-122"/>
                <a:sym typeface="Symbol" pitchFamily="18" charset="2"/>
              </a:rPr>
              <a:t>vi</a:t>
            </a:r>
            <a:r>
              <a:rPr lang="zh-CN" altLang="en-US" sz="2800" dirty="0">
                <a:solidFill>
                  <a:srgbClr val="3333FF"/>
                </a:solidFill>
                <a:latin typeface="黑体" pitchFamily="49" charset="-122"/>
                <a:ea typeface="黑体" pitchFamily="49" charset="-122"/>
                <a:sym typeface="Symbol" pitchFamily="18" charset="2"/>
              </a:rPr>
              <a:t>为关键路径上的事件</a:t>
            </a:r>
          </a:p>
        </p:txBody>
      </p:sp>
      <p:sp>
        <p:nvSpPr>
          <p:cNvPr id="59398" name="Text Box 6"/>
          <p:cNvSpPr txBox="1">
            <a:spLocks noChangeArrowheads="1"/>
          </p:cNvSpPr>
          <p:nvPr/>
        </p:nvSpPr>
        <p:spPr bwMode="auto">
          <a:xfrm>
            <a:off x="8534400" y="6392863"/>
            <a:ext cx="609600" cy="822325"/>
          </a:xfrm>
          <a:prstGeom prst="rect">
            <a:avLst/>
          </a:prstGeom>
          <a:noFill/>
          <a:ln w="9525">
            <a:noFill/>
            <a:miter lim="800000"/>
            <a:headEnd/>
            <a:tailEnd/>
          </a:ln>
        </p:spPr>
        <p:txBody>
          <a:bodyPr>
            <a:spAutoFit/>
          </a:bodyPr>
          <a:lstStyle/>
          <a:p>
            <a:pPr algn="r" eaLnBrk="1" hangingPunct="1">
              <a:spcBef>
                <a:spcPct val="50000"/>
              </a:spcBef>
              <a:buFont typeface="Arial" pitchFamily="34" charset="0"/>
              <a:buNone/>
            </a:pPr>
            <a:fld id="{42BB28D2-C9C4-4886-95E4-AC8845CC7EC8}" type="slidenum">
              <a:rPr lang="zh-CN" altLang="en-US"/>
              <a:pPr algn="r" eaLnBrk="1" hangingPunct="1">
                <a:spcBef>
                  <a:spcPct val="50000"/>
                </a:spcBef>
                <a:buFont typeface="Arial" pitchFamily="34" charset="0"/>
                <a:buNone/>
              </a:pPr>
              <a:t>70</a:t>
            </a:fld>
            <a:endParaRPr lang="en-US" altLang="zh-CN"/>
          </a:p>
        </p:txBody>
      </p:sp>
      <p:sp>
        <p:nvSpPr>
          <p:cNvPr id="7" name="Text Box 3"/>
          <p:cNvSpPr txBox="1">
            <a:spLocks noChangeArrowheads="1"/>
          </p:cNvSpPr>
          <p:nvPr/>
        </p:nvSpPr>
        <p:spPr bwMode="auto">
          <a:xfrm>
            <a:off x="542956" y="142852"/>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关键路径算法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9028">
                                            <p:txEl>
                                              <p:pRg st="1" end="1"/>
                                            </p:txEl>
                                          </p:spTgt>
                                        </p:tgtEl>
                                        <p:attrNameLst>
                                          <p:attrName>style.visibility</p:attrName>
                                        </p:attrNameLst>
                                      </p:cBhvr>
                                      <p:to>
                                        <p:strVal val="visible"/>
                                      </p:to>
                                    </p:set>
                                    <p:animEffect transition="in" filter="blinds(horizontal)">
                                      <p:cBhvr>
                                        <p:cTn id="7" dur="500"/>
                                        <p:tgtEl>
                                          <p:spTgt spid="12902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9028">
                                            <p:txEl>
                                              <p:pRg st="2" end="2"/>
                                            </p:txEl>
                                          </p:spTgt>
                                        </p:tgtEl>
                                        <p:attrNameLst>
                                          <p:attrName>style.visibility</p:attrName>
                                        </p:attrNameLst>
                                      </p:cBhvr>
                                      <p:to>
                                        <p:strVal val="visible"/>
                                      </p:to>
                                    </p:set>
                                    <p:animEffect transition="in" filter="blinds(horizontal)">
                                      <p:cBhvr>
                                        <p:cTn id="12" dur="500"/>
                                        <p:tgtEl>
                                          <p:spTgt spid="12902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9028">
                                            <p:txEl>
                                              <p:pRg st="3" end="3"/>
                                            </p:txEl>
                                          </p:spTgt>
                                        </p:tgtEl>
                                        <p:attrNameLst>
                                          <p:attrName>style.visibility</p:attrName>
                                        </p:attrNameLst>
                                      </p:cBhvr>
                                      <p:to>
                                        <p:strVal val="visible"/>
                                      </p:to>
                                    </p:set>
                                    <p:animEffect transition="in" filter="blinds(horizontal)">
                                      <p:cBhvr>
                                        <p:cTn id="17" dur="500"/>
                                        <p:tgtEl>
                                          <p:spTgt spid="12902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9028">
                                            <p:txEl>
                                              <p:pRg st="4" end="4"/>
                                            </p:txEl>
                                          </p:spTgt>
                                        </p:tgtEl>
                                        <p:attrNameLst>
                                          <p:attrName>style.visibility</p:attrName>
                                        </p:attrNameLst>
                                      </p:cBhvr>
                                      <p:to>
                                        <p:strVal val="visible"/>
                                      </p:to>
                                    </p:set>
                                    <p:animEffect transition="in" filter="blinds(horizontal)">
                                      <p:cBhvr>
                                        <p:cTn id="22" dur="500"/>
                                        <p:tgtEl>
                                          <p:spTgt spid="12902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9028">
                                            <p:txEl>
                                              <p:pRg st="5" end="5"/>
                                            </p:txEl>
                                          </p:spTgt>
                                        </p:tgtEl>
                                        <p:attrNameLst>
                                          <p:attrName>style.visibility</p:attrName>
                                        </p:attrNameLst>
                                      </p:cBhvr>
                                      <p:to>
                                        <p:strVal val="visible"/>
                                      </p:to>
                                    </p:set>
                                    <p:animEffect transition="in" filter="blinds(horizontal)">
                                      <p:cBhvr>
                                        <p:cTn id="27" dur="500"/>
                                        <p:tgtEl>
                                          <p:spTgt spid="129028">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29028">
                                            <p:txEl>
                                              <p:pRg st="6" end="6"/>
                                            </p:txEl>
                                          </p:spTgt>
                                        </p:tgtEl>
                                        <p:attrNameLst>
                                          <p:attrName>style.visibility</p:attrName>
                                        </p:attrNameLst>
                                      </p:cBhvr>
                                      <p:to>
                                        <p:strVal val="visible"/>
                                      </p:to>
                                    </p:set>
                                    <p:animEffect transition="in" filter="blinds(horizontal)">
                                      <p:cBhvr>
                                        <p:cTn id="32" dur="500"/>
                                        <p:tgtEl>
                                          <p:spTgt spid="129028">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29028">
                                            <p:txEl>
                                              <p:pRg st="7" end="7"/>
                                            </p:txEl>
                                          </p:spTgt>
                                        </p:tgtEl>
                                        <p:attrNameLst>
                                          <p:attrName>style.visibility</p:attrName>
                                        </p:attrNameLst>
                                      </p:cBhvr>
                                      <p:to>
                                        <p:strVal val="visible"/>
                                      </p:to>
                                    </p:set>
                                    <p:animEffect transition="in" filter="blinds(horizontal)">
                                      <p:cBhvr>
                                        <p:cTn id="37" dur="500"/>
                                        <p:tgtEl>
                                          <p:spTgt spid="12902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609600" y="152400"/>
            <a:ext cx="8305800" cy="762000"/>
          </a:xfrm>
          <a:prstGeom prst="rect">
            <a:avLst/>
          </a:prstGeom>
          <a:noFill/>
          <a:ln w="9525">
            <a:noFill/>
            <a:miter lim="800000"/>
            <a:headEnd/>
            <a:tailEnd/>
          </a:ln>
        </p:spPr>
        <p:txBody>
          <a:bodyPr/>
          <a:lstStyle/>
          <a:p>
            <a:pPr marL="342900" indent="-342900" algn="ctr" eaLnBrk="1" hangingPunct="1">
              <a:lnSpc>
                <a:spcPct val="90000"/>
              </a:lnSpc>
              <a:spcBef>
                <a:spcPct val="20000"/>
              </a:spcBef>
              <a:buClr>
                <a:schemeClr val="folHlink"/>
              </a:buClr>
              <a:buSzPct val="60000"/>
              <a:buFont typeface="Wingdings" pitchFamily="2" charset="2"/>
              <a:buNone/>
            </a:pPr>
            <a:endParaRPr lang="zh-CN" altLang="en-US" sz="4800" b="1" dirty="0">
              <a:solidFill>
                <a:schemeClr val="tx2"/>
              </a:solidFill>
              <a:latin typeface="Times New Roman" pitchFamily="18" charset="0"/>
              <a:ea typeface="黑体" pitchFamily="49" charset="-122"/>
            </a:endParaRPr>
          </a:p>
        </p:txBody>
      </p:sp>
      <p:sp>
        <p:nvSpPr>
          <p:cNvPr id="60419" name="Rectangle 3"/>
          <p:cNvSpPr>
            <a:spLocks noGrp="1" noChangeArrowheads="1"/>
          </p:cNvSpPr>
          <p:nvPr/>
        </p:nvSpPr>
        <p:spPr bwMode="auto">
          <a:xfrm>
            <a:off x="323850" y="980728"/>
            <a:ext cx="8208963" cy="790575"/>
          </a:xfrm>
          <a:prstGeom prst="rect">
            <a:avLst/>
          </a:prstGeom>
          <a:noFill/>
          <a:ln w="9525">
            <a:noFill/>
            <a:miter lim="800000"/>
            <a:headEnd/>
            <a:tailEnd/>
          </a:ln>
        </p:spPr>
        <p:txBody>
          <a:bodyPr anchor="b"/>
          <a:lstStyle/>
          <a:p>
            <a:pPr eaLnBrk="1" hangingPunct="1">
              <a:lnSpc>
                <a:spcPct val="150000"/>
              </a:lnSpc>
            </a:pPr>
            <a:r>
              <a:rPr lang="zh-CN" altLang="en-US" sz="3200" dirty="0">
                <a:solidFill>
                  <a:schemeClr val="tx2"/>
                </a:solidFill>
                <a:latin typeface="黑体" pitchFamily="49" charset="-122"/>
                <a:ea typeface="黑体" pitchFamily="49" charset="-122"/>
              </a:rPr>
              <a:t> </a:t>
            </a:r>
            <a:r>
              <a:rPr lang="zh-CN" altLang="en-US" sz="2800" b="0" i="0" dirty="0">
                <a:latin typeface="黑体" pitchFamily="49" charset="-122"/>
                <a:ea typeface="黑体" pitchFamily="49" charset="-122"/>
              </a:rPr>
              <a:t>求下图的关键路径。</a:t>
            </a:r>
            <a:endParaRPr lang="zh-CN" altLang="en-US" sz="2800" b="0" i="0" dirty="0">
              <a:latin typeface="黑体" pitchFamily="49" charset="-122"/>
              <a:ea typeface="黑体" pitchFamily="49" charset="-122"/>
              <a:sym typeface="Arial" pitchFamily="34" charset="0"/>
            </a:endParaRPr>
          </a:p>
        </p:txBody>
      </p:sp>
      <p:grpSp>
        <p:nvGrpSpPr>
          <p:cNvPr id="2" name="Group 4"/>
          <p:cNvGrpSpPr>
            <a:grpSpLocks/>
          </p:cNvGrpSpPr>
          <p:nvPr/>
        </p:nvGrpSpPr>
        <p:grpSpPr bwMode="auto">
          <a:xfrm>
            <a:off x="3060700" y="2348582"/>
            <a:ext cx="3527425" cy="3168650"/>
            <a:chOff x="0" y="0"/>
            <a:chExt cx="1680" cy="1285"/>
          </a:xfrm>
        </p:grpSpPr>
        <p:grpSp>
          <p:nvGrpSpPr>
            <p:cNvPr id="3" name="Group 5"/>
            <p:cNvGrpSpPr>
              <a:grpSpLocks/>
            </p:cNvGrpSpPr>
            <p:nvPr/>
          </p:nvGrpSpPr>
          <p:grpSpPr bwMode="auto">
            <a:xfrm>
              <a:off x="192" y="0"/>
              <a:ext cx="1488" cy="1200"/>
              <a:chOff x="0" y="0"/>
              <a:chExt cx="1920" cy="1536"/>
            </a:xfrm>
          </p:grpSpPr>
          <p:sp>
            <p:nvSpPr>
              <p:cNvPr id="60428" name="Line 6"/>
              <p:cNvSpPr>
                <a:spLocks noChangeShapeType="1"/>
              </p:cNvSpPr>
              <p:nvPr/>
            </p:nvSpPr>
            <p:spPr bwMode="auto">
              <a:xfrm flipH="1" flipV="1">
                <a:off x="1056" y="192"/>
                <a:ext cx="624" cy="384"/>
              </a:xfrm>
              <a:prstGeom prst="line">
                <a:avLst/>
              </a:prstGeom>
              <a:noFill/>
              <a:ln w="38100">
                <a:solidFill>
                  <a:srgbClr val="009900"/>
                </a:solidFill>
                <a:bevel/>
                <a:headEnd type="triangle" w="med" len="med"/>
                <a:tailEnd/>
              </a:ln>
            </p:spPr>
            <p:txBody>
              <a:bodyPr wrap="none" lIns="0" rIns="0" anchor="ctr"/>
              <a:lstStyle/>
              <a:p>
                <a:endParaRPr lang="zh-CN" altLang="en-US"/>
              </a:p>
            </p:txBody>
          </p:sp>
          <p:sp>
            <p:nvSpPr>
              <p:cNvPr id="60429" name="Line 7"/>
              <p:cNvSpPr>
                <a:spLocks noChangeShapeType="1"/>
              </p:cNvSpPr>
              <p:nvPr/>
            </p:nvSpPr>
            <p:spPr bwMode="auto">
              <a:xfrm>
                <a:off x="192" y="720"/>
                <a:ext cx="240" cy="576"/>
              </a:xfrm>
              <a:prstGeom prst="line">
                <a:avLst/>
              </a:prstGeom>
              <a:noFill/>
              <a:ln w="38100">
                <a:solidFill>
                  <a:srgbClr val="009900"/>
                </a:solidFill>
                <a:bevel/>
                <a:headEnd/>
                <a:tailEnd type="triangle" w="med" len="med"/>
              </a:ln>
            </p:spPr>
            <p:txBody>
              <a:bodyPr wrap="none" lIns="0" rIns="0" anchor="ctr"/>
              <a:lstStyle/>
              <a:p>
                <a:endParaRPr lang="zh-CN" altLang="en-US"/>
              </a:p>
            </p:txBody>
          </p:sp>
          <p:sp>
            <p:nvSpPr>
              <p:cNvPr id="60430" name="Line 8"/>
              <p:cNvSpPr>
                <a:spLocks noChangeShapeType="1"/>
              </p:cNvSpPr>
              <p:nvPr/>
            </p:nvSpPr>
            <p:spPr bwMode="auto">
              <a:xfrm flipH="1">
                <a:off x="240" y="144"/>
                <a:ext cx="672" cy="384"/>
              </a:xfrm>
              <a:prstGeom prst="line">
                <a:avLst/>
              </a:prstGeom>
              <a:noFill/>
              <a:ln w="38100">
                <a:solidFill>
                  <a:srgbClr val="009900"/>
                </a:solidFill>
                <a:bevel/>
                <a:headEnd/>
                <a:tailEnd type="triangle" w="med" len="med"/>
              </a:ln>
            </p:spPr>
            <p:txBody>
              <a:bodyPr wrap="none" lIns="0" rIns="0" anchor="ctr"/>
              <a:lstStyle/>
              <a:p>
                <a:endParaRPr lang="zh-CN" altLang="en-US"/>
              </a:p>
            </p:txBody>
          </p:sp>
          <p:sp>
            <p:nvSpPr>
              <p:cNvPr id="60431" name="Line 9"/>
              <p:cNvSpPr>
                <a:spLocks noChangeShapeType="1"/>
              </p:cNvSpPr>
              <p:nvPr/>
            </p:nvSpPr>
            <p:spPr bwMode="auto">
              <a:xfrm flipH="1" flipV="1">
                <a:off x="1008" y="192"/>
                <a:ext cx="384" cy="1056"/>
              </a:xfrm>
              <a:prstGeom prst="line">
                <a:avLst/>
              </a:prstGeom>
              <a:noFill/>
              <a:ln w="38100">
                <a:solidFill>
                  <a:srgbClr val="009900"/>
                </a:solidFill>
                <a:bevel/>
                <a:headEnd type="triangle" w="med" len="med"/>
                <a:tailEnd/>
              </a:ln>
            </p:spPr>
            <p:txBody>
              <a:bodyPr wrap="none" lIns="0" rIns="0" anchor="ctr"/>
              <a:lstStyle/>
              <a:p>
                <a:endParaRPr lang="zh-CN" altLang="en-US"/>
              </a:p>
            </p:txBody>
          </p:sp>
          <p:sp>
            <p:nvSpPr>
              <p:cNvPr id="60432" name="Line 10"/>
              <p:cNvSpPr>
                <a:spLocks noChangeShapeType="1"/>
              </p:cNvSpPr>
              <p:nvPr/>
            </p:nvSpPr>
            <p:spPr bwMode="auto">
              <a:xfrm flipH="1">
                <a:off x="576" y="1392"/>
                <a:ext cx="720" cy="0"/>
              </a:xfrm>
              <a:prstGeom prst="line">
                <a:avLst/>
              </a:prstGeom>
              <a:noFill/>
              <a:ln w="38100">
                <a:solidFill>
                  <a:srgbClr val="009900"/>
                </a:solidFill>
                <a:bevel/>
                <a:headEnd/>
                <a:tailEnd type="triangle" w="med" len="med"/>
              </a:ln>
            </p:spPr>
            <p:txBody>
              <a:bodyPr wrap="none" lIns="0" rIns="0" anchor="ctr"/>
              <a:lstStyle/>
              <a:p>
                <a:endParaRPr lang="zh-CN" altLang="en-US"/>
              </a:p>
            </p:txBody>
          </p:sp>
          <p:sp>
            <p:nvSpPr>
              <p:cNvPr id="60433" name="Line 11"/>
              <p:cNvSpPr>
                <a:spLocks noChangeShapeType="1"/>
              </p:cNvSpPr>
              <p:nvPr/>
            </p:nvSpPr>
            <p:spPr bwMode="auto">
              <a:xfrm flipH="1">
                <a:off x="576" y="768"/>
                <a:ext cx="1152" cy="576"/>
              </a:xfrm>
              <a:prstGeom prst="line">
                <a:avLst/>
              </a:prstGeom>
              <a:noFill/>
              <a:ln w="38100">
                <a:solidFill>
                  <a:srgbClr val="009900"/>
                </a:solidFill>
                <a:bevel/>
                <a:headEnd type="triangle" w="med" len="med"/>
                <a:tailEnd/>
              </a:ln>
            </p:spPr>
            <p:txBody>
              <a:bodyPr wrap="none" lIns="0" rIns="0" anchor="ctr"/>
              <a:lstStyle/>
              <a:p>
                <a:endParaRPr lang="zh-CN" altLang="en-US"/>
              </a:p>
            </p:txBody>
          </p:sp>
          <p:sp>
            <p:nvSpPr>
              <p:cNvPr id="60434" name="Oval 12"/>
              <p:cNvSpPr>
                <a:spLocks noChangeArrowheads="1"/>
              </p:cNvSpPr>
              <p:nvPr/>
            </p:nvSpPr>
            <p:spPr bwMode="auto">
              <a:xfrm>
                <a:off x="0" y="480"/>
                <a:ext cx="288" cy="269"/>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1</a:t>
                </a:r>
              </a:p>
            </p:txBody>
          </p:sp>
          <p:sp>
            <p:nvSpPr>
              <p:cNvPr id="60435" name="Oval 13"/>
              <p:cNvSpPr>
                <a:spLocks noChangeArrowheads="1"/>
              </p:cNvSpPr>
              <p:nvPr/>
            </p:nvSpPr>
            <p:spPr bwMode="auto">
              <a:xfrm>
                <a:off x="1296" y="1265"/>
                <a:ext cx="29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3</a:t>
                </a:r>
              </a:p>
            </p:txBody>
          </p:sp>
          <p:sp>
            <p:nvSpPr>
              <p:cNvPr id="60436" name="Oval 14"/>
              <p:cNvSpPr>
                <a:spLocks noChangeArrowheads="1"/>
              </p:cNvSpPr>
              <p:nvPr/>
            </p:nvSpPr>
            <p:spPr bwMode="auto">
              <a:xfrm>
                <a:off x="336" y="1265"/>
                <a:ext cx="29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2</a:t>
                </a:r>
              </a:p>
            </p:txBody>
          </p:sp>
          <p:sp>
            <p:nvSpPr>
              <p:cNvPr id="60437" name="Oval 15"/>
              <p:cNvSpPr>
                <a:spLocks noChangeArrowheads="1"/>
              </p:cNvSpPr>
              <p:nvPr/>
            </p:nvSpPr>
            <p:spPr bwMode="auto">
              <a:xfrm>
                <a:off x="1632" y="528"/>
                <a:ext cx="288" cy="269"/>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4</a:t>
                </a:r>
              </a:p>
            </p:txBody>
          </p:sp>
          <p:sp>
            <p:nvSpPr>
              <p:cNvPr id="60438" name="Oval 16"/>
              <p:cNvSpPr>
                <a:spLocks noChangeArrowheads="1"/>
              </p:cNvSpPr>
              <p:nvPr/>
            </p:nvSpPr>
            <p:spPr bwMode="auto">
              <a:xfrm>
                <a:off x="816" y="0"/>
                <a:ext cx="298"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buFont typeface="Arial" pitchFamily="34" charset="0"/>
                  <a:buNone/>
                </a:pPr>
                <a:r>
                  <a:rPr lang="en-US" altLang="zh-CN" sz="2000">
                    <a:solidFill>
                      <a:schemeClr val="bg1"/>
                    </a:solidFill>
                  </a:rPr>
                  <a:t>0</a:t>
                </a:r>
              </a:p>
            </p:txBody>
          </p:sp>
        </p:grpSp>
        <p:sp>
          <p:nvSpPr>
            <p:cNvPr id="60422" name="Text Box 17"/>
            <p:cNvSpPr txBox="1">
              <a:spLocks noChangeArrowheads="1"/>
            </p:cNvSpPr>
            <p:nvPr/>
          </p:nvSpPr>
          <p:spPr bwMode="auto">
            <a:xfrm>
              <a:off x="288" y="6"/>
              <a:ext cx="528" cy="250"/>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a:solidFill>
                    <a:schemeClr val="hlink"/>
                  </a:solidFill>
                </a:rPr>
                <a:t>a</a:t>
              </a:r>
              <a:r>
                <a:rPr lang="en-US" altLang="zh-CN" sz="2000" baseline="-25000">
                  <a:solidFill>
                    <a:schemeClr val="hlink"/>
                  </a:solidFill>
                </a:rPr>
                <a:t>1</a:t>
              </a:r>
              <a:r>
                <a:rPr lang="en-US" altLang="zh-CN" sz="2000">
                  <a:solidFill>
                    <a:schemeClr val="hlink"/>
                  </a:solidFill>
                </a:rPr>
                <a:t>=5</a:t>
              </a:r>
            </a:p>
          </p:txBody>
        </p:sp>
        <p:sp>
          <p:nvSpPr>
            <p:cNvPr id="60423" name="Text Box 18"/>
            <p:cNvSpPr txBox="1">
              <a:spLocks noChangeArrowheads="1"/>
            </p:cNvSpPr>
            <p:nvPr/>
          </p:nvSpPr>
          <p:spPr bwMode="auto">
            <a:xfrm>
              <a:off x="0" y="660"/>
              <a:ext cx="468" cy="250"/>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a:solidFill>
                    <a:schemeClr val="hlink"/>
                  </a:solidFill>
                </a:rPr>
                <a:t>a</a:t>
              </a:r>
              <a:r>
                <a:rPr lang="en-US" altLang="zh-CN" sz="2000" baseline="-25000">
                  <a:solidFill>
                    <a:schemeClr val="hlink"/>
                  </a:solidFill>
                </a:rPr>
                <a:t>2</a:t>
              </a:r>
              <a:r>
                <a:rPr lang="en-US" altLang="zh-CN" sz="2000">
                  <a:solidFill>
                    <a:schemeClr val="hlink"/>
                  </a:solidFill>
                </a:rPr>
                <a:t>=</a:t>
              </a:r>
              <a:r>
                <a:rPr lang="zh-CN" altLang="en-US" sz="2000">
                  <a:solidFill>
                    <a:schemeClr val="hlink"/>
                  </a:solidFill>
                </a:rPr>
                <a:t>5</a:t>
              </a:r>
            </a:p>
          </p:txBody>
        </p:sp>
        <p:sp>
          <p:nvSpPr>
            <p:cNvPr id="60424" name="Text Box 19"/>
            <p:cNvSpPr txBox="1">
              <a:spLocks noChangeArrowheads="1"/>
            </p:cNvSpPr>
            <p:nvPr/>
          </p:nvSpPr>
          <p:spPr bwMode="auto">
            <a:xfrm>
              <a:off x="1200" y="101"/>
              <a:ext cx="480" cy="250"/>
            </a:xfrm>
            <a:prstGeom prst="rect">
              <a:avLst/>
            </a:prstGeom>
            <a:noFill/>
            <a:ln w="9525">
              <a:noFill/>
              <a:miter lim="800000"/>
              <a:headEnd/>
              <a:tailEnd/>
            </a:ln>
          </p:spPr>
          <p:txBody>
            <a:bodyPr lIns="0" rIns="0">
              <a:spAutoFit/>
            </a:bodyPr>
            <a:lstStyle/>
            <a:p>
              <a:pPr algn="ctr" eaLnBrk="1" hangingPunct="1">
                <a:spcBef>
                  <a:spcPct val="50000"/>
                </a:spcBef>
                <a:buFont typeface="Arial" pitchFamily="34" charset="0"/>
                <a:buNone/>
              </a:pPr>
              <a:r>
                <a:rPr lang="en-US" altLang="zh-CN" sz="2000">
                  <a:solidFill>
                    <a:schemeClr val="hlink"/>
                  </a:solidFill>
                </a:rPr>
                <a:t>a</a:t>
              </a:r>
              <a:r>
                <a:rPr lang="en-US" altLang="zh-CN" sz="2000" baseline="-25000">
                  <a:solidFill>
                    <a:schemeClr val="hlink"/>
                  </a:solidFill>
                </a:rPr>
                <a:t>5</a:t>
              </a:r>
              <a:r>
                <a:rPr lang="en-US" altLang="zh-CN" sz="2000">
                  <a:solidFill>
                    <a:schemeClr val="hlink"/>
                  </a:solidFill>
                </a:rPr>
                <a:t>=</a:t>
              </a:r>
              <a:r>
                <a:rPr lang="zh-CN" altLang="en-US" sz="2000">
                  <a:solidFill>
                    <a:schemeClr val="hlink"/>
                  </a:solidFill>
                </a:rPr>
                <a:t>15</a:t>
              </a:r>
            </a:p>
          </p:txBody>
        </p:sp>
        <p:sp>
          <p:nvSpPr>
            <p:cNvPr id="60425" name="Text Box 20"/>
            <p:cNvSpPr txBox="1">
              <a:spLocks noChangeArrowheads="1"/>
            </p:cNvSpPr>
            <p:nvPr/>
          </p:nvSpPr>
          <p:spPr bwMode="auto">
            <a:xfrm>
              <a:off x="672" y="660"/>
              <a:ext cx="528" cy="250"/>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a:solidFill>
                    <a:schemeClr val="hlink"/>
                  </a:solidFill>
                </a:rPr>
                <a:t>a</a:t>
              </a:r>
              <a:r>
                <a:rPr lang="en-US" altLang="zh-CN" sz="2000" baseline="-25000">
                  <a:solidFill>
                    <a:schemeClr val="hlink"/>
                  </a:solidFill>
                </a:rPr>
                <a:t>6</a:t>
              </a:r>
              <a:r>
                <a:rPr lang="en-US" altLang="zh-CN" sz="2000">
                  <a:solidFill>
                    <a:schemeClr val="hlink"/>
                  </a:solidFill>
                </a:rPr>
                <a:t>=</a:t>
              </a:r>
              <a:r>
                <a:rPr lang="zh-CN" altLang="en-US" sz="2000">
                  <a:solidFill>
                    <a:schemeClr val="hlink"/>
                  </a:solidFill>
                </a:rPr>
                <a:t>1</a:t>
              </a:r>
            </a:p>
          </p:txBody>
        </p:sp>
        <p:sp>
          <p:nvSpPr>
            <p:cNvPr id="60426" name="Text Box 21"/>
            <p:cNvSpPr txBox="1">
              <a:spLocks noChangeArrowheads="1"/>
            </p:cNvSpPr>
            <p:nvPr/>
          </p:nvSpPr>
          <p:spPr bwMode="auto">
            <a:xfrm>
              <a:off x="576" y="333"/>
              <a:ext cx="553" cy="250"/>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a:solidFill>
                    <a:schemeClr val="hlink"/>
                  </a:solidFill>
                </a:rPr>
                <a:t>a</a:t>
              </a:r>
              <a:r>
                <a:rPr lang="en-US" altLang="zh-CN" sz="2000" baseline="-25000">
                  <a:solidFill>
                    <a:schemeClr val="hlink"/>
                  </a:solidFill>
                </a:rPr>
                <a:t>3</a:t>
              </a:r>
              <a:r>
                <a:rPr lang="en-US" altLang="zh-CN" sz="2000">
                  <a:solidFill>
                    <a:schemeClr val="hlink"/>
                  </a:solidFill>
                </a:rPr>
                <a:t>=</a:t>
              </a:r>
              <a:r>
                <a:rPr lang="zh-CN" altLang="en-US" sz="2000">
                  <a:solidFill>
                    <a:schemeClr val="hlink"/>
                  </a:solidFill>
                </a:rPr>
                <a:t>7</a:t>
              </a:r>
            </a:p>
          </p:txBody>
        </p:sp>
        <p:sp>
          <p:nvSpPr>
            <p:cNvPr id="60427" name="Text Box 22"/>
            <p:cNvSpPr txBox="1">
              <a:spLocks noChangeArrowheads="1"/>
            </p:cNvSpPr>
            <p:nvPr/>
          </p:nvSpPr>
          <p:spPr bwMode="auto">
            <a:xfrm>
              <a:off x="720" y="1035"/>
              <a:ext cx="512" cy="250"/>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en-US" altLang="zh-CN" sz="2000">
                  <a:solidFill>
                    <a:schemeClr val="hlink"/>
                  </a:solidFill>
                </a:rPr>
                <a:t>a</a:t>
              </a:r>
              <a:r>
                <a:rPr lang="en-US" altLang="zh-CN" sz="2000" baseline="-25000">
                  <a:solidFill>
                    <a:schemeClr val="hlink"/>
                  </a:solidFill>
                </a:rPr>
                <a:t>4</a:t>
              </a:r>
              <a:r>
                <a:rPr lang="en-US" altLang="zh-CN" sz="2000">
                  <a:solidFill>
                    <a:schemeClr val="hlink"/>
                  </a:solidFill>
                </a:rPr>
                <a:t>=</a:t>
              </a:r>
              <a:r>
                <a:rPr lang="zh-CN" altLang="en-US" sz="2000">
                  <a:solidFill>
                    <a:schemeClr val="hlink"/>
                  </a:solidFill>
                </a:rPr>
                <a:t>2</a:t>
              </a:r>
            </a:p>
          </p:txBody>
        </p:sp>
      </p:grpSp>
      <p:sp>
        <p:nvSpPr>
          <p:cNvPr id="23" name="Text Box 3"/>
          <p:cNvSpPr txBox="1">
            <a:spLocks noChangeArrowheads="1"/>
          </p:cNvSpPr>
          <p:nvPr/>
        </p:nvSpPr>
        <p:spPr bwMode="auto">
          <a:xfrm>
            <a:off x="542956" y="142852"/>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关键路径练习</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012160" y="2121704"/>
            <a:ext cx="2667000" cy="2039938"/>
            <a:chOff x="0" y="0"/>
            <a:chExt cx="1680" cy="1285"/>
          </a:xfrm>
        </p:grpSpPr>
        <p:grpSp>
          <p:nvGrpSpPr>
            <p:cNvPr id="3" name="Group 3"/>
            <p:cNvGrpSpPr>
              <a:grpSpLocks/>
            </p:cNvGrpSpPr>
            <p:nvPr/>
          </p:nvGrpSpPr>
          <p:grpSpPr bwMode="auto">
            <a:xfrm>
              <a:off x="192" y="0"/>
              <a:ext cx="1488" cy="1200"/>
              <a:chOff x="0" y="0"/>
              <a:chExt cx="1920" cy="1536"/>
            </a:xfrm>
          </p:grpSpPr>
          <p:sp>
            <p:nvSpPr>
              <p:cNvPr id="61453" name="Line 4"/>
              <p:cNvSpPr>
                <a:spLocks noChangeShapeType="1"/>
              </p:cNvSpPr>
              <p:nvPr/>
            </p:nvSpPr>
            <p:spPr bwMode="auto">
              <a:xfrm flipH="1" flipV="1">
                <a:off x="1055" y="192"/>
                <a:ext cx="625" cy="384"/>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61454" name="Line 5"/>
              <p:cNvSpPr>
                <a:spLocks noChangeShapeType="1"/>
              </p:cNvSpPr>
              <p:nvPr/>
            </p:nvSpPr>
            <p:spPr bwMode="auto">
              <a:xfrm>
                <a:off x="192" y="721"/>
                <a:ext cx="240" cy="576"/>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61455" name="Line 6"/>
              <p:cNvSpPr>
                <a:spLocks noChangeShapeType="1"/>
              </p:cNvSpPr>
              <p:nvPr/>
            </p:nvSpPr>
            <p:spPr bwMode="auto">
              <a:xfrm flipH="1">
                <a:off x="240" y="145"/>
                <a:ext cx="672" cy="384"/>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61456" name="Line 7"/>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61457" name="Line 8"/>
              <p:cNvSpPr>
                <a:spLocks noChangeShapeType="1"/>
              </p:cNvSpPr>
              <p:nvPr/>
            </p:nvSpPr>
            <p:spPr bwMode="auto">
              <a:xfrm flipH="1">
                <a:off x="575" y="1393"/>
                <a:ext cx="720" cy="0"/>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61458" name="Line 9"/>
              <p:cNvSpPr>
                <a:spLocks noChangeShapeType="1"/>
              </p:cNvSpPr>
              <p:nvPr/>
            </p:nvSpPr>
            <p:spPr bwMode="auto">
              <a:xfrm flipH="1">
                <a:off x="575" y="768"/>
                <a:ext cx="1151" cy="57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61459" name="Oval 10"/>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r>
                  <a:rPr lang="en-US" altLang="zh-CN" sz="2000">
                    <a:solidFill>
                      <a:schemeClr val="bg1"/>
                    </a:solidFill>
                  </a:rPr>
                  <a:t>1</a:t>
                </a:r>
              </a:p>
            </p:txBody>
          </p:sp>
          <p:sp>
            <p:nvSpPr>
              <p:cNvPr id="61460" name="Oval 11"/>
              <p:cNvSpPr>
                <a:spLocks noChangeArrowheads="1"/>
              </p:cNvSpPr>
              <p:nvPr/>
            </p:nvSpPr>
            <p:spPr bwMode="auto">
              <a:xfrm>
                <a:off x="1295" y="1265"/>
                <a:ext cx="289"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r>
                  <a:rPr lang="en-US" altLang="zh-CN" sz="2000">
                    <a:solidFill>
                      <a:schemeClr val="bg1"/>
                    </a:solidFill>
                  </a:rPr>
                  <a:t>3</a:t>
                </a:r>
              </a:p>
            </p:txBody>
          </p:sp>
          <p:sp>
            <p:nvSpPr>
              <p:cNvPr id="61461" name="Oval 12"/>
              <p:cNvSpPr>
                <a:spLocks noChangeArrowheads="1"/>
              </p:cNvSpPr>
              <p:nvPr/>
            </p:nvSpPr>
            <p:spPr bwMode="auto">
              <a:xfrm>
                <a:off x="335" y="1265"/>
                <a:ext cx="289"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r>
                  <a:rPr lang="en-US" altLang="zh-CN" sz="2000">
                    <a:solidFill>
                      <a:schemeClr val="bg1"/>
                    </a:solidFill>
                  </a:rPr>
                  <a:t>2</a:t>
                </a:r>
              </a:p>
            </p:txBody>
          </p:sp>
          <p:sp>
            <p:nvSpPr>
              <p:cNvPr id="61462" name="Oval 13"/>
              <p:cNvSpPr>
                <a:spLocks noChangeArrowheads="1"/>
              </p:cNvSpPr>
              <p:nvPr/>
            </p:nvSpPr>
            <p:spPr bwMode="auto">
              <a:xfrm>
                <a:off x="1632" y="529"/>
                <a:ext cx="288" cy="269"/>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r>
                  <a:rPr lang="en-US" altLang="zh-CN" sz="2000">
                    <a:solidFill>
                      <a:schemeClr val="bg1"/>
                    </a:solidFill>
                  </a:rPr>
                  <a:t>4</a:t>
                </a:r>
              </a:p>
            </p:txBody>
          </p:sp>
          <p:sp>
            <p:nvSpPr>
              <p:cNvPr id="61463" name="Oval 14"/>
              <p:cNvSpPr>
                <a:spLocks noChangeArrowheads="1"/>
              </p:cNvSpPr>
              <p:nvPr/>
            </p:nvSpPr>
            <p:spPr bwMode="auto">
              <a:xfrm>
                <a:off x="815" y="0"/>
                <a:ext cx="289"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r>
                  <a:rPr lang="en-US" altLang="zh-CN" sz="2000">
                    <a:solidFill>
                      <a:schemeClr val="bg1"/>
                    </a:solidFill>
                  </a:rPr>
                  <a:t>0</a:t>
                </a:r>
              </a:p>
            </p:txBody>
          </p:sp>
        </p:grpSp>
        <p:sp>
          <p:nvSpPr>
            <p:cNvPr id="61447" name="Text Box 15"/>
            <p:cNvSpPr txBox="1">
              <a:spLocks noChangeArrowheads="1"/>
            </p:cNvSpPr>
            <p:nvPr/>
          </p:nvSpPr>
          <p:spPr bwMode="auto">
            <a:xfrm>
              <a:off x="288" y="6"/>
              <a:ext cx="528" cy="250"/>
            </a:xfrm>
            <a:prstGeom prst="rect">
              <a:avLst/>
            </a:prstGeom>
            <a:noFill/>
            <a:ln w="9525">
              <a:noFill/>
              <a:miter lim="800000"/>
              <a:headEnd/>
              <a:tailEnd/>
            </a:ln>
          </p:spPr>
          <p:txBody>
            <a:bodyPr>
              <a:spAutoFit/>
            </a:bodyPr>
            <a:lstStyle/>
            <a:p>
              <a:pPr algn="ctr" eaLnBrk="1" hangingPunct="1">
                <a:spcBef>
                  <a:spcPct val="50000"/>
                </a:spcBef>
              </a:pPr>
              <a:r>
                <a:rPr lang="en-US" altLang="zh-CN" sz="2000">
                  <a:solidFill>
                    <a:schemeClr val="hlink"/>
                  </a:solidFill>
                </a:rPr>
                <a:t>a</a:t>
              </a:r>
              <a:r>
                <a:rPr lang="en-US" altLang="zh-CN" sz="2000" baseline="-25000">
                  <a:solidFill>
                    <a:schemeClr val="hlink"/>
                  </a:solidFill>
                </a:rPr>
                <a:t>1</a:t>
              </a:r>
              <a:r>
                <a:rPr lang="en-US" altLang="zh-CN" sz="2000">
                  <a:solidFill>
                    <a:schemeClr val="hlink"/>
                  </a:solidFill>
                </a:rPr>
                <a:t>=5</a:t>
              </a:r>
            </a:p>
          </p:txBody>
        </p:sp>
        <p:sp>
          <p:nvSpPr>
            <p:cNvPr id="61448" name="Text Box 16"/>
            <p:cNvSpPr txBox="1">
              <a:spLocks noChangeArrowheads="1"/>
            </p:cNvSpPr>
            <p:nvPr/>
          </p:nvSpPr>
          <p:spPr bwMode="auto">
            <a:xfrm>
              <a:off x="0" y="660"/>
              <a:ext cx="468" cy="250"/>
            </a:xfrm>
            <a:prstGeom prst="rect">
              <a:avLst/>
            </a:prstGeom>
            <a:noFill/>
            <a:ln w="9525">
              <a:noFill/>
              <a:miter lim="800000"/>
              <a:headEnd/>
              <a:tailEnd/>
            </a:ln>
          </p:spPr>
          <p:txBody>
            <a:bodyPr>
              <a:spAutoFit/>
            </a:bodyPr>
            <a:lstStyle/>
            <a:p>
              <a:pPr algn="ctr" eaLnBrk="1" hangingPunct="1">
                <a:spcBef>
                  <a:spcPct val="50000"/>
                </a:spcBef>
              </a:pPr>
              <a:r>
                <a:rPr lang="en-US" altLang="zh-CN" sz="2000">
                  <a:solidFill>
                    <a:schemeClr val="hlink"/>
                  </a:solidFill>
                </a:rPr>
                <a:t>a</a:t>
              </a:r>
              <a:r>
                <a:rPr lang="en-US" altLang="zh-CN" sz="2000" baseline="-25000">
                  <a:solidFill>
                    <a:schemeClr val="hlink"/>
                  </a:solidFill>
                </a:rPr>
                <a:t>2</a:t>
              </a:r>
              <a:r>
                <a:rPr lang="en-US" altLang="zh-CN" sz="2000">
                  <a:solidFill>
                    <a:schemeClr val="hlink"/>
                  </a:solidFill>
                </a:rPr>
                <a:t>=</a:t>
              </a:r>
              <a:r>
                <a:rPr lang="zh-CN" altLang="en-US" sz="2000">
                  <a:solidFill>
                    <a:schemeClr val="hlink"/>
                  </a:solidFill>
                </a:rPr>
                <a:t>5</a:t>
              </a:r>
            </a:p>
          </p:txBody>
        </p:sp>
        <p:sp>
          <p:nvSpPr>
            <p:cNvPr id="61449" name="Text Box 17"/>
            <p:cNvSpPr txBox="1">
              <a:spLocks noChangeArrowheads="1"/>
            </p:cNvSpPr>
            <p:nvPr/>
          </p:nvSpPr>
          <p:spPr bwMode="auto">
            <a:xfrm>
              <a:off x="1200" y="101"/>
              <a:ext cx="480" cy="250"/>
            </a:xfrm>
            <a:prstGeom prst="rect">
              <a:avLst/>
            </a:prstGeom>
            <a:noFill/>
            <a:ln w="9525">
              <a:noFill/>
              <a:miter lim="800000"/>
              <a:headEnd/>
              <a:tailEnd/>
            </a:ln>
          </p:spPr>
          <p:txBody>
            <a:bodyPr lIns="0" rIns="0">
              <a:spAutoFit/>
            </a:bodyPr>
            <a:lstStyle/>
            <a:p>
              <a:pPr algn="ctr" eaLnBrk="1" hangingPunct="1">
                <a:spcBef>
                  <a:spcPct val="50000"/>
                </a:spcBef>
              </a:pPr>
              <a:r>
                <a:rPr lang="en-US" altLang="zh-CN" sz="2000">
                  <a:solidFill>
                    <a:schemeClr val="hlink"/>
                  </a:solidFill>
                </a:rPr>
                <a:t>a</a:t>
              </a:r>
              <a:r>
                <a:rPr lang="en-US" altLang="zh-CN" sz="2000" baseline="-25000">
                  <a:solidFill>
                    <a:schemeClr val="hlink"/>
                  </a:solidFill>
                </a:rPr>
                <a:t>5</a:t>
              </a:r>
              <a:r>
                <a:rPr lang="en-US" altLang="zh-CN" sz="2000">
                  <a:solidFill>
                    <a:schemeClr val="hlink"/>
                  </a:solidFill>
                </a:rPr>
                <a:t>=</a:t>
              </a:r>
              <a:r>
                <a:rPr lang="zh-CN" altLang="en-US" sz="2000">
                  <a:solidFill>
                    <a:schemeClr val="hlink"/>
                  </a:solidFill>
                </a:rPr>
                <a:t>15</a:t>
              </a:r>
            </a:p>
          </p:txBody>
        </p:sp>
        <p:sp>
          <p:nvSpPr>
            <p:cNvPr id="61450" name="Text Box 18"/>
            <p:cNvSpPr txBox="1">
              <a:spLocks noChangeArrowheads="1"/>
            </p:cNvSpPr>
            <p:nvPr/>
          </p:nvSpPr>
          <p:spPr bwMode="auto">
            <a:xfrm>
              <a:off x="672" y="660"/>
              <a:ext cx="528" cy="250"/>
            </a:xfrm>
            <a:prstGeom prst="rect">
              <a:avLst/>
            </a:prstGeom>
            <a:noFill/>
            <a:ln w="9525">
              <a:noFill/>
              <a:miter lim="800000"/>
              <a:headEnd/>
              <a:tailEnd/>
            </a:ln>
          </p:spPr>
          <p:txBody>
            <a:bodyPr>
              <a:spAutoFit/>
            </a:bodyPr>
            <a:lstStyle/>
            <a:p>
              <a:pPr algn="ctr" eaLnBrk="1" hangingPunct="1">
                <a:spcBef>
                  <a:spcPct val="50000"/>
                </a:spcBef>
              </a:pPr>
              <a:r>
                <a:rPr lang="en-US" altLang="zh-CN" sz="2000">
                  <a:solidFill>
                    <a:schemeClr val="hlink"/>
                  </a:solidFill>
                </a:rPr>
                <a:t>a</a:t>
              </a:r>
              <a:r>
                <a:rPr lang="en-US" altLang="zh-CN" sz="2000" baseline="-25000">
                  <a:solidFill>
                    <a:schemeClr val="hlink"/>
                  </a:solidFill>
                </a:rPr>
                <a:t>6</a:t>
              </a:r>
              <a:r>
                <a:rPr lang="en-US" altLang="zh-CN" sz="2000">
                  <a:solidFill>
                    <a:schemeClr val="hlink"/>
                  </a:solidFill>
                </a:rPr>
                <a:t>=</a:t>
              </a:r>
              <a:r>
                <a:rPr lang="zh-CN" altLang="en-US" sz="2000">
                  <a:solidFill>
                    <a:schemeClr val="hlink"/>
                  </a:solidFill>
                </a:rPr>
                <a:t>1</a:t>
              </a:r>
            </a:p>
          </p:txBody>
        </p:sp>
        <p:sp>
          <p:nvSpPr>
            <p:cNvPr id="61451" name="Text Box 19"/>
            <p:cNvSpPr txBox="1">
              <a:spLocks noChangeArrowheads="1"/>
            </p:cNvSpPr>
            <p:nvPr/>
          </p:nvSpPr>
          <p:spPr bwMode="auto">
            <a:xfrm>
              <a:off x="576" y="333"/>
              <a:ext cx="553" cy="250"/>
            </a:xfrm>
            <a:prstGeom prst="rect">
              <a:avLst/>
            </a:prstGeom>
            <a:noFill/>
            <a:ln w="9525">
              <a:noFill/>
              <a:miter lim="800000"/>
              <a:headEnd/>
              <a:tailEnd/>
            </a:ln>
          </p:spPr>
          <p:txBody>
            <a:bodyPr>
              <a:spAutoFit/>
            </a:bodyPr>
            <a:lstStyle/>
            <a:p>
              <a:pPr algn="ctr" eaLnBrk="1" hangingPunct="1">
                <a:spcBef>
                  <a:spcPct val="50000"/>
                </a:spcBef>
              </a:pPr>
              <a:r>
                <a:rPr lang="en-US" altLang="zh-CN" sz="2000">
                  <a:solidFill>
                    <a:schemeClr val="hlink"/>
                  </a:solidFill>
                </a:rPr>
                <a:t>a</a:t>
              </a:r>
              <a:r>
                <a:rPr lang="en-US" altLang="zh-CN" sz="2000" baseline="-25000">
                  <a:solidFill>
                    <a:schemeClr val="hlink"/>
                  </a:solidFill>
                </a:rPr>
                <a:t>3</a:t>
              </a:r>
              <a:r>
                <a:rPr lang="en-US" altLang="zh-CN" sz="2000">
                  <a:solidFill>
                    <a:schemeClr val="hlink"/>
                  </a:solidFill>
                </a:rPr>
                <a:t>=</a:t>
              </a:r>
              <a:r>
                <a:rPr lang="zh-CN" altLang="en-US" sz="2000">
                  <a:solidFill>
                    <a:schemeClr val="hlink"/>
                  </a:solidFill>
                </a:rPr>
                <a:t>7</a:t>
              </a:r>
            </a:p>
          </p:txBody>
        </p:sp>
        <p:sp>
          <p:nvSpPr>
            <p:cNvPr id="61452" name="Text Box 20"/>
            <p:cNvSpPr txBox="1">
              <a:spLocks noChangeArrowheads="1"/>
            </p:cNvSpPr>
            <p:nvPr/>
          </p:nvSpPr>
          <p:spPr bwMode="auto">
            <a:xfrm>
              <a:off x="720" y="1035"/>
              <a:ext cx="512" cy="250"/>
            </a:xfrm>
            <a:prstGeom prst="rect">
              <a:avLst/>
            </a:prstGeom>
            <a:noFill/>
            <a:ln w="9525">
              <a:noFill/>
              <a:miter lim="800000"/>
              <a:headEnd/>
              <a:tailEnd/>
            </a:ln>
          </p:spPr>
          <p:txBody>
            <a:bodyPr>
              <a:spAutoFit/>
            </a:bodyPr>
            <a:lstStyle/>
            <a:p>
              <a:pPr algn="ctr" eaLnBrk="1" hangingPunct="1">
                <a:spcBef>
                  <a:spcPct val="50000"/>
                </a:spcBef>
              </a:pPr>
              <a:r>
                <a:rPr lang="en-US" altLang="zh-CN" sz="2000">
                  <a:solidFill>
                    <a:schemeClr val="hlink"/>
                  </a:solidFill>
                </a:rPr>
                <a:t>a</a:t>
              </a:r>
              <a:r>
                <a:rPr lang="en-US" altLang="zh-CN" sz="2000" baseline="-25000">
                  <a:solidFill>
                    <a:schemeClr val="hlink"/>
                  </a:solidFill>
                </a:rPr>
                <a:t>4</a:t>
              </a:r>
              <a:r>
                <a:rPr lang="en-US" altLang="zh-CN" sz="2000">
                  <a:solidFill>
                    <a:schemeClr val="hlink"/>
                  </a:solidFill>
                </a:rPr>
                <a:t>=</a:t>
              </a:r>
              <a:r>
                <a:rPr lang="zh-CN" altLang="en-US" sz="2000">
                  <a:solidFill>
                    <a:schemeClr val="hlink"/>
                  </a:solidFill>
                </a:rPr>
                <a:t>2</a:t>
              </a:r>
            </a:p>
          </p:txBody>
        </p:sp>
      </p:grpSp>
      <p:sp>
        <p:nvSpPr>
          <p:cNvPr id="131165" name="Rectangle 93"/>
          <p:cNvSpPr>
            <a:spLocks noGrp="1" noChangeArrowheads="1"/>
          </p:cNvSpPr>
          <p:nvPr>
            <p:ph type="body" idx="1"/>
          </p:nvPr>
        </p:nvSpPr>
        <p:spPr>
          <a:xfrm>
            <a:off x="223874" y="2244764"/>
            <a:ext cx="5070476" cy="993748"/>
          </a:xfrm>
        </p:spPr>
        <p:txBody>
          <a:bodyPr/>
          <a:lstStyle/>
          <a:p>
            <a:pPr eaLnBrk="1" hangingPunct="1">
              <a:spcBef>
                <a:spcPct val="0"/>
              </a:spcBef>
              <a:buFontTx/>
              <a:buNone/>
            </a:pPr>
            <a:r>
              <a:rPr lang="zh-CN" altLang="en-US" sz="2800" b="1" dirty="0">
                <a:latin typeface="黑体" pitchFamily="49" charset="-122"/>
                <a:ea typeface="黑体" pitchFamily="49" charset="-122"/>
                <a:sym typeface="Symbol" pitchFamily="18" charset="2"/>
              </a:rPr>
              <a:t>（</a:t>
            </a:r>
            <a:r>
              <a:rPr lang="en-US" altLang="zh-CN" sz="2800" b="1" dirty="0">
                <a:latin typeface="黑体" pitchFamily="49" charset="-122"/>
                <a:ea typeface="黑体" pitchFamily="49" charset="-122"/>
                <a:sym typeface="Symbol" pitchFamily="18" charset="2"/>
              </a:rPr>
              <a:t>1</a:t>
            </a:r>
            <a:r>
              <a:rPr lang="zh-CN" altLang="en-US" sz="2800" b="1" dirty="0">
                <a:latin typeface="黑体" pitchFamily="49" charset="-122"/>
                <a:ea typeface="黑体" pitchFamily="49" charset="-122"/>
                <a:sym typeface="Symbol" pitchFamily="18" charset="2"/>
              </a:rPr>
              <a:t>）</a:t>
            </a:r>
            <a:r>
              <a:rPr lang="zh-CN" altLang="en-US" sz="2800" dirty="0">
                <a:latin typeface="+mn-ea"/>
                <a:sym typeface="Symbol" pitchFamily="18" charset="2"/>
              </a:rPr>
              <a:t>拓扑有序　</a:t>
            </a:r>
            <a:r>
              <a:rPr lang="en-US" altLang="zh-CN" sz="2800" dirty="0">
                <a:solidFill>
                  <a:schemeClr val="hlink"/>
                </a:solidFill>
                <a:latin typeface="+mn-ea"/>
              </a:rPr>
              <a:t>0,1,3,2,4</a:t>
            </a:r>
          </a:p>
        </p:txBody>
      </p:sp>
      <p:sp>
        <p:nvSpPr>
          <p:cNvPr id="24" name="Rectangle 93"/>
          <p:cNvSpPr txBox="1">
            <a:spLocks noChangeArrowheads="1"/>
          </p:cNvSpPr>
          <p:nvPr/>
        </p:nvSpPr>
        <p:spPr bwMode="auto">
          <a:xfrm>
            <a:off x="247687" y="2809914"/>
            <a:ext cx="9610725" cy="4435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spcBef>
                <a:spcPct val="0"/>
              </a:spcBef>
              <a:buFontTx/>
              <a:buNone/>
              <a:defRPr/>
            </a:pPr>
            <a:r>
              <a:rPr lang="zh-CN" altLang="en-US" sz="2800" b="1" i="0" kern="0" dirty="0">
                <a:latin typeface="黑体" panose="02010609060101010101" pitchFamily="49" charset="-122"/>
                <a:ea typeface="黑体" panose="02010609060101010101" pitchFamily="49" charset="-122"/>
                <a:sym typeface="Symbol" panose="05050102010706020507" pitchFamily="18" charset="2"/>
              </a:rPr>
              <a:t>（</a:t>
            </a:r>
            <a:r>
              <a:rPr lang="en-US" altLang="zh-CN" sz="2800" b="1" i="0" kern="0" dirty="0">
                <a:latin typeface="黑体" panose="02010609060101010101" pitchFamily="49" charset="-122"/>
                <a:ea typeface="黑体" panose="02010609060101010101" pitchFamily="49" charset="-122"/>
                <a:sym typeface="Symbol" panose="05050102010706020507" pitchFamily="18" charset="2"/>
              </a:rPr>
              <a:t>2</a:t>
            </a:r>
            <a:r>
              <a:rPr lang="zh-CN" altLang="en-US" sz="2800" b="1" i="0" kern="0" dirty="0">
                <a:latin typeface="黑体" panose="02010609060101010101" pitchFamily="49" charset="-122"/>
                <a:ea typeface="黑体" panose="02010609060101010101" pitchFamily="49" charset="-122"/>
                <a:sym typeface="Symbol" panose="05050102010706020507" pitchFamily="18" charset="2"/>
              </a:rPr>
              <a:t>）</a:t>
            </a:r>
            <a:r>
              <a:rPr lang="zh-CN" altLang="en-US" sz="2800" b="0" i="0" kern="0" dirty="0">
                <a:latin typeface="黑体" panose="02010609060101010101" pitchFamily="49" charset="-122"/>
                <a:ea typeface="黑体" panose="02010609060101010101" pitchFamily="49" charset="-122"/>
                <a:sym typeface="Symbol" panose="05050102010706020507" pitchFamily="18" charset="2"/>
              </a:rPr>
              <a:t>按拓扑排序序列计算各事</a:t>
            </a:r>
            <a:endParaRPr lang="en-US" altLang="zh-CN" sz="2800" b="0" i="0" kern="0" dirty="0">
              <a:latin typeface="黑体" panose="02010609060101010101" pitchFamily="49" charset="-122"/>
              <a:ea typeface="黑体" panose="02010609060101010101" pitchFamily="49" charset="-122"/>
              <a:sym typeface="Symbol" panose="05050102010706020507" pitchFamily="18" charset="2"/>
            </a:endParaRPr>
          </a:p>
          <a:p>
            <a:pPr eaLnBrk="1" hangingPunct="1">
              <a:spcBef>
                <a:spcPct val="0"/>
              </a:spcBef>
              <a:buFontTx/>
              <a:buNone/>
              <a:defRPr/>
            </a:pP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a:t>
            </a:r>
            <a:r>
              <a:rPr lang="zh-CN" altLang="en-US" sz="2800" b="0" i="0" kern="0" dirty="0">
                <a:latin typeface="黑体" panose="02010609060101010101" pitchFamily="49" charset="-122"/>
                <a:ea typeface="黑体" panose="02010609060101010101" pitchFamily="49" charset="-122"/>
                <a:sym typeface="Symbol" panose="05050102010706020507" pitchFamily="18" charset="2"/>
              </a:rPr>
              <a:t>件的最早开始时间。</a:t>
            </a:r>
            <a:endParaRPr lang="en-US" altLang="zh-CN" sz="2800" b="0" i="0" kern="0" dirty="0">
              <a:latin typeface="黑体" panose="02010609060101010101" pitchFamily="49" charset="-122"/>
              <a:ea typeface="黑体" panose="02010609060101010101" pitchFamily="49" charset="-122"/>
              <a:sym typeface="Symbol" panose="05050102010706020507" pitchFamily="18" charset="2"/>
            </a:endParaRPr>
          </a:p>
          <a:p>
            <a:pPr eaLnBrk="1" hangingPunct="1">
              <a:spcBef>
                <a:spcPct val="0"/>
              </a:spcBef>
              <a:buFontTx/>
              <a:buNone/>
              <a:defRPr/>
            </a:pPr>
            <a:r>
              <a:rPr lang="en-US" altLang="zh-CN" sz="2800" b="0" i="0" kern="0" dirty="0">
                <a:solidFill>
                  <a:schemeClr val="hlink"/>
                </a:solidFill>
                <a:latin typeface="黑体" panose="02010609060101010101" pitchFamily="49" charset="-122"/>
                <a:ea typeface="黑体" panose="02010609060101010101" pitchFamily="49" charset="-122"/>
                <a:sym typeface="Symbol" panose="05050102010706020507" pitchFamily="18" charset="2"/>
              </a:rPr>
              <a:t>     </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ve</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(0) = 0</a:t>
            </a:r>
          </a:p>
          <a:p>
            <a:pPr eaLnBrk="1" hangingPunct="1">
              <a:spcBef>
                <a:spcPct val="0"/>
              </a:spcBef>
              <a:buFontTx/>
              <a:buNone/>
              <a:defRPr/>
            </a:pP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ve</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(1) = </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ve</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(0)+w(a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1</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 0+5 = 5</a:t>
            </a:r>
          </a:p>
          <a:p>
            <a:pPr eaLnBrk="1" hangingPunct="1">
              <a:spcBef>
                <a:spcPct val="0"/>
              </a:spcBef>
              <a:buFontTx/>
              <a:buNone/>
              <a:defRPr/>
            </a:pP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ve</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(3) = </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ve</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(0)+w(a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3</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 0+7 = 7</a:t>
            </a:r>
          </a:p>
          <a:p>
            <a:pPr eaLnBrk="1" hangingPunct="1">
              <a:spcBef>
                <a:spcPct val="0"/>
              </a:spcBef>
              <a:buFontTx/>
              <a:buNone/>
              <a:defRPr/>
            </a:pP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ve</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(2) = max{</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ve</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(1)+w(a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2</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ve</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(3)+ w(a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4</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a:t>
            </a:r>
          </a:p>
          <a:p>
            <a:pPr eaLnBrk="1" hangingPunct="1">
              <a:spcBef>
                <a:spcPct val="0"/>
              </a:spcBef>
              <a:buFontTx/>
              <a:buNone/>
              <a:defRPr/>
            </a:pP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 max{5+5,7+2} = max{10,9}=10</a:t>
            </a:r>
          </a:p>
          <a:p>
            <a:pPr eaLnBrk="1" hangingPunct="1">
              <a:spcBef>
                <a:spcPct val="0"/>
              </a:spcBef>
              <a:buFontTx/>
              <a:buNone/>
              <a:defRPr/>
            </a:pP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ve</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(4) = max{</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ve</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(0)+w(a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5</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ve</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(2)+w(a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6</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a:t>
            </a:r>
          </a:p>
          <a:p>
            <a:pPr eaLnBrk="1" hangingPunct="1">
              <a:spcBef>
                <a:spcPct val="0"/>
              </a:spcBef>
              <a:buFontTx/>
              <a:buNone/>
              <a:defRPr/>
            </a:pP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 max{0+15,10+1} = 15</a:t>
            </a:r>
            <a:endParaRPr lang="en-US" altLang="zh-CN" sz="2800" b="0" i="0" kern="0" dirty="0"/>
          </a:p>
        </p:txBody>
      </p:sp>
      <p:sp>
        <p:nvSpPr>
          <p:cNvPr id="61445" name="矩形 3"/>
          <p:cNvSpPr>
            <a:spLocks noChangeArrowheads="1"/>
          </p:cNvSpPr>
          <p:nvPr/>
        </p:nvSpPr>
        <p:spPr bwMode="auto">
          <a:xfrm>
            <a:off x="600092" y="1150454"/>
            <a:ext cx="8232526" cy="954107"/>
          </a:xfrm>
          <a:prstGeom prst="rect">
            <a:avLst/>
          </a:prstGeom>
          <a:noFill/>
          <a:ln w="9525">
            <a:noFill/>
            <a:miter lim="800000"/>
            <a:headEnd/>
            <a:tailEnd/>
          </a:ln>
        </p:spPr>
        <p:txBody>
          <a:bodyPr wrap="square">
            <a:spAutoFit/>
          </a:bodyPr>
          <a:lstStyle/>
          <a:p>
            <a:pPr eaLnBrk="1" hangingPunct="1"/>
            <a:r>
              <a:rPr lang="zh-CN" altLang="en-US" sz="2800" b="0" i="0" dirty="0">
                <a:solidFill>
                  <a:srgbClr val="FF0000"/>
                </a:solidFill>
                <a:latin typeface="+mn-ea"/>
                <a:ea typeface="+mn-ea"/>
                <a:sym typeface="Symbol" pitchFamily="18" charset="2"/>
              </a:rPr>
              <a:t>起点，</a:t>
            </a:r>
            <a:r>
              <a:rPr lang="en-US" altLang="zh-CN" sz="2800" b="0" i="0" dirty="0" err="1">
                <a:solidFill>
                  <a:srgbClr val="FF0000"/>
                </a:solidFill>
                <a:latin typeface="+mn-ea"/>
                <a:ea typeface="+mn-ea"/>
                <a:sym typeface="Symbol" pitchFamily="18" charset="2"/>
              </a:rPr>
              <a:t>ve</a:t>
            </a:r>
            <a:r>
              <a:rPr lang="en-US" altLang="zh-CN" sz="2800" b="0" i="0" dirty="0">
                <a:solidFill>
                  <a:srgbClr val="FF0000"/>
                </a:solidFill>
                <a:latin typeface="+mn-ea"/>
                <a:ea typeface="+mn-ea"/>
                <a:sym typeface="Symbol" pitchFamily="18" charset="2"/>
              </a:rPr>
              <a:t>=0</a:t>
            </a:r>
          </a:p>
          <a:p>
            <a:pPr eaLnBrk="1" hangingPunct="1"/>
            <a:r>
              <a:rPr lang="en-US" altLang="zh-CN" sz="2800" b="0" i="0" dirty="0" err="1">
                <a:solidFill>
                  <a:srgbClr val="FF0000"/>
                </a:solidFill>
                <a:latin typeface="+mn-ea"/>
                <a:ea typeface="+mn-ea"/>
                <a:sym typeface="Symbol" pitchFamily="18" charset="2"/>
              </a:rPr>
              <a:t>ve</a:t>
            </a:r>
            <a:r>
              <a:rPr lang="en-US" altLang="zh-CN" sz="2800" b="0" i="0" dirty="0">
                <a:solidFill>
                  <a:srgbClr val="FF0000"/>
                </a:solidFill>
                <a:latin typeface="+mn-ea"/>
                <a:ea typeface="+mn-ea"/>
                <a:sym typeface="Symbol" pitchFamily="18" charset="2"/>
              </a:rPr>
              <a:t>(j)=max{</a:t>
            </a:r>
            <a:r>
              <a:rPr lang="en-US" altLang="zh-CN" sz="2800" b="0" i="0" dirty="0" err="1">
                <a:solidFill>
                  <a:srgbClr val="FF0000"/>
                </a:solidFill>
                <a:latin typeface="+mn-ea"/>
                <a:ea typeface="+mn-ea"/>
                <a:sym typeface="Symbol" pitchFamily="18" charset="2"/>
              </a:rPr>
              <a:t>ve</a:t>
            </a:r>
            <a:r>
              <a:rPr lang="en-US" altLang="zh-CN" sz="2800" b="0" i="0" dirty="0">
                <a:solidFill>
                  <a:srgbClr val="FF0000"/>
                </a:solidFill>
                <a:latin typeface="+mn-ea"/>
                <a:ea typeface="+mn-ea"/>
                <a:sym typeface="Symbol" pitchFamily="18" charset="2"/>
              </a:rPr>
              <a:t>(</a:t>
            </a:r>
            <a:r>
              <a:rPr lang="en-US" altLang="zh-CN" sz="2800" b="0" i="0" dirty="0" err="1">
                <a:solidFill>
                  <a:srgbClr val="FF0000"/>
                </a:solidFill>
                <a:latin typeface="+mn-ea"/>
                <a:ea typeface="+mn-ea"/>
                <a:sym typeface="Symbol" pitchFamily="18" charset="2"/>
              </a:rPr>
              <a:t>i</a:t>
            </a:r>
            <a:r>
              <a:rPr lang="en-US" altLang="zh-CN" sz="2800" b="0" i="0" dirty="0">
                <a:solidFill>
                  <a:srgbClr val="FF0000"/>
                </a:solidFill>
                <a:latin typeface="+mn-ea"/>
                <a:ea typeface="+mn-ea"/>
                <a:sym typeface="Symbol" pitchFamily="18" charset="2"/>
              </a:rPr>
              <a:t>)+</a:t>
            </a:r>
            <a:r>
              <a:rPr lang="en-US" altLang="zh-CN" sz="2800" b="0" i="0" dirty="0" err="1">
                <a:solidFill>
                  <a:srgbClr val="FF0000"/>
                </a:solidFill>
                <a:latin typeface="+mn-ea"/>
                <a:ea typeface="+mn-ea"/>
                <a:sym typeface="Symbol" pitchFamily="18" charset="2"/>
              </a:rPr>
              <a:t>dut</a:t>
            </a:r>
            <a:r>
              <a:rPr lang="en-US" altLang="zh-CN" sz="2800" b="0" i="0" dirty="0">
                <a:solidFill>
                  <a:srgbClr val="FF0000"/>
                </a:solidFill>
                <a:latin typeface="+mn-ea"/>
                <a:ea typeface="+mn-ea"/>
                <a:sym typeface="Symbol" pitchFamily="18" charset="2"/>
              </a:rPr>
              <a:t>(&lt;</a:t>
            </a:r>
            <a:r>
              <a:rPr lang="en-US" altLang="zh-CN" sz="2800" b="0" i="0" dirty="0" err="1">
                <a:solidFill>
                  <a:srgbClr val="FF0000"/>
                </a:solidFill>
                <a:latin typeface="+mn-ea"/>
                <a:ea typeface="+mn-ea"/>
                <a:sym typeface="Symbol" pitchFamily="18" charset="2"/>
              </a:rPr>
              <a:t>i,j</a:t>
            </a:r>
            <a:r>
              <a:rPr lang="en-US" altLang="zh-CN" sz="2800" b="0" i="0" dirty="0">
                <a:solidFill>
                  <a:srgbClr val="FF0000"/>
                </a:solidFill>
                <a:latin typeface="+mn-ea"/>
                <a:ea typeface="+mn-ea"/>
                <a:sym typeface="Symbol" pitchFamily="18" charset="2"/>
              </a:rPr>
              <a:t>&gt;)}  &lt;</a:t>
            </a:r>
            <a:r>
              <a:rPr lang="en-US" altLang="zh-CN" sz="2800" b="0" i="0" dirty="0" err="1">
                <a:solidFill>
                  <a:srgbClr val="FF0000"/>
                </a:solidFill>
                <a:latin typeface="+mn-ea"/>
                <a:ea typeface="+mn-ea"/>
                <a:sym typeface="Symbol" pitchFamily="18" charset="2"/>
              </a:rPr>
              <a:t>i,j</a:t>
            </a:r>
            <a:r>
              <a:rPr lang="en-US" altLang="zh-CN" sz="2800" b="0" i="0" dirty="0">
                <a:solidFill>
                  <a:srgbClr val="FF0000"/>
                </a:solidFill>
                <a:latin typeface="+mn-ea"/>
                <a:ea typeface="+mn-ea"/>
                <a:sym typeface="Symbol" pitchFamily="18" charset="2"/>
              </a:rPr>
              <a:t>&gt;∈E</a:t>
            </a:r>
          </a:p>
        </p:txBody>
      </p:sp>
      <p:sp>
        <p:nvSpPr>
          <p:cNvPr id="4" name="Text Box 3">
            <a:extLst>
              <a:ext uri="{FF2B5EF4-FFF2-40B4-BE49-F238E27FC236}">
                <a16:creationId xmlns:a16="http://schemas.microsoft.com/office/drawing/2014/main" id="{A895D7EF-EDB2-1D04-AAA7-E099B71666AF}"/>
              </a:ext>
            </a:extLst>
          </p:cNvPr>
          <p:cNvSpPr txBox="1">
            <a:spLocks noChangeArrowheads="1"/>
          </p:cNvSpPr>
          <p:nvPr/>
        </p:nvSpPr>
        <p:spPr bwMode="auto">
          <a:xfrm>
            <a:off x="542956" y="142852"/>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关键路径计算过程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1165">
                                            <p:txEl>
                                              <p:pRg st="0" end="0"/>
                                            </p:txEl>
                                          </p:spTgt>
                                        </p:tgtEl>
                                        <p:attrNameLst>
                                          <p:attrName>style.visibility</p:attrName>
                                        </p:attrNameLst>
                                      </p:cBhvr>
                                      <p:to>
                                        <p:strVal val="visible"/>
                                      </p:to>
                                    </p:set>
                                    <p:animEffect transition="in" filter="blinds(horizontal)">
                                      <p:cBhvr>
                                        <p:cTn id="7" dur="500"/>
                                        <p:tgtEl>
                                          <p:spTgt spid="13116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blinds(horizontal)">
                                      <p:cBhvr>
                                        <p:cTn id="12" dur="500"/>
                                        <p:tgtEl>
                                          <p:spTgt spid="2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
                                            <p:txEl>
                                              <p:pRg st="1" end="1"/>
                                            </p:txEl>
                                          </p:spTgt>
                                        </p:tgtEl>
                                        <p:attrNameLst>
                                          <p:attrName>style.visibility</p:attrName>
                                        </p:attrNameLst>
                                      </p:cBhvr>
                                      <p:to>
                                        <p:strVal val="visible"/>
                                      </p:to>
                                    </p:set>
                                    <p:animEffect transition="in" filter="blinds(horizontal)">
                                      <p:cBhvr>
                                        <p:cTn id="17" dur="500"/>
                                        <p:tgtEl>
                                          <p:spTgt spid="2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
                                            <p:txEl>
                                              <p:pRg st="2" end="2"/>
                                            </p:txEl>
                                          </p:spTgt>
                                        </p:tgtEl>
                                        <p:attrNameLst>
                                          <p:attrName>style.visibility</p:attrName>
                                        </p:attrNameLst>
                                      </p:cBhvr>
                                      <p:to>
                                        <p:strVal val="visible"/>
                                      </p:to>
                                    </p:set>
                                    <p:animEffect transition="in" filter="blinds(horizontal)">
                                      <p:cBhvr>
                                        <p:cTn id="22" dur="500"/>
                                        <p:tgtEl>
                                          <p:spTgt spid="2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
                                            <p:txEl>
                                              <p:pRg st="3" end="3"/>
                                            </p:txEl>
                                          </p:spTgt>
                                        </p:tgtEl>
                                        <p:attrNameLst>
                                          <p:attrName>style.visibility</p:attrName>
                                        </p:attrNameLst>
                                      </p:cBhvr>
                                      <p:to>
                                        <p:strVal val="visible"/>
                                      </p:to>
                                    </p:set>
                                    <p:animEffect transition="in" filter="blinds(horizontal)">
                                      <p:cBhvr>
                                        <p:cTn id="27" dur="500"/>
                                        <p:tgtEl>
                                          <p:spTgt spid="2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
                                            <p:txEl>
                                              <p:pRg st="4" end="4"/>
                                            </p:txEl>
                                          </p:spTgt>
                                        </p:tgtEl>
                                        <p:attrNameLst>
                                          <p:attrName>style.visibility</p:attrName>
                                        </p:attrNameLst>
                                      </p:cBhvr>
                                      <p:to>
                                        <p:strVal val="visible"/>
                                      </p:to>
                                    </p:set>
                                    <p:animEffect transition="in" filter="blinds(horizontal)">
                                      <p:cBhvr>
                                        <p:cTn id="32" dur="500"/>
                                        <p:tgtEl>
                                          <p:spTgt spid="24">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4">
                                            <p:txEl>
                                              <p:pRg st="5" end="5"/>
                                            </p:txEl>
                                          </p:spTgt>
                                        </p:tgtEl>
                                        <p:attrNameLst>
                                          <p:attrName>style.visibility</p:attrName>
                                        </p:attrNameLst>
                                      </p:cBhvr>
                                      <p:to>
                                        <p:strVal val="visible"/>
                                      </p:to>
                                    </p:set>
                                    <p:animEffect transition="in" filter="blinds(horizontal)">
                                      <p:cBhvr>
                                        <p:cTn id="37" dur="500"/>
                                        <p:tgtEl>
                                          <p:spTgt spid="24">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4">
                                            <p:txEl>
                                              <p:pRg st="6" end="6"/>
                                            </p:txEl>
                                          </p:spTgt>
                                        </p:tgtEl>
                                        <p:attrNameLst>
                                          <p:attrName>style.visibility</p:attrName>
                                        </p:attrNameLst>
                                      </p:cBhvr>
                                      <p:to>
                                        <p:strVal val="visible"/>
                                      </p:to>
                                    </p:set>
                                    <p:animEffect transition="in" filter="blinds(horizontal)">
                                      <p:cBhvr>
                                        <p:cTn id="42" dur="500"/>
                                        <p:tgtEl>
                                          <p:spTgt spid="24">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4">
                                            <p:txEl>
                                              <p:pRg st="7" end="7"/>
                                            </p:txEl>
                                          </p:spTgt>
                                        </p:tgtEl>
                                        <p:attrNameLst>
                                          <p:attrName>style.visibility</p:attrName>
                                        </p:attrNameLst>
                                      </p:cBhvr>
                                      <p:to>
                                        <p:strVal val="visible"/>
                                      </p:to>
                                    </p:set>
                                    <p:animEffect transition="in" filter="blinds(horizontal)">
                                      <p:cBhvr>
                                        <p:cTn id="47" dur="500"/>
                                        <p:tgtEl>
                                          <p:spTgt spid="24">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4">
                                            <p:txEl>
                                              <p:pRg st="8" end="8"/>
                                            </p:txEl>
                                          </p:spTgt>
                                        </p:tgtEl>
                                        <p:attrNameLst>
                                          <p:attrName>style.visibility</p:attrName>
                                        </p:attrNameLst>
                                      </p:cBhvr>
                                      <p:to>
                                        <p:strVal val="visible"/>
                                      </p:to>
                                    </p:set>
                                    <p:animEffect transition="in" filter="blinds(horizontal)">
                                      <p:cBhvr>
                                        <p:cTn id="52" dur="500"/>
                                        <p:tgtEl>
                                          <p:spTgt spid="2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65" grpId="0" build="p" autoUpdateAnimBg="0"/>
      <p:bldP spid="24"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724128" y="116632"/>
            <a:ext cx="2667000" cy="2039938"/>
            <a:chOff x="0" y="0"/>
            <a:chExt cx="1680" cy="1285"/>
          </a:xfrm>
        </p:grpSpPr>
        <p:grpSp>
          <p:nvGrpSpPr>
            <p:cNvPr id="3" name="Group 3"/>
            <p:cNvGrpSpPr>
              <a:grpSpLocks/>
            </p:cNvGrpSpPr>
            <p:nvPr/>
          </p:nvGrpSpPr>
          <p:grpSpPr bwMode="auto">
            <a:xfrm>
              <a:off x="192" y="0"/>
              <a:ext cx="1488" cy="1200"/>
              <a:chOff x="0" y="0"/>
              <a:chExt cx="1920" cy="1536"/>
            </a:xfrm>
          </p:grpSpPr>
          <p:sp>
            <p:nvSpPr>
              <p:cNvPr id="62476" name="Line 4"/>
              <p:cNvSpPr>
                <a:spLocks noChangeShapeType="1"/>
              </p:cNvSpPr>
              <p:nvPr/>
            </p:nvSpPr>
            <p:spPr bwMode="auto">
              <a:xfrm flipH="1" flipV="1">
                <a:off x="1055" y="192"/>
                <a:ext cx="625" cy="384"/>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62477" name="Line 5"/>
              <p:cNvSpPr>
                <a:spLocks noChangeShapeType="1"/>
              </p:cNvSpPr>
              <p:nvPr/>
            </p:nvSpPr>
            <p:spPr bwMode="auto">
              <a:xfrm>
                <a:off x="192" y="721"/>
                <a:ext cx="240" cy="576"/>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62478" name="Line 6"/>
              <p:cNvSpPr>
                <a:spLocks noChangeShapeType="1"/>
              </p:cNvSpPr>
              <p:nvPr/>
            </p:nvSpPr>
            <p:spPr bwMode="auto">
              <a:xfrm flipH="1">
                <a:off x="240" y="145"/>
                <a:ext cx="672" cy="384"/>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62479" name="Line 7"/>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62480" name="Line 8"/>
              <p:cNvSpPr>
                <a:spLocks noChangeShapeType="1"/>
              </p:cNvSpPr>
              <p:nvPr/>
            </p:nvSpPr>
            <p:spPr bwMode="auto">
              <a:xfrm flipH="1">
                <a:off x="575" y="1393"/>
                <a:ext cx="720" cy="0"/>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62481" name="Line 9"/>
              <p:cNvSpPr>
                <a:spLocks noChangeShapeType="1"/>
              </p:cNvSpPr>
              <p:nvPr/>
            </p:nvSpPr>
            <p:spPr bwMode="auto">
              <a:xfrm flipH="1">
                <a:off x="575" y="768"/>
                <a:ext cx="1151" cy="57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62482" name="Oval 10"/>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r>
                  <a:rPr lang="en-US" altLang="zh-CN" sz="2000">
                    <a:solidFill>
                      <a:schemeClr val="bg1"/>
                    </a:solidFill>
                  </a:rPr>
                  <a:t>1</a:t>
                </a:r>
              </a:p>
            </p:txBody>
          </p:sp>
          <p:sp>
            <p:nvSpPr>
              <p:cNvPr id="62483" name="Oval 11"/>
              <p:cNvSpPr>
                <a:spLocks noChangeArrowheads="1"/>
              </p:cNvSpPr>
              <p:nvPr/>
            </p:nvSpPr>
            <p:spPr bwMode="auto">
              <a:xfrm>
                <a:off x="1295" y="1265"/>
                <a:ext cx="289"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r>
                  <a:rPr lang="en-US" altLang="zh-CN" sz="2000">
                    <a:solidFill>
                      <a:schemeClr val="bg1"/>
                    </a:solidFill>
                  </a:rPr>
                  <a:t>3</a:t>
                </a:r>
              </a:p>
            </p:txBody>
          </p:sp>
          <p:sp>
            <p:nvSpPr>
              <p:cNvPr id="62484" name="Oval 12"/>
              <p:cNvSpPr>
                <a:spLocks noChangeArrowheads="1"/>
              </p:cNvSpPr>
              <p:nvPr/>
            </p:nvSpPr>
            <p:spPr bwMode="auto">
              <a:xfrm>
                <a:off x="335" y="1265"/>
                <a:ext cx="289"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r>
                  <a:rPr lang="en-US" altLang="zh-CN" sz="2000">
                    <a:solidFill>
                      <a:schemeClr val="bg1"/>
                    </a:solidFill>
                  </a:rPr>
                  <a:t>2</a:t>
                </a:r>
              </a:p>
            </p:txBody>
          </p:sp>
          <p:sp>
            <p:nvSpPr>
              <p:cNvPr id="62485" name="Oval 13"/>
              <p:cNvSpPr>
                <a:spLocks noChangeArrowheads="1"/>
              </p:cNvSpPr>
              <p:nvPr/>
            </p:nvSpPr>
            <p:spPr bwMode="auto">
              <a:xfrm>
                <a:off x="1632" y="529"/>
                <a:ext cx="288" cy="269"/>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r>
                  <a:rPr lang="en-US" altLang="zh-CN" sz="2000" dirty="0">
                    <a:solidFill>
                      <a:schemeClr val="bg1"/>
                    </a:solidFill>
                  </a:rPr>
                  <a:t>4</a:t>
                </a:r>
              </a:p>
            </p:txBody>
          </p:sp>
          <p:sp>
            <p:nvSpPr>
              <p:cNvPr id="62486" name="Oval 14"/>
              <p:cNvSpPr>
                <a:spLocks noChangeArrowheads="1"/>
              </p:cNvSpPr>
              <p:nvPr/>
            </p:nvSpPr>
            <p:spPr bwMode="auto">
              <a:xfrm>
                <a:off x="815" y="0"/>
                <a:ext cx="289"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r>
                  <a:rPr lang="en-US" altLang="zh-CN" sz="2000">
                    <a:solidFill>
                      <a:schemeClr val="bg1"/>
                    </a:solidFill>
                  </a:rPr>
                  <a:t>0</a:t>
                </a:r>
              </a:p>
            </p:txBody>
          </p:sp>
        </p:grpSp>
        <p:sp>
          <p:nvSpPr>
            <p:cNvPr id="62470" name="Text Box 15"/>
            <p:cNvSpPr txBox="1">
              <a:spLocks noChangeArrowheads="1"/>
            </p:cNvSpPr>
            <p:nvPr/>
          </p:nvSpPr>
          <p:spPr bwMode="auto">
            <a:xfrm>
              <a:off x="288" y="6"/>
              <a:ext cx="528" cy="250"/>
            </a:xfrm>
            <a:prstGeom prst="rect">
              <a:avLst/>
            </a:prstGeom>
            <a:noFill/>
            <a:ln w="9525">
              <a:noFill/>
              <a:miter lim="800000"/>
              <a:headEnd/>
              <a:tailEnd/>
            </a:ln>
          </p:spPr>
          <p:txBody>
            <a:bodyPr>
              <a:spAutoFit/>
            </a:bodyPr>
            <a:lstStyle/>
            <a:p>
              <a:pPr algn="ctr" eaLnBrk="1" hangingPunct="1">
                <a:spcBef>
                  <a:spcPct val="50000"/>
                </a:spcBef>
              </a:pPr>
              <a:r>
                <a:rPr lang="en-US" altLang="zh-CN" sz="2000">
                  <a:solidFill>
                    <a:schemeClr val="hlink"/>
                  </a:solidFill>
                </a:rPr>
                <a:t>a</a:t>
              </a:r>
              <a:r>
                <a:rPr lang="en-US" altLang="zh-CN" sz="2000" baseline="-25000">
                  <a:solidFill>
                    <a:schemeClr val="hlink"/>
                  </a:solidFill>
                </a:rPr>
                <a:t>1</a:t>
              </a:r>
              <a:r>
                <a:rPr lang="en-US" altLang="zh-CN" sz="2000">
                  <a:solidFill>
                    <a:schemeClr val="hlink"/>
                  </a:solidFill>
                </a:rPr>
                <a:t>=5</a:t>
              </a:r>
            </a:p>
          </p:txBody>
        </p:sp>
        <p:sp>
          <p:nvSpPr>
            <p:cNvPr id="62471" name="Text Box 16"/>
            <p:cNvSpPr txBox="1">
              <a:spLocks noChangeArrowheads="1"/>
            </p:cNvSpPr>
            <p:nvPr/>
          </p:nvSpPr>
          <p:spPr bwMode="auto">
            <a:xfrm>
              <a:off x="0" y="660"/>
              <a:ext cx="468" cy="250"/>
            </a:xfrm>
            <a:prstGeom prst="rect">
              <a:avLst/>
            </a:prstGeom>
            <a:noFill/>
            <a:ln w="9525">
              <a:noFill/>
              <a:miter lim="800000"/>
              <a:headEnd/>
              <a:tailEnd/>
            </a:ln>
          </p:spPr>
          <p:txBody>
            <a:bodyPr>
              <a:spAutoFit/>
            </a:bodyPr>
            <a:lstStyle/>
            <a:p>
              <a:pPr algn="ctr" eaLnBrk="1" hangingPunct="1">
                <a:spcBef>
                  <a:spcPct val="50000"/>
                </a:spcBef>
              </a:pPr>
              <a:r>
                <a:rPr lang="en-US" altLang="zh-CN" sz="2000">
                  <a:solidFill>
                    <a:schemeClr val="hlink"/>
                  </a:solidFill>
                </a:rPr>
                <a:t>a</a:t>
              </a:r>
              <a:r>
                <a:rPr lang="en-US" altLang="zh-CN" sz="2000" baseline="-25000">
                  <a:solidFill>
                    <a:schemeClr val="hlink"/>
                  </a:solidFill>
                </a:rPr>
                <a:t>2</a:t>
              </a:r>
              <a:r>
                <a:rPr lang="en-US" altLang="zh-CN" sz="2000">
                  <a:solidFill>
                    <a:schemeClr val="hlink"/>
                  </a:solidFill>
                </a:rPr>
                <a:t>=</a:t>
              </a:r>
              <a:r>
                <a:rPr lang="zh-CN" altLang="en-US" sz="2000">
                  <a:solidFill>
                    <a:schemeClr val="hlink"/>
                  </a:solidFill>
                </a:rPr>
                <a:t>5</a:t>
              </a:r>
            </a:p>
          </p:txBody>
        </p:sp>
        <p:sp>
          <p:nvSpPr>
            <p:cNvPr id="62472" name="Text Box 17"/>
            <p:cNvSpPr txBox="1">
              <a:spLocks noChangeArrowheads="1"/>
            </p:cNvSpPr>
            <p:nvPr/>
          </p:nvSpPr>
          <p:spPr bwMode="auto">
            <a:xfrm>
              <a:off x="1200" y="101"/>
              <a:ext cx="480" cy="250"/>
            </a:xfrm>
            <a:prstGeom prst="rect">
              <a:avLst/>
            </a:prstGeom>
            <a:noFill/>
            <a:ln w="9525">
              <a:noFill/>
              <a:miter lim="800000"/>
              <a:headEnd/>
              <a:tailEnd/>
            </a:ln>
          </p:spPr>
          <p:txBody>
            <a:bodyPr lIns="0" rIns="0">
              <a:spAutoFit/>
            </a:bodyPr>
            <a:lstStyle/>
            <a:p>
              <a:pPr algn="ctr" eaLnBrk="1" hangingPunct="1">
                <a:spcBef>
                  <a:spcPct val="50000"/>
                </a:spcBef>
              </a:pPr>
              <a:r>
                <a:rPr lang="en-US" altLang="zh-CN" sz="2000">
                  <a:solidFill>
                    <a:schemeClr val="hlink"/>
                  </a:solidFill>
                </a:rPr>
                <a:t>a</a:t>
              </a:r>
              <a:r>
                <a:rPr lang="en-US" altLang="zh-CN" sz="2000" baseline="-25000">
                  <a:solidFill>
                    <a:schemeClr val="hlink"/>
                  </a:solidFill>
                </a:rPr>
                <a:t>5</a:t>
              </a:r>
              <a:r>
                <a:rPr lang="en-US" altLang="zh-CN" sz="2000">
                  <a:solidFill>
                    <a:schemeClr val="hlink"/>
                  </a:solidFill>
                </a:rPr>
                <a:t>=</a:t>
              </a:r>
              <a:r>
                <a:rPr lang="zh-CN" altLang="en-US" sz="2000">
                  <a:solidFill>
                    <a:schemeClr val="hlink"/>
                  </a:solidFill>
                </a:rPr>
                <a:t>15</a:t>
              </a:r>
            </a:p>
          </p:txBody>
        </p:sp>
        <p:sp>
          <p:nvSpPr>
            <p:cNvPr id="62473" name="Text Box 18"/>
            <p:cNvSpPr txBox="1">
              <a:spLocks noChangeArrowheads="1"/>
            </p:cNvSpPr>
            <p:nvPr/>
          </p:nvSpPr>
          <p:spPr bwMode="auto">
            <a:xfrm>
              <a:off x="672" y="660"/>
              <a:ext cx="528" cy="250"/>
            </a:xfrm>
            <a:prstGeom prst="rect">
              <a:avLst/>
            </a:prstGeom>
            <a:noFill/>
            <a:ln w="9525">
              <a:noFill/>
              <a:miter lim="800000"/>
              <a:headEnd/>
              <a:tailEnd/>
            </a:ln>
          </p:spPr>
          <p:txBody>
            <a:bodyPr>
              <a:spAutoFit/>
            </a:bodyPr>
            <a:lstStyle/>
            <a:p>
              <a:pPr algn="ctr" eaLnBrk="1" hangingPunct="1">
                <a:spcBef>
                  <a:spcPct val="50000"/>
                </a:spcBef>
              </a:pPr>
              <a:r>
                <a:rPr lang="en-US" altLang="zh-CN" sz="2000" dirty="0">
                  <a:solidFill>
                    <a:schemeClr val="hlink"/>
                  </a:solidFill>
                </a:rPr>
                <a:t>a</a:t>
              </a:r>
              <a:r>
                <a:rPr lang="en-US" altLang="zh-CN" sz="2000" baseline="-25000" dirty="0">
                  <a:solidFill>
                    <a:schemeClr val="hlink"/>
                  </a:solidFill>
                </a:rPr>
                <a:t>6</a:t>
              </a:r>
              <a:r>
                <a:rPr lang="en-US" altLang="zh-CN" sz="2000" dirty="0">
                  <a:solidFill>
                    <a:schemeClr val="hlink"/>
                  </a:solidFill>
                </a:rPr>
                <a:t>=</a:t>
              </a:r>
              <a:r>
                <a:rPr lang="zh-CN" altLang="en-US" sz="2000" dirty="0">
                  <a:solidFill>
                    <a:schemeClr val="hlink"/>
                  </a:solidFill>
                </a:rPr>
                <a:t>1</a:t>
              </a:r>
            </a:p>
          </p:txBody>
        </p:sp>
        <p:sp>
          <p:nvSpPr>
            <p:cNvPr id="62474" name="Text Box 19"/>
            <p:cNvSpPr txBox="1">
              <a:spLocks noChangeArrowheads="1"/>
            </p:cNvSpPr>
            <p:nvPr/>
          </p:nvSpPr>
          <p:spPr bwMode="auto">
            <a:xfrm>
              <a:off x="576" y="333"/>
              <a:ext cx="553" cy="250"/>
            </a:xfrm>
            <a:prstGeom prst="rect">
              <a:avLst/>
            </a:prstGeom>
            <a:noFill/>
            <a:ln w="9525">
              <a:noFill/>
              <a:miter lim="800000"/>
              <a:headEnd/>
              <a:tailEnd/>
            </a:ln>
          </p:spPr>
          <p:txBody>
            <a:bodyPr>
              <a:spAutoFit/>
            </a:bodyPr>
            <a:lstStyle/>
            <a:p>
              <a:pPr algn="ctr" eaLnBrk="1" hangingPunct="1">
                <a:spcBef>
                  <a:spcPct val="50000"/>
                </a:spcBef>
              </a:pPr>
              <a:r>
                <a:rPr lang="en-US" altLang="zh-CN" sz="2000">
                  <a:solidFill>
                    <a:schemeClr val="hlink"/>
                  </a:solidFill>
                </a:rPr>
                <a:t>a</a:t>
              </a:r>
              <a:r>
                <a:rPr lang="en-US" altLang="zh-CN" sz="2000" baseline="-25000">
                  <a:solidFill>
                    <a:schemeClr val="hlink"/>
                  </a:solidFill>
                </a:rPr>
                <a:t>3</a:t>
              </a:r>
              <a:r>
                <a:rPr lang="en-US" altLang="zh-CN" sz="2000">
                  <a:solidFill>
                    <a:schemeClr val="hlink"/>
                  </a:solidFill>
                </a:rPr>
                <a:t>=</a:t>
              </a:r>
              <a:r>
                <a:rPr lang="zh-CN" altLang="en-US" sz="2000">
                  <a:solidFill>
                    <a:schemeClr val="hlink"/>
                  </a:solidFill>
                </a:rPr>
                <a:t>7</a:t>
              </a:r>
            </a:p>
          </p:txBody>
        </p:sp>
        <p:sp>
          <p:nvSpPr>
            <p:cNvPr id="62475" name="Text Box 20"/>
            <p:cNvSpPr txBox="1">
              <a:spLocks noChangeArrowheads="1"/>
            </p:cNvSpPr>
            <p:nvPr/>
          </p:nvSpPr>
          <p:spPr bwMode="auto">
            <a:xfrm>
              <a:off x="720" y="1035"/>
              <a:ext cx="512" cy="250"/>
            </a:xfrm>
            <a:prstGeom prst="rect">
              <a:avLst/>
            </a:prstGeom>
            <a:noFill/>
            <a:ln w="9525">
              <a:noFill/>
              <a:miter lim="800000"/>
              <a:headEnd/>
              <a:tailEnd/>
            </a:ln>
          </p:spPr>
          <p:txBody>
            <a:bodyPr>
              <a:spAutoFit/>
            </a:bodyPr>
            <a:lstStyle/>
            <a:p>
              <a:pPr algn="ctr" eaLnBrk="1" hangingPunct="1">
                <a:spcBef>
                  <a:spcPct val="50000"/>
                </a:spcBef>
              </a:pPr>
              <a:r>
                <a:rPr lang="en-US" altLang="zh-CN" sz="2000">
                  <a:solidFill>
                    <a:schemeClr val="hlink"/>
                  </a:solidFill>
                </a:rPr>
                <a:t>a</a:t>
              </a:r>
              <a:r>
                <a:rPr lang="en-US" altLang="zh-CN" sz="2000" baseline="-25000">
                  <a:solidFill>
                    <a:schemeClr val="hlink"/>
                  </a:solidFill>
                </a:rPr>
                <a:t>4</a:t>
              </a:r>
              <a:r>
                <a:rPr lang="en-US" altLang="zh-CN" sz="2000">
                  <a:solidFill>
                    <a:schemeClr val="hlink"/>
                  </a:solidFill>
                </a:rPr>
                <a:t>=</a:t>
              </a:r>
              <a:r>
                <a:rPr lang="zh-CN" altLang="en-US" sz="2000">
                  <a:solidFill>
                    <a:schemeClr val="hlink"/>
                  </a:solidFill>
                </a:rPr>
                <a:t>2</a:t>
              </a:r>
            </a:p>
          </p:txBody>
        </p:sp>
      </p:grpSp>
      <p:sp>
        <p:nvSpPr>
          <p:cNvPr id="24" name="Rectangle 93"/>
          <p:cNvSpPr txBox="1">
            <a:spLocks noChangeArrowheads="1"/>
          </p:cNvSpPr>
          <p:nvPr/>
        </p:nvSpPr>
        <p:spPr bwMode="auto">
          <a:xfrm>
            <a:off x="243154" y="2605085"/>
            <a:ext cx="8900846" cy="319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spcBef>
                <a:spcPct val="0"/>
              </a:spcBef>
              <a:buFontTx/>
              <a:buNone/>
              <a:defRPr/>
            </a:pPr>
            <a:r>
              <a:rPr lang="zh-CN" altLang="en-US" sz="2800" b="1" i="0" kern="0" dirty="0">
                <a:latin typeface="黑体" panose="02010609060101010101" pitchFamily="49" charset="-122"/>
                <a:ea typeface="黑体" panose="02010609060101010101" pitchFamily="49" charset="-122"/>
                <a:sym typeface="Symbol" panose="05050102010706020507" pitchFamily="18" charset="2"/>
              </a:rPr>
              <a:t>（</a:t>
            </a:r>
            <a:r>
              <a:rPr lang="en-US" altLang="zh-CN" sz="2800" b="1" i="0" kern="0" dirty="0">
                <a:latin typeface="黑体" panose="02010609060101010101" pitchFamily="49" charset="-122"/>
                <a:ea typeface="黑体" panose="02010609060101010101" pitchFamily="49" charset="-122"/>
                <a:sym typeface="Symbol" panose="05050102010706020507" pitchFamily="18" charset="2"/>
              </a:rPr>
              <a:t>3</a:t>
            </a:r>
            <a:r>
              <a:rPr lang="zh-CN" altLang="en-US" sz="2800" b="1" i="0" kern="0" dirty="0">
                <a:latin typeface="黑体" panose="02010609060101010101" pitchFamily="49" charset="-122"/>
                <a:ea typeface="黑体" panose="02010609060101010101" pitchFamily="49" charset="-122"/>
                <a:sym typeface="Symbol" panose="05050102010706020507" pitchFamily="18" charset="2"/>
              </a:rPr>
              <a:t>）</a:t>
            </a:r>
            <a:r>
              <a:rPr lang="zh-CN" altLang="en-US" sz="2800" b="0" i="0" kern="0" dirty="0">
                <a:latin typeface="黑体" panose="02010609060101010101" pitchFamily="49" charset="-122"/>
                <a:ea typeface="黑体" panose="02010609060101010101" pitchFamily="49" charset="-122"/>
                <a:sym typeface="Symbol" panose="05050102010706020507" pitchFamily="18" charset="2"/>
              </a:rPr>
              <a:t>按拓扑逆序计算各事件的最晚</a:t>
            </a:r>
            <a:endParaRPr lang="en-US" altLang="zh-CN" sz="2800" b="0" i="0" kern="0" dirty="0">
              <a:latin typeface="黑体" panose="02010609060101010101" pitchFamily="49" charset="-122"/>
              <a:ea typeface="黑体" panose="02010609060101010101" pitchFamily="49" charset="-122"/>
              <a:sym typeface="Symbol" panose="05050102010706020507" pitchFamily="18" charset="2"/>
            </a:endParaRPr>
          </a:p>
          <a:p>
            <a:pPr eaLnBrk="1" hangingPunct="1">
              <a:spcBef>
                <a:spcPct val="0"/>
              </a:spcBef>
              <a:buFontTx/>
              <a:buNone/>
              <a:defRPr/>
            </a:pP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a:t>
            </a:r>
            <a:r>
              <a:rPr lang="zh-CN" altLang="en-US" sz="2800" b="0" i="0" kern="0" dirty="0">
                <a:latin typeface="黑体" panose="02010609060101010101" pitchFamily="49" charset="-122"/>
                <a:ea typeface="黑体" panose="02010609060101010101" pitchFamily="49" charset="-122"/>
                <a:sym typeface="Symbol" panose="05050102010706020507" pitchFamily="18" charset="2"/>
              </a:rPr>
              <a:t>开始时间。</a:t>
            </a:r>
            <a:r>
              <a:rPr lang="en-US" altLang="zh-CN" sz="2800" b="0" i="0" kern="0" dirty="0">
                <a:solidFill>
                  <a:srgbClr val="FF0000"/>
                </a:solidFill>
                <a:latin typeface="黑体" panose="02010609060101010101" pitchFamily="49" charset="-122"/>
                <a:ea typeface="黑体" panose="02010609060101010101" pitchFamily="49" charset="-122"/>
                <a:sym typeface="Symbol" panose="05050102010706020507" pitchFamily="18" charset="2"/>
              </a:rPr>
              <a:t>4,2,3,1,0</a:t>
            </a:r>
          </a:p>
          <a:p>
            <a:pPr eaLnBrk="1" hangingPunct="1">
              <a:spcBef>
                <a:spcPct val="0"/>
              </a:spcBef>
              <a:buFontTx/>
              <a:buNone/>
              <a:defRPr/>
            </a:pPr>
            <a:r>
              <a:rPr lang="en-US" altLang="zh-CN" sz="2800" b="0" i="0" kern="0" dirty="0">
                <a:solidFill>
                  <a:schemeClr val="hlink"/>
                </a:solidFill>
                <a:latin typeface="黑体" panose="02010609060101010101" pitchFamily="49" charset="-122"/>
                <a:ea typeface="黑体" panose="02010609060101010101" pitchFamily="49" charset="-122"/>
                <a:sym typeface="Symbol" panose="05050102010706020507" pitchFamily="18" charset="2"/>
              </a:rPr>
              <a:t>     </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vl</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(4) = </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ve</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(4)= 15</a:t>
            </a:r>
          </a:p>
          <a:p>
            <a:pPr eaLnBrk="1" hangingPunct="1">
              <a:spcBef>
                <a:spcPct val="0"/>
              </a:spcBef>
              <a:buFontTx/>
              <a:buNone/>
              <a:defRPr/>
            </a:pP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vl</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(2) = </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vl</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(4)-w(a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6</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 15-1=14</a:t>
            </a:r>
          </a:p>
          <a:p>
            <a:pPr eaLnBrk="1" hangingPunct="1">
              <a:spcBef>
                <a:spcPct val="0"/>
              </a:spcBef>
              <a:buFontTx/>
              <a:buNone/>
              <a:defRPr/>
            </a:pP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vl</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(3) = </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vl</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(2)-w(a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4</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 14-2 = 12</a:t>
            </a:r>
          </a:p>
          <a:p>
            <a:pPr eaLnBrk="1" hangingPunct="1">
              <a:spcBef>
                <a:spcPct val="0"/>
              </a:spcBef>
              <a:buFontTx/>
              <a:buNone/>
              <a:defRPr/>
            </a:pP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vl</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(1) = </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vl</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(2)-w(a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2</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 14-5 = 9</a:t>
            </a:r>
          </a:p>
          <a:p>
            <a:pPr eaLnBrk="1" hangingPunct="1">
              <a:spcBef>
                <a:spcPct val="0"/>
              </a:spcBef>
              <a:buFontTx/>
              <a:buNone/>
              <a:defRPr/>
            </a:pP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vl</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(0) = min{</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vl</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(1)-w(a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1</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a:t>
            </a:r>
            <a:r>
              <a:rPr lang="zh-CN" altLang="en-US" sz="2800" b="0" i="0" kern="0" dirty="0">
                <a:latin typeface="黑体" panose="02010609060101010101" pitchFamily="49" charset="-122"/>
                <a:ea typeface="黑体" panose="02010609060101010101" pitchFamily="49" charset="-122"/>
                <a:sym typeface="Symbol" panose="05050102010706020507" pitchFamily="18" charset="2"/>
              </a:rPr>
              <a:t>，</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vl</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(3)- w(a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3</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a:t>
            </a:r>
          </a:p>
          <a:p>
            <a:pPr eaLnBrk="1" hangingPunct="1">
              <a:spcBef>
                <a:spcPct val="0"/>
              </a:spcBef>
              <a:buFontTx/>
              <a:buNone/>
              <a:defRPr/>
            </a:pP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vl</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(4)-w(a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5</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a:t>
            </a:r>
          </a:p>
          <a:p>
            <a:pPr eaLnBrk="1" hangingPunct="1">
              <a:spcBef>
                <a:spcPct val="0"/>
              </a:spcBef>
              <a:buFontTx/>
              <a:buNone/>
              <a:defRPr/>
            </a:pP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 min{9-5,12-7,15-15}=0</a:t>
            </a:r>
            <a:endParaRPr lang="en-US" altLang="zh-CN" sz="2800" b="0" i="0" kern="0" dirty="0"/>
          </a:p>
        </p:txBody>
      </p:sp>
      <p:sp>
        <p:nvSpPr>
          <p:cNvPr id="62468" name="矩形 24"/>
          <p:cNvSpPr>
            <a:spLocks noChangeArrowheads="1"/>
          </p:cNvSpPr>
          <p:nvPr/>
        </p:nvSpPr>
        <p:spPr bwMode="auto">
          <a:xfrm>
            <a:off x="611560" y="1408115"/>
            <a:ext cx="8343890" cy="954107"/>
          </a:xfrm>
          <a:prstGeom prst="rect">
            <a:avLst/>
          </a:prstGeom>
          <a:noFill/>
          <a:ln w="9525">
            <a:noFill/>
            <a:miter lim="800000"/>
            <a:headEnd/>
            <a:tailEnd/>
          </a:ln>
        </p:spPr>
        <p:txBody>
          <a:bodyPr wrap="square">
            <a:spAutoFit/>
          </a:bodyPr>
          <a:lstStyle/>
          <a:p>
            <a:pPr eaLnBrk="1" hangingPunct="1"/>
            <a:r>
              <a:rPr lang="zh-CN" altLang="en-US" sz="2800" b="1" i="0" dirty="0">
                <a:solidFill>
                  <a:srgbClr val="FF0000"/>
                </a:solidFill>
                <a:latin typeface="黑体" pitchFamily="49" charset="-122"/>
                <a:ea typeface="黑体" pitchFamily="49" charset="-122"/>
                <a:sym typeface="Symbol" pitchFamily="18" charset="2"/>
              </a:rPr>
              <a:t>汇点，</a:t>
            </a:r>
            <a:r>
              <a:rPr lang="en-US" altLang="zh-CN" sz="2800" b="1" i="0" dirty="0" err="1">
                <a:solidFill>
                  <a:srgbClr val="FF0000"/>
                </a:solidFill>
                <a:latin typeface="黑体" pitchFamily="49" charset="-122"/>
                <a:ea typeface="黑体" pitchFamily="49" charset="-122"/>
                <a:sym typeface="Symbol" pitchFamily="18" charset="2"/>
              </a:rPr>
              <a:t>vl</a:t>
            </a:r>
            <a:r>
              <a:rPr lang="en-US" altLang="zh-CN" sz="2800" b="1" i="0" dirty="0">
                <a:solidFill>
                  <a:srgbClr val="FF0000"/>
                </a:solidFill>
                <a:latin typeface="黑体" pitchFamily="49" charset="-122"/>
                <a:ea typeface="黑体" pitchFamily="49" charset="-122"/>
                <a:sym typeface="Symbol" pitchFamily="18" charset="2"/>
              </a:rPr>
              <a:t>=</a:t>
            </a:r>
            <a:r>
              <a:rPr lang="en-US" altLang="zh-CN" sz="2800" b="1" i="0" dirty="0" err="1">
                <a:solidFill>
                  <a:srgbClr val="FF0000"/>
                </a:solidFill>
                <a:latin typeface="黑体" pitchFamily="49" charset="-122"/>
                <a:ea typeface="黑体" pitchFamily="49" charset="-122"/>
                <a:sym typeface="Symbol" pitchFamily="18" charset="2"/>
              </a:rPr>
              <a:t>ve</a:t>
            </a:r>
            <a:endParaRPr lang="en-US" altLang="zh-CN" sz="2800" b="1" i="0" dirty="0">
              <a:solidFill>
                <a:srgbClr val="FF0000"/>
              </a:solidFill>
              <a:latin typeface="黑体" pitchFamily="49" charset="-122"/>
              <a:ea typeface="黑体" pitchFamily="49" charset="-122"/>
              <a:sym typeface="Symbol" pitchFamily="18" charset="2"/>
            </a:endParaRPr>
          </a:p>
          <a:p>
            <a:pPr eaLnBrk="1" hangingPunct="1"/>
            <a:r>
              <a:rPr lang="en-US" altLang="zh-CN" sz="2800" b="1" i="0" dirty="0" err="1">
                <a:solidFill>
                  <a:srgbClr val="FF0000"/>
                </a:solidFill>
                <a:latin typeface="黑体" pitchFamily="49" charset="-122"/>
                <a:ea typeface="黑体" pitchFamily="49" charset="-122"/>
                <a:sym typeface="Symbol" pitchFamily="18" charset="2"/>
              </a:rPr>
              <a:t>vl</a:t>
            </a:r>
            <a:r>
              <a:rPr lang="en-US" altLang="zh-CN" sz="2800" b="1" i="0" dirty="0">
                <a:solidFill>
                  <a:srgbClr val="FF0000"/>
                </a:solidFill>
                <a:latin typeface="黑体" pitchFamily="49" charset="-122"/>
                <a:ea typeface="黑体" pitchFamily="49" charset="-122"/>
                <a:sym typeface="Symbol" pitchFamily="18" charset="2"/>
              </a:rPr>
              <a:t>(</a:t>
            </a:r>
            <a:r>
              <a:rPr lang="en-US" altLang="zh-CN" sz="2800" b="1" i="0" dirty="0" err="1">
                <a:solidFill>
                  <a:srgbClr val="FF0000"/>
                </a:solidFill>
                <a:latin typeface="黑体" pitchFamily="49" charset="-122"/>
                <a:ea typeface="黑体" pitchFamily="49" charset="-122"/>
                <a:sym typeface="Symbol" pitchFamily="18" charset="2"/>
              </a:rPr>
              <a:t>i</a:t>
            </a:r>
            <a:r>
              <a:rPr lang="en-US" altLang="zh-CN" sz="2800" b="1" i="0" dirty="0">
                <a:solidFill>
                  <a:srgbClr val="FF0000"/>
                </a:solidFill>
                <a:latin typeface="黑体" pitchFamily="49" charset="-122"/>
                <a:ea typeface="黑体" pitchFamily="49" charset="-122"/>
                <a:sym typeface="Symbol" pitchFamily="18" charset="2"/>
              </a:rPr>
              <a:t>)=min{</a:t>
            </a:r>
            <a:r>
              <a:rPr lang="en-US" altLang="zh-CN" sz="2800" b="1" i="0" dirty="0" err="1">
                <a:solidFill>
                  <a:srgbClr val="FF0000"/>
                </a:solidFill>
                <a:latin typeface="黑体" pitchFamily="49" charset="-122"/>
                <a:ea typeface="黑体" pitchFamily="49" charset="-122"/>
                <a:sym typeface="Symbol" pitchFamily="18" charset="2"/>
              </a:rPr>
              <a:t>vl</a:t>
            </a:r>
            <a:r>
              <a:rPr lang="en-US" altLang="zh-CN" sz="2800" b="1" i="0" dirty="0">
                <a:solidFill>
                  <a:srgbClr val="FF0000"/>
                </a:solidFill>
                <a:latin typeface="黑体" pitchFamily="49" charset="-122"/>
                <a:ea typeface="黑体" pitchFamily="49" charset="-122"/>
                <a:sym typeface="Symbol" pitchFamily="18" charset="2"/>
              </a:rPr>
              <a:t>(j)-</a:t>
            </a:r>
            <a:r>
              <a:rPr lang="en-US" altLang="zh-CN" sz="2800" b="1" i="0" dirty="0" err="1">
                <a:solidFill>
                  <a:srgbClr val="FF0000"/>
                </a:solidFill>
                <a:latin typeface="黑体" pitchFamily="49" charset="-122"/>
                <a:ea typeface="黑体" pitchFamily="49" charset="-122"/>
                <a:sym typeface="Symbol" pitchFamily="18" charset="2"/>
              </a:rPr>
              <a:t>dut</a:t>
            </a:r>
            <a:r>
              <a:rPr lang="en-US" altLang="zh-CN" sz="2800" b="1" i="0" dirty="0">
                <a:solidFill>
                  <a:srgbClr val="FF0000"/>
                </a:solidFill>
                <a:latin typeface="黑体" pitchFamily="49" charset="-122"/>
                <a:ea typeface="黑体" pitchFamily="49" charset="-122"/>
                <a:sym typeface="Symbol" pitchFamily="18" charset="2"/>
              </a:rPr>
              <a:t>(&lt;</a:t>
            </a:r>
            <a:r>
              <a:rPr lang="en-US" altLang="zh-CN" sz="2800" b="1" i="0" dirty="0" err="1">
                <a:solidFill>
                  <a:srgbClr val="FF0000"/>
                </a:solidFill>
                <a:latin typeface="黑体" pitchFamily="49" charset="-122"/>
                <a:ea typeface="黑体" pitchFamily="49" charset="-122"/>
                <a:sym typeface="Symbol" pitchFamily="18" charset="2"/>
              </a:rPr>
              <a:t>i,j</a:t>
            </a:r>
            <a:r>
              <a:rPr lang="en-US" altLang="zh-CN" sz="2800" b="1" i="0" dirty="0">
                <a:solidFill>
                  <a:srgbClr val="FF0000"/>
                </a:solidFill>
                <a:latin typeface="黑体" pitchFamily="49" charset="-122"/>
                <a:ea typeface="黑体" pitchFamily="49" charset="-122"/>
                <a:sym typeface="Symbol" pitchFamily="18" charset="2"/>
              </a:rPr>
              <a:t>&gt;)}     &lt;</a:t>
            </a:r>
            <a:r>
              <a:rPr lang="en-US" altLang="zh-CN" sz="2800" b="1" i="0" dirty="0" err="1">
                <a:solidFill>
                  <a:srgbClr val="FF0000"/>
                </a:solidFill>
                <a:latin typeface="黑体" pitchFamily="49" charset="-122"/>
                <a:ea typeface="黑体" pitchFamily="49" charset="-122"/>
                <a:sym typeface="Symbol" pitchFamily="18" charset="2"/>
              </a:rPr>
              <a:t>i,j</a:t>
            </a:r>
            <a:r>
              <a:rPr lang="en-US" altLang="zh-CN" sz="2800" b="1" i="0" dirty="0">
                <a:solidFill>
                  <a:srgbClr val="FF0000"/>
                </a:solidFill>
                <a:latin typeface="黑体" pitchFamily="49" charset="-122"/>
                <a:ea typeface="黑体" pitchFamily="49" charset="-122"/>
                <a:sym typeface="Symbol" pitchFamily="18" charset="2"/>
              </a:rPr>
              <a:t>&gt;</a:t>
            </a:r>
            <a:r>
              <a:rPr lang="en-US" altLang="zh-CN" sz="2800" b="1" i="0" dirty="0">
                <a:solidFill>
                  <a:srgbClr val="FF0000"/>
                </a:solidFill>
                <a:latin typeface="宋体" pitchFamily="2" charset="-122"/>
                <a:sym typeface="Symbol" pitchFamily="18" charset="2"/>
              </a:rPr>
              <a:t>∈E</a:t>
            </a:r>
            <a:endParaRPr lang="en-US" altLang="zh-CN" sz="2800" b="1" i="0" dirty="0">
              <a:solidFill>
                <a:srgbClr val="FF0000"/>
              </a:solidFill>
              <a:latin typeface="黑体" pitchFamily="49" charset="-122"/>
              <a:ea typeface="黑体" pitchFamily="49" charset="-122"/>
              <a:sym typeface="Symbol"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blinds(horizontal)">
                                      <p:cBhvr>
                                        <p:cTn id="7" dur="500"/>
                                        <p:tgtEl>
                                          <p:spTgt spid="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
                                            <p:txEl>
                                              <p:pRg st="1" end="1"/>
                                            </p:txEl>
                                          </p:spTgt>
                                        </p:tgtEl>
                                        <p:attrNameLst>
                                          <p:attrName>style.visibility</p:attrName>
                                        </p:attrNameLst>
                                      </p:cBhvr>
                                      <p:to>
                                        <p:strVal val="visible"/>
                                      </p:to>
                                    </p:set>
                                    <p:animEffect transition="in" filter="blinds(horizontal)">
                                      <p:cBhvr>
                                        <p:cTn id="12" dur="500"/>
                                        <p:tgtEl>
                                          <p:spTgt spid="2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
                                            <p:txEl>
                                              <p:pRg st="2" end="2"/>
                                            </p:txEl>
                                          </p:spTgt>
                                        </p:tgtEl>
                                        <p:attrNameLst>
                                          <p:attrName>style.visibility</p:attrName>
                                        </p:attrNameLst>
                                      </p:cBhvr>
                                      <p:to>
                                        <p:strVal val="visible"/>
                                      </p:to>
                                    </p:set>
                                    <p:animEffect transition="in" filter="blinds(horizontal)">
                                      <p:cBhvr>
                                        <p:cTn id="17" dur="500"/>
                                        <p:tgtEl>
                                          <p:spTgt spid="2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
                                            <p:txEl>
                                              <p:pRg st="3" end="3"/>
                                            </p:txEl>
                                          </p:spTgt>
                                        </p:tgtEl>
                                        <p:attrNameLst>
                                          <p:attrName>style.visibility</p:attrName>
                                        </p:attrNameLst>
                                      </p:cBhvr>
                                      <p:to>
                                        <p:strVal val="visible"/>
                                      </p:to>
                                    </p:set>
                                    <p:animEffect transition="in" filter="blinds(horizontal)">
                                      <p:cBhvr>
                                        <p:cTn id="22" dur="500"/>
                                        <p:tgtEl>
                                          <p:spTgt spid="2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
                                            <p:txEl>
                                              <p:pRg st="4" end="4"/>
                                            </p:txEl>
                                          </p:spTgt>
                                        </p:tgtEl>
                                        <p:attrNameLst>
                                          <p:attrName>style.visibility</p:attrName>
                                        </p:attrNameLst>
                                      </p:cBhvr>
                                      <p:to>
                                        <p:strVal val="visible"/>
                                      </p:to>
                                    </p:set>
                                    <p:animEffect transition="in" filter="blinds(horizontal)">
                                      <p:cBhvr>
                                        <p:cTn id="27" dur="500"/>
                                        <p:tgtEl>
                                          <p:spTgt spid="2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
                                            <p:txEl>
                                              <p:pRg st="5" end="5"/>
                                            </p:txEl>
                                          </p:spTgt>
                                        </p:tgtEl>
                                        <p:attrNameLst>
                                          <p:attrName>style.visibility</p:attrName>
                                        </p:attrNameLst>
                                      </p:cBhvr>
                                      <p:to>
                                        <p:strVal val="visible"/>
                                      </p:to>
                                    </p:set>
                                    <p:animEffect transition="in" filter="blinds(horizontal)">
                                      <p:cBhvr>
                                        <p:cTn id="32" dur="500"/>
                                        <p:tgtEl>
                                          <p:spTgt spid="2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4">
                                            <p:txEl>
                                              <p:pRg st="6" end="6"/>
                                            </p:txEl>
                                          </p:spTgt>
                                        </p:tgtEl>
                                        <p:attrNameLst>
                                          <p:attrName>style.visibility</p:attrName>
                                        </p:attrNameLst>
                                      </p:cBhvr>
                                      <p:to>
                                        <p:strVal val="visible"/>
                                      </p:to>
                                    </p:set>
                                    <p:animEffect transition="in" filter="blinds(horizontal)">
                                      <p:cBhvr>
                                        <p:cTn id="37" dur="500"/>
                                        <p:tgtEl>
                                          <p:spTgt spid="24">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4">
                                            <p:txEl>
                                              <p:pRg st="7" end="7"/>
                                            </p:txEl>
                                          </p:spTgt>
                                        </p:tgtEl>
                                        <p:attrNameLst>
                                          <p:attrName>style.visibility</p:attrName>
                                        </p:attrNameLst>
                                      </p:cBhvr>
                                      <p:to>
                                        <p:strVal val="visible"/>
                                      </p:to>
                                    </p:set>
                                    <p:animEffect transition="in" filter="blinds(horizontal)">
                                      <p:cBhvr>
                                        <p:cTn id="42" dur="500"/>
                                        <p:tgtEl>
                                          <p:spTgt spid="24">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4">
                                            <p:txEl>
                                              <p:pRg st="8" end="8"/>
                                            </p:txEl>
                                          </p:spTgt>
                                        </p:tgtEl>
                                        <p:attrNameLst>
                                          <p:attrName>style.visibility</p:attrName>
                                        </p:attrNameLst>
                                      </p:cBhvr>
                                      <p:to>
                                        <p:strVal val="visible"/>
                                      </p:to>
                                    </p:set>
                                    <p:animEffect transition="in" filter="blinds(horizontal)">
                                      <p:cBhvr>
                                        <p:cTn id="47" dur="500"/>
                                        <p:tgtEl>
                                          <p:spTgt spid="2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192838" y="366713"/>
            <a:ext cx="2667000" cy="2558231"/>
            <a:chOff x="0" y="0"/>
            <a:chExt cx="1680" cy="1285"/>
          </a:xfrm>
        </p:grpSpPr>
        <p:grpSp>
          <p:nvGrpSpPr>
            <p:cNvPr id="3" name="Group 3"/>
            <p:cNvGrpSpPr>
              <a:grpSpLocks/>
            </p:cNvGrpSpPr>
            <p:nvPr/>
          </p:nvGrpSpPr>
          <p:grpSpPr bwMode="auto">
            <a:xfrm>
              <a:off x="192" y="0"/>
              <a:ext cx="1488" cy="1200"/>
              <a:chOff x="0" y="0"/>
              <a:chExt cx="1920" cy="1536"/>
            </a:xfrm>
          </p:grpSpPr>
          <p:sp>
            <p:nvSpPr>
              <p:cNvPr id="63530" name="Line 4"/>
              <p:cNvSpPr>
                <a:spLocks noChangeShapeType="1"/>
              </p:cNvSpPr>
              <p:nvPr/>
            </p:nvSpPr>
            <p:spPr bwMode="auto">
              <a:xfrm flipH="1" flipV="1">
                <a:off x="1055" y="192"/>
                <a:ext cx="625" cy="384"/>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63531" name="Line 5"/>
              <p:cNvSpPr>
                <a:spLocks noChangeShapeType="1"/>
              </p:cNvSpPr>
              <p:nvPr/>
            </p:nvSpPr>
            <p:spPr bwMode="auto">
              <a:xfrm>
                <a:off x="192" y="721"/>
                <a:ext cx="240" cy="576"/>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63532" name="Line 6"/>
              <p:cNvSpPr>
                <a:spLocks noChangeShapeType="1"/>
              </p:cNvSpPr>
              <p:nvPr/>
            </p:nvSpPr>
            <p:spPr bwMode="auto">
              <a:xfrm flipH="1">
                <a:off x="240" y="145"/>
                <a:ext cx="672" cy="384"/>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63533" name="Line 7"/>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63534" name="Line 8"/>
              <p:cNvSpPr>
                <a:spLocks noChangeShapeType="1"/>
              </p:cNvSpPr>
              <p:nvPr/>
            </p:nvSpPr>
            <p:spPr bwMode="auto">
              <a:xfrm flipH="1">
                <a:off x="575" y="1393"/>
                <a:ext cx="720" cy="0"/>
              </a:xfrm>
              <a:prstGeom prst="line">
                <a:avLst/>
              </a:prstGeom>
              <a:noFill/>
              <a:ln w="38100">
                <a:solidFill>
                  <a:srgbClr val="009900"/>
                </a:solidFill>
                <a:round/>
                <a:headEnd/>
                <a:tailEnd type="triangle" w="med" len="med"/>
              </a:ln>
            </p:spPr>
            <p:txBody>
              <a:bodyPr wrap="none" lIns="0" rIns="0" anchor="ctr"/>
              <a:lstStyle/>
              <a:p>
                <a:endParaRPr lang="zh-CN" altLang="en-US" i="0"/>
              </a:p>
            </p:txBody>
          </p:sp>
          <p:sp>
            <p:nvSpPr>
              <p:cNvPr id="63535" name="Line 9"/>
              <p:cNvSpPr>
                <a:spLocks noChangeShapeType="1"/>
              </p:cNvSpPr>
              <p:nvPr/>
            </p:nvSpPr>
            <p:spPr bwMode="auto">
              <a:xfrm flipH="1">
                <a:off x="575" y="768"/>
                <a:ext cx="1151" cy="576"/>
              </a:xfrm>
              <a:prstGeom prst="line">
                <a:avLst/>
              </a:prstGeom>
              <a:noFill/>
              <a:ln w="38100">
                <a:solidFill>
                  <a:srgbClr val="009900"/>
                </a:solidFill>
                <a:round/>
                <a:headEnd type="triangle" w="med" len="med"/>
                <a:tailEnd/>
              </a:ln>
            </p:spPr>
            <p:txBody>
              <a:bodyPr wrap="none" lIns="0" rIns="0" anchor="ctr"/>
              <a:lstStyle/>
              <a:p>
                <a:endParaRPr lang="zh-CN" altLang="en-US" i="0"/>
              </a:p>
            </p:txBody>
          </p:sp>
          <p:sp>
            <p:nvSpPr>
              <p:cNvPr id="63536" name="Oval 10"/>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r>
                  <a:rPr lang="en-US" altLang="zh-CN" sz="2000" i="0">
                    <a:solidFill>
                      <a:schemeClr val="bg1"/>
                    </a:solidFill>
                  </a:rPr>
                  <a:t>1</a:t>
                </a:r>
              </a:p>
            </p:txBody>
          </p:sp>
          <p:sp>
            <p:nvSpPr>
              <p:cNvPr id="63537" name="Oval 11"/>
              <p:cNvSpPr>
                <a:spLocks noChangeArrowheads="1"/>
              </p:cNvSpPr>
              <p:nvPr/>
            </p:nvSpPr>
            <p:spPr bwMode="auto">
              <a:xfrm>
                <a:off x="1295" y="1265"/>
                <a:ext cx="289"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r>
                  <a:rPr lang="en-US" altLang="zh-CN" sz="2000" i="0" dirty="0">
                    <a:solidFill>
                      <a:schemeClr val="bg1"/>
                    </a:solidFill>
                  </a:rPr>
                  <a:t>3</a:t>
                </a:r>
              </a:p>
            </p:txBody>
          </p:sp>
          <p:sp>
            <p:nvSpPr>
              <p:cNvPr id="63538" name="Oval 12"/>
              <p:cNvSpPr>
                <a:spLocks noChangeArrowheads="1"/>
              </p:cNvSpPr>
              <p:nvPr/>
            </p:nvSpPr>
            <p:spPr bwMode="auto">
              <a:xfrm>
                <a:off x="335" y="1265"/>
                <a:ext cx="289"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r>
                  <a:rPr lang="en-US" altLang="zh-CN" sz="2000" i="0" dirty="0">
                    <a:solidFill>
                      <a:schemeClr val="bg1"/>
                    </a:solidFill>
                  </a:rPr>
                  <a:t>2</a:t>
                </a:r>
              </a:p>
            </p:txBody>
          </p:sp>
          <p:sp>
            <p:nvSpPr>
              <p:cNvPr id="63539" name="Oval 13"/>
              <p:cNvSpPr>
                <a:spLocks noChangeArrowheads="1"/>
              </p:cNvSpPr>
              <p:nvPr/>
            </p:nvSpPr>
            <p:spPr bwMode="auto">
              <a:xfrm>
                <a:off x="1632" y="529"/>
                <a:ext cx="288" cy="269"/>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r>
                  <a:rPr lang="en-US" altLang="zh-CN" sz="2000" i="0">
                    <a:solidFill>
                      <a:schemeClr val="bg1"/>
                    </a:solidFill>
                  </a:rPr>
                  <a:t>4</a:t>
                </a:r>
              </a:p>
            </p:txBody>
          </p:sp>
          <p:sp>
            <p:nvSpPr>
              <p:cNvPr id="63540" name="Oval 14"/>
              <p:cNvSpPr>
                <a:spLocks noChangeArrowheads="1"/>
              </p:cNvSpPr>
              <p:nvPr/>
            </p:nvSpPr>
            <p:spPr bwMode="auto">
              <a:xfrm>
                <a:off x="815" y="0"/>
                <a:ext cx="289"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r>
                  <a:rPr lang="en-US" altLang="zh-CN" sz="2000" i="0">
                    <a:solidFill>
                      <a:schemeClr val="bg1"/>
                    </a:solidFill>
                  </a:rPr>
                  <a:t>0</a:t>
                </a:r>
              </a:p>
            </p:txBody>
          </p:sp>
        </p:grpSp>
        <p:sp>
          <p:nvSpPr>
            <p:cNvPr id="63524" name="Text Box 15"/>
            <p:cNvSpPr txBox="1">
              <a:spLocks noChangeArrowheads="1"/>
            </p:cNvSpPr>
            <p:nvPr/>
          </p:nvSpPr>
          <p:spPr bwMode="auto">
            <a:xfrm>
              <a:off x="288" y="6"/>
              <a:ext cx="528" cy="250"/>
            </a:xfrm>
            <a:prstGeom prst="rect">
              <a:avLst/>
            </a:prstGeom>
            <a:noFill/>
            <a:ln w="9525">
              <a:noFill/>
              <a:miter lim="800000"/>
              <a:headEnd/>
              <a:tailEnd/>
            </a:ln>
          </p:spPr>
          <p:txBody>
            <a:bodyPr>
              <a:spAutoFit/>
            </a:bodyPr>
            <a:lstStyle/>
            <a:p>
              <a:pPr algn="ctr" eaLnBrk="1" hangingPunct="1">
                <a:spcBef>
                  <a:spcPct val="50000"/>
                </a:spcBef>
              </a:pPr>
              <a:r>
                <a:rPr lang="en-US" altLang="zh-CN" sz="2000" i="0">
                  <a:solidFill>
                    <a:schemeClr val="hlink"/>
                  </a:solidFill>
                </a:rPr>
                <a:t>a</a:t>
              </a:r>
              <a:r>
                <a:rPr lang="en-US" altLang="zh-CN" sz="2000" i="0" baseline="-25000">
                  <a:solidFill>
                    <a:schemeClr val="hlink"/>
                  </a:solidFill>
                </a:rPr>
                <a:t>1</a:t>
              </a:r>
              <a:r>
                <a:rPr lang="en-US" altLang="zh-CN" sz="2000" i="0">
                  <a:solidFill>
                    <a:schemeClr val="hlink"/>
                  </a:solidFill>
                </a:rPr>
                <a:t>=5</a:t>
              </a:r>
            </a:p>
          </p:txBody>
        </p:sp>
        <p:sp>
          <p:nvSpPr>
            <p:cNvPr id="63525" name="Text Box 16"/>
            <p:cNvSpPr txBox="1">
              <a:spLocks noChangeArrowheads="1"/>
            </p:cNvSpPr>
            <p:nvPr/>
          </p:nvSpPr>
          <p:spPr bwMode="auto">
            <a:xfrm>
              <a:off x="0" y="660"/>
              <a:ext cx="468" cy="250"/>
            </a:xfrm>
            <a:prstGeom prst="rect">
              <a:avLst/>
            </a:prstGeom>
            <a:noFill/>
            <a:ln w="9525">
              <a:noFill/>
              <a:miter lim="800000"/>
              <a:headEnd/>
              <a:tailEnd/>
            </a:ln>
          </p:spPr>
          <p:txBody>
            <a:bodyPr>
              <a:spAutoFit/>
            </a:bodyPr>
            <a:lstStyle/>
            <a:p>
              <a:pPr algn="ctr" eaLnBrk="1" hangingPunct="1">
                <a:spcBef>
                  <a:spcPct val="50000"/>
                </a:spcBef>
              </a:pPr>
              <a:r>
                <a:rPr lang="en-US" altLang="zh-CN" sz="2000" i="0" dirty="0">
                  <a:solidFill>
                    <a:schemeClr val="hlink"/>
                  </a:solidFill>
                </a:rPr>
                <a:t>a</a:t>
              </a:r>
              <a:r>
                <a:rPr lang="en-US" altLang="zh-CN" sz="2000" i="0" baseline="-25000" dirty="0">
                  <a:solidFill>
                    <a:schemeClr val="hlink"/>
                  </a:solidFill>
                </a:rPr>
                <a:t>2</a:t>
              </a:r>
              <a:r>
                <a:rPr lang="en-US" altLang="zh-CN" sz="2000" i="0" dirty="0">
                  <a:solidFill>
                    <a:schemeClr val="hlink"/>
                  </a:solidFill>
                </a:rPr>
                <a:t>=</a:t>
              </a:r>
              <a:r>
                <a:rPr lang="zh-CN" altLang="en-US" sz="2000" i="0" dirty="0">
                  <a:solidFill>
                    <a:schemeClr val="hlink"/>
                  </a:solidFill>
                </a:rPr>
                <a:t>5</a:t>
              </a:r>
            </a:p>
          </p:txBody>
        </p:sp>
        <p:sp>
          <p:nvSpPr>
            <p:cNvPr id="63526" name="Text Box 17"/>
            <p:cNvSpPr txBox="1">
              <a:spLocks noChangeArrowheads="1"/>
            </p:cNvSpPr>
            <p:nvPr/>
          </p:nvSpPr>
          <p:spPr bwMode="auto">
            <a:xfrm>
              <a:off x="1200" y="101"/>
              <a:ext cx="480" cy="250"/>
            </a:xfrm>
            <a:prstGeom prst="rect">
              <a:avLst/>
            </a:prstGeom>
            <a:noFill/>
            <a:ln w="9525">
              <a:noFill/>
              <a:miter lim="800000"/>
              <a:headEnd/>
              <a:tailEnd/>
            </a:ln>
          </p:spPr>
          <p:txBody>
            <a:bodyPr lIns="0" rIns="0">
              <a:spAutoFit/>
            </a:bodyPr>
            <a:lstStyle/>
            <a:p>
              <a:pPr algn="ctr" eaLnBrk="1" hangingPunct="1">
                <a:spcBef>
                  <a:spcPct val="50000"/>
                </a:spcBef>
              </a:pPr>
              <a:r>
                <a:rPr lang="en-US" altLang="zh-CN" sz="2000" i="0">
                  <a:solidFill>
                    <a:schemeClr val="hlink"/>
                  </a:solidFill>
                </a:rPr>
                <a:t>a</a:t>
              </a:r>
              <a:r>
                <a:rPr lang="en-US" altLang="zh-CN" sz="2000" i="0" baseline="-25000">
                  <a:solidFill>
                    <a:schemeClr val="hlink"/>
                  </a:solidFill>
                </a:rPr>
                <a:t>5</a:t>
              </a:r>
              <a:r>
                <a:rPr lang="en-US" altLang="zh-CN" sz="2000" i="0">
                  <a:solidFill>
                    <a:schemeClr val="hlink"/>
                  </a:solidFill>
                </a:rPr>
                <a:t>=</a:t>
              </a:r>
              <a:r>
                <a:rPr lang="zh-CN" altLang="en-US" sz="2000" i="0">
                  <a:solidFill>
                    <a:schemeClr val="hlink"/>
                  </a:solidFill>
                </a:rPr>
                <a:t>15</a:t>
              </a:r>
            </a:p>
          </p:txBody>
        </p:sp>
        <p:sp>
          <p:nvSpPr>
            <p:cNvPr id="63527" name="Text Box 18"/>
            <p:cNvSpPr txBox="1">
              <a:spLocks noChangeArrowheads="1"/>
            </p:cNvSpPr>
            <p:nvPr/>
          </p:nvSpPr>
          <p:spPr bwMode="auto">
            <a:xfrm>
              <a:off x="672" y="660"/>
              <a:ext cx="528" cy="250"/>
            </a:xfrm>
            <a:prstGeom prst="rect">
              <a:avLst/>
            </a:prstGeom>
            <a:noFill/>
            <a:ln w="9525">
              <a:noFill/>
              <a:miter lim="800000"/>
              <a:headEnd/>
              <a:tailEnd/>
            </a:ln>
          </p:spPr>
          <p:txBody>
            <a:bodyPr>
              <a:spAutoFit/>
            </a:bodyPr>
            <a:lstStyle/>
            <a:p>
              <a:pPr algn="ctr" eaLnBrk="1" hangingPunct="1">
                <a:spcBef>
                  <a:spcPct val="50000"/>
                </a:spcBef>
              </a:pPr>
              <a:r>
                <a:rPr lang="en-US" altLang="zh-CN" sz="2000" i="0">
                  <a:solidFill>
                    <a:schemeClr val="hlink"/>
                  </a:solidFill>
                </a:rPr>
                <a:t>a</a:t>
              </a:r>
              <a:r>
                <a:rPr lang="en-US" altLang="zh-CN" sz="2000" i="0" baseline="-25000">
                  <a:solidFill>
                    <a:schemeClr val="hlink"/>
                  </a:solidFill>
                </a:rPr>
                <a:t>6</a:t>
              </a:r>
              <a:r>
                <a:rPr lang="en-US" altLang="zh-CN" sz="2000" i="0">
                  <a:solidFill>
                    <a:schemeClr val="hlink"/>
                  </a:solidFill>
                </a:rPr>
                <a:t>=</a:t>
              </a:r>
              <a:r>
                <a:rPr lang="zh-CN" altLang="en-US" sz="2000" i="0">
                  <a:solidFill>
                    <a:schemeClr val="hlink"/>
                  </a:solidFill>
                </a:rPr>
                <a:t>1</a:t>
              </a:r>
            </a:p>
          </p:txBody>
        </p:sp>
        <p:sp>
          <p:nvSpPr>
            <p:cNvPr id="63528" name="Text Box 19"/>
            <p:cNvSpPr txBox="1">
              <a:spLocks noChangeArrowheads="1"/>
            </p:cNvSpPr>
            <p:nvPr/>
          </p:nvSpPr>
          <p:spPr bwMode="auto">
            <a:xfrm>
              <a:off x="576" y="333"/>
              <a:ext cx="553" cy="250"/>
            </a:xfrm>
            <a:prstGeom prst="rect">
              <a:avLst/>
            </a:prstGeom>
            <a:noFill/>
            <a:ln w="9525">
              <a:noFill/>
              <a:miter lim="800000"/>
              <a:headEnd/>
              <a:tailEnd/>
            </a:ln>
          </p:spPr>
          <p:txBody>
            <a:bodyPr>
              <a:spAutoFit/>
            </a:bodyPr>
            <a:lstStyle/>
            <a:p>
              <a:pPr algn="ctr" eaLnBrk="1" hangingPunct="1">
                <a:spcBef>
                  <a:spcPct val="50000"/>
                </a:spcBef>
              </a:pPr>
              <a:r>
                <a:rPr lang="en-US" altLang="zh-CN" sz="2000" i="0">
                  <a:solidFill>
                    <a:schemeClr val="hlink"/>
                  </a:solidFill>
                </a:rPr>
                <a:t>a</a:t>
              </a:r>
              <a:r>
                <a:rPr lang="en-US" altLang="zh-CN" sz="2000" i="0" baseline="-25000">
                  <a:solidFill>
                    <a:schemeClr val="hlink"/>
                  </a:solidFill>
                </a:rPr>
                <a:t>3</a:t>
              </a:r>
              <a:r>
                <a:rPr lang="en-US" altLang="zh-CN" sz="2000" i="0">
                  <a:solidFill>
                    <a:schemeClr val="hlink"/>
                  </a:solidFill>
                </a:rPr>
                <a:t>=</a:t>
              </a:r>
              <a:r>
                <a:rPr lang="zh-CN" altLang="en-US" sz="2000" i="0">
                  <a:solidFill>
                    <a:schemeClr val="hlink"/>
                  </a:solidFill>
                </a:rPr>
                <a:t>7</a:t>
              </a:r>
            </a:p>
          </p:txBody>
        </p:sp>
        <p:sp>
          <p:nvSpPr>
            <p:cNvPr id="63529" name="Text Box 20"/>
            <p:cNvSpPr txBox="1">
              <a:spLocks noChangeArrowheads="1"/>
            </p:cNvSpPr>
            <p:nvPr/>
          </p:nvSpPr>
          <p:spPr bwMode="auto">
            <a:xfrm>
              <a:off x="720" y="1035"/>
              <a:ext cx="512" cy="250"/>
            </a:xfrm>
            <a:prstGeom prst="rect">
              <a:avLst/>
            </a:prstGeom>
            <a:noFill/>
            <a:ln w="9525">
              <a:noFill/>
              <a:miter lim="800000"/>
              <a:headEnd/>
              <a:tailEnd/>
            </a:ln>
          </p:spPr>
          <p:txBody>
            <a:bodyPr>
              <a:spAutoFit/>
            </a:bodyPr>
            <a:lstStyle/>
            <a:p>
              <a:pPr algn="ctr" eaLnBrk="1" hangingPunct="1">
                <a:spcBef>
                  <a:spcPct val="50000"/>
                </a:spcBef>
              </a:pPr>
              <a:r>
                <a:rPr lang="en-US" altLang="zh-CN" sz="2000" i="0" dirty="0">
                  <a:solidFill>
                    <a:schemeClr val="hlink"/>
                  </a:solidFill>
                </a:rPr>
                <a:t>a</a:t>
              </a:r>
              <a:r>
                <a:rPr lang="en-US" altLang="zh-CN" sz="2000" i="0" baseline="-25000" dirty="0">
                  <a:solidFill>
                    <a:schemeClr val="hlink"/>
                  </a:solidFill>
                </a:rPr>
                <a:t>4</a:t>
              </a:r>
              <a:r>
                <a:rPr lang="en-US" altLang="zh-CN" sz="2000" i="0" dirty="0">
                  <a:solidFill>
                    <a:schemeClr val="hlink"/>
                  </a:solidFill>
                </a:rPr>
                <a:t>=</a:t>
              </a:r>
              <a:r>
                <a:rPr lang="zh-CN" altLang="en-US" sz="2000" i="0" dirty="0">
                  <a:solidFill>
                    <a:schemeClr val="hlink"/>
                  </a:solidFill>
                </a:rPr>
                <a:t>2</a:t>
              </a:r>
            </a:p>
          </p:txBody>
        </p:sp>
      </p:grpSp>
      <p:sp>
        <p:nvSpPr>
          <p:cNvPr id="24" name="Rectangle 93"/>
          <p:cNvSpPr txBox="1">
            <a:spLocks noChangeArrowheads="1"/>
          </p:cNvSpPr>
          <p:nvPr/>
        </p:nvSpPr>
        <p:spPr bwMode="auto">
          <a:xfrm>
            <a:off x="107504" y="3104148"/>
            <a:ext cx="8816975" cy="319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eaLnBrk="1" hangingPunct="1">
              <a:spcBef>
                <a:spcPct val="0"/>
              </a:spcBef>
              <a:buFontTx/>
              <a:buNone/>
              <a:defRPr/>
            </a:pPr>
            <a:r>
              <a:rPr lang="zh-CN" altLang="en-US" sz="2800" b="1" i="0" kern="0" dirty="0">
                <a:latin typeface="黑体" panose="02010609060101010101" pitchFamily="49" charset="-122"/>
                <a:ea typeface="黑体" panose="02010609060101010101" pitchFamily="49" charset="-122"/>
                <a:sym typeface="Symbol" panose="05050102010706020507" pitchFamily="18" charset="2"/>
              </a:rPr>
              <a:t>（</a:t>
            </a:r>
            <a:r>
              <a:rPr lang="en-US" altLang="zh-CN" sz="2800" b="1" i="0" kern="0" dirty="0">
                <a:latin typeface="黑体" panose="02010609060101010101" pitchFamily="49" charset="-122"/>
                <a:ea typeface="黑体" panose="02010609060101010101" pitchFamily="49" charset="-122"/>
                <a:sym typeface="Symbol" panose="05050102010706020507" pitchFamily="18" charset="2"/>
              </a:rPr>
              <a:t>4</a:t>
            </a:r>
            <a:r>
              <a:rPr lang="zh-CN" altLang="en-US" sz="2800" b="1" i="0" kern="0" dirty="0">
                <a:latin typeface="黑体" panose="02010609060101010101" pitchFamily="49" charset="-122"/>
                <a:ea typeface="黑体" panose="02010609060101010101" pitchFamily="49" charset="-122"/>
                <a:sym typeface="Symbol" panose="05050102010706020507" pitchFamily="18" charset="2"/>
              </a:rPr>
              <a:t>）</a:t>
            </a:r>
            <a:r>
              <a:rPr lang="zh-CN" altLang="en-US" sz="2800" b="0" i="0" kern="0" dirty="0">
                <a:latin typeface="黑体" panose="02010609060101010101" pitchFamily="49" charset="-122"/>
                <a:ea typeface="黑体" panose="02010609060101010101" pitchFamily="49" charset="-122"/>
                <a:sym typeface="Symbol" panose="05050102010706020507" pitchFamily="18" charset="2"/>
              </a:rPr>
              <a:t>计算各活动的最早、最晚开始时间</a:t>
            </a:r>
            <a:endParaRPr lang="en-US" altLang="zh-CN" sz="2800" b="0" i="0" kern="0" dirty="0">
              <a:latin typeface="黑体" panose="02010609060101010101" pitchFamily="49" charset="-122"/>
              <a:ea typeface="黑体" panose="02010609060101010101" pitchFamily="49" charset="-122"/>
              <a:sym typeface="Symbol" panose="05050102010706020507" pitchFamily="18" charset="2"/>
            </a:endParaRPr>
          </a:p>
          <a:p>
            <a:pPr eaLnBrk="1" hangingPunct="1">
              <a:spcBef>
                <a:spcPct val="0"/>
              </a:spcBef>
              <a:buFontTx/>
              <a:buNone/>
              <a:defRPr/>
            </a:pPr>
            <a:r>
              <a:rPr lang="en-US" altLang="zh-CN" sz="2800" b="0" i="0" kern="0" dirty="0">
                <a:solidFill>
                  <a:schemeClr val="hlink"/>
                </a:solidFill>
                <a:latin typeface="黑体" panose="02010609060101010101" pitchFamily="49" charset="-122"/>
                <a:ea typeface="黑体" panose="02010609060101010101" pitchFamily="49" charset="-122"/>
                <a:sym typeface="Symbol" panose="05050102010706020507" pitchFamily="18" charset="2"/>
              </a:rPr>
              <a:t>     </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e(a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1</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ve</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(0)=0 l(a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1</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vl</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(1)-w(a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1</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)=9-5=4</a:t>
            </a:r>
          </a:p>
          <a:p>
            <a:pPr eaLnBrk="1" hangingPunct="1">
              <a:spcBef>
                <a:spcPct val="0"/>
              </a:spcBef>
              <a:buFontTx/>
              <a:buNone/>
              <a:defRPr/>
            </a:pP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a:t>
            </a:r>
            <a:r>
              <a:rPr lang="en-US" altLang="zh-CN" sz="2800" b="0" i="0" kern="0" dirty="0">
                <a:solidFill>
                  <a:schemeClr val="hlink"/>
                </a:solidFill>
                <a:latin typeface="黑体" panose="02010609060101010101" pitchFamily="49" charset="-122"/>
                <a:ea typeface="黑体" panose="02010609060101010101" pitchFamily="49" charset="-122"/>
                <a:sym typeface="Symbol" panose="05050102010706020507" pitchFamily="18" charset="2"/>
              </a:rPr>
              <a:t> </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e(a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2</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ve</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(1)=5 l(a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2</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vl</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(2)-w(a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2</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)=14-5=9</a:t>
            </a:r>
          </a:p>
          <a:p>
            <a:pPr eaLnBrk="1" hangingPunct="1">
              <a:spcBef>
                <a:spcPct val="0"/>
              </a:spcBef>
              <a:buFontTx/>
              <a:buNone/>
              <a:defRPr/>
            </a:pPr>
            <a:r>
              <a:rPr lang="en-US" altLang="zh-CN" sz="2800" b="0" i="0" kern="0" dirty="0">
                <a:solidFill>
                  <a:schemeClr val="hlink"/>
                </a:solidFill>
                <a:latin typeface="黑体" panose="02010609060101010101" pitchFamily="49" charset="-122"/>
                <a:ea typeface="黑体" panose="02010609060101010101" pitchFamily="49" charset="-122"/>
                <a:sym typeface="Symbol" panose="05050102010706020507" pitchFamily="18" charset="2"/>
              </a:rPr>
              <a:t>     </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e(a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3</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ve</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(0)=0 l(a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3</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vl</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(3)-w(a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3</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)=12-7=5</a:t>
            </a:r>
          </a:p>
          <a:p>
            <a:pPr eaLnBrk="1" hangingPunct="1">
              <a:spcBef>
                <a:spcPct val="0"/>
              </a:spcBef>
              <a:buFontTx/>
              <a:buNone/>
              <a:defRPr/>
            </a:pPr>
            <a:r>
              <a:rPr lang="en-US" altLang="zh-CN" sz="2800" b="0" i="0" kern="0" dirty="0">
                <a:solidFill>
                  <a:schemeClr val="hlink"/>
                </a:solidFill>
                <a:latin typeface="黑体" panose="02010609060101010101" pitchFamily="49" charset="-122"/>
                <a:ea typeface="黑体" panose="02010609060101010101" pitchFamily="49" charset="-122"/>
                <a:sym typeface="Symbol" panose="05050102010706020507" pitchFamily="18" charset="2"/>
              </a:rPr>
              <a:t>     </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e(a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4</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ve</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(3)=7 l(a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4</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vl</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(2)-w(a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4</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)=14-2=12</a:t>
            </a:r>
          </a:p>
          <a:p>
            <a:pPr eaLnBrk="1" hangingPunct="1">
              <a:spcBef>
                <a:spcPct val="0"/>
              </a:spcBef>
              <a:buFontTx/>
              <a:buNone/>
              <a:defRPr/>
            </a:pP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e(a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5</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ve</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(0)=0 l(a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5</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vl</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(4)-w(a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5</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)=15-15=0</a:t>
            </a:r>
          </a:p>
          <a:p>
            <a:pPr eaLnBrk="1" hangingPunct="1">
              <a:spcBef>
                <a:spcPct val="0"/>
              </a:spcBef>
              <a:buFontTx/>
              <a:buNone/>
              <a:defRPr/>
            </a:pPr>
            <a:r>
              <a:rPr lang="en-US" altLang="zh-CN" sz="2800" b="0" i="0" kern="0" dirty="0">
                <a:latin typeface="黑体" panose="02010609060101010101" pitchFamily="49" charset="-122"/>
                <a:ea typeface="黑体" panose="02010609060101010101" pitchFamily="49" charset="-122"/>
                <a:sym typeface="Symbol" panose="05050102010706020507" pitchFamily="18" charset="2"/>
              </a:rPr>
              <a:t>     e(a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6</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ve</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(2)=10 l(a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6</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a:t>
            </a:r>
            <a:r>
              <a:rPr lang="en-US" altLang="zh-CN" sz="2800" b="0" i="0" kern="0" dirty="0" err="1">
                <a:latin typeface="黑体" panose="02010609060101010101" pitchFamily="49" charset="-122"/>
                <a:ea typeface="黑体" panose="02010609060101010101" pitchFamily="49" charset="-122"/>
                <a:sym typeface="Symbol" panose="05050102010706020507" pitchFamily="18" charset="2"/>
              </a:rPr>
              <a:t>vl</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(4)-w(a</a:t>
            </a:r>
            <a:r>
              <a:rPr lang="en-US" altLang="zh-CN" sz="2800" b="0" i="0" kern="0" baseline="-25000" dirty="0">
                <a:latin typeface="黑体" panose="02010609060101010101" pitchFamily="49" charset="-122"/>
                <a:ea typeface="黑体" panose="02010609060101010101" pitchFamily="49" charset="-122"/>
                <a:sym typeface="Symbol" panose="05050102010706020507" pitchFamily="18" charset="2"/>
              </a:rPr>
              <a:t>6</a:t>
            </a:r>
            <a:r>
              <a:rPr lang="en-US" altLang="zh-CN" sz="2800" b="0" i="0" kern="0" dirty="0">
                <a:latin typeface="黑体" panose="02010609060101010101" pitchFamily="49" charset="-122"/>
                <a:ea typeface="黑体" panose="02010609060101010101" pitchFamily="49" charset="-122"/>
                <a:sym typeface="Symbol" panose="05050102010706020507" pitchFamily="18" charset="2"/>
              </a:rPr>
              <a:t>)=15-1=14</a:t>
            </a:r>
          </a:p>
          <a:p>
            <a:pPr eaLnBrk="1" hangingPunct="1">
              <a:spcBef>
                <a:spcPct val="0"/>
              </a:spcBef>
              <a:buFontTx/>
              <a:buNone/>
              <a:defRPr/>
            </a:pPr>
            <a:endParaRPr lang="en-US" altLang="zh-CN" sz="2800" b="1" kern="0" dirty="0">
              <a:latin typeface="黑体" panose="02010609060101010101" pitchFamily="49" charset="-122"/>
              <a:ea typeface="黑体" panose="02010609060101010101" pitchFamily="49" charset="-122"/>
              <a:sym typeface="Symbol" panose="05050102010706020507" pitchFamily="18" charset="2"/>
            </a:endParaRPr>
          </a:p>
          <a:p>
            <a:pPr eaLnBrk="1" hangingPunct="1">
              <a:spcBef>
                <a:spcPct val="0"/>
              </a:spcBef>
              <a:buFontTx/>
              <a:buNone/>
              <a:defRPr/>
            </a:pPr>
            <a:endParaRPr lang="en-US" altLang="zh-CN" sz="2800" b="1" kern="0" dirty="0">
              <a:latin typeface="黑体" panose="02010609060101010101" pitchFamily="49" charset="-122"/>
              <a:ea typeface="黑体" panose="02010609060101010101" pitchFamily="49" charset="-122"/>
              <a:sym typeface="Symbol" panose="05050102010706020507" pitchFamily="18" charset="2"/>
            </a:endParaRPr>
          </a:p>
        </p:txBody>
      </p:sp>
      <p:graphicFrame>
        <p:nvGraphicFramePr>
          <p:cNvPr id="22" name="Group 21"/>
          <p:cNvGraphicFramePr>
            <a:graphicFrameLocks noGrp="1"/>
          </p:cNvGraphicFramePr>
          <p:nvPr/>
        </p:nvGraphicFramePr>
        <p:xfrm>
          <a:off x="323850" y="260350"/>
          <a:ext cx="2303463" cy="2743200"/>
        </p:xfrm>
        <a:graphic>
          <a:graphicData uri="http://schemas.openxmlformats.org/drawingml/2006/table">
            <a:tbl>
              <a:tblPr/>
              <a:tblGrid>
                <a:gridCol w="768350">
                  <a:extLst>
                    <a:ext uri="{9D8B030D-6E8A-4147-A177-3AD203B41FA5}">
                      <a16:colId xmlns:a16="http://schemas.microsoft.com/office/drawing/2014/main" val="20000"/>
                    </a:ext>
                  </a:extLst>
                </a:gridCol>
                <a:gridCol w="766763">
                  <a:extLst>
                    <a:ext uri="{9D8B030D-6E8A-4147-A177-3AD203B41FA5}">
                      <a16:colId xmlns:a16="http://schemas.microsoft.com/office/drawing/2014/main" val="20001"/>
                    </a:ext>
                  </a:extLst>
                </a:gridCol>
                <a:gridCol w="768350">
                  <a:extLst>
                    <a:ext uri="{9D8B030D-6E8A-4147-A177-3AD203B41FA5}">
                      <a16:colId xmlns:a16="http://schemas.microsoft.com/office/drawing/2014/main" val="20002"/>
                    </a:ext>
                  </a:extLst>
                </a:gridCol>
              </a:tblGrid>
              <a:tr h="434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顶点</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ve</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vl</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4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0</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0</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4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1</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5</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9</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4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2</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10</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14</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4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3</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7</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12</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4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4</a:t>
                      </a: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15</a:t>
                      </a: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Arial" pitchFamily="34" charset="0"/>
                          <a:ea typeface="宋体" pitchFamily="2" charset="-122"/>
                        </a:rPr>
                        <a:t>15</a:t>
                      </a: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3522" name="矩形 1"/>
          <p:cNvSpPr>
            <a:spLocks noChangeArrowheads="1"/>
          </p:cNvSpPr>
          <p:nvPr/>
        </p:nvSpPr>
        <p:spPr bwMode="auto">
          <a:xfrm>
            <a:off x="2882583" y="1321693"/>
            <a:ext cx="4572000" cy="1434047"/>
          </a:xfrm>
          <a:prstGeom prst="rect">
            <a:avLst/>
          </a:prstGeom>
          <a:noFill/>
          <a:ln w="9525">
            <a:noFill/>
            <a:miter lim="800000"/>
            <a:headEnd/>
            <a:tailEnd/>
          </a:ln>
        </p:spPr>
        <p:txBody>
          <a:bodyPr>
            <a:spAutoFit/>
          </a:bodyPr>
          <a:lstStyle/>
          <a:p>
            <a:pPr eaLnBrk="1" hangingPunct="1">
              <a:lnSpc>
                <a:spcPts val="1800"/>
              </a:lnSpc>
              <a:spcBef>
                <a:spcPct val="100000"/>
              </a:spcBef>
            </a:pPr>
            <a:r>
              <a:rPr lang="zh-CN" altLang="en-US" sz="2800" b="1" i="0" dirty="0">
                <a:solidFill>
                  <a:srgbClr val="FF0000"/>
                </a:solidFill>
                <a:latin typeface="黑体" pitchFamily="49" charset="-122"/>
                <a:ea typeface="黑体" pitchFamily="49" charset="-122"/>
                <a:sym typeface="Symbol" pitchFamily="18" charset="2"/>
              </a:rPr>
              <a:t>活动</a:t>
            </a:r>
            <a:r>
              <a:rPr lang="en-US" altLang="zh-CN" sz="2800" b="1" i="0" dirty="0" err="1">
                <a:solidFill>
                  <a:srgbClr val="FF0000"/>
                </a:solidFill>
                <a:latin typeface="黑体" pitchFamily="49" charset="-122"/>
                <a:ea typeface="黑体" pitchFamily="49" charset="-122"/>
                <a:sym typeface="Symbol" pitchFamily="18" charset="2"/>
              </a:rPr>
              <a:t>i</a:t>
            </a:r>
            <a:r>
              <a:rPr lang="en-US" altLang="zh-CN" sz="2800" b="1" i="0" dirty="0">
                <a:solidFill>
                  <a:srgbClr val="FF0000"/>
                </a:solidFill>
                <a:latin typeface="黑体" pitchFamily="49" charset="-122"/>
                <a:ea typeface="黑体" pitchFamily="49" charset="-122"/>
                <a:sym typeface="Symbol" pitchFamily="18" charset="2"/>
              </a:rPr>
              <a:t>:&lt;</a:t>
            </a:r>
            <a:r>
              <a:rPr lang="en-US" altLang="zh-CN" sz="2800" b="1" i="0" dirty="0" err="1">
                <a:solidFill>
                  <a:srgbClr val="FF0000"/>
                </a:solidFill>
                <a:latin typeface="黑体" pitchFamily="49" charset="-122"/>
                <a:ea typeface="黑体" pitchFamily="49" charset="-122"/>
                <a:sym typeface="Symbol" pitchFamily="18" charset="2"/>
              </a:rPr>
              <a:t>j,k</a:t>
            </a:r>
            <a:r>
              <a:rPr lang="en-US" altLang="zh-CN" sz="2800" b="1" i="0" dirty="0">
                <a:solidFill>
                  <a:srgbClr val="FF0000"/>
                </a:solidFill>
                <a:latin typeface="黑体" pitchFamily="49" charset="-122"/>
                <a:ea typeface="黑体" pitchFamily="49" charset="-122"/>
                <a:sym typeface="Symbol" pitchFamily="18" charset="2"/>
              </a:rPr>
              <a:t>&gt;</a:t>
            </a:r>
          </a:p>
          <a:p>
            <a:pPr eaLnBrk="1" hangingPunct="1">
              <a:lnSpc>
                <a:spcPts val="1800"/>
              </a:lnSpc>
              <a:spcBef>
                <a:spcPct val="100000"/>
              </a:spcBef>
            </a:pPr>
            <a:r>
              <a:rPr lang="en-US" altLang="zh-CN" sz="2800" b="1" i="0" dirty="0">
                <a:solidFill>
                  <a:srgbClr val="FF0000"/>
                </a:solidFill>
                <a:latin typeface="黑体" pitchFamily="49" charset="-122"/>
                <a:ea typeface="黑体" pitchFamily="49" charset="-122"/>
                <a:sym typeface="Symbol" pitchFamily="18" charset="2"/>
              </a:rPr>
              <a:t>e(</a:t>
            </a:r>
            <a:r>
              <a:rPr lang="en-US" altLang="zh-CN" sz="2800" b="1" i="0" dirty="0" err="1">
                <a:solidFill>
                  <a:srgbClr val="FF0000"/>
                </a:solidFill>
                <a:latin typeface="黑体" pitchFamily="49" charset="-122"/>
                <a:ea typeface="黑体" pitchFamily="49" charset="-122"/>
                <a:sym typeface="Symbol" pitchFamily="18" charset="2"/>
              </a:rPr>
              <a:t>i</a:t>
            </a:r>
            <a:r>
              <a:rPr lang="en-US" altLang="zh-CN" sz="2800" b="1" i="0" dirty="0">
                <a:solidFill>
                  <a:srgbClr val="FF0000"/>
                </a:solidFill>
                <a:latin typeface="黑体" pitchFamily="49" charset="-122"/>
                <a:ea typeface="黑体" pitchFamily="49" charset="-122"/>
                <a:sym typeface="Symbol" pitchFamily="18" charset="2"/>
              </a:rPr>
              <a:t>)=</a:t>
            </a:r>
            <a:r>
              <a:rPr lang="en-US" altLang="zh-CN" sz="2800" b="1" i="0" dirty="0" err="1">
                <a:solidFill>
                  <a:srgbClr val="FF0000"/>
                </a:solidFill>
                <a:latin typeface="黑体" pitchFamily="49" charset="-122"/>
                <a:ea typeface="黑体" pitchFamily="49" charset="-122"/>
                <a:sym typeface="Symbol" pitchFamily="18" charset="2"/>
              </a:rPr>
              <a:t>ve</a:t>
            </a:r>
            <a:r>
              <a:rPr lang="en-US" altLang="zh-CN" sz="2800" b="1" i="0" dirty="0">
                <a:solidFill>
                  <a:srgbClr val="FF0000"/>
                </a:solidFill>
                <a:latin typeface="黑体" pitchFamily="49" charset="-122"/>
                <a:ea typeface="黑体" pitchFamily="49" charset="-122"/>
                <a:sym typeface="Symbol" pitchFamily="18" charset="2"/>
              </a:rPr>
              <a:t>(j)</a:t>
            </a:r>
            <a:endParaRPr lang="zh-CN" altLang="en-US" sz="2800" b="1" i="0" dirty="0">
              <a:solidFill>
                <a:srgbClr val="FF0000"/>
              </a:solidFill>
              <a:latin typeface="黑体" pitchFamily="49" charset="-122"/>
              <a:ea typeface="黑体" pitchFamily="49" charset="-122"/>
              <a:sym typeface="Symbol" pitchFamily="18" charset="2"/>
            </a:endParaRPr>
          </a:p>
          <a:p>
            <a:pPr eaLnBrk="1" hangingPunct="1">
              <a:lnSpc>
                <a:spcPts val="1800"/>
              </a:lnSpc>
              <a:spcBef>
                <a:spcPct val="50000"/>
              </a:spcBef>
            </a:pPr>
            <a:r>
              <a:rPr lang="en-US" altLang="zh-CN" sz="2800" b="1" i="0" dirty="0">
                <a:solidFill>
                  <a:srgbClr val="FF0000"/>
                </a:solidFill>
                <a:latin typeface="黑体" pitchFamily="49" charset="-122"/>
                <a:ea typeface="黑体" pitchFamily="49" charset="-122"/>
                <a:sym typeface="Symbol" pitchFamily="18" charset="2"/>
              </a:rPr>
              <a:t>l(</a:t>
            </a:r>
            <a:r>
              <a:rPr lang="en-US" altLang="zh-CN" sz="2800" b="1" i="0" dirty="0" err="1">
                <a:solidFill>
                  <a:srgbClr val="FF0000"/>
                </a:solidFill>
                <a:latin typeface="黑体" pitchFamily="49" charset="-122"/>
                <a:ea typeface="黑体" pitchFamily="49" charset="-122"/>
                <a:sym typeface="Symbol" pitchFamily="18" charset="2"/>
              </a:rPr>
              <a:t>i</a:t>
            </a:r>
            <a:r>
              <a:rPr lang="en-US" altLang="zh-CN" sz="2800" b="1" i="0" dirty="0">
                <a:solidFill>
                  <a:srgbClr val="FF0000"/>
                </a:solidFill>
                <a:latin typeface="黑体" pitchFamily="49" charset="-122"/>
                <a:ea typeface="黑体" pitchFamily="49" charset="-122"/>
                <a:sym typeface="Symbol" pitchFamily="18" charset="2"/>
              </a:rPr>
              <a:t>)=</a:t>
            </a:r>
            <a:r>
              <a:rPr lang="en-US" altLang="zh-CN" sz="2800" b="1" i="0" dirty="0" err="1">
                <a:solidFill>
                  <a:srgbClr val="FF0000"/>
                </a:solidFill>
                <a:latin typeface="黑体" pitchFamily="49" charset="-122"/>
                <a:ea typeface="黑体" pitchFamily="49" charset="-122"/>
                <a:sym typeface="Symbol" pitchFamily="18" charset="2"/>
              </a:rPr>
              <a:t>vl</a:t>
            </a:r>
            <a:r>
              <a:rPr lang="en-US" altLang="zh-CN" sz="2800" b="1" i="0" dirty="0">
                <a:solidFill>
                  <a:srgbClr val="FF0000"/>
                </a:solidFill>
                <a:latin typeface="黑体" pitchFamily="49" charset="-122"/>
                <a:ea typeface="黑体" pitchFamily="49" charset="-122"/>
                <a:sym typeface="Symbol" pitchFamily="18" charset="2"/>
              </a:rPr>
              <a:t>(k)-</a:t>
            </a:r>
            <a:r>
              <a:rPr lang="en-US" altLang="zh-CN" sz="2800" b="1" i="0" dirty="0" err="1">
                <a:solidFill>
                  <a:srgbClr val="FF0000"/>
                </a:solidFill>
                <a:latin typeface="黑体" pitchFamily="49" charset="-122"/>
                <a:ea typeface="黑体" pitchFamily="49" charset="-122"/>
                <a:sym typeface="Symbol" pitchFamily="18" charset="2"/>
              </a:rPr>
              <a:t>dut</a:t>
            </a:r>
            <a:r>
              <a:rPr lang="en-US" altLang="zh-CN" sz="2800" b="1" i="0" dirty="0">
                <a:solidFill>
                  <a:srgbClr val="FF0000"/>
                </a:solidFill>
                <a:latin typeface="黑体" pitchFamily="49" charset="-122"/>
                <a:ea typeface="黑体" pitchFamily="49" charset="-122"/>
                <a:sym typeface="Symbol" pitchFamily="18" charset="2"/>
              </a:rPr>
              <a:t>(&lt;</a:t>
            </a:r>
            <a:r>
              <a:rPr lang="en-US" altLang="zh-CN" sz="2800" b="1" i="0" dirty="0" err="1">
                <a:solidFill>
                  <a:srgbClr val="FF0000"/>
                </a:solidFill>
                <a:latin typeface="黑体" pitchFamily="49" charset="-122"/>
                <a:ea typeface="黑体" pitchFamily="49" charset="-122"/>
                <a:sym typeface="Symbol" pitchFamily="18" charset="2"/>
              </a:rPr>
              <a:t>j,k</a:t>
            </a:r>
            <a:r>
              <a:rPr lang="en-US" altLang="zh-CN" sz="2800" b="1" i="0" dirty="0">
                <a:solidFill>
                  <a:srgbClr val="FF0000"/>
                </a:solidFill>
                <a:latin typeface="黑体" pitchFamily="49" charset="-122"/>
                <a:ea typeface="黑体" pitchFamily="49" charset="-122"/>
                <a:sym typeface="Symbol" pitchFamily="18" charset="2"/>
              </a:rPr>
              <a:t>&gt;)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
                                            <p:txEl>
                                              <p:pRg st="0" end="0"/>
                                            </p:txEl>
                                          </p:spTgt>
                                        </p:tgtEl>
                                        <p:attrNameLst>
                                          <p:attrName>style.visibility</p:attrName>
                                        </p:attrNameLst>
                                      </p:cBhvr>
                                      <p:to>
                                        <p:strVal val="visible"/>
                                      </p:to>
                                    </p:set>
                                    <p:animEffect transition="in" filter="blinds(horizontal)">
                                      <p:cBhvr>
                                        <p:cTn id="12" dur="500"/>
                                        <p:tgtEl>
                                          <p:spTgt spid="2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
                                            <p:txEl>
                                              <p:pRg st="1" end="1"/>
                                            </p:txEl>
                                          </p:spTgt>
                                        </p:tgtEl>
                                        <p:attrNameLst>
                                          <p:attrName>style.visibility</p:attrName>
                                        </p:attrNameLst>
                                      </p:cBhvr>
                                      <p:to>
                                        <p:strVal val="visible"/>
                                      </p:to>
                                    </p:set>
                                    <p:animEffect transition="in" filter="blinds(horizontal)">
                                      <p:cBhvr>
                                        <p:cTn id="17" dur="500"/>
                                        <p:tgtEl>
                                          <p:spTgt spid="24">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
                                            <p:txEl>
                                              <p:pRg st="2" end="2"/>
                                            </p:txEl>
                                          </p:spTgt>
                                        </p:tgtEl>
                                        <p:attrNameLst>
                                          <p:attrName>style.visibility</p:attrName>
                                        </p:attrNameLst>
                                      </p:cBhvr>
                                      <p:to>
                                        <p:strVal val="visible"/>
                                      </p:to>
                                    </p:set>
                                    <p:animEffect transition="in" filter="blinds(horizontal)">
                                      <p:cBhvr>
                                        <p:cTn id="22" dur="500"/>
                                        <p:tgtEl>
                                          <p:spTgt spid="24">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
                                            <p:txEl>
                                              <p:pRg st="3" end="3"/>
                                            </p:txEl>
                                          </p:spTgt>
                                        </p:tgtEl>
                                        <p:attrNameLst>
                                          <p:attrName>style.visibility</p:attrName>
                                        </p:attrNameLst>
                                      </p:cBhvr>
                                      <p:to>
                                        <p:strVal val="visible"/>
                                      </p:to>
                                    </p:set>
                                    <p:animEffect transition="in" filter="blinds(horizontal)">
                                      <p:cBhvr>
                                        <p:cTn id="27" dur="500"/>
                                        <p:tgtEl>
                                          <p:spTgt spid="24">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4">
                                            <p:txEl>
                                              <p:pRg st="4" end="4"/>
                                            </p:txEl>
                                          </p:spTgt>
                                        </p:tgtEl>
                                        <p:attrNameLst>
                                          <p:attrName>style.visibility</p:attrName>
                                        </p:attrNameLst>
                                      </p:cBhvr>
                                      <p:to>
                                        <p:strVal val="visible"/>
                                      </p:to>
                                    </p:set>
                                    <p:animEffect transition="in" filter="blinds(horizontal)">
                                      <p:cBhvr>
                                        <p:cTn id="32" dur="500"/>
                                        <p:tgtEl>
                                          <p:spTgt spid="24">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4">
                                            <p:txEl>
                                              <p:pRg st="5" end="5"/>
                                            </p:txEl>
                                          </p:spTgt>
                                        </p:tgtEl>
                                        <p:attrNameLst>
                                          <p:attrName>style.visibility</p:attrName>
                                        </p:attrNameLst>
                                      </p:cBhvr>
                                      <p:to>
                                        <p:strVal val="visible"/>
                                      </p:to>
                                    </p:set>
                                    <p:animEffect transition="in" filter="blinds(horizontal)">
                                      <p:cBhvr>
                                        <p:cTn id="37" dur="500"/>
                                        <p:tgtEl>
                                          <p:spTgt spid="24">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4">
                                            <p:txEl>
                                              <p:pRg st="6" end="6"/>
                                            </p:txEl>
                                          </p:spTgt>
                                        </p:tgtEl>
                                        <p:attrNameLst>
                                          <p:attrName>style.visibility</p:attrName>
                                        </p:attrNameLst>
                                      </p:cBhvr>
                                      <p:to>
                                        <p:strVal val="visible"/>
                                      </p:to>
                                    </p:set>
                                    <p:animEffect transition="in" filter="blinds(horizontal)">
                                      <p:cBhvr>
                                        <p:cTn id="42" dur="500"/>
                                        <p:tgtEl>
                                          <p:spTgt spid="2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286380" y="1714488"/>
            <a:ext cx="2667000" cy="2039938"/>
            <a:chOff x="0" y="0"/>
            <a:chExt cx="1680" cy="1285"/>
          </a:xfrm>
        </p:grpSpPr>
        <p:grpSp>
          <p:nvGrpSpPr>
            <p:cNvPr id="3" name="Group 3"/>
            <p:cNvGrpSpPr>
              <a:grpSpLocks/>
            </p:cNvGrpSpPr>
            <p:nvPr/>
          </p:nvGrpSpPr>
          <p:grpSpPr bwMode="auto">
            <a:xfrm>
              <a:off x="192" y="0"/>
              <a:ext cx="1488" cy="1200"/>
              <a:chOff x="0" y="0"/>
              <a:chExt cx="1920" cy="1536"/>
            </a:xfrm>
          </p:grpSpPr>
          <p:sp>
            <p:nvSpPr>
              <p:cNvPr id="64565" name="Line 4"/>
              <p:cNvSpPr>
                <a:spLocks noChangeShapeType="1"/>
              </p:cNvSpPr>
              <p:nvPr/>
            </p:nvSpPr>
            <p:spPr bwMode="auto">
              <a:xfrm flipH="1" flipV="1">
                <a:off x="1055" y="192"/>
                <a:ext cx="625" cy="384"/>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64566" name="Line 5"/>
              <p:cNvSpPr>
                <a:spLocks noChangeShapeType="1"/>
              </p:cNvSpPr>
              <p:nvPr/>
            </p:nvSpPr>
            <p:spPr bwMode="auto">
              <a:xfrm>
                <a:off x="192" y="721"/>
                <a:ext cx="240" cy="576"/>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64567" name="Line 6"/>
              <p:cNvSpPr>
                <a:spLocks noChangeShapeType="1"/>
              </p:cNvSpPr>
              <p:nvPr/>
            </p:nvSpPr>
            <p:spPr bwMode="auto">
              <a:xfrm flipH="1">
                <a:off x="240" y="145"/>
                <a:ext cx="672" cy="384"/>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64568" name="Line 7"/>
              <p:cNvSpPr>
                <a:spLocks noChangeShapeType="1"/>
              </p:cNvSpPr>
              <p:nvPr/>
            </p:nvSpPr>
            <p:spPr bwMode="auto">
              <a:xfrm flipH="1" flipV="1">
                <a:off x="1008" y="192"/>
                <a:ext cx="386" cy="105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64569" name="Line 8"/>
              <p:cNvSpPr>
                <a:spLocks noChangeShapeType="1"/>
              </p:cNvSpPr>
              <p:nvPr/>
            </p:nvSpPr>
            <p:spPr bwMode="auto">
              <a:xfrm flipH="1">
                <a:off x="575" y="1393"/>
                <a:ext cx="720" cy="0"/>
              </a:xfrm>
              <a:prstGeom prst="line">
                <a:avLst/>
              </a:prstGeom>
              <a:noFill/>
              <a:ln w="38100">
                <a:solidFill>
                  <a:srgbClr val="009900"/>
                </a:solidFill>
                <a:round/>
                <a:headEnd/>
                <a:tailEnd type="triangle" w="med" len="med"/>
              </a:ln>
            </p:spPr>
            <p:txBody>
              <a:bodyPr wrap="none" lIns="0" rIns="0" anchor="ctr"/>
              <a:lstStyle/>
              <a:p>
                <a:endParaRPr lang="zh-CN" altLang="en-US"/>
              </a:p>
            </p:txBody>
          </p:sp>
          <p:sp>
            <p:nvSpPr>
              <p:cNvPr id="64570" name="Line 9"/>
              <p:cNvSpPr>
                <a:spLocks noChangeShapeType="1"/>
              </p:cNvSpPr>
              <p:nvPr/>
            </p:nvSpPr>
            <p:spPr bwMode="auto">
              <a:xfrm flipH="1">
                <a:off x="575" y="768"/>
                <a:ext cx="1151" cy="576"/>
              </a:xfrm>
              <a:prstGeom prst="line">
                <a:avLst/>
              </a:prstGeom>
              <a:noFill/>
              <a:ln w="38100">
                <a:solidFill>
                  <a:srgbClr val="009900"/>
                </a:solidFill>
                <a:round/>
                <a:headEnd type="triangle" w="med" len="med"/>
                <a:tailEnd/>
              </a:ln>
            </p:spPr>
            <p:txBody>
              <a:bodyPr wrap="none" lIns="0" rIns="0" anchor="ctr"/>
              <a:lstStyle/>
              <a:p>
                <a:endParaRPr lang="zh-CN" altLang="en-US"/>
              </a:p>
            </p:txBody>
          </p:sp>
          <p:sp>
            <p:nvSpPr>
              <p:cNvPr id="64571" name="Oval 10"/>
              <p:cNvSpPr>
                <a:spLocks noChangeArrowheads="1"/>
              </p:cNvSpPr>
              <p:nvPr/>
            </p:nvSpPr>
            <p:spPr bwMode="auto">
              <a:xfrm>
                <a:off x="0" y="480"/>
                <a:ext cx="288"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r>
                  <a:rPr lang="en-US" altLang="zh-CN" sz="2000">
                    <a:solidFill>
                      <a:schemeClr val="bg1"/>
                    </a:solidFill>
                  </a:rPr>
                  <a:t>1</a:t>
                </a:r>
              </a:p>
            </p:txBody>
          </p:sp>
          <p:sp>
            <p:nvSpPr>
              <p:cNvPr id="64572" name="Oval 11"/>
              <p:cNvSpPr>
                <a:spLocks noChangeArrowheads="1"/>
              </p:cNvSpPr>
              <p:nvPr/>
            </p:nvSpPr>
            <p:spPr bwMode="auto">
              <a:xfrm>
                <a:off x="1295" y="1265"/>
                <a:ext cx="289"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r>
                  <a:rPr lang="en-US" altLang="zh-CN" sz="2000">
                    <a:solidFill>
                      <a:schemeClr val="bg1"/>
                    </a:solidFill>
                  </a:rPr>
                  <a:t>3</a:t>
                </a:r>
              </a:p>
            </p:txBody>
          </p:sp>
          <p:sp>
            <p:nvSpPr>
              <p:cNvPr id="64573" name="Oval 12"/>
              <p:cNvSpPr>
                <a:spLocks noChangeArrowheads="1"/>
              </p:cNvSpPr>
              <p:nvPr/>
            </p:nvSpPr>
            <p:spPr bwMode="auto">
              <a:xfrm>
                <a:off x="335" y="1265"/>
                <a:ext cx="289" cy="271"/>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r>
                  <a:rPr lang="en-US" altLang="zh-CN" sz="2000">
                    <a:solidFill>
                      <a:schemeClr val="bg1"/>
                    </a:solidFill>
                  </a:rPr>
                  <a:t>2</a:t>
                </a:r>
              </a:p>
            </p:txBody>
          </p:sp>
          <p:sp>
            <p:nvSpPr>
              <p:cNvPr id="64574" name="Oval 13"/>
              <p:cNvSpPr>
                <a:spLocks noChangeArrowheads="1"/>
              </p:cNvSpPr>
              <p:nvPr/>
            </p:nvSpPr>
            <p:spPr bwMode="auto">
              <a:xfrm>
                <a:off x="1632" y="529"/>
                <a:ext cx="288" cy="269"/>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r>
                  <a:rPr lang="en-US" altLang="zh-CN" sz="2000">
                    <a:solidFill>
                      <a:schemeClr val="bg1"/>
                    </a:solidFill>
                  </a:rPr>
                  <a:t>4</a:t>
                </a:r>
              </a:p>
            </p:txBody>
          </p:sp>
          <p:sp>
            <p:nvSpPr>
              <p:cNvPr id="64575" name="Oval 14"/>
              <p:cNvSpPr>
                <a:spLocks noChangeArrowheads="1"/>
              </p:cNvSpPr>
              <p:nvPr/>
            </p:nvSpPr>
            <p:spPr bwMode="auto">
              <a:xfrm>
                <a:off x="815" y="0"/>
                <a:ext cx="289" cy="270"/>
              </a:xfrm>
              <a:prstGeom prst="ellipse">
                <a:avLst/>
              </a:prstGeom>
              <a:gradFill rotWithShape="0">
                <a:gsLst>
                  <a:gs pos="0">
                    <a:srgbClr val="FF6600"/>
                  </a:gs>
                  <a:gs pos="100000">
                    <a:srgbClr val="762F00"/>
                  </a:gs>
                </a:gsLst>
                <a:lin ang="2700000" scaled="1"/>
              </a:gradFill>
              <a:ln w="9525">
                <a:noFill/>
                <a:round/>
                <a:headEnd/>
                <a:tailEnd/>
              </a:ln>
            </p:spPr>
            <p:txBody>
              <a:bodyPr wrap="none" lIns="0" rIns="0" anchor="ctr"/>
              <a:lstStyle/>
              <a:p>
                <a:pPr algn="ctr" eaLnBrk="1" hangingPunct="1"/>
                <a:r>
                  <a:rPr lang="en-US" altLang="zh-CN" sz="2000">
                    <a:solidFill>
                      <a:schemeClr val="bg1"/>
                    </a:solidFill>
                  </a:rPr>
                  <a:t>0</a:t>
                </a:r>
              </a:p>
            </p:txBody>
          </p:sp>
        </p:grpSp>
        <p:sp>
          <p:nvSpPr>
            <p:cNvPr id="64559" name="Text Box 15"/>
            <p:cNvSpPr txBox="1">
              <a:spLocks noChangeArrowheads="1"/>
            </p:cNvSpPr>
            <p:nvPr/>
          </p:nvSpPr>
          <p:spPr bwMode="auto">
            <a:xfrm>
              <a:off x="288" y="6"/>
              <a:ext cx="528" cy="250"/>
            </a:xfrm>
            <a:prstGeom prst="rect">
              <a:avLst/>
            </a:prstGeom>
            <a:noFill/>
            <a:ln w="9525">
              <a:noFill/>
              <a:miter lim="800000"/>
              <a:headEnd/>
              <a:tailEnd/>
            </a:ln>
          </p:spPr>
          <p:txBody>
            <a:bodyPr>
              <a:spAutoFit/>
            </a:bodyPr>
            <a:lstStyle/>
            <a:p>
              <a:pPr algn="ctr" eaLnBrk="1" hangingPunct="1">
                <a:spcBef>
                  <a:spcPct val="50000"/>
                </a:spcBef>
              </a:pPr>
              <a:r>
                <a:rPr lang="en-US" altLang="zh-CN" sz="2000" dirty="0">
                  <a:solidFill>
                    <a:schemeClr val="hlink"/>
                  </a:solidFill>
                </a:rPr>
                <a:t>a</a:t>
              </a:r>
              <a:r>
                <a:rPr lang="en-US" altLang="zh-CN" sz="2000" baseline="-25000" dirty="0">
                  <a:solidFill>
                    <a:schemeClr val="hlink"/>
                  </a:solidFill>
                </a:rPr>
                <a:t>1</a:t>
              </a:r>
              <a:r>
                <a:rPr lang="en-US" altLang="zh-CN" sz="2000" dirty="0">
                  <a:solidFill>
                    <a:schemeClr val="hlink"/>
                  </a:solidFill>
                </a:rPr>
                <a:t>=5</a:t>
              </a:r>
            </a:p>
          </p:txBody>
        </p:sp>
        <p:sp>
          <p:nvSpPr>
            <p:cNvPr id="64560" name="Text Box 16"/>
            <p:cNvSpPr txBox="1">
              <a:spLocks noChangeArrowheads="1"/>
            </p:cNvSpPr>
            <p:nvPr/>
          </p:nvSpPr>
          <p:spPr bwMode="auto">
            <a:xfrm>
              <a:off x="0" y="660"/>
              <a:ext cx="468" cy="250"/>
            </a:xfrm>
            <a:prstGeom prst="rect">
              <a:avLst/>
            </a:prstGeom>
            <a:noFill/>
            <a:ln w="9525">
              <a:noFill/>
              <a:miter lim="800000"/>
              <a:headEnd/>
              <a:tailEnd/>
            </a:ln>
          </p:spPr>
          <p:txBody>
            <a:bodyPr>
              <a:spAutoFit/>
            </a:bodyPr>
            <a:lstStyle/>
            <a:p>
              <a:pPr algn="ctr" eaLnBrk="1" hangingPunct="1">
                <a:spcBef>
                  <a:spcPct val="50000"/>
                </a:spcBef>
              </a:pPr>
              <a:r>
                <a:rPr lang="en-US" altLang="zh-CN" sz="2000">
                  <a:solidFill>
                    <a:schemeClr val="hlink"/>
                  </a:solidFill>
                </a:rPr>
                <a:t>a</a:t>
              </a:r>
              <a:r>
                <a:rPr lang="en-US" altLang="zh-CN" sz="2000" baseline="-25000">
                  <a:solidFill>
                    <a:schemeClr val="hlink"/>
                  </a:solidFill>
                </a:rPr>
                <a:t>2</a:t>
              </a:r>
              <a:r>
                <a:rPr lang="en-US" altLang="zh-CN" sz="2000">
                  <a:solidFill>
                    <a:schemeClr val="hlink"/>
                  </a:solidFill>
                </a:rPr>
                <a:t>=</a:t>
              </a:r>
              <a:r>
                <a:rPr lang="zh-CN" altLang="en-US" sz="2000">
                  <a:solidFill>
                    <a:schemeClr val="hlink"/>
                  </a:solidFill>
                </a:rPr>
                <a:t>5</a:t>
              </a:r>
            </a:p>
          </p:txBody>
        </p:sp>
        <p:sp>
          <p:nvSpPr>
            <p:cNvPr id="64561" name="Text Box 17"/>
            <p:cNvSpPr txBox="1">
              <a:spLocks noChangeArrowheads="1"/>
            </p:cNvSpPr>
            <p:nvPr/>
          </p:nvSpPr>
          <p:spPr bwMode="auto">
            <a:xfrm>
              <a:off x="1200" y="101"/>
              <a:ext cx="480" cy="250"/>
            </a:xfrm>
            <a:prstGeom prst="rect">
              <a:avLst/>
            </a:prstGeom>
            <a:noFill/>
            <a:ln w="9525">
              <a:noFill/>
              <a:miter lim="800000"/>
              <a:headEnd/>
              <a:tailEnd/>
            </a:ln>
          </p:spPr>
          <p:txBody>
            <a:bodyPr lIns="0" rIns="0">
              <a:spAutoFit/>
            </a:bodyPr>
            <a:lstStyle/>
            <a:p>
              <a:pPr algn="ctr" eaLnBrk="1" hangingPunct="1">
                <a:spcBef>
                  <a:spcPct val="50000"/>
                </a:spcBef>
              </a:pPr>
              <a:r>
                <a:rPr lang="en-US" altLang="zh-CN" sz="2000">
                  <a:solidFill>
                    <a:schemeClr val="hlink"/>
                  </a:solidFill>
                </a:rPr>
                <a:t>a</a:t>
              </a:r>
              <a:r>
                <a:rPr lang="en-US" altLang="zh-CN" sz="2000" baseline="-25000">
                  <a:solidFill>
                    <a:schemeClr val="hlink"/>
                  </a:solidFill>
                </a:rPr>
                <a:t>5</a:t>
              </a:r>
              <a:r>
                <a:rPr lang="en-US" altLang="zh-CN" sz="2000">
                  <a:solidFill>
                    <a:schemeClr val="hlink"/>
                  </a:solidFill>
                </a:rPr>
                <a:t>=</a:t>
              </a:r>
              <a:r>
                <a:rPr lang="zh-CN" altLang="en-US" sz="2000">
                  <a:solidFill>
                    <a:schemeClr val="hlink"/>
                  </a:solidFill>
                </a:rPr>
                <a:t>15</a:t>
              </a:r>
            </a:p>
          </p:txBody>
        </p:sp>
        <p:sp>
          <p:nvSpPr>
            <p:cNvPr id="64562" name="Text Box 18"/>
            <p:cNvSpPr txBox="1">
              <a:spLocks noChangeArrowheads="1"/>
            </p:cNvSpPr>
            <p:nvPr/>
          </p:nvSpPr>
          <p:spPr bwMode="auto">
            <a:xfrm>
              <a:off x="672" y="660"/>
              <a:ext cx="528" cy="250"/>
            </a:xfrm>
            <a:prstGeom prst="rect">
              <a:avLst/>
            </a:prstGeom>
            <a:noFill/>
            <a:ln w="9525">
              <a:noFill/>
              <a:miter lim="800000"/>
              <a:headEnd/>
              <a:tailEnd/>
            </a:ln>
          </p:spPr>
          <p:txBody>
            <a:bodyPr>
              <a:spAutoFit/>
            </a:bodyPr>
            <a:lstStyle/>
            <a:p>
              <a:pPr algn="ctr" eaLnBrk="1" hangingPunct="1">
                <a:spcBef>
                  <a:spcPct val="50000"/>
                </a:spcBef>
              </a:pPr>
              <a:r>
                <a:rPr lang="en-US" altLang="zh-CN" sz="2000">
                  <a:solidFill>
                    <a:schemeClr val="hlink"/>
                  </a:solidFill>
                </a:rPr>
                <a:t>a</a:t>
              </a:r>
              <a:r>
                <a:rPr lang="en-US" altLang="zh-CN" sz="2000" baseline="-25000">
                  <a:solidFill>
                    <a:schemeClr val="hlink"/>
                  </a:solidFill>
                </a:rPr>
                <a:t>6</a:t>
              </a:r>
              <a:r>
                <a:rPr lang="en-US" altLang="zh-CN" sz="2000">
                  <a:solidFill>
                    <a:schemeClr val="hlink"/>
                  </a:solidFill>
                </a:rPr>
                <a:t>=</a:t>
              </a:r>
              <a:r>
                <a:rPr lang="zh-CN" altLang="en-US" sz="2000">
                  <a:solidFill>
                    <a:schemeClr val="hlink"/>
                  </a:solidFill>
                </a:rPr>
                <a:t>1</a:t>
              </a:r>
            </a:p>
          </p:txBody>
        </p:sp>
        <p:sp>
          <p:nvSpPr>
            <p:cNvPr id="64563" name="Text Box 19"/>
            <p:cNvSpPr txBox="1">
              <a:spLocks noChangeArrowheads="1"/>
            </p:cNvSpPr>
            <p:nvPr/>
          </p:nvSpPr>
          <p:spPr bwMode="auto">
            <a:xfrm>
              <a:off x="576" y="333"/>
              <a:ext cx="553" cy="250"/>
            </a:xfrm>
            <a:prstGeom prst="rect">
              <a:avLst/>
            </a:prstGeom>
            <a:noFill/>
            <a:ln w="9525">
              <a:noFill/>
              <a:miter lim="800000"/>
              <a:headEnd/>
              <a:tailEnd/>
            </a:ln>
          </p:spPr>
          <p:txBody>
            <a:bodyPr>
              <a:spAutoFit/>
            </a:bodyPr>
            <a:lstStyle/>
            <a:p>
              <a:pPr algn="ctr" eaLnBrk="1" hangingPunct="1">
                <a:spcBef>
                  <a:spcPct val="50000"/>
                </a:spcBef>
              </a:pPr>
              <a:r>
                <a:rPr lang="en-US" altLang="zh-CN" sz="2000">
                  <a:solidFill>
                    <a:schemeClr val="hlink"/>
                  </a:solidFill>
                </a:rPr>
                <a:t>a</a:t>
              </a:r>
              <a:r>
                <a:rPr lang="en-US" altLang="zh-CN" sz="2000" baseline="-25000">
                  <a:solidFill>
                    <a:schemeClr val="hlink"/>
                  </a:solidFill>
                </a:rPr>
                <a:t>3</a:t>
              </a:r>
              <a:r>
                <a:rPr lang="en-US" altLang="zh-CN" sz="2000">
                  <a:solidFill>
                    <a:schemeClr val="hlink"/>
                  </a:solidFill>
                </a:rPr>
                <a:t>=</a:t>
              </a:r>
              <a:r>
                <a:rPr lang="zh-CN" altLang="en-US" sz="2000">
                  <a:solidFill>
                    <a:schemeClr val="hlink"/>
                  </a:solidFill>
                </a:rPr>
                <a:t>7</a:t>
              </a:r>
            </a:p>
          </p:txBody>
        </p:sp>
        <p:sp>
          <p:nvSpPr>
            <p:cNvPr id="64564" name="Text Box 20"/>
            <p:cNvSpPr txBox="1">
              <a:spLocks noChangeArrowheads="1"/>
            </p:cNvSpPr>
            <p:nvPr/>
          </p:nvSpPr>
          <p:spPr bwMode="auto">
            <a:xfrm>
              <a:off x="720" y="1035"/>
              <a:ext cx="512" cy="250"/>
            </a:xfrm>
            <a:prstGeom prst="rect">
              <a:avLst/>
            </a:prstGeom>
            <a:noFill/>
            <a:ln w="9525">
              <a:noFill/>
              <a:miter lim="800000"/>
              <a:headEnd/>
              <a:tailEnd/>
            </a:ln>
          </p:spPr>
          <p:txBody>
            <a:bodyPr>
              <a:spAutoFit/>
            </a:bodyPr>
            <a:lstStyle/>
            <a:p>
              <a:pPr algn="ctr" eaLnBrk="1" hangingPunct="1">
                <a:spcBef>
                  <a:spcPct val="50000"/>
                </a:spcBef>
              </a:pPr>
              <a:r>
                <a:rPr lang="en-US" altLang="zh-CN" sz="2000">
                  <a:solidFill>
                    <a:schemeClr val="hlink"/>
                  </a:solidFill>
                </a:rPr>
                <a:t>a</a:t>
              </a:r>
              <a:r>
                <a:rPr lang="en-US" altLang="zh-CN" sz="2000" baseline="-25000">
                  <a:solidFill>
                    <a:schemeClr val="hlink"/>
                  </a:solidFill>
                </a:rPr>
                <a:t>4</a:t>
              </a:r>
              <a:r>
                <a:rPr lang="en-US" altLang="zh-CN" sz="2000">
                  <a:solidFill>
                    <a:schemeClr val="hlink"/>
                  </a:solidFill>
                </a:rPr>
                <a:t>=</a:t>
              </a:r>
              <a:r>
                <a:rPr lang="zh-CN" altLang="en-US" sz="2000">
                  <a:solidFill>
                    <a:schemeClr val="hlink"/>
                  </a:solidFill>
                </a:rPr>
                <a:t>2</a:t>
              </a:r>
            </a:p>
          </p:txBody>
        </p:sp>
      </p:grpSp>
      <p:graphicFrame>
        <p:nvGraphicFramePr>
          <p:cNvPr id="131123" name="Group 51"/>
          <p:cNvGraphicFramePr>
            <a:graphicFrameLocks noGrp="1"/>
          </p:cNvGraphicFramePr>
          <p:nvPr/>
        </p:nvGraphicFramePr>
        <p:xfrm>
          <a:off x="1222375" y="1428760"/>
          <a:ext cx="3276600" cy="3571876"/>
        </p:xfrm>
        <a:graphic>
          <a:graphicData uri="http://schemas.openxmlformats.org/drawingml/2006/table">
            <a:tbl>
              <a:tblPr/>
              <a:tblGrid>
                <a:gridCol w="819150">
                  <a:extLst>
                    <a:ext uri="{9D8B030D-6E8A-4147-A177-3AD203B41FA5}">
                      <a16:colId xmlns:a16="http://schemas.microsoft.com/office/drawing/2014/main" val="20000"/>
                    </a:ext>
                  </a:extLst>
                </a:gridCol>
                <a:gridCol w="819150">
                  <a:extLst>
                    <a:ext uri="{9D8B030D-6E8A-4147-A177-3AD203B41FA5}">
                      <a16:colId xmlns:a16="http://schemas.microsoft.com/office/drawing/2014/main" val="20001"/>
                    </a:ext>
                  </a:extLst>
                </a:gridCol>
                <a:gridCol w="819150">
                  <a:extLst>
                    <a:ext uri="{9D8B030D-6E8A-4147-A177-3AD203B41FA5}">
                      <a16:colId xmlns:a16="http://schemas.microsoft.com/office/drawing/2014/main" val="20002"/>
                    </a:ext>
                  </a:extLst>
                </a:gridCol>
                <a:gridCol w="819150">
                  <a:extLst>
                    <a:ext uri="{9D8B030D-6E8A-4147-A177-3AD203B41FA5}">
                      <a16:colId xmlns:a16="http://schemas.microsoft.com/office/drawing/2014/main" val="20003"/>
                    </a:ext>
                  </a:extLst>
                </a:gridCol>
              </a:tblGrid>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a:ln>
                            <a:noFill/>
                          </a:ln>
                          <a:solidFill>
                            <a:schemeClr val="tx1"/>
                          </a:solidFill>
                          <a:effectLst/>
                          <a:latin typeface="Arial" pitchFamily="34" charset="0"/>
                          <a:ea typeface="宋体" pitchFamily="2" charset="-122"/>
                        </a:rPr>
                        <a:t>活动</a:t>
                      </a:r>
                    </a:p>
                  </a:txBody>
                  <a:tcPr marL="0" marR="0"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e</a:t>
                      </a:r>
                    </a:p>
                  </a:txBody>
                  <a:tcPr marL="0" marR="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l</a:t>
                      </a:r>
                    </a:p>
                  </a:txBody>
                  <a:tcPr marL="0" marR="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l-e</a:t>
                      </a:r>
                    </a:p>
                  </a:txBody>
                  <a:tcPr marL="0" marR="0"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a</a:t>
                      </a:r>
                      <a:r>
                        <a:rPr kumimoji="0" lang="en-US" altLang="zh-CN" sz="2400" b="0" i="0" u="none" strike="noStrike" cap="none" normalizeH="0" baseline="-25000">
                          <a:ln>
                            <a:noFill/>
                          </a:ln>
                          <a:solidFill>
                            <a:schemeClr val="tx1"/>
                          </a:solidFill>
                          <a:effectLst/>
                          <a:latin typeface="Arial" pitchFamily="34" charset="0"/>
                          <a:ea typeface="宋体" pitchFamily="2" charset="-122"/>
                        </a:rPr>
                        <a:t>1</a:t>
                      </a:r>
                    </a:p>
                  </a:txBody>
                  <a:tcPr marL="0" marR="0"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0</a:t>
                      </a:r>
                    </a:p>
                  </a:txBody>
                  <a:tcPr marL="0" marR="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4</a:t>
                      </a:r>
                    </a:p>
                  </a:txBody>
                  <a:tcPr marL="0" marR="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4</a:t>
                      </a:r>
                    </a:p>
                  </a:txBody>
                  <a:tcPr marL="0" marR="0"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a</a:t>
                      </a:r>
                      <a:r>
                        <a:rPr kumimoji="0" lang="en-US" altLang="zh-CN" sz="2400" b="0" i="0" u="none" strike="noStrike" cap="none" normalizeH="0" baseline="-25000">
                          <a:ln>
                            <a:noFill/>
                          </a:ln>
                          <a:solidFill>
                            <a:schemeClr val="tx1"/>
                          </a:solidFill>
                          <a:effectLst/>
                          <a:latin typeface="Arial" pitchFamily="34" charset="0"/>
                          <a:ea typeface="宋体" pitchFamily="2" charset="-122"/>
                        </a:rPr>
                        <a:t>2</a:t>
                      </a:r>
                      <a:endParaRPr kumimoji="0" lang="zh-CN" altLang="en-US" sz="2400" b="0" i="0" u="none" strike="noStrike" cap="none" normalizeH="0" baseline="-25000">
                        <a:ln>
                          <a:noFill/>
                        </a:ln>
                        <a:solidFill>
                          <a:schemeClr val="tx1"/>
                        </a:solidFill>
                        <a:effectLst/>
                        <a:latin typeface="Arial" pitchFamily="34" charset="0"/>
                        <a:ea typeface="宋体" pitchFamily="2" charset="-122"/>
                      </a:endParaRPr>
                    </a:p>
                  </a:txBody>
                  <a:tcPr marL="0" marR="0"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5</a:t>
                      </a:r>
                    </a:p>
                  </a:txBody>
                  <a:tcPr marL="0" marR="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9</a:t>
                      </a:r>
                    </a:p>
                  </a:txBody>
                  <a:tcPr marL="0" marR="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4</a:t>
                      </a:r>
                    </a:p>
                  </a:txBody>
                  <a:tcPr marL="0" marR="0"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0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a</a:t>
                      </a:r>
                      <a:r>
                        <a:rPr kumimoji="0" lang="en-US" altLang="zh-CN" sz="2400" b="0" i="0" u="none" strike="noStrike" cap="none" normalizeH="0" baseline="-25000">
                          <a:ln>
                            <a:noFill/>
                          </a:ln>
                          <a:solidFill>
                            <a:schemeClr val="tx1"/>
                          </a:solidFill>
                          <a:effectLst/>
                          <a:latin typeface="Arial" pitchFamily="34" charset="0"/>
                          <a:ea typeface="宋体" pitchFamily="2" charset="-122"/>
                        </a:rPr>
                        <a:t>3</a:t>
                      </a:r>
                      <a:endParaRPr kumimoji="0" lang="zh-CN" altLang="en-US" sz="2400" b="0" i="0" u="none" strike="noStrike" cap="none" normalizeH="0" baseline="-25000">
                        <a:ln>
                          <a:noFill/>
                        </a:ln>
                        <a:solidFill>
                          <a:schemeClr val="tx1"/>
                        </a:solidFill>
                        <a:effectLst/>
                        <a:latin typeface="Arial" pitchFamily="34" charset="0"/>
                        <a:ea typeface="宋体" pitchFamily="2" charset="-122"/>
                      </a:endParaRPr>
                    </a:p>
                  </a:txBody>
                  <a:tcPr marL="0" marR="0"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0</a:t>
                      </a:r>
                    </a:p>
                  </a:txBody>
                  <a:tcPr marL="0" marR="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5</a:t>
                      </a:r>
                    </a:p>
                  </a:txBody>
                  <a:tcPr marL="0" marR="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5</a:t>
                      </a:r>
                    </a:p>
                  </a:txBody>
                  <a:tcPr marL="0" marR="0"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a</a:t>
                      </a:r>
                      <a:r>
                        <a:rPr kumimoji="0" lang="en-US" altLang="zh-CN" sz="2400" b="0" i="0" u="none" strike="noStrike" cap="none" normalizeH="0" baseline="-25000">
                          <a:ln>
                            <a:noFill/>
                          </a:ln>
                          <a:solidFill>
                            <a:schemeClr val="tx1"/>
                          </a:solidFill>
                          <a:effectLst/>
                          <a:latin typeface="Arial" pitchFamily="34" charset="0"/>
                          <a:ea typeface="宋体" pitchFamily="2" charset="-122"/>
                        </a:rPr>
                        <a:t>4</a:t>
                      </a:r>
                      <a:endParaRPr kumimoji="0" lang="zh-CN" altLang="en-US" sz="2400" b="0" i="0" u="none" strike="noStrike" cap="none" normalizeH="0" baseline="-25000">
                        <a:ln>
                          <a:noFill/>
                        </a:ln>
                        <a:solidFill>
                          <a:schemeClr val="tx1"/>
                        </a:solidFill>
                        <a:effectLst/>
                        <a:latin typeface="Arial" pitchFamily="34" charset="0"/>
                        <a:ea typeface="宋体" pitchFamily="2" charset="-122"/>
                      </a:endParaRPr>
                    </a:p>
                  </a:txBody>
                  <a:tcPr marL="0" marR="0"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7</a:t>
                      </a:r>
                    </a:p>
                  </a:txBody>
                  <a:tcPr marL="0" marR="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12</a:t>
                      </a:r>
                    </a:p>
                  </a:txBody>
                  <a:tcPr marL="0" marR="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5</a:t>
                      </a:r>
                    </a:p>
                  </a:txBody>
                  <a:tcPr marL="0" marR="0"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9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hlink"/>
                          </a:solidFill>
                          <a:effectLst/>
                          <a:latin typeface="Arial" pitchFamily="34" charset="0"/>
                          <a:ea typeface="宋体" pitchFamily="2" charset="-122"/>
                        </a:rPr>
                        <a:t>a</a:t>
                      </a:r>
                      <a:r>
                        <a:rPr kumimoji="0" lang="en-US" altLang="zh-CN" sz="2400" b="0" i="0" u="none" strike="noStrike" cap="none" normalizeH="0" baseline="-25000">
                          <a:ln>
                            <a:noFill/>
                          </a:ln>
                          <a:solidFill>
                            <a:schemeClr val="hlink"/>
                          </a:solidFill>
                          <a:effectLst/>
                          <a:latin typeface="Arial" pitchFamily="34" charset="0"/>
                          <a:ea typeface="宋体" pitchFamily="2" charset="-122"/>
                        </a:rPr>
                        <a:t>5</a:t>
                      </a:r>
                      <a:endParaRPr kumimoji="0" lang="zh-CN" altLang="en-US" sz="2400" b="0" i="0" u="none" strike="noStrike" cap="none" normalizeH="0" baseline="-25000">
                        <a:ln>
                          <a:noFill/>
                        </a:ln>
                        <a:solidFill>
                          <a:schemeClr val="hlink"/>
                        </a:solidFill>
                        <a:effectLst/>
                        <a:latin typeface="Arial" pitchFamily="34" charset="0"/>
                        <a:ea typeface="宋体" pitchFamily="2" charset="-122"/>
                      </a:endParaRPr>
                    </a:p>
                  </a:txBody>
                  <a:tcPr marL="0" marR="0"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hlink"/>
                          </a:solidFill>
                          <a:effectLst/>
                          <a:latin typeface="Arial" pitchFamily="34" charset="0"/>
                          <a:ea typeface="宋体" pitchFamily="2" charset="-122"/>
                        </a:rPr>
                        <a:t>0</a:t>
                      </a:r>
                    </a:p>
                  </a:txBody>
                  <a:tcPr marL="0" marR="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hlink"/>
                          </a:solidFill>
                          <a:effectLst/>
                          <a:latin typeface="Arial" pitchFamily="34" charset="0"/>
                          <a:ea typeface="宋体" pitchFamily="2" charset="-122"/>
                        </a:rPr>
                        <a:t>0</a:t>
                      </a:r>
                    </a:p>
                  </a:txBody>
                  <a:tcPr marL="0" marR="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hlink"/>
                          </a:solidFill>
                          <a:effectLst/>
                          <a:latin typeface="Arial" pitchFamily="34" charset="0"/>
                          <a:ea typeface="宋体" pitchFamily="2" charset="-122"/>
                        </a:rPr>
                        <a:t>0</a:t>
                      </a:r>
                    </a:p>
                  </a:txBody>
                  <a:tcPr marL="0" marR="0"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91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a</a:t>
                      </a:r>
                      <a:r>
                        <a:rPr kumimoji="0" lang="en-US" altLang="zh-CN" sz="2400" b="0" i="0" u="none" strike="noStrike" cap="none" normalizeH="0" baseline="-25000">
                          <a:ln>
                            <a:noFill/>
                          </a:ln>
                          <a:solidFill>
                            <a:schemeClr val="tx1"/>
                          </a:solidFill>
                          <a:effectLst/>
                          <a:latin typeface="Arial" pitchFamily="34" charset="0"/>
                          <a:ea typeface="宋体" pitchFamily="2" charset="-122"/>
                        </a:rPr>
                        <a:t>6</a:t>
                      </a:r>
                      <a:endParaRPr kumimoji="0" lang="zh-CN" altLang="en-US" sz="2400" b="0" i="0" u="none" strike="noStrike" cap="none" normalizeH="0" baseline="-25000">
                        <a:ln>
                          <a:noFill/>
                        </a:ln>
                        <a:solidFill>
                          <a:schemeClr val="tx1"/>
                        </a:solidFill>
                        <a:effectLst/>
                        <a:latin typeface="Arial" pitchFamily="34" charset="0"/>
                        <a:ea typeface="宋体" pitchFamily="2" charset="-122"/>
                      </a:endParaRPr>
                    </a:p>
                  </a:txBody>
                  <a:tcPr marL="0" marR="0"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10</a:t>
                      </a:r>
                    </a:p>
                  </a:txBody>
                  <a:tcPr marL="0" marR="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14</a:t>
                      </a:r>
                    </a:p>
                  </a:txBody>
                  <a:tcPr marL="0" marR="0" marT="45710" marB="457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34" charset="0"/>
                          <a:ea typeface="宋体" pitchFamily="2" charset="-122"/>
                        </a:rPr>
                        <a:t>4</a:t>
                      </a:r>
                    </a:p>
                  </a:txBody>
                  <a:tcPr marL="0" marR="0"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4557" name="文本框 1"/>
          <p:cNvSpPr txBox="1">
            <a:spLocks noChangeArrowheads="1"/>
          </p:cNvSpPr>
          <p:nvPr/>
        </p:nvSpPr>
        <p:spPr bwMode="auto">
          <a:xfrm>
            <a:off x="928662" y="5286388"/>
            <a:ext cx="7777163" cy="954107"/>
          </a:xfrm>
          <a:prstGeom prst="rect">
            <a:avLst/>
          </a:prstGeom>
          <a:noFill/>
          <a:ln w="9525">
            <a:noFill/>
            <a:miter lim="800000"/>
            <a:headEnd/>
            <a:tailEnd/>
          </a:ln>
        </p:spPr>
        <p:txBody>
          <a:bodyPr>
            <a:spAutoFit/>
          </a:bodyPr>
          <a:lstStyle/>
          <a:p>
            <a:r>
              <a:rPr lang="zh-CN" altLang="en-US" sz="2800" b="0" i="0" dirty="0">
                <a:latin typeface="+mn-ea"/>
                <a:ea typeface="+mn-ea"/>
              </a:rPr>
              <a:t>关键路径</a:t>
            </a:r>
            <a:r>
              <a:rPr lang="en-US" altLang="zh-CN" sz="2800" b="0" i="0" dirty="0">
                <a:latin typeface="+mn-ea"/>
                <a:ea typeface="+mn-ea"/>
              </a:rPr>
              <a:t>(l-e=0</a:t>
            </a:r>
            <a:r>
              <a:rPr lang="zh-CN" altLang="en-US" sz="2800" b="0" i="0" dirty="0">
                <a:latin typeface="+mn-ea"/>
                <a:ea typeface="+mn-ea"/>
              </a:rPr>
              <a:t>的点连成的路径</a:t>
            </a:r>
            <a:r>
              <a:rPr lang="en-US" altLang="zh-CN" sz="2800" b="0" i="0" dirty="0">
                <a:latin typeface="+mn-ea"/>
                <a:ea typeface="+mn-ea"/>
              </a:rPr>
              <a:t>)</a:t>
            </a:r>
            <a:r>
              <a:rPr lang="zh-CN" altLang="en-US" sz="2800" b="0" i="0" dirty="0">
                <a:latin typeface="+mn-ea"/>
                <a:ea typeface="+mn-ea"/>
              </a:rPr>
              <a:t>：</a:t>
            </a:r>
            <a:r>
              <a:rPr lang="en-US" altLang="zh-CN" sz="2800" b="0" i="0" dirty="0">
                <a:latin typeface="+mn-ea"/>
                <a:ea typeface="+mn-ea"/>
              </a:rPr>
              <a:t>0-&gt;4</a:t>
            </a:r>
            <a:r>
              <a:rPr lang="zh-CN" altLang="en-US" sz="2800" b="0" i="0" dirty="0">
                <a:latin typeface="+mn-ea"/>
                <a:ea typeface="+mn-ea"/>
              </a:rPr>
              <a:t>。</a:t>
            </a:r>
            <a:endParaRPr lang="en-US" altLang="zh-CN" sz="2800" b="0" i="0" dirty="0">
              <a:latin typeface="+mn-ea"/>
              <a:ea typeface="+mn-ea"/>
            </a:endParaRPr>
          </a:p>
          <a:p>
            <a:r>
              <a:rPr lang="zh-CN" altLang="en-US" sz="2800" b="0" i="0" dirty="0">
                <a:latin typeface="+mn-ea"/>
                <a:ea typeface="+mn-ea"/>
              </a:rPr>
              <a:t>关键路径长度：</a:t>
            </a:r>
            <a:r>
              <a:rPr lang="en-US" altLang="zh-CN" sz="2800" b="0" i="0" dirty="0">
                <a:latin typeface="+mn-ea"/>
                <a:ea typeface="+mn-ea"/>
              </a:rPr>
              <a:t>15</a:t>
            </a:r>
            <a:endParaRPr lang="zh-CN" altLang="en-US" sz="2800" b="0" i="0" dirty="0">
              <a:latin typeface="+mn-ea"/>
              <a:ea typeface="+mn-ea"/>
            </a:endParaRPr>
          </a:p>
        </p:txBody>
      </p:sp>
      <p:sp>
        <p:nvSpPr>
          <p:cNvPr id="23" name="Text Box 3"/>
          <p:cNvSpPr txBox="1">
            <a:spLocks noChangeArrowheads="1"/>
          </p:cNvSpPr>
          <p:nvPr/>
        </p:nvSpPr>
        <p:spPr bwMode="auto">
          <a:xfrm>
            <a:off x="542956" y="142852"/>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关键路径计算过程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1123"/>
                                        </p:tgtEl>
                                        <p:attrNameLst>
                                          <p:attrName>style.visibility</p:attrName>
                                        </p:attrNameLst>
                                      </p:cBhvr>
                                      <p:to>
                                        <p:strVal val="visible"/>
                                      </p:to>
                                    </p:set>
                                    <p:animEffect transition="in" filter="blinds(horizontal)">
                                      <p:cBhvr>
                                        <p:cTn id="7" dur="500"/>
                                        <p:tgtEl>
                                          <p:spTgt spid="13112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45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5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098" name="Group 2"/>
          <p:cNvGraphicFramePr>
            <a:graphicFrameLocks noGrp="1"/>
          </p:cNvGraphicFramePr>
          <p:nvPr>
            <p:ph idx="4294967295"/>
          </p:nvPr>
        </p:nvGraphicFramePr>
        <p:xfrm>
          <a:off x="684212" y="2571744"/>
          <a:ext cx="8174068" cy="1668463"/>
        </p:xfrm>
        <a:graphic>
          <a:graphicData uri="http://schemas.openxmlformats.org/drawingml/2006/table">
            <a:tbl>
              <a:tblPr/>
              <a:tblGrid>
                <a:gridCol w="1297666">
                  <a:extLst>
                    <a:ext uri="{9D8B030D-6E8A-4147-A177-3AD203B41FA5}">
                      <a16:colId xmlns:a16="http://schemas.microsoft.com/office/drawing/2014/main" val="20000"/>
                    </a:ext>
                  </a:extLst>
                </a:gridCol>
                <a:gridCol w="858975">
                  <a:extLst>
                    <a:ext uri="{9D8B030D-6E8A-4147-A177-3AD203B41FA5}">
                      <a16:colId xmlns:a16="http://schemas.microsoft.com/office/drawing/2014/main" val="20001"/>
                    </a:ext>
                  </a:extLst>
                </a:gridCol>
                <a:gridCol w="858975">
                  <a:extLst>
                    <a:ext uri="{9D8B030D-6E8A-4147-A177-3AD203B41FA5}">
                      <a16:colId xmlns:a16="http://schemas.microsoft.com/office/drawing/2014/main" val="20002"/>
                    </a:ext>
                  </a:extLst>
                </a:gridCol>
                <a:gridCol w="862043">
                  <a:extLst>
                    <a:ext uri="{9D8B030D-6E8A-4147-A177-3AD203B41FA5}">
                      <a16:colId xmlns:a16="http://schemas.microsoft.com/office/drawing/2014/main" val="20003"/>
                    </a:ext>
                  </a:extLst>
                </a:gridCol>
                <a:gridCol w="855907">
                  <a:extLst>
                    <a:ext uri="{9D8B030D-6E8A-4147-A177-3AD203B41FA5}">
                      <a16:colId xmlns:a16="http://schemas.microsoft.com/office/drawing/2014/main" val="20004"/>
                    </a:ext>
                  </a:extLst>
                </a:gridCol>
                <a:gridCol w="862043">
                  <a:extLst>
                    <a:ext uri="{9D8B030D-6E8A-4147-A177-3AD203B41FA5}">
                      <a16:colId xmlns:a16="http://schemas.microsoft.com/office/drawing/2014/main" val="20005"/>
                    </a:ext>
                  </a:extLst>
                </a:gridCol>
                <a:gridCol w="860509">
                  <a:extLst>
                    <a:ext uri="{9D8B030D-6E8A-4147-A177-3AD203B41FA5}">
                      <a16:colId xmlns:a16="http://schemas.microsoft.com/office/drawing/2014/main" val="20006"/>
                    </a:ext>
                  </a:extLst>
                </a:gridCol>
                <a:gridCol w="857441">
                  <a:extLst>
                    <a:ext uri="{9D8B030D-6E8A-4147-A177-3AD203B41FA5}">
                      <a16:colId xmlns:a16="http://schemas.microsoft.com/office/drawing/2014/main" val="20007"/>
                    </a:ext>
                  </a:extLst>
                </a:gridCol>
                <a:gridCol w="860509">
                  <a:extLst>
                    <a:ext uri="{9D8B030D-6E8A-4147-A177-3AD203B41FA5}">
                      <a16:colId xmlns:a16="http://schemas.microsoft.com/office/drawing/2014/main" val="20008"/>
                    </a:ext>
                  </a:extLst>
                </a:gridCol>
              </a:tblGrid>
              <a:tr h="555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a:ln>
                            <a:noFill/>
                          </a:ln>
                          <a:solidFill>
                            <a:schemeClr val="tx1"/>
                          </a:solidFill>
                          <a:effectLst/>
                          <a:latin typeface="Tahoma" pitchFamily="34" charset="0"/>
                          <a:ea typeface="宋体" pitchFamily="2" charset="-122"/>
                        </a:rPr>
                        <a:t>工序代号</a:t>
                      </a:r>
                    </a:p>
                  </a:txBody>
                  <a:tcPr horzOverflow="overflow">
                    <a:lnL w="28575"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A</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B</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C</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D</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E</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F</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G</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H</a:t>
                      </a:r>
                    </a:p>
                  </a:txBody>
                  <a:tcPr horzOverflow="overflow">
                    <a:lnL w="12700" cap="flat" cmpd="sng" algn="ctr">
                      <a:solidFill>
                        <a:schemeClr val="tx1"/>
                      </a:solidFill>
                      <a:prstDash val="solid"/>
                      <a:bevel/>
                      <a:headEnd type="none" w="med" len="med"/>
                      <a:tailEnd type="none" w="med" len="med"/>
                    </a:lnL>
                    <a:lnR w="28575" cap="flat" cmpd="sng" algn="ctr">
                      <a:solidFill>
                        <a:schemeClr val="tx1"/>
                      </a:solidFill>
                      <a:prstDash val="solid"/>
                      <a:bevel/>
                      <a:headEnd type="none" w="med" len="med"/>
                      <a:tailEnd type="none" w="med" len="med"/>
                    </a:lnR>
                    <a:lnT w="28575"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72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a:ln>
                            <a:noFill/>
                          </a:ln>
                          <a:solidFill>
                            <a:schemeClr val="tx1"/>
                          </a:solidFill>
                          <a:effectLst/>
                          <a:latin typeface="Tahoma" pitchFamily="34" charset="0"/>
                          <a:ea typeface="宋体" pitchFamily="2" charset="-122"/>
                        </a:rPr>
                        <a:t>所需时间</a:t>
                      </a:r>
                    </a:p>
                  </a:txBody>
                  <a:tcPr horzOverflow="overflow">
                    <a:lnL w="28575"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4</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3</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2</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1</a:t>
                      </a:r>
                    </a:p>
                  </a:txBody>
                  <a:tcPr horzOverflow="overflow">
                    <a:lnL w="12700" cap="flat" cmpd="sng" algn="ctr">
                      <a:solidFill>
                        <a:schemeClr val="tx1"/>
                      </a:solidFill>
                      <a:prstDash val="solid"/>
                      <a:bevel/>
                      <a:headEnd type="none" w="med" len="med"/>
                      <a:tailEnd type="none" w="med" len="med"/>
                    </a:lnL>
                    <a:lnR w="28575"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12700" cap="flat" cmpd="sng" algn="ctr">
                      <a:solidFill>
                        <a:schemeClr val="tx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56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a:ln>
                            <a:noFill/>
                          </a:ln>
                          <a:solidFill>
                            <a:schemeClr val="tx1"/>
                          </a:solidFill>
                          <a:effectLst/>
                          <a:latin typeface="Tahoma" pitchFamily="34" charset="0"/>
                          <a:ea typeface="宋体" pitchFamily="2" charset="-122"/>
                        </a:rPr>
                        <a:t>先驱工序</a:t>
                      </a:r>
                    </a:p>
                  </a:txBody>
                  <a:tcPr horzOverflow="overflow">
                    <a:lnL w="28575"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A</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A</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B</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B</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ahoma" pitchFamily="34" charset="0"/>
                          <a:ea typeface="宋体" pitchFamily="2" charset="-122"/>
                        </a:rPr>
                        <a:t>C,E</a:t>
                      </a:r>
                    </a:p>
                  </a:txBody>
                  <a:tcPr horzOverflow="overflow">
                    <a:lnL w="12700" cap="flat" cmpd="sng" algn="ctr">
                      <a:solidFill>
                        <a:schemeClr val="tx1"/>
                      </a:solidFill>
                      <a:prstDash val="solid"/>
                      <a:bevel/>
                      <a:headEnd type="none" w="med" len="med"/>
                      <a:tailEnd type="none" w="med" len="med"/>
                    </a:lnL>
                    <a:lnR w="12700"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a:ln>
                            <a:noFill/>
                          </a:ln>
                          <a:solidFill>
                            <a:schemeClr val="tx1"/>
                          </a:solidFill>
                          <a:effectLst/>
                          <a:latin typeface="Tahoma" pitchFamily="34" charset="0"/>
                          <a:ea typeface="宋体" pitchFamily="2" charset="-122"/>
                        </a:rPr>
                        <a:t>D</a:t>
                      </a:r>
                    </a:p>
                  </a:txBody>
                  <a:tcPr horzOverflow="overflow">
                    <a:lnL w="12700" cap="flat" cmpd="sng" algn="ctr">
                      <a:solidFill>
                        <a:schemeClr val="tx1"/>
                      </a:solidFill>
                      <a:prstDash val="solid"/>
                      <a:bevel/>
                      <a:headEnd type="none" w="med" len="med"/>
                      <a:tailEnd type="none" w="med" len="med"/>
                    </a:lnL>
                    <a:lnR w="28575" cap="flat" cmpd="sng" algn="ctr">
                      <a:solidFill>
                        <a:schemeClr val="tx1"/>
                      </a:solidFill>
                      <a:prstDash val="solid"/>
                      <a:bevel/>
                      <a:headEnd type="none" w="med" len="med"/>
                      <a:tailEnd type="none" w="med" len="med"/>
                    </a:lnR>
                    <a:lnT w="12700" cap="flat" cmpd="sng" algn="ctr">
                      <a:solidFill>
                        <a:schemeClr val="tx1"/>
                      </a:solidFill>
                      <a:prstDash val="solid"/>
                      <a:bevel/>
                      <a:headEnd type="none" w="med" len="med"/>
                      <a:tailEnd type="none" w="med" len="med"/>
                    </a:lnT>
                    <a:lnB w="28575" cap="flat" cmpd="sng" algn="ctr">
                      <a:solidFill>
                        <a:schemeClr val="tx1"/>
                      </a:solidFill>
                      <a:prstDash val="solid"/>
                      <a:bevel/>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5581" name="Rectangle 45"/>
          <p:cNvSpPr>
            <a:spLocks noGrp="1" noChangeArrowheads="1"/>
          </p:cNvSpPr>
          <p:nvPr/>
        </p:nvSpPr>
        <p:spPr bwMode="auto">
          <a:xfrm>
            <a:off x="504856" y="1285860"/>
            <a:ext cx="8496300" cy="1208102"/>
          </a:xfrm>
          <a:prstGeom prst="rect">
            <a:avLst/>
          </a:prstGeom>
          <a:noFill/>
          <a:ln w="9525">
            <a:noFill/>
            <a:miter lim="800000"/>
            <a:headEnd/>
            <a:tailEnd/>
          </a:ln>
        </p:spPr>
        <p:txBody>
          <a:bodyPr anchor="b"/>
          <a:lstStyle/>
          <a:p>
            <a:pPr eaLnBrk="1" hangingPunct="1">
              <a:lnSpc>
                <a:spcPct val="150000"/>
              </a:lnSpc>
            </a:pPr>
            <a:r>
              <a:rPr lang="zh-CN" altLang="en-US" sz="2800" b="0" i="0" dirty="0">
                <a:latin typeface="黑体" pitchFamily="49" charset="-122"/>
                <a:ea typeface="黑体" pitchFamily="49" charset="-122"/>
                <a:sym typeface="Arial" pitchFamily="34" charset="0"/>
              </a:rPr>
              <a:t>下表给出了某工程各工序之间的优先关系和各工序所需的时间。</a:t>
            </a:r>
          </a:p>
        </p:txBody>
      </p:sp>
      <p:sp>
        <p:nvSpPr>
          <p:cNvPr id="65582" name="Text Box 46"/>
          <p:cNvSpPr txBox="1">
            <a:spLocks noChangeArrowheads="1"/>
          </p:cNvSpPr>
          <p:nvPr/>
        </p:nvSpPr>
        <p:spPr bwMode="auto">
          <a:xfrm>
            <a:off x="642910" y="4572008"/>
            <a:ext cx="8084264" cy="1693349"/>
          </a:xfrm>
          <a:prstGeom prst="rect">
            <a:avLst/>
          </a:prstGeom>
          <a:noFill/>
          <a:ln w="9525">
            <a:noFill/>
            <a:miter lim="800000"/>
            <a:headEnd/>
            <a:tailEnd/>
          </a:ln>
        </p:spPr>
        <p:txBody>
          <a:bodyPr wrap="none">
            <a:spAutoFit/>
          </a:bodyPr>
          <a:lstStyle/>
          <a:p>
            <a:pPr eaLnBrk="1" hangingPunct="1">
              <a:lnSpc>
                <a:spcPct val="130000"/>
              </a:lnSpc>
              <a:buFont typeface="Arial" pitchFamily="34" charset="0"/>
              <a:buNone/>
            </a:pPr>
            <a:r>
              <a:rPr lang="zh-CN" altLang="en-US" sz="2800" b="1" i="0" dirty="0">
                <a:solidFill>
                  <a:srgbClr val="FF0000"/>
                </a:solidFill>
                <a:latin typeface="Arial" pitchFamily="34" charset="0"/>
              </a:rPr>
              <a:t>问:</a:t>
            </a:r>
            <a:r>
              <a:rPr lang="zh-CN" altLang="en-US" sz="2800" b="1" i="0" dirty="0">
                <a:latin typeface="Arial" pitchFamily="34" charset="0"/>
              </a:rPr>
              <a:t> </a:t>
            </a:r>
            <a:r>
              <a:rPr lang="zh-CN" altLang="en-US" sz="2800" b="0" i="0" dirty="0">
                <a:latin typeface="+mn-ea"/>
                <a:ea typeface="+mn-ea"/>
              </a:rPr>
              <a:t>该工程是否能够顺利进行</a:t>
            </a:r>
            <a:r>
              <a:rPr lang="en-US" altLang="zh-CN" sz="2800" b="0" i="0" dirty="0">
                <a:latin typeface="+mn-ea"/>
                <a:ea typeface="+mn-ea"/>
              </a:rPr>
              <a:t>?</a:t>
            </a:r>
          </a:p>
          <a:p>
            <a:pPr eaLnBrk="1" hangingPunct="1">
              <a:lnSpc>
                <a:spcPct val="130000"/>
              </a:lnSpc>
              <a:buFont typeface="Arial" pitchFamily="34" charset="0"/>
              <a:buNone/>
            </a:pPr>
            <a:r>
              <a:rPr lang="en-US" altLang="zh-CN" sz="2800" b="0" i="0" dirty="0">
                <a:latin typeface="+mn-ea"/>
                <a:ea typeface="+mn-ea"/>
              </a:rPr>
              <a:t> </a:t>
            </a:r>
            <a:r>
              <a:rPr lang="zh-CN" altLang="en-US" sz="2800" b="0" i="0" dirty="0">
                <a:latin typeface="+mn-ea"/>
                <a:ea typeface="+mn-ea"/>
              </a:rPr>
              <a:t>  如果能，请问</a:t>
            </a:r>
            <a:r>
              <a:rPr lang="zh-CN" altLang="en-US" sz="2800" i="0" dirty="0">
                <a:latin typeface="+mn-ea"/>
                <a:ea typeface="+mn-ea"/>
              </a:rPr>
              <a:t>要花多长时间</a:t>
            </a:r>
            <a:r>
              <a:rPr lang="zh-CN" altLang="en-US" sz="2800" b="0" i="0" dirty="0">
                <a:latin typeface="+mn-ea"/>
                <a:ea typeface="+mn-ea"/>
              </a:rPr>
              <a:t>？</a:t>
            </a:r>
          </a:p>
          <a:p>
            <a:pPr eaLnBrk="1" hangingPunct="1">
              <a:lnSpc>
                <a:spcPct val="130000"/>
              </a:lnSpc>
              <a:buFont typeface="Arial" pitchFamily="34" charset="0"/>
              <a:buNone/>
            </a:pPr>
            <a:r>
              <a:rPr lang="zh-CN" altLang="en-US" sz="2800" b="0" i="0" dirty="0">
                <a:latin typeface="+mn-ea"/>
                <a:ea typeface="+mn-ea"/>
              </a:rPr>
              <a:t>   缩短那些工序可以缩短整个工程的完工时间？</a:t>
            </a:r>
            <a:endParaRPr lang="zh-CN" altLang="en-US" b="0" i="0" dirty="0">
              <a:latin typeface="+mn-ea"/>
              <a:ea typeface="+mn-ea"/>
            </a:endParaRPr>
          </a:p>
        </p:txBody>
      </p:sp>
      <p:sp>
        <p:nvSpPr>
          <p:cNvPr id="6" name="Text Box 3"/>
          <p:cNvSpPr txBox="1">
            <a:spLocks noChangeArrowheads="1"/>
          </p:cNvSpPr>
          <p:nvPr/>
        </p:nvSpPr>
        <p:spPr bwMode="auto">
          <a:xfrm>
            <a:off x="542956" y="142852"/>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关键路径练习</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81" name="Rectangle 45"/>
          <p:cNvSpPr>
            <a:spLocks noGrp="1" noChangeArrowheads="1"/>
          </p:cNvSpPr>
          <p:nvPr/>
        </p:nvSpPr>
        <p:spPr bwMode="auto">
          <a:xfrm>
            <a:off x="504856" y="1285860"/>
            <a:ext cx="8496300" cy="630972"/>
          </a:xfrm>
          <a:prstGeom prst="rect">
            <a:avLst/>
          </a:prstGeom>
          <a:noFill/>
          <a:ln w="9525">
            <a:noFill/>
            <a:miter lim="800000"/>
            <a:headEnd/>
            <a:tailEnd/>
          </a:ln>
        </p:spPr>
        <p:txBody>
          <a:bodyPr anchor="b"/>
          <a:lstStyle/>
          <a:p>
            <a:pPr eaLnBrk="1" hangingPunct="1">
              <a:lnSpc>
                <a:spcPct val="150000"/>
              </a:lnSpc>
            </a:pPr>
            <a:r>
              <a:rPr lang="zh-CN" altLang="en-US" sz="2800" b="0" i="0" dirty="0">
                <a:latin typeface="黑体" pitchFamily="49" charset="-122"/>
                <a:ea typeface="黑体" pitchFamily="49" charset="-122"/>
                <a:sym typeface="Arial" pitchFamily="34" charset="0"/>
              </a:rPr>
              <a:t>解：该工程的</a:t>
            </a:r>
            <a:r>
              <a:rPr lang="en-US" altLang="zh-CN" sz="2800" b="0" i="0" dirty="0">
                <a:latin typeface="黑体" pitchFamily="49" charset="-122"/>
                <a:ea typeface="黑体" pitchFamily="49" charset="-122"/>
                <a:sym typeface="Arial" pitchFamily="34" charset="0"/>
              </a:rPr>
              <a:t>AOE</a:t>
            </a:r>
            <a:r>
              <a:rPr lang="zh-CN" altLang="en-US" sz="2800" b="0" i="0" dirty="0">
                <a:latin typeface="黑体" pitchFamily="49" charset="-122"/>
                <a:ea typeface="黑体" pitchFamily="49" charset="-122"/>
                <a:sym typeface="Arial" pitchFamily="34" charset="0"/>
              </a:rPr>
              <a:t>网如下：</a:t>
            </a:r>
          </a:p>
        </p:txBody>
      </p:sp>
      <p:sp>
        <p:nvSpPr>
          <p:cNvPr id="6" name="Text Box 3"/>
          <p:cNvSpPr txBox="1">
            <a:spLocks noChangeArrowheads="1"/>
          </p:cNvSpPr>
          <p:nvPr/>
        </p:nvSpPr>
        <p:spPr bwMode="auto">
          <a:xfrm>
            <a:off x="542956" y="142852"/>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关键路径练习</a:t>
            </a:r>
          </a:p>
        </p:txBody>
      </p:sp>
      <p:grpSp>
        <p:nvGrpSpPr>
          <p:cNvPr id="4" name="组合 3">
            <a:extLst>
              <a:ext uri="{FF2B5EF4-FFF2-40B4-BE49-F238E27FC236}">
                <a16:creationId xmlns:a16="http://schemas.microsoft.com/office/drawing/2014/main" id="{AB57FB32-D8F0-420D-96E2-B99D8D7A0EB2}"/>
              </a:ext>
            </a:extLst>
          </p:cNvPr>
          <p:cNvGrpSpPr/>
          <p:nvPr/>
        </p:nvGrpSpPr>
        <p:grpSpPr>
          <a:xfrm>
            <a:off x="1329965" y="2426653"/>
            <a:ext cx="6484069" cy="3168352"/>
            <a:chOff x="1329965" y="2426653"/>
            <a:chExt cx="6484069" cy="3168352"/>
          </a:xfrm>
        </p:grpSpPr>
        <p:pic>
          <p:nvPicPr>
            <p:cNvPr id="2" name="图片 1">
              <a:extLst>
                <a:ext uri="{FF2B5EF4-FFF2-40B4-BE49-F238E27FC236}">
                  <a16:creationId xmlns:a16="http://schemas.microsoft.com/office/drawing/2014/main" id="{BFD226EA-BB1F-4EB3-8AC2-F395AB4EE74F}"/>
                </a:ext>
              </a:extLst>
            </p:cNvPr>
            <p:cNvPicPr>
              <a:picLocks noChangeAspect="1"/>
            </p:cNvPicPr>
            <p:nvPr/>
          </p:nvPicPr>
          <p:blipFill>
            <a:blip r:embed="rId3"/>
            <a:stretch>
              <a:fillRect/>
            </a:stretch>
          </p:blipFill>
          <p:spPr>
            <a:xfrm>
              <a:off x="1329965" y="2426653"/>
              <a:ext cx="6484069" cy="3168352"/>
            </a:xfrm>
            <a:prstGeom prst="rect">
              <a:avLst/>
            </a:prstGeom>
          </p:spPr>
        </p:pic>
        <p:sp>
          <p:nvSpPr>
            <p:cNvPr id="3" name="文本框 2">
              <a:extLst>
                <a:ext uri="{FF2B5EF4-FFF2-40B4-BE49-F238E27FC236}">
                  <a16:creationId xmlns:a16="http://schemas.microsoft.com/office/drawing/2014/main" id="{EB472D8A-D942-41AF-9B42-4BC9789A7879}"/>
                </a:ext>
              </a:extLst>
            </p:cNvPr>
            <p:cNvSpPr txBox="1"/>
            <p:nvPr/>
          </p:nvSpPr>
          <p:spPr>
            <a:xfrm>
              <a:off x="3419872" y="3429000"/>
              <a:ext cx="288032" cy="369332"/>
            </a:xfrm>
            <a:prstGeom prst="rect">
              <a:avLst/>
            </a:prstGeom>
            <a:solidFill>
              <a:schemeClr val="bg1"/>
            </a:solidFill>
          </p:spPr>
          <p:txBody>
            <a:bodyPr wrap="square" rtlCol="0">
              <a:spAutoFit/>
            </a:bodyPr>
            <a:lstStyle/>
            <a:p>
              <a:r>
                <a:rPr lang="en-US" altLang="zh-CN" i="0" dirty="0"/>
                <a:t>3</a:t>
              </a:r>
              <a:endParaRPr lang="zh-CN" altLang="en-US" i="0" dirty="0"/>
            </a:p>
          </p:txBody>
        </p:sp>
      </p:grpSp>
    </p:spTree>
    <p:extLst>
      <p:ext uri="{BB962C8B-B14F-4D97-AF65-F5344CB8AC3E}">
        <p14:creationId xmlns:p14="http://schemas.microsoft.com/office/powerpoint/2010/main" val="2957261504"/>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81" name="Rectangle 45"/>
          <p:cNvSpPr>
            <a:spLocks noGrp="1" noChangeArrowheads="1"/>
          </p:cNvSpPr>
          <p:nvPr/>
        </p:nvSpPr>
        <p:spPr bwMode="auto">
          <a:xfrm>
            <a:off x="504856" y="2492896"/>
            <a:ext cx="8496300" cy="5023460"/>
          </a:xfrm>
          <a:prstGeom prst="rect">
            <a:avLst/>
          </a:prstGeom>
          <a:noFill/>
          <a:ln w="9525">
            <a:noFill/>
            <a:miter lim="800000"/>
            <a:headEnd/>
            <a:tailEnd/>
          </a:ln>
        </p:spPr>
        <p:txBody>
          <a:bodyPr anchor="b"/>
          <a:lstStyle/>
          <a:p>
            <a:pPr eaLnBrk="1" hangingPunct="1">
              <a:lnSpc>
                <a:spcPct val="150000"/>
              </a:lnSpc>
            </a:pPr>
            <a:r>
              <a:rPr lang="zh-CN" altLang="en-US" sz="2800" i="0" dirty="0">
                <a:solidFill>
                  <a:srgbClr val="FF0000"/>
                </a:solidFill>
                <a:latin typeface="黑体" pitchFamily="49" charset="-122"/>
                <a:ea typeface="黑体" pitchFamily="49" charset="-122"/>
                <a:sym typeface="Arial" pitchFamily="34" charset="0"/>
              </a:rPr>
              <a:t>解</a:t>
            </a:r>
            <a:r>
              <a:rPr lang="zh-CN" altLang="en-US" sz="2800" i="0" dirty="0">
                <a:solidFill>
                  <a:srgbClr val="FF0000"/>
                </a:solidFill>
                <a:latin typeface="黑体" pitchFamily="49" charset="-122"/>
                <a:ea typeface="黑体" pitchFamily="49" charset="-122"/>
                <a:sym typeface="Wingdings" panose="05000000000000000000" pitchFamily="2" charset="2"/>
              </a:rPr>
              <a:t>：</a:t>
            </a:r>
            <a:r>
              <a:rPr lang="zh-CN" altLang="en-US" sz="2800" b="0" i="0" dirty="0">
                <a:latin typeface="黑体" pitchFamily="49" charset="-122"/>
                <a:ea typeface="黑体" pitchFamily="49" charset="-122"/>
                <a:sym typeface="Wingdings" panose="05000000000000000000" pitchFamily="2" charset="2"/>
              </a:rPr>
              <a:t>（</a:t>
            </a:r>
            <a:r>
              <a:rPr lang="en-US" altLang="zh-CN" sz="2800" b="0" i="0" dirty="0">
                <a:latin typeface="黑体" pitchFamily="49" charset="-122"/>
                <a:ea typeface="黑体" pitchFamily="49" charset="-122"/>
                <a:sym typeface="Wingdings" panose="05000000000000000000" pitchFamily="2" charset="2"/>
              </a:rPr>
              <a:t>1</a:t>
            </a:r>
            <a:r>
              <a:rPr lang="zh-CN" altLang="en-US" sz="2800" b="0" i="0" dirty="0">
                <a:latin typeface="黑体" pitchFamily="49" charset="-122"/>
                <a:ea typeface="黑体" pitchFamily="49" charset="-122"/>
                <a:sym typeface="Wingdings" panose="05000000000000000000" pitchFamily="2" charset="2"/>
              </a:rPr>
              <a:t>）</a:t>
            </a:r>
            <a:r>
              <a:rPr lang="zh-CN" altLang="en-US" sz="2800" i="0" dirty="0">
                <a:latin typeface="黑体" pitchFamily="49" charset="-122"/>
                <a:ea typeface="黑体" pitchFamily="49" charset="-122"/>
                <a:sym typeface="Arial" pitchFamily="34" charset="0"/>
              </a:rPr>
              <a:t>该网为有向无环图，可以顺利进行。</a:t>
            </a:r>
            <a:endParaRPr lang="en-US" altLang="zh-CN" sz="2800" i="0" dirty="0">
              <a:latin typeface="黑体" pitchFamily="49" charset="-122"/>
              <a:ea typeface="黑体" pitchFamily="49" charset="-122"/>
              <a:sym typeface="Arial" pitchFamily="34" charset="0"/>
            </a:endParaRPr>
          </a:p>
          <a:p>
            <a:pPr eaLnBrk="1" hangingPunct="1">
              <a:lnSpc>
                <a:spcPct val="150000"/>
              </a:lnSpc>
            </a:pPr>
            <a:r>
              <a:rPr lang="en-US" altLang="zh-CN" sz="2800" b="0" i="0" dirty="0">
                <a:latin typeface="黑体" pitchFamily="49" charset="-122"/>
                <a:ea typeface="黑体" pitchFamily="49" charset="-122"/>
                <a:sym typeface="Arial" pitchFamily="34" charset="0"/>
              </a:rPr>
              <a:t>    </a:t>
            </a:r>
            <a:r>
              <a:rPr lang="zh-CN" altLang="en-US" sz="2800" b="0" i="0" dirty="0">
                <a:latin typeface="黑体" pitchFamily="49" charset="-122"/>
                <a:ea typeface="黑体" pitchFamily="49" charset="-122"/>
                <a:sym typeface="Arial" pitchFamily="34" charset="0"/>
              </a:rPr>
              <a:t>（</a:t>
            </a:r>
            <a:r>
              <a:rPr lang="en-US" altLang="zh-CN" sz="2800" b="0" i="0" dirty="0">
                <a:latin typeface="黑体" pitchFamily="49" charset="-122"/>
                <a:ea typeface="黑体" pitchFamily="49" charset="-122"/>
                <a:sym typeface="Arial" pitchFamily="34" charset="0"/>
              </a:rPr>
              <a:t>2</a:t>
            </a:r>
            <a:r>
              <a:rPr lang="zh-CN" altLang="en-US" sz="2800" b="0" i="0" dirty="0">
                <a:latin typeface="黑体" pitchFamily="49" charset="-122"/>
                <a:ea typeface="黑体" pitchFamily="49" charset="-122"/>
                <a:sym typeface="Arial" pitchFamily="34" charset="0"/>
              </a:rPr>
              <a:t>）关键路径求解过程如下：</a:t>
            </a:r>
            <a:endParaRPr lang="en-US" altLang="zh-CN" sz="2800" b="0" i="0" dirty="0">
              <a:latin typeface="黑体" pitchFamily="49" charset="-122"/>
              <a:ea typeface="黑体" pitchFamily="49" charset="-122"/>
              <a:sym typeface="Arial" pitchFamily="34" charset="0"/>
            </a:endParaRPr>
          </a:p>
          <a:p>
            <a:pPr eaLnBrk="1" hangingPunct="1">
              <a:lnSpc>
                <a:spcPct val="150000"/>
              </a:lnSpc>
            </a:pPr>
            <a:r>
              <a:rPr lang="en-US" altLang="zh-CN" sz="2800" b="0" i="0" dirty="0">
                <a:latin typeface="黑体" pitchFamily="49" charset="-122"/>
                <a:ea typeface="黑体" pitchFamily="49" charset="-122"/>
                <a:sym typeface="Arial" pitchFamily="34" charset="0"/>
              </a:rPr>
              <a:t>     a) </a:t>
            </a:r>
            <a:r>
              <a:rPr lang="zh-CN" altLang="en-US" sz="2800" b="0" i="0" dirty="0">
                <a:latin typeface="黑体" pitchFamily="49" charset="-122"/>
                <a:ea typeface="黑体" pitchFamily="49" charset="-122"/>
                <a:sym typeface="Arial" pitchFamily="34" charset="0"/>
              </a:rPr>
              <a:t>拓扑排序结果为：</a:t>
            </a:r>
            <a:r>
              <a:rPr lang="en-US" altLang="zh-CN" sz="2800" b="0" i="0" dirty="0">
                <a:latin typeface="黑体" pitchFamily="49" charset="-122"/>
                <a:ea typeface="黑体" pitchFamily="49" charset="-122"/>
                <a:sym typeface="Arial" pitchFamily="34" charset="0"/>
              </a:rPr>
              <a:t>V1</a:t>
            </a:r>
            <a:r>
              <a:rPr lang="zh-CN" altLang="en-US" sz="2800" b="0" i="0" dirty="0">
                <a:latin typeface="黑体" pitchFamily="49" charset="-122"/>
                <a:ea typeface="黑体" pitchFamily="49" charset="-122"/>
                <a:sym typeface="Arial" pitchFamily="34" charset="0"/>
              </a:rPr>
              <a:t>、</a:t>
            </a:r>
            <a:r>
              <a:rPr lang="en-US" altLang="zh-CN" sz="2800" b="0" i="0" dirty="0">
                <a:latin typeface="黑体" pitchFamily="49" charset="-122"/>
                <a:ea typeface="黑体" pitchFamily="49" charset="-122"/>
                <a:sym typeface="Arial" pitchFamily="34" charset="0"/>
              </a:rPr>
              <a:t>V2</a:t>
            </a:r>
            <a:r>
              <a:rPr lang="zh-CN" altLang="en-US" sz="2800" b="0" i="0" dirty="0">
                <a:latin typeface="黑体" pitchFamily="49" charset="-122"/>
                <a:ea typeface="黑体" pitchFamily="49" charset="-122"/>
                <a:sym typeface="Arial" pitchFamily="34" charset="0"/>
              </a:rPr>
              <a:t>、</a:t>
            </a:r>
            <a:r>
              <a:rPr lang="en-US" altLang="zh-CN" sz="2800" b="0" i="0" dirty="0">
                <a:latin typeface="黑体" pitchFamily="49" charset="-122"/>
                <a:ea typeface="黑体" pitchFamily="49" charset="-122"/>
                <a:sym typeface="Arial" pitchFamily="34" charset="0"/>
              </a:rPr>
              <a:t>V3</a:t>
            </a:r>
            <a:r>
              <a:rPr lang="zh-CN" altLang="en-US" sz="2800" b="0" i="0" dirty="0">
                <a:latin typeface="黑体" pitchFamily="49" charset="-122"/>
                <a:ea typeface="黑体" pitchFamily="49" charset="-122"/>
                <a:sym typeface="Arial" pitchFamily="34" charset="0"/>
              </a:rPr>
              <a:t>、</a:t>
            </a:r>
            <a:r>
              <a:rPr lang="en-US" altLang="zh-CN" sz="2800" b="0" i="0" dirty="0">
                <a:latin typeface="黑体" pitchFamily="49" charset="-122"/>
                <a:ea typeface="黑体" pitchFamily="49" charset="-122"/>
                <a:sym typeface="Arial" pitchFamily="34" charset="0"/>
              </a:rPr>
              <a:t>V5</a:t>
            </a:r>
            <a:r>
              <a:rPr lang="zh-CN" altLang="en-US" sz="2800" b="0" i="0" dirty="0">
                <a:latin typeface="黑体" pitchFamily="49" charset="-122"/>
                <a:ea typeface="黑体" pitchFamily="49" charset="-122"/>
                <a:sym typeface="Arial" pitchFamily="34" charset="0"/>
              </a:rPr>
              <a:t>、</a:t>
            </a:r>
            <a:r>
              <a:rPr lang="en-US" altLang="zh-CN" sz="2800" b="0" i="0" dirty="0">
                <a:latin typeface="黑体" pitchFamily="49" charset="-122"/>
                <a:ea typeface="黑体" pitchFamily="49" charset="-122"/>
                <a:sym typeface="Arial" pitchFamily="34" charset="0"/>
              </a:rPr>
              <a:t>V4</a:t>
            </a:r>
            <a:r>
              <a:rPr lang="zh-CN" altLang="en-US" sz="2800" b="0" i="0" dirty="0">
                <a:latin typeface="黑体" pitchFamily="49" charset="-122"/>
                <a:ea typeface="黑体" pitchFamily="49" charset="-122"/>
                <a:sym typeface="Arial" pitchFamily="34" charset="0"/>
              </a:rPr>
              <a:t>、</a:t>
            </a:r>
            <a:r>
              <a:rPr lang="en-US" altLang="zh-CN" sz="2800" b="0" i="0" dirty="0">
                <a:latin typeface="黑体" pitchFamily="49" charset="-122"/>
                <a:ea typeface="黑体" pitchFamily="49" charset="-122"/>
                <a:sym typeface="Arial" pitchFamily="34" charset="0"/>
              </a:rPr>
              <a:t>V6</a:t>
            </a:r>
          </a:p>
          <a:p>
            <a:pPr eaLnBrk="1" hangingPunct="1">
              <a:lnSpc>
                <a:spcPct val="150000"/>
              </a:lnSpc>
            </a:pPr>
            <a:r>
              <a:rPr lang="en-US" altLang="zh-CN" sz="2800" b="0" i="0" dirty="0">
                <a:latin typeface="黑体" pitchFamily="49" charset="-122"/>
                <a:ea typeface="黑体" pitchFamily="49" charset="-122"/>
                <a:sym typeface="Arial" pitchFamily="34" charset="0"/>
              </a:rPr>
              <a:t>     b) </a:t>
            </a:r>
            <a:r>
              <a:rPr lang="zh-CN" altLang="en-US" sz="2800" b="0" i="0" dirty="0">
                <a:latin typeface="黑体" pitchFamily="49" charset="-122"/>
                <a:ea typeface="黑体" pitchFamily="49" charset="-122"/>
                <a:sym typeface="Arial" pitchFamily="34" charset="0"/>
              </a:rPr>
              <a:t>计算各顶点最早开始时间</a:t>
            </a:r>
            <a:r>
              <a:rPr lang="en-US" altLang="zh-CN" sz="2800" b="0" i="0" dirty="0">
                <a:latin typeface="黑体" pitchFamily="49" charset="-122"/>
                <a:ea typeface="黑体" pitchFamily="49" charset="-122"/>
                <a:sym typeface="Arial" pitchFamily="34" charset="0"/>
              </a:rPr>
              <a:t>:</a:t>
            </a:r>
          </a:p>
          <a:p>
            <a:pPr eaLnBrk="1" hangingPunct="1">
              <a:lnSpc>
                <a:spcPct val="150000"/>
              </a:lnSpc>
            </a:pPr>
            <a:r>
              <a:rPr lang="en-US" altLang="zh-CN" sz="2800" b="0" i="0" dirty="0">
                <a:latin typeface="黑体" pitchFamily="49" charset="-122"/>
                <a:ea typeface="黑体" pitchFamily="49" charset="-122"/>
                <a:sym typeface="Arial" pitchFamily="34" charset="0"/>
              </a:rPr>
              <a:t>        </a:t>
            </a:r>
            <a:r>
              <a:rPr lang="en-US" altLang="zh-CN" sz="2800" b="0" i="0" dirty="0" err="1">
                <a:latin typeface="黑体" pitchFamily="49" charset="-122"/>
                <a:ea typeface="黑体" pitchFamily="49" charset="-122"/>
                <a:sym typeface="Arial" pitchFamily="34" charset="0"/>
              </a:rPr>
              <a:t>ve</a:t>
            </a:r>
            <a:r>
              <a:rPr lang="en-US" altLang="zh-CN" sz="2800" b="0" i="0" dirty="0">
                <a:latin typeface="黑体" pitchFamily="49" charset="-122"/>
                <a:ea typeface="黑体" pitchFamily="49" charset="-122"/>
                <a:sym typeface="Arial" pitchFamily="34" charset="0"/>
              </a:rPr>
              <a:t>(V1) = 0</a:t>
            </a:r>
          </a:p>
          <a:p>
            <a:pPr eaLnBrk="1" hangingPunct="1">
              <a:lnSpc>
                <a:spcPct val="150000"/>
              </a:lnSpc>
            </a:pPr>
            <a:r>
              <a:rPr lang="en-US" altLang="zh-CN" sz="2800" b="0" i="0" dirty="0">
                <a:latin typeface="黑体" pitchFamily="49" charset="-122"/>
                <a:ea typeface="黑体" pitchFamily="49" charset="-122"/>
                <a:sym typeface="Arial" pitchFamily="34" charset="0"/>
              </a:rPr>
              <a:t>        </a:t>
            </a:r>
            <a:r>
              <a:rPr lang="en-US" altLang="zh-CN" sz="2800" b="0" i="0" dirty="0" err="1">
                <a:latin typeface="黑体" pitchFamily="49" charset="-122"/>
                <a:ea typeface="黑体" pitchFamily="49" charset="-122"/>
                <a:sym typeface="Arial" pitchFamily="34" charset="0"/>
              </a:rPr>
              <a:t>ve</a:t>
            </a:r>
            <a:r>
              <a:rPr lang="en-US" altLang="zh-CN" sz="2800" b="0" i="0" dirty="0">
                <a:latin typeface="黑体" pitchFamily="49" charset="-122"/>
                <a:ea typeface="黑体" pitchFamily="49" charset="-122"/>
                <a:sym typeface="Arial" pitchFamily="34" charset="0"/>
              </a:rPr>
              <a:t>(V2) = </a:t>
            </a:r>
            <a:r>
              <a:rPr lang="en-US" altLang="zh-CN" sz="2800" b="0" i="0" dirty="0" err="1">
                <a:latin typeface="黑体" pitchFamily="49" charset="-122"/>
                <a:ea typeface="黑体" pitchFamily="49" charset="-122"/>
                <a:sym typeface="Arial" pitchFamily="34" charset="0"/>
              </a:rPr>
              <a:t>ve</a:t>
            </a:r>
            <a:r>
              <a:rPr lang="en-US" altLang="zh-CN" sz="2800" b="0" i="0" dirty="0">
                <a:latin typeface="黑体" pitchFamily="49" charset="-122"/>
                <a:ea typeface="黑体" pitchFamily="49" charset="-122"/>
                <a:sym typeface="Arial" pitchFamily="34" charset="0"/>
              </a:rPr>
              <a:t>(V1)+3 = 3;</a:t>
            </a:r>
          </a:p>
          <a:p>
            <a:pPr eaLnBrk="1" hangingPunct="1">
              <a:lnSpc>
                <a:spcPct val="150000"/>
              </a:lnSpc>
            </a:pPr>
            <a:r>
              <a:rPr lang="en-US" altLang="zh-CN" sz="2800" b="0" i="0" dirty="0">
                <a:latin typeface="黑体" pitchFamily="49" charset="-122"/>
                <a:ea typeface="黑体" pitchFamily="49" charset="-122"/>
                <a:sym typeface="Arial" pitchFamily="34" charset="0"/>
              </a:rPr>
              <a:t>        </a:t>
            </a:r>
            <a:r>
              <a:rPr lang="en-US" altLang="zh-CN" sz="2800" b="0" i="0" dirty="0" err="1">
                <a:latin typeface="黑体" pitchFamily="49" charset="-122"/>
                <a:ea typeface="黑体" pitchFamily="49" charset="-122"/>
                <a:sym typeface="Arial" pitchFamily="34" charset="0"/>
              </a:rPr>
              <a:t>ve</a:t>
            </a:r>
            <a:r>
              <a:rPr lang="en-US" altLang="zh-CN" sz="2800" b="0" i="0" dirty="0">
                <a:latin typeface="黑体" pitchFamily="49" charset="-122"/>
                <a:ea typeface="黑体" pitchFamily="49" charset="-122"/>
                <a:sym typeface="Arial" pitchFamily="34" charset="0"/>
              </a:rPr>
              <a:t>(V3) = </a:t>
            </a:r>
            <a:r>
              <a:rPr lang="en-US" altLang="zh-CN" sz="2800" b="0" i="0" dirty="0" err="1">
                <a:latin typeface="黑体" pitchFamily="49" charset="-122"/>
                <a:ea typeface="黑体" pitchFamily="49" charset="-122"/>
                <a:sym typeface="Arial" pitchFamily="34" charset="0"/>
              </a:rPr>
              <a:t>ve</a:t>
            </a:r>
            <a:r>
              <a:rPr lang="en-US" altLang="zh-CN" sz="2800" b="0" i="0" dirty="0">
                <a:latin typeface="黑体" pitchFamily="49" charset="-122"/>
                <a:ea typeface="黑体" pitchFamily="49" charset="-122"/>
                <a:sym typeface="Arial" pitchFamily="34" charset="0"/>
              </a:rPr>
              <a:t>(V1)+2 = 2;</a:t>
            </a:r>
          </a:p>
          <a:p>
            <a:pPr eaLnBrk="1" hangingPunct="1">
              <a:lnSpc>
                <a:spcPct val="150000"/>
              </a:lnSpc>
            </a:pPr>
            <a:r>
              <a:rPr lang="en-US" altLang="zh-CN" sz="2800" b="0" i="0" dirty="0">
                <a:latin typeface="黑体" pitchFamily="49" charset="-122"/>
                <a:ea typeface="黑体" pitchFamily="49" charset="-122"/>
                <a:sym typeface="Arial" pitchFamily="34" charset="0"/>
              </a:rPr>
              <a:t>        </a:t>
            </a:r>
            <a:r>
              <a:rPr lang="en-US" altLang="zh-CN" sz="2800" b="0" i="0" dirty="0" err="1">
                <a:latin typeface="黑体" pitchFamily="49" charset="-122"/>
                <a:ea typeface="黑体" pitchFamily="49" charset="-122"/>
                <a:sym typeface="Arial" pitchFamily="34" charset="0"/>
              </a:rPr>
              <a:t>ve</a:t>
            </a:r>
            <a:r>
              <a:rPr lang="en-US" altLang="zh-CN" sz="2800" b="0" i="0" dirty="0">
                <a:latin typeface="黑体" pitchFamily="49" charset="-122"/>
                <a:ea typeface="黑体" pitchFamily="49" charset="-122"/>
                <a:sym typeface="Arial" pitchFamily="34" charset="0"/>
              </a:rPr>
              <a:t>(V4) = max{</a:t>
            </a:r>
            <a:r>
              <a:rPr lang="en-US" altLang="zh-CN" sz="2800" b="0" i="0" dirty="0" err="1">
                <a:latin typeface="黑体" pitchFamily="49" charset="-122"/>
                <a:ea typeface="黑体" pitchFamily="49" charset="-122"/>
                <a:sym typeface="Arial" pitchFamily="34" charset="0"/>
              </a:rPr>
              <a:t>ve</a:t>
            </a:r>
            <a:r>
              <a:rPr lang="en-US" altLang="zh-CN" sz="2800" b="0" i="0" dirty="0">
                <a:latin typeface="黑体" pitchFamily="49" charset="-122"/>
                <a:ea typeface="黑体" pitchFamily="49" charset="-122"/>
                <a:sym typeface="Arial" pitchFamily="34" charset="0"/>
              </a:rPr>
              <a:t>(V2)+3,ve(V3)+4} </a:t>
            </a:r>
          </a:p>
          <a:p>
            <a:pPr eaLnBrk="1" hangingPunct="1">
              <a:lnSpc>
                <a:spcPct val="150000"/>
              </a:lnSpc>
            </a:pPr>
            <a:r>
              <a:rPr lang="en-US" altLang="zh-CN" sz="2800" b="0" i="0" dirty="0">
                <a:latin typeface="黑体" pitchFamily="49" charset="-122"/>
                <a:ea typeface="黑体" pitchFamily="49" charset="-122"/>
                <a:sym typeface="Arial" pitchFamily="34" charset="0"/>
              </a:rPr>
              <a:t>               = max{ 3+3,2+4 } = 6   </a:t>
            </a:r>
          </a:p>
          <a:p>
            <a:pPr eaLnBrk="1" hangingPunct="1">
              <a:lnSpc>
                <a:spcPct val="150000"/>
              </a:lnSpc>
            </a:pPr>
            <a:endParaRPr lang="zh-CN" altLang="en-US" sz="2800" b="1" i="0" dirty="0">
              <a:latin typeface="黑体" pitchFamily="49" charset="-122"/>
              <a:ea typeface="黑体" pitchFamily="49" charset="-122"/>
              <a:sym typeface="Arial" pitchFamily="34" charset="0"/>
            </a:endParaRPr>
          </a:p>
        </p:txBody>
      </p:sp>
      <p:sp>
        <p:nvSpPr>
          <p:cNvPr id="6" name="Text Box 3"/>
          <p:cNvSpPr txBox="1">
            <a:spLocks noChangeArrowheads="1"/>
          </p:cNvSpPr>
          <p:nvPr/>
        </p:nvSpPr>
        <p:spPr bwMode="auto">
          <a:xfrm>
            <a:off x="504856" y="163959"/>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关键路径练习</a:t>
            </a:r>
          </a:p>
        </p:txBody>
      </p:sp>
      <p:grpSp>
        <p:nvGrpSpPr>
          <p:cNvPr id="2" name="组合 1">
            <a:extLst>
              <a:ext uri="{FF2B5EF4-FFF2-40B4-BE49-F238E27FC236}">
                <a16:creationId xmlns:a16="http://schemas.microsoft.com/office/drawing/2014/main" id="{BBC97AB5-2238-5ED3-6B8F-553109B3CFD0}"/>
              </a:ext>
            </a:extLst>
          </p:cNvPr>
          <p:cNvGrpSpPr/>
          <p:nvPr/>
        </p:nvGrpSpPr>
        <p:grpSpPr>
          <a:xfrm>
            <a:off x="2123728" y="-77595"/>
            <a:ext cx="4716016" cy="2570491"/>
            <a:chOff x="1329965" y="2426653"/>
            <a:chExt cx="6484069" cy="3168352"/>
          </a:xfrm>
        </p:grpSpPr>
        <p:pic>
          <p:nvPicPr>
            <p:cNvPr id="3" name="图片 2">
              <a:extLst>
                <a:ext uri="{FF2B5EF4-FFF2-40B4-BE49-F238E27FC236}">
                  <a16:creationId xmlns:a16="http://schemas.microsoft.com/office/drawing/2014/main" id="{284846D4-107D-6F43-8E27-84DFFA77EF90}"/>
                </a:ext>
              </a:extLst>
            </p:cNvPr>
            <p:cNvPicPr>
              <a:picLocks noChangeAspect="1"/>
            </p:cNvPicPr>
            <p:nvPr/>
          </p:nvPicPr>
          <p:blipFill>
            <a:blip r:embed="rId3"/>
            <a:stretch>
              <a:fillRect/>
            </a:stretch>
          </p:blipFill>
          <p:spPr>
            <a:xfrm>
              <a:off x="1329965" y="2426653"/>
              <a:ext cx="6484069" cy="3168352"/>
            </a:xfrm>
            <a:prstGeom prst="rect">
              <a:avLst/>
            </a:prstGeom>
          </p:spPr>
        </p:pic>
        <p:sp>
          <p:nvSpPr>
            <p:cNvPr id="4" name="文本框 3">
              <a:extLst>
                <a:ext uri="{FF2B5EF4-FFF2-40B4-BE49-F238E27FC236}">
                  <a16:creationId xmlns:a16="http://schemas.microsoft.com/office/drawing/2014/main" id="{BAA665DD-F9F3-7692-BC74-10E12573E1AA}"/>
                </a:ext>
              </a:extLst>
            </p:cNvPr>
            <p:cNvSpPr txBox="1"/>
            <p:nvPr/>
          </p:nvSpPr>
          <p:spPr>
            <a:xfrm>
              <a:off x="3419872" y="3429000"/>
              <a:ext cx="288032" cy="369332"/>
            </a:xfrm>
            <a:prstGeom prst="rect">
              <a:avLst/>
            </a:prstGeom>
            <a:solidFill>
              <a:schemeClr val="bg1"/>
            </a:solidFill>
          </p:spPr>
          <p:txBody>
            <a:bodyPr wrap="square" rtlCol="0">
              <a:spAutoFit/>
            </a:bodyPr>
            <a:lstStyle/>
            <a:p>
              <a:r>
                <a:rPr lang="en-US" altLang="zh-CN" i="0" dirty="0"/>
                <a:t>3</a:t>
              </a:r>
              <a:endParaRPr lang="zh-CN" altLang="en-US" i="0" dirty="0"/>
            </a:p>
          </p:txBody>
        </p:sp>
      </p:grpSp>
    </p:spTree>
    <p:extLst>
      <p:ext uri="{BB962C8B-B14F-4D97-AF65-F5344CB8AC3E}">
        <p14:creationId xmlns:p14="http://schemas.microsoft.com/office/powerpoint/2010/main" val="19072221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58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58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58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581">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5581">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5581">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558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81" name="Rectangle 45"/>
          <p:cNvSpPr>
            <a:spLocks noGrp="1" noChangeArrowheads="1"/>
          </p:cNvSpPr>
          <p:nvPr/>
        </p:nvSpPr>
        <p:spPr bwMode="auto">
          <a:xfrm>
            <a:off x="466756" y="2132856"/>
            <a:ext cx="8496300" cy="5243896"/>
          </a:xfrm>
          <a:prstGeom prst="rect">
            <a:avLst/>
          </a:prstGeom>
          <a:noFill/>
          <a:ln w="9525">
            <a:noFill/>
            <a:miter lim="800000"/>
            <a:headEnd/>
            <a:tailEnd/>
          </a:ln>
        </p:spPr>
        <p:txBody>
          <a:bodyPr anchor="b"/>
          <a:lstStyle/>
          <a:p>
            <a:pPr eaLnBrk="1" hangingPunct="1">
              <a:lnSpc>
                <a:spcPct val="150000"/>
              </a:lnSpc>
            </a:pPr>
            <a:r>
              <a:rPr lang="zh-CN" altLang="en-US" sz="2800" i="0" dirty="0">
                <a:latin typeface="黑体" pitchFamily="49" charset="-122"/>
                <a:ea typeface="黑体" pitchFamily="49" charset="-122"/>
                <a:sym typeface="Arial" pitchFamily="34" charset="0"/>
              </a:rPr>
              <a:t>    </a:t>
            </a:r>
            <a:endParaRPr lang="en-US" altLang="zh-CN" sz="2800" i="0" dirty="0">
              <a:latin typeface="黑体" pitchFamily="49" charset="-122"/>
              <a:ea typeface="黑体" pitchFamily="49" charset="-122"/>
              <a:sym typeface="Arial" pitchFamily="34" charset="0"/>
            </a:endParaRPr>
          </a:p>
          <a:p>
            <a:pPr eaLnBrk="1" hangingPunct="1">
              <a:lnSpc>
                <a:spcPct val="150000"/>
              </a:lnSpc>
            </a:pPr>
            <a:r>
              <a:rPr lang="en-US" altLang="zh-CN" sz="2800" b="0" i="0" dirty="0">
                <a:latin typeface="黑体" pitchFamily="49" charset="-122"/>
                <a:ea typeface="黑体" pitchFamily="49" charset="-122"/>
                <a:sym typeface="Arial" pitchFamily="34" charset="0"/>
              </a:rPr>
              <a:t>    </a:t>
            </a:r>
            <a:r>
              <a:rPr lang="en-US" altLang="zh-CN" sz="2800" b="0" i="0" dirty="0" err="1">
                <a:latin typeface="黑体" pitchFamily="49" charset="-122"/>
                <a:ea typeface="黑体" pitchFamily="49" charset="-122"/>
                <a:sym typeface="Arial" pitchFamily="34" charset="0"/>
              </a:rPr>
              <a:t>ve</a:t>
            </a:r>
            <a:r>
              <a:rPr lang="en-US" altLang="zh-CN" sz="2800" b="0" i="0" dirty="0">
                <a:latin typeface="黑体" pitchFamily="49" charset="-122"/>
                <a:ea typeface="黑体" pitchFamily="49" charset="-122"/>
                <a:sym typeface="Arial" pitchFamily="34" charset="0"/>
              </a:rPr>
              <a:t>(V5) = </a:t>
            </a:r>
            <a:r>
              <a:rPr lang="en-US" altLang="zh-CN" sz="2800" b="0" i="0" dirty="0" err="1">
                <a:latin typeface="黑体" pitchFamily="49" charset="-122"/>
                <a:ea typeface="黑体" pitchFamily="49" charset="-122"/>
                <a:sym typeface="Arial" pitchFamily="34" charset="0"/>
              </a:rPr>
              <a:t>ve</a:t>
            </a:r>
            <a:r>
              <a:rPr lang="en-US" altLang="zh-CN" sz="2800" b="0" i="0" dirty="0">
                <a:latin typeface="黑体" pitchFamily="49" charset="-122"/>
                <a:ea typeface="黑体" pitchFamily="49" charset="-122"/>
                <a:sym typeface="Arial" pitchFamily="34" charset="0"/>
              </a:rPr>
              <a:t>(V2)+3 = 6</a:t>
            </a:r>
          </a:p>
          <a:p>
            <a:pPr eaLnBrk="1" hangingPunct="1">
              <a:lnSpc>
                <a:spcPct val="150000"/>
              </a:lnSpc>
            </a:pPr>
            <a:r>
              <a:rPr lang="en-US" altLang="zh-CN" sz="2800" b="0" i="0" dirty="0">
                <a:latin typeface="黑体" pitchFamily="49" charset="-122"/>
                <a:ea typeface="黑体" pitchFamily="49" charset="-122"/>
                <a:sym typeface="Arial" pitchFamily="34" charset="0"/>
              </a:rPr>
              <a:t>    </a:t>
            </a:r>
            <a:r>
              <a:rPr lang="en-US" altLang="zh-CN" sz="2800" b="0" i="0" dirty="0" err="1">
                <a:latin typeface="黑体" pitchFamily="49" charset="-122"/>
                <a:ea typeface="黑体" pitchFamily="49" charset="-122"/>
                <a:sym typeface="Arial" pitchFamily="34" charset="0"/>
              </a:rPr>
              <a:t>ve</a:t>
            </a:r>
            <a:r>
              <a:rPr lang="en-US" altLang="zh-CN" sz="2800" b="0" i="0" dirty="0">
                <a:latin typeface="黑体" pitchFamily="49" charset="-122"/>
                <a:ea typeface="黑体" pitchFamily="49" charset="-122"/>
                <a:sym typeface="Arial" pitchFamily="34" charset="0"/>
              </a:rPr>
              <a:t>(V6) = max{</a:t>
            </a:r>
            <a:r>
              <a:rPr lang="en-US" altLang="zh-CN" sz="2800" b="0" i="0" dirty="0" err="1">
                <a:latin typeface="黑体" pitchFamily="49" charset="-122"/>
                <a:ea typeface="黑体" pitchFamily="49" charset="-122"/>
                <a:sym typeface="Arial" pitchFamily="34" charset="0"/>
              </a:rPr>
              <a:t>ve</a:t>
            </a:r>
            <a:r>
              <a:rPr lang="en-US" altLang="zh-CN" sz="2800" b="0" i="0" dirty="0">
                <a:latin typeface="黑体" pitchFamily="49" charset="-122"/>
                <a:ea typeface="黑体" pitchFamily="49" charset="-122"/>
                <a:sym typeface="Arial" pitchFamily="34" charset="0"/>
              </a:rPr>
              <a:t>(V5)+1,ve(V4)+2,ve(V3)+3}</a:t>
            </a:r>
          </a:p>
          <a:p>
            <a:pPr eaLnBrk="1" hangingPunct="1">
              <a:lnSpc>
                <a:spcPct val="150000"/>
              </a:lnSpc>
            </a:pPr>
            <a:r>
              <a:rPr lang="en-US" altLang="zh-CN" sz="2800" b="0" i="0" dirty="0">
                <a:latin typeface="黑体" pitchFamily="49" charset="-122"/>
                <a:ea typeface="黑体" pitchFamily="49" charset="-122"/>
                <a:sym typeface="Arial" pitchFamily="34" charset="0"/>
              </a:rPr>
              <a:t>           = max{6+1,6+2,2+3} = 8</a:t>
            </a:r>
          </a:p>
          <a:p>
            <a:pPr eaLnBrk="1" hangingPunct="1">
              <a:lnSpc>
                <a:spcPct val="150000"/>
              </a:lnSpc>
            </a:pPr>
            <a:r>
              <a:rPr lang="en-US" altLang="zh-CN" sz="2800" b="0" i="0" dirty="0">
                <a:latin typeface="黑体" pitchFamily="49" charset="-122"/>
                <a:ea typeface="黑体" pitchFamily="49" charset="-122"/>
                <a:sym typeface="Arial" pitchFamily="34" charset="0"/>
              </a:rPr>
              <a:t> c)</a:t>
            </a:r>
            <a:r>
              <a:rPr lang="zh-CN" altLang="en-US" sz="2800" b="0" i="0" dirty="0">
                <a:latin typeface="黑体" pitchFamily="49" charset="-122"/>
                <a:ea typeface="黑体" pitchFamily="49" charset="-122"/>
                <a:sym typeface="Arial" pitchFamily="34" charset="0"/>
              </a:rPr>
              <a:t>按</a:t>
            </a:r>
            <a:r>
              <a:rPr lang="zh-CN" altLang="en-US" sz="2800" i="0" dirty="0">
                <a:latin typeface="黑体" pitchFamily="49" charset="-122"/>
                <a:ea typeface="黑体" pitchFamily="49" charset="-122"/>
                <a:sym typeface="Arial" pitchFamily="34" charset="0"/>
              </a:rPr>
              <a:t>逆拓扑排序</a:t>
            </a:r>
            <a:r>
              <a:rPr lang="zh-CN" altLang="en-US" sz="2800" b="0" i="0" dirty="0">
                <a:latin typeface="黑体" pitchFamily="49" charset="-122"/>
                <a:ea typeface="黑体" pitchFamily="49" charset="-122"/>
                <a:sym typeface="Arial" pitchFamily="34" charset="0"/>
              </a:rPr>
              <a:t>顺序，计算各顶点的最晚开始时间</a:t>
            </a:r>
            <a:endParaRPr lang="en-US" altLang="zh-CN" sz="2800" b="0" i="0" dirty="0">
              <a:latin typeface="黑体" pitchFamily="49" charset="-122"/>
              <a:ea typeface="黑体" pitchFamily="49" charset="-122"/>
              <a:sym typeface="Arial" pitchFamily="34" charset="0"/>
            </a:endParaRPr>
          </a:p>
          <a:p>
            <a:pPr eaLnBrk="1" hangingPunct="1">
              <a:lnSpc>
                <a:spcPct val="150000"/>
              </a:lnSpc>
            </a:pPr>
            <a:r>
              <a:rPr lang="en-US" altLang="zh-CN" sz="2800" b="0" i="0" dirty="0">
                <a:latin typeface="黑体" pitchFamily="49" charset="-122"/>
                <a:ea typeface="黑体" pitchFamily="49" charset="-122"/>
                <a:sym typeface="Arial" pitchFamily="34" charset="0"/>
              </a:rPr>
              <a:t>     </a:t>
            </a:r>
            <a:r>
              <a:rPr lang="en-US" altLang="zh-CN" sz="2800" b="0" i="0" dirty="0" err="1">
                <a:latin typeface="黑体" pitchFamily="49" charset="-122"/>
                <a:ea typeface="黑体" pitchFamily="49" charset="-122"/>
                <a:sym typeface="Arial" pitchFamily="34" charset="0"/>
              </a:rPr>
              <a:t>vl</a:t>
            </a:r>
            <a:r>
              <a:rPr lang="en-US" altLang="zh-CN" sz="2800" b="0" i="0" dirty="0">
                <a:latin typeface="黑体" pitchFamily="49" charset="-122"/>
                <a:ea typeface="黑体" pitchFamily="49" charset="-122"/>
                <a:sym typeface="Arial" pitchFamily="34" charset="0"/>
              </a:rPr>
              <a:t>(V6) = </a:t>
            </a:r>
            <a:r>
              <a:rPr lang="en-US" altLang="zh-CN" sz="2800" b="0" i="0" dirty="0" err="1">
                <a:latin typeface="黑体" pitchFamily="49" charset="-122"/>
                <a:ea typeface="黑体" pitchFamily="49" charset="-122"/>
                <a:sym typeface="Arial" pitchFamily="34" charset="0"/>
              </a:rPr>
              <a:t>ve</a:t>
            </a:r>
            <a:r>
              <a:rPr lang="en-US" altLang="zh-CN" sz="2800" b="0" i="0" dirty="0">
                <a:latin typeface="黑体" pitchFamily="49" charset="-122"/>
                <a:ea typeface="黑体" pitchFamily="49" charset="-122"/>
                <a:sym typeface="Arial" pitchFamily="34" charset="0"/>
              </a:rPr>
              <a:t>(V6) = 8</a:t>
            </a:r>
          </a:p>
          <a:p>
            <a:pPr eaLnBrk="1" hangingPunct="1">
              <a:lnSpc>
                <a:spcPct val="150000"/>
              </a:lnSpc>
            </a:pPr>
            <a:r>
              <a:rPr lang="en-US" altLang="zh-CN" sz="2800" b="0" i="0" dirty="0">
                <a:latin typeface="黑体" pitchFamily="49" charset="-122"/>
                <a:ea typeface="黑体" pitchFamily="49" charset="-122"/>
                <a:sym typeface="Arial" pitchFamily="34" charset="0"/>
              </a:rPr>
              <a:t>     </a:t>
            </a:r>
            <a:r>
              <a:rPr lang="en-US" altLang="zh-CN" sz="2800" b="0" i="0" dirty="0" err="1">
                <a:latin typeface="黑体" pitchFamily="49" charset="-122"/>
                <a:ea typeface="黑体" pitchFamily="49" charset="-122"/>
                <a:sym typeface="Arial" pitchFamily="34" charset="0"/>
              </a:rPr>
              <a:t>vl</a:t>
            </a:r>
            <a:r>
              <a:rPr lang="en-US" altLang="zh-CN" sz="2800" b="0" i="0" dirty="0">
                <a:latin typeface="黑体" pitchFamily="49" charset="-122"/>
                <a:ea typeface="黑体" pitchFamily="49" charset="-122"/>
                <a:sym typeface="Arial" pitchFamily="34" charset="0"/>
              </a:rPr>
              <a:t>(V4</a:t>
            </a:r>
            <a:r>
              <a:rPr lang="zh-CN" altLang="en-US" sz="2800" b="0" i="0" dirty="0">
                <a:latin typeface="黑体" pitchFamily="49" charset="-122"/>
                <a:ea typeface="黑体" pitchFamily="49" charset="-122"/>
                <a:sym typeface="Arial" pitchFamily="34" charset="0"/>
              </a:rPr>
              <a:t>）</a:t>
            </a:r>
            <a:r>
              <a:rPr lang="en-US" altLang="zh-CN" sz="2800" b="0" i="0" dirty="0">
                <a:latin typeface="黑体" pitchFamily="49" charset="-122"/>
                <a:ea typeface="黑体" pitchFamily="49" charset="-122"/>
                <a:sym typeface="Arial" pitchFamily="34" charset="0"/>
              </a:rPr>
              <a:t>= </a:t>
            </a:r>
            <a:r>
              <a:rPr lang="en-US" altLang="zh-CN" sz="2800" b="0" i="0" dirty="0" err="1">
                <a:latin typeface="黑体" pitchFamily="49" charset="-122"/>
                <a:ea typeface="黑体" pitchFamily="49" charset="-122"/>
                <a:sym typeface="Arial" pitchFamily="34" charset="0"/>
              </a:rPr>
              <a:t>vl</a:t>
            </a:r>
            <a:r>
              <a:rPr lang="en-US" altLang="zh-CN" sz="2800" b="0" i="0" dirty="0">
                <a:latin typeface="黑体" pitchFamily="49" charset="-122"/>
                <a:ea typeface="黑体" pitchFamily="49" charset="-122"/>
                <a:sym typeface="Arial" pitchFamily="34" charset="0"/>
              </a:rPr>
              <a:t>(V6) – 2 = 6</a:t>
            </a:r>
          </a:p>
          <a:p>
            <a:pPr eaLnBrk="1" hangingPunct="1">
              <a:lnSpc>
                <a:spcPct val="150000"/>
              </a:lnSpc>
            </a:pPr>
            <a:r>
              <a:rPr lang="en-US" altLang="zh-CN" sz="2800" b="0" i="0" dirty="0">
                <a:latin typeface="黑体" pitchFamily="49" charset="-122"/>
                <a:ea typeface="黑体" pitchFamily="49" charset="-122"/>
                <a:sym typeface="Arial" pitchFamily="34" charset="0"/>
              </a:rPr>
              <a:t>     </a:t>
            </a:r>
            <a:r>
              <a:rPr lang="en-US" altLang="zh-CN" sz="2800" b="0" i="0" dirty="0" err="1">
                <a:latin typeface="黑体" pitchFamily="49" charset="-122"/>
                <a:ea typeface="黑体" pitchFamily="49" charset="-122"/>
                <a:sym typeface="Arial" pitchFamily="34" charset="0"/>
              </a:rPr>
              <a:t>vl</a:t>
            </a:r>
            <a:r>
              <a:rPr lang="en-US" altLang="zh-CN" sz="2800" b="0" i="0" dirty="0">
                <a:latin typeface="黑体" pitchFamily="49" charset="-122"/>
                <a:ea typeface="黑体" pitchFamily="49" charset="-122"/>
                <a:sym typeface="Arial" pitchFamily="34" charset="0"/>
              </a:rPr>
              <a:t>(V5) = </a:t>
            </a:r>
            <a:r>
              <a:rPr lang="en-US" altLang="zh-CN" sz="2800" b="0" i="0" dirty="0" err="1">
                <a:latin typeface="黑体" pitchFamily="49" charset="-122"/>
                <a:ea typeface="黑体" pitchFamily="49" charset="-122"/>
                <a:sym typeface="Arial" pitchFamily="34" charset="0"/>
              </a:rPr>
              <a:t>vl</a:t>
            </a:r>
            <a:r>
              <a:rPr lang="en-US" altLang="zh-CN" sz="2800" b="0" i="0" dirty="0">
                <a:latin typeface="黑体" pitchFamily="49" charset="-122"/>
                <a:ea typeface="黑体" pitchFamily="49" charset="-122"/>
                <a:sym typeface="Arial" pitchFamily="34" charset="0"/>
              </a:rPr>
              <a:t>(V6) – 1= 7</a:t>
            </a:r>
          </a:p>
          <a:p>
            <a:pPr eaLnBrk="1" hangingPunct="1">
              <a:lnSpc>
                <a:spcPct val="150000"/>
              </a:lnSpc>
            </a:pPr>
            <a:endParaRPr lang="zh-CN" altLang="en-US" sz="2800" b="1" i="0" dirty="0">
              <a:latin typeface="黑体" pitchFamily="49" charset="-122"/>
              <a:ea typeface="黑体" pitchFamily="49" charset="-122"/>
              <a:sym typeface="Arial" pitchFamily="34" charset="0"/>
            </a:endParaRPr>
          </a:p>
        </p:txBody>
      </p:sp>
      <p:sp>
        <p:nvSpPr>
          <p:cNvPr id="6" name="Text Box 3"/>
          <p:cNvSpPr txBox="1">
            <a:spLocks noChangeArrowheads="1"/>
          </p:cNvSpPr>
          <p:nvPr/>
        </p:nvSpPr>
        <p:spPr bwMode="auto">
          <a:xfrm>
            <a:off x="504856" y="163959"/>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关键路径练习</a:t>
            </a:r>
          </a:p>
        </p:txBody>
      </p:sp>
      <p:grpSp>
        <p:nvGrpSpPr>
          <p:cNvPr id="2" name="组合 1">
            <a:extLst>
              <a:ext uri="{FF2B5EF4-FFF2-40B4-BE49-F238E27FC236}">
                <a16:creationId xmlns:a16="http://schemas.microsoft.com/office/drawing/2014/main" id="{9D506E44-0EA3-F8EB-5889-0D30A4D02EF0}"/>
              </a:ext>
            </a:extLst>
          </p:cNvPr>
          <p:cNvGrpSpPr/>
          <p:nvPr/>
        </p:nvGrpSpPr>
        <p:grpSpPr>
          <a:xfrm>
            <a:off x="4427984" y="-5587"/>
            <a:ext cx="4608512" cy="2498483"/>
            <a:chOff x="1329965" y="2426653"/>
            <a:chExt cx="6484069" cy="3168352"/>
          </a:xfrm>
        </p:grpSpPr>
        <p:pic>
          <p:nvPicPr>
            <p:cNvPr id="3" name="图片 2">
              <a:extLst>
                <a:ext uri="{FF2B5EF4-FFF2-40B4-BE49-F238E27FC236}">
                  <a16:creationId xmlns:a16="http://schemas.microsoft.com/office/drawing/2014/main" id="{3A7193FA-36B0-EE4E-5D17-A42799F1BC12}"/>
                </a:ext>
              </a:extLst>
            </p:cNvPr>
            <p:cNvPicPr>
              <a:picLocks noChangeAspect="1"/>
            </p:cNvPicPr>
            <p:nvPr/>
          </p:nvPicPr>
          <p:blipFill>
            <a:blip r:embed="rId3"/>
            <a:stretch>
              <a:fillRect/>
            </a:stretch>
          </p:blipFill>
          <p:spPr>
            <a:xfrm>
              <a:off x="1329965" y="2426653"/>
              <a:ext cx="6484069" cy="3168352"/>
            </a:xfrm>
            <a:prstGeom prst="rect">
              <a:avLst/>
            </a:prstGeom>
          </p:spPr>
        </p:pic>
        <p:sp>
          <p:nvSpPr>
            <p:cNvPr id="4" name="文本框 3">
              <a:extLst>
                <a:ext uri="{FF2B5EF4-FFF2-40B4-BE49-F238E27FC236}">
                  <a16:creationId xmlns:a16="http://schemas.microsoft.com/office/drawing/2014/main" id="{88D0EF3B-0401-24AA-F6B3-DF729C042A9F}"/>
                </a:ext>
              </a:extLst>
            </p:cNvPr>
            <p:cNvSpPr txBox="1"/>
            <p:nvPr/>
          </p:nvSpPr>
          <p:spPr>
            <a:xfrm>
              <a:off x="3419872" y="3429000"/>
              <a:ext cx="288032" cy="369332"/>
            </a:xfrm>
            <a:prstGeom prst="rect">
              <a:avLst/>
            </a:prstGeom>
            <a:solidFill>
              <a:schemeClr val="bg1"/>
            </a:solidFill>
          </p:spPr>
          <p:txBody>
            <a:bodyPr wrap="square" rtlCol="0">
              <a:spAutoFit/>
            </a:bodyPr>
            <a:lstStyle/>
            <a:p>
              <a:r>
                <a:rPr lang="en-US" altLang="zh-CN" i="0" dirty="0"/>
                <a:t>3</a:t>
              </a:r>
              <a:endParaRPr lang="zh-CN" altLang="en-US" i="0" dirty="0"/>
            </a:p>
          </p:txBody>
        </p:sp>
      </p:grpSp>
    </p:spTree>
    <p:extLst>
      <p:ext uri="{BB962C8B-B14F-4D97-AF65-F5344CB8AC3E}">
        <p14:creationId xmlns:p14="http://schemas.microsoft.com/office/powerpoint/2010/main" val="27549720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8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58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581">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58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558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5581">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5581">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558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60415" y="1171564"/>
            <a:ext cx="7869237" cy="685800"/>
          </a:xfrm>
        </p:spPr>
        <p:txBody>
          <a:bodyPr/>
          <a:lstStyle/>
          <a:p>
            <a:pPr algn="l" eaLnBrk="1" hangingPunct="1"/>
            <a:r>
              <a:rPr lang="zh-CN" altLang="en-US" sz="2800" dirty="0">
                <a:solidFill>
                  <a:srgbClr val="3333FF"/>
                </a:solidFill>
                <a:latin typeface="黑体" pitchFamily="49" charset="-122"/>
                <a:ea typeface="黑体" pitchFamily="49" charset="-122"/>
                <a:sym typeface="Arial" pitchFamily="34" charset="0"/>
              </a:rPr>
              <a:t>例：</a:t>
            </a:r>
            <a:r>
              <a:rPr lang="zh-CN" altLang="en-US" sz="2800" dirty="0">
                <a:solidFill>
                  <a:schemeClr val="tx1"/>
                </a:solidFill>
                <a:latin typeface="黑体" pitchFamily="49" charset="-122"/>
                <a:ea typeface="黑体" pitchFamily="49" charset="-122"/>
                <a:sym typeface="Arial" pitchFamily="34" charset="0"/>
              </a:rPr>
              <a:t>求下图A顶点到各顶点的最短路径。</a:t>
            </a:r>
            <a:endParaRPr lang="zh-CN" altLang="en-US" sz="2800" dirty="0">
              <a:solidFill>
                <a:schemeClr val="tx1"/>
              </a:solidFill>
            </a:endParaRPr>
          </a:p>
        </p:txBody>
      </p:sp>
      <p:sp>
        <p:nvSpPr>
          <p:cNvPr id="11267" name="Rectangle 3"/>
          <p:cNvSpPr>
            <a:spLocks noChangeArrowheads="1"/>
          </p:cNvSpPr>
          <p:nvPr/>
        </p:nvSpPr>
        <p:spPr bwMode="auto">
          <a:xfrm>
            <a:off x="1933575" y="1819275"/>
            <a:ext cx="9144000" cy="0"/>
          </a:xfrm>
          <a:prstGeom prst="rect">
            <a:avLst/>
          </a:prstGeom>
          <a:noFill/>
          <a:ln w="9525">
            <a:noFill/>
            <a:miter lim="800000"/>
            <a:headEnd/>
            <a:tailEnd/>
          </a:ln>
        </p:spPr>
        <p:txBody>
          <a:bodyPr>
            <a:spAutoFit/>
          </a:bodyPr>
          <a:lstStyle/>
          <a:p>
            <a:pPr eaLnBrk="1" hangingPunct="1">
              <a:buFont typeface="Arial" pitchFamily="34" charset="0"/>
              <a:buNone/>
            </a:pPr>
            <a:endParaRPr lang="zh-CN" altLang="en-US"/>
          </a:p>
        </p:txBody>
      </p:sp>
      <p:sp>
        <p:nvSpPr>
          <p:cNvPr id="11268" name="Text Box 4"/>
          <p:cNvSpPr txBox="1">
            <a:spLocks noChangeArrowheads="1"/>
          </p:cNvSpPr>
          <p:nvPr/>
        </p:nvSpPr>
        <p:spPr bwMode="auto">
          <a:xfrm>
            <a:off x="571472" y="142852"/>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迪杰斯特拉算法求解过程</a:t>
            </a:r>
          </a:p>
        </p:txBody>
      </p:sp>
      <p:graphicFrame>
        <p:nvGraphicFramePr>
          <p:cNvPr id="11270" name="Object 6"/>
          <p:cNvGraphicFramePr>
            <a:graphicFrameLocks noGrp="1" noChangeAspect="1"/>
          </p:cNvGraphicFramePr>
          <p:nvPr>
            <p:ph idx="1"/>
          </p:nvPr>
        </p:nvGraphicFramePr>
        <p:xfrm>
          <a:off x="1357290" y="2285992"/>
          <a:ext cx="6553200" cy="2809875"/>
        </p:xfrm>
        <a:graphic>
          <a:graphicData uri="http://schemas.openxmlformats.org/presentationml/2006/ole">
            <mc:AlternateContent xmlns:mc="http://schemas.openxmlformats.org/markup-compatibility/2006">
              <mc:Choice xmlns:v="urn:schemas-microsoft-com:vml" Requires="v">
                <p:oleObj r:id="rId2" imgW="3677845" imgH="1473387" progId="Visio.Drawing.6">
                  <p:embed/>
                </p:oleObj>
              </mc:Choice>
              <mc:Fallback>
                <p:oleObj r:id="rId2" imgW="3677845" imgH="1473387" progId="Visio.Drawing.6">
                  <p:embed/>
                  <p:pic>
                    <p:nvPicPr>
                      <p:cNvPr id="11270" name="Object 6"/>
                      <p:cNvPicPr>
                        <a:picLocks noChangeAspect="1" noChangeArrowheads="1"/>
                      </p:cNvPicPr>
                      <p:nvPr/>
                    </p:nvPicPr>
                    <p:blipFill>
                      <a:blip r:embed="rId3">
                        <a:extLst>
                          <a:ext uri="{28A0092B-C50C-407E-A947-70E740481C1C}">
                            <a14:useLocalDpi xmlns:a14="http://schemas.microsoft.com/office/drawing/2010/main" val="0"/>
                          </a:ext>
                        </a:extLst>
                      </a:blip>
                      <a:srcRect b="15527"/>
                      <a:stretch>
                        <a:fillRect/>
                      </a:stretch>
                    </p:blipFill>
                    <p:spPr bwMode="auto">
                      <a:xfrm>
                        <a:off x="1357290" y="2285992"/>
                        <a:ext cx="6553200" cy="2809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81" name="Rectangle 45"/>
          <p:cNvSpPr>
            <a:spLocks noGrp="1" noChangeArrowheads="1"/>
          </p:cNvSpPr>
          <p:nvPr/>
        </p:nvSpPr>
        <p:spPr bwMode="auto">
          <a:xfrm>
            <a:off x="323850" y="2758967"/>
            <a:ext cx="8496300" cy="3744416"/>
          </a:xfrm>
          <a:prstGeom prst="rect">
            <a:avLst/>
          </a:prstGeom>
          <a:noFill/>
          <a:ln w="9525">
            <a:noFill/>
            <a:miter lim="800000"/>
            <a:headEnd/>
            <a:tailEnd/>
          </a:ln>
        </p:spPr>
        <p:txBody>
          <a:bodyPr anchor="b"/>
          <a:lstStyle/>
          <a:p>
            <a:pPr eaLnBrk="1" hangingPunct="1">
              <a:lnSpc>
                <a:spcPct val="150000"/>
              </a:lnSpc>
            </a:pPr>
            <a:r>
              <a:rPr lang="zh-CN" altLang="en-US" sz="2800" b="0" i="0" dirty="0">
                <a:latin typeface="黑体" pitchFamily="49" charset="-122"/>
                <a:ea typeface="黑体" pitchFamily="49" charset="-122"/>
                <a:sym typeface="Arial" pitchFamily="34" charset="0"/>
              </a:rPr>
              <a:t>    </a:t>
            </a:r>
            <a:r>
              <a:rPr lang="en-US" altLang="zh-CN" sz="2800" b="0" i="0" dirty="0" err="1">
                <a:latin typeface="黑体" pitchFamily="49" charset="-122"/>
                <a:ea typeface="黑体" pitchFamily="49" charset="-122"/>
                <a:sym typeface="Arial" pitchFamily="34" charset="0"/>
              </a:rPr>
              <a:t>vl</a:t>
            </a:r>
            <a:r>
              <a:rPr lang="en-US" altLang="zh-CN" sz="2800" b="0" i="0" dirty="0">
                <a:latin typeface="黑体" pitchFamily="49" charset="-122"/>
                <a:ea typeface="黑体" pitchFamily="49" charset="-122"/>
                <a:sym typeface="Arial" pitchFamily="34" charset="0"/>
              </a:rPr>
              <a:t>(V3) = min{</a:t>
            </a:r>
            <a:r>
              <a:rPr lang="en-US" altLang="zh-CN" sz="2800" b="0" i="0" dirty="0" err="1">
                <a:latin typeface="黑体" pitchFamily="49" charset="-122"/>
                <a:ea typeface="黑体" pitchFamily="49" charset="-122"/>
                <a:sym typeface="Arial" pitchFamily="34" charset="0"/>
              </a:rPr>
              <a:t>vl</a:t>
            </a:r>
            <a:r>
              <a:rPr lang="en-US" altLang="zh-CN" sz="2800" b="0" i="0" dirty="0">
                <a:latin typeface="黑体" pitchFamily="49" charset="-122"/>
                <a:ea typeface="黑体" pitchFamily="49" charset="-122"/>
                <a:sym typeface="Arial" pitchFamily="34" charset="0"/>
              </a:rPr>
              <a:t>(V4)-4,vl(V6)-3} </a:t>
            </a:r>
          </a:p>
          <a:p>
            <a:pPr eaLnBrk="1" hangingPunct="1">
              <a:lnSpc>
                <a:spcPct val="150000"/>
              </a:lnSpc>
            </a:pPr>
            <a:r>
              <a:rPr lang="en-US" altLang="zh-CN" sz="2800" b="0" i="0" dirty="0">
                <a:latin typeface="黑体" pitchFamily="49" charset="-122"/>
                <a:ea typeface="黑体" pitchFamily="49" charset="-122"/>
                <a:sym typeface="Arial" pitchFamily="34" charset="0"/>
              </a:rPr>
              <a:t>           = min{6-4,8-3} = 2</a:t>
            </a:r>
          </a:p>
          <a:p>
            <a:pPr eaLnBrk="1" hangingPunct="1">
              <a:lnSpc>
                <a:spcPct val="150000"/>
              </a:lnSpc>
            </a:pPr>
            <a:r>
              <a:rPr lang="en-US" altLang="zh-CN" sz="2800" b="0" i="0" dirty="0">
                <a:latin typeface="黑体" pitchFamily="49" charset="-122"/>
                <a:ea typeface="黑体" pitchFamily="49" charset="-122"/>
                <a:sym typeface="Arial" pitchFamily="34" charset="0"/>
              </a:rPr>
              <a:t>    </a:t>
            </a:r>
            <a:r>
              <a:rPr lang="en-US" altLang="zh-CN" sz="2800" b="0" i="0" dirty="0" err="1">
                <a:latin typeface="黑体" pitchFamily="49" charset="-122"/>
                <a:ea typeface="黑体" pitchFamily="49" charset="-122"/>
                <a:sym typeface="Arial" pitchFamily="34" charset="0"/>
              </a:rPr>
              <a:t>vl</a:t>
            </a:r>
            <a:r>
              <a:rPr lang="en-US" altLang="zh-CN" sz="2800" b="0" i="0" dirty="0">
                <a:latin typeface="黑体" pitchFamily="49" charset="-122"/>
                <a:ea typeface="黑体" pitchFamily="49" charset="-122"/>
                <a:sym typeface="Arial" pitchFamily="34" charset="0"/>
              </a:rPr>
              <a:t>(V2) = min{</a:t>
            </a:r>
            <a:r>
              <a:rPr lang="en-US" altLang="zh-CN" sz="2800" b="0" i="0" dirty="0" err="1">
                <a:latin typeface="黑体" pitchFamily="49" charset="-122"/>
                <a:ea typeface="黑体" pitchFamily="49" charset="-122"/>
                <a:sym typeface="Arial" pitchFamily="34" charset="0"/>
              </a:rPr>
              <a:t>vl</a:t>
            </a:r>
            <a:r>
              <a:rPr lang="en-US" altLang="zh-CN" sz="2800" b="0" i="0" dirty="0">
                <a:latin typeface="黑体" pitchFamily="49" charset="-122"/>
                <a:ea typeface="黑体" pitchFamily="49" charset="-122"/>
                <a:sym typeface="Arial" pitchFamily="34" charset="0"/>
              </a:rPr>
              <a:t>(V4)-3,vl(V5)-3} </a:t>
            </a:r>
          </a:p>
          <a:p>
            <a:pPr eaLnBrk="1" hangingPunct="1">
              <a:lnSpc>
                <a:spcPct val="150000"/>
              </a:lnSpc>
            </a:pPr>
            <a:r>
              <a:rPr lang="en-US" altLang="zh-CN" sz="2800" b="0" i="0" dirty="0">
                <a:latin typeface="黑体" pitchFamily="49" charset="-122"/>
                <a:ea typeface="黑体" pitchFamily="49" charset="-122"/>
                <a:sym typeface="Arial" pitchFamily="34" charset="0"/>
              </a:rPr>
              <a:t>           = min{6-3,7-3} = 3</a:t>
            </a:r>
          </a:p>
          <a:p>
            <a:pPr eaLnBrk="1" hangingPunct="1">
              <a:lnSpc>
                <a:spcPct val="150000"/>
              </a:lnSpc>
            </a:pPr>
            <a:r>
              <a:rPr lang="en-US" altLang="zh-CN" sz="2800" b="0" i="0" dirty="0">
                <a:latin typeface="黑体" pitchFamily="49" charset="-122"/>
                <a:ea typeface="黑体" pitchFamily="49" charset="-122"/>
                <a:sym typeface="Arial" pitchFamily="34" charset="0"/>
              </a:rPr>
              <a:t>    </a:t>
            </a:r>
            <a:r>
              <a:rPr lang="en-US" altLang="zh-CN" sz="2800" b="0" i="0" dirty="0" err="1">
                <a:latin typeface="黑体" pitchFamily="49" charset="-122"/>
                <a:ea typeface="黑体" pitchFamily="49" charset="-122"/>
                <a:sym typeface="Arial" pitchFamily="34" charset="0"/>
              </a:rPr>
              <a:t>vl</a:t>
            </a:r>
            <a:r>
              <a:rPr lang="en-US" altLang="zh-CN" sz="2800" b="0" i="0" dirty="0">
                <a:latin typeface="黑体" pitchFamily="49" charset="-122"/>
                <a:ea typeface="黑体" pitchFamily="49" charset="-122"/>
                <a:sym typeface="Arial" pitchFamily="34" charset="0"/>
              </a:rPr>
              <a:t>(V1) = min{</a:t>
            </a:r>
            <a:r>
              <a:rPr lang="en-US" altLang="zh-CN" sz="2800" b="0" i="0" dirty="0" err="1">
                <a:latin typeface="黑体" pitchFamily="49" charset="-122"/>
                <a:ea typeface="黑体" pitchFamily="49" charset="-122"/>
                <a:sym typeface="Arial" pitchFamily="34" charset="0"/>
              </a:rPr>
              <a:t>vl</a:t>
            </a:r>
            <a:r>
              <a:rPr lang="en-US" altLang="zh-CN" sz="2800" b="0" i="0" dirty="0">
                <a:latin typeface="黑体" pitchFamily="49" charset="-122"/>
                <a:ea typeface="黑体" pitchFamily="49" charset="-122"/>
                <a:sym typeface="Arial" pitchFamily="34" charset="0"/>
              </a:rPr>
              <a:t>(V2)-3,vl(V3)-2} </a:t>
            </a:r>
          </a:p>
          <a:p>
            <a:pPr eaLnBrk="1" hangingPunct="1">
              <a:lnSpc>
                <a:spcPct val="150000"/>
              </a:lnSpc>
            </a:pPr>
            <a:r>
              <a:rPr lang="en-US" altLang="zh-CN" sz="2800" b="0" i="0" dirty="0">
                <a:latin typeface="黑体" pitchFamily="49" charset="-122"/>
                <a:ea typeface="黑体" pitchFamily="49" charset="-122"/>
                <a:sym typeface="Arial" pitchFamily="34" charset="0"/>
              </a:rPr>
              <a:t>           = min{3-3,2-2} = 0</a:t>
            </a:r>
            <a:r>
              <a:rPr lang="en-US" altLang="zh-CN" sz="2800" i="0" dirty="0">
                <a:latin typeface="黑体" pitchFamily="49" charset="-122"/>
                <a:ea typeface="黑体" pitchFamily="49" charset="-122"/>
                <a:sym typeface="Arial" pitchFamily="34" charset="0"/>
              </a:rPr>
              <a:t> </a:t>
            </a:r>
            <a:endParaRPr lang="zh-CN" altLang="en-US" sz="2800" b="1" i="0" dirty="0">
              <a:latin typeface="黑体" pitchFamily="49" charset="-122"/>
              <a:ea typeface="黑体" pitchFamily="49" charset="-122"/>
              <a:sym typeface="Arial" pitchFamily="34" charset="0"/>
            </a:endParaRPr>
          </a:p>
        </p:txBody>
      </p:sp>
      <p:sp>
        <p:nvSpPr>
          <p:cNvPr id="6" name="Text Box 3"/>
          <p:cNvSpPr txBox="1">
            <a:spLocks noChangeArrowheads="1"/>
          </p:cNvSpPr>
          <p:nvPr/>
        </p:nvSpPr>
        <p:spPr bwMode="auto">
          <a:xfrm>
            <a:off x="504856" y="163959"/>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关键路径练习</a:t>
            </a:r>
          </a:p>
        </p:txBody>
      </p:sp>
      <p:grpSp>
        <p:nvGrpSpPr>
          <p:cNvPr id="2" name="组合 1">
            <a:extLst>
              <a:ext uri="{FF2B5EF4-FFF2-40B4-BE49-F238E27FC236}">
                <a16:creationId xmlns:a16="http://schemas.microsoft.com/office/drawing/2014/main" id="{8B96FC2E-DC73-7730-8FAB-EE971D84FA2B}"/>
              </a:ext>
            </a:extLst>
          </p:cNvPr>
          <p:cNvGrpSpPr/>
          <p:nvPr/>
        </p:nvGrpSpPr>
        <p:grpSpPr>
          <a:xfrm>
            <a:off x="4427984" y="154335"/>
            <a:ext cx="4716016" cy="2570491"/>
            <a:chOff x="1329965" y="2426653"/>
            <a:chExt cx="6484069" cy="3168352"/>
          </a:xfrm>
        </p:grpSpPr>
        <p:pic>
          <p:nvPicPr>
            <p:cNvPr id="3" name="图片 2">
              <a:extLst>
                <a:ext uri="{FF2B5EF4-FFF2-40B4-BE49-F238E27FC236}">
                  <a16:creationId xmlns:a16="http://schemas.microsoft.com/office/drawing/2014/main" id="{BD9FD5EF-F1B1-B3DE-F803-0983938197F6}"/>
                </a:ext>
              </a:extLst>
            </p:cNvPr>
            <p:cNvPicPr>
              <a:picLocks noChangeAspect="1"/>
            </p:cNvPicPr>
            <p:nvPr/>
          </p:nvPicPr>
          <p:blipFill>
            <a:blip r:embed="rId3"/>
            <a:stretch>
              <a:fillRect/>
            </a:stretch>
          </p:blipFill>
          <p:spPr>
            <a:xfrm>
              <a:off x="1329965" y="2426653"/>
              <a:ext cx="6484069" cy="3168352"/>
            </a:xfrm>
            <a:prstGeom prst="rect">
              <a:avLst/>
            </a:prstGeom>
          </p:spPr>
        </p:pic>
        <p:sp>
          <p:nvSpPr>
            <p:cNvPr id="4" name="文本框 3">
              <a:extLst>
                <a:ext uri="{FF2B5EF4-FFF2-40B4-BE49-F238E27FC236}">
                  <a16:creationId xmlns:a16="http://schemas.microsoft.com/office/drawing/2014/main" id="{C786E024-3514-DF9A-DD2B-D608C5D2C569}"/>
                </a:ext>
              </a:extLst>
            </p:cNvPr>
            <p:cNvSpPr txBox="1"/>
            <p:nvPr/>
          </p:nvSpPr>
          <p:spPr>
            <a:xfrm>
              <a:off x="3419872" y="3429000"/>
              <a:ext cx="288032" cy="369332"/>
            </a:xfrm>
            <a:prstGeom prst="rect">
              <a:avLst/>
            </a:prstGeom>
            <a:solidFill>
              <a:schemeClr val="bg1"/>
            </a:solidFill>
          </p:spPr>
          <p:txBody>
            <a:bodyPr wrap="square" rtlCol="0">
              <a:spAutoFit/>
            </a:bodyPr>
            <a:lstStyle/>
            <a:p>
              <a:r>
                <a:rPr lang="en-US" altLang="zh-CN" i="0" dirty="0"/>
                <a:t>3</a:t>
              </a:r>
              <a:endParaRPr lang="zh-CN" altLang="en-US" i="0" dirty="0"/>
            </a:p>
          </p:txBody>
        </p:sp>
      </p:grpSp>
    </p:spTree>
    <p:extLst>
      <p:ext uri="{BB962C8B-B14F-4D97-AF65-F5344CB8AC3E}">
        <p14:creationId xmlns:p14="http://schemas.microsoft.com/office/powerpoint/2010/main" val="18647899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8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58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5581">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55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581">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558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6A543D-4CD8-8D38-FB49-55A29BB38F30}"/>
            </a:ext>
          </a:extLst>
        </p:cNvPr>
        <p:cNvGrpSpPr/>
        <p:nvPr/>
      </p:nvGrpSpPr>
      <p:grpSpPr>
        <a:xfrm>
          <a:off x="0" y="0"/>
          <a:ext cx="0" cy="0"/>
          <a:chOff x="0" y="0"/>
          <a:chExt cx="0" cy="0"/>
        </a:xfrm>
      </p:grpSpPr>
      <p:sp>
        <p:nvSpPr>
          <p:cNvPr id="65581" name="Rectangle 45">
            <a:extLst>
              <a:ext uri="{FF2B5EF4-FFF2-40B4-BE49-F238E27FC236}">
                <a16:creationId xmlns:a16="http://schemas.microsoft.com/office/drawing/2014/main" id="{6F49FAB7-9DCD-F8C8-4660-AD5E0F1C1F1E}"/>
              </a:ext>
            </a:extLst>
          </p:cNvPr>
          <p:cNvSpPr>
            <a:spLocks noGrp="1" noChangeArrowheads="1"/>
          </p:cNvSpPr>
          <p:nvPr/>
        </p:nvSpPr>
        <p:spPr bwMode="auto">
          <a:xfrm>
            <a:off x="466610" y="1207290"/>
            <a:ext cx="8496300" cy="1296144"/>
          </a:xfrm>
          <a:prstGeom prst="rect">
            <a:avLst/>
          </a:prstGeom>
          <a:noFill/>
          <a:ln w="9525">
            <a:noFill/>
            <a:miter lim="800000"/>
            <a:headEnd/>
            <a:tailEnd/>
          </a:ln>
        </p:spPr>
        <p:txBody>
          <a:bodyPr anchor="b"/>
          <a:lstStyle/>
          <a:p>
            <a:pPr eaLnBrk="1" hangingPunct="1">
              <a:lnSpc>
                <a:spcPct val="150000"/>
              </a:lnSpc>
            </a:pPr>
            <a:r>
              <a:rPr lang="zh-CN" altLang="en-US" sz="2800" i="0" dirty="0">
                <a:latin typeface="黑体" pitchFamily="49" charset="-122"/>
                <a:ea typeface="黑体" pitchFamily="49" charset="-122"/>
                <a:sym typeface="Arial" pitchFamily="34" charset="0"/>
              </a:rPr>
              <a:t> </a:t>
            </a:r>
            <a:r>
              <a:rPr lang="en-US" altLang="zh-CN" sz="2800" b="0" i="0" dirty="0">
                <a:latin typeface="黑体" pitchFamily="49" charset="-122"/>
                <a:ea typeface="黑体" pitchFamily="49" charset="-122"/>
                <a:sym typeface="Wingdings" panose="05000000000000000000" pitchFamily="2" charset="2"/>
              </a:rPr>
              <a:t>d)</a:t>
            </a:r>
            <a:r>
              <a:rPr lang="zh-CN" altLang="en-US" sz="2800" b="0" i="0" dirty="0">
                <a:latin typeface="黑体" pitchFamily="49" charset="-122"/>
                <a:ea typeface="黑体" pitchFamily="49" charset="-122"/>
                <a:sym typeface="Wingdings" panose="05000000000000000000" pitchFamily="2" charset="2"/>
              </a:rPr>
              <a:t>计算各活动最早最晚开始时间，见右表：</a:t>
            </a:r>
            <a:endParaRPr lang="en-US" altLang="zh-CN" sz="2800" b="0" i="0" dirty="0">
              <a:latin typeface="黑体" pitchFamily="49" charset="-122"/>
              <a:ea typeface="黑体" pitchFamily="49" charset="-122"/>
              <a:sym typeface="Wingdings" panose="05000000000000000000" pitchFamily="2" charset="2"/>
            </a:endParaRPr>
          </a:p>
          <a:p>
            <a:pPr eaLnBrk="1" hangingPunct="1">
              <a:lnSpc>
                <a:spcPct val="150000"/>
              </a:lnSpc>
            </a:pPr>
            <a:r>
              <a:rPr lang="zh-CN" altLang="en-US" sz="2800" b="1" i="0" dirty="0">
                <a:latin typeface="黑体" pitchFamily="49" charset="-122"/>
                <a:ea typeface="黑体" pitchFamily="49" charset="-122"/>
                <a:sym typeface="Arial" pitchFamily="34" charset="0"/>
              </a:rPr>
              <a:t>      </a:t>
            </a:r>
          </a:p>
        </p:txBody>
      </p:sp>
      <p:sp>
        <p:nvSpPr>
          <p:cNvPr id="6" name="Text Box 3">
            <a:extLst>
              <a:ext uri="{FF2B5EF4-FFF2-40B4-BE49-F238E27FC236}">
                <a16:creationId xmlns:a16="http://schemas.microsoft.com/office/drawing/2014/main" id="{47ED4D4C-375C-B9DE-2E43-9DCA577CE9D9}"/>
              </a:ext>
            </a:extLst>
          </p:cNvPr>
          <p:cNvSpPr txBox="1">
            <a:spLocks noChangeArrowheads="1"/>
          </p:cNvSpPr>
          <p:nvPr/>
        </p:nvSpPr>
        <p:spPr bwMode="auto">
          <a:xfrm>
            <a:off x="504856" y="163959"/>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关键路径练习</a:t>
            </a:r>
          </a:p>
        </p:txBody>
      </p:sp>
      <p:graphicFrame>
        <p:nvGraphicFramePr>
          <p:cNvPr id="2" name="表格 2">
            <a:extLst>
              <a:ext uri="{FF2B5EF4-FFF2-40B4-BE49-F238E27FC236}">
                <a16:creationId xmlns:a16="http://schemas.microsoft.com/office/drawing/2014/main" id="{3514AD59-5E23-86E2-A67B-E692CA760DC2}"/>
              </a:ext>
            </a:extLst>
          </p:cNvPr>
          <p:cNvGraphicFramePr>
            <a:graphicFrameLocks noGrp="1"/>
          </p:cNvGraphicFramePr>
          <p:nvPr>
            <p:extLst>
              <p:ext uri="{D42A27DB-BD31-4B8C-83A1-F6EECF244321}">
                <p14:modId xmlns:p14="http://schemas.microsoft.com/office/powerpoint/2010/main" val="1693582192"/>
              </p:ext>
            </p:extLst>
          </p:nvPr>
        </p:nvGraphicFramePr>
        <p:xfrm>
          <a:off x="4011629" y="2093146"/>
          <a:ext cx="4823104" cy="4663440"/>
        </p:xfrm>
        <a:graphic>
          <a:graphicData uri="http://schemas.openxmlformats.org/drawingml/2006/table">
            <a:tbl>
              <a:tblPr firstRow="1" bandRow="1">
                <a:tableStyleId>{21E4AEA4-8DFA-4A89-87EB-49C32662AFE0}</a:tableStyleId>
              </a:tblPr>
              <a:tblGrid>
                <a:gridCol w="2232248">
                  <a:extLst>
                    <a:ext uri="{9D8B030D-6E8A-4147-A177-3AD203B41FA5}">
                      <a16:colId xmlns:a16="http://schemas.microsoft.com/office/drawing/2014/main" val="1391381658"/>
                    </a:ext>
                  </a:extLst>
                </a:gridCol>
                <a:gridCol w="1478967">
                  <a:extLst>
                    <a:ext uri="{9D8B030D-6E8A-4147-A177-3AD203B41FA5}">
                      <a16:colId xmlns:a16="http://schemas.microsoft.com/office/drawing/2014/main" val="578330578"/>
                    </a:ext>
                  </a:extLst>
                </a:gridCol>
                <a:gridCol w="1111889">
                  <a:extLst>
                    <a:ext uri="{9D8B030D-6E8A-4147-A177-3AD203B41FA5}">
                      <a16:colId xmlns:a16="http://schemas.microsoft.com/office/drawing/2014/main" val="1284635761"/>
                    </a:ext>
                  </a:extLst>
                </a:gridCol>
              </a:tblGrid>
              <a:tr h="450189">
                <a:tc>
                  <a:txBody>
                    <a:bodyPr/>
                    <a:lstStyle/>
                    <a:p>
                      <a:pPr algn="ctr"/>
                      <a:endParaRPr lang="zh-CN" altLang="en-US" sz="2800" dirty="0"/>
                    </a:p>
                  </a:txBody>
                  <a:tcPr/>
                </a:tc>
                <a:tc>
                  <a:txBody>
                    <a:bodyPr/>
                    <a:lstStyle/>
                    <a:p>
                      <a:pPr algn="ctr"/>
                      <a:r>
                        <a:rPr lang="en-US" altLang="zh-CN" sz="2800" dirty="0"/>
                        <a:t>e</a:t>
                      </a:r>
                      <a:endParaRPr lang="zh-CN" altLang="en-US" sz="2800" dirty="0"/>
                    </a:p>
                  </a:txBody>
                  <a:tcPr/>
                </a:tc>
                <a:tc>
                  <a:txBody>
                    <a:bodyPr/>
                    <a:lstStyle/>
                    <a:p>
                      <a:pPr algn="ctr"/>
                      <a:r>
                        <a:rPr lang="en-US" altLang="zh-CN" sz="2800" dirty="0"/>
                        <a:t>l</a:t>
                      </a:r>
                      <a:endParaRPr lang="zh-CN" altLang="en-US" sz="2800" dirty="0"/>
                    </a:p>
                  </a:txBody>
                  <a:tcPr/>
                </a:tc>
                <a:extLst>
                  <a:ext uri="{0D108BD9-81ED-4DB2-BD59-A6C34878D82A}">
                    <a16:rowId xmlns:a16="http://schemas.microsoft.com/office/drawing/2014/main" val="3765697683"/>
                  </a:ext>
                </a:extLst>
              </a:tr>
              <a:tr h="450189">
                <a:tc>
                  <a:txBody>
                    <a:bodyPr/>
                    <a:lstStyle/>
                    <a:p>
                      <a:pPr algn="ctr"/>
                      <a:r>
                        <a:rPr lang="en-US" altLang="zh-CN" sz="2800" dirty="0"/>
                        <a:t>A&lt;V1,V2,3&gt;</a:t>
                      </a:r>
                      <a:endParaRPr lang="zh-CN" altLang="en-US" sz="2800" dirty="0"/>
                    </a:p>
                  </a:txBody>
                  <a:tcPr/>
                </a:tc>
                <a:tc>
                  <a:txBody>
                    <a:bodyPr/>
                    <a:lstStyle/>
                    <a:p>
                      <a:pPr algn="ctr"/>
                      <a:endParaRPr lang="zh-CN" altLang="en-US" sz="2800" dirty="0">
                        <a:solidFill>
                          <a:srgbClr val="FF0000"/>
                        </a:solidFill>
                      </a:endParaRPr>
                    </a:p>
                  </a:txBody>
                  <a:tcPr/>
                </a:tc>
                <a:tc>
                  <a:txBody>
                    <a:bodyPr/>
                    <a:lstStyle/>
                    <a:p>
                      <a:pPr algn="ctr"/>
                      <a:endParaRPr lang="zh-CN" altLang="en-US" sz="2800" dirty="0">
                        <a:solidFill>
                          <a:srgbClr val="FF0000"/>
                        </a:solidFill>
                      </a:endParaRPr>
                    </a:p>
                  </a:txBody>
                  <a:tcPr/>
                </a:tc>
                <a:extLst>
                  <a:ext uri="{0D108BD9-81ED-4DB2-BD59-A6C34878D82A}">
                    <a16:rowId xmlns:a16="http://schemas.microsoft.com/office/drawing/2014/main" val="4015637309"/>
                  </a:ext>
                </a:extLst>
              </a:tr>
              <a:tr h="450189">
                <a:tc>
                  <a:txBody>
                    <a:bodyPr/>
                    <a:lstStyle/>
                    <a:p>
                      <a:pPr algn="ctr"/>
                      <a:r>
                        <a:rPr lang="en-US" altLang="zh-CN" sz="2800" dirty="0"/>
                        <a:t>B&lt;V1,V3,2&gt;</a:t>
                      </a:r>
                      <a:endParaRPr lang="zh-CN" altLang="en-US" sz="2800" dirty="0"/>
                    </a:p>
                  </a:txBody>
                  <a:tcPr/>
                </a:tc>
                <a:tc>
                  <a:txBody>
                    <a:bodyPr/>
                    <a:lstStyle/>
                    <a:p>
                      <a:pPr algn="ctr"/>
                      <a:endParaRPr lang="zh-CN" altLang="en-US" sz="2800" dirty="0">
                        <a:solidFill>
                          <a:srgbClr val="FF0000"/>
                        </a:solidFill>
                      </a:endParaRPr>
                    </a:p>
                  </a:txBody>
                  <a:tcPr/>
                </a:tc>
                <a:tc>
                  <a:txBody>
                    <a:bodyPr/>
                    <a:lstStyle/>
                    <a:p>
                      <a:pPr algn="ctr"/>
                      <a:endParaRPr lang="zh-CN" altLang="en-US" sz="2800" dirty="0">
                        <a:solidFill>
                          <a:srgbClr val="FF0000"/>
                        </a:solidFill>
                      </a:endParaRPr>
                    </a:p>
                  </a:txBody>
                  <a:tcPr/>
                </a:tc>
                <a:extLst>
                  <a:ext uri="{0D108BD9-81ED-4DB2-BD59-A6C34878D82A}">
                    <a16:rowId xmlns:a16="http://schemas.microsoft.com/office/drawing/2014/main" val="2259990640"/>
                  </a:ext>
                </a:extLst>
              </a:tr>
              <a:tr h="450189">
                <a:tc>
                  <a:txBody>
                    <a:bodyPr/>
                    <a:lstStyle/>
                    <a:p>
                      <a:pPr algn="ctr"/>
                      <a:r>
                        <a:rPr lang="en-US" altLang="zh-CN" sz="2800" dirty="0"/>
                        <a:t>C&lt;V2,V4,3&gt;</a:t>
                      </a:r>
                      <a:endParaRPr lang="zh-CN" altLang="en-US" sz="2800" dirty="0"/>
                    </a:p>
                  </a:txBody>
                  <a:tcPr/>
                </a:tc>
                <a:tc>
                  <a:txBody>
                    <a:bodyPr/>
                    <a:lstStyle/>
                    <a:p>
                      <a:pPr algn="ctr"/>
                      <a:endParaRPr lang="zh-CN" altLang="en-US" sz="2800" dirty="0">
                        <a:solidFill>
                          <a:srgbClr val="FF0000"/>
                        </a:solidFill>
                      </a:endParaRPr>
                    </a:p>
                  </a:txBody>
                  <a:tcPr/>
                </a:tc>
                <a:tc>
                  <a:txBody>
                    <a:bodyPr/>
                    <a:lstStyle/>
                    <a:p>
                      <a:pPr algn="ctr"/>
                      <a:endParaRPr lang="zh-CN" altLang="en-US" sz="2800" dirty="0">
                        <a:solidFill>
                          <a:srgbClr val="FF0000"/>
                        </a:solidFill>
                      </a:endParaRPr>
                    </a:p>
                  </a:txBody>
                  <a:tcPr/>
                </a:tc>
                <a:extLst>
                  <a:ext uri="{0D108BD9-81ED-4DB2-BD59-A6C34878D82A}">
                    <a16:rowId xmlns:a16="http://schemas.microsoft.com/office/drawing/2014/main" val="94558807"/>
                  </a:ext>
                </a:extLst>
              </a:tr>
              <a:tr h="450189">
                <a:tc>
                  <a:txBody>
                    <a:bodyPr/>
                    <a:lstStyle/>
                    <a:p>
                      <a:pPr algn="ctr"/>
                      <a:r>
                        <a:rPr lang="en-US" altLang="zh-CN" sz="2800" dirty="0"/>
                        <a:t>D&lt;V2,V5,3&gt;</a:t>
                      </a:r>
                      <a:endParaRPr lang="zh-CN" altLang="en-US" sz="2800" dirty="0"/>
                    </a:p>
                  </a:txBody>
                  <a:tcPr/>
                </a:tc>
                <a:tc>
                  <a:txBody>
                    <a:bodyPr/>
                    <a:lstStyle/>
                    <a:p>
                      <a:pPr algn="ctr"/>
                      <a:endParaRPr lang="zh-CN" altLang="en-US" sz="2800" dirty="0"/>
                    </a:p>
                  </a:txBody>
                  <a:tcPr/>
                </a:tc>
                <a:tc>
                  <a:txBody>
                    <a:bodyPr/>
                    <a:lstStyle/>
                    <a:p>
                      <a:pPr algn="ctr"/>
                      <a:endParaRPr lang="zh-CN" altLang="en-US" sz="2800" dirty="0"/>
                    </a:p>
                  </a:txBody>
                  <a:tcPr/>
                </a:tc>
                <a:extLst>
                  <a:ext uri="{0D108BD9-81ED-4DB2-BD59-A6C34878D82A}">
                    <a16:rowId xmlns:a16="http://schemas.microsoft.com/office/drawing/2014/main" val="4165900187"/>
                  </a:ext>
                </a:extLst>
              </a:tr>
              <a:tr h="450189">
                <a:tc>
                  <a:txBody>
                    <a:bodyPr/>
                    <a:lstStyle/>
                    <a:p>
                      <a:pPr algn="ctr"/>
                      <a:r>
                        <a:rPr lang="en-US" altLang="zh-CN" sz="2800" dirty="0"/>
                        <a:t>E&lt;V3,V4,4&gt;</a:t>
                      </a:r>
                      <a:endParaRPr lang="zh-CN" altLang="en-US" sz="2800" dirty="0"/>
                    </a:p>
                  </a:txBody>
                  <a:tcPr/>
                </a:tc>
                <a:tc>
                  <a:txBody>
                    <a:bodyPr/>
                    <a:lstStyle/>
                    <a:p>
                      <a:pPr algn="ctr"/>
                      <a:endParaRPr lang="zh-CN" altLang="en-US" sz="2800" dirty="0">
                        <a:solidFill>
                          <a:srgbClr val="FF0000"/>
                        </a:solidFill>
                      </a:endParaRPr>
                    </a:p>
                  </a:txBody>
                  <a:tcPr/>
                </a:tc>
                <a:tc>
                  <a:txBody>
                    <a:bodyPr/>
                    <a:lstStyle/>
                    <a:p>
                      <a:pPr algn="ctr"/>
                      <a:endParaRPr lang="zh-CN" altLang="en-US" sz="2800" dirty="0">
                        <a:solidFill>
                          <a:srgbClr val="FF0000"/>
                        </a:solidFill>
                      </a:endParaRPr>
                    </a:p>
                  </a:txBody>
                  <a:tcPr/>
                </a:tc>
                <a:extLst>
                  <a:ext uri="{0D108BD9-81ED-4DB2-BD59-A6C34878D82A}">
                    <a16:rowId xmlns:a16="http://schemas.microsoft.com/office/drawing/2014/main" val="2252952715"/>
                  </a:ext>
                </a:extLst>
              </a:tr>
              <a:tr h="450189">
                <a:tc>
                  <a:txBody>
                    <a:bodyPr/>
                    <a:lstStyle/>
                    <a:p>
                      <a:pPr algn="ctr"/>
                      <a:r>
                        <a:rPr lang="en-US" altLang="zh-CN" sz="2800" dirty="0"/>
                        <a:t>F&lt;V3,V6,3&gt;</a:t>
                      </a:r>
                      <a:endParaRPr lang="zh-CN" altLang="en-US" sz="2800" dirty="0"/>
                    </a:p>
                  </a:txBody>
                  <a:tcPr/>
                </a:tc>
                <a:tc>
                  <a:txBody>
                    <a:bodyPr/>
                    <a:lstStyle/>
                    <a:p>
                      <a:pPr algn="ctr"/>
                      <a:endParaRPr lang="zh-CN" altLang="en-US" sz="2800" dirty="0"/>
                    </a:p>
                  </a:txBody>
                  <a:tcPr/>
                </a:tc>
                <a:tc>
                  <a:txBody>
                    <a:bodyPr/>
                    <a:lstStyle/>
                    <a:p>
                      <a:pPr algn="ctr"/>
                      <a:endParaRPr lang="zh-CN" altLang="en-US" sz="2800" dirty="0"/>
                    </a:p>
                  </a:txBody>
                  <a:tcPr/>
                </a:tc>
                <a:extLst>
                  <a:ext uri="{0D108BD9-81ED-4DB2-BD59-A6C34878D82A}">
                    <a16:rowId xmlns:a16="http://schemas.microsoft.com/office/drawing/2014/main" val="2024366455"/>
                  </a:ext>
                </a:extLst>
              </a:tr>
              <a:tr h="450189">
                <a:tc>
                  <a:txBody>
                    <a:bodyPr/>
                    <a:lstStyle/>
                    <a:p>
                      <a:pPr algn="ctr"/>
                      <a:r>
                        <a:rPr lang="en-US" altLang="zh-CN" sz="2800" dirty="0">
                          <a:solidFill>
                            <a:schemeClr val="tx1"/>
                          </a:solidFill>
                        </a:rPr>
                        <a:t>G&lt;V4,V6,2&gt;</a:t>
                      </a:r>
                      <a:endParaRPr lang="zh-CN" altLang="en-US" sz="2800" dirty="0">
                        <a:solidFill>
                          <a:schemeClr val="tx1"/>
                        </a:solidFill>
                      </a:endParaRPr>
                    </a:p>
                  </a:txBody>
                  <a:tcPr/>
                </a:tc>
                <a:tc>
                  <a:txBody>
                    <a:bodyPr/>
                    <a:lstStyle/>
                    <a:p>
                      <a:pPr algn="ctr"/>
                      <a:endParaRPr lang="zh-CN" altLang="en-US" sz="2800" dirty="0">
                        <a:solidFill>
                          <a:srgbClr val="FF0000"/>
                        </a:solidFill>
                      </a:endParaRPr>
                    </a:p>
                  </a:txBody>
                  <a:tcPr/>
                </a:tc>
                <a:tc>
                  <a:txBody>
                    <a:bodyPr/>
                    <a:lstStyle/>
                    <a:p>
                      <a:pPr algn="ctr"/>
                      <a:endParaRPr lang="zh-CN" altLang="en-US" sz="2800" dirty="0">
                        <a:solidFill>
                          <a:srgbClr val="FF0000"/>
                        </a:solidFill>
                      </a:endParaRPr>
                    </a:p>
                  </a:txBody>
                  <a:tcPr/>
                </a:tc>
                <a:extLst>
                  <a:ext uri="{0D108BD9-81ED-4DB2-BD59-A6C34878D82A}">
                    <a16:rowId xmlns:a16="http://schemas.microsoft.com/office/drawing/2014/main" val="662887378"/>
                  </a:ext>
                </a:extLst>
              </a:tr>
              <a:tr h="450189">
                <a:tc>
                  <a:txBody>
                    <a:bodyPr/>
                    <a:lstStyle/>
                    <a:p>
                      <a:pPr algn="ctr"/>
                      <a:r>
                        <a:rPr lang="en-US" altLang="zh-CN" sz="2800" dirty="0"/>
                        <a:t>H&lt;V5,V6,1&gt;</a:t>
                      </a:r>
                      <a:endParaRPr lang="zh-CN" altLang="en-US" sz="2800" dirty="0"/>
                    </a:p>
                  </a:txBody>
                  <a:tcPr/>
                </a:tc>
                <a:tc>
                  <a:txBody>
                    <a:bodyPr/>
                    <a:lstStyle/>
                    <a:p>
                      <a:pPr algn="ctr"/>
                      <a:endParaRPr lang="zh-CN" altLang="en-US" sz="2800" dirty="0"/>
                    </a:p>
                  </a:txBody>
                  <a:tcPr/>
                </a:tc>
                <a:tc>
                  <a:txBody>
                    <a:bodyPr/>
                    <a:lstStyle/>
                    <a:p>
                      <a:pPr algn="ctr"/>
                      <a:endParaRPr lang="zh-CN" altLang="en-US" sz="2800" dirty="0"/>
                    </a:p>
                  </a:txBody>
                  <a:tcPr/>
                </a:tc>
                <a:extLst>
                  <a:ext uri="{0D108BD9-81ED-4DB2-BD59-A6C34878D82A}">
                    <a16:rowId xmlns:a16="http://schemas.microsoft.com/office/drawing/2014/main" val="3269748131"/>
                  </a:ext>
                </a:extLst>
              </a:tr>
            </a:tbl>
          </a:graphicData>
        </a:graphic>
      </p:graphicFrame>
      <p:graphicFrame>
        <p:nvGraphicFramePr>
          <p:cNvPr id="7" name="表格 2">
            <a:extLst>
              <a:ext uri="{FF2B5EF4-FFF2-40B4-BE49-F238E27FC236}">
                <a16:creationId xmlns:a16="http://schemas.microsoft.com/office/drawing/2014/main" id="{042BE087-7F43-FE6D-DED7-A57F4A06A87E}"/>
              </a:ext>
            </a:extLst>
          </p:cNvPr>
          <p:cNvGraphicFramePr>
            <a:graphicFrameLocks noGrp="1"/>
          </p:cNvGraphicFramePr>
          <p:nvPr/>
        </p:nvGraphicFramePr>
        <p:xfrm>
          <a:off x="755576" y="2087973"/>
          <a:ext cx="2670021" cy="3627120"/>
        </p:xfrm>
        <a:graphic>
          <a:graphicData uri="http://schemas.openxmlformats.org/drawingml/2006/table">
            <a:tbl>
              <a:tblPr firstRow="1" bandRow="1">
                <a:tableStyleId>{21E4AEA4-8DFA-4A89-87EB-49C32662AFE0}</a:tableStyleId>
              </a:tblPr>
              <a:tblGrid>
                <a:gridCol w="890007">
                  <a:extLst>
                    <a:ext uri="{9D8B030D-6E8A-4147-A177-3AD203B41FA5}">
                      <a16:colId xmlns:a16="http://schemas.microsoft.com/office/drawing/2014/main" val="1391381658"/>
                    </a:ext>
                  </a:extLst>
                </a:gridCol>
                <a:gridCol w="890007">
                  <a:extLst>
                    <a:ext uri="{9D8B030D-6E8A-4147-A177-3AD203B41FA5}">
                      <a16:colId xmlns:a16="http://schemas.microsoft.com/office/drawing/2014/main" val="578330578"/>
                    </a:ext>
                  </a:extLst>
                </a:gridCol>
                <a:gridCol w="890007">
                  <a:extLst>
                    <a:ext uri="{9D8B030D-6E8A-4147-A177-3AD203B41FA5}">
                      <a16:colId xmlns:a16="http://schemas.microsoft.com/office/drawing/2014/main" val="1284635761"/>
                    </a:ext>
                  </a:extLst>
                </a:gridCol>
              </a:tblGrid>
              <a:tr h="450189">
                <a:tc>
                  <a:txBody>
                    <a:bodyPr/>
                    <a:lstStyle/>
                    <a:p>
                      <a:pPr algn="ctr"/>
                      <a:endParaRPr lang="zh-CN" altLang="en-US" sz="2800" dirty="0"/>
                    </a:p>
                  </a:txBody>
                  <a:tcPr/>
                </a:tc>
                <a:tc>
                  <a:txBody>
                    <a:bodyPr/>
                    <a:lstStyle/>
                    <a:p>
                      <a:pPr algn="ctr"/>
                      <a:r>
                        <a:rPr lang="en-US" altLang="zh-CN" sz="2800" dirty="0" err="1"/>
                        <a:t>ve</a:t>
                      </a:r>
                      <a:endParaRPr lang="zh-CN" altLang="en-US" sz="2800" dirty="0"/>
                    </a:p>
                  </a:txBody>
                  <a:tcPr/>
                </a:tc>
                <a:tc>
                  <a:txBody>
                    <a:bodyPr/>
                    <a:lstStyle/>
                    <a:p>
                      <a:pPr algn="ctr"/>
                      <a:r>
                        <a:rPr lang="en-US" altLang="zh-CN" sz="2800" dirty="0" err="1"/>
                        <a:t>vl</a:t>
                      </a:r>
                      <a:endParaRPr lang="zh-CN" altLang="en-US" sz="2800" dirty="0"/>
                    </a:p>
                  </a:txBody>
                  <a:tcPr/>
                </a:tc>
                <a:extLst>
                  <a:ext uri="{0D108BD9-81ED-4DB2-BD59-A6C34878D82A}">
                    <a16:rowId xmlns:a16="http://schemas.microsoft.com/office/drawing/2014/main" val="3765697683"/>
                  </a:ext>
                </a:extLst>
              </a:tr>
              <a:tr h="450189">
                <a:tc>
                  <a:txBody>
                    <a:bodyPr/>
                    <a:lstStyle/>
                    <a:p>
                      <a:pPr algn="ctr"/>
                      <a:r>
                        <a:rPr lang="en-US" altLang="zh-CN" sz="2800" dirty="0"/>
                        <a:t>V1</a:t>
                      </a:r>
                      <a:endParaRPr lang="zh-CN" altLang="en-US" sz="2800" dirty="0"/>
                    </a:p>
                  </a:txBody>
                  <a:tcPr/>
                </a:tc>
                <a:tc>
                  <a:txBody>
                    <a:bodyPr/>
                    <a:lstStyle/>
                    <a:p>
                      <a:pPr algn="ctr"/>
                      <a:r>
                        <a:rPr lang="en-US" altLang="zh-CN" sz="2800" dirty="0"/>
                        <a:t>0</a:t>
                      </a:r>
                      <a:endParaRPr lang="zh-CN" altLang="en-US" sz="2800" dirty="0"/>
                    </a:p>
                  </a:txBody>
                  <a:tcPr/>
                </a:tc>
                <a:tc>
                  <a:txBody>
                    <a:bodyPr/>
                    <a:lstStyle/>
                    <a:p>
                      <a:pPr algn="ctr"/>
                      <a:r>
                        <a:rPr lang="en-US" altLang="zh-CN" sz="2800" dirty="0"/>
                        <a:t>0</a:t>
                      </a:r>
                      <a:endParaRPr lang="zh-CN" altLang="en-US" sz="2800" dirty="0"/>
                    </a:p>
                  </a:txBody>
                  <a:tcPr/>
                </a:tc>
                <a:extLst>
                  <a:ext uri="{0D108BD9-81ED-4DB2-BD59-A6C34878D82A}">
                    <a16:rowId xmlns:a16="http://schemas.microsoft.com/office/drawing/2014/main" val="4015637309"/>
                  </a:ext>
                </a:extLst>
              </a:tr>
              <a:tr h="450189">
                <a:tc>
                  <a:txBody>
                    <a:bodyPr/>
                    <a:lstStyle/>
                    <a:p>
                      <a:pPr algn="ctr"/>
                      <a:r>
                        <a:rPr lang="en-US" altLang="zh-CN" sz="2800" dirty="0"/>
                        <a:t>V2</a:t>
                      </a:r>
                      <a:endParaRPr lang="zh-CN" altLang="en-US" sz="2800" dirty="0"/>
                    </a:p>
                  </a:txBody>
                  <a:tcPr/>
                </a:tc>
                <a:tc>
                  <a:txBody>
                    <a:bodyPr/>
                    <a:lstStyle/>
                    <a:p>
                      <a:pPr algn="ctr"/>
                      <a:r>
                        <a:rPr lang="en-US" altLang="zh-CN" sz="2800" dirty="0"/>
                        <a:t>3</a:t>
                      </a:r>
                      <a:endParaRPr lang="zh-CN" altLang="en-US" sz="2800" dirty="0"/>
                    </a:p>
                  </a:txBody>
                  <a:tcPr/>
                </a:tc>
                <a:tc>
                  <a:txBody>
                    <a:bodyPr/>
                    <a:lstStyle/>
                    <a:p>
                      <a:pPr algn="ctr"/>
                      <a:r>
                        <a:rPr lang="en-US" altLang="zh-CN" sz="2800" dirty="0"/>
                        <a:t>3</a:t>
                      </a:r>
                      <a:endParaRPr lang="zh-CN" altLang="en-US" sz="2800" dirty="0"/>
                    </a:p>
                  </a:txBody>
                  <a:tcPr/>
                </a:tc>
                <a:extLst>
                  <a:ext uri="{0D108BD9-81ED-4DB2-BD59-A6C34878D82A}">
                    <a16:rowId xmlns:a16="http://schemas.microsoft.com/office/drawing/2014/main" val="2259990640"/>
                  </a:ext>
                </a:extLst>
              </a:tr>
              <a:tr h="450189">
                <a:tc>
                  <a:txBody>
                    <a:bodyPr/>
                    <a:lstStyle/>
                    <a:p>
                      <a:pPr algn="ctr"/>
                      <a:r>
                        <a:rPr lang="en-US" altLang="zh-CN" sz="2800" dirty="0"/>
                        <a:t>V3</a:t>
                      </a:r>
                      <a:endParaRPr lang="zh-CN" altLang="en-US" sz="2800" dirty="0"/>
                    </a:p>
                  </a:txBody>
                  <a:tcPr/>
                </a:tc>
                <a:tc>
                  <a:txBody>
                    <a:bodyPr/>
                    <a:lstStyle/>
                    <a:p>
                      <a:pPr algn="ctr"/>
                      <a:r>
                        <a:rPr lang="en-US" altLang="zh-CN" sz="2800" dirty="0"/>
                        <a:t>2</a:t>
                      </a:r>
                      <a:endParaRPr lang="zh-CN" altLang="en-US" sz="2800" dirty="0"/>
                    </a:p>
                  </a:txBody>
                  <a:tcPr/>
                </a:tc>
                <a:tc>
                  <a:txBody>
                    <a:bodyPr/>
                    <a:lstStyle/>
                    <a:p>
                      <a:pPr algn="ctr"/>
                      <a:r>
                        <a:rPr lang="en-US" altLang="zh-CN" sz="2800" dirty="0"/>
                        <a:t>2</a:t>
                      </a:r>
                      <a:endParaRPr lang="zh-CN" altLang="en-US" sz="2800" dirty="0"/>
                    </a:p>
                  </a:txBody>
                  <a:tcPr/>
                </a:tc>
                <a:extLst>
                  <a:ext uri="{0D108BD9-81ED-4DB2-BD59-A6C34878D82A}">
                    <a16:rowId xmlns:a16="http://schemas.microsoft.com/office/drawing/2014/main" val="94558807"/>
                  </a:ext>
                </a:extLst>
              </a:tr>
              <a:tr h="450189">
                <a:tc>
                  <a:txBody>
                    <a:bodyPr/>
                    <a:lstStyle/>
                    <a:p>
                      <a:pPr algn="ctr"/>
                      <a:r>
                        <a:rPr lang="en-US" altLang="zh-CN" sz="2800" dirty="0"/>
                        <a:t>V4</a:t>
                      </a:r>
                      <a:endParaRPr lang="zh-CN" altLang="en-US" sz="2800" dirty="0"/>
                    </a:p>
                  </a:txBody>
                  <a:tcPr/>
                </a:tc>
                <a:tc>
                  <a:txBody>
                    <a:bodyPr/>
                    <a:lstStyle/>
                    <a:p>
                      <a:pPr algn="ctr"/>
                      <a:r>
                        <a:rPr lang="en-US" altLang="zh-CN" sz="2800" dirty="0"/>
                        <a:t>6</a:t>
                      </a:r>
                      <a:endParaRPr lang="zh-CN" altLang="en-US" sz="2800" dirty="0"/>
                    </a:p>
                  </a:txBody>
                  <a:tcPr/>
                </a:tc>
                <a:tc>
                  <a:txBody>
                    <a:bodyPr/>
                    <a:lstStyle/>
                    <a:p>
                      <a:pPr algn="ctr"/>
                      <a:r>
                        <a:rPr lang="en-US" altLang="zh-CN" sz="2800" dirty="0"/>
                        <a:t>6</a:t>
                      </a:r>
                      <a:endParaRPr lang="zh-CN" altLang="en-US" sz="2800" dirty="0"/>
                    </a:p>
                  </a:txBody>
                  <a:tcPr/>
                </a:tc>
                <a:extLst>
                  <a:ext uri="{0D108BD9-81ED-4DB2-BD59-A6C34878D82A}">
                    <a16:rowId xmlns:a16="http://schemas.microsoft.com/office/drawing/2014/main" val="4165900187"/>
                  </a:ext>
                </a:extLst>
              </a:tr>
              <a:tr h="450189">
                <a:tc>
                  <a:txBody>
                    <a:bodyPr/>
                    <a:lstStyle/>
                    <a:p>
                      <a:pPr algn="ctr"/>
                      <a:r>
                        <a:rPr lang="en-US" altLang="zh-CN" sz="2800" dirty="0"/>
                        <a:t>V5</a:t>
                      </a:r>
                      <a:endParaRPr lang="zh-CN" altLang="en-US" sz="2800" dirty="0"/>
                    </a:p>
                  </a:txBody>
                  <a:tcPr/>
                </a:tc>
                <a:tc>
                  <a:txBody>
                    <a:bodyPr/>
                    <a:lstStyle/>
                    <a:p>
                      <a:pPr algn="ctr"/>
                      <a:r>
                        <a:rPr lang="en-US" altLang="zh-CN" sz="2800" dirty="0"/>
                        <a:t>6</a:t>
                      </a:r>
                      <a:endParaRPr lang="zh-CN" altLang="en-US" sz="2800" dirty="0"/>
                    </a:p>
                  </a:txBody>
                  <a:tcPr/>
                </a:tc>
                <a:tc>
                  <a:txBody>
                    <a:bodyPr/>
                    <a:lstStyle/>
                    <a:p>
                      <a:pPr algn="ctr"/>
                      <a:r>
                        <a:rPr lang="en-US" altLang="zh-CN" sz="2800" dirty="0"/>
                        <a:t>7</a:t>
                      </a:r>
                      <a:endParaRPr lang="zh-CN" altLang="en-US" sz="2800" dirty="0"/>
                    </a:p>
                  </a:txBody>
                  <a:tcPr/>
                </a:tc>
                <a:extLst>
                  <a:ext uri="{0D108BD9-81ED-4DB2-BD59-A6C34878D82A}">
                    <a16:rowId xmlns:a16="http://schemas.microsoft.com/office/drawing/2014/main" val="2252952715"/>
                  </a:ext>
                </a:extLst>
              </a:tr>
              <a:tr h="450189">
                <a:tc>
                  <a:txBody>
                    <a:bodyPr/>
                    <a:lstStyle/>
                    <a:p>
                      <a:pPr algn="ctr"/>
                      <a:r>
                        <a:rPr lang="en-US" altLang="zh-CN" sz="2800" dirty="0"/>
                        <a:t>V6</a:t>
                      </a:r>
                      <a:endParaRPr lang="zh-CN" altLang="en-US" sz="2800" dirty="0"/>
                    </a:p>
                  </a:txBody>
                  <a:tcPr/>
                </a:tc>
                <a:tc>
                  <a:txBody>
                    <a:bodyPr/>
                    <a:lstStyle/>
                    <a:p>
                      <a:pPr algn="ctr"/>
                      <a:r>
                        <a:rPr lang="en-US" altLang="zh-CN" sz="2800" dirty="0"/>
                        <a:t>8</a:t>
                      </a:r>
                      <a:endParaRPr lang="zh-CN" altLang="en-US" sz="2800" dirty="0"/>
                    </a:p>
                  </a:txBody>
                  <a:tcPr/>
                </a:tc>
                <a:tc>
                  <a:txBody>
                    <a:bodyPr/>
                    <a:lstStyle/>
                    <a:p>
                      <a:pPr algn="ctr"/>
                      <a:r>
                        <a:rPr lang="en-US" altLang="zh-CN" sz="2800" dirty="0"/>
                        <a:t>8</a:t>
                      </a:r>
                      <a:endParaRPr lang="zh-CN" altLang="en-US" sz="2800" dirty="0"/>
                    </a:p>
                  </a:txBody>
                  <a:tcPr/>
                </a:tc>
                <a:extLst>
                  <a:ext uri="{0D108BD9-81ED-4DB2-BD59-A6C34878D82A}">
                    <a16:rowId xmlns:a16="http://schemas.microsoft.com/office/drawing/2014/main" val="2024366455"/>
                  </a:ext>
                </a:extLst>
              </a:tr>
            </a:tbl>
          </a:graphicData>
        </a:graphic>
      </p:graphicFrame>
      <p:sp>
        <p:nvSpPr>
          <p:cNvPr id="3" name="文本框 2">
            <a:extLst>
              <a:ext uri="{FF2B5EF4-FFF2-40B4-BE49-F238E27FC236}">
                <a16:creationId xmlns:a16="http://schemas.microsoft.com/office/drawing/2014/main" id="{01DCE6B8-D46B-A904-12CC-E3F3EE713654}"/>
              </a:ext>
            </a:extLst>
          </p:cNvPr>
          <p:cNvSpPr txBox="1"/>
          <p:nvPr/>
        </p:nvSpPr>
        <p:spPr>
          <a:xfrm>
            <a:off x="6672591" y="2564904"/>
            <a:ext cx="720080" cy="523220"/>
          </a:xfrm>
          <a:prstGeom prst="rect">
            <a:avLst/>
          </a:prstGeom>
          <a:noFill/>
        </p:spPr>
        <p:txBody>
          <a:bodyPr wrap="square" rtlCol="0">
            <a:spAutoFit/>
          </a:bodyPr>
          <a:lstStyle/>
          <a:p>
            <a:pPr algn="l"/>
            <a:r>
              <a:rPr lang="en-US" altLang="zh-CN" sz="2800" i="0" dirty="0">
                <a:solidFill>
                  <a:srgbClr val="FF0000"/>
                </a:solidFill>
                <a:latin typeface="黑体" panose="02010609060101010101" pitchFamily="49" charset="-122"/>
                <a:ea typeface="黑体" panose="02010609060101010101" pitchFamily="49" charset="-122"/>
              </a:rPr>
              <a:t>0</a:t>
            </a:r>
            <a:endParaRPr lang="zh-CN" altLang="en-US" sz="2800" i="0" dirty="0">
              <a:solidFill>
                <a:srgbClr val="FF0000"/>
              </a:solidFill>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id="{422CD28B-C494-3CC2-F703-B895805E7E1D}"/>
              </a:ext>
            </a:extLst>
          </p:cNvPr>
          <p:cNvSpPr txBox="1"/>
          <p:nvPr/>
        </p:nvSpPr>
        <p:spPr>
          <a:xfrm>
            <a:off x="7988181" y="2564904"/>
            <a:ext cx="720080" cy="523220"/>
          </a:xfrm>
          <a:prstGeom prst="rect">
            <a:avLst/>
          </a:prstGeom>
          <a:noFill/>
        </p:spPr>
        <p:txBody>
          <a:bodyPr wrap="square" rtlCol="0">
            <a:spAutoFit/>
          </a:bodyPr>
          <a:lstStyle/>
          <a:p>
            <a:pPr algn="l"/>
            <a:r>
              <a:rPr lang="en-US" altLang="zh-CN" sz="2800" i="0" dirty="0">
                <a:solidFill>
                  <a:srgbClr val="FF0000"/>
                </a:solidFill>
                <a:latin typeface="黑体" panose="02010609060101010101" pitchFamily="49" charset="-122"/>
                <a:ea typeface="黑体" panose="02010609060101010101" pitchFamily="49" charset="-122"/>
              </a:rPr>
              <a:t>0</a:t>
            </a:r>
            <a:endParaRPr lang="zh-CN" altLang="en-US" sz="2800" i="0" dirty="0">
              <a:solidFill>
                <a:srgbClr val="FF0000"/>
              </a:solidFill>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D43294DF-C685-6419-5229-7234C3E2C427}"/>
              </a:ext>
            </a:extLst>
          </p:cNvPr>
          <p:cNvSpPr txBox="1"/>
          <p:nvPr/>
        </p:nvSpPr>
        <p:spPr>
          <a:xfrm>
            <a:off x="6660232" y="3088124"/>
            <a:ext cx="720080" cy="523220"/>
          </a:xfrm>
          <a:prstGeom prst="rect">
            <a:avLst/>
          </a:prstGeom>
          <a:noFill/>
        </p:spPr>
        <p:txBody>
          <a:bodyPr wrap="square" rtlCol="0">
            <a:spAutoFit/>
          </a:bodyPr>
          <a:lstStyle/>
          <a:p>
            <a:pPr algn="l"/>
            <a:r>
              <a:rPr lang="en-US" altLang="zh-CN" sz="2800" i="0" dirty="0">
                <a:solidFill>
                  <a:srgbClr val="FF0000"/>
                </a:solidFill>
                <a:latin typeface="黑体" panose="02010609060101010101" pitchFamily="49" charset="-122"/>
                <a:ea typeface="黑体" panose="02010609060101010101" pitchFamily="49" charset="-122"/>
              </a:rPr>
              <a:t>0</a:t>
            </a:r>
            <a:endParaRPr lang="zh-CN" altLang="en-US" sz="2800" i="0" dirty="0">
              <a:solidFill>
                <a:srgbClr val="FF0000"/>
              </a:solidFill>
              <a:latin typeface="黑体" panose="02010609060101010101" pitchFamily="49" charset="-122"/>
              <a:ea typeface="黑体" panose="02010609060101010101" pitchFamily="49" charset="-122"/>
            </a:endParaRPr>
          </a:p>
        </p:txBody>
      </p:sp>
      <p:sp>
        <p:nvSpPr>
          <p:cNvPr id="8" name="文本框 7">
            <a:extLst>
              <a:ext uri="{FF2B5EF4-FFF2-40B4-BE49-F238E27FC236}">
                <a16:creationId xmlns:a16="http://schemas.microsoft.com/office/drawing/2014/main" id="{259AB928-D755-9FDE-7B7A-5296A0F6CCD8}"/>
              </a:ext>
            </a:extLst>
          </p:cNvPr>
          <p:cNvSpPr txBox="1"/>
          <p:nvPr/>
        </p:nvSpPr>
        <p:spPr>
          <a:xfrm>
            <a:off x="7988181" y="3167390"/>
            <a:ext cx="720080" cy="523220"/>
          </a:xfrm>
          <a:prstGeom prst="rect">
            <a:avLst/>
          </a:prstGeom>
          <a:noFill/>
        </p:spPr>
        <p:txBody>
          <a:bodyPr wrap="square" rtlCol="0">
            <a:spAutoFit/>
          </a:bodyPr>
          <a:lstStyle/>
          <a:p>
            <a:pPr algn="l"/>
            <a:r>
              <a:rPr lang="en-US" altLang="zh-CN" sz="2800" i="0" dirty="0">
                <a:solidFill>
                  <a:srgbClr val="FF0000"/>
                </a:solidFill>
                <a:latin typeface="黑体" panose="02010609060101010101" pitchFamily="49" charset="-122"/>
                <a:ea typeface="黑体" panose="02010609060101010101" pitchFamily="49" charset="-122"/>
              </a:rPr>
              <a:t>0</a:t>
            </a:r>
            <a:endParaRPr lang="zh-CN" altLang="en-US" sz="2800" i="0" dirty="0">
              <a:solidFill>
                <a:srgbClr val="FF0000"/>
              </a:solidFill>
              <a:latin typeface="黑体" panose="02010609060101010101" pitchFamily="49" charset="-122"/>
              <a:ea typeface="黑体" panose="02010609060101010101" pitchFamily="49" charset="-122"/>
            </a:endParaRPr>
          </a:p>
        </p:txBody>
      </p:sp>
      <p:sp>
        <p:nvSpPr>
          <p:cNvPr id="9" name="文本框 8">
            <a:extLst>
              <a:ext uri="{FF2B5EF4-FFF2-40B4-BE49-F238E27FC236}">
                <a16:creationId xmlns:a16="http://schemas.microsoft.com/office/drawing/2014/main" id="{F65BEAC5-F37B-BA46-90E3-8F983BE69E74}"/>
              </a:ext>
            </a:extLst>
          </p:cNvPr>
          <p:cNvSpPr txBox="1"/>
          <p:nvPr/>
        </p:nvSpPr>
        <p:spPr>
          <a:xfrm>
            <a:off x="6672591" y="3639923"/>
            <a:ext cx="720080" cy="523220"/>
          </a:xfrm>
          <a:prstGeom prst="rect">
            <a:avLst/>
          </a:prstGeom>
          <a:noFill/>
        </p:spPr>
        <p:txBody>
          <a:bodyPr wrap="square" rtlCol="0">
            <a:spAutoFit/>
          </a:bodyPr>
          <a:lstStyle/>
          <a:p>
            <a:pPr algn="l"/>
            <a:r>
              <a:rPr lang="en-US" altLang="zh-CN" sz="2800" i="0" dirty="0">
                <a:solidFill>
                  <a:srgbClr val="FF0000"/>
                </a:solidFill>
                <a:latin typeface="黑体" panose="02010609060101010101" pitchFamily="49" charset="-122"/>
                <a:ea typeface="黑体" panose="02010609060101010101" pitchFamily="49" charset="-122"/>
              </a:rPr>
              <a:t>3</a:t>
            </a:r>
            <a:endParaRPr lang="zh-CN" altLang="en-US" sz="2800" i="0" dirty="0">
              <a:solidFill>
                <a:srgbClr val="FF0000"/>
              </a:solidFill>
              <a:latin typeface="黑体" panose="02010609060101010101" pitchFamily="49" charset="-122"/>
              <a:ea typeface="黑体" panose="02010609060101010101" pitchFamily="49" charset="-122"/>
            </a:endParaRPr>
          </a:p>
        </p:txBody>
      </p:sp>
      <p:sp>
        <p:nvSpPr>
          <p:cNvPr id="10" name="文本框 9">
            <a:extLst>
              <a:ext uri="{FF2B5EF4-FFF2-40B4-BE49-F238E27FC236}">
                <a16:creationId xmlns:a16="http://schemas.microsoft.com/office/drawing/2014/main" id="{A1F32674-5087-C229-C1DD-40121F196E02}"/>
              </a:ext>
            </a:extLst>
          </p:cNvPr>
          <p:cNvSpPr txBox="1"/>
          <p:nvPr/>
        </p:nvSpPr>
        <p:spPr>
          <a:xfrm>
            <a:off x="8027045" y="4620966"/>
            <a:ext cx="720080" cy="523220"/>
          </a:xfrm>
          <a:prstGeom prst="rect">
            <a:avLst/>
          </a:prstGeom>
          <a:noFill/>
        </p:spPr>
        <p:txBody>
          <a:bodyPr wrap="square" rtlCol="0">
            <a:spAutoFit/>
          </a:bodyPr>
          <a:lstStyle/>
          <a:p>
            <a:pPr algn="l"/>
            <a:r>
              <a:rPr lang="en-US" altLang="zh-CN" sz="2800" i="0" dirty="0">
                <a:solidFill>
                  <a:srgbClr val="FF0000"/>
                </a:solidFill>
                <a:latin typeface="黑体" panose="02010609060101010101" pitchFamily="49" charset="-122"/>
                <a:ea typeface="黑体" panose="02010609060101010101" pitchFamily="49" charset="-122"/>
              </a:rPr>
              <a:t>2</a:t>
            </a:r>
            <a:endParaRPr lang="zh-CN" altLang="en-US" sz="2800" i="0" dirty="0">
              <a:solidFill>
                <a:srgbClr val="FF0000"/>
              </a:solidFill>
              <a:latin typeface="黑体" panose="02010609060101010101" pitchFamily="49" charset="-122"/>
              <a:ea typeface="黑体" panose="02010609060101010101" pitchFamily="49" charset="-122"/>
            </a:endParaRPr>
          </a:p>
        </p:txBody>
      </p:sp>
      <p:sp>
        <p:nvSpPr>
          <p:cNvPr id="11" name="文本框 10">
            <a:extLst>
              <a:ext uri="{FF2B5EF4-FFF2-40B4-BE49-F238E27FC236}">
                <a16:creationId xmlns:a16="http://schemas.microsoft.com/office/drawing/2014/main" id="{C3660788-A685-4C55-93DA-91B9339E519B}"/>
              </a:ext>
            </a:extLst>
          </p:cNvPr>
          <p:cNvSpPr txBox="1"/>
          <p:nvPr/>
        </p:nvSpPr>
        <p:spPr>
          <a:xfrm>
            <a:off x="6660232" y="4186621"/>
            <a:ext cx="720080" cy="523220"/>
          </a:xfrm>
          <a:prstGeom prst="rect">
            <a:avLst/>
          </a:prstGeom>
          <a:noFill/>
        </p:spPr>
        <p:txBody>
          <a:bodyPr wrap="square" rtlCol="0">
            <a:spAutoFit/>
          </a:bodyPr>
          <a:lstStyle/>
          <a:p>
            <a:pPr algn="l"/>
            <a:r>
              <a:rPr lang="en-US" altLang="zh-CN" sz="2800" i="0" dirty="0">
                <a:latin typeface="黑体" panose="02010609060101010101" pitchFamily="49" charset="-122"/>
                <a:ea typeface="黑体" panose="02010609060101010101" pitchFamily="49" charset="-122"/>
              </a:rPr>
              <a:t>3</a:t>
            </a:r>
            <a:endParaRPr lang="zh-CN" altLang="en-US" sz="2800" i="0" dirty="0">
              <a:latin typeface="黑体" panose="02010609060101010101" pitchFamily="49" charset="-122"/>
              <a:ea typeface="黑体" panose="02010609060101010101" pitchFamily="49" charset="-122"/>
            </a:endParaRPr>
          </a:p>
        </p:txBody>
      </p:sp>
      <p:sp>
        <p:nvSpPr>
          <p:cNvPr id="12" name="文本框 11">
            <a:extLst>
              <a:ext uri="{FF2B5EF4-FFF2-40B4-BE49-F238E27FC236}">
                <a16:creationId xmlns:a16="http://schemas.microsoft.com/office/drawing/2014/main" id="{F3B4C27C-73E7-85E2-50BD-23610C117BFA}"/>
              </a:ext>
            </a:extLst>
          </p:cNvPr>
          <p:cNvSpPr txBox="1"/>
          <p:nvPr/>
        </p:nvSpPr>
        <p:spPr>
          <a:xfrm>
            <a:off x="7988181" y="4191722"/>
            <a:ext cx="720080" cy="523220"/>
          </a:xfrm>
          <a:prstGeom prst="rect">
            <a:avLst/>
          </a:prstGeom>
          <a:noFill/>
        </p:spPr>
        <p:txBody>
          <a:bodyPr wrap="square" rtlCol="0">
            <a:spAutoFit/>
          </a:bodyPr>
          <a:lstStyle/>
          <a:p>
            <a:pPr algn="l"/>
            <a:r>
              <a:rPr lang="en-US" altLang="zh-CN" sz="2800" i="0" dirty="0">
                <a:latin typeface="黑体" panose="02010609060101010101" pitchFamily="49" charset="-122"/>
                <a:ea typeface="黑体" panose="02010609060101010101" pitchFamily="49" charset="-122"/>
              </a:rPr>
              <a:t>4</a:t>
            </a:r>
            <a:endParaRPr lang="zh-CN" altLang="en-US" sz="2800" i="0" dirty="0">
              <a:latin typeface="黑体" panose="02010609060101010101" pitchFamily="49" charset="-122"/>
              <a:ea typeface="黑体" panose="02010609060101010101" pitchFamily="49" charset="-122"/>
            </a:endParaRPr>
          </a:p>
        </p:txBody>
      </p:sp>
      <p:sp>
        <p:nvSpPr>
          <p:cNvPr id="13" name="文本框 12">
            <a:extLst>
              <a:ext uri="{FF2B5EF4-FFF2-40B4-BE49-F238E27FC236}">
                <a16:creationId xmlns:a16="http://schemas.microsoft.com/office/drawing/2014/main" id="{2605F47B-71C3-E04E-AAE8-39812CB743D5}"/>
              </a:ext>
            </a:extLst>
          </p:cNvPr>
          <p:cNvSpPr txBox="1"/>
          <p:nvPr/>
        </p:nvSpPr>
        <p:spPr>
          <a:xfrm>
            <a:off x="6660232" y="4646455"/>
            <a:ext cx="720080" cy="523220"/>
          </a:xfrm>
          <a:prstGeom prst="rect">
            <a:avLst/>
          </a:prstGeom>
          <a:noFill/>
        </p:spPr>
        <p:txBody>
          <a:bodyPr wrap="square" rtlCol="0">
            <a:spAutoFit/>
          </a:bodyPr>
          <a:lstStyle/>
          <a:p>
            <a:pPr algn="l"/>
            <a:r>
              <a:rPr lang="en-US" altLang="zh-CN" sz="2800" i="0" dirty="0">
                <a:solidFill>
                  <a:srgbClr val="FF0000"/>
                </a:solidFill>
                <a:latin typeface="黑体" panose="02010609060101010101" pitchFamily="49" charset="-122"/>
                <a:ea typeface="黑体" panose="02010609060101010101" pitchFamily="49" charset="-122"/>
              </a:rPr>
              <a:t>2</a:t>
            </a:r>
            <a:endParaRPr lang="zh-CN" altLang="en-US" sz="2800" i="0" dirty="0">
              <a:solidFill>
                <a:srgbClr val="FF0000"/>
              </a:solidFill>
              <a:latin typeface="黑体" panose="02010609060101010101" pitchFamily="49" charset="-122"/>
              <a:ea typeface="黑体" panose="02010609060101010101" pitchFamily="49" charset="-122"/>
            </a:endParaRPr>
          </a:p>
        </p:txBody>
      </p:sp>
      <p:sp>
        <p:nvSpPr>
          <p:cNvPr id="14" name="文本框 13">
            <a:extLst>
              <a:ext uri="{FF2B5EF4-FFF2-40B4-BE49-F238E27FC236}">
                <a16:creationId xmlns:a16="http://schemas.microsoft.com/office/drawing/2014/main" id="{962F18AE-0BCB-3FB4-6845-68972DB3294A}"/>
              </a:ext>
            </a:extLst>
          </p:cNvPr>
          <p:cNvSpPr txBox="1"/>
          <p:nvPr/>
        </p:nvSpPr>
        <p:spPr>
          <a:xfrm>
            <a:off x="7988181" y="3621514"/>
            <a:ext cx="720080" cy="523220"/>
          </a:xfrm>
          <a:prstGeom prst="rect">
            <a:avLst/>
          </a:prstGeom>
          <a:noFill/>
        </p:spPr>
        <p:txBody>
          <a:bodyPr wrap="square" rtlCol="0">
            <a:spAutoFit/>
          </a:bodyPr>
          <a:lstStyle/>
          <a:p>
            <a:pPr algn="l"/>
            <a:r>
              <a:rPr lang="en-US" altLang="zh-CN" sz="2800" i="0" dirty="0">
                <a:solidFill>
                  <a:srgbClr val="FF0000"/>
                </a:solidFill>
                <a:latin typeface="黑体" panose="02010609060101010101" pitchFamily="49" charset="-122"/>
                <a:ea typeface="黑体" panose="02010609060101010101" pitchFamily="49" charset="-122"/>
              </a:rPr>
              <a:t>3</a:t>
            </a:r>
            <a:endParaRPr lang="zh-CN" altLang="en-US" sz="2800" i="0" dirty="0">
              <a:solidFill>
                <a:srgbClr val="FF0000"/>
              </a:solidFill>
              <a:latin typeface="黑体" panose="02010609060101010101" pitchFamily="49" charset="-122"/>
              <a:ea typeface="黑体" panose="02010609060101010101" pitchFamily="49" charset="-122"/>
            </a:endParaRPr>
          </a:p>
        </p:txBody>
      </p:sp>
      <p:sp>
        <p:nvSpPr>
          <p:cNvPr id="15" name="文本框 14">
            <a:extLst>
              <a:ext uri="{FF2B5EF4-FFF2-40B4-BE49-F238E27FC236}">
                <a16:creationId xmlns:a16="http://schemas.microsoft.com/office/drawing/2014/main" id="{520123E7-B9B4-8F6D-7192-E897E7013BF7}"/>
              </a:ext>
            </a:extLst>
          </p:cNvPr>
          <p:cNvSpPr txBox="1"/>
          <p:nvPr/>
        </p:nvSpPr>
        <p:spPr>
          <a:xfrm>
            <a:off x="8032130" y="5127490"/>
            <a:ext cx="720080" cy="523220"/>
          </a:xfrm>
          <a:prstGeom prst="rect">
            <a:avLst/>
          </a:prstGeom>
          <a:noFill/>
        </p:spPr>
        <p:txBody>
          <a:bodyPr wrap="square" rtlCol="0">
            <a:spAutoFit/>
          </a:bodyPr>
          <a:lstStyle/>
          <a:p>
            <a:pPr algn="l"/>
            <a:r>
              <a:rPr lang="en-US" altLang="zh-CN" sz="2800" i="0" dirty="0">
                <a:latin typeface="黑体" panose="02010609060101010101" pitchFamily="49" charset="-122"/>
                <a:ea typeface="黑体" panose="02010609060101010101" pitchFamily="49" charset="-122"/>
              </a:rPr>
              <a:t>5</a:t>
            </a:r>
            <a:endParaRPr lang="zh-CN" altLang="en-US" sz="2800" i="0" dirty="0">
              <a:latin typeface="黑体" panose="02010609060101010101" pitchFamily="49" charset="-122"/>
              <a:ea typeface="黑体" panose="02010609060101010101" pitchFamily="49" charset="-122"/>
            </a:endParaRPr>
          </a:p>
        </p:txBody>
      </p:sp>
      <p:sp>
        <p:nvSpPr>
          <p:cNvPr id="16" name="文本框 15">
            <a:extLst>
              <a:ext uri="{FF2B5EF4-FFF2-40B4-BE49-F238E27FC236}">
                <a16:creationId xmlns:a16="http://schemas.microsoft.com/office/drawing/2014/main" id="{F452409E-3507-F902-6DEE-422332FF9728}"/>
              </a:ext>
            </a:extLst>
          </p:cNvPr>
          <p:cNvSpPr txBox="1"/>
          <p:nvPr/>
        </p:nvSpPr>
        <p:spPr>
          <a:xfrm>
            <a:off x="6665317" y="5152979"/>
            <a:ext cx="720080" cy="523220"/>
          </a:xfrm>
          <a:prstGeom prst="rect">
            <a:avLst/>
          </a:prstGeom>
          <a:noFill/>
        </p:spPr>
        <p:txBody>
          <a:bodyPr wrap="square" rtlCol="0">
            <a:spAutoFit/>
          </a:bodyPr>
          <a:lstStyle/>
          <a:p>
            <a:pPr algn="l"/>
            <a:r>
              <a:rPr lang="en-US" altLang="zh-CN" sz="2800" i="0" dirty="0">
                <a:latin typeface="黑体" panose="02010609060101010101" pitchFamily="49" charset="-122"/>
                <a:ea typeface="黑体" panose="02010609060101010101" pitchFamily="49" charset="-122"/>
              </a:rPr>
              <a:t>2</a:t>
            </a:r>
            <a:endParaRPr lang="zh-CN" altLang="en-US" sz="2800" i="0" dirty="0">
              <a:latin typeface="黑体" panose="02010609060101010101" pitchFamily="49" charset="-122"/>
              <a:ea typeface="黑体" panose="02010609060101010101" pitchFamily="49" charset="-122"/>
            </a:endParaRPr>
          </a:p>
        </p:txBody>
      </p:sp>
      <p:sp>
        <p:nvSpPr>
          <p:cNvPr id="17" name="文本框 16">
            <a:extLst>
              <a:ext uri="{FF2B5EF4-FFF2-40B4-BE49-F238E27FC236}">
                <a16:creationId xmlns:a16="http://schemas.microsoft.com/office/drawing/2014/main" id="{92C687C1-847A-9EBD-5F47-ABE5E0D28416}"/>
              </a:ext>
            </a:extLst>
          </p:cNvPr>
          <p:cNvSpPr txBox="1"/>
          <p:nvPr/>
        </p:nvSpPr>
        <p:spPr>
          <a:xfrm>
            <a:off x="8028384" y="5688603"/>
            <a:ext cx="720080" cy="523220"/>
          </a:xfrm>
          <a:prstGeom prst="rect">
            <a:avLst/>
          </a:prstGeom>
          <a:noFill/>
        </p:spPr>
        <p:txBody>
          <a:bodyPr wrap="square" rtlCol="0">
            <a:spAutoFit/>
          </a:bodyPr>
          <a:lstStyle/>
          <a:p>
            <a:pPr algn="l"/>
            <a:r>
              <a:rPr lang="en-US" altLang="zh-CN" sz="2800" i="0" dirty="0">
                <a:solidFill>
                  <a:srgbClr val="FF0000"/>
                </a:solidFill>
                <a:latin typeface="黑体" panose="02010609060101010101" pitchFamily="49" charset="-122"/>
                <a:ea typeface="黑体" panose="02010609060101010101" pitchFamily="49" charset="-122"/>
              </a:rPr>
              <a:t>6</a:t>
            </a:r>
            <a:endParaRPr lang="zh-CN" altLang="en-US" sz="2800" i="0" dirty="0">
              <a:solidFill>
                <a:srgbClr val="FF0000"/>
              </a:solidFill>
              <a:latin typeface="黑体" panose="02010609060101010101" pitchFamily="49" charset="-122"/>
              <a:ea typeface="黑体" panose="02010609060101010101" pitchFamily="49" charset="-122"/>
            </a:endParaRPr>
          </a:p>
        </p:txBody>
      </p:sp>
      <p:sp>
        <p:nvSpPr>
          <p:cNvPr id="18" name="文本框 17">
            <a:extLst>
              <a:ext uri="{FF2B5EF4-FFF2-40B4-BE49-F238E27FC236}">
                <a16:creationId xmlns:a16="http://schemas.microsoft.com/office/drawing/2014/main" id="{F81286C9-C104-549D-FDB3-07B7363076E5}"/>
              </a:ext>
            </a:extLst>
          </p:cNvPr>
          <p:cNvSpPr txBox="1"/>
          <p:nvPr/>
        </p:nvSpPr>
        <p:spPr>
          <a:xfrm>
            <a:off x="6661571" y="5714092"/>
            <a:ext cx="720080" cy="523220"/>
          </a:xfrm>
          <a:prstGeom prst="rect">
            <a:avLst/>
          </a:prstGeom>
          <a:noFill/>
        </p:spPr>
        <p:txBody>
          <a:bodyPr wrap="square" rtlCol="0">
            <a:spAutoFit/>
          </a:bodyPr>
          <a:lstStyle/>
          <a:p>
            <a:pPr algn="l"/>
            <a:r>
              <a:rPr lang="en-US" altLang="zh-CN" sz="2800" i="0" dirty="0">
                <a:solidFill>
                  <a:srgbClr val="FF0000"/>
                </a:solidFill>
                <a:latin typeface="黑体" panose="02010609060101010101" pitchFamily="49" charset="-122"/>
                <a:ea typeface="黑体" panose="02010609060101010101" pitchFamily="49" charset="-122"/>
              </a:rPr>
              <a:t>6</a:t>
            </a:r>
            <a:endParaRPr lang="zh-CN" altLang="en-US" sz="2800" i="0" dirty="0">
              <a:solidFill>
                <a:srgbClr val="FF0000"/>
              </a:solidFill>
              <a:latin typeface="黑体" panose="02010609060101010101" pitchFamily="49" charset="-122"/>
              <a:ea typeface="黑体" panose="02010609060101010101" pitchFamily="49" charset="-122"/>
            </a:endParaRPr>
          </a:p>
        </p:txBody>
      </p:sp>
      <p:sp>
        <p:nvSpPr>
          <p:cNvPr id="19" name="文本框 18">
            <a:extLst>
              <a:ext uri="{FF2B5EF4-FFF2-40B4-BE49-F238E27FC236}">
                <a16:creationId xmlns:a16="http://schemas.microsoft.com/office/drawing/2014/main" id="{1A42932F-340C-82D5-6798-16A48C0F9237}"/>
              </a:ext>
            </a:extLst>
          </p:cNvPr>
          <p:cNvSpPr txBox="1"/>
          <p:nvPr/>
        </p:nvSpPr>
        <p:spPr>
          <a:xfrm>
            <a:off x="8027045" y="6165304"/>
            <a:ext cx="720080" cy="523220"/>
          </a:xfrm>
          <a:prstGeom prst="rect">
            <a:avLst/>
          </a:prstGeom>
          <a:noFill/>
        </p:spPr>
        <p:txBody>
          <a:bodyPr wrap="square" rtlCol="0">
            <a:spAutoFit/>
          </a:bodyPr>
          <a:lstStyle/>
          <a:p>
            <a:pPr algn="l"/>
            <a:r>
              <a:rPr lang="en-US" altLang="zh-CN" sz="2800" i="0" dirty="0">
                <a:latin typeface="黑体" panose="02010609060101010101" pitchFamily="49" charset="-122"/>
                <a:ea typeface="黑体" panose="02010609060101010101" pitchFamily="49" charset="-122"/>
              </a:rPr>
              <a:t>7</a:t>
            </a:r>
            <a:endParaRPr lang="zh-CN" altLang="en-US" sz="2800" i="0" dirty="0">
              <a:latin typeface="黑体" panose="02010609060101010101" pitchFamily="49" charset="-122"/>
              <a:ea typeface="黑体" panose="02010609060101010101" pitchFamily="49" charset="-122"/>
            </a:endParaRPr>
          </a:p>
        </p:txBody>
      </p:sp>
      <p:sp>
        <p:nvSpPr>
          <p:cNvPr id="20" name="文本框 19">
            <a:extLst>
              <a:ext uri="{FF2B5EF4-FFF2-40B4-BE49-F238E27FC236}">
                <a16:creationId xmlns:a16="http://schemas.microsoft.com/office/drawing/2014/main" id="{6430C2B5-F286-B543-DE5A-3E1155593804}"/>
              </a:ext>
            </a:extLst>
          </p:cNvPr>
          <p:cNvSpPr txBox="1"/>
          <p:nvPr/>
        </p:nvSpPr>
        <p:spPr>
          <a:xfrm>
            <a:off x="6660232" y="6190793"/>
            <a:ext cx="720080" cy="523220"/>
          </a:xfrm>
          <a:prstGeom prst="rect">
            <a:avLst/>
          </a:prstGeom>
          <a:noFill/>
        </p:spPr>
        <p:txBody>
          <a:bodyPr wrap="square" rtlCol="0">
            <a:spAutoFit/>
          </a:bodyPr>
          <a:lstStyle/>
          <a:p>
            <a:pPr algn="l"/>
            <a:r>
              <a:rPr lang="en-US" altLang="zh-CN" sz="2800" i="0" dirty="0">
                <a:latin typeface="黑体" panose="02010609060101010101" pitchFamily="49" charset="-122"/>
                <a:ea typeface="黑体" panose="02010609060101010101" pitchFamily="49" charset="-122"/>
              </a:rPr>
              <a:t>6</a:t>
            </a:r>
            <a:endParaRPr lang="zh-CN" altLang="en-US" sz="2800" i="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95643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8" grpId="0"/>
      <p:bldP spid="9" grpId="0"/>
      <p:bldP spid="10" grpId="0"/>
      <p:bldP spid="11" grpId="0"/>
      <p:bldP spid="12" grpId="0"/>
      <p:bldP spid="13" grpId="0"/>
      <p:bldP spid="14" grpId="0"/>
      <p:bldP spid="15" grpId="0"/>
      <p:bldP spid="16" grpId="0"/>
      <p:bldP spid="17" grpId="0"/>
      <p:bldP spid="18" grpId="0"/>
      <p:bldP spid="19" grpId="0"/>
      <p:bldP spid="20"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81" name="Rectangle 45"/>
          <p:cNvSpPr>
            <a:spLocks noGrp="1" noChangeArrowheads="1"/>
          </p:cNvSpPr>
          <p:nvPr/>
        </p:nvSpPr>
        <p:spPr bwMode="auto">
          <a:xfrm>
            <a:off x="28352" y="1196752"/>
            <a:ext cx="8934703" cy="4968552"/>
          </a:xfrm>
          <a:prstGeom prst="rect">
            <a:avLst/>
          </a:prstGeom>
          <a:noFill/>
          <a:ln w="9525">
            <a:noFill/>
            <a:miter lim="800000"/>
            <a:headEnd/>
            <a:tailEnd/>
          </a:ln>
        </p:spPr>
        <p:txBody>
          <a:bodyPr anchor="b"/>
          <a:lstStyle/>
          <a:p>
            <a:pPr eaLnBrk="1" hangingPunct="1">
              <a:lnSpc>
                <a:spcPct val="150000"/>
              </a:lnSpc>
            </a:pPr>
            <a:r>
              <a:rPr lang="zh-CN" altLang="en-US" sz="2800" i="0" dirty="0">
                <a:latin typeface="黑体" pitchFamily="49" charset="-122"/>
                <a:ea typeface="黑体" pitchFamily="49" charset="-122"/>
                <a:sym typeface="Arial" pitchFamily="34" charset="0"/>
              </a:rPr>
              <a:t>    </a:t>
            </a:r>
            <a:r>
              <a:rPr lang="zh-CN" altLang="en-US" sz="2800" b="0" i="0" dirty="0">
                <a:latin typeface="黑体" pitchFamily="49" charset="-122"/>
                <a:ea typeface="黑体" pitchFamily="49" charset="-122"/>
                <a:sym typeface="Wingdings" panose="05000000000000000000" pitchFamily="2" charset="2"/>
              </a:rPr>
              <a:t>最少</a:t>
            </a:r>
            <a:r>
              <a:rPr lang="en-US" altLang="zh-CN" sz="2800" b="0" i="0" dirty="0">
                <a:latin typeface="黑体" pitchFamily="49" charset="-122"/>
                <a:ea typeface="黑体" pitchFamily="49" charset="-122"/>
                <a:sym typeface="Wingdings" panose="05000000000000000000" pitchFamily="2" charset="2"/>
              </a:rPr>
              <a:t>8</a:t>
            </a:r>
            <a:r>
              <a:rPr lang="zh-CN" altLang="en-US" sz="2800" b="0" i="0" dirty="0">
                <a:latin typeface="黑体" pitchFamily="49" charset="-122"/>
                <a:ea typeface="黑体" pitchFamily="49" charset="-122"/>
                <a:sym typeface="Wingdings" panose="05000000000000000000" pitchFamily="2" charset="2"/>
              </a:rPr>
              <a:t>时间单位。</a:t>
            </a:r>
            <a:endParaRPr lang="en-US" altLang="zh-CN" sz="2800" b="0" i="0" dirty="0">
              <a:latin typeface="黑体" pitchFamily="49" charset="-122"/>
              <a:ea typeface="黑体" pitchFamily="49" charset="-122"/>
              <a:sym typeface="Wingdings" panose="05000000000000000000" pitchFamily="2" charset="2"/>
            </a:endParaRPr>
          </a:p>
          <a:p>
            <a:pPr eaLnBrk="1" hangingPunct="1">
              <a:lnSpc>
                <a:spcPct val="150000"/>
              </a:lnSpc>
            </a:pPr>
            <a:r>
              <a:rPr lang="zh-CN" altLang="en-US" sz="2800" b="0" i="0" dirty="0">
                <a:latin typeface="黑体" pitchFamily="49" charset="-122"/>
                <a:ea typeface="黑体" pitchFamily="49" charset="-122"/>
                <a:sym typeface="Arial" pitchFamily="34" charset="0"/>
              </a:rPr>
              <a:t>    关键路径：</a:t>
            </a:r>
            <a:r>
              <a:rPr lang="en-US" altLang="zh-CN" sz="2800" b="0" i="0" dirty="0">
                <a:latin typeface="黑体" pitchFamily="49" charset="-122"/>
                <a:ea typeface="黑体" pitchFamily="49" charset="-122"/>
                <a:sym typeface="Arial" pitchFamily="34" charset="0"/>
              </a:rPr>
              <a:t>B-&gt;E-&gt;G </a:t>
            </a:r>
            <a:r>
              <a:rPr lang="zh-CN" altLang="en-US" sz="2800" b="0" i="0" dirty="0">
                <a:latin typeface="黑体" pitchFamily="49" charset="-122"/>
                <a:ea typeface="黑体" pitchFamily="49" charset="-122"/>
                <a:sym typeface="Arial" pitchFamily="34" charset="0"/>
              </a:rPr>
              <a:t>或 </a:t>
            </a:r>
            <a:r>
              <a:rPr lang="en-US" altLang="zh-CN" sz="2800" b="0" i="0" dirty="0">
                <a:latin typeface="黑体" pitchFamily="49" charset="-122"/>
                <a:ea typeface="黑体" pitchFamily="49" charset="-122"/>
                <a:sym typeface="Arial" pitchFamily="34" charset="0"/>
              </a:rPr>
              <a:t>A-&gt;C-&gt;G</a:t>
            </a:r>
            <a:r>
              <a:rPr lang="zh-CN" altLang="en-US" sz="2800" b="0" i="0" dirty="0">
                <a:latin typeface="黑体" pitchFamily="49" charset="-122"/>
                <a:ea typeface="黑体" pitchFamily="49" charset="-122"/>
                <a:sym typeface="Arial" pitchFamily="34" charset="0"/>
              </a:rPr>
              <a:t>。</a:t>
            </a:r>
            <a:endParaRPr lang="en-US" altLang="zh-CN" sz="2800" b="0" i="0" dirty="0">
              <a:latin typeface="黑体" pitchFamily="49" charset="-122"/>
              <a:ea typeface="黑体" pitchFamily="49" charset="-122"/>
              <a:sym typeface="Arial" pitchFamily="34" charset="0"/>
            </a:endParaRPr>
          </a:p>
          <a:p>
            <a:pPr eaLnBrk="1" hangingPunct="1">
              <a:lnSpc>
                <a:spcPct val="150000"/>
              </a:lnSpc>
            </a:pPr>
            <a:r>
              <a:rPr lang="en-US" altLang="zh-CN" sz="2800" b="0" i="0" dirty="0">
                <a:latin typeface="黑体" pitchFamily="49" charset="-122"/>
                <a:ea typeface="黑体" pitchFamily="49" charset="-122"/>
                <a:sym typeface="Arial" pitchFamily="34" charset="0"/>
              </a:rPr>
              <a:t>    </a:t>
            </a:r>
            <a:r>
              <a:rPr lang="zh-CN" altLang="en-US" sz="2800" b="0" i="0" dirty="0">
                <a:latin typeface="黑体" pitchFamily="49" charset="-122"/>
                <a:ea typeface="黑体" pitchFamily="49" charset="-122"/>
                <a:sym typeface="Arial" pitchFamily="34" charset="0"/>
              </a:rPr>
              <a:t>缩短</a:t>
            </a:r>
            <a:r>
              <a:rPr lang="en-US" altLang="zh-CN" sz="2800" b="0" i="0" dirty="0">
                <a:latin typeface="黑体" pitchFamily="49" charset="-122"/>
                <a:ea typeface="黑体" pitchFamily="49" charset="-122"/>
                <a:sym typeface="Arial" pitchFamily="34" charset="0"/>
              </a:rPr>
              <a:t>A</a:t>
            </a:r>
            <a:r>
              <a:rPr lang="zh-CN" altLang="en-US" sz="2800" b="0" i="0" dirty="0">
                <a:latin typeface="黑体" pitchFamily="49" charset="-122"/>
                <a:ea typeface="黑体" pitchFamily="49" charset="-122"/>
                <a:sym typeface="Arial" pitchFamily="34" charset="0"/>
              </a:rPr>
              <a:t>、</a:t>
            </a:r>
            <a:r>
              <a:rPr lang="en-US" altLang="zh-CN" sz="2800" b="0" i="0" dirty="0">
                <a:latin typeface="黑体" pitchFamily="49" charset="-122"/>
                <a:ea typeface="黑体" pitchFamily="49" charset="-122"/>
                <a:sym typeface="Arial" pitchFamily="34" charset="0"/>
              </a:rPr>
              <a:t>B</a:t>
            </a:r>
            <a:r>
              <a:rPr lang="zh-CN" altLang="en-US" sz="2800" b="0" i="0" dirty="0">
                <a:latin typeface="黑体" pitchFamily="49" charset="-122"/>
                <a:ea typeface="黑体" pitchFamily="49" charset="-122"/>
                <a:sym typeface="Arial" pitchFamily="34" charset="0"/>
              </a:rPr>
              <a:t>、</a:t>
            </a:r>
            <a:r>
              <a:rPr lang="en-US" altLang="zh-CN" sz="2800" b="0" i="0" dirty="0">
                <a:latin typeface="黑体" pitchFamily="49" charset="-122"/>
                <a:ea typeface="黑体" pitchFamily="49" charset="-122"/>
                <a:sym typeface="Arial" pitchFamily="34" charset="0"/>
              </a:rPr>
              <a:t>C</a:t>
            </a:r>
            <a:r>
              <a:rPr lang="zh-CN" altLang="en-US" sz="2800" b="0" i="0" dirty="0">
                <a:latin typeface="黑体" pitchFamily="49" charset="-122"/>
                <a:ea typeface="黑体" pitchFamily="49" charset="-122"/>
                <a:sym typeface="Arial" pitchFamily="34" charset="0"/>
              </a:rPr>
              <a:t>、</a:t>
            </a:r>
            <a:r>
              <a:rPr lang="en-US" altLang="zh-CN" sz="2800" b="0" i="0" dirty="0">
                <a:latin typeface="黑体" pitchFamily="49" charset="-122"/>
                <a:ea typeface="黑体" pitchFamily="49" charset="-122"/>
                <a:sym typeface="Arial" pitchFamily="34" charset="0"/>
              </a:rPr>
              <a:t>E</a:t>
            </a:r>
            <a:r>
              <a:rPr lang="zh-CN" altLang="en-US" sz="2800" b="0" i="0" dirty="0">
                <a:latin typeface="黑体" pitchFamily="49" charset="-122"/>
                <a:ea typeface="黑体" pitchFamily="49" charset="-122"/>
                <a:sym typeface="Arial" pitchFamily="34" charset="0"/>
              </a:rPr>
              <a:t>任何一个不缩短工程的完成时间。</a:t>
            </a:r>
            <a:endParaRPr lang="en-US" altLang="zh-CN" sz="2800" b="0" i="0" dirty="0">
              <a:latin typeface="黑体" pitchFamily="49" charset="-122"/>
              <a:ea typeface="黑体" pitchFamily="49" charset="-122"/>
              <a:sym typeface="Arial" pitchFamily="34" charset="0"/>
            </a:endParaRPr>
          </a:p>
          <a:p>
            <a:pPr eaLnBrk="1" hangingPunct="1">
              <a:lnSpc>
                <a:spcPct val="150000"/>
              </a:lnSpc>
            </a:pPr>
            <a:r>
              <a:rPr lang="en-US" altLang="zh-CN" sz="2800" b="0" i="0" dirty="0">
                <a:latin typeface="黑体" pitchFamily="49" charset="-122"/>
                <a:ea typeface="黑体" pitchFamily="49" charset="-122"/>
                <a:sym typeface="Arial" pitchFamily="34" charset="0"/>
              </a:rPr>
              <a:t>    </a:t>
            </a:r>
            <a:r>
              <a:rPr lang="zh-CN" altLang="en-US" sz="2800" b="0" i="0" dirty="0">
                <a:latin typeface="黑体" pitchFamily="49" charset="-122"/>
                <a:ea typeface="黑体" pitchFamily="49" charset="-122"/>
                <a:sym typeface="Arial" pitchFamily="34" charset="0"/>
              </a:rPr>
              <a:t>缩短</a:t>
            </a:r>
            <a:r>
              <a:rPr lang="en-US" altLang="zh-CN" sz="2800" b="0" i="0" dirty="0">
                <a:latin typeface="黑体" pitchFamily="49" charset="-122"/>
                <a:ea typeface="黑体" pitchFamily="49" charset="-122"/>
                <a:sym typeface="Arial" pitchFamily="34" charset="0"/>
              </a:rPr>
              <a:t>G</a:t>
            </a:r>
            <a:r>
              <a:rPr lang="zh-CN" altLang="en-US" sz="2800" b="0" i="0" dirty="0">
                <a:latin typeface="黑体" pitchFamily="49" charset="-122"/>
                <a:ea typeface="黑体" pitchFamily="49" charset="-122"/>
                <a:sym typeface="Arial" pitchFamily="34" charset="0"/>
              </a:rPr>
              <a:t>，或同时缩短</a:t>
            </a:r>
            <a:r>
              <a:rPr lang="en-US" altLang="zh-CN" sz="2800" b="0" i="0" dirty="0">
                <a:solidFill>
                  <a:srgbClr val="FF0000"/>
                </a:solidFill>
                <a:latin typeface="黑体" pitchFamily="49" charset="-122"/>
                <a:ea typeface="黑体" pitchFamily="49" charset="-122"/>
                <a:sym typeface="Arial" pitchFamily="34" charset="0"/>
              </a:rPr>
              <a:t>E</a:t>
            </a:r>
            <a:r>
              <a:rPr lang="zh-CN" altLang="en-US" sz="2800" b="0" i="0" dirty="0">
                <a:solidFill>
                  <a:srgbClr val="FF0000"/>
                </a:solidFill>
                <a:latin typeface="黑体" pitchFamily="49" charset="-122"/>
                <a:ea typeface="黑体" pitchFamily="49" charset="-122"/>
                <a:sym typeface="Arial" pitchFamily="34" charset="0"/>
              </a:rPr>
              <a:t>和</a:t>
            </a:r>
            <a:r>
              <a:rPr lang="en-US" altLang="zh-CN" sz="2800" b="0" i="0" dirty="0">
                <a:solidFill>
                  <a:srgbClr val="FF0000"/>
                </a:solidFill>
                <a:latin typeface="黑体" pitchFamily="49" charset="-122"/>
                <a:ea typeface="黑体" pitchFamily="49" charset="-122"/>
                <a:sym typeface="Arial" pitchFamily="34" charset="0"/>
              </a:rPr>
              <a:t>C</a:t>
            </a:r>
            <a:r>
              <a:rPr lang="zh-CN" altLang="en-US" sz="2800" b="0" i="0" dirty="0">
                <a:latin typeface="黑体" pitchFamily="49" charset="-122"/>
                <a:ea typeface="黑体" pitchFamily="49" charset="-122"/>
                <a:sym typeface="Arial" pitchFamily="34" charset="0"/>
              </a:rPr>
              <a:t>或</a:t>
            </a:r>
            <a:r>
              <a:rPr lang="en-US" altLang="zh-CN" sz="2800" b="0" i="0" dirty="0">
                <a:solidFill>
                  <a:srgbClr val="FF0000"/>
                </a:solidFill>
                <a:latin typeface="黑体" pitchFamily="49" charset="-122"/>
                <a:ea typeface="黑体" pitchFamily="49" charset="-122"/>
                <a:sym typeface="Arial" pitchFamily="34" charset="0"/>
              </a:rPr>
              <a:t>A</a:t>
            </a:r>
            <a:r>
              <a:rPr lang="zh-CN" altLang="en-US" sz="2800" b="0" i="0" dirty="0">
                <a:solidFill>
                  <a:srgbClr val="FF0000"/>
                </a:solidFill>
                <a:latin typeface="黑体" pitchFamily="49" charset="-122"/>
                <a:ea typeface="黑体" pitchFamily="49" charset="-122"/>
                <a:sym typeface="Arial" pitchFamily="34" charset="0"/>
              </a:rPr>
              <a:t>和</a:t>
            </a:r>
            <a:r>
              <a:rPr lang="en-US" altLang="zh-CN" sz="2800" b="0" i="0" dirty="0">
                <a:solidFill>
                  <a:srgbClr val="FF0000"/>
                </a:solidFill>
                <a:latin typeface="黑体" pitchFamily="49" charset="-122"/>
                <a:ea typeface="黑体" pitchFamily="49" charset="-122"/>
                <a:sym typeface="Arial" pitchFamily="34" charset="0"/>
              </a:rPr>
              <a:t>B</a:t>
            </a:r>
            <a:r>
              <a:rPr lang="zh-CN" altLang="en-US" sz="2800" b="0" i="0" dirty="0">
                <a:latin typeface="黑体" pitchFamily="49" charset="-122"/>
                <a:ea typeface="黑体" pitchFamily="49" charset="-122"/>
                <a:sym typeface="Arial" pitchFamily="34" charset="0"/>
              </a:rPr>
              <a:t>可缩短整个工</a:t>
            </a:r>
            <a:endParaRPr lang="en-US" altLang="zh-CN" sz="2800" b="0" i="0" dirty="0">
              <a:latin typeface="黑体" pitchFamily="49" charset="-122"/>
              <a:ea typeface="黑体" pitchFamily="49" charset="-122"/>
              <a:sym typeface="Arial" pitchFamily="34" charset="0"/>
            </a:endParaRPr>
          </a:p>
          <a:p>
            <a:pPr eaLnBrk="1" hangingPunct="1">
              <a:lnSpc>
                <a:spcPct val="150000"/>
              </a:lnSpc>
            </a:pPr>
            <a:r>
              <a:rPr lang="en-US" altLang="zh-CN" sz="2800" b="0" i="0" dirty="0">
                <a:latin typeface="黑体" pitchFamily="49" charset="-122"/>
                <a:ea typeface="黑体" pitchFamily="49" charset="-122"/>
                <a:sym typeface="Arial" pitchFamily="34" charset="0"/>
              </a:rPr>
              <a:t>    </a:t>
            </a:r>
            <a:r>
              <a:rPr lang="zh-CN" altLang="en-US" sz="2800" b="0" i="0" dirty="0">
                <a:latin typeface="黑体" pitchFamily="49" charset="-122"/>
                <a:ea typeface="黑体" pitchFamily="49" charset="-122"/>
                <a:sym typeface="Arial" pitchFamily="34" charset="0"/>
              </a:rPr>
              <a:t>程的完成时间。</a:t>
            </a:r>
            <a:endParaRPr lang="en-US" altLang="zh-CN" sz="2800" b="0" i="0" dirty="0">
              <a:latin typeface="黑体" pitchFamily="49" charset="-122"/>
              <a:ea typeface="黑体" pitchFamily="49" charset="-122"/>
              <a:sym typeface="Arial" pitchFamily="34" charset="0"/>
            </a:endParaRPr>
          </a:p>
          <a:p>
            <a:pPr eaLnBrk="1" hangingPunct="1">
              <a:lnSpc>
                <a:spcPct val="150000"/>
              </a:lnSpc>
            </a:pPr>
            <a:r>
              <a:rPr lang="zh-CN" altLang="en-US" sz="2800" b="0" i="0" dirty="0">
                <a:latin typeface="黑体" pitchFamily="49" charset="-122"/>
                <a:ea typeface="黑体" pitchFamily="49" charset="-122"/>
                <a:sym typeface="Arial" pitchFamily="34" charset="0"/>
              </a:rPr>
              <a:t>    最多缩短几个时间单位？  </a:t>
            </a:r>
            <a:r>
              <a:rPr lang="en-US" altLang="zh-CN" sz="2800" b="0" i="0" dirty="0">
                <a:latin typeface="黑体" pitchFamily="49" charset="-122"/>
                <a:ea typeface="黑体" pitchFamily="49" charset="-122"/>
                <a:sym typeface="Arial" pitchFamily="34" charset="0"/>
              </a:rPr>
              <a:t>E</a:t>
            </a:r>
            <a:r>
              <a:rPr lang="zh-CN" altLang="en-US" sz="2800" b="0" i="0" dirty="0">
                <a:latin typeface="黑体" pitchFamily="49" charset="-122"/>
                <a:ea typeface="黑体" pitchFamily="49" charset="-122"/>
                <a:sym typeface="Arial" pitchFamily="34" charset="0"/>
              </a:rPr>
              <a:t>和</a:t>
            </a:r>
            <a:r>
              <a:rPr lang="en-US" altLang="zh-CN" sz="2800" b="0" i="0" dirty="0">
                <a:latin typeface="黑体" pitchFamily="49" charset="-122"/>
                <a:ea typeface="黑体" pitchFamily="49" charset="-122"/>
                <a:sym typeface="Arial" pitchFamily="34" charset="0"/>
              </a:rPr>
              <a:t>C</a:t>
            </a:r>
            <a:r>
              <a:rPr lang="zh-CN" altLang="en-US" sz="2800" b="0" i="0" dirty="0">
                <a:latin typeface="黑体" pitchFamily="49" charset="-122"/>
                <a:ea typeface="黑体" pitchFamily="49" charset="-122"/>
                <a:sym typeface="Arial" pitchFamily="34" charset="0"/>
              </a:rPr>
              <a:t>，</a:t>
            </a:r>
            <a:r>
              <a:rPr lang="en-US" altLang="zh-CN" sz="2800" b="0" i="0" dirty="0">
                <a:latin typeface="黑体" pitchFamily="49" charset="-122"/>
                <a:ea typeface="黑体" pitchFamily="49" charset="-122"/>
                <a:sym typeface="Arial" pitchFamily="34" charset="0"/>
              </a:rPr>
              <a:t>1</a:t>
            </a:r>
            <a:r>
              <a:rPr lang="zh-CN" altLang="en-US" sz="2800" b="0" i="0" dirty="0">
                <a:latin typeface="黑体" pitchFamily="49" charset="-122"/>
                <a:ea typeface="黑体" pitchFamily="49" charset="-122"/>
                <a:sym typeface="Arial" pitchFamily="34" charset="0"/>
              </a:rPr>
              <a:t>个时间单位。</a:t>
            </a:r>
            <a:endParaRPr lang="en-US" altLang="zh-CN" sz="2800" b="0" i="0" dirty="0">
              <a:latin typeface="黑体" pitchFamily="49" charset="-122"/>
              <a:ea typeface="黑体" pitchFamily="49" charset="-122"/>
              <a:sym typeface="Arial" pitchFamily="34" charset="0"/>
            </a:endParaRPr>
          </a:p>
          <a:p>
            <a:pPr eaLnBrk="1" hangingPunct="1">
              <a:lnSpc>
                <a:spcPct val="150000"/>
              </a:lnSpc>
            </a:pPr>
            <a:r>
              <a:rPr lang="en-US" altLang="zh-CN" sz="2800" b="0" i="0" dirty="0">
                <a:latin typeface="黑体" pitchFamily="49" charset="-122"/>
                <a:ea typeface="黑体" pitchFamily="49" charset="-122"/>
                <a:sym typeface="Arial" pitchFamily="34" charset="0"/>
              </a:rPr>
              <a:t>    </a:t>
            </a:r>
            <a:r>
              <a:rPr lang="zh-CN" altLang="en-US" sz="2800" b="0" i="0" dirty="0">
                <a:latin typeface="黑体" pitchFamily="49" charset="-122"/>
                <a:ea typeface="黑体" pitchFamily="49" charset="-122"/>
                <a:sym typeface="Arial" pitchFamily="34" charset="0"/>
              </a:rPr>
              <a:t>需要考虑其它路径长度。</a:t>
            </a:r>
            <a:endParaRPr lang="en-US" altLang="zh-CN" sz="2800" b="0" i="0" dirty="0">
              <a:latin typeface="黑体" pitchFamily="49" charset="-122"/>
              <a:ea typeface="黑体" pitchFamily="49" charset="-122"/>
              <a:sym typeface="Arial" pitchFamily="34" charset="0"/>
            </a:endParaRPr>
          </a:p>
          <a:p>
            <a:pPr eaLnBrk="1" hangingPunct="1">
              <a:lnSpc>
                <a:spcPct val="150000"/>
              </a:lnSpc>
            </a:pPr>
            <a:endParaRPr lang="zh-CN" altLang="en-US" sz="2800" b="1" i="0" dirty="0">
              <a:latin typeface="黑体" pitchFamily="49" charset="-122"/>
              <a:ea typeface="黑体" pitchFamily="49" charset="-122"/>
              <a:sym typeface="Arial" pitchFamily="34" charset="0"/>
            </a:endParaRPr>
          </a:p>
        </p:txBody>
      </p:sp>
      <p:sp>
        <p:nvSpPr>
          <p:cNvPr id="6" name="Text Box 3"/>
          <p:cNvSpPr txBox="1">
            <a:spLocks noChangeArrowheads="1"/>
          </p:cNvSpPr>
          <p:nvPr/>
        </p:nvSpPr>
        <p:spPr bwMode="auto">
          <a:xfrm>
            <a:off x="504856" y="163959"/>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练习</a:t>
            </a:r>
          </a:p>
        </p:txBody>
      </p:sp>
    </p:spTree>
    <p:extLst>
      <p:ext uri="{BB962C8B-B14F-4D97-AF65-F5344CB8AC3E}">
        <p14:creationId xmlns:p14="http://schemas.microsoft.com/office/powerpoint/2010/main" val="7418461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58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58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558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581">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558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81" name="Rectangle 45"/>
          <p:cNvSpPr>
            <a:spLocks noGrp="1" noChangeArrowheads="1"/>
          </p:cNvSpPr>
          <p:nvPr/>
        </p:nvSpPr>
        <p:spPr bwMode="auto">
          <a:xfrm>
            <a:off x="516532" y="1268760"/>
            <a:ext cx="8496300" cy="1800200"/>
          </a:xfrm>
          <a:prstGeom prst="rect">
            <a:avLst/>
          </a:prstGeom>
          <a:noFill/>
          <a:ln w="9525">
            <a:noFill/>
            <a:miter lim="800000"/>
            <a:headEnd/>
            <a:tailEnd/>
          </a:ln>
        </p:spPr>
        <p:txBody>
          <a:bodyPr anchor="b"/>
          <a:lstStyle/>
          <a:p>
            <a:pPr eaLnBrk="1" hangingPunct="1">
              <a:lnSpc>
                <a:spcPct val="150000"/>
              </a:lnSpc>
            </a:pPr>
            <a:endParaRPr lang="zh-CN" altLang="en-US" sz="2800" b="1" i="0" dirty="0">
              <a:latin typeface="黑体" pitchFamily="49" charset="-122"/>
              <a:ea typeface="黑体" pitchFamily="49" charset="-122"/>
              <a:sym typeface="Arial" pitchFamily="34" charset="0"/>
            </a:endParaRPr>
          </a:p>
        </p:txBody>
      </p:sp>
      <p:sp>
        <p:nvSpPr>
          <p:cNvPr id="6" name="Text Box 3"/>
          <p:cNvSpPr txBox="1">
            <a:spLocks noChangeArrowheads="1"/>
          </p:cNvSpPr>
          <p:nvPr/>
        </p:nvSpPr>
        <p:spPr bwMode="auto">
          <a:xfrm>
            <a:off x="504856" y="163959"/>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本章小结</a:t>
            </a:r>
          </a:p>
        </p:txBody>
      </p:sp>
      <p:sp>
        <p:nvSpPr>
          <p:cNvPr id="4" name="Rectangle 45">
            <a:extLst>
              <a:ext uri="{FF2B5EF4-FFF2-40B4-BE49-F238E27FC236}">
                <a16:creationId xmlns:a16="http://schemas.microsoft.com/office/drawing/2014/main" id="{0F10CF3F-D08B-4B42-8791-844C48C6B29B}"/>
              </a:ext>
            </a:extLst>
          </p:cNvPr>
          <p:cNvSpPr>
            <a:spLocks noGrp="1" noChangeArrowheads="1"/>
          </p:cNvSpPr>
          <p:nvPr/>
        </p:nvSpPr>
        <p:spPr bwMode="auto">
          <a:xfrm>
            <a:off x="647700" y="1268760"/>
            <a:ext cx="8496300" cy="504056"/>
          </a:xfrm>
          <a:prstGeom prst="rect">
            <a:avLst/>
          </a:prstGeom>
          <a:noFill/>
          <a:ln w="9525">
            <a:noFill/>
            <a:miter lim="800000"/>
            <a:headEnd/>
            <a:tailEnd/>
          </a:ln>
        </p:spPr>
        <p:txBody>
          <a:bodyPr anchor="b"/>
          <a:lstStyle/>
          <a:p>
            <a:pPr marL="457200" indent="-457200" eaLnBrk="1" hangingPunct="1">
              <a:lnSpc>
                <a:spcPct val="150000"/>
              </a:lnSpc>
              <a:buFont typeface="Wingdings" panose="05000000000000000000" pitchFamily="2" charset="2"/>
              <a:buChar char="p"/>
            </a:pPr>
            <a:endParaRPr lang="zh-CN" altLang="en-US" sz="2800" b="1" i="0" dirty="0">
              <a:latin typeface="黑体" pitchFamily="49" charset="-122"/>
              <a:ea typeface="黑体" pitchFamily="49" charset="-122"/>
              <a:sym typeface="Arial" pitchFamily="34" charset="0"/>
            </a:endParaRPr>
          </a:p>
        </p:txBody>
      </p:sp>
      <p:sp>
        <p:nvSpPr>
          <p:cNvPr id="2" name="文本框 1">
            <a:extLst>
              <a:ext uri="{FF2B5EF4-FFF2-40B4-BE49-F238E27FC236}">
                <a16:creationId xmlns:a16="http://schemas.microsoft.com/office/drawing/2014/main" id="{7213DDFF-D123-4BA5-B9D9-D88F9CC09EC5}"/>
              </a:ext>
            </a:extLst>
          </p:cNvPr>
          <p:cNvSpPr txBox="1"/>
          <p:nvPr/>
        </p:nvSpPr>
        <p:spPr>
          <a:xfrm>
            <a:off x="641986" y="1268760"/>
            <a:ext cx="8502014" cy="4832092"/>
          </a:xfrm>
          <a:prstGeom prst="rect">
            <a:avLst/>
          </a:prstGeom>
          <a:noFill/>
        </p:spPr>
        <p:txBody>
          <a:bodyPr wrap="square" rtlCol="0">
            <a:spAutoFit/>
          </a:bodyPr>
          <a:lstStyle/>
          <a:p>
            <a:pPr marL="285750" indent="-285750">
              <a:buClr>
                <a:srgbClr val="FF0000"/>
              </a:buClr>
              <a:buFont typeface="Wingdings" panose="05000000000000000000" pitchFamily="2" charset="2"/>
              <a:buChar char="p"/>
            </a:pPr>
            <a:r>
              <a:rPr lang="en-US" altLang="zh-CN" sz="2800" dirty="0"/>
              <a:t>  </a:t>
            </a:r>
            <a:r>
              <a:rPr lang="zh-CN" altLang="en-US" sz="2800" b="0" i="0" dirty="0">
                <a:latin typeface="+mn-ea"/>
                <a:ea typeface="+mn-ea"/>
              </a:rPr>
              <a:t>掌握图的基本概念；</a:t>
            </a:r>
            <a:endParaRPr lang="en-US" altLang="zh-CN" sz="2800" b="0" i="0" dirty="0">
              <a:latin typeface="+mn-ea"/>
              <a:ea typeface="+mn-ea"/>
            </a:endParaRPr>
          </a:p>
          <a:p>
            <a:pPr marL="285750" indent="-285750">
              <a:buClr>
                <a:srgbClr val="FF0000"/>
              </a:buClr>
              <a:buFont typeface="Wingdings" panose="05000000000000000000" pitchFamily="2" charset="2"/>
              <a:buChar char="p"/>
            </a:pPr>
            <a:r>
              <a:rPr lang="zh-CN" altLang="en-US" sz="2800" b="0" i="0" dirty="0">
                <a:latin typeface="+mn-ea"/>
                <a:ea typeface="+mn-ea"/>
              </a:rPr>
              <a:t> 掌握图的邻接矩阵、邻接表存储结构；</a:t>
            </a:r>
            <a:endParaRPr lang="en-US" altLang="zh-CN" sz="2800" b="0" i="0" dirty="0">
              <a:latin typeface="+mn-ea"/>
              <a:ea typeface="+mn-ea"/>
            </a:endParaRPr>
          </a:p>
          <a:p>
            <a:pPr marL="285750" indent="-285750">
              <a:buClr>
                <a:srgbClr val="FF0000"/>
              </a:buClr>
              <a:buFont typeface="Wingdings" panose="05000000000000000000" pitchFamily="2" charset="2"/>
              <a:buChar char="p"/>
            </a:pPr>
            <a:r>
              <a:rPr lang="en-US" altLang="zh-CN" sz="2800" b="0" i="0" dirty="0">
                <a:latin typeface="+mn-ea"/>
                <a:ea typeface="+mn-ea"/>
              </a:rPr>
              <a:t> </a:t>
            </a:r>
            <a:r>
              <a:rPr lang="zh-CN" altLang="en-US" sz="2800" b="0" i="0" dirty="0">
                <a:latin typeface="+mn-ea"/>
                <a:ea typeface="+mn-ea"/>
              </a:rPr>
              <a:t>掌握图的深度优先、广度优先遍历算法；</a:t>
            </a:r>
            <a:endParaRPr lang="en-US" altLang="zh-CN" sz="2800" b="0" i="0" dirty="0">
              <a:latin typeface="+mn-ea"/>
              <a:ea typeface="+mn-ea"/>
            </a:endParaRPr>
          </a:p>
          <a:p>
            <a:pPr marL="285750" indent="-285750">
              <a:buClr>
                <a:srgbClr val="FF0000"/>
              </a:buClr>
              <a:buFont typeface="Wingdings" panose="05000000000000000000" pitchFamily="2" charset="2"/>
              <a:buChar char="p"/>
            </a:pPr>
            <a:r>
              <a:rPr lang="en-US" altLang="zh-CN" sz="2800" b="0" i="0" dirty="0">
                <a:latin typeface="+mn-ea"/>
                <a:ea typeface="+mn-ea"/>
              </a:rPr>
              <a:t> </a:t>
            </a:r>
            <a:r>
              <a:rPr lang="zh-CN" altLang="en-US" sz="2800" b="0" i="0" dirty="0">
                <a:latin typeface="+mn-ea"/>
                <a:ea typeface="+mn-ea"/>
              </a:rPr>
              <a:t>掌握求最小生成树的两种算法；</a:t>
            </a:r>
            <a:endParaRPr lang="en-US" altLang="zh-CN" sz="2800" b="0" i="0" dirty="0">
              <a:latin typeface="+mn-ea"/>
              <a:ea typeface="+mn-ea"/>
            </a:endParaRPr>
          </a:p>
          <a:p>
            <a:pPr marL="285750" indent="-285750">
              <a:buClr>
                <a:srgbClr val="FF0000"/>
              </a:buClr>
              <a:buFont typeface="Wingdings" panose="05000000000000000000" pitchFamily="2" charset="2"/>
              <a:buChar char="p"/>
            </a:pPr>
            <a:r>
              <a:rPr lang="en-US" altLang="zh-CN" sz="2800" b="0" i="0" dirty="0">
                <a:latin typeface="+mn-ea"/>
                <a:ea typeface="+mn-ea"/>
              </a:rPr>
              <a:t> </a:t>
            </a:r>
            <a:r>
              <a:rPr lang="zh-CN" altLang="en-US" sz="2800" b="0" i="0" dirty="0">
                <a:latin typeface="+mn-ea"/>
                <a:ea typeface="+mn-ea"/>
              </a:rPr>
              <a:t>掌握求单源点最短路径的迪杰斯特拉算法、求顶点</a:t>
            </a:r>
            <a:endParaRPr lang="en-US" altLang="zh-CN" sz="2800" b="0" i="0" dirty="0">
              <a:latin typeface="+mn-ea"/>
              <a:ea typeface="+mn-ea"/>
            </a:endParaRPr>
          </a:p>
          <a:p>
            <a:pPr>
              <a:buClr>
                <a:srgbClr val="FF0000"/>
              </a:buClr>
            </a:pPr>
            <a:r>
              <a:rPr lang="zh-CN" altLang="en-US" sz="2800" b="0" i="0" dirty="0">
                <a:latin typeface="+mn-ea"/>
                <a:ea typeface="+mn-ea"/>
              </a:rPr>
              <a:t>   对最短路径的弗洛伊德算法；</a:t>
            </a:r>
            <a:endParaRPr lang="en-US" altLang="zh-CN" sz="2800" b="0" i="0" dirty="0">
              <a:latin typeface="+mn-ea"/>
              <a:ea typeface="+mn-ea"/>
            </a:endParaRPr>
          </a:p>
          <a:p>
            <a:pPr marL="285750" indent="-285750">
              <a:buClr>
                <a:srgbClr val="FF0000"/>
              </a:buClr>
              <a:buFont typeface="Wingdings" panose="05000000000000000000" pitchFamily="2" charset="2"/>
              <a:buChar char="p"/>
            </a:pPr>
            <a:r>
              <a:rPr lang="en-US" altLang="zh-CN" sz="2800" b="0" i="0" dirty="0">
                <a:latin typeface="+mn-ea"/>
                <a:ea typeface="+mn-ea"/>
              </a:rPr>
              <a:t> </a:t>
            </a:r>
            <a:r>
              <a:rPr lang="zh-CN" altLang="en-US" sz="2800" b="0" i="0" dirty="0">
                <a:latin typeface="+mn-ea"/>
                <a:ea typeface="+mn-ea"/>
              </a:rPr>
              <a:t>掌握拓扑排序算法；</a:t>
            </a:r>
            <a:endParaRPr lang="en-US" altLang="zh-CN" sz="2800" b="0" i="0" dirty="0">
              <a:latin typeface="+mn-ea"/>
              <a:ea typeface="+mn-ea"/>
            </a:endParaRPr>
          </a:p>
          <a:p>
            <a:pPr marL="285750" indent="-285750">
              <a:buClr>
                <a:srgbClr val="FF0000"/>
              </a:buClr>
              <a:buFont typeface="Wingdings" panose="05000000000000000000" pitchFamily="2" charset="2"/>
              <a:buChar char="p"/>
            </a:pPr>
            <a:r>
              <a:rPr lang="en-US" altLang="zh-CN" sz="2800" b="0" i="0" dirty="0">
                <a:latin typeface="+mn-ea"/>
                <a:ea typeface="+mn-ea"/>
              </a:rPr>
              <a:t> </a:t>
            </a:r>
            <a:r>
              <a:rPr lang="zh-CN" altLang="en-US" sz="2800" b="0" i="0" dirty="0">
                <a:latin typeface="+mn-ea"/>
                <a:ea typeface="+mn-ea"/>
              </a:rPr>
              <a:t>掌握关键路径算法；</a:t>
            </a:r>
            <a:endParaRPr lang="en-US" altLang="zh-CN" sz="2800" b="0" i="0" dirty="0">
              <a:latin typeface="+mn-ea"/>
              <a:ea typeface="+mn-ea"/>
            </a:endParaRPr>
          </a:p>
          <a:p>
            <a:pPr marL="285750" indent="-285750">
              <a:buClr>
                <a:srgbClr val="FF0000"/>
              </a:buClr>
              <a:buFont typeface="Wingdings" panose="05000000000000000000" pitchFamily="2" charset="2"/>
              <a:buChar char="p"/>
            </a:pPr>
            <a:r>
              <a:rPr lang="en-US" altLang="zh-CN" sz="2800" b="0" i="0" dirty="0">
                <a:latin typeface="+mn-ea"/>
                <a:ea typeface="+mn-ea"/>
              </a:rPr>
              <a:t> </a:t>
            </a:r>
            <a:r>
              <a:rPr lang="zh-CN" altLang="en-US" sz="2800" b="0" i="0" dirty="0">
                <a:latin typeface="+mn-ea"/>
                <a:ea typeface="+mn-ea"/>
              </a:rPr>
              <a:t>灵活应用上述算法求解实际问题；</a:t>
            </a:r>
            <a:endParaRPr lang="en-US" altLang="zh-CN" sz="2800" b="0" i="0" dirty="0">
              <a:latin typeface="+mn-ea"/>
              <a:ea typeface="+mn-ea"/>
            </a:endParaRPr>
          </a:p>
          <a:p>
            <a:pPr marL="285750" indent="-285750">
              <a:buClr>
                <a:srgbClr val="FF0000"/>
              </a:buClr>
              <a:buFont typeface="Wingdings" panose="05000000000000000000" pitchFamily="2" charset="2"/>
              <a:buChar char="p"/>
            </a:pPr>
            <a:r>
              <a:rPr lang="en-US" altLang="zh-CN" sz="2800" b="0" i="0" dirty="0">
                <a:latin typeface="+mn-ea"/>
                <a:ea typeface="+mn-ea"/>
              </a:rPr>
              <a:t> </a:t>
            </a:r>
            <a:r>
              <a:rPr lang="zh-CN" altLang="en-US" sz="2800" b="0" i="0" dirty="0">
                <a:latin typeface="+mn-ea"/>
                <a:ea typeface="+mn-ea"/>
              </a:rPr>
              <a:t>会分析上述算法的时空复杂度。</a:t>
            </a:r>
            <a:endParaRPr lang="en-US" altLang="zh-CN" sz="2800" b="0" i="0" dirty="0">
              <a:latin typeface="+mn-ea"/>
              <a:ea typeface="+mn-ea"/>
            </a:endParaRPr>
          </a:p>
          <a:p>
            <a:pPr marL="285750" indent="-285750">
              <a:buClr>
                <a:srgbClr val="FF0000"/>
              </a:buClr>
              <a:buFont typeface="Wingdings" panose="05000000000000000000" pitchFamily="2" charset="2"/>
              <a:buChar char="p"/>
            </a:pPr>
            <a:endParaRPr lang="zh-CN" altLang="en-US" sz="2800" dirty="0"/>
          </a:p>
        </p:txBody>
      </p:sp>
    </p:spTree>
    <p:extLst>
      <p:ext uri="{BB962C8B-B14F-4D97-AF65-F5344CB8AC3E}">
        <p14:creationId xmlns:p14="http://schemas.microsoft.com/office/powerpoint/2010/main" val="8986938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81" name="Rectangle 45"/>
          <p:cNvSpPr>
            <a:spLocks noGrp="1" noChangeArrowheads="1"/>
          </p:cNvSpPr>
          <p:nvPr/>
        </p:nvSpPr>
        <p:spPr bwMode="auto">
          <a:xfrm>
            <a:off x="516532" y="1268760"/>
            <a:ext cx="8496300" cy="1800200"/>
          </a:xfrm>
          <a:prstGeom prst="rect">
            <a:avLst/>
          </a:prstGeom>
          <a:noFill/>
          <a:ln w="9525">
            <a:noFill/>
            <a:miter lim="800000"/>
            <a:headEnd/>
            <a:tailEnd/>
          </a:ln>
        </p:spPr>
        <p:txBody>
          <a:bodyPr anchor="b"/>
          <a:lstStyle/>
          <a:p>
            <a:pPr eaLnBrk="1" hangingPunct="1">
              <a:lnSpc>
                <a:spcPct val="150000"/>
              </a:lnSpc>
            </a:pPr>
            <a:endParaRPr lang="zh-CN" altLang="en-US" sz="2800" b="1" i="0" dirty="0">
              <a:latin typeface="黑体" pitchFamily="49" charset="-122"/>
              <a:ea typeface="黑体" pitchFamily="49" charset="-122"/>
              <a:sym typeface="Arial" pitchFamily="34" charset="0"/>
            </a:endParaRPr>
          </a:p>
        </p:txBody>
      </p:sp>
      <p:sp>
        <p:nvSpPr>
          <p:cNvPr id="6" name="Text Box 3"/>
          <p:cNvSpPr txBox="1">
            <a:spLocks noChangeArrowheads="1"/>
          </p:cNvSpPr>
          <p:nvPr/>
        </p:nvSpPr>
        <p:spPr bwMode="auto">
          <a:xfrm>
            <a:off x="504856" y="163959"/>
            <a:ext cx="8458200" cy="769441"/>
          </a:xfrm>
          <a:prstGeom prst="rect">
            <a:avLst/>
          </a:prstGeom>
          <a:noFill/>
          <a:ln w="9525">
            <a:noFill/>
            <a:miter lim="800000"/>
            <a:headEnd/>
            <a:tailEnd/>
          </a:ln>
        </p:spPr>
        <p:txBody>
          <a:bodyPr>
            <a:spAutoFit/>
          </a:bodyPr>
          <a:lstStyle/>
          <a:p>
            <a:pPr algn="ctr" eaLnBrk="1" hangingPunct="1">
              <a:spcBef>
                <a:spcPct val="50000"/>
              </a:spcBef>
              <a:buFont typeface="Arial" pitchFamily="34" charset="0"/>
              <a:buNone/>
            </a:pPr>
            <a:r>
              <a:rPr lang="zh-CN" altLang="en-US" sz="4400" i="0">
                <a:solidFill>
                  <a:schemeClr val="tx2"/>
                </a:solidFill>
                <a:latin typeface="Tahoma" panose="020B0604030504040204" pitchFamily="34" charset="0"/>
                <a:ea typeface="隶书" pitchFamily="49" charset="-122"/>
              </a:rPr>
              <a:t>练习</a:t>
            </a:r>
            <a:endParaRPr lang="zh-CN" altLang="en-US" sz="4400" i="0" dirty="0">
              <a:solidFill>
                <a:schemeClr val="tx2"/>
              </a:solidFill>
              <a:latin typeface="Tahoma" panose="020B0604030504040204" pitchFamily="34" charset="0"/>
              <a:ea typeface="隶书" pitchFamily="49" charset="-122"/>
            </a:endParaRPr>
          </a:p>
        </p:txBody>
      </p:sp>
      <p:sp>
        <p:nvSpPr>
          <p:cNvPr id="4" name="Rectangle 45">
            <a:extLst>
              <a:ext uri="{FF2B5EF4-FFF2-40B4-BE49-F238E27FC236}">
                <a16:creationId xmlns:a16="http://schemas.microsoft.com/office/drawing/2014/main" id="{0F10CF3F-D08B-4B42-8791-844C48C6B29B}"/>
              </a:ext>
            </a:extLst>
          </p:cNvPr>
          <p:cNvSpPr>
            <a:spLocks noGrp="1" noChangeArrowheads="1"/>
          </p:cNvSpPr>
          <p:nvPr/>
        </p:nvSpPr>
        <p:spPr bwMode="auto">
          <a:xfrm>
            <a:off x="647700" y="1268760"/>
            <a:ext cx="8496300" cy="504056"/>
          </a:xfrm>
          <a:prstGeom prst="rect">
            <a:avLst/>
          </a:prstGeom>
          <a:noFill/>
          <a:ln w="9525">
            <a:noFill/>
            <a:miter lim="800000"/>
            <a:headEnd/>
            <a:tailEnd/>
          </a:ln>
        </p:spPr>
        <p:txBody>
          <a:bodyPr anchor="b"/>
          <a:lstStyle/>
          <a:p>
            <a:pPr marL="457200" indent="-457200" eaLnBrk="1" hangingPunct="1">
              <a:lnSpc>
                <a:spcPct val="150000"/>
              </a:lnSpc>
              <a:buFont typeface="Wingdings" panose="05000000000000000000" pitchFamily="2" charset="2"/>
              <a:buChar char="p"/>
            </a:pPr>
            <a:endParaRPr lang="zh-CN" altLang="en-US" sz="2800" b="1" i="0" dirty="0">
              <a:latin typeface="黑体" pitchFamily="49" charset="-122"/>
              <a:ea typeface="黑体" pitchFamily="49" charset="-122"/>
              <a:sym typeface="Arial" pitchFamily="34" charset="0"/>
            </a:endParaRPr>
          </a:p>
        </p:txBody>
      </p:sp>
      <p:sp>
        <p:nvSpPr>
          <p:cNvPr id="2" name="文本框 1">
            <a:extLst>
              <a:ext uri="{FF2B5EF4-FFF2-40B4-BE49-F238E27FC236}">
                <a16:creationId xmlns:a16="http://schemas.microsoft.com/office/drawing/2014/main" id="{7213DDFF-D123-4BA5-B9D9-D88F9CC09EC5}"/>
              </a:ext>
            </a:extLst>
          </p:cNvPr>
          <p:cNvSpPr txBox="1"/>
          <p:nvPr/>
        </p:nvSpPr>
        <p:spPr>
          <a:xfrm>
            <a:off x="634952" y="1300986"/>
            <a:ext cx="8754550" cy="4401205"/>
          </a:xfrm>
          <a:prstGeom prst="rect">
            <a:avLst/>
          </a:prstGeom>
          <a:noFill/>
        </p:spPr>
        <p:txBody>
          <a:bodyPr wrap="square" rtlCol="0">
            <a:spAutoFit/>
          </a:bodyPr>
          <a:lstStyle/>
          <a:p>
            <a:r>
              <a:rPr lang="zh-CN" altLang="zh-CN" sz="2800" b="0" i="0" dirty="0">
                <a:effectLst/>
                <a:latin typeface="+mn-ea"/>
                <a:ea typeface="+mn-ea"/>
              </a:rPr>
              <a:t>假设用图</a:t>
            </a:r>
            <a:r>
              <a:rPr lang="en-US" altLang="zh-CN" sz="2800" b="0" i="0" dirty="0">
                <a:effectLst/>
                <a:latin typeface="+mn-ea"/>
                <a:ea typeface="+mn-ea"/>
              </a:rPr>
              <a:t>G=(V,E)</a:t>
            </a:r>
            <a:r>
              <a:rPr lang="zh-CN" altLang="zh-CN" sz="2800" b="0" i="0" dirty="0">
                <a:effectLst/>
                <a:latin typeface="+mn-ea"/>
                <a:ea typeface="+mn-ea"/>
              </a:rPr>
              <a:t>表示</a:t>
            </a:r>
            <a:r>
              <a:rPr lang="en-US" altLang="zh-CN" sz="2800" b="0" i="0" dirty="0">
                <a:effectLst/>
                <a:latin typeface="+mn-ea"/>
                <a:ea typeface="+mn-ea"/>
              </a:rPr>
              <a:t>4</a:t>
            </a:r>
            <a:r>
              <a:rPr lang="zh-CN" altLang="zh-CN" sz="2800" b="0" i="0" dirty="0">
                <a:effectLst/>
                <a:latin typeface="+mn-ea"/>
                <a:ea typeface="+mn-ea"/>
              </a:rPr>
              <a:t>个村庄及村庄之间的距离，其中</a:t>
            </a:r>
            <a:r>
              <a:rPr lang="en-US" altLang="zh-CN" sz="2800" b="0" i="0" dirty="0">
                <a:effectLst/>
                <a:latin typeface="+mn-ea"/>
                <a:ea typeface="+mn-ea"/>
              </a:rPr>
              <a:t>V={</a:t>
            </a:r>
            <a:r>
              <a:rPr lang="en-US" altLang="zh-CN" sz="2800" b="0" i="0" dirty="0" err="1">
                <a:effectLst/>
                <a:latin typeface="+mn-ea"/>
                <a:ea typeface="+mn-ea"/>
              </a:rPr>
              <a:t>a,b,c,d</a:t>
            </a:r>
            <a:r>
              <a:rPr lang="en-US" altLang="zh-CN" sz="2800" b="0" i="0" dirty="0">
                <a:effectLst/>
                <a:latin typeface="+mn-ea"/>
                <a:ea typeface="+mn-ea"/>
              </a:rPr>
              <a:t>}</a:t>
            </a:r>
            <a:r>
              <a:rPr lang="zh-CN" altLang="zh-CN" sz="2800" b="0" i="0" dirty="0">
                <a:effectLst/>
                <a:latin typeface="+mn-ea"/>
                <a:ea typeface="+mn-ea"/>
              </a:rPr>
              <a:t>，</a:t>
            </a:r>
            <a:r>
              <a:rPr lang="en-US" altLang="zh-CN" sz="2800" b="0" i="0" dirty="0">
                <a:effectLst/>
                <a:latin typeface="+mn-ea"/>
                <a:ea typeface="+mn-ea"/>
              </a:rPr>
              <a:t>E={&lt;d,c,1&gt;,&lt;c,d,2&gt;,&lt;c,a,2&gt;,</a:t>
            </a:r>
          </a:p>
          <a:p>
            <a:r>
              <a:rPr lang="en-US" altLang="zh-CN" sz="2800" b="0" i="0" dirty="0">
                <a:effectLst/>
                <a:latin typeface="+mn-ea"/>
                <a:ea typeface="+mn-ea"/>
              </a:rPr>
              <a:t>&lt;a,b,3&gt;,&lt;b,a,3&gt;,&lt;b,c,1&gt;}</a:t>
            </a:r>
            <a:r>
              <a:rPr lang="zh-CN" altLang="zh-CN" sz="2800" b="0" i="0" dirty="0">
                <a:effectLst/>
                <a:latin typeface="+mn-ea"/>
                <a:ea typeface="+mn-ea"/>
              </a:rPr>
              <a:t>。</a:t>
            </a:r>
          </a:p>
          <a:p>
            <a:pPr marL="342900" lvl="0" indent="-342900">
              <a:buFont typeface="+mj-lt"/>
              <a:buAutoNum type="arabicParenBoth"/>
            </a:pPr>
            <a:r>
              <a:rPr lang="zh-CN" altLang="zh-CN" sz="2800" b="0" i="0" dirty="0">
                <a:effectLst/>
                <a:latin typeface="+mn-ea"/>
                <a:ea typeface="+mn-ea"/>
              </a:rPr>
              <a:t>画出该网。</a:t>
            </a:r>
          </a:p>
          <a:p>
            <a:pPr marL="342900" lvl="0" indent="-342900">
              <a:buFont typeface="+mj-lt"/>
              <a:buAutoNum type="arabicParenBoth"/>
            </a:pPr>
            <a:r>
              <a:rPr lang="zh-CN" altLang="zh-CN" sz="2800" b="0" i="0" dirty="0">
                <a:effectLst/>
                <a:latin typeface="+mn-ea"/>
                <a:ea typeface="+mn-ea"/>
              </a:rPr>
              <a:t>求从村庄</a:t>
            </a:r>
            <a:r>
              <a:rPr lang="en-US" altLang="zh-CN" sz="2800" b="0" i="0" dirty="0">
                <a:effectLst/>
                <a:latin typeface="+mn-ea"/>
                <a:ea typeface="+mn-ea"/>
              </a:rPr>
              <a:t>d</a:t>
            </a:r>
            <a:r>
              <a:rPr lang="zh-CN" altLang="zh-CN" sz="2800" b="0" i="0" dirty="0">
                <a:effectLst/>
                <a:latin typeface="+mn-ea"/>
                <a:ea typeface="+mn-ea"/>
              </a:rPr>
              <a:t>到各村庄的最短距离（需要计算过程）。</a:t>
            </a:r>
          </a:p>
          <a:p>
            <a:pPr marL="342900" lvl="0" indent="-342900">
              <a:buFont typeface="+mj-lt"/>
              <a:buAutoNum type="arabicParenBoth"/>
            </a:pPr>
            <a:r>
              <a:rPr lang="zh-CN" altLang="zh-CN" sz="2800" b="0" i="0" dirty="0">
                <a:effectLst/>
                <a:latin typeface="+mn-ea"/>
                <a:ea typeface="+mn-ea"/>
              </a:rPr>
              <a:t>计算各村庄间的最短距离（给出表格结果，不需</a:t>
            </a:r>
            <a:endParaRPr lang="en-US" altLang="zh-CN" sz="2800" b="0" i="0" dirty="0">
              <a:effectLst/>
              <a:latin typeface="+mn-ea"/>
              <a:ea typeface="+mn-ea"/>
            </a:endParaRPr>
          </a:p>
          <a:p>
            <a:pPr lvl="0"/>
            <a:r>
              <a:rPr lang="en-US" altLang="zh-CN" sz="2800" b="0" i="0" dirty="0">
                <a:latin typeface="+mn-ea"/>
                <a:ea typeface="+mn-ea"/>
              </a:rPr>
              <a:t>   </a:t>
            </a:r>
            <a:r>
              <a:rPr lang="zh-CN" altLang="zh-CN" sz="2800" b="0" i="0" dirty="0">
                <a:effectLst/>
                <a:latin typeface="+mn-ea"/>
                <a:ea typeface="+mn-ea"/>
              </a:rPr>
              <a:t>计算过程）</a:t>
            </a:r>
            <a:r>
              <a:rPr lang="zh-CN" altLang="en-US" sz="2800" b="0" i="0" dirty="0">
                <a:effectLst/>
                <a:latin typeface="+mn-ea"/>
                <a:ea typeface="+mn-ea"/>
              </a:rPr>
              <a:t>。</a:t>
            </a:r>
            <a:endParaRPr lang="en-US" altLang="zh-CN" sz="2800" b="0" i="0" dirty="0">
              <a:effectLst/>
              <a:latin typeface="+mn-ea"/>
              <a:ea typeface="+mn-ea"/>
            </a:endParaRPr>
          </a:p>
          <a:p>
            <a:pPr lvl="0"/>
            <a:r>
              <a:rPr lang="en-US" altLang="zh-CN" sz="2800" b="0" i="0" dirty="0">
                <a:effectLst/>
                <a:latin typeface="+mn-ea"/>
                <a:ea typeface="+mn-ea"/>
              </a:rPr>
              <a:t>(</a:t>
            </a:r>
            <a:r>
              <a:rPr lang="en-US" altLang="zh-CN" sz="2800" b="0" i="0">
                <a:effectLst/>
                <a:latin typeface="+mn-ea"/>
                <a:ea typeface="+mn-ea"/>
              </a:rPr>
              <a:t>4)</a:t>
            </a:r>
            <a:r>
              <a:rPr lang="zh-CN" altLang="zh-CN" sz="2800" b="0" i="0">
                <a:effectLst/>
                <a:latin typeface="+mn-ea"/>
                <a:ea typeface="+mn-ea"/>
              </a:rPr>
              <a:t>若要</a:t>
            </a:r>
            <a:r>
              <a:rPr lang="zh-CN" altLang="zh-CN" sz="2800" b="0" i="0" dirty="0">
                <a:effectLst/>
                <a:latin typeface="+mn-ea"/>
                <a:ea typeface="+mn-ea"/>
              </a:rPr>
              <a:t>建立一所医院，医院设在哪个村庄才能使各</a:t>
            </a:r>
            <a:endParaRPr lang="en-US" altLang="zh-CN" sz="2800" b="0" i="0" dirty="0">
              <a:effectLst/>
              <a:latin typeface="+mn-ea"/>
              <a:ea typeface="+mn-ea"/>
            </a:endParaRPr>
          </a:p>
          <a:p>
            <a:pPr lvl="0"/>
            <a:r>
              <a:rPr lang="en-US" altLang="zh-CN" sz="2800" b="0" i="0" dirty="0">
                <a:latin typeface="+mn-ea"/>
                <a:ea typeface="+mn-ea"/>
              </a:rPr>
              <a:t>   </a:t>
            </a:r>
            <a:r>
              <a:rPr lang="zh-CN" altLang="zh-CN" sz="2800" b="0" i="0" dirty="0">
                <a:effectLst/>
                <a:latin typeface="+mn-ea"/>
                <a:ea typeface="+mn-ea"/>
              </a:rPr>
              <a:t>村离医院的距离较近？</a:t>
            </a:r>
          </a:p>
          <a:p>
            <a:pPr>
              <a:buClr>
                <a:srgbClr val="FF0000"/>
              </a:buClr>
            </a:pPr>
            <a:endParaRPr lang="zh-CN" altLang="en-US" sz="2800" dirty="0"/>
          </a:p>
        </p:txBody>
      </p:sp>
    </p:spTree>
    <p:extLst>
      <p:ext uri="{BB962C8B-B14F-4D97-AF65-F5344CB8AC3E}">
        <p14:creationId xmlns:p14="http://schemas.microsoft.com/office/powerpoint/2010/main" val="103285498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1933575" y="1819275"/>
            <a:ext cx="9144000" cy="0"/>
          </a:xfrm>
          <a:prstGeom prst="rect">
            <a:avLst/>
          </a:prstGeom>
          <a:noFill/>
          <a:ln w="9525">
            <a:noFill/>
            <a:miter lim="800000"/>
            <a:headEnd/>
            <a:tailEnd/>
          </a:ln>
        </p:spPr>
        <p:txBody>
          <a:bodyPr>
            <a:spAutoFit/>
          </a:bodyPr>
          <a:lstStyle/>
          <a:p>
            <a:pPr eaLnBrk="1" hangingPunct="1">
              <a:buFont typeface="Arial" pitchFamily="34" charset="0"/>
              <a:buNone/>
            </a:pPr>
            <a:endParaRPr lang="zh-CN" altLang="en-US"/>
          </a:p>
        </p:txBody>
      </p:sp>
      <p:grpSp>
        <p:nvGrpSpPr>
          <p:cNvPr id="2" name="组合 257"/>
          <p:cNvGrpSpPr>
            <a:grpSpLocks/>
          </p:cNvGrpSpPr>
          <p:nvPr/>
        </p:nvGrpSpPr>
        <p:grpSpPr bwMode="auto">
          <a:xfrm>
            <a:off x="5000625" y="1361876"/>
            <a:ext cx="3000375" cy="2643188"/>
            <a:chOff x="5143504" y="2094850"/>
            <a:chExt cx="3000396" cy="2642893"/>
          </a:xfrm>
        </p:grpSpPr>
        <p:grpSp>
          <p:nvGrpSpPr>
            <p:cNvPr id="3" name="Group 3"/>
            <p:cNvGrpSpPr>
              <a:grpSpLocks/>
            </p:cNvGrpSpPr>
            <p:nvPr/>
          </p:nvGrpSpPr>
          <p:grpSpPr bwMode="auto">
            <a:xfrm>
              <a:off x="5221321" y="2301248"/>
              <a:ext cx="2251075" cy="2436495"/>
              <a:chOff x="0" y="0"/>
              <a:chExt cx="3545" cy="3837"/>
            </a:xfrm>
          </p:grpSpPr>
          <p:sp>
            <p:nvSpPr>
              <p:cNvPr id="12302" name="未知"/>
              <p:cNvSpPr>
                <a:spLocks/>
              </p:cNvSpPr>
              <p:nvPr/>
            </p:nvSpPr>
            <p:spPr bwMode="auto">
              <a:xfrm>
                <a:off x="0" y="0"/>
                <a:ext cx="445" cy="473"/>
              </a:xfrm>
              <a:custGeom>
                <a:avLst/>
                <a:gdLst>
                  <a:gd name="T0" fmla="*/ 3468480 w 216"/>
                  <a:gd name="T1" fmla="*/ 511604828 h 227"/>
                  <a:gd name="T2" fmla="*/ 19279409 w 216"/>
                  <a:gd name="T3" fmla="*/ 397531516 h 227"/>
                  <a:gd name="T4" fmla="*/ 51371873 w 216"/>
                  <a:gd name="T5" fmla="*/ 297035367 h 227"/>
                  <a:gd name="T6" fmla="*/ 93100459 w 216"/>
                  <a:gd name="T7" fmla="*/ 208840277 h 227"/>
                  <a:gd name="T8" fmla="*/ 151879687 w 216"/>
                  <a:gd name="T9" fmla="*/ 128913718 h 227"/>
                  <a:gd name="T10" fmla="*/ 218040878 w 216"/>
                  <a:gd name="T11" fmla="*/ 68412836 h 227"/>
                  <a:gd name="T12" fmla="*/ 293737899 w 216"/>
                  <a:gd name="T13" fmla="*/ 30809741 h 227"/>
                  <a:gd name="T14" fmla="*/ 379467856 w 216"/>
                  <a:gd name="T15" fmla="*/ 9223598 h 227"/>
                  <a:gd name="T16" fmla="*/ 464985030 w 216"/>
                  <a:gd name="T17" fmla="*/ 9223598 h 227"/>
                  <a:gd name="T18" fmla="*/ 546365163 w 216"/>
                  <a:gd name="T19" fmla="*/ 30809741 h 227"/>
                  <a:gd name="T20" fmla="*/ 622739560 w 216"/>
                  <a:gd name="T21" fmla="*/ 68412836 h 227"/>
                  <a:gd name="T22" fmla="*/ 692368182 w 216"/>
                  <a:gd name="T23" fmla="*/ 128913718 h 227"/>
                  <a:gd name="T24" fmla="*/ 745936538 w 216"/>
                  <a:gd name="T25" fmla="*/ 208840277 h 227"/>
                  <a:gd name="T26" fmla="*/ 789344504 w 216"/>
                  <a:gd name="T27" fmla="*/ 297035367 h 227"/>
                  <a:gd name="T28" fmla="*/ 828864612 w 216"/>
                  <a:gd name="T29" fmla="*/ 397531516 h 227"/>
                  <a:gd name="T30" fmla="*/ 844450245 w 216"/>
                  <a:gd name="T31" fmla="*/ 511604828 h 227"/>
                  <a:gd name="T32" fmla="*/ 844450245 w 216"/>
                  <a:gd name="T33" fmla="*/ 567048165 h 227"/>
                  <a:gd name="T34" fmla="*/ 832344154 w 216"/>
                  <a:gd name="T35" fmla="*/ 678945984 h 227"/>
                  <a:gd name="T36" fmla="*/ 814086300 w 216"/>
                  <a:gd name="T37" fmla="*/ 783597938 h 227"/>
                  <a:gd name="T38" fmla="*/ 769858614 w 216"/>
                  <a:gd name="T39" fmla="*/ 878340009 h 227"/>
                  <a:gd name="T40" fmla="*/ 722693214 w 216"/>
                  <a:gd name="T41" fmla="*/ 966862157 h 227"/>
                  <a:gd name="T42" fmla="*/ 660207783 w 216"/>
                  <a:gd name="T43" fmla="*/ 1030282353 h 227"/>
                  <a:gd name="T44" fmla="*/ 586522487 w 216"/>
                  <a:gd name="T45" fmla="*/ 1085713236 h 227"/>
                  <a:gd name="T46" fmla="*/ 504656372 w 216"/>
                  <a:gd name="T47" fmla="*/ 1111603457 h 227"/>
                  <a:gd name="T48" fmla="*/ 422873988 w 216"/>
                  <a:gd name="T49" fmla="*/ 1126754277 h 227"/>
                  <a:gd name="T50" fmla="*/ 336070776 w 216"/>
                  <a:gd name="T51" fmla="*/ 1111603457 h 227"/>
                  <a:gd name="T52" fmla="*/ 258010951 w 216"/>
                  <a:gd name="T53" fmla="*/ 1085713236 h 227"/>
                  <a:gd name="T54" fmla="*/ 184191063 w 216"/>
                  <a:gd name="T55" fmla="*/ 1030282353 h 227"/>
                  <a:gd name="T56" fmla="*/ 125236776 w 216"/>
                  <a:gd name="T57" fmla="*/ 966862157 h 227"/>
                  <a:gd name="T58" fmla="*/ 73721376 w 216"/>
                  <a:gd name="T59" fmla="*/ 878340009 h 227"/>
                  <a:gd name="T60" fmla="*/ 30328991 w 216"/>
                  <a:gd name="T61" fmla="*/ 783597938 h 227"/>
                  <a:gd name="T62" fmla="*/ 7145711 w 216"/>
                  <a:gd name="T63" fmla="*/ 678945984 h 227"/>
                  <a:gd name="T64" fmla="*/ 0 w 216"/>
                  <a:gd name="T65" fmla="*/ 567048165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9" y="50"/>
                    </a:lnTo>
                    <a:lnTo>
                      <a:pt x="24" y="42"/>
                    </a:lnTo>
                    <a:lnTo>
                      <a:pt x="32" y="34"/>
                    </a:lnTo>
                    <a:lnTo>
                      <a:pt x="39" y="26"/>
                    </a:lnTo>
                    <a:lnTo>
                      <a:pt x="47" y="19"/>
                    </a:lnTo>
                    <a:lnTo>
                      <a:pt x="56"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1" y="42"/>
                    </a:lnTo>
                    <a:lnTo>
                      <a:pt x="197" y="50"/>
                    </a:lnTo>
                    <a:lnTo>
                      <a:pt x="202" y="60"/>
                    </a:lnTo>
                    <a:lnTo>
                      <a:pt x="208" y="69"/>
                    </a:lnTo>
                    <a:lnTo>
                      <a:pt x="212" y="80"/>
                    </a:lnTo>
                    <a:lnTo>
                      <a:pt x="213" y="91"/>
                    </a:lnTo>
                    <a:lnTo>
                      <a:pt x="216" y="103"/>
                    </a:lnTo>
                    <a:lnTo>
                      <a:pt x="216" y="114"/>
                    </a:lnTo>
                    <a:lnTo>
                      <a:pt x="216" y="126"/>
                    </a:lnTo>
                    <a:lnTo>
                      <a:pt x="213" y="137"/>
                    </a:lnTo>
                    <a:lnTo>
                      <a:pt x="212" y="147"/>
                    </a:lnTo>
                    <a:lnTo>
                      <a:pt x="208" y="158"/>
                    </a:lnTo>
                    <a:lnTo>
                      <a:pt x="202" y="168"/>
                    </a:lnTo>
                    <a:lnTo>
                      <a:pt x="197" y="177"/>
                    </a:lnTo>
                    <a:lnTo>
                      <a:pt x="191" y="187"/>
                    </a:lnTo>
                    <a:lnTo>
                      <a:pt x="185" y="195"/>
                    </a:lnTo>
                    <a:lnTo>
                      <a:pt x="177" y="201"/>
                    </a:lnTo>
                    <a:lnTo>
                      <a:pt x="169" y="208"/>
                    </a:lnTo>
                    <a:lnTo>
                      <a:pt x="159" y="214"/>
                    </a:lnTo>
                    <a:lnTo>
                      <a:pt x="150" y="219"/>
                    </a:lnTo>
                    <a:lnTo>
                      <a:pt x="140" y="222"/>
                    </a:lnTo>
                    <a:lnTo>
                      <a:pt x="129" y="224"/>
                    </a:lnTo>
                    <a:lnTo>
                      <a:pt x="119" y="227"/>
                    </a:lnTo>
                    <a:lnTo>
                      <a:pt x="108" y="227"/>
                    </a:lnTo>
                    <a:lnTo>
                      <a:pt x="97" y="227"/>
                    </a:lnTo>
                    <a:lnTo>
                      <a:pt x="86" y="224"/>
                    </a:lnTo>
                    <a:lnTo>
                      <a:pt x="75" y="222"/>
                    </a:lnTo>
                    <a:lnTo>
                      <a:pt x="66" y="219"/>
                    </a:lnTo>
                    <a:lnTo>
                      <a:pt x="56" y="214"/>
                    </a:lnTo>
                    <a:lnTo>
                      <a:pt x="47" y="208"/>
                    </a:lnTo>
                    <a:lnTo>
                      <a:pt x="39" y="201"/>
                    </a:lnTo>
                    <a:lnTo>
                      <a:pt x="32" y="195"/>
                    </a:lnTo>
                    <a:lnTo>
                      <a:pt x="24" y="187"/>
                    </a:lnTo>
                    <a:lnTo>
                      <a:pt x="19" y="177"/>
                    </a:lnTo>
                    <a:lnTo>
                      <a:pt x="13" y="168"/>
                    </a:lnTo>
                    <a:lnTo>
                      <a:pt x="8" y="158"/>
                    </a:lnTo>
                    <a:lnTo>
                      <a:pt x="5" y="147"/>
                    </a:lnTo>
                    <a:lnTo>
                      <a:pt x="2" y="137"/>
                    </a:lnTo>
                    <a:lnTo>
                      <a:pt x="1" y="126"/>
                    </a:lnTo>
                    <a:lnTo>
                      <a:pt x="0" y="114"/>
                    </a:lnTo>
                    <a:close/>
                  </a:path>
                </a:pathLst>
              </a:custGeom>
              <a:solidFill>
                <a:srgbClr val="FFFFFF"/>
              </a:solidFill>
              <a:ln w="9525">
                <a:noFill/>
                <a:round/>
                <a:headEnd/>
                <a:tailEnd/>
              </a:ln>
            </p:spPr>
            <p:txBody>
              <a:bodyPr/>
              <a:lstStyle/>
              <a:p>
                <a:endParaRPr lang="zh-CN" altLang="en-US"/>
              </a:p>
            </p:txBody>
          </p:sp>
          <p:sp>
            <p:nvSpPr>
              <p:cNvPr id="12303" name="未知"/>
              <p:cNvSpPr>
                <a:spLocks/>
              </p:cNvSpPr>
              <p:nvPr/>
            </p:nvSpPr>
            <p:spPr bwMode="auto">
              <a:xfrm>
                <a:off x="0" y="0"/>
                <a:ext cx="445" cy="473"/>
              </a:xfrm>
              <a:custGeom>
                <a:avLst/>
                <a:gdLst>
                  <a:gd name="T0" fmla="*/ 3468480 w 216"/>
                  <a:gd name="T1" fmla="*/ 511604828 h 227"/>
                  <a:gd name="T2" fmla="*/ 19279409 w 216"/>
                  <a:gd name="T3" fmla="*/ 397531516 h 227"/>
                  <a:gd name="T4" fmla="*/ 51371873 w 216"/>
                  <a:gd name="T5" fmla="*/ 297035367 h 227"/>
                  <a:gd name="T6" fmla="*/ 93100459 w 216"/>
                  <a:gd name="T7" fmla="*/ 208840277 h 227"/>
                  <a:gd name="T8" fmla="*/ 151879687 w 216"/>
                  <a:gd name="T9" fmla="*/ 128913718 h 227"/>
                  <a:gd name="T10" fmla="*/ 218040878 w 216"/>
                  <a:gd name="T11" fmla="*/ 68412836 h 227"/>
                  <a:gd name="T12" fmla="*/ 293737899 w 216"/>
                  <a:gd name="T13" fmla="*/ 30809741 h 227"/>
                  <a:gd name="T14" fmla="*/ 379467856 w 216"/>
                  <a:gd name="T15" fmla="*/ 9223598 h 227"/>
                  <a:gd name="T16" fmla="*/ 464985030 w 216"/>
                  <a:gd name="T17" fmla="*/ 9223598 h 227"/>
                  <a:gd name="T18" fmla="*/ 546365163 w 216"/>
                  <a:gd name="T19" fmla="*/ 30809741 h 227"/>
                  <a:gd name="T20" fmla="*/ 622739560 w 216"/>
                  <a:gd name="T21" fmla="*/ 68412836 h 227"/>
                  <a:gd name="T22" fmla="*/ 692368182 w 216"/>
                  <a:gd name="T23" fmla="*/ 128913718 h 227"/>
                  <a:gd name="T24" fmla="*/ 745936538 w 216"/>
                  <a:gd name="T25" fmla="*/ 208840277 h 227"/>
                  <a:gd name="T26" fmla="*/ 789344504 w 216"/>
                  <a:gd name="T27" fmla="*/ 297035367 h 227"/>
                  <a:gd name="T28" fmla="*/ 828864612 w 216"/>
                  <a:gd name="T29" fmla="*/ 397531516 h 227"/>
                  <a:gd name="T30" fmla="*/ 844450245 w 216"/>
                  <a:gd name="T31" fmla="*/ 511604828 h 227"/>
                  <a:gd name="T32" fmla="*/ 844450245 w 216"/>
                  <a:gd name="T33" fmla="*/ 567048165 h 227"/>
                  <a:gd name="T34" fmla="*/ 832344154 w 216"/>
                  <a:gd name="T35" fmla="*/ 678945984 h 227"/>
                  <a:gd name="T36" fmla="*/ 814086300 w 216"/>
                  <a:gd name="T37" fmla="*/ 783597938 h 227"/>
                  <a:gd name="T38" fmla="*/ 769858614 w 216"/>
                  <a:gd name="T39" fmla="*/ 878340009 h 227"/>
                  <a:gd name="T40" fmla="*/ 722693214 w 216"/>
                  <a:gd name="T41" fmla="*/ 966862157 h 227"/>
                  <a:gd name="T42" fmla="*/ 660207783 w 216"/>
                  <a:gd name="T43" fmla="*/ 1030282353 h 227"/>
                  <a:gd name="T44" fmla="*/ 586522487 w 216"/>
                  <a:gd name="T45" fmla="*/ 1085713236 h 227"/>
                  <a:gd name="T46" fmla="*/ 504656372 w 216"/>
                  <a:gd name="T47" fmla="*/ 1111603457 h 227"/>
                  <a:gd name="T48" fmla="*/ 422873988 w 216"/>
                  <a:gd name="T49" fmla="*/ 1126754277 h 227"/>
                  <a:gd name="T50" fmla="*/ 336070776 w 216"/>
                  <a:gd name="T51" fmla="*/ 1111603457 h 227"/>
                  <a:gd name="T52" fmla="*/ 258010951 w 216"/>
                  <a:gd name="T53" fmla="*/ 1085713236 h 227"/>
                  <a:gd name="T54" fmla="*/ 184191063 w 216"/>
                  <a:gd name="T55" fmla="*/ 1030282353 h 227"/>
                  <a:gd name="T56" fmla="*/ 125236776 w 216"/>
                  <a:gd name="T57" fmla="*/ 966862157 h 227"/>
                  <a:gd name="T58" fmla="*/ 73721376 w 216"/>
                  <a:gd name="T59" fmla="*/ 878340009 h 227"/>
                  <a:gd name="T60" fmla="*/ 30328991 w 216"/>
                  <a:gd name="T61" fmla="*/ 783597938 h 227"/>
                  <a:gd name="T62" fmla="*/ 7145711 w 216"/>
                  <a:gd name="T63" fmla="*/ 678945984 h 227"/>
                  <a:gd name="T64" fmla="*/ 0 w 216"/>
                  <a:gd name="T65" fmla="*/ 567048165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9" y="50"/>
                    </a:lnTo>
                    <a:lnTo>
                      <a:pt x="24" y="42"/>
                    </a:lnTo>
                    <a:lnTo>
                      <a:pt x="32" y="34"/>
                    </a:lnTo>
                    <a:lnTo>
                      <a:pt x="39" y="26"/>
                    </a:lnTo>
                    <a:lnTo>
                      <a:pt x="47" y="19"/>
                    </a:lnTo>
                    <a:lnTo>
                      <a:pt x="56"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1" y="42"/>
                    </a:lnTo>
                    <a:lnTo>
                      <a:pt x="197" y="50"/>
                    </a:lnTo>
                    <a:lnTo>
                      <a:pt x="202" y="60"/>
                    </a:lnTo>
                    <a:lnTo>
                      <a:pt x="208" y="69"/>
                    </a:lnTo>
                    <a:lnTo>
                      <a:pt x="212" y="80"/>
                    </a:lnTo>
                    <a:lnTo>
                      <a:pt x="213" y="91"/>
                    </a:lnTo>
                    <a:lnTo>
                      <a:pt x="216" y="103"/>
                    </a:lnTo>
                    <a:lnTo>
                      <a:pt x="216" y="114"/>
                    </a:lnTo>
                    <a:lnTo>
                      <a:pt x="216" y="126"/>
                    </a:lnTo>
                    <a:lnTo>
                      <a:pt x="213" y="137"/>
                    </a:lnTo>
                    <a:lnTo>
                      <a:pt x="212" y="147"/>
                    </a:lnTo>
                    <a:lnTo>
                      <a:pt x="208" y="158"/>
                    </a:lnTo>
                    <a:lnTo>
                      <a:pt x="202" y="168"/>
                    </a:lnTo>
                    <a:lnTo>
                      <a:pt x="197" y="177"/>
                    </a:lnTo>
                    <a:lnTo>
                      <a:pt x="191" y="187"/>
                    </a:lnTo>
                    <a:lnTo>
                      <a:pt x="185" y="195"/>
                    </a:lnTo>
                    <a:lnTo>
                      <a:pt x="177" y="201"/>
                    </a:lnTo>
                    <a:lnTo>
                      <a:pt x="169" y="208"/>
                    </a:lnTo>
                    <a:lnTo>
                      <a:pt x="159" y="214"/>
                    </a:lnTo>
                    <a:lnTo>
                      <a:pt x="150" y="219"/>
                    </a:lnTo>
                    <a:lnTo>
                      <a:pt x="140" y="222"/>
                    </a:lnTo>
                    <a:lnTo>
                      <a:pt x="129" y="224"/>
                    </a:lnTo>
                    <a:lnTo>
                      <a:pt x="119" y="227"/>
                    </a:lnTo>
                    <a:lnTo>
                      <a:pt x="108" y="227"/>
                    </a:lnTo>
                    <a:lnTo>
                      <a:pt x="97" y="227"/>
                    </a:lnTo>
                    <a:lnTo>
                      <a:pt x="86" y="224"/>
                    </a:lnTo>
                    <a:lnTo>
                      <a:pt x="75" y="222"/>
                    </a:lnTo>
                    <a:lnTo>
                      <a:pt x="66" y="219"/>
                    </a:lnTo>
                    <a:lnTo>
                      <a:pt x="56" y="214"/>
                    </a:lnTo>
                    <a:lnTo>
                      <a:pt x="47" y="208"/>
                    </a:lnTo>
                    <a:lnTo>
                      <a:pt x="39" y="201"/>
                    </a:lnTo>
                    <a:lnTo>
                      <a:pt x="32" y="195"/>
                    </a:lnTo>
                    <a:lnTo>
                      <a:pt x="24" y="187"/>
                    </a:lnTo>
                    <a:lnTo>
                      <a:pt x="19" y="177"/>
                    </a:lnTo>
                    <a:lnTo>
                      <a:pt x="13" y="168"/>
                    </a:lnTo>
                    <a:lnTo>
                      <a:pt x="8" y="158"/>
                    </a:lnTo>
                    <a:lnTo>
                      <a:pt x="5" y="147"/>
                    </a:lnTo>
                    <a:lnTo>
                      <a:pt x="2" y="137"/>
                    </a:lnTo>
                    <a:lnTo>
                      <a:pt x="1" y="126"/>
                    </a:lnTo>
                    <a:lnTo>
                      <a:pt x="0" y="114"/>
                    </a:lnTo>
                  </a:path>
                </a:pathLst>
              </a:custGeom>
              <a:noFill/>
              <a:ln w="3175">
                <a:solidFill>
                  <a:srgbClr val="000000"/>
                </a:solidFill>
                <a:round/>
                <a:headEnd/>
                <a:tailEnd/>
              </a:ln>
            </p:spPr>
            <p:txBody>
              <a:bodyPr/>
              <a:lstStyle/>
              <a:p>
                <a:endParaRPr lang="zh-CN" altLang="en-US"/>
              </a:p>
            </p:txBody>
          </p:sp>
          <p:sp>
            <p:nvSpPr>
              <p:cNvPr id="12304" name="Rectangle 6"/>
              <p:cNvSpPr>
                <a:spLocks noChangeArrowheads="1"/>
              </p:cNvSpPr>
              <p:nvPr/>
            </p:nvSpPr>
            <p:spPr bwMode="auto">
              <a:xfrm>
                <a:off x="160" y="95"/>
                <a:ext cx="100" cy="240"/>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a:solidFill>
                      <a:srgbClr val="0000FF"/>
                    </a:solidFill>
                    <a:latin typeface="宋体" pitchFamily="2" charset="-122"/>
                  </a:rPr>
                  <a:t>E</a:t>
                </a:r>
                <a:endParaRPr lang="en-US" altLang="zh-CN" sz="1000" b="1">
                  <a:solidFill>
                    <a:srgbClr val="0000FF"/>
                  </a:solidFill>
                  <a:latin typeface="Times New Roman" pitchFamily="18" charset="0"/>
                  <a:ea typeface="楷体_GB2312" pitchFamily="1" charset="-122"/>
                </a:endParaRPr>
              </a:p>
            </p:txBody>
          </p:sp>
          <p:sp>
            <p:nvSpPr>
              <p:cNvPr id="12305" name="未知"/>
              <p:cNvSpPr>
                <a:spLocks/>
              </p:cNvSpPr>
              <p:nvPr/>
            </p:nvSpPr>
            <p:spPr bwMode="auto">
              <a:xfrm>
                <a:off x="0" y="2250"/>
                <a:ext cx="445" cy="470"/>
              </a:xfrm>
              <a:custGeom>
                <a:avLst/>
                <a:gdLst>
                  <a:gd name="T0" fmla="*/ 3468480 w 216"/>
                  <a:gd name="T1" fmla="*/ 446341159 h 227"/>
                  <a:gd name="T2" fmla="*/ 19279409 w 216"/>
                  <a:gd name="T3" fmla="*/ 348105442 h 227"/>
                  <a:gd name="T4" fmla="*/ 51371873 w 216"/>
                  <a:gd name="T5" fmla="*/ 260095379 h 227"/>
                  <a:gd name="T6" fmla="*/ 93100459 w 216"/>
                  <a:gd name="T7" fmla="*/ 182291127 h 227"/>
                  <a:gd name="T8" fmla="*/ 151879687 w 216"/>
                  <a:gd name="T9" fmla="*/ 113371133 h 227"/>
                  <a:gd name="T10" fmla="*/ 218040878 w 216"/>
                  <a:gd name="T11" fmla="*/ 60672045 h 227"/>
                  <a:gd name="T12" fmla="*/ 293737899 w 216"/>
                  <a:gd name="T13" fmla="*/ 25570180 h 227"/>
                  <a:gd name="T14" fmla="*/ 379467856 w 216"/>
                  <a:gd name="T15" fmla="*/ 8222180 h 227"/>
                  <a:gd name="T16" fmla="*/ 464985030 w 216"/>
                  <a:gd name="T17" fmla="*/ 8222180 h 227"/>
                  <a:gd name="T18" fmla="*/ 546365163 w 216"/>
                  <a:gd name="T19" fmla="*/ 25570180 h 227"/>
                  <a:gd name="T20" fmla="*/ 622739560 w 216"/>
                  <a:gd name="T21" fmla="*/ 60672045 h 227"/>
                  <a:gd name="T22" fmla="*/ 692368182 w 216"/>
                  <a:gd name="T23" fmla="*/ 113371133 h 227"/>
                  <a:gd name="T24" fmla="*/ 745936538 w 216"/>
                  <a:gd name="T25" fmla="*/ 182291127 h 227"/>
                  <a:gd name="T26" fmla="*/ 789344504 w 216"/>
                  <a:gd name="T27" fmla="*/ 260095379 h 227"/>
                  <a:gd name="T28" fmla="*/ 828864612 w 216"/>
                  <a:gd name="T29" fmla="*/ 348105442 h 227"/>
                  <a:gd name="T30" fmla="*/ 844450245 w 216"/>
                  <a:gd name="T31" fmla="*/ 446341159 h 227"/>
                  <a:gd name="T32" fmla="*/ 844450245 w 216"/>
                  <a:gd name="T33" fmla="*/ 494825899 h 227"/>
                  <a:gd name="T34" fmla="*/ 832344154 w 216"/>
                  <a:gd name="T35" fmla="*/ 595219365 h 227"/>
                  <a:gd name="T36" fmla="*/ 814086300 w 216"/>
                  <a:gd name="T37" fmla="*/ 685652195 h 227"/>
                  <a:gd name="T38" fmla="*/ 769858614 w 216"/>
                  <a:gd name="T39" fmla="*/ 767322354 h 227"/>
                  <a:gd name="T40" fmla="*/ 722693214 w 216"/>
                  <a:gd name="T41" fmla="*/ 846470598 h 227"/>
                  <a:gd name="T42" fmla="*/ 660207783 w 216"/>
                  <a:gd name="T43" fmla="*/ 903181730 h 227"/>
                  <a:gd name="T44" fmla="*/ 586522487 w 216"/>
                  <a:gd name="T45" fmla="*/ 949607487 h 227"/>
                  <a:gd name="T46" fmla="*/ 504656372 w 216"/>
                  <a:gd name="T47" fmla="*/ 977084839 h 227"/>
                  <a:gd name="T48" fmla="*/ 422873988 w 216"/>
                  <a:gd name="T49" fmla="*/ 985307325 h 227"/>
                  <a:gd name="T50" fmla="*/ 336070776 w 216"/>
                  <a:gd name="T51" fmla="*/ 977084839 h 227"/>
                  <a:gd name="T52" fmla="*/ 258010951 w 216"/>
                  <a:gd name="T53" fmla="*/ 949607487 h 227"/>
                  <a:gd name="T54" fmla="*/ 184191063 w 216"/>
                  <a:gd name="T55" fmla="*/ 903181730 h 227"/>
                  <a:gd name="T56" fmla="*/ 125236776 w 216"/>
                  <a:gd name="T57" fmla="*/ 846470598 h 227"/>
                  <a:gd name="T58" fmla="*/ 73721376 w 216"/>
                  <a:gd name="T59" fmla="*/ 767322354 h 227"/>
                  <a:gd name="T60" fmla="*/ 30328991 w 216"/>
                  <a:gd name="T61" fmla="*/ 685652195 h 227"/>
                  <a:gd name="T62" fmla="*/ 7145711 w 216"/>
                  <a:gd name="T63" fmla="*/ 595219365 h 227"/>
                  <a:gd name="T64" fmla="*/ 0 w 216"/>
                  <a:gd name="T65" fmla="*/ 49482589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9" y="50"/>
                    </a:lnTo>
                    <a:lnTo>
                      <a:pt x="24" y="42"/>
                    </a:lnTo>
                    <a:lnTo>
                      <a:pt x="32" y="34"/>
                    </a:lnTo>
                    <a:lnTo>
                      <a:pt x="39" y="26"/>
                    </a:lnTo>
                    <a:lnTo>
                      <a:pt x="47" y="19"/>
                    </a:lnTo>
                    <a:lnTo>
                      <a:pt x="56"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1" y="42"/>
                    </a:lnTo>
                    <a:lnTo>
                      <a:pt x="197" y="50"/>
                    </a:lnTo>
                    <a:lnTo>
                      <a:pt x="202" y="60"/>
                    </a:lnTo>
                    <a:lnTo>
                      <a:pt x="208" y="69"/>
                    </a:lnTo>
                    <a:lnTo>
                      <a:pt x="212" y="80"/>
                    </a:lnTo>
                    <a:lnTo>
                      <a:pt x="213" y="91"/>
                    </a:lnTo>
                    <a:lnTo>
                      <a:pt x="216" y="103"/>
                    </a:lnTo>
                    <a:lnTo>
                      <a:pt x="216" y="114"/>
                    </a:lnTo>
                    <a:lnTo>
                      <a:pt x="216" y="126"/>
                    </a:lnTo>
                    <a:lnTo>
                      <a:pt x="213" y="137"/>
                    </a:lnTo>
                    <a:lnTo>
                      <a:pt x="212" y="148"/>
                    </a:lnTo>
                    <a:lnTo>
                      <a:pt x="208" y="158"/>
                    </a:lnTo>
                    <a:lnTo>
                      <a:pt x="202" y="168"/>
                    </a:lnTo>
                    <a:lnTo>
                      <a:pt x="197" y="177"/>
                    </a:lnTo>
                    <a:lnTo>
                      <a:pt x="191" y="187"/>
                    </a:lnTo>
                    <a:lnTo>
                      <a:pt x="185" y="195"/>
                    </a:lnTo>
                    <a:lnTo>
                      <a:pt x="177" y="202"/>
                    </a:lnTo>
                    <a:lnTo>
                      <a:pt x="169" y="208"/>
                    </a:lnTo>
                    <a:lnTo>
                      <a:pt x="159" y="214"/>
                    </a:lnTo>
                    <a:lnTo>
                      <a:pt x="150" y="219"/>
                    </a:lnTo>
                    <a:lnTo>
                      <a:pt x="140" y="222"/>
                    </a:lnTo>
                    <a:lnTo>
                      <a:pt x="129" y="225"/>
                    </a:lnTo>
                    <a:lnTo>
                      <a:pt x="119" y="227"/>
                    </a:lnTo>
                    <a:lnTo>
                      <a:pt x="108" y="227"/>
                    </a:lnTo>
                    <a:lnTo>
                      <a:pt x="97" y="227"/>
                    </a:lnTo>
                    <a:lnTo>
                      <a:pt x="86" y="225"/>
                    </a:lnTo>
                    <a:lnTo>
                      <a:pt x="75" y="222"/>
                    </a:lnTo>
                    <a:lnTo>
                      <a:pt x="66" y="219"/>
                    </a:lnTo>
                    <a:lnTo>
                      <a:pt x="56" y="214"/>
                    </a:lnTo>
                    <a:lnTo>
                      <a:pt x="47" y="208"/>
                    </a:lnTo>
                    <a:lnTo>
                      <a:pt x="39" y="202"/>
                    </a:lnTo>
                    <a:lnTo>
                      <a:pt x="32" y="195"/>
                    </a:lnTo>
                    <a:lnTo>
                      <a:pt x="24" y="187"/>
                    </a:lnTo>
                    <a:lnTo>
                      <a:pt x="19" y="177"/>
                    </a:lnTo>
                    <a:lnTo>
                      <a:pt x="13" y="168"/>
                    </a:lnTo>
                    <a:lnTo>
                      <a:pt x="8" y="158"/>
                    </a:lnTo>
                    <a:lnTo>
                      <a:pt x="5" y="148"/>
                    </a:lnTo>
                    <a:lnTo>
                      <a:pt x="2" y="137"/>
                    </a:lnTo>
                    <a:lnTo>
                      <a:pt x="1" y="126"/>
                    </a:lnTo>
                    <a:lnTo>
                      <a:pt x="0" y="114"/>
                    </a:lnTo>
                    <a:close/>
                  </a:path>
                </a:pathLst>
              </a:custGeom>
              <a:solidFill>
                <a:srgbClr val="FFFFFF"/>
              </a:solidFill>
              <a:ln w="9525">
                <a:noFill/>
                <a:round/>
                <a:headEnd/>
                <a:tailEnd/>
              </a:ln>
            </p:spPr>
            <p:txBody>
              <a:bodyPr/>
              <a:lstStyle/>
              <a:p>
                <a:endParaRPr lang="zh-CN" altLang="en-US"/>
              </a:p>
            </p:txBody>
          </p:sp>
          <p:sp>
            <p:nvSpPr>
              <p:cNvPr id="12306" name="未知"/>
              <p:cNvSpPr>
                <a:spLocks/>
              </p:cNvSpPr>
              <p:nvPr/>
            </p:nvSpPr>
            <p:spPr bwMode="auto">
              <a:xfrm>
                <a:off x="0" y="2250"/>
                <a:ext cx="445" cy="470"/>
              </a:xfrm>
              <a:custGeom>
                <a:avLst/>
                <a:gdLst>
                  <a:gd name="T0" fmla="*/ 3468480 w 216"/>
                  <a:gd name="T1" fmla="*/ 446341159 h 227"/>
                  <a:gd name="T2" fmla="*/ 19279409 w 216"/>
                  <a:gd name="T3" fmla="*/ 348105442 h 227"/>
                  <a:gd name="T4" fmla="*/ 51371873 w 216"/>
                  <a:gd name="T5" fmla="*/ 260095379 h 227"/>
                  <a:gd name="T6" fmla="*/ 93100459 w 216"/>
                  <a:gd name="T7" fmla="*/ 182291127 h 227"/>
                  <a:gd name="T8" fmla="*/ 151879687 w 216"/>
                  <a:gd name="T9" fmla="*/ 113371133 h 227"/>
                  <a:gd name="T10" fmla="*/ 218040878 w 216"/>
                  <a:gd name="T11" fmla="*/ 60672045 h 227"/>
                  <a:gd name="T12" fmla="*/ 293737899 w 216"/>
                  <a:gd name="T13" fmla="*/ 25570180 h 227"/>
                  <a:gd name="T14" fmla="*/ 379467856 w 216"/>
                  <a:gd name="T15" fmla="*/ 8222180 h 227"/>
                  <a:gd name="T16" fmla="*/ 464985030 w 216"/>
                  <a:gd name="T17" fmla="*/ 8222180 h 227"/>
                  <a:gd name="T18" fmla="*/ 546365163 w 216"/>
                  <a:gd name="T19" fmla="*/ 25570180 h 227"/>
                  <a:gd name="T20" fmla="*/ 622739560 w 216"/>
                  <a:gd name="T21" fmla="*/ 60672045 h 227"/>
                  <a:gd name="T22" fmla="*/ 692368182 w 216"/>
                  <a:gd name="T23" fmla="*/ 113371133 h 227"/>
                  <a:gd name="T24" fmla="*/ 745936538 w 216"/>
                  <a:gd name="T25" fmla="*/ 182291127 h 227"/>
                  <a:gd name="T26" fmla="*/ 789344504 w 216"/>
                  <a:gd name="T27" fmla="*/ 260095379 h 227"/>
                  <a:gd name="T28" fmla="*/ 828864612 w 216"/>
                  <a:gd name="T29" fmla="*/ 348105442 h 227"/>
                  <a:gd name="T30" fmla="*/ 844450245 w 216"/>
                  <a:gd name="T31" fmla="*/ 446341159 h 227"/>
                  <a:gd name="T32" fmla="*/ 844450245 w 216"/>
                  <a:gd name="T33" fmla="*/ 494825899 h 227"/>
                  <a:gd name="T34" fmla="*/ 832344154 w 216"/>
                  <a:gd name="T35" fmla="*/ 595219365 h 227"/>
                  <a:gd name="T36" fmla="*/ 814086300 w 216"/>
                  <a:gd name="T37" fmla="*/ 685652195 h 227"/>
                  <a:gd name="T38" fmla="*/ 769858614 w 216"/>
                  <a:gd name="T39" fmla="*/ 767322354 h 227"/>
                  <a:gd name="T40" fmla="*/ 722693214 w 216"/>
                  <a:gd name="T41" fmla="*/ 846470598 h 227"/>
                  <a:gd name="T42" fmla="*/ 660207783 w 216"/>
                  <a:gd name="T43" fmla="*/ 903181730 h 227"/>
                  <a:gd name="T44" fmla="*/ 586522487 w 216"/>
                  <a:gd name="T45" fmla="*/ 949607487 h 227"/>
                  <a:gd name="T46" fmla="*/ 504656372 w 216"/>
                  <a:gd name="T47" fmla="*/ 977084839 h 227"/>
                  <a:gd name="T48" fmla="*/ 422873988 w 216"/>
                  <a:gd name="T49" fmla="*/ 985307325 h 227"/>
                  <a:gd name="T50" fmla="*/ 336070776 w 216"/>
                  <a:gd name="T51" fmla="*/ 977084839 h 227"/>
                  <a:gd name="T52" fmla="*/ 258010951 w 216"/>
                  <a:gd name="T53" fmla="*/ 949607487 h 227"/>
                  <a:gd name="T54" fmla="*/ 184191063 w 216"/>
                  <a:gd name="T55" fmla="*/ 903181730 h 227"/>
                  <a:gd name="T56" fmla="*/ 125236776 w 216"/>
                  <a:gd name="T57" fmla="*/ 846470598 h 227"/>
                  <a:gd name="T58" fmla="*/ 73721376 w 216"/>
                  <a:gd name="T59" fmla="*/ 767322354 h 227"/>
                  <a:gd name="T60" fmla="*/ 30328991 w 216"/>
                  <a:gd name="T61" fmla="*/ 685652195 h 227"/>
                  <a:gd name="T62" fmla="*/ 7145711 w 216"/>
                  <a:gd name="T63" fmla="*/ 595219365 h 227"/>
                  <a:gd name="T64" fmla="*/ 0 w 216"/>
                  <a:gd name="T65" fmla="*/ 49482589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2" y="91"/>
                    </a:lnTo>
                    <a:lnTo>
                      <a:pt x="5" y="80"/>
                    </a:lnTo>
                    <a:lnTo>
                      <a:pt x="8" y="69"/>
                    </a:lnTo>
                    <a:lnTo>
                      <a:pt x="13" y="60"/>
                    </a:lnTo>
                    <a:lnTo>
                      <a:pt x="19" y="50"/>
                    </a:lnTo>
                    <a:lnTo>
                      <a:pt x="24" y="42"/>
                    </a:lnTo>
                    <a:lnTo>
                      <a:pt x="32" y="34"/>
                    </a:lnTo>
                    <a:lnTo>
                      <a:pt x="39" y="26"/>
                    </a:lnTo>
                    <a:lnTo>
                      <a:pt x="47" y="19"/>
                    </a:lnTo>
                    <a:lnTo>
                      <a:pt x="56"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1" y="42"/>
                    </a:lnTo>
                    <a:lnTo>
                      <a:pt x="197" y="50"/>
                    </a:lnTo>
                    <a:lnTo>
                      <a:pt x="202" y="60"/>
                    </a:lnTo>
                    <a:lnTo>
                      <a:pt x="208" y="69"/>
                    </a:lnTo>
                    <a:lnTo>
                      <a:pt x="212" y="80"/>
                    </a:lnTo>
                    <a:lnTo>
                      <a:pt x="213" y="91"/>
                    </a:lnTo>
                    <a:lnTo>
                      <a:pt x="216" y="103"/>
                    </a:lnTo>
                    <a:lnTo>
                      <a:pt x="216" y="114"/>
                    </a:lnTo>
                    <a:lnTo>
                      <a:pt x="216" y="126"/>
                    </a:lnTo>
                    <a:lnTo>
                      <a:pt x="213" y="137"/>
                    </a:lnTo>
                    <a:lnTo>
                      <a:pt x="212" y="148"/>
                    </a:lnTo>
                    <a:lnTo>
                      <a:pt x="208" y="158"/>
                    </a:lnTo>
                    <a:lnTo>
                      <a:pt x="202" y="168"/>
                    </a:lnTo>
                    <a:lnTo>
                      <a:pt x="197" y="177"/>
                    </a:lnTo>
                    <a:lnTo>
                      <a:pt x="191" y="187"/>
                    </a:lnTo>
                    <a:lnTo>
                      <a:pt x="185" y="195"/>
                    </a:lnTo>
                    <a:lnTo>
                      <a:pt x="177" y="202"/>
                    </a:lnTo>
                    <a:lnTo>
                      <a:pt x="169" y="208"/>
                    </a:lnTo>
                    <a:lnTo>
                      <a:pt x="159" y="214"/>
                    </a:lnTo>
                    <a:lnTo>
                      <a:pt x="150" y="219"/>
                    </a:lnTo>
                    <a:lnTo>
                      <a:pt x="140" y="222"/>
                    </a:lnTo>
                    <a:lnTo>
                      <a:pt x="129" y="225"/>
                    </a:lnTo>
                    <a:lnTo>
                      <a:pt x="119" y="227"/>
                    </a:lnTo>
                    <a:lnTo>
                      <a:pt x="108" y="227"/>
                    </a:lnTo>
                    <a:lnTo>
                      <a:pt x="97" y="227"/>
                    </a:lnTo>
                    <a:lnTo>
                      <a:pt x="86" y="225"/>
                    </a:lnTo>
                    <a:lnTo>
                      <a:pt x="75" y="222"/>
                    </a:lnTo>
                    <a:lnTo>
                      <a:pt x="66" y="219"/>
                    </a:lnTo>
                    <a:lnTo>
                      <a:pt x="56" y="214"/>
                    </a:lnTo>
                    <a:lnTo>
                      <a:pt x="47" y="208"/>
                    </a:lnTo>
                    <a:lnTo>
                      <a:pt x="39" y="202"/>
                    </a:lnTo>
                    <a:lnTo>
                      <a:pt x="32" y="195"/>
                    </a:lnTo>
                    <a:lnTo>
                      <a:pt x="24" y="187"/>
                    </a:lnTo>
                    <a:lnTo>
                      <a:pt x="19" y="177"/>
                    </a:lnTo>
                    <a:lnTo>
                      <a:pt x="13" y="168"/>
                    </a:lnTo>
                    <a:lnTo>
                      <a:pt x="8" y="158"/>
                    </a:lnTo>
                    <a:lnTo>
                      <a:pt x="5" y="148"/>
                    </a:lnTo>
                    <a:lnTo>
                      <a:pt x="2" y="137"/>
                    </a:lnTo>
                    <a:lnTo>
                      <a:pt x="1" y="126"/>
                    </a:lnTo>
                    <a:lnTo>
                      <a:pt x="0" y="114"/>
                    </a:lnTo>
                  </a:path>
                </a:pathLst>
              </a:custGeom>
              <a:noFill/>
              <a:ln w="3175">
                <a:solidFill>
                  <a:srgbClr val="000000"/>
                </a:solidFill>
                <a:round/>
                <a:headEnd/>
                <a:tailEnd/>
              </a:ln>
            </p:spPr>
            <p:txBody>
              <a:bodyPr/>
              <a:lstStyle/>
              <a:p>
                <a:endParaRPr lang="zh-CN" altLang="en-US"/>
              </a:p>
            </p:txBody>
          </p:sp>
          <p:sp>
            <p:nvSpPr>
              <p:cNvPr id="12307" name="Rectangle 9"/>
              <p:cNvSpPr>
                <a:spLocks noChangeArrowheads="1"/>
              </p:cNvSpPr>
              <p:nvPr/>
            </p:nvSpPr>
            <p:spPr bwMode="auto">
              <a:xfrm>
                <a:off x="160" y="2345"/>
                <a:ext cx="100" cy="243"/>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a:solidFill>
                      <a:srgbClr val="0000FF"/>
                    </a:solidFill>
                    <a:latin typeface="宋体" pitchFamily="2" charset="-122"/>
                  </a:rPr>
                  <a:t>F</a:t>
                </a:r>
                <a:endParaRPr lang="en-US" altLang="zh-CN" sz="1000" b="1">
                  <a:solidFill>
                    <a:srgbClr val="0000FF"/>
                  </a:solidFill>
                  <a:latin typeface="Times New Roman" pitchFamily="18" charset="0"/>
                  <a:ea typeface="楷体_GB2312" pitchFamily="1" charset="-122"/>
                </a:endParaRPr>
              </a:p>
            </p:txBody>
          </p:sp>
          <p:sp>
            <p:nvSpPr>
              <p:cNvPr id="12308" name="未知"/>
              <p:cNvSpPr>
                <a:spLocks/>
              </p:cNvSpPr>
              <p:nvPr/>
            </p:nvSpPr>
            <p:spPr bwMode="auto">
              <a:xfrm>
                <a:off x="888" y="1115"/>
                <a:ext cx="442" cy="468"/>
              </a:xfrm>
              <a:custGeom>
                <a:avLst/>
                <a:gdLst>
                  <a:gd name="T0" fmla="*/ 3132436 w 216"/>
                  <a:gd name="T1" fmla="*/ 408138169 h 227"/>
                  <a:gd name="T2" fmla="*/ 16248397 w 216"/>
                  <a:gd name="T3" fmla="*/ 317408370 h 227"/>
                  <a:gd name="T4" fmla="*/ 44718601 w 216"/>
                  <a:gd name="T5" fmla="*/ 235435395 h 227"/>
                  <a:gd name="T6" fmla="*/ 81008170 w 216"/>
                  <a:gd name="T7" fmla="*/ 167182619 h 227"/>
                  <a:gd name="T8" fmla="*/ 133056879 w 216"/>
                  <a:gd name="T9" fmla="*/ 103669921 h 227"/>
                  <a:gd name="T10" fmla="*/ 190341245 w 216"/>
                  <a:gd name="T11" fmla="*/ 52083813 h 227"/>
                  <a:gd name="T12" fmla="*/ 253391593 w 216"/>
                  <a:gd name="T13" fmla="*/ 19479080 h 227"/>
                  <a:gd name="T14" fmla="*/ 328077895 w 216"/>
                  <a:gd name="T15" fmla="*/ 3515338 h 227"/>
                  <a:gd name="T16" fmla="*/ 404053641 w 216"/>
                  <a:gd name="T17" fmla="*/ 3515338 h 227"/>
                  <a:gd name="T18" fmla="*/ 473614015 w 216"/>
                  <a:gd name="T19" fmla="*/ 19479080 h 227"/>
                  <a:gd name="T20" fmla="*/ 538647947 w 216"/>
                  <a:gd name="T21" fmla="*/ 52083813 h 227"/>
                  <a:gd name="T22" fmla="*/ 599974025 w 216"/>
                  <a:gd name="T23" fmla="*/ 103669921 h 227"/>
                  <a:gd name="T24" fmla="*/ 651021663 w 216"/>
                  <a:gd name="T25" fmla="*/ 167182619 h 227"/>
                  <a:gd name="T26" fmla="*/ 684280176 w 216"/>
                  <a:gd name="T27" fmla="*/ 235435395 h 227"/>
                  <a:gd name="T28" fmla="*/ 719059846 w 216"/>
                  <a:gd name="T29" fmla="*/ 317408370 h 227"/>
                  <a:gd name="T30" fmla="*/ 732218540 w 216"/>
                  <a:gd name="T31" fmla="*/ 408138169 h 227"/>
                  <a:gd name="T32" fmla="*/ 732218540 w 216"/>
                  <a:gd name="T33" fmla="*/ 448346008 h 227"/>
                  <a:gd name="T34" fmla="*/ 722192024 w 216"/>
                  <a:gd name="T35" fmla="*/ 538790463 h 227"/>
                  <a:gd name="T36" fmla="*/ 706123720 w 216"/>
                  <a:gd name="T37" fmla="*/ 627092553 h 227"/>
                  <a:gd name="T38" fmla="*/ 668021454 w 216"/>
                  <a:gd name="T39" fmla="*/ 702860988 h 227"/>
                  <a:gd name="T40" fmla="*/ 628521798 w 216"/>
                  <a:gd name="T41" fmla="*/ 770288208 h 227"/>
                  <a:gd name="T42" fmla="*/ 573427077 w 216"/>
                  <a:gd name="T43" fmla="*/ 825484356 h 227"/>
                  <a:gd name="T44" fmla="*/ 508488705 w 216"/>
                  <a:gd name="T45" fmla="*/ 869825460 h 227"/>
                  <a:gd name="T46" fmla="*/ 437297754 w 216"/>
                  <a:gd name="T47" fmla="*/ 889000525 h 227"/>
                  <a:gd name="T48" fmla="*/ 366134183 w 216"/>
                  <a:gd name="T49" fmla="*/ 901268842 h 227"/>
                  <a:gd name="T50" fmla="*/ 291664425 w 216"/>
                  <a:gd name="T51" fmla="*/ 889000525 h 227"/>
                  <a:gd name="T52" fmla="*/ 223644091 w 216"/>
                  <a:gd name="T53" fmla="*/ 869825460 h 227"/>
                  <a:gd name="T54" fmla="*/ 158792020 w 216"/>
                  <a:gd name="T55" fmla="*/ 825484356 h 227"/>
                  <a:gd name="T56" fmla="*/ 107753531 w 216"/>
                  <a:gd name="T57" fmla="*/ 770288208 h 227"/>
                  <a:gd name="T58" fmla="*/ 65023271 w 216"/>
                  <a:gd name="T59" fmla="*/ 702860988 h 227"/>
                  <a:gd name="T60" fmla="*/ 26840323 w 216"/>
                  <a:gd name="T61" fmla="*/ 627092553 h 227"/>
                  <a:gd name="T62" fmla="*/ 6409892 w 216"/>
                  <a:gd name="T63" fmla="*/ 538790463 h 227"/>
                  <a:gd name="T64" fmla="*/ 0 w 216"/>
                  <a:gd name="T65" fmla="*/ 448346008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0"/>
                    </a:lnTo>
                    <a:lnTo>
                      <a:pt x="5" y="80"/>
                    </a:lnTo>
                    <a:lnTo>
                      <a:pt x="8" y="69"/>
                    </a:lnTo>
                    <a:lnTo>
                      <a:pt x="13" y="59"/>
                    </a:lnTo>
                    <a:lnTo>
                      <a:pt x="19" y="50"/>
                    </a:lnTo>
                    <a:lnTo>
                      <a:pt x="24" y="42"/>
                    </a:lnTo>
                    <a:lnTo>
                      <a:pt x="32" y="34"/>
                    </a:lnTo>
                    <a:lnTo>
                      <a:pt x="39" y="26"/>
                    </a:lnTo>
                    <a:lnTo>
                      <a:pt x="47" y="19"/>
                    </a:lnTo>
                    <a:lnTo>
                      <a:pt x="56" y="13"/>
                    </a:lnTo>
                    <a:lnTo>
                      <a:pt x="66" y="9"/>
                    </a:lnTo>
                    <a:lnTo>
                      <a:pt x="75" y="5"/>
                    </a:lnTo>
                    <a:lnTo>
                      <a:pt x="86" y="3"/>
                    </a:lnTo>
                    <a:lnTo>
                      <a:pt x="97" y="1"/>
                    </a:lnTo>
                    <a:lnTo>
                      <a:pt x="108" y="0"/>
                    </a:lnTo>
                    <a:lnTo>
                      <a:pt x="119" y="1"/>
                    </a:lnTo>
                    <a:lnTo>
                      <a:pt x="129" y="3"/>
                    </a:lnTo>
                    <a:lnTo>
                      <a:pt x="140" y="5"/>
                    </a:lnTo>
                    <a:lnTo>
                      <a:pt x="150" y="9"/>
                    </a:lnTo>
                    <a:lnTo>
                      <a:pt x="159" y="13"/>
                    </a:lnTo>
                    <a:lnTo>
                      <a:pt x="169" y="19"/>
                    </a:lnTo>
                    <a:lnTo>
                      <a:pt x="177" y="26"/>
                    </a:lnTo>
                    <a:lnTo>
                      <a:pt x="185" y="34"/>
                    </a:lnTo>
                    <a:lnTo>
                      <a:pt x="192" y="42"/>
                    </a:lnTo>
                    <a:lnTo>
                      <a:pt x="197" y="50"/>
                    </a:lnTo>
                    <a:lnTo>
                      <a:pt x="202" y="59"/>
                    </a:lnTo>
                    <a:lnTo>
                      <a:pt x="208" y="69"/>
                    </a:lnTo>
                    <a:lnTo>
                      <a:pt x="212" y="80"/>
                    </a:lnTo>
                    <a:lnTo>
                      <a:pt x="213" y="90"/>
                    </a:lnTo>
                    <a:lnTo>
                      <a:pt x="216" y="103"/>
                    </a:lnTo>
                    <a:lnTo>
                      <a:pt x="216" y="113"/>
                    </a:lnTo>
                    <a:lnTo>
                      <a:pt x="216" y="126"/>
                    </a:lnTo>
                    <a:lnTo>
                      <a:pt x="213" y="136"/>
                    </a:lnTo>
                    <a:lnTo>
                      <a:pt x="212" y="147"/>
                    </a:lnTo>
                    <a:lnTo>
                      <a:pt x="208" y="158"/>
                    </a:lnTo>
                    <a:lnTo>
                      <a:pt x="202" y="167"/>
                    </a:lnTo>
                    <a:lnTo>
                      <a:pt x="197" y="177"/>
                    </a:lnTo>
                    <a:lnTo>
                      <a:pt x="192" y="186"/>
                    </a:lnTo>
                    <a:lnTo>
                      <a:pt x="185" y="194"/>
                    </a:lnTo>
                    <a:lnTo>
                      <a:pt x="177" y="201"/>
                    </a:lnTo>
                    <a:lnTo>
                      <a:pt x="169" y="208"/>
                    </a:lnTo>
                    <a:lnTo>
                      <a:pt x="159" y="213"/>
                    </a:lnTo>
                    <a:lnTo>
                      <a:pt x="150" y="219"/>
                    </a:lnTo>
                    <a:lnTo>
                      <a:pt x="140" y="221"/>
                    </a:lnTo>
                    <a:lnTo>
                      <a:pt x="129" y="224"/>
                    </a:lnTo>
                    <a:lnTo>
                      <a:pt x="119" y="227"/>
                    </a:lnTo>
                    <a:lnTo>
                      <a:pt x="108" y="227"/>
                    </a:lnTo>
                    <a:lnTo>
                      <a:pt x="97" y="227"/>
                    </a:lnTo>
                    <a:lnTo>
                      <a:pt x="86" y="224"/>
                    </a:lnTo>
                    <a:lnTo>
                      <a:pt x="75" y="221"/>
                    </a:lnTo>
                    <a:lnTo>
                      <a:pt x="66" y="219"/>
                    </a:lnTo>
                    <a:lnTo>
                      <a:pt x="56" y="213"/>
                    </a:lnTo>
                    <a:lnTo>
                      <a:pt x="47" y="208"/>
                    </a:lnTo>
                    <a:lnTo>
                      <a:pt x="39" y="201"/>
                    </a:lnTo>
                    <a:lnTo>
                      <a:pt x="32" y="194"/>
                    </a:lnTo>
                    <a:lnTo>
                      <a:pt x="24" y="186"/>
                    </a:lnTo>
                    <a:lnTo>
                      <a:pt x="19" y="177"/>
                    </a:lnTo>
                    <a:lnTo>
                      <a:pt x="13" y="167"/>
                    </a:lnTo>
                    <a:lnTo>
                      <a:pt x="8" y="158"/>
                    </a:lnTo>
                    <a:lnTo>
                      <a:pt x="5" y="147"/>
                    </a:lnTo>
                    <a:lnTo>
                      <a:pt x="2" y="136"/>
                    </a:lnTo>
                    <a:lnTo>
                      <a:pt x="1" y="126"/>
                    </a:lnTo>
                    <a:lnTo>
                      <a:pt x="0" y="113"/>
                    </a:lnTo>
                    <a:close/>
                  </a:path>
                </a:pathLst>
              </a:custGeom>
              <a:solidFill>
                <a:srgbClr val="FFFFFF"/>
              </a:solidFill>
              <a:ln w="9525">
                <a:noFill/>
                <a:round/>
                <a:headEnd/>
                <a:tailEnd/>
              </a:ln>
            </p:spPr>
            <p:txBody>
              <a:bodyPr/>
              <a:lstStyle/>
              <a:p>
                <a:endParaRPr lang="zh-CN" altLang="en-US"/>
              </a:p>
            </p:txBody>
          </p:sp>
          <p:sp>
            <p:nvSpPr>
              <p:cNvPr id="12309" name="未知"/>
              <p:cNvSpPr>
                <a:spLocks/>
              </p:cNvSpPr>
              <p:nvPr/>
            </p:nvSpPr>
            <p:spPr bwMode="auto">
              <a:xfrm>
                <a:off x="888" y="1115"/>
                <a:ext cx="442" cy="468"/>
              </a:xfrm>
              <a:custGeom>
                <a:avLst/>
                <a:gdLst>
                  <a:gd name="T0" fmla="*/ 3132436 w 216"/>
                  <a:gd name="T1" fmla="*/ 408138169 h 227"/>
                  <a:gd name="T2" fmla="*/ 16248397 w 216"/>
                  <a:gd name="T3" fmla="*/ 317408370 h 227"/>
                  <a:gd name="T4" fmla="*/ 44718601 w 216"/>
                  <a:gd name="T5" fmla="*/ 235435395 h 227"/>
                  <a:gd name="T6" fmla="*/ 81008170 w 216"/>
                  <a:gd name="T7" fmla="*/ 167182619 h 227"/>
                  <a:gd name="T8" fmla="*/ 133056879 w 216"/>
                  <a:gd name="T9" fmla="*/ 103669921 h 227"/>
                  <a:gd name="T10" fmla="*/ 190341245 w 216"/>
                  <a:gd name="T11" fmla="*/ 52083813 h 227"/>
                  <a:gd name="T12" fmla="*/ 253391593 w 216"/>
                  <a:gd name="T13" fmla="*/ 19479080 h 227"/>
                  <a:gd name="T14" fmla="*/ 328077895 w 216"/>
                  <a:gd name="T15" fmla="*/ 3515338 h 227"/>
                  <a:gd name="T16" fmla="*/ 404053641 w 216"/>
                  <a:gd name="T17" fmla="*/ 3515338 h 227"/>
                  <a:gd name="T18" fmla="*/ 473614015 w 216"/>
                  <a:gd name="T19" fmla="*/ 19479080 h 227"/>
                  <a:gd name="T20" fmla="*/ 538647947 w 216"/>
                  <a:gd name="T21" fmla="*/ 52083813 h 227"/>
                  <a:gd name="T22" fmla="*/ 599974025 w 216"/>
                  <a:gd name="T23" fmla="*/ 103669921 h 227"/>
                  <a:gd name="T24" fmla="*/ 651021663 w 216"/>
                  <a:gd name="T25" fmla="*/ 167182619 h 227"/>
                  <a:gd name="T26" fmla="*/ 684280176 w 216"/>
                  <a:gd name="T27" fmla="*/ 235435395 h 227"/>
                  <a:gd name="T28" fmla="*/ 719059846 w 216"/>
                  <a:gd name="T29" fmla="*/ 317408370 h 227"/>
                  <a:gd name="T30" fmla="*/ 732218540 w 216"/>
                  <a:gd name="T31" fmla="*/ 408138169 h 227"/>
                  <a:gd name="T32" fmla="*/ 732218540 w 216"/>
                  <a:gd name="T33" fmla="*/ 448346008 h 227"/>
                  <a:gd name="T34" fmla="*/ 722192024 w 216"/>
                  <a:gd name="T35" fmla="*/ 538790463 h 227"/>
                  <a:gd name="T36" fmla="*/ 706123720 w 216"/>
                  <a:gd name="T37" fmla="*/ 627092553 h 227"/>
                  <a:gd name="T38" fmla="*/ 668021454 w 216"/>
                  <a:gd name="T39" fmla="*/ 702860988 h 227"/>
                  <a:gd name="T40" fmla="*/ 628521798 w 216"/>
                  <a:gd name="T41" fmla="*/ 770288208 h 227"/>
                  <a:gd name="T42" fmla="*/ 573427077 w 216"/>
                  <a:gd name="T43" fmla="*/ 825484356 h 227"/>
                  <a:gd name="T44" fmla="*/ 508488705 w 216"/>
                  <a:gd name="T45" fmla="*/ 869825460 h 227"/>
                  <a:gd name="T46" fmla="*/ 437297754 w 216"/>
                  <a:gd name="T47" fmla="*/ 889000525 h 227"/>
                  <a:gd name="T48" fmla="*/ 366134183 w 216"/>
                  <a:gd name="T49" fmla="*/ 901268842 h 227"/>
                  <a:gd name="T50" fmla="*/ 291664425 w 216"/>
                  <a:gd name="T51" fmla="*/ 889000525 h 227"/>
                  <a:gd name="T52" fmla="*/ 223644091 w 216"/>
                  <a:gd name="T53" fmla="*/ 869825460 h 227"/>
                  <a:gd name="T54" fmla="*/ 158792020 w 216"/>
                  <a:gd name="T55" fmla="*/ 825484356 h 227"/>
                  <a:gd name="T56" fmla="*/ 107753531 w 216"/>
                  <a:gd name="T57" fmla="*/ 770288208 h 227"/>
                  <a:gd name="T58" fmla="*/ 65023271 w 216"/>
                  <a:gd name="T59" fmla="*/ 702860988 h 227"/>
                  <a:gd name="T60" fmla="*/ 26840323 w 216"/>
                  <a:gd name="T61" fmla="*/ 627092553 h 227"/>
                  <a:gd name="T62" fmla="*/ 6409892 w 216"/>
                  <a:gd name="T63" fmla="*/ 538790463 h 227"/>
                  <a:gd name="T64" fmla="*/ 0 w 216"/>
                  <a:gd name="T65" fmla="*/ 448346008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0"/>
                    </a:lnTo>
                    <a:lnTo>
                      <a:pt x="5" y="80"/>
                    </a:lnTo>
                    <a:lnTo>
                      <a:pt x="8" y="69"/>
                    </a:lnTo>
                    <a:lnTo>
                      <a:pt x="13" y="59"/>
                    </a:lnTo>
                    <a:lnTo>
                      <a:pt x="19" y="50"/>
                    </a:lnTo>
                    <a:lnTo>
                      <a:pt x="24" y="42"/>
                    </a:lnTo>
                    <a:lnTo>
                      <a:pt x="32" y="34"/>
                    </a:lnTo>
                    <a:lnTo>
                      <a:pt x="39" y="26"/>
                    </a:lnTo>
                    <a:lnTo>
                      <a:pt x="47" y="19"/>
                    </a:lnTo>
                    <a:lnTo>
                      <a:pt x="56" y="13"/>
                    </a:lnTo>
                    <a:lnTo>
                      <a:pt x="66" y="9"/>
                    </a:lnTo>
                    <a:lnTo>
                      <a:pt x="75" y="5"/>
                    </a:lnTo>
                    <a:lnTo>
                      <a:pt x="86" y="3"/>
                    </a:lnTo>
                    <a:lnTo>
                      <a:pt x="97" y="1"/>
                    </a:lnTo>
                    <a:lnTo>
                      <a:pt x="108" y="0"/>
                    </a:lnTo>
                    <a:lnTo>
                      <a:pt x="119" y="1"/>
                    </a:lnTo>
                    <a:lnTo>
                      <a:pt x="129" y="3"/>
                    </a:lnTo>
                    <a:lnTo>
                      <a:pt x="140" y="5"/>
                    </a:lnTo>
                    <a:lnTo>
                      <a:pt x="150" y="9"/>
                    </a:lnTo>
                    <a:lnTo>
                      <a:pt x="159" y="13"/>
                    </a:lnTo>
                    <a:lnTo>
                      <a:pt x="169" y="19"/>
                    </a:lnTo>
                    <a:lnTo>
                      <a:pt x="177" y="26"/>
                    </a:lnTo>
                    <a:lnTo>
                      <a:pt x="185" y="34"/>
                    </a:lnTo>
                    <a:lnTo>
                      <a:pt x="192" y="42"/>
                    </a:lnTo>
                    <a:lnTo>
                      <a:pt x="197" y="50"/>
                    </a:lnTo>
                    <a:lnTo>
                      <a:pt x="202" y="59"/>
                    </a:lnTo>
                    <a:lnTo>
                      <a:pt x="208" y="69"/>
                    </a:lnTo>
                    <a:lnTo>
                      <a:pt x="212" y="80"/>
                    </a:lnTo>
                    <a:lnTo>
                      <a:pt x="213" y="90"/>
                    </a:lnTo>
                    <a:lnTo>
                      <a:pt x="216" y="103"/>
                    </a:lnTo>
                    <a:lnTo>
                      <a:pt x="216" y="113"/>
                    </a:lnTo>
                    <a:lnTo>
                      <a:pt x="216" y="126"/>
                    </a:lnTo>
                    <a:lnTo>
                      <a:pt x="213" y="136"/>
                    </a:lnTo>
                    <a:lnTo>
                      <a:pt x="212" y="147"/>
                    </a:lnTo>
                    <a:lnTo>
                      <a:pt x="208" y="158"/>
                    </a:lnTo>
                    <a:lnTo>
                      <a:pt x="202" y="167"/>
                    </a:lnTo>
                    <a:lnTo>
                      <a:pt x="197" y="177"/>
                    </a:lnTo>
                    <a:lnTo>
                      <a:pt x="192" y="186"/>
                    </a:lnTo>
                    <a:lnTo>
                      <a:pt x="185" y="194"/>
                    </a:lnTo>
                    <a:lnTo>
                      <a:pt x="177" y="201"/>
                    </a:lnTo>
                    <a:lnTo>
                      <a:pt x="169" y="208"/>
                    </a:lnTo>
                    <a:lnTo>
                      <a:pt x="159" y="213"/>
                    </a:lnTo>
                    <a:lnTo>
                      <a:pt x="150" y="219"/>
                    </a:lnTo>
                    <a:lnTo>
                      <a:pt x="140" y="221"/>
                    </a:lnTo>
                    <a:lnTo>
                      <a:pt x="129" y="224"/>
                    </a:lnTo>
                    <a:lnTo>
                      <a:pt x="119" y="227"/>
                    </a:lnTo>
                    <a:lnTo>
                      <a:pt x="108" y="227"/>
                    </a:lnTo>
                    <a:lnTo>
                      <a:pt x="97" y="227"/>
                    </a:lnTo>
                    <a:lnTo>
                      <a:pt x="86" y="224"/>
                    </a:lnTo>
                    <a:lnTo>
                      <a:pt x="75" y="221"/>
                    </a:lnTo>
                    <a:lnTo>
                      <a:pt x="66" y="219"/>
                    </a:lnTo>
                    <a:lnTo>
                      <a:pt x="56" y="213"/>
                    </a:lnTo>
                    <a:lnTo>
                      <a:pt x="47" y="208"/>
                    </a:lnTo>
                    <a:lnTo>
                      <a:pt x="39" y="201"/>
                    </a:lnTo>
                    <a:lnTo>
                      <a:pt x="32" y="194"/>
                    </a:lnTo>
                    <a:lnTo>
                      <a:pt x="24" y="186"/>
                    </a:lnTo>
                    <a:lnTo>
                      <a:pt x="19" y="177"/>
                    </a:lnTo>
                    <a:lnTo>
                      <a:pt x="13" y="167"/>
                    </a:lnTo>
                    <a:lnTo>
                      <a:pt x="8" y="158"/>
                    </a:lnTo>
                    <a:lnTo>
                      <a:pt x="5" y="147"/>
                    </a:lnTo>
                    <a:lnTo>
                      <a:pt x="2" y="136"/>
                    </a:lnTo>
                    <a:lnTo>
                      <a:pt x="1" y="126"/>
                    </a:lnTo>
                    <a:lnTo>
                      <a:pt x="0" y="113"/>
                    </a:lnTo>
                  </a:path>
                </a:pathLst>
              </a:custGeom>
              <a:noFill/>
              <a:ln w="3175">
                <a:solidFill>
                  <a:srgbClr val="000000"/>
                </a:solidFill>
                <a:round/>
                <a:headEnd/>
                <a:tailEnd/>
              </a:ln>
            </p:spPr>
            <p:txBody>
              <a:bodyPr/>
              <a:lstStyle/>
              <a:p>
                <a:endParaRPr lang="zh-CN" altLang="en-US"/>
              </a:p>
            </p:txBody>
          </p:sp>
          <p:sp>
            <p:nvSpPr>
              <p:cNvPr id="12310" name="Rectangle 12"/>
              <p:cNvSpPr>
                <a:spLocks noChangeArrowheads="1"/>
              </p:cNvSpPr>
              <p:nvPr/>
            </p:nvSpPr>
            <p:spPr bwMode="auto">
              <a:xfrm>
                <a:off x="1048" y="1210"/>
                <a:ext cx="100" cy="240"/>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a:solidFill>
                      <a:srgbClr val="0000FF"/>
                    </a:solidFill>
                    <a:latin typeface="宋体" pitchFamily="2" charset="-122"/>
                  </a:rPr>
                  <a:t>D</a:t>
                </a:r>
                <a:endParaRPr lang="en-US" altLang="zh-CN" sz="1000" b="1">
                  <a:solidFill>
                    <a:srgbClr val="0000FF"/>
                  </a:solidFill>
                  <a:latin typeface="Times New Roman" pitchFamily="18" charset="0"/>
                  <a:ea typeface="楷体_GB2312" pitchFamily="1" charset="-122"/>
                </a:endParaRPr>
              </a:p>
            </p:txBody>
          </p:sp>
          <p:sp>
            <p:nvSpPr>
              <p:cNvPr id="12311" name="未知"/>
              <p:cNvSpPr>
                <a:spLocks/>
              </p:cNvSpPr>
              <p:nvPr/>
            </p:nvSpPr>
            <p:spPr bwMode="auto">
              <a:xfrm>
                <a:off x="2218" y="0"/>
                <a:ext cx="442" cy="473"/>
              </a:xfrm>
              <a:custGeom>
                <a:avLst/>
                <a:gdLst>
                  <a:gd name="T0" fmla="*/ 3132436 w 216"/>
                  <a:gd name="T1" fmla="*/ 511604828 h 227"/>
                  <a:gd name="T2" fmla="*/ 16248397 w 216"/>
                  <a:gd name="T3" fmla="*/ 397531516 h 227"/>
                  <a:gd name="T4" fmla="*/ 44718601 w 216"/>
                  <a:gd name="T5" fmla="*/ 297035367 h 227"/>
                  <a:gd name="T6" fmla="*/ 81008170 w 216"/>
                  <a:gd name="T7" fmla="*/ 208840277 h 227"/>
                  <a:gd name="T8" fmla="*/ 133056879 w 216"/>
                  <a:gd name="T9" fmla="*/ 128913718 h 227"/>
                  <a:gd name="T10" fmla="*/ 193570726 w 216"/>
                  <a:gd name="T11" fmla="*/ 68412836 h 227"/>
                  <a:gd name="T12" fmla="*/ 253391593 w 216"/>
                  <a:gd name="T13" fmla="*/ 30809741 h 227"/>
                  <a:gd name="T14" fmla="*/ 328077895 w 216"/>
                  <a:gd name="T15" fmla="*/ 9223598 h 227"/>
                  <a:gd name="T16" fmla="*/ 404053641 w 216"/>
                  <a:gd name="T17" fmla="*/ 9223598 h 227"/>
                  <a:gd name="T18" fmla="*/ 473614015 w 216"/>
                  <a:gd name="T19" fmla="*/ 30809741 h 227"/>
                  <a:gd name="T20" fmla="*/ 538647947 w 216"/>
                  <a:gd name="T21" fmla="*/ 68412836 h 227"/>
                  <a:gd name="T22" fmla="*/ 599974025 w 216"/>
                  <a:gd name="T23" fmla="*/ 128913718 h 227"/>
                  <a:gd name="T24" fmla="*/ 651021663 w 216"/>
                  <a:gd name="T25" fmla="*/ 208840277 h 227"/>
                  <a:gd name="T26" fmla="*/ 684280176 w 216"/>
                  <a:gd name="T27" fmla="*/ 297035367 h 227"/>
                  <a:gd name="T28" fmla="*/ 719059846 w 216"/>
                  <a:gd name="T29" fmla="*/ 397531516 h 227"/>
                  <a:gd name="T30" fmla="*/ 732218540 w 216"/>
                  <a:gd name="T31" fmla="*/ 511604828 h 227"/>
                  <a:gd name="T32" fmla="*/ 732218540 w 216"/>
                  <a:gd name="T33" fmla="*/ 567048165 h 227"/>
                  <a:gd name="T34" fmla="*/ 722192024 w 216"/>
                  <a:gd name="T35" fmla="*/ 678945984 h 227"/>
                  <a:gd name="T36" fmla="*/ 706123720 w 216"/>
                  <a:gd name="T37" fmla="*/ 783597938 h 227"/>
                  <a:gd name="T38" fmla="*/ 668021454 w 216"/>
                  <a:gd name="T39" fmla="*/ 878340009 h 227"/>
                  <a:gd name="T40" fmla="*/ 628521798 w 216"/>
                  <a:gd name="T41" fmla="*/ 966862157 h 227"/>
                  <a:gd name="T42" fmla="*/ 573427077 w 216"/>
                  <a:gd name="T43" fmla="*/ 1030282353 h 227"/>
                  <a:gd name="T44" fmla="*/ 508488705 w 216"/>
                  <a:gd name="T45" fmla="*/ 1085713236 h 227"/>
                  <a:gd name="T46" fmla="*/ 437297754 w 216"/>
                  <a:gd name="T47" fmla="*/ 1111603457 h 227"/>
                  <a:gd name="T48" fmla="*/ 366134183 w 216"/>
                  <a:gd name="T49" fmla="*/ 1126754277 h 227"/>
                  <a:gd name="T50" fmla="*/ 291664425 w 216"/>
                  <a:gd name="T51" fmla="*/ 1111603457 h 227"/>
                  <a:gd name="T52" fmla="*/ 223644091 w 216"/>
                  <a:gd name="T53" fmla="*/ 1085713236 h 227"/>
                  <a:gd name="T54" fmla="*/ 158792020 w 216"/>
                  <a:gd name="T55" fmla="*/ 1030282353 h 227"/>
                  <a:gd name="T56" fmla="*/ 107753531 w 216"/>
                  <a:gd name="T57" fmla="*/ 966862157 h 227"/>
                  <a:gd name="T58" fmla="*/ 65023271 w 216"/>
                  <a:gd name="T59" fmla="*/ 878340009 h 227"/>
                  <a:gd name="T60" fmla="*/ 26840323 w 216"/>
                  <a:gd name="T61" fmla="*/ 783597938 h 227"/>
                  <a:gd name="T62" fmla="*/ 9836524 w 216"/>
                  <a:gd name="T63" fmla="*/ 678945984 h 227"/>
                  <a:gd name="T64" fmla="*/ 0 w 216"/>
                  <a:gd name="T65" fmla="*/ 567048165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3" y="91"/>
                    </a:lnTo>
                    <a:lnTo>
                      <a:pt x="5" y="80"/>
                    </a:lnTo>
                    <a:lnTo>
                      <a:pt x="8" y="69"/>
                    </a:lnTo>
                    <a:lnTo>
                      <a:pt x="13" y="60"/>
                    </a:lnTo>
                    <a:lnTo>
                      <a:pt x="19" y="50"/>
                    </a:lnTo>
                    <a:lnTo>
                      <a:pt x="24" y="42"/>
                    </a:lnTo>
                    <a:lnTo>
                      <a:pt x="32" y="34"/>
                    </a:lnTo>
                    <a:lnTo>
                      <a:pt x="39" y="26"/>
                    </a:lnTo>
                    <a:lnTo>
                      <a:pt x="47" y="19"/>
                    </a:lnTo>
                    <a:lnTo>
                      <a:pt x="57"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3" y="91"/>
                    </a:lnTo>
                    <a:lnTo>
                      <a:pt x="216" y="103"/>
                    </a:lnTo>
                    <a:lnTo>
                      <a:pt x="216" y="114"/>
                    </a:lnTo>
                    <a:lnTo>
                      <a:pt x="216" y="126"/>
                    </a:lnTo>
                    <a:lnTo>
                      <a:pt x="213" y="137"/>
                    </a:lnTo>
                    <a:lnTo>
                      <a:pt x="212" y="147"/>
                    </a:lnTo>
                    <a:lnTo>
                      <a:pt x="208" y="158"/>
                    </a:lnTo>
                    <a:lnTo>
                      <a:pt x="202" y="168"/>
                    </a:lnTo>
                    <a:lnTo>
                      <a:pt x="197" y="177"/>
                    </a:lnTo>
                    <a:lnTo>
                      <a:pt x="192" y="187"/>
                    </a:lnTo>
                    <a:lnTo>
                      <a:pt x="185" y="195"/>
                    </a:lnTo>
                    <a:lnTo>
                      <a:pt x="177" y="201"/>
                    </a:lnTo>
                    <a:lnTo>
                      <a:pt x="169" y="208"/>
                    </a:lnTo>
                    <a:lnTo>
                      <a:pt x="159" y="214"/>
                    </a:lnTo>
                    <a:lnTo>
                      <a:pt x="150" y="219"/>
                    </a:lnTo>
                    <a:lnTo>
                      <a:pt x="140" y="222"/>
                    </a:lnTo>
                    <a:lnTo>
                      <a:pt x="129" y="224"/>
                    </a:lnTo>
                    <a:lnTo>
                      <a:pt x="119" y="227"/>
                    </a:lnTo>
                    <a:lnTo>
                      <a:pt x="108" y="227"/>
                    </a:lnTo>
                    <a:lnTo>
                      <a:pt x="97" y="227"/>
                    </a:lnTo>
                    <a:lnTo>
                      <a:pt x="86" y="224"/>
                    </a:lnTo>
                    <a:lnTo>
                      <a:pt x="75" y="222"/>
                    </a:lnTo>
                    <a:lnTo>
                      <a:pt x="66" y="219"/>
                    </a:lnTo>
                    <a:lnTo>
                      <a:pt x="57" y="214"/>
                    </a:lnTo>
                    <a:lnTo>
                      <a:pt x="47" y="208"/>
                    </a:lnTo>
                    <a:lnTo>
                      <a:pt x="39" y="201"/>
                    </a:lnTo>
                    <a:lnTo>
                      <a:pt x="32" y="195"/>
                    </a:lnTo>
                    <a:lnTo>
                      <a:pt x="24" y="187"/>
                    </a:lnTo>
                    <a:lnTo>
                      <a:pt x="19" y="177"/>
                    </a:lnTo>
                    <a:lnTo>
                      <a:pt x="13" y="168"/>
                    </a:lnTo>
                    <a:lnTo>
                      <a:pt x="8" y="158"/>
                    </a:lnTo>
                    <a:lnTo>
                      <a:pt x="5" y="147"/>
                    </a:lnTo>
                    <a:lnTo>
                      <a:pt x="3" y="137"/>
                    </a:lnTo>
                    <a:lnTo>
                      <a:pt x="1" y="126"/>
                    </a:lnTo>
                    <a:lnTo>
                      <a:pt x="0" y="114"/>
                    </a:lnTo>
                    <a:close/>
                  </a:path>
                </a:pathLst>
              </a:custGeom>
              <a:solidFill>
                <a:srgbClr val="FFFFFF"/>
              </a:solidFill>
              <a:ln w="9525">
                <a:noFill/>
                <a:round/>
                <a:headEnd/>
                <a:tailEnd/>
              </a:ln>
            </p:spPr>
            <p:txBody>
              <a:bodyPr/>
              <a:lstStyle/>
              <a:p>
                <a:endParaRPr lang="zh-CN" altLang="en-US"/>
              </a:p>
            </p:txBody>
          </p:sp>
          <p:sp>
            <p:nvSpPr>
              <p:cNvPr id="12312" name="未知"/>
              <p:cNvSpPr>
                <a:spLocks/>
              </p:cNvSpPr>
              <p:nvPr/>
            </p:nvSpPr>
            <p:spPr bwMode="auto">
              <a:xfrm>
                <a:off x="2218" y="0"/>
                <a:ext cx="442" cy="473"/>
              </a:xfrm>
              <a:custGeom>
                <a:avLst/>
                <a:gdLst>
                  <a:gd name="T0" fmla="*/ 3132436 w 216"/>
                  <a:gd name="T1" fmla="*/ 511604828 h 227"/>
                  <a:gd name="T2" fmla="*/ 16248397 w 216"/>
                  <a:gd name="T3" fmla="*/ 397531516 h 227"/>
                  <a:gd name="T4" fmla="*/ 44718601 w 216"/>
                  <a:gd name="T5" fmla="*/ 297035367 h 227"/>
                  <a:gd name="T6" fmla="*/ 81008170 w 216"/>
                  <a:gd name="T7" fmla="*/ 208840277 h 227"/>
                  <a:gd name="T8" fmla="*/ 133056879 w 216"/>
                  <a:gd name="T9" fmla="*/ 128913718 h 227"/>
                  <a:gd name="T10" fmla="*/ 193570726 w 216"/>
                  <a:gd name="T11" fmla="*/ 68412836 h 227"/>
                  <a:gd name="T12" fmla="*/ 253391593 w 216"/>
                  <a:gd name="T13" fmla="*/ 30809741 h 227"/>
                  <a:gd name="T14" fmla="*/ 328077895 w 216"/>
                  <a:gd name="T15" fmla="*/ 9223598 h 227"/>
                  <a:gd name="T16" fmla="*/ 404053641 w 216"/>
                  <a:gd name="T17" fmla="*/ 9223598 h 227"/>
                  <a:gd name="T18" fmla="*/ 473614015 w 216"/>
                  <a:gd name="T19" fmla="*/ 30809741 h 227"/>
                  <a:gd name="T20" fmla="*/ 538647947 w 216"/>
                  <a:gd name="T21" fmla="*/ 68412836 h 227"/>
                  <a:gd name="T22" fmla="*/ 599974025 w 216"/>
                  <a:gd name="T23" fmla="*/ 128913718 h 227"/>
                  <a:gd name="T24" fmla="*/ 651021663 w 216"/>
                  <a:gd name="T25" fmla="*/ 208840277 h 227"/>
                  <a:gd name="T26" fmla="*/ 684280176 w 216"/>
                  <a:gd name="T27" fmla="*/ 297035367 h 227"/>
                  <a:gd name="T28" fmla="*/ 719059846 w 216"/>
                  <a:gd name="T29" fmla="*/ 397531516 h 227"/>
                  <a:gd name="T30" fmla="*/ 732218540 w 216"/>
                  <a:gd name="T31" fmla="*/ 511604828 h 227"/>
                  <a:gd name="T32" fmla="*/ 732218540 w 216"/>
                  <a:gd name="T33" fmla="*/ 567048165 h 227"/>
                  <a:gd name="T34" fmla="*/ 722192024 w 216"/>
                  <a:gd name="T35" fmla="*/ 678945984 h 227"/>
                  <a:gd name="T36" fmla="*/ 706123720 w 216"/>
                  <a:gd name="T37" fmla="*/ 783597938 h 227"/>
                  <a:gd name="T38" fmla="*/ 668021454 w 216"/>
                  <a:gd name="T39" fmla="*/ 878340009 h 227"/>
                  <a:gd name="T40" fmla="*/ 628521798 w 216"/>
                  <a:gd name="T41" fmla="*/ 966862157 h 227"/>
                  <a:gd name="T42" fmla="*/ 573427077 w 216"/>
                  <a:gd name="T43" fmla="*/ 1030282353 h 227"/>
                  <a:gd name="T44" fmla="*/ 508488705 w 216"/>
                  <a:gd name="T45" fmla="*/ 1085713236 h 227"/>
                  <a:gd name="T46" fmla="*/ 437297754 w 216"/>
                  <a:gd name="T47" fmla="*/ 1111603457 h 227"/>
                  <a:gd name="T48" fmla="*/ 366134183 w 216"/>
                  <a:gd name="T49" fmla="*/ 1126754277 h 227"/>
                  <a:gd name="T50" fmla="*/ 291664425 w 216"/>
                  <a:gd name="T51" fmla="*/ 1111603457 h 227"/>
                  <a:gd name="T52" fmla="*/ 223644091 w 216"/>
                  <a:gd name="T53" fmla="*/ 1085713236 h 227"/>
                  <a:gd name="T54" fmla="*/ 158792020 w 216"/>
                  <a:gd name="T55" fmla="*/ 1030282353 h 227"/>
                  <a:gd name="T56" fmla="*/ 107753531 w 216"/>
                  <a:gd name="T57" fmla="*/ 966862157 h 227"/>
                  <a:gd name="T58" fmla="*/ 65023271 w 216"/>
                  <a:gd name="T59" fmla="*/ 878340009 h 227"/>
                  <a:gd name="T60" fmla="*/ 26840323 w 216"/>
                  <a:gd name="T61" fmla="*/ 783597938 h 227"/>
                  <a:gd name="T62" fmla="*/ 9836524 w 216"/>
                  <a:gd name="T63" fmla="*/ 678945984 h 227"/>
                  <a:gd name="T64" fmla="*/ 0 w 216"/>
                  <a:gd name="T65" fmla="*/ 567048165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3" y="91"/>
                    </a:lnTo>
                    <a:lnTo>
                      <a:pt x="5" y="80"/>
                    </a:lnTo>
                    <a:lnTo>
                      <a:pt x="8" y="69"/>
                    </a:lnTo>
                    <a:lnTo>
                      <a:pt x="13" y="60"/>
                    </a:lnTo>
                    <a:lnTo>
                      <a:pt x="19" y="50"/>
                    </a:lnTo>
                    <a:lnTo>
                      <a:pt x="24" y="42"/>
                    </a:lnTo>
                    <a:lnTo>
                      <a:pt x="32" y="34"/>
                    </a:lnTo>
                    <a:lnTo>
                      <a:pt x="39" y="26"/>
                    </a:lnTo>
                    <a:lnTo>
                      <a:pt x="47" y="19"/>
                    </a:lnTo>
                    <a:lnTo>
                      <a:pt x="57"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3" y="91"/>
                    </a:lnTo>
                    <a:lnTo>
                      <a:pt x="216" y="103"/>
                    </a:lnTo>
                    <a:lnTo>
                      <a:pt x="216" y="114"/>
                    </a:lnTo>
                    <a:lnTo>
                      <a:pt x="216" y="126"/>
                    </a:lnTo>
                    <a:lnTo>
                      <a:pt x="213" y="137"/>
                    </a:lnTo>
                    <a:lnTo>
                      <a:pt x="212" y="147"/>
                    </a:lnTo>
                    <a:lnTo>
                      <a:pt x="208" y="158"/>
                    </a:lnTo>
                    <a:lnTo>
                      <a:pt x="202" y="168"/>
                    </a:lnTo>
                    <a:lnTo>
                      <a:pt x="197" y="177"/>
                    </a:lnTo>
                    <a:lnTo>
                      <a:pt x="192" y="187"/>
                    </a:lnTo>
                    <a:lnTo>
                      <a:pt x="185" y="195"/>
                    </a:lnTo>
                    <a:lnTo>
                      <a:pt x="177" y="201"/>
                    </a:lnTo>
                    <a:lnTo>
                      <a:pt x="169" y="208"/>
                    </a:lnTo>
                    <a:lnTo>
                      <a:pt x="159" y="214"/>
                    </a:lnTo>
                    <a:lnTo>
                      <a:pt x="150" y="219"/>
                    </a:lnTo>
                    <a:lnTo>
                      <a:pt x="140" y="222"/>
                    </a:lnTo>
                    <a:lnTo>
                      <a:pt x="129" y="224"/>
                    </a:lnTo>
                    <a:lnTo>
                      <a:pt x="119" y="227"/>
                    </a:lnTo>
                    <a:lnTo>
                      <a:pt x="108" y="227"/>
                    </a:lnTo>
                    <a:lnTo>
                      <a:pt x="97" y="227"/>
                    </a:lnTo>
                    <a:lnTo>
                      <a:pt x="86" y="224"/>
                    </a:lnTo>
                    <a:lnTo>
                      <a:pt x="75" y="222"/>
                    </a:lnTo>
                    <a:lnTo>
                      <a:pt x="66" y="219"/>
                    </a:lnTo>
                    <a:lnTo>
                      <a:pt x="57" y="214"/>
                    </a:lnTo>
                    <a:lnTo>
                      <a:pt x="47" y="208"/>
                    </a:lnTo>
                    <a:lnTo>
                      <a:pt x="39" y="201"/>
                    </a:lnTo>
                    <a:lnTo>
                      <a:pt x="32" y="195"/>
                    </a:lnTo>
                    <a:lnTo>
                      <a:pt x="24" y="187"/>
                    </a:lnTo>
                    <a:lnTo>
                      <a:pt x="19" y="177"/>
                    </a:lnTo>
                    <a:lnTo>
                      <a:pt x="13" y="168"/>
                    </a:lnTo>
                    <a:lnTo>
                      <a:pt x="8" y="158"/>
                    </a:lnTo>
                    <a:lnTo>
                      <a:pt x="5" y="147"/>
                    </a:lnTo>
                    <a:lnTo>
                      <a:pt x="3" y="137"/>
                    </a:lnTo>
                    <a:lnTo>
                      <a:pt x="1" y="126"/>
                    </a:lnTo>
                    <a:lnTo>
                      <a:pt x="0" y="114"/>
                    </a:lnTo>
                  </a:path>
                </a:pathLst>
              </a:custGeom>
              <a:noFill/>
              <a:ln w="3175">
                <a:solidFill>
                  <a:srgbClr val="000000"/>
                </a:solidFill>
                <a:round/>
                <a:headEnd/>
                <a:tailEnd/>
              </a:ln>
            </p:spPr>
            <p:txBody>
              <a:bodyPr/>
              <a:lstStyle/>
              <a:p>
                <a:endParaRPr lang="zh-CN" altLang="en-US"/>
              </a:p>
            </p:txBody>
          </p:sp>
          <p:sp>
            <p:nvSpPr>
              <p:cNvPr id="12313" name="Rectangle 15"/>
              <p:cNvSpPr>
                <a:spLocks noChangeArrowheads="1"/>
              </p:cNvSpPr>
              <p:nvPr/>
            </p:nvSpPr>
            <p:spPr bwMode="auto">
              <a:xfrm>
                <a:off x="2378" y="95"/>
                <a:ext cx="100" cy="240"/>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a:solidFill>
                      <a:srgbClr val="0000FF"/>
                    </a:solidFill>
                    <a:latin typeface="宋体" pitchFamily="2" charset="-122"/>
                  </a:rPr>
                  <a:t>B</a:t>
                </a:r>
                <a:endParaRPr lang="en-US" altLang="zh-CN" sz="1000" b="1">
                  <a:solidFill>
                    <a:srgbClr val="0000FF"/>
                  </a:solidFill>
                  <a:latin typeface="Times New Roman" pitchFamily="18" charset="0"/>
                  <a:ea typeface="楷体_GB2312" pitchFamily="1" charset="-122"/>
                </a:endParaRPr>
              </a:p>
            </p:txBody>
          </p:sp>
          <p:sp>
            <p:nvSpPr>
              <p:cNvPr id="12314" name="未知"/>
              <p:cNvSpPr>
                <a:spLocks/>
              </p:cNvSpPr>
              <p:nvPr/>
            </p:nvSpPr>
            <p:spPr bwMode="auto">
              <a:xfrm>
                <a:off x="2218" y="2250"/>
                <a:ext cx="442" cy="470"/>
              </a:xfrm>
              <a:custGeom>
                <a:avLst/>
                <a:gdLst>
                  <a:gd name="T0" fmla="*/ 3132436 w 216"/>
                  <a:gd name="T1" fmla="*/ 446341159 h 227"/>
                  <a:gd name="T2" fmla="*/ 16248397 w 216"/>
                  <a:gd name="T3" fmla="*/ 348105442 h 227"/>
                  <a:gd name="T4" fmla="*/ 44718601 w 216"/>
                  <a:gd name="T5" fmla="*/ 260095379 h 227"/>
                  <a:gd name="T6" fmla="*/ 81008170 w 216"/>
                  <a:gd name="T7" fmla="*/ 182291127 h 227"/>
                  <a:gd name="T8" fmla="*/ 133056879 w 216"/>
                  <a:gd name="T9" fmla="*/ 113371133 h 227"/>
                  <a:gd name="T10" fmla="*/ 193570726 w 216"/>
                  <a:gd name="T11" fmla="*/ 60672045 h 227"/>
                  <a:gd name="T12" fmla="*/ 253391593 w 216"/>
                  <a:gd name="T13" fmla="*/ 25570180 h 227"/>
                  <a:gd name="T14" fmla="*/ 328077895 w 216"/>
                  <a:gd name="T15" fmla="*/ 8222180 h 227"/>
                  <a:gd name="T16" fmla="*/ 404053641 w 216"/>
                  <a:gd name="T17" fmla="*/ 8222180 h 227"/>
                  <a:gd name="T18" fmla="*/ 473614015 w 216"/>
                  <a:gd name="T19" fmla="*/ 25570180 h 227"/>
                  <a:gd name="T20" fmla="*/ 538647947 w 216"/>
                  <a:gd name="T21" fmla="*/ 60672045 h 227"/>
                  <a:gd name="T22" fmla="*/ 599974025 w 216"/>
                  <a:gd name="T23" fmla="*/ 113371133 h 227"/>
                  <a:gd name="T24" fmla="*/ 651021663 w 216"/>
                  <a:gd name="T25" fmla="*/ 182291127 h 227"/>
                  <a:gd name="T26" fmla="*/ 684280176 w 216"/>
                  <a:gd name="T27" fmla="*/ 260095379 h 227"/>
                  <a:gd name="T28" fmla="*/ 719059846 w 216"/>
                  <a:gd name="T29" fmla="*/ 348105442 h 227"/>
                  <a:gd name="T30" fmla="*/ 732218540 w 216"/>
                  <a:gd name="T31" fmla="*/ 446341159 h 227"/>
                  <a:gd name="T32" fmla="*/ 732218540 w 216"/>
                  <a:gd name="T33" fmla="*/ 494825899 h 227"/>
                  <a:gd name="T34" fmla="*/ 722192024 w 216"/>
                  <a:gd name="T35" fmla="*/ 595219365 h 227"/>
                  <a:gd name="T36" fmla="*/ 706123720 w 216"/>
                  <a:gd name="T37" fmla="*/ 685652195 h 227"/>
                  <a:gd name="T38" fmla="*/ 668021454 w 216"/>
                  <a:gd name="T39" fmla="*/ 767322354 h 227"/>
                  <a:gd name="T40" fmla="*/ 628521798 w 216"/>
                  <a:gd name="T41" fmla="*/ 846470598 h 227"/>
                  <a:gd name="T42" fmla="*/ 573427077 w 216"/>
                  <a:gd name="T43" fmla="*/ 903181730 h 227"/>
                  <a:gd name="T44" fmla="*/ 508488705 w 216"/>
                  <a:gd name="T45" fmla="*/ 949607487 h 227"/>
                  <a:gd name="T46" fmla="*/ 437297754 w 216"/>
                  <a:gd name="T47" fmla="*/ 977084839 h 227"/>
                  <a:gd name="T48" fmla="*/ 366134183 w 216"/>
                  <a:gd name="T49" fmla="*/ 985307325 h 227"/>
                  <a:gd name="T50" fmla="*/ 291664425 w 216"/>
                  <a:gd name="T51" fmla="*/ 977084839 h 227"/>
                  <a:gd name="T52" fmla="*/ 223644091 w 216"/>
                  <a:gd name="T53" fmla="*/ 949607487 h 227"/>
                  <a:gd name="T54" fmla="*/ 158792020 w 216"/>
                  <a:gd name="T55" fmla="*/ 903181730 h 227"/>
                  <a:gd name="T56" fmla="*/ 107753531 w 216"/>
                  <a:gd name="T57" fmla="*/ 846470598 h 227"/>
                  <a:gd name="T58" fmla="*/ 65023271 w 216"/>
                  <a:gd name="T59" fmla="*/ 767322354 h 227"/>
                  <a:gd name="T60" fmla="*/ 26840323 w 216"/>
                  <a:gd name="T61" fmla="*/ 685652195 h 227"/>
                  <a:gd name="T62" fmla="*/ 9836524 w 216"/>
                  <a:gd name="T63" fmla="*/ 595219365 h 227"/>
                  <a:gd name="T64" fmla="*/ 0 w 216"/>
                  <a:gd name="T65" fmla="*/ 49482589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3" y="91"/>
                    </a:lnTo>
                    <a:lnTo>
                      <a:pt x="5" y="80"/>
                    </a:lnTo>
                    <a:lnTo>
                      <a:pt x="8" y="69"/>
                    </a:lnTo>
                    <a:lnTo>
                      <a:pt x="13" y="60"/>
                    </a:lnTo>
                    <a:lnTo>
                      <a:pt x="19" y="50"/>
                    </a:lnTo>
                    <a:lnTo>
                      <a:pt x="24" y="42"/>
                    </a:lnTo>
                    <a:lnTo>
                      <a:pt x="32" y="34"/>
                    </a:lnTo>
                    <a:lnTo>
                      <a:pt x="39" y="26"/>
                    </a:lnTo>
                    <a:lnTo>
                      <a:pt x="47" y="19"/>
                    </a:lnTo>
                    <a:lnTo>
                      <a:pt x="57"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3" y="91"/>
                    </a:lnTo>
                    <a:lnTo>
                      <a:pt x="216" y="103"/>
                    </a:lnTo>
                    <a:lnTo>
                      <a:pt x="216" y="114"/>
                    </a:lnTo>
                    <a:lnTo>
                      <a:pt x="216" y="126"/>
                    </a:lnTo>
                    <a:lnTo>
                      <a:pt x="213" y="137"/>
                    </a:lnTo>
                    <a:lnTo>
                      <a:pt x="212" y="148"/>
                    </a:lnTo>
                    <a:lnTo>
                      <a:pt x="208" y="158"/>
                    </a:lnTo>
                    <a:lnTo>
                      <a:pt x="202" y="168"/>
                    </a:lnTo>
                    <a:lnTo>
                      <a:pt x="197" y="177"/>
                    </a:lnTo>
                    <a:lnTo>
                      <a:pt x="192" y="187"/>
                    </a:lnTo>
                    <a:lnTo>
                      <a:pt x="185" y="195"/>
                    </a:lnTo>
                    <a:lnTo>
                      <a:pt x="177" y="202"/>
                    </a:lnTo>
                    <a:lnTo>
                      <a:pt x="169" y="208"/>
                    </a:lnTo>
                    <a:lnTo>
                      <a:pt x="159" y="214"/>
                    </a:lnTo>
                    <a:lnTo>
                      <a:pt x="150" y="219"/>
                    </a:lnTo>
                    <a:lnTo>
                      <a:pt x="140" y="222"/>
                    </a:lnTo>
                    <a:lnTo>
                      <a:pt x="129" y="225"/>
                    </a:lnTo>
                    <a:lnTo>
                      <a:pt x="119" y="227"/>
                    </a:lnTo>
                    <a:lnTo>
                      <a:pt x="108" y="227"/>
                    </a:lnTo>
                    <a:lnTo>
                      <a:pt x="97" y="227"/>
                    </a:lnTo>
                    <a:lnTo>
                      <a:pt x="86" y="225"/>
                    </a:lnTo>
                    <a:lnTo>
                      <a:pt x="75" y="222"/>
                    </a:lnTo>
                    <a:lnTo>
                      <a:pt x="66" y="219"/>
                    </a:lnTo>
                    <a:lnTo>
                      <a:pt x="57" y="214"/>
                    </a:lnTo>
                    <a:lnTo>
                      <a:pt x="47" y="208"/>
                    </a:lnTo>
                    <a:lnTo>
                      <a:pt x="39" y="202"/>
                    </a:lnTo>
                    <a:lnTo>
                      <a:pt x="32" y="195"/>
                    </a:lnTo>
                    <a:lnTo>
                      <a:pt x="24" y="187"/>
                    </a:lnTo>
                    <a:lnTo>
                      <a:pt x="19" y="177"/>
                    </a:lnTo>
                    <a:lnTo>
                      <a:pt x="13" y="168"/>
                    </a:lnTo>
                    <a:lnTo>
                      <a:pt x="8" y="158"/>
                    </a:lnTo>
                    <a:lnTo>
                      <a:pt x="5" y="148"/>
                    </a:lnTo>
                    <a:lnTo>
                      <a:pt x="3" y="137"/>
                    </a:lnTo>
                    <a:lnTo>
                      <a:pt x="1" y="126"/>
                    </a:lnTo>
                    <a:lnTo>
                      <a:pt x="0" y="114"/>
                    </a:lnTo>
                    <a:close/>
                  </a:path>
                </a:pathLst>
              </a:custGeom>
              <a:solidFill>
                <a:srgbClr val="FFFFFF"/>
              </a:solidFill>
              <a:ln w="9525">
                <a:noFill/>
                <a:round/>
                <a:headEnd/>
                <a:tailEnd/>
              </a:ln>
            </p:spPr>
            <p:txBody>
              <a:bodyPr/>
              <a:lstStyle/>
              <a:p>
                <a:endParaRPr lang="zh-CN" altLang="en-US"/>
              </a:p>
            </p:txBody>
          </p:sp>
          <p:sp>
            <p:nvSpPr>
              <p:cNvPr id="12315" name="未知"/>
              <p:cNvSpPr>
                <a:spLocks/>
              </p:cNvSpPr>
              <p:nvPr/>
            </p:nvSpPr>
            <p:spPr bwMode="auto">
              <a:xfrm>
                <a:off x="2218" y="2250"/>
                <a:ext cx="442" cy="470"/>
              </a:xfrm>
              <a:custGeom>
                <a:avLst/>
                <a:gdLst>
                  <a:gd name="T0" fmla="*/ 3132436 w 216"/>
                  <a:gd name="T1" fmla="*/ 446341159 h 227"/>
                  <a:gd name="T2" fmla="*/ 16248397 w 216"/>
                  <a:gd name="T3" fmla="*/ 348105442 h 227"/>
                  <a:gd name="T4" fmla="*/ 44718601 w 216"/>
                  <a:gd name="T5" fmla="*/ 260095379 h 227"/>
                  <a:gd name="T6" fmla="*/ 81008170 w 216"/>
                  <a:gd name="T7" fmla="*/ 182291127 h 227"/>
                  <a:gd name="T8" fmla="*/ 133056879 w 216"/>
                  <a:gd name="T9" fmla="*/ 113371133 h 227"/>
                  <a:gd name="T10" fmla="*/ 193570726 w 216"/>
                  <a:gd name="T11" fmla="*/ 60672045 h 227"/>
                  <a:gd name="T12" fmla="*/ 253391593 w 216"/>
                  <a:gd name="T13" fmla="*/ 25570180 h 227"/>
                  <a:gd name="T14" fmla="*/ 328077895 w 216"/>
                  <a:gd name="T15" fmla="*/ 8222180 h 227"/>
                  <a:gd name="T16" fmla="*/ 404053641 w 216"/>
                  <a:gd name="T17" fmla="*/ 8222180 h 227"/>
                  <a:gd name="T18" fmla="*/ 473614015 w 216"/>
                  <a:gd name="T19" fmla="*/ 25570180 h 227"/>
                  <a:gd name="T20" fmla="*/ 538647947 w 216"/>
                  <a:gd name="T21" fmla="*/ 60672045 h 227"/>
                  <a:gd name="T22" fmla="*/ 599974025 w 216"/>
                  <a:gd name="T23" fmla="*/ 113371133 h 227"/>
                  <a:gd name="T24" fmla="*/ 651021663 w 216"/>
                  <a:gd name="T25" fmla="*/ 182291127 h 227"/>
                  <a:gd name="T26" fmla="*/ 684280176 w 216"/>
                  <a:gd name="T27" fmla="*/ 260095379 h 227"/>
                  <a:gd name="T28" fmla="*/ 719059846 w 216"/>
                  <a:gd name="T29" fmla="*/ 348105442 h 227"/>
                  <a:gd name="T30" fmla="*/ 732218540 w 216"/>
                  <a:gd name="T31" fmla="*/ 446341159 h 227"/>
                  <a:gd name="T32" fmla="*/ 732218540 w 216"/>
                  <a:gd name="T33" fmla="*/ 494825899 h 227"/>
                  <a:gd name="T34" fmla="*/ 722192024 w 216"/>
                  <a:gd name="T35" fmla="*/ 595219365 h 227"/>
                  <a:gd name="T36" fmla="*/ 706123720 w 216"/>
                  <a:gd name="T37" fmla="*/ 685652195 h 227"/>
                  <a:gd name="T38" fmla="*/ 668021454 w 216"/>
                  <a:gd name="T39" fmla="*/ 767322354 h 227"/>
                  <a:gd name="T40" fmla="*/ 628521798 w 216"/>
                  <a:gd name="T41" fmla="*/ 846470598 h 227"/>
                  <a:gd name="T42" fmla="*/ 573427077 w 216"/>
                  <a:gd name="T43" fmla="*/ 903181730 h 227"/>
                  <a:gd name="T44" fmla="*/ 508488705 w 216"/>
                  <a:gd name="T45" fmla="*/ 949607487 h 227"/>
                  <a:gd name="T46" fmla="*/ 437297754 w 216"/>
                  <a:gd name="T47" fmla="*/ 977084839 h 227"/>
                  <a:gd name="T48" fmla="*/ 366134183 w 216"/>
                  <a:gd name="T49" fmla="*/ 985307325 h 227"/>
                  <a:gd name="T50" fmla="*/ 291664425 w 216"/>
                  <a:gd name="T51" fmla="*/ 977084839 h 227"/>
                  <a:gd name="T52" fmla="*/ 223644091 w 216"/>
                  <a:gd name="T53" fmla="*/ 949607487 h 227"/>
                  <a:gd name="T54" fmla="*/ 158792020 w 216"/>
                  <a:gd name="T55" fmla="*/ 903181730 h 227"/>
                  <a:gd name="T56" fmla="*/ 107753531 w 216"/>
                  <a:gd name="T57" fmla="*/ 846470598 h 227"/>
                  <a:gd name="T58" fmla="*/ 65023271 w 216"/>
                  <a:gd name="T59" fmla="*/ 767322354 h 227"/>
                  <a:gd name="T60" fmla="*/ 26840323 w 216"/>
                  <a:gd name="T61" fmla="*/ 685652195 h 227"/>
                  <a:gd name="T62" fmla="*/ 9836524 w 216"/>
                  <a:gd name="T63" fmla="*/ 595219365 h 227"/>
                  <a:gd name="T64" fmla="*/ 0 w 216"/>
                  <a:gd name="T65" fmla="*/ 494825899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4"/>
                    </a:moveTo>
                    <a:lnTo>
                      <a:pt x="1" y="103"/>
                    </a:lnTo>
                    <a:lnTo>
                      <a:pt x="3" y="91"/>
                    </a:lnTo>
                    <a:lnTo>
                      <a:pt x="5" y="80"/>
                    </a:lnTo>
                    <a:lnTo>
                      <a:pt x="8" y="69"/>
                    </a:lnTo>
                    <a:lnTo>
                      <a:pt x="13" y="60"/>
                    </a:lnTo>
                    <a:lnTo>
                      <a:pt x="19" y="50"/>
                    </a:lnTo>
                    <a:lnTo>
                      <a:pt x="24" y="42"/>
                    </a:lnTo>
                    <a:lnTo>
                      <a:pt x="32" y="34"/>
                    </a:lnTo>
                    <a:lnTo>
                      <a:pt x="39" y="26"/>
                    </a:lnTo>
                    <a:lnTo>
                      <a:pt x="47" y="19"/>
                    </a:lnTo>
                    <a:lnTo>
                      <a:pt x="57" y="14"/>
                    </a:lnTo>
                    <a:lnTo>
                      <a:pt x="66" y="10"/>
                    </a:lnTo>
                    <a:lnTo>
                      <a:pt x="75" y="6"/>
                    </a:lnTo>
                    <a:lnTo>
                      <a:pt x="86" y="3"/>
                    </a:lnTo>
                    <a:lnTo>
                      <a:pt x="97" y="2"/>
                    </a:lnTo>
                    <a:lnTo>
                      <a:pt x="108" y="0"/>
                    </a:lnTo>
                    <a:lnTo>
                      <a:pt x="119" y="2"/>
                    </a:lnTo>
                    <a:lnTo>
                      <a:pt x="129" y="3"/>
                    </a:lnTo>
                    <a:lnTo>
                      <a:pt x="140" y="6"/>
                    </a:lnTo>
                    <a:lnTo>
                      <a:pt x="150" y="10"/>
                    </a:lnTo>
                    <a:lnTo>
                      <a:pt x="159" y="14"/>
                    </a:lnTo>
                    <a:lnTo>
                      <a:pt x="169" y="19"/>
                    </a:lnTo>
                    <a:lnTo>
                      <a:pt x="177" y="26"/>
                    </a:lnTo>
                    <a:lnTo>
                      <a:pt x="185" y="34"/>
                    </a:lnTo>
                    <a:lnTo>
                      <a:pt x="192" y="42"/>
                    </a:lnTo>
                    <a:lnTo>
                      <a:pt x="197" y="50"/>
                    </a:lnTo>
                    <a:lnTo>
                      <a:pt x="202" y="60"/>
                    </a:lnTo>
                    <a:lnTo>
                      <a:pt x="208" y="69"/>
                    </a:lnTo>
                    <a:lnTo>
                      <a:pt x="212" y="80"/>
                    </a:lnTo>
                    <a:lnTo>
                      <a:pt x="213" y="91"/>
                    </a:lnTo>
                    <a:lnTo>
                      <a:pt x="216" y="103"/>
                    </a:lnTo>
                    <a:lnTo>
                      <a:pt x="216" y="114"/>
                    </a:lnTo>
                    <a:lnTo>
                      <a:pt x="216" y="126"/>
                    </a:lnTo>
                    <a:lnTo>
                      <a:pt x="213" y="137"/>
                    </a:lnTo>
                    <a:lnTo>
                      <a:pt x="212" y="148"/>
                    </a:lnTo>
                    <a:lnTo>
                      <a:pt x="208" y="158"/>
                    </a:lnTo>
                    <a:lnTo>
                      <a:pt x="202" y="168"/>
                    </a:lnTo>
                    <a:lnTo>
                      <a:pt x="197" y="177"/>
                    </a:lnTo>
                    <a:lnTo>
                      <a:pt x="192" y="187"/>
                    </a:lnTo>
                    <a:lnTo>
                      <a:pt x="185" y="195"/>
                    </a:lnTo>
                    <a:lnTo>
                      <a:pt x="177" y="202"/>
                    </a:lnTo>
                    <a:lnTo>
                      <a:pt x="169" y="208"/>
                    </a:lnTo>
                    <a:lnTo>
                      <a:pt x="159" y="214"/>
                    </a:lnTo>
                    <a:lnTo>
                      <a:pt x="150" y="219"/>
                    </a:lnTo>
                    <a:lnTo>
                      <a:pt x="140" y="222"/>
                    </a:lnTo>
                    <a:lnTo>
                      <a:pt x="129" y="225"/>
                    </a:lnTo>
                    <a:lnTo>
                      <a:pt x="119" y="227"/>
                    </a:lnTo>
                    <a:lnTo>
                      <a:pt x="108" y="227"/>
                    </a:lnTo>
                    <a:lnTo>
                      <a:pt x="97" y="227"/>
                    </a:lnTo>
                    <a:lnTo>
                      <a:pt x="86" y="225"/>
                    </a:lnTo>
                    <a:lnTo>
                      <a:pt x="75" y="222"/>
                    </a:lnTo>
                    <a:lnTo>
                      <a:pt x="66" y="219"/>
                    </a:lnTo>
                    <a:lnTo>
                      <a:pt x="57" y="214"/>
                    </a:lnTo>
                    <a:lnTo>
                      <a:pt x="47" y="208"/>
                    </a:lnTo>
                    <a:lnTo>
                      <a:pt x="39" y="202"/>
                    </a:lnTo>
                    <a:lnTo>
                      <a:pt x="32" y="195"/>
                    </a:lnTo>
                    <a:lnTo>
                      <a:pt x="24" y="187"/>
                    </a:lnTo>
                    <a:lnTo>
                      <a:pt x="19" y="177"/>
                    </a:lnTo>
                    <a:lnTo>
                      <a:pt x="13" y="168"/>
                    </a:lnTo>
                    <a:lnTo>
                      <a:pt x="8" y="158"/>
                    </a:lnTo>
                    <a:lnTo>
                      <a:pt x="5" y="148"/>
                    </a:lnTo>
                    <a:lnTo>
                      <a:pt x="3" y="137"/>
                    </a:lnTo>
                    <a:lnTo>
                      <a:pt x="1" y="126"/>
                    </a:lnTo>
                    <a:lnTo>
                      <a:pt x="0" y="114"/>
                    </a:lnTo>
                  </a:path>
                </a:pathLst>
              </a:custGeom>
              <a:noFill/>
              <a:ln w="3175">
                <a:solidFill>
                  <a:srgbClr val="000000"/>
                </a:solidFill>
                <a:round/>
                <a:headEnd/>
                <a:tailEnd/>
              </a:ln>
            </p:spPr>
            <p:txBody>
              <a:bodyPr/>
              <a:lstStyle/>
              <a:p>
                <a:endParaRPr lang="zh-CN" altLang="en-US"/>
              </a:p>
            </p:txBody>
          </p:sp>
          <p:sp>
            <p:nvSpPr>
              <p:cNvPr id="12316" name="Rectangle 18"/>
              <p:cNvSpPr>
                <a:spLocks noChangeArrowheads="1"/>
              </p:cNvSpPr>
              <p:nvPr/>
            </p:nvSpPr>
            <p:spPr bwMode="auto">
              <a:xfrm>
                <a:off x="2378" y="2345"/>
                <a:ext cx="102" cy="335"/>
              </a:xfrm>
              <a:prstGeom prst="rect">
                <a:avLst/>
              </a:prstGeom>
              <a:noFill/>
              <a:ln w="9525">
                <a:noFill/>
                <a:miter lim="800000"/>
                <a:headEnd/>
                <a:tailEnd/>
              </a:ln>
            </p:spPr>
            <p:txBody>
              <a:bodyPr lIns="0" tIns="0" rIns="0" bIns="0">
                <a:spAutoFit/>
              </a:bodyPr>
              <a:lstStyle/>
              <a:p>
                <a:pPr eaLnBrk="1" hangingPunct="1">
                  <a:buFont typeface="Arial" pitchFamily="34" charset="0"/>
                  <a:buNone/>
                </a:pPr>
                <a:r>
                  <a:rPr lang="en-US" altLang="zh-CN" sz="1400" b="1">
                    <a:solidFill>
                      <a:srgbClr val="0000FF"/>
                    </a:solidFill>
                    <a:latin typeface="宋体" pitchFamily="2" charset="-122"/>
                  </a:rPr>
                  <a:t>C</a:t>
                </a:r>
                <a:endParaRPr lang="en-US" altLang="zh-CN" sz="1400" b="1">
                  <a:solidFill>
                    <a:srgbClr val="0000FF"/>
                  </a:solidFill>
                  <a:latin typeface="Times New Roman" pitchFamily="18" charset="0"/>
                  <a:ea typeface="楷体_GB2312" pitchFamily="1" charset="-122"/>
                </a:endParaRPr>
              </a:p>
            </p:txBody>
          </p:sp>
          <p:sp>
            <p:nvSpPr>
              <p:cNvPr id="12317" name="未知"/>
              <p:cNvSpPr>
                <a:spLocks/>
              </p:cNvSpPr>
              <p:nvPr/>
            </p:nvSpPr>
            <p:spPr bwMode="auto">
              <a:xfrm>
                <a:off x="3103" y="1115"/>
                <a:ext cx="442" cy="468"/>
              </a:xfrm>
              <a:custGeom>
                <a:avLst/>
                <a:gdLst>
                  <a:gd name="T0" fmla="*/ 3132436 w 216"/>
                  <a:gd name="T1" fmla="*/ 408138169 h 227"/>
                  <a:gd name="T2" fmla="*/ 16248397 w 216"/>
                  <a:gd name="T3" fmla="*/ 317408370 h 227"/>
                  <a:gd name="T4" fmla="*/ 44718601 w 216"/>
                  <a:gd name="T5" fmla="*/ 235435395 h 227"/>
                  <a:gd name="T6" fmla="*/ 81008170 w 216"/>
                  <a:gd name="T7" fmla="*/ 167182619 h 227"/>
                  <a:gd name="T8" fmla="*/ 133056879 w 216"/>
                  <a:gd name="T9" fmla="*/ 103669921 h 227"/>
                  <a:gd name="T10" fmla="*/ 193570726 w 216"/>
                  <a:gd name="T11" fmla="*/ 52083813 h 227"/>
                  <a:gd name="T12" fmla="*/ 253391593 w 216"/>
                  <a:gd name="T13" fmla="*/ 19479080 h 227"/>
                  <a:gd name="T14" fmla="*/ 328077895 w 216"/>
                  <a:gd name="T15" fmla="*/ 3515338 h 227"/>
                  <a:gd name="T16" fmla="*/ 404053641 w 216"/>
                  <a:gd name="T17" fmla="*/ 3515338 h 227"/>
                  <a:gd name="T18" fmla="*/ 473614015 w 216"/>
                  <a:gd name="T19" fmla="*/ 19479080 h 227"/>
                  <a:gd name="T20" fmla="*/ 538647947 w 216"/>
                  <a:gd name="T21" fmla="*/ 52083813 h 227"/>
                  <a:gd name="T22" fmla="*/ 599974025 w 216"/>
                  <a:gd name="T23" fmla="*/ 103669921 h 227"/>
                  <a:gd name="T24" fmla="*/ 651021663 w 216"/>
                  <a:gd name="T25" fmla="*/ 167182619 h 227"/>
                  <a:gd name="T26" fmla="*/ 684280176 w 216"/>
                  <a:gd name="T27" fmla="*/ 235435395 h 227"/>
                  <a:gd name="T28" fmla="*/ 719059846 w 216"/>
                  <a:gd name="T29" fmla="*/ 317408370 h 227"/>
                  <a:gd name="T30" fmla="*/ 732218540 w 216"/>
                  <a:gd name="T31" fmla="*/ 408138169 h 227"/>
                  <a:gd name="T32" fmla="*/ 732218540 w 216"/>
                  <a:gd name="T33" fmla="*/ 448346008 h 227"/>
                  <a:gd name="T34" fmla="*/ 722192024 w 216"/>
                  <a:gd name="T35" fmla="*/ 538790463 h 227"/>
                  <a:gd name="T36" fmla="*/ 706123720 w 216"/>
                  <a:gd name="T37" fmla="*/ 627092553 h 227"/>
                  <a:gd name="T38" fmla="*/ 668021454 w 216"/>
                  <a:gd name="T39" fmla="*/ 702860988 h 227"/>
                  <a:gd name="T40" fmla="*/ 628521798 w 216"/>
                  <a:gd name="T41" fmla="*/ 770288208 h 227"/>
                  <a:gd name="T42" fmla="*/ 573427077 w 216"/>
                  <a:gd name="T43" fmla="*/ 825484356 h 227"/>
                  <a:gd name="T44" fmla="*/ 508488705 w 216"/>
                  <a:gd name="T45" fmla="*/ 869825460 h 227"/>
                  <a:gd name="T46" fmla="*/ 440554425 w 216"/>
                  <a:gd name="T47" fmla="*/ 889000525 h 227"/>
                  <a:gd name="T48" fmla="*/ 366134183 w 216"/>
                  <a:gd name="T49" fmla="*/ 901268842 h 227"/>
                  <a:gd name="T50" fmla="*/ 291664425 w 216"/>
                  <a:gd name="T51" fmla="*/ 889000525 h 227"/>
                  <a:gd name="T52" fmla="*/ 223644091 w 216"/>
                  <a:gd name="T53" fmla="*/ 869825460 h 227"/>
                  <a:gd name="T54" fmla="*/ 158792020 w 216"/>
                  <a:gd name="T55" fmla="*/ 825484356 h 227"/>
                  <a:gd name="T56" fmla="*/ 107753531 w 216"/>
                  <a:gd name="T57" fmla="*/ 770288208 h 227"/>
                  <a:gd name="T58" fmla="*/ 65023271 w 216"/>
                  <a:gd name="T59" fmla="*/ 702860988 h 227"/>
                  <a:gd name="T60" fmla="*/ 26840323 w 216"/>
                  <a:gd name="T61" fmla="*/ 627092553 h 227"/>
                  <a:gd name="T62" fmla="*/ 9836524 w 216"/>
                  <a:gd name="T63" fmla="*/ 538790463 h 227"/>
                  <a:gd name="T64" fmla="*/ 0 w 216"/>
                  <a:gd name="T65" fmla="*/ 448346008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3" y="90"/>
                    </a:lnTo>
                    <a:lnTo>
                      <a:pt x="5" y="80"/>
                    </a:lnTo>
                    <a:lnTo>
                      <a:pt x="8" y="69"/>
                    </a:lnTo>
                    <a:lnTo>
                      <a:pt x="13" y="59"/>
                    </a:lnTo>
                    <a:lnTo>
                      <a:pt x="19" y="50"/>
                    </a:lnTo>
                    <a:lnTo>
                      <a:pt x="24" y="42"/>
                    </a:lnTo>
                    <a:lnTo>
                      <a:pt x="32" y="34"/>
                    </a:lnTo>
                    <a:lnTo>
                      <a:pt x="39" y="26"/>
                    </a:lnTo>
                    <a:lnTo>
                      <a:pt x="47" y="19"/>
                    </a:lnTo>
                    <a:lnTo>
                      <a:pt x="57" y="13"/>
                    </a:lnTo>
                    <a:lnTo>
                      <a:pt x="66" y="9"/>
                    </a:lnTo>
                    <a:lnTo>
                      <a:pt x="75" y="5"/>
                    </a:lnTo>
                    <a:lnTo>
                      <a:pt x="86" y="3"/>
                    </a:lnTo>
                    <a:lnTo>
                      <a:pt x="97" y="1"/>
                    </a:lnTo>
                    <a:lnTo>
                      <a:pt x="108" y="0"/>
                    </a:lnTo>
                    <a:lnTo>
                      <a:pt x="119" y="1"/>
                    </a:lnTo>
                    <a:lnTo>
                      <a:pt x="130" y="3"/>
                    </a:lnTo>
                    <a:lnTo>
                      <a:pt x="140" y="5"/>
                    </a:lnTo>
                    <a:lnTo>
                      <a:pt x="150" y="9"/>
                    </a:lnTo>
                    <a:lnTo>
                      <a:pt x="159" y="13"/>
                    </a:lnTo>
                    <a:lnTo>
                      <a:pt x="169" y="19"/>
                    </a:lnTo>
                    <a:lnTo>
                      <a:pt x="177" y="26"/>
                    </a:lnTo>
                    <a:lnTo>
                      <a:pt x="185" y="34"/>
                    </a:lnTo>
                    <a:lnTo>
                      <a:pt x="192" y="42"/>
                    </a:lnTo>
                    <a:lnTo>
                      <a:pt x="197" y="50"/>
                    </a:lnTo>
                    <a:lnTo>
                      <a:pt x="202" y="59"/>
                    </a:lnTo>
                    <a:lnTo>
                      <a:pt x="208" y="69"/>
                    </a:lnTo>
                    <a:lnTo>
                      <a:pt x="212" y="80"/>
                    </a:lnTo>
                    <a:lnTo>
                      <a:pt x="213" y="90"/>
                    </a:lnTo>
                    <a:lnTo>
                      <a:pt x="216" y="103"/>
                    </a:lnTo>
                    <a:lnTo>
                      <a:pt x="216" y="113"/>
                    </a:lnTo>
                    <a:lnTo>
                      <a:pt x="216" y="126"/>
                    </a:lnTo>
                    <a:lnTo>
                      <a:pt x="213" y="136"/>
                    </a:lnTo>
                    <a:lnTo>
                      <a:pt x="212" y="147"/>
                    </a:lnTo>
                    <a:lnTo>
                      <a:pt x="208" y="158"/>
                    </a:lnTo>
                    <a:lnTo>
                      <a:pt x="202" y="167"/>
                    </a:lnTo>
                    <a:lnTo>
                      <a:pt x="197" y="177"/>
                    </a:lnTo>
                    <a:lnTo>
                      <a:pt x="192" y="186"/>
                    </a:lnTo>
                    <a:lnTo>
                      <a:pt x="185" y="194"/>
                    </a:lnTo>
                    <a:lnTo>
                      <a:pt x="177" y="201"/>
                    </a:lnTo>
                    <a:lnTo>
                      <a:pt x="169" y="208"/>
                    </a:lnTo>
                    <a:lnTo>
                      <a:pt x="159" y="213"/>
                    </a:lnTo>
                    <a:lnTo>
                      <a:pt x="150" y="219"/>
                    </a:lnTo>
                    <a:lnTo>
                      <a:pt x="140" y="221"/>
                    </a:lnTo>
                    <a:lnTo>
                      <a:pt x="130" y="224"/>
                    </a:lnTo>
                    <a:lnTo>
                      <a:pt x="119" y="227"/>
                    </a:lnTo>
                    <a:lnTo>
                      <a:pt x="108" y="227"/>
                    </a:lnTo>
                    <a:lnTo>
                      <a:pt x="97" y="227"/>
                    </a:lnTo>
                    <a:lnTo>
                      <a:pt x="86" y="224"/>
                    </a:lnTo>
                    <a:lnTo>
                      <a:pt x="75" y="221"/>
                    </a:lnTo>
                    <a:lnTo>
                      <a:pt x="66" y="219"/>
                    </a:lnTo>
                    <a:lnTo>
                      <a:pt x="57" y="213"/>
                    </a:lnTo>
                    <a:lnTo>
                      <a:pt x="47" y="208"/>
                    </a:lnTo>
                    <a:lnTo>
                      <a:pt x="39" y="201"/>
                    </a:lnTo>
                    <a:lnTo>
                      <a:pt x="32" y="194"/>
                    </a:lnTo>
                    <a:lnTo>
                      <a:pt x="24" y="186"/>
                    </a:lnTo>
                    <a:lnTo>
                      <a:pt x="19" y="177"/>
                    </a:lnTo>
                    <a:lnTo>
                      <a:pt x="13" y="167"/>
                    </a:lnTo>
                    <a:lnTo>
                      <a:pt x="8" y="158"/>
                    </a:lnTo>
                    <a:lnTo>
                      <a:pt x="5" y="147"/>
                    </a:lnTo>
                    <a:lnTo>
                      <a:pt x="3" y="136"/>
                    </a:lnTo>
                    <a:lnTo>
                      <a:pt x="1" y="126"/>
                    </a:lnTo>
                    <a:lnTo>
                      <a:pt x="0" y="113"/>
                    </a:lnTo>
                    <a:close/>
                  </a:path>
                </a:pathLst>
              </a:custGeom>
              <a:solidFill>
                <a:srgbClr val="FFFFFF"/>
              </a:solidFill>
              <a:ln w="9525">
                <a:noFill/>
                <a:round/>
                <a:headEnd/>
                <a:tailEnd/>
              </a:ln>
            </p:spPr>
            <p:txBody>
              <a:bodyPr/>
              <a:lstStyle/>
              <a:p>
                <a:endParaRPr lang="zh-CN" altLang="en-US"/>
              </a:p>
            </p:txBody>
          </p:sp>
          <p:sp>
            <p:nvSpPr>
              <p:cNvPr id="12318" name="未知"/>
              <p:cNvSpPr>
                <a:spLocks/>
              </p:cNvSpPr>
              <p:nvPr/>
            </p:nvSpPr>
            <p:spPr bwMode="auto">
              <a:xfrm>
                <a:off x="3103" y="1115"/>
                <a:ext cx="442" cy="468"/>
              </a:xfrm>
              <a:custGeom>
                <a:avLst/>
                <a:gdLst>
                  <a:gd name="T0" fmla="*/ 3132436 w 216"/>
                  <a:gd name="T1" fmla="*/ 408138169 h 227"/>
                  <a:gd name="T2" fmla="*/ 16248397 w 216"/>
                  <a:gd name="T3" fmla="*/ 317408370 h 227"/>
                  <a:gd name="T4" fmla="*/ 44718601 w 216"/>
                  <a:gd name="T5" fmla="*/ 235435395 h 227"/>
                  <a:gd name="T6" fmla="*/ 81008170 w 216"/>
                  <a:gd name="T7" fmla="*/ 167182619 h 227"/>
                  <a:gd name="T8" fmla="*/ 133056879 w 216"/>
                  <a:gd name="T9" fmla="*/ 103669921 h 227"/>
                  <a:gd name="T10" fmla="*/ 193570726 w 216"/>
                  <a:gd name="T11" fmla="*/ 52083813 h 227"/>
                  <a:gd name="T12" fmla="*/ 253391593 w 216"/>
                  <a:gd name="T13" fmla="*/ 19479080 h 227"/>
                  <a:gd name="T14" fmla="*/ 328077895 w 216"/>
                  <a:gd name="T15" fmla="*/ 3515338 h 227"/>
                  <a:gd name="T16" fmla="*/ 404053641 w 216"/>
                  <a:gd name="T17" fmla="*/ 3515338 h 227"/>
                  <a:gd name="T18" fmla="*/ 473614015 w 216"/>
                  <a:gd name="T19" fmla="*/ 19479080 h 227"/>
                  <a:gd name="T20" fmla="*/ 538647947 w 216"/>
                  <a:gd name="T21" fmla="*/ 52083813 h 227"/>
                  <a:gd name="T22" fmla="*/ 599974025 w 216"/>
                  <a:gd name="T23" fmla="*/ 103669921 h 227"/>
                  <a:gd name="T24" fmla="*/ 651021663 w 216"/>
                  <a:gd name="T25" fmla="*/ 167182619 h 227"/>
                  <a:gd name="T26" fmla="*/ 684280176 w 216"/>
                  <a:gd name="T27" fmla="*/ 235435395 h 227"/>
                  <a:gd name="T28" fmla="*/ 719059846 w 216"/>
                  <a:gd name="T29" fmla="*/ 317408370 h 227"/>
                  <a:gd name="T30" fmla="*/ 732218540 w 216"/>
                  <a:gd name="T31" fmla="*/ 408138169 h 227"/>
                  <a:gd name="T32" fmla="*/ 732218540 w 216"/>
                  <a:gd name="T33" fmla="*/ 448346008 h 227"/>
                  <a:gd name="T34" fmla="*/ 722192024 w 216"/>
                  <a:gd name="T35" fmla="*/ 538790463 h 227"/>
                  <a:gd name="T36" fmla="*/ 706123720 w 216"/>
                  <a:gd name="T37" fmla="*/ 627092553 h 227"/>
                  <a:gd name="T38" fmla="*/ 668021454 w 216"/>
                  <a:gd name="T39" fmla="*/ 702860988 h 227"/>
                  <a:gd name="T40" fmla="*/ 628521798 w 216"/>
                  <a:gd name="T41" fmla="*/ 770288208 h 227"/>
                  <a:gd name="T42" fmla="*/ 573427077 w 216"/>
                  <a:gd name="T43" fmla="*/ 825484356 h 227"/>
                  <a:gd name="T44" fmla="*/ 508488705 w 216"/>
                  <a:gd name="T45" fmla="*/ 869825460 h 227"/>
                  <a:gd name="T46" fmla="*/ 440554425 w 216"/>
                  <a:gd name="T47" fmla="*/ 889000525 h 227"/>
                  <a:gd name="T48" fmla="*/ 366134183 w 216"/>
                  <a:gd name="T49" fmla="*/ 901268842 h 227"/>
                  <a:gd name="T50" fmla="*/ 291664425 w 216"/>
                  <a:gd name="T51" fmla="*/ 889000525 h 227"/>
                  <a:gd name="T52" fmla="*/ 223644091 w 216"/>
                  <a:gd name="T53" fmla="*/ 869825460 h 227"/>
                  <a:gd name="T54" fmla="*/ 158792020 w 216"/>
                  <a:gd name="T55" fmla="*/ 825484356 h 227"/>
                  <a:gd name="T56" fmla="*/ 107753531 w 216"/>
                  <a:gd name="T57" fmla="*/ 770288208 h 227"/>
                  <a:gd name="T58" fmla="*/ 65023271 w 216"/>
                  <a:gd name="T59" fmla="*/ 702860988 h 227"/>
                  <a:gd name="T60" fmla="*/ 26840323 w 216"/>
                  <a:gd name="T61" fmla="*/ 627092553 h 227"/>
                  <a:gd name="T62" fmla="*/ 9836524 w 216"/>
                  <a:gd name="T63" fmla="*/ 538790463 h 227"/>
                  <a:gd name="T64" fmla="*/ 0 w 216"/>
                  <a:gd name="T65" fmla="*/ 448346008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3" y="90"/>
                    </a:lnTo>
                    <a:lnTo>
                      <a:pt x="5" y="80"/>
                    </a:lnTo>
                    <a:lnTo>
                      <a:pt x="8" y="69"/>
                    </a:lnTo>
                    <a:lnTo>
                      <a:pt x="13" y="59"/>
                    </a:lnTo>
                    <a:lnTo>
                      <a:pt x="19" y="50"/>
                    </a:lnTo>
                    <a:lnTo>
                      <a:pt x="24" y="42"/>
                    </a:lnTo>
                    <a:lnTo>
                      <a:pt x="32" y="34"/>
                    </a:lnTo>
                    <a:lnTo>
                      <a:pt x="39" y="26"/>
                    </a:lnTo>
                    <a:lnTo>
                      <a:pt x="47" y="19"/>
                    </a:lnTo>
                    <a:lnTo>
                      <a:pt x="57" y="13"/>
                    </a:lnTo>
                    <a:lnTo>
                      <a:pt x="66" y="9"/>
                    </a:lnTo>
                    <a:lnTo>
                      <a:pt x="75" y="5"/>
                    </a:lnTo>
                    <a:lnTo>
                      <a:pt x="86" y="3"/>
                    </a:lnTo>
                    <a:lnTo>
                      <a:pt x="97" y="1"/>
                    </a:lnTo>
                    <a:lnTo>
                      <a:pt x="108" y="0"/>
                    </a:lnTo>
                    <a:lnTo>
                      <a:pt x="119" y="1"/>
                    </a:lnTo>
                    <a:lnTo>
                      <a:pt x="130" y="3"/>
                    </a:lnTo>
                    <a:lnTo>
                      <a:pt x="140" y="5"/>
                    </a:lnTo>
                    <a:lnTo>
                      <a:pt x="150" y="9"/>
                    </a:lnTo>
                    <a:lnTo>
                      <a:pt x="159" y="13"/>
                    </a:lnTo>
                    <a:lnTo>
                      <a:pt x="169" y="19"/>
                    </a:lnTo>
                    <a:lnTo>
                      <a:pt x="177" y="26"/>
                    </a:lnTo>
                    <a:lnTo>
                      <a:pt x="185" y="34"/>
                    </a:lnTo>
                    <a:lnTo>
                      <a:pt x="192" y="42"/>
                    </a:lnTo>
                    <a:lnTo>
                      <a:pt x="197" y="50"/>
                    </a:lnTo>
                    <a:lnTo>
                      <a:pt x="202" y="59"/>
                    </a:lnTo>
                    <a:lnTo>
                      <a:pt x="208" y="69"/>
                    </a:lnTo>
                    <a:lnTo>
                      <a:pt x="212" y="80"/>
                    </a:lnTo>
                    <a:lnTo>
                      <a:pt x="213" y="90"/>
                    </a:lnTo>
                    <a:lnTo>
                      <a:pt x="216" y="103"/>
                    </a:lnTo>
                    <a:lnTo>
                      <a:pt x="216" y="113"/>
                    </a:lnTo>
                    <a:lnTo>
                      <a:pt x="216" y="126"/>
                    </a:lnTo>
                    <a:lnTo>
                      <a:pt x="213" y="136"/>
                    </a:lnTo>
                    <a:lnTo>
                      <a:pt x="212" y="147"/>
                    </a:lnTo>
                    <a:lnTo>
                      <a:pt x="208" y="158"/>
                    </a:lnTo>
                    <a:lnTo>
                      <a:pt x="202" y="167"/>
                    </a:lnTo>
                    <a:lnTo>
                      <a:pt x="197" y="177"/>
                    </a:lnTo>
                    <a:lnTo>
                      <a:pt x="192" y="186"/>
                    </a:lnTo>
                    <a:lnTo>
                      <a:pt x="185" y="194"/>
                    </a:lnTo>
                    <a:lnTo>
                      <a:pt x="177" y="201"/>
                    </a:lnTo>
                    <a:lnTo>
                      <a:pt x="169" y="208"/>
                    </a:lnTo>
                    <a:lnTo>
                      <a:pt x="159" y="213"/>
                    </a:lnTo>
                    <a:lnTo>
                      <a:pt x="150" y="219"/>
                    </a:lnTo>
                    <a:lnTo>
                      <a:pt x="140" y="221"/>
                    </a:lnTo>
                    <a:lnTo>
                      <a:pt x="130" y="224"/>
                    </a:lnTo>
                    <a:lnTo>
                      <a:pt x="119" y="227"/>
                    </a:lnTo>
                    <a:lnTo>
                      <a:pt x="108" y="227"/>
                    </a:lnTo>
                    <a:lnTo>
                      <a:pt x="97" y="227"/>
                    </a:lnTo>
                    <a:lnTo>
                      <a:pt x="86" y="224"/>
                    </a:lnTo>
                    <a:lnTo>
                      <a:pt x="75" y="221"/>
                    </a:lnTo>
                    <a:lnTo>
                      <a:pt x="66" y="219"/>
                    </a:lnTo>
                    <a:lnTo>
                      <a:pt x="57" y="213"/>
                    </a:lnTo>
                    <a:lnTo>
                      <a:pt x="47" y="208"/>
                    </a:lnTo>
                    <a:lnTo>
                      <a:pt x="39" y="201"/>
                    </a:lnTo>
                    <a:lnTo>
                      <a:pt x="32" y="194"/>
                    </a:lnTo>
                    <a:lnTo>
                      <a:pt x="24" y="186"/>
                    </a:lnTo>
                    <a:lnTo>
                      <a:pt x="19" y="177"/>
                    </a:lnTo>
                    <a:lnTo>
                      <a:pt x="13" y="167"/>
                    </a:lnTo>
                    <a:lnTo>
                      <a:pt x="8" y="158"/>
                    </a:lnTo>
                    <a:lnTo>
                      <a:pt x="5" y="147"/>
                    </a:lnTo>
                    <a:lnTo>
                      <a:pt x="3" y="136"/>
                    </a:lnTo>
                    <a:lnTo>
                      <a:pt x="1" y="126"/>
                    </a:lnTo>
                    <a:lnTo>
                      <a:pt x="0" y="113"/>
                    </a:lnTo>
                  </a:path>
                </a:pathLst>
              </a:custGeom>
              <a:noFill/>
              <a:ln w="3175">
                <a:solidFill>
                  <a:srgbClr val="000000"/>
                </a:solidFill>
                <a:round/>
                <a:headEnd/>
                <a:tailEnd/>
              </a:ln>
            </p:spPr>
            <p:txBody>
              <a:bodyPr/>
              <a:lstStyle/>
              <a:p>
                <a:endParaRPr lang="zh-CN" altLang="en-US"/>
              </a:p>
            </p:txBody>
          </p:sp>
          <p:sp>
            <p:nvSpPr>
              <p:cNvPr id="12319" name="Rectangle 21"/>
              <p:cNvSpPr>
                <a:spLocks noChangeArrowheads="1"/>
              </p:cNvSpPr>
              <p:nvPr/>
            </p:nvSpPr>
            <p:spPr bwMode="auto">
              <a:xfrm>
                <a:off x="3263" y="1210"/>
                <a:ext cx="100" cy="240"/>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a:solidFill>
                      <a:srgbClr val="FF0000"/>
                    </a:solidFill>
                    <a:latin typeface="宋体" pitchFamily="2" charset="-122"/>
                  </a:rPr>
                  <a:t>A</a:t>
                </a:r>
                <a:endParaRPr lang="en-US" altLang="zh-CN" sz="1000" b="1">
                  <a:solidFill>
                    <a:srgbClr val="FF0000"/>
                  </a:solidFill>
                  <a:latin typeface="Times New Roman" pitchFamily="18" charset="0"/>
                  <a:ea typeface="楷体_GB2312" pitchFamily="1" charset="-122"/>
                </a:endParaRPr>
              </a:p>
            </p:txBody>
          </p:sp>
          <p:sp>
            <p:nvSpPr>
              <p:cNvPr id="12320" name="未知"/>
              <p:cNvSpPr>
                <a:spLocks noEditPoints="1"/>
              </p:cNvSpPr>
              <p:nvPr/>
            </p:nvSpPr>
            <p:spPr bwMode="auto">
              <a:xfrm>
                <a:off x="1613" y="1348"/>
                <a:ext cx="1495" cy="2"/>
              </a:xfrm>
              <a:custGeom>
                <a:avLst/>
                <a:gdLst>
                  <a:gd name="T0" fmla="*/ 2147483646 w 727"/>
                  <a:gd name="T1" fmla="*/ 0 h 3"/>
                  <a:gd name="T2" fmla="*/ 2147483646 w 727"/>
                  <a:gd name="T3" fmla="*/ 1 h 3"/>
                  <a:gd name="T4" fmla="*/ 2147483646 w 727"/>
                  <a:gd name="T5" fmla="*/ 1 h 3"/>
                  <a:gd name="T6" fmla="*/ 2147483646 w 727"/>
                  <a:gd name="T7" fmla="*/ 0 h 3"/>
                  <a:gd name="T8" fmla="*/ 2147483646 w 727"/>
                  <a:gd name="T9" fmla="*/ 1 h 3"/>
                  <a:gd name="T10" fmla="*/ 2147483646 w 727"/>
                  <a:gd name="T11" fmla="*/ 0 h 3"/>
                  <a:gd name="T12" fmla="*/ 2147483646 w 727"/>
                  <a:gd name="T13" fmla="*/ 1 h 3"/>
                  <a:gd name="T14" fmla="*/ 2147483646 w 727"/>
                  <a:gd name="T15" fmla="*/ 1 h 3"/>
                  <a:gd name="T16" fmla="*/ 2147483646 w 727"/>
                  <a:gd name="T17" fmla="*/ 1 h 3"/>
                  <a:gd name="T18" fmla="*/ 2147483646 w 727"/>
                  <a:gd name="T19" fmla="*/ 1 h 3"/>
                  <a:gd name="T20" fmla="*/ 2147483646 w 727"/>
                  <a:gd name="T21" fmla="*/ 0 h 3"/>
                  <a:gd name="T22" fmla="*/ 2147483646 w 727"/>
                  <a:gd name="T23" fmla="*/ 1 h 3"/>
                  <a:gd name="T24" fmla="*/ 2106873386 w 727"/>
                  <a:gd name="T25" fmla="*/ 0 h 3"/>
                  <a:gd name="T26" fmla="*/ 2117224020 w 727"/>
                  <a:gd name="T27" fmla="*/ 1 h 3"/>
                  <a:gd name="T28" fmla="*/ 1982401245 w 727"/>
                  <a:gd name="T29" fmla="*/ 1 h 3"/>
                  <a:gd name="T30" fmla="*/ 1992653517 w 727"/>
                  <a:gd name="T31" fmla="*/ 0 h 3"/>
                  <a:gd name="T32" fmla="*/ 1861232005 w 727"/>
                  <a:gd name="T33" fmla="*/ 1 h 3"/>
                  <a:gd name="T34" fmla="*/ 1861232005 w 727"/>
                  <a:gd name="T35" fmla="*/ 0 h 3"/>
                  <a:gd name="T36" fmla="*/ 1861232005 w 727"/>
                  <a:gd name="T37" fmla="*/ 1 h 3"/>
                  <a:gd name="T38" fmla="*/ 1733227177 w 727"/>
                  <a:gd name="T39" fmla="*/ 1 h 3"/>
                  <a:gd name="T40" fmla="*/ 1744951719 w 727"/>
                  <a:gd name="T41" fmla="*/ 1 h 3"/>
                  <a:gd name="T42" fmla="*/ 1616967153 w 727"/>
                  <a:gd name="T43" fmla="*/ 1 h 3"/>
                  <a:gd name="T44" fmla="*/ 1616967153 w 727"/>
                  <a:gd name="T45" fmla="*/ 0 h 3"/>
                  <a:gd name="T46" fmla="*/ 1616967153 w 727"/>
                  <a:gd name="T47" fmla="*/ 1 h 3"/>
                  <a:gd name="T48" fmla="*/ 1485022426 w 727"/>
                  <a:gd name="T49" fmla="*/ 0 h 3"/>
                  <a:gd name="T50" fmla="*/ 1495755678 w 727"/>
                  <a:gd name="T51" fmla="*/ 1 h 3"/>
                  <a:gd name="T52" fmla="*/ 1364334119 w 727"/>
                  <a:gd name="T53" fmla="*/ 1 h 3"/>
                  <a:gd name="T54" fmla="*/ 1372941461 w 727"/>
                  <a:gd name="T55" fmla="*/ 0 h 3"/>
                  <a:gd name="T56" fmla="*/ 1241551683 w 727"/>
                  <a:gd name="T57" fmla="*/ 1 h 3"/>
                  <a:gd name="T58" fmla="*/ 1241551683 w 727"/>
                  <a:gd name="T59" fmla="*/ 0 h 3"/>
                  <a:gd name="T60" fmla="*/ 1241551683 w 727"/>
                  <a:gd name="T61" fmla="*/ 1 h 3"/>
                  <a:gd name="T62" fmla="*/ 1117090599 w 727"/>
                  <a:gd name="T63" fmla="*/ 1 h 3"/>
                  <a:gd name="T64" fmla="*/ 1124853682 w 727"/>
                  <a:gd name="T65" fmla="*/ 1 h 3"/>
                  <a:gd name="T66" fmla="*/ 1000117541 w 727"/>
                  <a:gd name="T67" fmla="*/ 1 h 3"/>
                  <a:gd name="T68" fmla="*/ 1000117541 w 727"/>
                  <a:gd name="T69" fmla="*/ 0 h 3"/>
                  <a:gd name="T70" fmla="*/ 1000117541 w 727"/>
                  <a:gd name="T71" fmla="*/ 1 h 3"/>
                  <a:gd name="T72" fmla="*/ 865311476 w 727"/>
                  <a:gd name="T73" fmla="*/ 0 h 3"/>
                  <a:gd name="T74" fmla="*/ 876067633 w 727"/>
                  <a:gd name="T75" fmla="*/ 1 h 3"/>
                  <a:gd name="T76" fmla="*/ 744233598 w 727"/>
                  <a:gd name="T77" fmla="*/ 1 h 3"/>
                  <a:gd name="T78" fmla="*/ 754865114 w 727"/>
                  <a:gd name="T79" fmla="*/ 0 h 3"/>
                  <a:gd name="T80" fmla="*/ 627060538 w 727"/>
                  <a:gd name="T81" fmla="*/ 1 h 3"/>
                  <a:gd name="T82" fmla="*/ 627060538 w 727"/>
                  <a:gd name="T83" fmla="*/ 0 h 3"/>
                  <a:gd name="T84" fmla="*/ 627060538 w 727"/>
                  <a:gd name="T85" fmla="*/ 1 h 3"/>
                  <a:gd name="T86" fmla="*/ 495249477 w 727"/>
                  <a:gd name="T87" fmla="*/ 1 h 3"/>
                  <a:gd name="T88" fmla="*/ 512004536 w 727"/>
                  <a:gd name="T89" fmla="*/ 1 h 3"/>
                  <a:gd name="T90" fmla="*/ 380628773 w 727"/>
                  <a:gd name="T91" fmla="*/ 1 h 3"/>
                  <a:gd name="T92" fmla="*/ 380628773 w 727"/>
                  <a:gd name="T93" fmla="*/ 0 h 3"/>
                  <a:gd name="T94" fmla="*/ 380628773 w 727"/>
                  <a:gd name="T95" fmla="*/ 1 h 3"/>
                  <a:gd name="T96" fmla="*/ 248981470 w 727"/>
                  <a:gd name="T97" fmla="*/ 0 h 3"/>
                  <a:gd name="T98" fmla="*/ 255942867 w 727"/>
                  <a:gd name="T99" fmla="*/ 1 h 3"/>
                  <a:gd name="T100" fmla="*/ 124461849 w 727"/>
                  <a:gd name="T101" fmla="*/ 1 h 3"/>
                  <a:gd name="T102" fmla="*/ 135420664 w 727"/>
                  <a:gd name="T103" fmla="*/ 0 h 3"/>
                  <a:gd name="T104" fmla="*/ 6959998 w 727"/>
                  <a:gd name="T105" fmla="*/ 1 h 3"/>
                  <a:gd name="T106" fmla="*/ 6959998 w 727"/>
                  <a:gd name="T107" fmla="*/ 0 h 3"/>
                  <a:gd name="T108" fmla="*/ 6959998 w 727"/>
                  <a:gd name="T109" fmla="*/ 1 h 3"/>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27"/>
                  <a:gd name="T166" fmla="*/ 0 h 3"/>
                  <a:gd name="T167" fmla="*/ 727 w 727"/>
                  <a:gd name="T168" fmla="*/ 3 h 3"/>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27" h="3">
                    <a:moveTo>
                      <a:pt x="726" y="3"/>
                    </a:moveTo>
                    <a:lnTo>
                      <a:pt x="726" y="3"/>
                    </a:lnTo>
                    <a:lnTo>
                      <a:pt x="725" y="3"/>
                    </a:lnTo>
                    <a:lnTo>
                      <a:pt x="725" y="1"/>
                    </a:lnTo>
                    <a:lnTo>
                      <a:pt x="725" y="0"/>
                    </a:lnTo>
                    <a:lnTo>
                      <a:pt x="726" y="0"/>
                    </a:lnTo>
                    <a:lnTo>
                      <a:pt x="727" y="0"/>
                    </a:lnTo>
                    <a:lnTo>
                      <a:pt x="727" y="1"/>
                    </a:lnTo>
                    <a:lnTo>
                      <a:pt x="727" y="3"/>
                    </a:lnTo>
                    <a:lnTo>
                      <a:pt x="726" y="3"/>
                    </a:lnTo>
                    <a:close/>
                    <a:moveTo>
                      <a:pt x="693" y="3"/>
                    </a:moveTo>
                    <a:lnTo>
                      <a:pt x="693" y="3"/>
                    </a:lnTo>
                    <a:lnTo>
                      <a:pt x="692" y="3"/>
                    </a:lnTo>
                    <a:lnTo>
                      <a:pt x="691" y="1"/>
                    </a:lnTo>
                    <a:lnTo>
                      <a:pt x="692" y="0"/>
                    </a:lnTo>
                    <a:lnTo>
                      <a:pt x="693" y="0"/>
                    </a:lnTo>
                    <a:lnTo>
                      <a:pt x="695" y="0"/>
                    </a:lnTo>
                    <a:lnTo>
                      <a:pt x="695" y="1"/>
                    </a:lnTo>
                    <a:lnTo>
                      <a:pt x="695" y="3"/>
                    </a:lnTo>
                    <a:lnTo>
                      <a:pt x="693" y="3"/>
                    </a:lnTo>
                    <a:close/>
                    <a:moveTo>
                      <a:pt x="660" y="3"/>
                    </a:moveTo>
                    <a:lnTo>
                      <a:pt x="660" y="3"/>
                    </a:lnTo>
                    <a:lnTo>
                      <a:pt x="658" y="3"/>
                    </a:lnTo>
                    <a:lnTo>
                      <a:pt x="658" y="1"/>
                    </a:lnTo>
                    <a:lnTo>
                      <a:pt x="658" y="0"/>
                    </a:lnTo>
                    <a:lnTo>
                      <a:pt x="660" y="0"/>
                    </a:lnTo>
                    <a:lnTo>
                      <a:pt x="661" y="0"/>
                    </a:lnTo>
                    <a:lnTo>
                      <a:pt x="662" y="1"/>
                    </a:lnTo>
                    <a:lnTo>
                      <a:pt x="661" y="3"/>
                    </a:lnTo>
                    <a:lnTo>
                      <a:pt x="660" y="3"/>
                    </a:lnTo>
                    <a:close/>
                    <a:moveTo>
                      <a:pt x="627" y="3"/>
                    </a:moveTo>
                    <a:lnTo>
                      <a:pt x="627" y="3"/>
                    </a:lnTo>
                    <a:lnTo>
                      <a:pt x="626" y="3"/>
                    </a:lnTo>
                    <a:lnTo>
                      <a:pt x="626" y="1"/>
                    </a:lnTo>
                    <a:lnTo>
                      <a:pt x="626" y="0"/>
                    </a:lnTo>
                    <a:lnTo>
                      <a:pt x="627" y="0"/>
                    </a:lnTo>
                    <a:lnTo>
                      <a:pt x="629" y="0"/>
                    </a:lnTo>
                    <a:lnTo>
                      <a:pt x="629" y="1"/>
                    </a:lnTo>
                    <a:lnTo>
                      <a:pt x="629" y="3"/>
                    </a:lnTo>
                    <a:lnTo>
                      <a:pt x="627" y="3"/>
                    </a:lnTo>
                    <a:close/>
                    <a:moveTo>
                      <a:pt x="595" y="3"/>
                    </a:moveTo>
                    <a:lnTo>
                      <a:pt x="595" y="3"/>
                    </a:lnTo>
                    <a:lnTo>
                      <a:pt x="594" y="3"/>
                    </a:lnTo>
                    <a:lnTo>
                      <a:pt x="592" y="1"/>
                    </a:lnTo>
                    <a:lnTo>
                      <a:pt x="594" y="0"/>
                    </a:lnTo>
                    <a:lnTo>
                      <a:pt x="595" y="0"/>
                    </a:lnTo>
                    <a:lnTo>
                      <a:pt x="596" y="0"/>
                    </a:lnTo>
                    <a:lnTo>
                      <a:pt x="596" y="1"/>
                    </a:lnTo>
                    <a:lnTo>
                      <a:pt x="596" y="3"/>
                    </a:lnTo>
                    <a:lnTo>
                      <a:pt x="595" y="3"/>
                    </a:lnTo>
                    <a:close/>
                    <a:moveTo>
                      <a:pt x="561" y="3"/>
                    </a:moveTo>
                    <a:lnTo>
                      <a:pt x="561" y="3"/>
                    </a:lnTo>
                    <a:lnTo>
                      <a:pt x="560" y="3"/>
                    </a:lnTo>
                    <a:lnTo>
                      <a:pt x="560" y="1"/>
                    </a:lnTo>
                    <a:lnTo>
                      <a:pt x="560" y="0"/>
                    </a:lnTo>
                    <a:lnTo>
                      <a:pt x="561" y="0"/>
                    </a:lnTo>
                    <a:lnTo>
                      <a:pt x="563" y="0"/>
                    </a:lnTo>
                    <a:lnTo>
                      <a:pt x="564" y="1"/>
                    </a:lnTo>
                    <a:lnTo>
                      <a:pt x="563" y="3"/>
                    </a:lnTo>
                    <a:lnTo>
                      <a:pt x="561" y="3"/>
                    </a:lnTo>
                    <a:close/>
                    <a:moveTo>
                      <a:pt x="529" y="3"/>
                    </a:moveTo>
                    <a:lnTo>
                      <a:pt x="529" y="3"/>
                    </a:lnTo>
                    <a:lnTo>
                      <a:pt x="527" y="3"/>
                    </a:lnTo>
                    <a:lnTo>
                      <a:pt x="526" y="1"/>
                    </a:lnTo>
                    <a:lnTo>
                      <a:pt x="527" y="0"/>
                    </a:lnTo>
                    <a:lnTo>
                      <a:pt x="529" y="0"/>
                    </a:lnTo>
                    <a:lnTo>
                      <a:pt x="530" y="0"/>
                    </a:lnTo>
                    <a:lnTo>
                      <a:pt x="530" y="1"/>
                    </a:lnTo>
                    <a:lnTo>
                      <a:pt x="530" y="3"/>
                    </a:lnTo>
                    <a:lnTo>
                      <a:pt x="529" y="3"/>
                    </a:lnTo>
                    <a:close/>
                    <a:moveTo>
                      <a:pt x="495" y="3"/>
                    </a:moveTo>
                    <a:lnTo>
                      <a:pt x="495" y="3"/>
                    </a:lnTo>
                    <a:lnTo>
                      <a:pt x="494" y="3"/>
                    </a:lnTo>
                    <a:lnTo>
                      <a:pt x="494" y="1"/>
                    </a:lnTo>
                    <a:lnTo>
                      <a:pt x="494" y="0"/>
                    </a:lnTo>
                    <a:lnTo>
                      <a:pt x="495" y="0"/>
                    </a:lnTo>
                    <a:lnTo>
                      <a:pt x="496" y="0"/>
                    </a:lnTo>
                    <a:lnTo>
                      <a:pt x="498" y="1"/>
                    </a:lnTo>
                    <a:lnTo>
                      <a:pt x="496" y="3"/>
                    </a:lnTo>
                    <a:lnTo>
                      <a:pt x="495" y="3"/>
                    </a:lnTo>
                    <a:close/>
                    <a:moveTo>
                      <a:pt x="463" y="3"/>
                    </a:moveTo>
                    <a:lnTo>
                      <a:pt x="463" y="3"/>
                    </a:lnTo>
                    <a:lnTo>
                      <a:pt x="461" y="3"/>
                    </a:lnTo>
                    <a:lnTo>
                      <a:pt x="461" y="1"/>
                    </a:lnTo>
                    <a:lnTo>
                      <a:pt x="461" y="0"/>
                    </a:lnTo>
                    <a:lnTo>
                      <a:pt x="463" y="0"/>
                    </a:lnTo>
                    <a:lnTo>
                      <a:pt x="464" y="0"/>
                    </a:lnTo>
                    <a:lnTo>
                      <a:pt x="464" y="1"/>
                    </a:lnTo>
                    <a:lnTo>
                      <a:pt x="464" y="3"/>
                    </a:lnTo>
                    <a:lnTo>
                      <a:pt x="463" y="3"/>
                    </a:lnTo>
                    <a:close/>
                    <a:moveTo>
                      <a:pt x="430" y="3"/>
                    </a:moveTo>
                    <a:lnTo>
                      <a:pt x="430" y="3"/>
                    </a:lnTo>
                    <a:lnTo>
                      <a:pt x="429" y="3"/>
                    </a:lnTo>
                    <a:lnTo>
                      <a:pt x="428" y="1"/>
                    </a:lnTo>
                    <a:lnTo>
                      <a:pt x="429" y="0"/>
                    </a:lnTo>
                    <a:lnTo>
                      <a:pt x="430" y="0"/>
                    </a:lnTo>
                    <a:lnTo>
                      <a:pt x="432" y="0"/>
                    </a:lnTo>
                    <a:lnTo>
                      <a:pt x="432" y="1"/>
                    </a:lnTo>
                    <a:lnTo>
                      <a:pt x="432" y="3"/>
                    </a:lnTo>
                    <a:lnTo>
                      <a:pt x="430" y="3"/>
                    </a:lnTo>
                    <a:close/>
                    <a:moveTo>
                      <a:pt x="396" y="3"/>
                    </a:moveTo>
                    <a:lnTo>
                      <a:pt x="396" y="3"/>
                    </a:lnTo>
                    <a:lnTo>
                      <a:pt x="395" y="3"/>
                    </a:lnTo>
                    <a:lnTo>
                      <a:pt x="395" y="1"/>
                    </a:lnTo>
                    <a:lnTo>
                      <a:pt x="395" y="0"/>
                    </a:lnTo>
                    <a:lnTo>
                      <a:pt x="396" y="0"/>
                    </a:lnTo>
                    <a:lnTo>
                      <a:pt x="398" y="0"/>
                    </a:lnTo>
                    <a:lnTo>
                      <a:pt x="399" y="1"/>
                    </a:lnTo>
                    <a:lnTo>
                      <a:pt x="398" y="3"/>
                    </a:lnTo>
                    <a:lnTo>
                      <a:pt x="396" y="3"/>
                    </a:lnTo>
                    <a:close/>
                    <a:moveTo>
                      <a:pt x="364" y="3"/>
                    </a:moveTo>
                    <a:lnTo>
                      <a:pt x="364" y="3"/>
                    </a:lnTo>
                    <a:lnTo>
                      <a:pt x="363" y="3"/>
                    </a:lnTo>
                    <a:lnTo>
                      <a:pt x="363" y="1"/>
                    </a:lnTo>
                    <a:lnTo>
                      <a:pt x="363" y="0"/>
                    </a:lnTo>
                    <a:lnTo>
                      <a:pt x="364" y="0"/>
                    </a:lnTo>
                    <a:lnTo>
                      <a:pt x="365" y="0"/>
                    </a:lnTo>
                    <a:lnTo>
                      <a:pt x="365" y="1"/>
                    </a:lnTo>
                    <a:lnTo>
                      <a:pt x="365" y="3"/>
                    </a:lnTo>
                    <a:lnTo>
                      <a:pt x="364" y="3"/>
                    </a:lnTo>
                    <a:close/>
                    <a:moveTo>
                      <a:pt x="330" y="3"/>
                    </a:moveTo>
                    <a:lnTo>
                      <a:pt x="330" y="3"/>
                    </a:lnTo>
                    <a:lnTo>
                      <a:pt x="329" y="1"/>
                    </a:lnTo>
                    <a:lnTo>
                      <a:pt x="330" y="0"/>
                    </a:lnTo>
                    <a:lnTo>
                      <a:pt x="332" y="0"/>
                    </a:lnTo>
                    <a:lnTo>
                      <a:pt x="333" y="1"/>
                    </a:lnTo>
                    <a:lnTo>
                      <a:pt x="332" y="3"/>
                    </a:lnTo>
                    <a:lnTo>
                      <a:pt x="330" y="3"/>
                    </a:lnTo>
                    <a:close/>
                    <a:moveTo>
                      <a:pt x="298" y="3"/>
                    </a:moveTo>
                    <a:lnTo>
                      <a:pt x="298" y="3"/>
                    </a:lnTo>
                    <a:lnTo>
                      <a:pt x="297" y="3"/>
                    </a:lnTo>
                    <a:lnTo>
                      <a:pt x="297" y="1"/>
                    </a:lnTo>
                    <a:lnTo>
                      <a:pt x="297" y="0"/>
                    </a:lnTo>
                    <a:lnTo>
                      <a:pt x="298" y="0"/>
                    </a:lnTo>
                    <a:lnTo>
                      <a:pt x="299" y="0"/>
                    </a:lnTo>
                    <a:lnTo>
                      <a:pt x="299" y="1"/>
                    </a:lnTo>
                    <a:lnTo>
                      <a:pt x="299" y="3"/>
                    </a:lnTo>
                    <a:lnTo>
                      <a:pt x="298" y="3"/>
                    </a:lnTo>
                    <a:close/>
                    <a:moveTo>
                      <a:pt x="266" y="3"/>
                    </a:moveTo>
                    <a:lnTo>
                      <a:pt x="266" y="3"/>
                    </a:lnTo>
                    <a:lnTo>
                      <a:pt x="264" y="3"/>
                    </a:lnTo>
                    <a:lnTo>
                      <a:pt x="263" y="1"/>
                    </a:lnTo>
                    <a:lnTo>
                      <a:pt x="264" y="0"/>
                    </a:lnTo>
                    <a:lnTo>
                      <a:pt x="266" y="0"/>
                    </a:lnTo>
                    <a:lnTo>
                      <a:pt x="267" y="0"/>
                    </a:lnTo>
                    <a:lnTo>
                      <a:pt x="267" y="1"/>
                    </a:lnTo>
                    <a:lnTo>
                      <a:pt x="267" y="3"/>
                    </a:lnTo>
                    <a:lnTo>
                      <a:pt x="266" y="3"/>
                    </a:lnTo>
                    <a:close/>
                    <a:moveTo>
                      <a:pt x="232" y="3"/>
                    </a:moveTo>
                    <a:lnTo>
                      <a:pt x="232" y="3"/>
                    </a:lnTo>
                    <a:lnTo>
                      <a:pt x="230" y="3"/>
                    </a:lnTo>
                    <a:lnTo>
                      <a:pt x="230" y="1"/>
                    </a:lnTo>
                    <a:lnTo>
                      <a:pt x="230" y="0"/>
                    </a:lnTo>
                    <a:lnTo>
                      <a:pt x="232" y="0"/>
                    </a:lnTo>
                    <a:lnTo>
                      <a:pt x="233" y="0"/>
                    </a:lnTo>
                    <a:lnTo>
                      <a:pt x="234" y="1"/>
                    </a:lnTo>
                    <a:lnTo>
                      <a:pt x="233" y="3"/>
                    </a:lnTo>
                    <a:lnTo>
                      <a:pt x="232" y="3"/>
                    </a:lnTo>
                    <a:close/>
                    <a:moveTo>
                      <a:pt x="199" y="3"/>
                    </a:moveTo>
                    <a:lnTo>
                      <a:pt x="199" y="3"/>
                    </a:lnTo>
                    <a:lnTo>
                      <a:pt x="198" y="3"/>
                    </a:lnTo>
                    <a:lnTo>
                      <a:pt x="198" y="1"/>
                    </a:lnTo>
                    <a:lnTo>
                      <a:pt x="198" y="0"/>
                    </a:lnTo>
                    <a:lnTo>
                      <a:pt x="199" y="0"/>
                    </a:lnTo>
                    <a:lnTo>
                      <a:pt x="201" y="0"/>
                    </a:lnTo>
                    <a:lnTo>
                      <a:pt x="201" y="1"/>
                    </a:lnTo>
                    <a:lnTo>
                      <a:pt x="201" y="3"/>
                    </a:lnTo>
                    <a:lnTo>
                      <a:pt x="199" y="3"/>
                    </a:lnTo>
                    <a:close/>
                    <a:moveTo>
                      <a:pt x="167" y="3"/>
                    </a:moveTo>
                    <a:lnTo>
                      <a:pt x="167" y="3"/>
                    </a:lnTo>
                    <a:lnTo>
                      <a:pt x="166" y="3"/>
                    </a:lnTo>
                    <a:lnTo>
                      <a:pt x="164" y="1"/>
                    </a:lnTo>
                    <a:lnTo>
                      <a:pt x="166" y="0"/>
                    </a:lnTo>
                    <a:lnTo>
                      <a:pt x="167" y="0"/>
                    </a:lnTo>
                    <a:lnTo>
                      <a:pt x="168" y="1"/>
                    </a:lnTo>
                    <a:lnTo>
                      <a:pt x="167" y="3"/>
                    </a:lnTo>
                    <a:close/>
                    <a:moveTo>
                      <a:pt x="133" y="3"/>
                    </a:moveTo>
                    <a:lnTo>
                      <a:pt x="133" y="3"/>
                    </a:lnTo>
                    <a:lnTo>
                      <a:pt x="132" y="3"/>
                    </a:lnTo>
                    <a:lnTo>
                      <a:pt x="132" y="1"/>
                    </a:lnTo>
                    <a:lnTo>
                      <a:pt x="132" y="0"/>
                    </a:lnTo>
                    <a:lnTo>
                      <a:pt x="133" y="0"/>
                    </a:lnTo>
                    <a:lnTo>
                      <a:pt x="135" y="0"/>
                    </a:lnTo>
                    <a:lnTo>
                      <a:pt x="136" y="1"/>
                    </a:lnTo>
                    <a:lnTo>
                      <a:pt x="135" y="3"/>
                    </a:lnTo>
                    <a:lnTo>
                      <a:pt x="133" y="3"/>
                    </a:lnTo>
                    <a:close/>
                    <a:moveTo>
                      <a:pt x="101" y="3"/>
                    </a:moveTo>
                    <a:lnTo>
                      <a:pt x="101" y="3"/>
                    </a:lnTo>
                    <a:lnTo>
                      <a:pt x="99" y="3"/>
                    </a:lnTo>
                    <a:lnTo>
                      <a:pt x="98" y="1"/>
                    </a:lnTo>
                    <a:lnTo>
                      <a:pt x="99" y="0"/>
                    </a:lnTo>
                    <a:lnTo>
                      <a:pt x="101" y="0"/>
                    </a:lnTo>
                    <a:lnTo>
                      <a:pt x="102" y="0"/>
                    </a:lnTo>
                    <a:lnTo>
                      <a:pt x="102" y="1"/>
                    </a:lnTo>
                    <a:lnTo>
                      <a:pt x="102" y="3"/>
                    </a:lnTo>
                    <a:lnTo>
                      <a:pt x="101" y="3"/>
                    </a:lnTo>
                    <a:close/>
                    <a:moveTo>
                      <a:pt x="67" y="3"/>
                    </a:moveTo>
                    <a:lnTo>
                      <a:pt x="67" y="3"/>
                    </a:lnTo>
                    <a:lnTo>
                      <a:pt x="66" y="3"/>
                    </a:lnTo>
                    <a:lnTo>
                      <a:pt x="66" y="1"/>
                    </a:lnTo>
                    <a:lnTo>
                      <a:pt x="66" y="0"/>
                    </a:lnTo>
                    <a:lnTo>
                      <a:pt x="67" y="0"/>
                    </a:lnTo>
                    <a:lnTo>
                      <a:pt x="68" y="0"/>
                    </a:lnTo>
                    <a:lnTo>
                      <a:pt x="70" y="1"/>
                    </a:lnTo>
                    <a:lnTo>
                      <a:pt x="68" y="3"/>
                    </a:lnTo>
                    <a:lnTo>
                      <a:pt x="67" y="3"/>
                    </a:lnTo>
                    <a:close/>
                    <a:moveTo>
                      <a:pt x="35" y="3"/>
                    </a:moveTo>
                    <a:lnTo>
                      <a:pt x="35" y="3"/>
                    </a:lnTo>
                    <a:lnTo>
                      <a:pt x="33" y="3"/>
                    </a:lnTo>
                    <a:lnTo>
                      <a:pt x="33" y="1"/>
                    </a:lnTo>
                    <a:lnTo>
                      <a:pt x="33" y="0"/>
                    </a:lnTo>
                    <a:lnTo>
                      <a:pt x="35" y="0"/>
                    </a:lnTo>
                    <a:lnTo>
                      <a:pt x="36" y="0"/>
                    </a:lnTo>
                    <a:lnTo>
                      <a:pt x="36" y="1"/>
                    </a:lnTo>
                    <a:lnTo>
                      <a:pt x="36" y="3"/>
                    </a:lnTo>
                    <a:lnTo>
                      <a:pt x="35" y="3"/>
                    </a:lnTo>
                    <a:close/>
                    <a:moveTo>
                      <a:pt x="2" y="3"/>
                    </a:moveTo>
                    <a:lnTo>
                      <a:pt x="2" y="3"/>
                    </a:lnTo>
                    <a:lnTo>
                      <a:pt x="1" y="3"/>
                    </a:lnTo>
                    <a:lnTo>
                      <a:pt x="0" y="1"/>
                    </a:lnTo>
                    <a:lnTo>
                      <a:pt x="1" y="0"/>
                    </a:lnTo>
                    <a:lnTo>
                      <a:pt x="2" y="0"/>
                    </a:lnTo>
                    <a:lnTo>
                      <a:pt x="4" y="0"/>
                    </a:lnTo>
                    <a:lnTo>
                      <a:pt x="4" y="1"/>
                    </a:lnTo>
                    <a:lnTo>
                      <a:pt x="4" y="3"/>
                    </a:lnTo>
                    <a:lnTo>
                      <a:pt x="2" y="3"/>
                    </a:lnTo>
                    <a:close/>
                  </a:path>
                </a:pathLst>
              </a:custGeom>
              <a:solidFill>
                <a:srgbClr val="000000"/>
              </a:solidFill>
              <a:ln w="1588">
                <a:solidFill>
                  <a:srgbClr val="000000"/>
                </a:solidFill>
                <a:round/>
                <a:headEnd/>
                <a:tailEnd/>
              </a:ln>
            </p:spPr>
            <p:txBody>
              <a:bodyPr/>
              <a:lstStyle/>
              <a:p>
                <a:endParaRPr lang="zh-CN" altLang="en-US"/>
              </a:p>
            </p:txBody>
          </p:sp>
          <p:sp>
            <p:nvSpPr>
              <p:cNvPr id="12321" name="未知"/>
              <p:cNvSpPr>
                <a:spLocks/>
              </p:cNvSpPr>
              <p:nvPr/>
            </p:nvSpPr>
            <p:spPr bwMode="auto">
              <a:xfrm>
                <a:off x="1330" y="1265"/>
                <a:ext cx="263" cy="173"/>
              </a:xfrm>
              <a:custGeom>
                <a:avLst/>
                <a:gdLst>
                  <a:gd name="T0" fmla="*/ 553941714 w 127"/>
                  <a:gd name="T1" fmla="*/ 414458478 h 83"/>
                  <a:gd name="T2" fmla="*/ 0 w 127"/>
                  <a:gd name="T3" fmla="*/ 203423326 h 83"/>
                  <a:gd name="T4" fmla="*/ 553941714 w 127"/>
                  <a:gd name="T5" fmla="*/ 0 h 83"/>
                  <a:gd name="T6" fmla="*/ 553941714 w 127"/>
                  <a:gd name="T7" fmla="*/ 414458478 h 83"/>
                  <a:gd name="T8" fmla="*/ 0 60000 65536"/>
                  <a:gd name="T9" fmla="*/ 0 60000 65536"/>
                  <a:gd name="T10" fmla="*/ 0 60000 65536"/>
                  <a:gd name="T11" fmla="*/ 0 60000 65536"/>
                  <a:gd name="T12" fmla="*/ 0 w 127"/>
                  <a:gd name="T13" fmla="*/ 0 h 83"/>
                  <a:gd name="T14" fmla="*/ 127 w 127"/>
                  <a:gd name="T15" fmla="*/ 83 h 83"/>
                </a:gdLst>
                <a:ahLst/>
                <a:cxnLst>
                  <a:cxn ang="T8">
                    <a:pos x="T0" y="T1"/>
                  </a:cxn>
                  <a:cxn ang="T9">
                    <a:pos x="T2" y="T3"/>
                  </a:cxn>
                  <a:cxn ang="T10">
                    <a:pos x="T4" y="T5"/>
                  </a:cxn>
                  <a:cxn ang="T11">
                    <a:pos x="T6" y="T7"/>
                  </a:cxn>
                </a:cxnLst>
                <a:rect l="T12" t="T13" r="T14" b="T15"/>
                <a:pathLst>
                  <a:path w="127" h="83">
                    <a:moveTo>
                      <a:pt x="127" y="83"/>
                    </a:moveTo>
                    <a:lnTo>
                      <a:pt x="0" y="41"/>
                    </a:lnTo>
                    <a:lnTo>
                      <a:pt x="127" y="0"/>
                    </a:lnTo>
                    <a:lnTo>
                      <a:pt x="127" y="83"/>
                    </a:lnTo>
                    <a:close/>
                  </a:path>
                </a:pathLst>
              </a:custGeom>
              <a:solidFill>
                <a:srgbClr val="000000"/>
              </a:solidFill>
              <a:ln w="9525">
                <a:noFill/>
                <a:round/>
                <a:headEnd/>
                <a:tailEnd/>
              </a:ln>
            </p:spPr>
            <p:txBody>
              <a:bodyPr/>
              <a:lstStyle/>
              <a:p>
                <a:endParaRPr lang="zh-CN" altLang="en-US"/>
              </a:p>
            </p:txBody>
          </p:sp>
          <p:sp>
            <p:nvSpPr>
              <p:cNvPr id="12322" name="未知"/>
              <p:cNvSpPr>
                <a:spLocks noEditPoints="1"/>
              </p:cNvSpPr>
              <p:nvPr/>
            </p:nvSpPr>
            <p:spPr bwMode="auto">
              <a:xfrm>
                <a:off x="2763" y="1538"/>
                <a:ext cx="435" cy="537"/>
              </a:xfrm>
              <a:custGeom>
                <a:avLst/>
                <a:gdLst>
                  <a:gd name="T0" fmla="*/ 753991469 w 212"/>
                  <a:gd name="T1" fmla="*/ 13399784 h 258"/>
                  <a:gd name="T2" fmla="*/ 750782624 w 212"/>
                  <a:gd name="T3" fmla="*/ 0 h 258"/>
                  <a:gd name="T4" fmla="*/ 761499957 w 212"/>
                  <a:gd name="T5" fmla="*/ 0 h 258"/>
                  <a:gd name="T6" fmla="*/ 761499957 w 212"/>
                  <a:gd name="T7" fmla="*/ 13399784 h 258"/>
                  <a:gd name="T8" fmla="*/ 678882196 w 212"/>
                  <a:gd name="T9" fmla="*/ 135602299 h 258"/>
                  <a:gd name="T10" fmla="*/ 672155454 w 212"/>
                  <a:gd name="T11" fmla="*/ 125187929 h 258"/>
                  <a:gd name="T12" fmla="*/ 682540924 w 212"/>
                  <a:gd name="T13" fmla="*/ 125187929 h 258"/>
                  <a:gd name="T14" fmla="*/ 682540924 w 212"/>
                  <a:gd name="T15" fmla="*/ 135602299 h 258"/>
                  <a:gd name="T16" fmla="*/ 607387755 w 212"/>
                  <a:gd name="T17" fmla="*/ 260565423 h 258"/>
                  <a:gd name="T18" fmla="*/ 600698610 w 212"/>
                  <a:gd name="T19" fmla="*/ 247126189 h 258"/>
                  <a:gd name="T20" fmla="*/ 610553319 w 212"/>
                  <a:gd name="T21" fmla="*/ 247126189 h 258"/>
                  <a:gd name="T22" fmla="*/ 610553319 w 212"/>
                  <a:gd name="T23" fmla="*/ 260565423 h 258"/>
                  <a:gd name="T24" fmla="*/ 531989861 w 212"/>
                  <a:gd name="T25" fmla="*/ 389180426 h 258"/>
                  <a:gd name="T26" fmla="*/ 525546485 w 212"/>
                  <a:gd name="T27" fmla="*/ 372307510 h 258"/>
                  <a:gd name="T28" fmla="*/ 531989861 w 212"/>
                  <a:gd name="T29" fmla="*/ 363382041 h 258"/>
                  <a:gd name="T30" fmla="*/ 539053186 w 212"/>
                  <a:gd name="T31" fmla="*/ 376809091 h 258"/>
                  <a:gd name="T32" fmla="*/ 457215251 w 212"/>
                  <a:gd name="T33" fmla="*/ 510098123 h 258"/>
                  <a:gd name="T34" fmla="*/ 447739991 w 212"/>
                  <a:gd name="T35" fmla="*/ 489100865 h 258"/>
                  <a:gd name="T36" fmla="*/ 460495492 w 212"/>
                  <a:gd name="T37" fmla="*/ 489100865 h 258"/>
                  <a:gd name="T38" fmla="*/ 460495492 w 212"/>
                  <a:gd name="T39" fmla="*/ 503591594 h 258"/>
                  <a:gd name="T40" fmla="*/ 381281643 w 212"/>
                  <a:gd name="T41" fmla="*/ 635244160 h 258"/>
                  <a:gd name="T42" fmla="*/ 376184112 w 212"/>
                  <a:gd name="T43" fmla="*/ 614396162 h 258"/>
                  <a:gd name="T44" fmla="*/ 381281643 w 212"/>
                  <a:gd name="T45" fmla="*/ 614396162 h 258"/>
                  <a:gd name="T46" fmla="*/ 389224739 w 212"/>
                  <a:gd name="T47" fmla="*/ 626796153 h 258"/>
                  <a:gd name="T48" fmla="*/ 304684463 w 212"/>
                  <a:gd name="T49" fmla="*/ 751980981 h 258"/>
                  <a:gd name="T50" fmla="*/ 301030787 w 212"/>
                  <a:gd name="T51" fmla="*/ 736490292 h 258"/>
                  <a:gd name="T52" fmla="*/ 307944346 w 212"/>
                  <a:gd name="T53" fmla="*/ 736490292 h 258"/>
                  <a:gd name="T54" fmla="*/ 307944346 w 212"/>
                  <a:gd name="T55" fmla="*/ 751980981 h 258"/>
                  <a:gd name="T56" fmla="*/ 232791635 w 212"/>
                  <a:gd name="T57" fmla="*/ 878280863 h 258"/>
                  <a:gd name="T58" fmla="*/ 226105488 w 212"/>
                  <a:gd name="T59" fmla="*/ 861535571 h 258"/>
                  <a:gd name="T60" fmla="*/ 235953236 w 212"/>
                  <a:gd name="T61" fmla="*/ 861535571 h 258"/>
                  <a:gd name="T62" fmla="*/ 235953236 w 212"/>
                  <a:gd name="T63" fmla="*/ 878280863 h 258"/>
                  <a:gd name="T64" fmla="*/ 154117867 w 212"/>
                  <a:gd name="T65" fmla="*/ 999120337 h 258"/>
                  <a:gd name="T66" fmla="*/ 150078624 w 212"/>
                  <a:gd name="T67" fmla="*/ 990121443 h 258"/>
                  <a:gd name="T68" fmla="*/ 157967525 w 212"/>
                  <a:gd name="T69" fmla="*/ 990121443 h 258"/>
                  <a:gd name="T70" fmla="*/ 157967525 w 212"/>
                  <a:gd name="T71" fmla="*/ 999120337 h 258"/>
                  <a:gd name="T72" fmla="*/ 81841138 w 212"/>
                  <a:gd name="T73" fmla="*/ 1124361619 h 258"/>
                  <a:gd name="T74" fmla="*/ 75110317 w 212"/>
                  <a:gd name="T75" fmla="*/ 1110944740 h 258"/>
                  <a:gd name="T76" fmla="*/ 86081177 w 212"/>
                  <a:gd name="T77" fmla="*/ 1110944740 h 258"/>
                  <a:gd name="T78" fmla="*/ 86081177 w 212"/>
                  <a:gd name="T79" fmla="*/ 1124361619 h 258"/>
                  <a:gd name="T80" fmla="*/ 3282278 w 212"/>
                  <a:gd name="T81" fmla="*/ 1250619866 h 258"/>
                  <a:gd name="T82" fmla="*/ 0 w 212"/>
                  <a:gd name="T83" fmla="*/ 1236254317 h 258"/>
                  <a:gd name="T84" fmla="*/ 10342689 w 212"/>
                  <a:gd name="T85" fmla="*/ 1236254317 h 258"/>
                  <a:gd name="T86" fmla="*/ 10342689 w 212"/>
                  <a:gd name="T87" fmla="*/ 1240605026 h 25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12"/>
                  <a:gd name="T133" fmla="*/ 0 h 258"/>
                  <a:gd name="T134" fmla="*/ 212 w 212"/>
                  <a:gd name="T135" fmla="*/ 258 h 25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12" h="258">
                    <a:moveTo>
                      <a:pt x="212" y="3"/>
                    </a:moveTo>
                    <a:lnTo>
                      <a:pt x="212" y="3"/>
                    </a:lnTo>
                    <a:lnTo>
                      <a:pt x="210" y="3"/>
                    </a:lnTo>
                    <a:lnTo>
                      <a:pt x="209" y="3"/>
                    </a:lnTo>
                    <a:lnTo>
                      <a:pt x="209" y="1"/>
                    </a:lnTo>
                    <a:lnTo>
                      <a:pt x="209" y="0"/>
                    </a:lnTo>
                    <a:lnTo>
                      <a:pt x="210" y="0"/>
                    </a:lnTo>
                    <a:lnTo>
                      <a:pt x="212" y="0"/>
                    </a:lnTo>
                    <a:lnTo>
                      <a:pt x="212" y="1"/>
                    </a:lnTo>
                    <a:lnTo>
                      <a:pt x="212" y="3"/>
                    </a:lnTo>
                    <a:close/>
                    <a:moveTo>
                      <a:pt x="190" y="28"/>
                    </a:moveTo>
                    <a:lnTo>
                      <a:pt x="190" y="28"/>
                    </a:lnTo>
                    <a:lnTo>
                      <a:pt x="189" y="28"/>
                    </a:lnTo>
                    <a:lnTo>
                      <a:pt x="187" y="27"/>
                    </a:lnTo>
                    <a:lnTo>
                      <a:pt x="187" y="26"/>
                    </a:lnTo>
                    <a:lnTo>
                      <a:pt x="189" y="24"/>
                    </a:lnTo>
                    <a:lnTo>
                      <a:pt x="190" y="26"/>
                    </a:lnTo>
                    <a:lnTo>
                      <a:pt x="192" y="27"/>
                    </a:lnTo>
                    <a:lnTo>
                      <a:pt x="190" y="28"/>
                    </a:lnTo>
                    <a:close/>
                    <a:moveTo>
                      <a:pt x="170" y="54"/>
                    </a:moveTo>
                    <a:lnTo>
                      <a:pt x="170" y="54"/>
                    </a:lnTo>
                    <a:lnTo>
                      <a:pt x="169" y="54"/>
                    </a:lnTo>
                    <a:lnTo>
                      <a:pt x="167" y="54"/>
                    </a:lnTo>
                    <a:lnTo>
                      <a:pt x="167" y="53"/>
                    </a:lnTo>
                    <a:lnTo>
                      <a:pt x="167" y="51"/>
                    </a:lnTo>
                    <a:lnTo>
                      <a:pt x="169" y="50"/>
                    </a:lnTo>
                    <a:lnTo>
                      <a:pt x="170" y="51"/>
                    </a:lnTo>
                    <a:lnTo>
                      <a:pt x="170" y="53"/>
                    </a:lnTo>
                    <a:lnTo>
                      <a:pt x="170" y="54"/>
                    </a:lnTo>
                    <a:close/>
                    <a:moveTo>
                      <a:pt x="150" y="78"/>
                    </a:moveTo>
                    <a:lnTo>
                      <a:pt x="150" y="78"/>
                    </a:lnTo>
                    <a:lnTo>
                      <a:pt x="148" y="80"/>
                    </a:lnTo>
                    <a:lnTo>
                      <a:pt x="147" y="80"/>
                    </a:lnTo>
                    <a:lnTo>
                      <a:pt x="146" y="78"/>
                    </a:lnTo>
                    <a:lnTo>
                      <a:pt x="146" y="77"/>
                    </a:lnTo>
                    <a:lnTo>
                      <a:pt x="147" y="75"/>
                    </a:lnTo>
                    <a:lnTo>
                      <a:pt x="148" y="75"/>
                    </a:lnTo>
                    <a:lnTo>
                      <a:pt x="150" y="77"/>
                    </a:lnTo>
                    <a:lnTo>
                      <a:pt x="150" y="78"/>
                    </a:lnTo>
                    <a:close/>
                    <a:moveTo>
                      <a:pt x="128" y="104"/>
                    </a:moveTo>
                    <a:lnTo>
                      <a:pt x="128" y="104"/>
                    </a:lnTo>
                    <a:lnTo>
                      <a:pt x="127" y="105"/>
                    </a:lnTo>
                    <a:lnTo>
                      <a:pt x="125" y="104"/>
                    </a:lnTo>
                    <a:lnTo>
                      <a:pt x="125" y="102"/>
                    </a:lnTo>
                    <a:lnTo>
                      <a:pt x="125" y="101"/>
                    </a:lnTo>
                    <a:lnTo>
                      <a:pt x="127" y="101"/>
                    </a:lnTo>
                    <a:lnTo>
                      <a:pt x="128" y="101"/>
                    </a:lnTo>
                    <a:lnTo>
                      <a:pt x="128" y="102"/>
                    </a:lnTo>
                    <a:lnTo>
                      <a:pt x="128" y="104"/>
                    </a:lnTo>
                    <a:close/>
                    <a:moveTo>
                      <a:pt x="108" y="129"/>
                    </a:moveTo>
                    <a:lnTo>
                      <a:pt x="108" y="129"/>
                    </a:lnTo>
                    <a:lnTo>
                      <a:pt x="106" y="131"/>
                    </a:lnTo>
                    <a:lnTo>
                      <a:pt x="105" y="129"/>
                    </a:lnTo>
                    <a:lnTo>
                      <a:pt x="104" y="128"/>
                    </a:lnTo>
                    <a:lnTo>
                      <a:pt x="105" y="127"/>
                    </a:lnTo>
                    <a:lnTo>
                      <a:pt x="106" y="127"/>
                    </a:lnTo>
                    <a:lnTo>
                      <a:pt x="108" y="128"/>
                    </a:lnTo>
                    <a:lnTo>
                      <a:pt x="108" y="129"/>
                    </a:lnTo>
                    <a:close/>
                    <a:moveTo>
                      <a:pt x="86" y="155"/>
                    </a:moveTo>
                    <a:lnTo>
                      <a:pt x="86" y="155"/>
                    </a:lnTo>
                    <a:lnTo>
                      <a:pt x="85" y="155"/>
                    </a:lnTo>
                    <a:lnTo>
                      <a:pt x="84" y="155"/>
                    </a:lnTo>
                    <a:lnTo>
                      <a:pt x="84" y="154"/>
                    </a:lnTo>
                    <a:lnTo>
                      <a:pt x="84" y="152"/>
                    </a:lnTo>
                    <a:lnTo>
                      <a:pt x="85" y="152"/>
                    </a:lnTo>
                    <a:lnTo>
                      <a:pt x="86" y="152"/>
                    </a:lnTo>
                    <a:lnTo>
                      <a:pt x="86" y="154"/>
                    </a:lnTo>
                    <a:lnTo>
                      <a:pt x="86" y="155"/>
                    </a:lnTo>
                    <a:close/>
                    <a:moveTo>
                      <a:pt x="66" y="181"/>
                    </a:moveTo>
                    <a:lnTo>
                      <a:pt x="66" y="181"/>
                    </a:lnTo>
                    <a:lnTo>
                      <a:pt x="65" y="181"/>
                    </a:lnTo>
                    <a:lnTo>
                      <a:pt x="63" y="181"/>
                    </a:lnTo>
                    <a:lnTo>
                      <a:pt x="62" y="179"/>
                    </a:lnTo>
                    <a:lnTo>
                      <a:pt x="63" y="178"/>
                    </a:lnTo>
                    <a:lnTo>
                      <a:pt x="65" y="178"/>
                    </a:lnTo>
                    <a:lnTo>
                      <a:pt x="66" y="178"/>
                    </a:lnTo>
                    <a:lnTo>
                      <a:pt x="66" y="179"/>
                    </a:lnTo>
                    <a:lnTo>
                      <a:pt x="66" y="181"/>
                    </a:lnTo>
                    <a:close/>
                    <a:moveTo>
                      <a:pt x="44" y="206"/>
                    </a:moveTo>
                    <a:lnTo>
                      <a:pt x="44" y="206"/>
                    </a:lnTo>
                    <a:lnTo>
                      <a:pt x="43" y="206"/>
                    </a:lnTo>
                    <a:lnTo>
                      <a:pt x="42" y="206"/>
                    </a:lnTo>
                    <a:lnTo>
                      <a:pt x="42" y="205"/>
                    </a:lnTo>
                    <a:lnTo>
                      <a:pt x="42" y="204"/>
                    </a:lnTo>
                    <a:lnTo>
                      <a:pt x="43" y="202"/>
                    </a:lnTo>
                    <a:lnTo>
                      <a:pt x="44" y="204"/>
                    </a:lnTo>
                    <a:lnTo>
                      <a:pt x="46" y="205"/>
                    </a:lnTo>
                    <a:lnTo>
                      <a:pt x="44" y="206"/>
                    </a:lnTo>
                    <a:close/>
                    <a:moveTo>
                      <a:pt x="24" y="232"/>
                    </a:moveTo>
                    <a:lnTo>
                      <a:pt x="24" y="232"/>
                    </a:lnTo>
                    <a:lnTo>
                      <a:pt x="23" y="232"/>
                    </a:lnTo>
                    <a:lnTo>
                      <a:pt x="21" y="232"/>
                    </a:lnTo>
                    <a:lnTo>
                      <a:pt x="20" y="231"/>
                    </a:lnTo>
                    <a:lnTo>
                      <a:pt x="21" y="229"/>
                    </a:lnTo>
                    <a:lnTo>
                      <a:pt x="23" y="228"/>
                    </a:lnTo>
                    <a:lnTo>
                      <a:pt x="24" y="229"/>
                    </a:lnTo>
                    <a:lnTo>
                      <a:pt x="24" y="231"/>
                    </a:lnTo>
                    <a:lnTo>
                      <a:pt x="24" y="232"/>
                    </a:lnTo>
                    <a:close/>
                    <a:moveTo>
                      <a:pt x="3" y="256"/>
                    </a:moveTo>
                    <a:lnTo>
                      <a:pt x="3" y="256"/>
                    </a:lnTo>
                    <a:lnTo>
                      <a:pt x="1" y="258"/>
                    </a:lnTo>
                    <a:lnTo>
                      <a:pt x="0" y="258"/>
                    </a:lnTo>
                    <a:lnTo>
                      <a:pt x="0" y="256"/>
                    </a:lnTo>
                    <a:lnTo>
                      <a:pt x="0" y="255"/>
                    </a:lnTo>
                    <a:lnTo>
                      <a:pt x="1" y="254"/>
                    </a:lnTo>
                    <a:lnTo>
                      <a:pt x="3" y="255"/>
                    </a:lnTo>
                    <a:lnTo>
                      <a:pt x="4" y="255"/>
                    </a:lnTo>
                    <a:lnTo>
                      <a:pt x="3" y="256"/>
                    </a:lnTo>
                    <a:close/>
                  </a:path>
                </a:pathLst>
              </a:custGeom>
              <a:solidFill>
                <a:srgbClr val="000000"/>
              </a:solidFill>
              <a:ln w="1588">
                <a:solidFill>
                  <a:srgbClr val="000000"/>
                </a:solidFill>
                <a:round/>
                <a:headEnd/>
                <a:tailEnd/>
              </a:ln>
            </p:spPr>
            <p:txBody>
              <a:bodyPr/>
              <a:lstStyle/>
              <a:p>
                <a:endParaRPr lang="zh-CN" altLang="en-US"/>
              </a:p>
            </p:txBody>
          </p:sp>
          <p:sp>
            <p:nvSpPr>
              <p:cNvPr id="12323" name="未知"/>
              <p:cNvSpPr>
                <a:spLocks/>
              </p:cNvSpPr>
              <p:nvPr/>
            </p:nvSpPr>
            <p:spPr bwMode="auto">
              <a:xfrm>
                <a:off x="2583" y="2043"/>
                <a:ext cx="230" cy="262"/>
              </a:xfrm>
              <a:custGeom>
                <a:avLst/>
                <a:gdLst>
                  <a:gd name="T0" fmla="*/ 408854017 w 112"/>
                  <a:gd name="T1" fmla="*/ 358325849 h 124"/>
                  <a:gd name="T2" fmla="*/ 0 w 112"/>
                  <a:gd name="T3" fmla="*/ 824759169 h 124"/>
                  <a:gd name="T4" fmla="*/ 172549918 w 112"/>
                  <a:gd name="T5" fmla="*/ 0 h 124"/>
                  <a:gd name="T6" fmla="*/ 408854017 w 112"/>
                  <a:gd name="T7" fmla="*/ 358325849 h 124"/>
                  <a:gd name="T8" fmla="*/ 0 60000 65536"/>
                  <a:gd name="T9" fmla="*/ 0 60000 65536"/>
                  <a:gd name="T10" fmla="*/ 0 60000 65536"/>
                  <a:gd name="T11" fmla="*/ 0 60000 65536"/>
                  <a:gd name="T12" fmla="*/ 0 w 112"/>
                  <a:gd name="T13" fmla="*/ 0 h 124"/>
                  <a:gd name="T14" fmla="*/ 112 w 112"/>
                  <a:gd name="T15" fmla="*/ 124 h 124"/>
                </a:gdLst>
                <a:ahLst/>
                <a:cxnLst>
                  <a:cxn ang="T8">
                    <a:pos x="T0" y="T1"/>
                  </a:cxn>
                  <a:cxn ang="T9">
                    <a:pos x="T2" y="T3"/>
                  </a:cxn>
                  <a:cxn ang="T10">
                    <a:pos x="T4" y="T5"/>
                  </a:cxn>
                  <a:cxn ang="T11">
                    <a:pos x="T6" y="T7"/>
                  </a:cxn>
                </a:cxnLst>
                <a:rect l="T12" t="T13" r="T14" b="T15"/>
                <a:pathLst>
                  <a:path w="112" h="124">
                    <a:moveTo>
                      <a:pt x="112" y="54"/>
                    </a:moveTo>
                    <a:lnTo>
                      <a:pt x="0" y="124"/>
                    </a:lnTo>
                    <a:lnTo>
                      <a:pt x="47" y="0"/>
                    </a:lnTo>
                    <a:lnTo>
                      <a:pt x="112" y="54"/>
                    </a:lnTo>
                    <a:close/>
                  </a:path>
                </a:pathLst>
              </a:custGeom>
              <a:solidFill>
                <a:srgbClr val="000000"/>
              </a:solidFill>
              <a:ln w="9525">
                <a:noFill/>
                <a:round/>
                <a:headEnd/>
                <a:tailEnd/>
              </a:ln>
            </p:spPr>
            <p:txBody>
              <a:bodyPr/>
              <a:lstStyle/>
              <a:p>
                <a:endParaRPr lang="zh-CN" altLang="en-US"/>
              </a:p>
            </p:txBody>
          </p:sp>
          <p:sp>
            <p:nvSpPr>
              <p:cNvPr id="12324" name="Rectangle 26"/>
              <p:cNvSpPr>
                <a:spLocks noChangeArrowheads="1"/>
              </p:cNvSpPr>
              <p:nvPr/>
            </p:nvSpPr>
            <p:spPr bwMode="auto">
              <a:xfrm>
                <a:off x="3008" y="1883"/>
                <a:ext cx="100" cy="237"/>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a:solidFill>
                      <a:srgbClr val="0000FF"/>
                    </a:solidFill>
                    <a:latin typeface="宋体" pitchFamily="2" charset="-122"/>
                  </a:rPr>
                  <a:t>5</a:t>
                </a:r>
                <a:endParaRPr lang="zh-CN" altLang="en-US" sz="1000" b="1">
                  <a:solidFill>
                    <a:srgbClr val="0000FF"/>
                  </a:solidFill>
                  <a:latin typeface="Times New Roman" pitchFamily="18" charset="0"/>
                  <a:ea typeface="楷体_GB2312" pitchFamily="1" charset="-122"/>
                </a:endParaRPr>
              </a:p>
            </p:txBody>
          </p:sp>
          <p:sp>
            <p:nvSpPr>
              <p:cNvPr id="12325" name="Rectangle 27"/>
              <p:cNvSpPr>
                <a:spLocks noChangeArrowheads="1"/>
              </p:cNvSpPr>
              <p:nvPr/>
            </p:nvSpPr>
            <p:spPr bwMode="auto">
              <a:xfrm>
                <a:off x="1873" y="1368"/>
                <a:ext cx="200" cy="240"/>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a:solidFill>
                      <a:srgbClr val="0000FF"/>
                    </a:solidFill>
                    <a:latin typeface="宋体" pitchFamily="2" charset="-122"/>
                  </a:rPr>
                  <a:t>30</a:t>
                </a:r>
                <a:endParaRPr lang="zh-CN" altLang="en-US" sz="1000" b="1">
                  <a:solidFill>
                    <a:srgbClr val="0000FF"/>
                  </a:solidFill>
                  <a:latin typeface="Times New Roman" pitchFamily="18" charset="0"/>
                  <a:ea typeface="楷体_GB2312" pitchFamily="1" charset="-122"/>
                </a:endParaRPr>
              </a:p>
            </p:txBody>
          </p:sp>
          <p:sp>
            <p:nvSpPr>
              <p:cNvPr id="12326" name="Rectangle 28"/>
              <p:cNvSpPr>
                <a:spLocks noChangeArrowheads="1"/>
              </p:cNvSpPr>
              <p:nvPr/>
            </p:nvSpPr>
            <p:spPr bwMode="auto">
              <a:xfrm>
                <a:off x="1367" y="3401"/>
                <a:ext cx="1098" cy="436"/>
              </a:xfrm>
              <a:prstGeom prst="rect">
                <a:avLst/>
              </a:prstGeom>
              <a:noFill/>
              <a:ln w="9525">
                <a:noFill/>
                <a:miter lim="800000"/>
                <a:headEnd/>
                <a:tailEnd/>
              </a:ln>
            </p:spPr>
            <p:txBody>
              <a:bodyPr wrap="none" lIns="0" tIns="0" rIns="0" bIns="0">
                <a:spAutoFit/>
              </a:bodyPr>
              <a:lstStyle/>
              <a:p>
                <a:pPr eaLnBrk="1" hangingPunct="1"/>
                <a:r>
                  <a:rPr lang="zh-CN" altLang="en-US" sz="1800" b="1" i="0" dirty="0">
                    <a:solidFill>
                      <a:srgbClr val="080808"/>
                    </a:solidFill>
                    <a:latin typeface="宋体" pitchFamily="2" charset="-122"/>
                  </a:rPr>
                  <a:t>初始化</a:t>
                </a:r>
                <a:endParaRPr lang="en-US" altLang="zh-CN" sz="1800" b="1" i="0" dirty="0">
                  <a:solidFill>
                    <a:srgbClr val="080808"/>
                  </a:solidFill>
                  <a:latin typeface="宋体" pitchFamily="2" charset="-122"/>
                </a:endParaRPr>
              </a:p>
            </p:txBody>
          </p:sp>
        </p:grpSp>
        <p:grpSp>
          <p:nvGrpSpPr>
            <p:cNvPr id="4" name="组合 254"/>
            <p:cNvGrpSpPr>
              <a:grpSpLocks/>
            </p:cNvGrpSpPr>
            <p:nvPr/>
          </p:nvGrpSpPr>
          <p:grpSpPr bwMode="auto">
            <a:xfrm>
              <a:off x="5143504" y="2094850"/>
              <a:ext cx="3000396" cy="2165165"/>
              <a:chOff x="357158" y="142852"/>
              <a:chExt cx="3000396" cy="2165165"/>
            </a:xfrm>
          </p:grpSpPr>
          <p:sp>
            <p:nvSpPr>
              <p:cNvPr id="12296" name="TextBox 207"/>
              <p:cNvSpPr txBox="1">
                <a:spLocks noChangeArrowheads="1"/>
              </p:cNvSpPr>
              <p:nvPr/>
            </p:nvSpPr>
            <p:spPr bwMode="auto">
              <a:xfrm>
                <a:off x="857224" y="1335273"/>
                <a:ext cx="714380" cy="307777"/>
              </a:xfrm>
              <a:prstGeom prst="rect">
                <a:avLst/>
              </a:prstGeom>
              <a:noFill/>
              <a:ln w="9525">
                <a:noFill/>
                <a:miter lim="800000"/>
                <a:headEnd/>
                <a:tailEnd/>
              </a:ln>
            </p:spPr>
            <p:txBody>
              <a:bodyPr>
                <a:spAutoFit/>
              </a:bodyPr>
              <a:lstStyle/>
              <a:p>
                <a:r>
                  <a:rPr lang="en-US" altLang="zh-CN" sz="1400" dirty="0"/>
                  <a:t>30,A</a:t>
                </a:r>
                <a:endParaRPr lang="zh-CN" altLang="en-US" sz="1400" dirty="0"/>
              </a:p>
            </p:txBody>
          </p:sp>
          <p:sp>
            <p:nvSpPr>
              <p:cNvPr id="12297" name="TextBox 209"/>
              <p:cNvSpPr txBox="1">
                <a:spLocks noChangeArrowheads="1"/>
              </p:cNvSpPr>
              <p:nvPr/>
            </p:nvSpPr>
            <p:spPr bwMode="auto">
              <a:xfrm>
                <a:off x="2143108" y="142852"/>
                <a:ext cx="714380" cy="307777"/>
              </a:xfrm>
              <a:prstGeom prst="rect">
                <a:avLst/>
              </a:prstGeom>
              <a:noFill/>
              <a:ln w="9525">
                <a:noFill/>
                <a:miter lim="800000"/>
                <a:headEnd/>
                <a:tailEnd/>
              </a:ln>
            </p:spPr>
            <p:txBody>
              <a:bodyPr>
                <a:spAutoFit/>
              </a:bodyPr>
              <a:lstStyle/>
              <a:p>
                <a:r>
                  <a:rPr lang="en-US" altLang="zh-CN" sz="1400"/>
                  <a:t>∞</a:t>
                </a:r>
                <a:endParaRPr lang="zh-CN" altLang="en-US" sz="1400"/>
              </a:p>
            </p:txBody>
          </p:sp>
          <p:sp>
            <p:nvSpPr>
              <p:cNvPr id="12298" name="TextBox 210"/>
              <p:cNvSpPr txBox="1">
                <a:spLocks noChangeArrowheads="1"/>
              </p:cNvSpPr>
              <p:nvPr/>
            </p:nvSpPr>
            <p:spPr bwMode="auto">
              <a:xfrm>
                <a:off x="357158" y="2000240"/>
                <a:ext cx="714380" cy="307777"/>
              </a:xfrm>
              <a:prstGeom prst="rect">
                <a:avLst/>
              </a:prstGeom>
              <a:noFill/>
              <a:ln w="9525">
                <a:noFill/>
                <a:miter lim="800000"/>
                <a:headEnd/>
                <a:tailEnd/>
              </a:ln>
            </p:spPr>
            <p:txBody>
              <a:bodyPr>
                <a:spAutoFit/>
              </a:bodyPr>
              <a:lstStyle/>
              <a:p>
                <a:r>
                  <a:rPr lang="en-US" altLang="zh-CN" sz="1400"/>
                  <a:t>∞</a:t>
                </a:r>
                <a:endParaRPr lang="zh-CN" altLang="en-US" sz="1400"/>
              </a:p>
            </p:txBody>
          </p:sp>
          <p:sp>
            <p:nvSpPr>
              <p:cNvPr id="12299" name="TextBox 211"/>
              <p:cNvSpPr txBox="1">
                <a:spLocks noChangeArrowheads="1"/>
              </p:cNvSpPr>
              <p:nvPr/>
            </p:nvSpPr>
            <p:spPr bwMode="auto">
              <a:xfrm>
                <a:off x="714348" y="142852"/>
                <a:ext cx="714380" cy="307777"/>
              </a:xfrm>
              <a:prstGeom prst="rect">
                <a:avLst/>
              </a:prstGeom>
              <a:noFill/>
              <a:ln w="9525">
                <a:noFill/>
                <a:miter lim="800000"/>
                <a:headEnd/>
                <a:tailEnd/>
              </a:ln>
            </p:spPr>
            <p:txBody>
              <a:bodyPr>
                <a:spAutoFit/>
              </a:bodyPr>
              <a:lstStyle/>
              <a:p>
                <a:r>
                  <a:rPr lang="en-US" altLang="zh-CN" sz="1400"/>
                  <a:t>∞</a:t>
                </a:r>
                <a:endParaRPr lang="zh-CN" altLang="en-US" sz="1400"/>
              </a:p>
            </p:txBody>
          </p:sp>
          <p:sp>
            <p:nvSpPr>
              <p:cNvPr id="12300" name="TextBox 212"/>
              <p:cNvSpPr txBox="1">
                <a:spLocks noChangeArrowheads="1"/>
              </p:cNvSpPr>
              <p:nvPr/>
            </p:nvSpPr>
            <p:spPr bwMode="auto">
              <a:xfrm>
                <a:off x="1938318" y="2000240"/>
                <a:ext cx="714380" cy="307777"/>
              </a:xfrm>
              <a:prstGeom prst="rect">
                <a:avLst/>
              </a:prstGeom>
              <a:noFill/>
              <a:ln w="9525">
                <a:noFill/>
                <a:miter lim="800000"/>
                <a:headEnd/>
                <a:tailEnd/>
              </a:ln>
            </p:spPr>
            <p:txBody>
              <a:bodyPr>
                <a:spAutoFit/>
              </a:bodyPr>
              <a:lstStyle/>
              <a:p>
                <a:r>
                  <a:rPr lang="en-US" altLang="zh-CN" sz="1400" i="0" dirty="0"/>
                  <a:t>5,A</a:t>
                </a:r>
                <a:endParaRPr lang="zh-CN" altLang="en-US" sz="1400" i="0" dirty="0"/>
              </a:p>
            </p:txBody>
          </p:sp>
          <p:sp>
            <p:nvSpPr>
              <p:cNvPr id="12301" name="TextBox 219"/>
              <p:cNvSpPr txBox="1">
                <a:spLocks noChangeArrowheads="1"/>
              </p:cNvSpPr>
              <p:nvPr/>
            </p:nvSpPr>
            <p:spPr bwMode="auto">
              <a:xfrm>
                <a:off x="2643174" y="866756"/>
                <a:ext cx="714380" cy="307777"/>
              </a:xfrm>
              <a:prstGeom prst="rect">
                <a:avLst/>
              </a:prstGeom>
              <a:noFill/>
              <a:ln w="9525">
                <a:noFill/>
                <a:miter lim="800000"/>
                <a:headEnd/>
                <a:tailEnd/>
              </a:ln>
            </p:spPr>
            <p:txBody>
              <a:bodyPr>
                <a:spAutoFit/>
              </a:bodyPr>
              <a:lstStyle/>
              <a:p>
                <a:r>
                  <a:rPr lang="en-US" altLang="zh-CN" sz="1400">
                    <a:solidFill>
                      <a:srgbClr val="FF0000"/>
                    </a:solidFill>
                  </a:rPr>
                  <a:t>0</a:t>
                </a:r>
                <a:endParaRPr lang="zh-CN" altLang="en-US" sz="1400">
                  <a:solidFill>
                    <a:srgbClr val="FF0000"/>
                  </a:solidFill>
                </a:endParaRPr>
              </a:p>
            </p:txBody>
          </p:sp>
        </p:grpSp>
      </p:grpSp>
      <p:pic>
        <p:nvPicPr>
          <p:cNvPr id="12292" name="Picture 209"/>
          <p:cNvPicPr>
            <a:picLocks noChangeAspect="1" noChangeArrowheads="1"/>
          </p:cNvPicPr>
          <p:nvPr/>
        </p:nvPicPr>
        <p:blipFill>
          <a:blip r:embed="rId2"/>
          <a:srcRect/>
          <a:stretch>
            <a:fillRect/>
          </a:stretch>
        </p:blipFill>
        <p:spPr bwMode="auto">
          <a:xfrm>
            <a:off x="1000125" y="1290439"/>
            <a:ext cx="2790825" cy="2695575"/>
          </a:xfrm>
          <a:prstGeom prst="rect">
            <a:avLst/>
          </a:prstGeom>
          <a:noFill/>
          <a:ln w="9525">
            <a:noFill/>
            <a:miter lim="800000"/>
            <a:headEnd/>
            <a:tailEnd/>
          </a:ln>
        </p:spPr>
      </p:pic>
      <p:sp>
        <p:nvSpPr>
          <p:cNvPr id="12293" name="Rectangle 134"/>
          <p:cNvSpPr>
            <a:spLocks noChangeArrowheads="1"/>
          </p:cNvSpPr>
          <p:nvPr/>
        </p:nvSpPr>
        <p:spPr bwMode="auto">
          <a:xfrm>
            <a:off x="1790707" y="257175"/>
            <a:ext cx="6424631" cy="769441"/>
          </a:xfrm>
          <a:prstGeom prst="rect">
            <a:avLst/>
          </a:prstGeom>
          <a:noFill/>
          <a:ln w="9525">
            <a:noFill/>
            <a:miter lim="800000"/>
            <a:headEnd/>
            <a:tailEnd/>
          </a:ln>
        </p:spPr>
        <p:txBody>
          <a:bodyPr wrap="square">
            <a:spAutoFit/>
          </a:bodyPr>
          <a:lstStyle/>
          <a:p>
            <a:pPr eaLnBrk="1" hangingPunct="1">
              <a:buFont typeface="Arial" pitchFamily="34" charset="0"/>
              <a:buNone/>
            </a:pPr>
            <a:r>
              <a:rPr lang="zh-CN" altLang="en-US" sz="4400" i="0" dirty="0">
                <a:solidFill>
                  <a:schemeClr val="tx2"/>
                </a:solidFill>
                <a:latin typeface="Tahoma" panose="020B0604030504040204" pitchFamily="34" charset="0"/>
                <a:ea typeface="隶书" pitchFamily="49" charset="-122"/>
              </a:rPr>
              <a:t>迪杰斯特拉算法求解过程</a:t>
            </a:r>
          </a:p>
        </p:txBody>
      </p:sp>
      <p:sp>
        <p:nvSpPr>
          <p:cNvPr id="13" name="未知">
            <a:extLst>
              <a:ext uri="{FF2B5EF4-FFF2-40B4-BE49-F238E27FC236}">
                <a16:creationId xmlns:a16="http://schemas.microsoft.com/office/drawing/2014/main" id="{15A31C4E-75E4-D8FF-EE06-0F529E854DCE}"/>
              </a:ext>
            </a:extLst>
          </p:cNvPr>
          <p:cNvSpPr>
            <a:spLocks/>
          </p:cNvSpPr>
          <p:nvPr/>
        </p:nvSpPr>
        <p:spPr bwMode="auto">
          <a:xfrm>
            <a:off x="1257926" y="4310985"/>
            <a:ext cx="280747" cy="301545"/>
          </a:xfrm>
          <a:custGeom>
            <a:avLst/>
            <a:gdLst>
              <a:gd name="T0" fmla="*/ 6409892 w 216"/>
              <a:gd name="T1" fmla="*/ 559741153 h 227"/>
              <a:gd name="T2" fmla="*/ 20128443 w 216"/>
              <a:gd name="T3" fmla="*/ 431963359 h 227"/>
              <a:gd name="T4" fmla="*/ 47893115 w 216"/>
              <a:gd name="T5" fmla="*/ 318314144 h 227"/>
              <a:gd name="T6" fmla="*/ 84284591 w 216"/>
              <a:gd name="T7" fmla="*/ 227932445 h 227"/>
              <a:gd name="T8" fmla="*/ 136216053 w 216"/>
              <a:gd name="T9" fmla="*/ 139722493 h 227"/>
              <a:gd name="T10" fmla="*/ 193570726 w 216"/>
              <a:gd name="T11" fmla="*/ 69278727 h 227"/>
              <a:gd name="T12" fmla="*/ 258421240 w 216"/>
              <a:gd name="T13" fmla="*/ 26073254 h 227"/>
              <a:gd name="T14" fmla="*/ 332884935 w 216"/>
              <a:gd name="T15" fmla="*/ 4849290 h 227"/>
              <a:gd name="T16" fmla="*/ 404053641 w 216"/>
              <a:gd name="T17" fmla="*/ 4849290 h 227"/>
              <a:gd name="T18" fmla="*/ 478508300 w 216"/>
              <a:gd name="T19" fmla="*/ 26073254 h 227"/>
              <a:gd name="T20" fmla="*/ 541737445 w 216"/>
              <a:gd name="T21" fmla="*/ 69278727 h 227"/>
              <a:gd name="T22" fmla="*/ 599974025 w 216"/>
              <a:gd name="T23" fmla="*/ 139722493 h 227"/>
              <a:gd name="T24" fmla="*/ 651021663 w 216"/>
              <a:gd name="T25" fmla="*/ 227932445 h 227"/>
              <a:gd name="T26" fmla="*/ 687412918 w 216"/>
              <a:gd name="T27" fmla="*/ 318314144 h 227"/>
              <a:gd name="T28" fmla="*/ 719059846 w 216"/>
              <a:gd name="T29" fmla="*/ 431963359 h 227"/>
              <a:gd name="T30" fmla="*/ 732218540 w 216"/>
              <a:gd name="T31" fmla="*/ 559741153 h 227"/>
              <a:gd name="T32" fmla="*/ 732218540 w 216"/>
              <a:gd name="T33" fmla="*/ 611789234 h 227"/>
              <a:gd name="T34" fmla="*/ 728896509 w 216"/>
              <a:gd name="T35" fmla="*/ 737559701 h 227"/>
              <a:gd name="T36" fmla="*/ 706123720 w 216"/>
              <a:gd name="T37" fmla="*/ 857787430 h 227"/>
              <a:gd name="T38" fmla="*/ 671344109 w 216"/>
              <a:gd name="T39" fmla="*/ 958434412 h 227"/>
              <a:gd name="T40" fmla="*/ 628521798 w 216"/>
              <a:gd name="T41" fmla="*/ 1052525427 h 227"/>
              <a:gd name="T42" fmla="*/ 573427077 w 216"/>
              <a:gd name="T43" fmla="*/ 1126388021 h 227"/>
              <a:gd name="T44" fmla="*/ 508488705 w 216"/>
              <a:gd name="T45" fmla="*/ 1185978067 h 227"/>
              <a:gd name="T46" fmla="*/ 440554425 w 216"/>
              <a:gd name="T47" fmla="*/ 1214510475 h 227"/>
              <a:gd name="T48" fmla="*/ 366134183 w 216"/>
              <a:gd name="T49" fmla="*/ 1230410188 h 227"/>
              <a:gd name="T50" fmla="*/ 294764631 w 216"/>
              <a:gd name="T51" fmla="*/ 1214510475 h 227"/>
              <a:gd name="T52" fmla="*/ 226817344 w 216"/>
              <a:gd name="T53" fmla="*/ 1185978067 h 227"/>
              <a:gd name="T54" fmla="*/ 162676700 w 216"/>
              <a:gd name="T55" fmla="*/ 1126388021 h 227"/>
              <a:gd name="T56" fmla="*/ 112389251 w 216"/>
              <a:gd name="T57" fmla="*/ 1052525427 h 227"/>
              <a:gd name="T58" fmla="*/ 65023271 w 216"/>
              <a:gd name="T59" fmla="*/ 958434412 h 227"/>
              <a:gd name="T60" fmla="*/ 26840323 w 216"/>
              <a:gd name="T61" fmla="*/ 857787430 h 227"/>
              <a:gd name="T62" fmla="*/ 9836524 w 216"/>
              <a:gd name="T63" fmla="*/ 737559701 h 227"/>
              <a:gd name="T64" fmla="*/ 0 w 216"/>
              <a:gd name="T65" fmla="*/ 611789234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2" y="103"/>
                </a:lnTo>
                <a:lnTo>
                  <a:pt x="3" y="90"/>
                </a:lnTo>
                <a:lnTo>
                  <a:pt x="6" y="80"/>
                </a:lnTo>
                <a:lnTo>
                  <a:pt x="8" y="69"/>
                </a:lnTo>
                <a:lnTo>
                  <a:pt x="14" y="59"/>
                </a:lnTo>
                <a:lnTo>
                  <a:pt x="19" y="50"/>
                </a:lnTo>
                <a:lnTo>
                  <a:pt x="25" y="42"/>
                </a:lnTo>
                <a:lnTo>
                  <a:pt x="33" y="34"/>
                </a:lnTo>
                <a:lnTo>
                  <a:pt x="40" y="26"/>
                </a:lnTo>
                <a:lnTo>
                  <a:pt x="48" y="19"/>
                </a:lnTo>
                <a:lnTo>
                  <a:pt x="57" y="13"/>
                </a:lnTo>
                <a:lnTo>
                  <a:pt x="67" y="9"/>
                </a:lnTo>
                <a:lnTo>
                  <a:pt x="76" y="5"/>
                </a:lnTo>
                <a:lnTo>
                  <a:pt x="87" y="3"/>
                </a:lnTo>
                <a:lnTo>
                  <a:pt x="98" y="1"/>
                </a:lnTo>
                <a:lnTo>
                  <a:pt x="108" y="0"/>
                </a:lnTo>
                <a:lnTo>
                  <a:pt x="119" y="1"/>
                </a:lnTo>
                <a:lnTo>
                  <a:pt x="130" y="3"/>
                </a:lnTo>
                <a:lnTo>
                  <a:pt x="141" y="5"/>
                </a:lnTo>
                <a:lnTo>
                  <a:pt x="150" y="9"/>
                </a:lnTo>
                <a:lnTo>
                  <a:pt x="160" y="13"/>
                </a:lnTo>
                <a:lnTo>
                  <a:pt x="169" y="19"/>
                </a:lnTo>
                <a:lnTo>
                  <a:pt x="177" y="26"/>
                </a:lnTo>
                <a:lnTo>
                  <a:pt x="185" y="34"/>
                </a:lnTo>
                <a:lnTo>
                  <a:pt x="192" y="42"/>
                </a:lnTo>
                <a:lnTo>
                  <a:pt x="198" y="50"/>
                </a:lnTo>
                <a:lnTo>
                  <a:pt x="203" y="59"/>
                </a:lnTo>
                <a:lnTo>
                  <a:pt x="208" y="69"/>
                </a:lnTo>
                <a:lnTo>
                  <a:pt x="212" y="80"/>
                </a:lnTo>
                <a:lnTo>
                  <a:pt x="215" y="90"/>
                </a:lnTo>
                <a:lnTo>
                  <a:pt x="216" y="103"/>
                </a:lnTo>
                <a:lnTo>
                  <a:pt x="216" y="113"/>
                </a:lnTo>
                <a:lnTo>
                  <a:pt x="216" y="125"/>
                </a:lnTo>
                <a:lnTo>
                  <a:pt x="215" y="136"/>
                </a:lnTo>
                <a:lnTo>
                  <a:pt x="212" y="147"/>
                </a:lnTo>
                <a:lnTo>
                  <a:pt x="208" y="158"/>
                </a:lnTo>
                <a:lnTo>
                  <a:pt x="203" y="167"/>
                </a:lnTo>
                <a:lnTo>
                  <a:pt x="198" y="177"/>
                </a:lnTo>
                <a:lnTo>
                  <a:pt x="192" y="186"/>
                </a:lnTo>
                <a:lnTo>
                  <a:pt x="185" y="194"/>
                </a:lnTo>
                <a:lnTo>
                  <a:pt x="177" y="201"/>
                </a:lnTo>
                <a:lnTo>
                  <a:pt x="169" y="208"/>
                </a:lnTo>
                <a:lnTo>
                  <a:pt x="160" y="213"/>
                </a:lnTo>
                <a:lnTo>
                  <a:pt x="150" y="219"/>
                </a:lnTo>
                <a:lnTo>
                  <a:pt x="141" y="221"/>
                </a:lnTo>
                <a:lnTo>
                  <a:pt x="130" y="224"/>
                </a:lnTo>
                <a:lnTo>
                  <a:pt x="119" y="227"/>
                </a:lnTo>
                <a:lnTo>
                  <a:pt x="108" y="227"/>
                </a:lnTo>
                <a:lnTo>
                  <a:pt x="98" y="227"/>
                </a:lnTo>
                <a:lnTo>
                  <a:pt x="87" y="224"/>
                </a:lnTo>
                <a:lnTo>
                  <a:pt x="76" y="221"/>
                </a:lnTo>
                <a:lnTo>
                  <a:pt x="67" y="219"/>
                </a:lnTo>
                <a:lnTo>
                  <a:pt x="57" y="213"/>
                </a:lnTo>
                <a:lnTo>
                  <a:pt x="48" y="208"/>
                </a:lnTo>
                <a:lnTo>
                  <a:pt x="40" y="201"/>
                </a:lnTo>
                <a:lnTo>
                  <a:pt x="33" y="194"/>
                </a:lnTo>
                <a:lnTo>
                  <a:pt x="25" y="186"/>
                </a:lnTo>
                <a:lnTo>
                  <a:pt x="19" y="177"/>
                </a:lnTo>
                <a:lnTo>
                  <a:pt x="14" y="167"/>
                </a:lnTo>
                <a:lnTo>
                  <a:pt x="8" y="158"/>
                </a:lnTo>
                <a:lnTo>
                  <a:pt x="6" y="147"/>
                </a:lnTo>
                <a:lnTo>
                  <a:pt x="3" y="136"/>
                </a:lnTo>
                <a:lnTo>
                  <a:pt x="2" y="125"/>
                </a:lnTo>
                <a:lnTo>
                  <a:pt x="0" y="113"/>
                </a:lnTo>
                <a:close/>
              </a:path>
            </a:pathLst>
          </a:custGeom>
          <a:solidFill>
            <a:srgbClr val="FFFFFF"/>
          </a:solidFill>
          <a:ln w="9525">
            <a:noFill/>
            <a:round/>
            <a:headEnd/>
            <a:tailEnd/>
          </a:ln>
        </p:spPr>
        <p:txBody>
          <a:bodyPr/>
          <a:lstStyle/>
          <a:p>
            <a:endParaRPr lang="zh-CN" altLang="en-US"/>
          </a:p>
        </p:txBody>
      </p:sp>
      <p:sp>
        <p:nvSpPr>
          <p:cNvPr id="14" name="未知">
            <a:extLst>
              <a:ext uri="{FF2B5EF4-FFF2-40B4-BE49-F238E27FC236}">
                <a16:creationId xmlns:a16="http://schemas.microsoft.com/office/drawing/2014/main" id="{199CCE37-C0B4-751B-DFDC-E8A0C7B62D24}"/>
              </a:ext>
            </a:extLst>
          </p:cNvPr>
          <p:cNvSpPr>
            <a:spLocks/>
          </p:cNvSpPr>
          <p:nvPr/>
        </p:nvSpPr>
        <p:spPr bwMode="auto">
          <a:xfrm>
            <a:off x="1257926" y="4310985"/>
            <a:ext cx="280747" cy="301545"/>
          </a:xfrm>
          <a:custGeom>
            <a:avLst/>
            <a:gdLst>
              <a:gd name="T0" fmla="*/ 6409892 w 216"/>
              <a:gd name="T1" fmla="*/ 559741153 h 227"/>
              <a:gd name="T2" fmla="*/ 20128443 w 216"/>
              <a:gd name="T3" fmla="*/ 431963359 h 227"/>
              <a:gd name="T4" fmla="*/ 47893115 w 216"/>
              <a:gd name="T5" fmla="*/ 318314144 h 227"/>
              <a:gd name="T6" fmla="*/ 84284591 w 216"/>
              <a:gd name="T7" fmla="*/ 227932445 h 227"/>
              <a:gd name="T8" fmla="*/ 136216053 w 216"/>
              <a:gd name="T9" fmla="*/ 139722493 h 227"/>
              <a:gd name="T10" fmla="*/ 193570726 w 216"/>
              <a:gd name="T11" fmla="*/ 69278727 h 227"/>
              <a:gd name="T12" fmla="*/ 258421240 w 216"/>
              <a:gd name="T13" fmla="*/ 26073254 h 227"/>
              <a:gd name="T14" fmla="*/ 332884935 w 216"/>
              <a:gd name="T15" fmla="*/ 4849290 h 227"/>
              <a:gd name="T16" fmla="*/ 404053641 w 216"/>
              <a:gd name="T17" fmla="*/ 4849290 h 227"/>
              <a:gd name="T18" fmla="*/ 478508300 w 216"/>
              <a:gd name="T19" fmla="*/ 26073254 h 227"/>
              <a:gd name="T20" fmla="*/ 541737445 w 216"/>
              <a:gd name="T21" fmla="*/ 69278727 h 227"/>
              <a:gd name="T22" fmla="*/ 599974025 w 216"/>
              <a:gd name="T23" fmla="*/ 139722493 h 227"/>
              <a:gd name="T24" fmla="*/ 651021663 w 216"/>
              <a:gd name="T25" fmla="*/ 227932445 h 227"/>
              <a:gd name="T26" fmla="*/ 687412918 w 216"/>
              <a:gd name="T27" fmla="*/ 318314144 h 227"/>
              <a:gd name="T28" fmla="*/ 719059846 w 216"/>
              <a:gd name="T29" fmla="*/ 431963359 h 227"/>
              <a:gd name="T30" fmla="*/ 732218540 w 216"/>
              <a:gd name="T31" fmla="*/ 559741153 h 227"/>
              <a:gd name="T32" fmla="*/ 732218540 w 216"/>
              <a:gd name="T33" fmla="*/ 611789234 h 227"/>
              <a:gd name="T34" fmla="*/ 728896509 w 216"/>
              <a:gd name="T35" fmla="*/ 737559701 h 227"/>
              <a:gd name="T36" fmla="*/ 706123720 w 216"/>
              <a:gd name="T37" fmla="*/ 857787430 h 227"/>
              <a:gd name="T38" fmla="*/ 671344109 w 216"/>
              <a:gd name="T39" fmla="*/ 958434412 h 227"/>
              <a:gd name="T40" fmla="*/ 628521798 w 216"/>
              <a:gd name="T41" fmla="*/ 1052525427 h 227"/>
              <a:gd name="T42" fmla="*/ 573427077 w 216"/>
              <a:gd name="T43" fmla="*/ 1126388021 h 227"/>
              <a:gd name="T44" fmla="*/ 508488705 w 216"/>
              <a:gd name="T45" fmla="*/ 1185978067 h 227"/>
              <a:gd name="T46" fmla="*/ 440554425 w 216"/>
              <a:gd name="T47" fmla="*/ 1214510475 h 227"/>
              <a:gd name="T48" fmla="*/ 366134183 w 216"/>
              <a:gd name="T49" fmla="*/ 1230410188 h 227"/>
              <a:gd name="T50" fmla="*/ 294764631 w 216"/>
              <a:gd name="T51" fmla="*/ 1214510475 h 227"/>
              <a:gd name="T52" fmla="*/ 226817344 w 216"/>
              <a:gd name="T53" fmla="*/ 1185978067 h 227"/>
              <a:gd name="T54" fmla="*/ 162676700 w 216"/>
              <a:gd name="T55" fmla="*/ 1126388021 h 227"/>
              <a:gd name="T56" fmla="*/ 112389251 w 216"/>
              <a:gd name="T57" fmla="*/ 1052525427 h 227"/>
              <a:gd name="T58" fmla="*/ 65023271 w 216"/>
              <a:gd name="T59" fmla="*/ 958434412 h 227"/>
              <a:gd name="T60" fmla="*/ 26840323 w 216"/>
              <a:gd name="T61" fmla="*/ 857787430 h 227"/>
              <a:gd name="T62" fmla="*/ 9836524 w 216"/>
              <a:gd name="T63" fmla="*/ 737559701 h 227"/>
              <a:gd name="T64" fmla="*/ 0 w 216"/>
              <a:gd name="T65" fmla="*/ 611789234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2" y="103"/>
                </a:lnTo>
                <a:lnTo>
                  <a:pt x="3" y="90"/>
                </a:lnTo>
                <a:lnTo>
                  <a:pt x="6" y="80"/>
                </a:lnTo>
                <a:lnTo>
                  <a:pt x="8" y="69"/>
                </a:lnTo>
                <a:lnTo>
                  <a:pt x="14" y="59"/>
                </a:lnTo>
                <a:lnTo>
                  <a:pt x="19" y="50"/>
                </a:lnTo>
                <a:lnTo>
                  <a:pt x="25" y="42"/>
                </a:lnTo>
                <a:lnTo>
                  <a:pt x="33" y="34"/>
                </a:lnTo>
                <a:lnTo>
                  <a:pt x="40" y="26"/>
                </a:lnTo>
                <a:lnTo>
                  <a:pt x="48" y="19"/>
                </a:lnTo>
                <a:lnTo>
                  <a:pt x="57" y="13"/>
                </a:lnTo>
                <a:lnTo>
                  <a:pt x="67" y="9"/>
                </a:lnTo>
                <a:lnTo>
                  <a:pt x="76" y="5"/>
                </a:lnTo>
                <a:lnTo>
                  <a:pt x="87" y="3"/>
                </a:lnTo>
                <a:lnTo>
                  <a:pt x="98" y="1"/>
                </a:lnTo>
                <a:lnTo>
                  <a:pt x="108" y="0"/>
                </a:lnTo>
                <a:lnTo>
                  <a:pt x="119" y="1"/>
                </a:lnTo>
                <a:lnTo>
                  <a:pt x="130" y="3"/>
                </a:lnTo>
                <a:lnTo>
                  <a:pt x="141" y="5"/>
                </a:lnTo>
                <a:lnTo>
                  <a:pt x="150" y="9"/>
                </a:lnTo>
                <a:lnTo>
                  <a:pt x="160" y="13"/>
                </a:lnTo>
                <a:lnTo>
                  <a:pt x="169" y="19"/>
                </a:lnTo>
                <a:lnTo>
                  <a:pt x="177" y="26"/>
                </a:lnTo>
                <a:lnTo>
                  <a:pt x="185" y="34"/>
                </a:lnTo>
                <a:lnTo>
                  <a:pt x="192" y="42"/>
                </a:lnTo>
                <a:lnTo>
                  <a:pt x="198" y="50"/>
                </a:lnTo>
                <a:lnTo>
                  <a:pt x="203" y="59"/>
                </a:lnTo>
                <a:lnTo>
                  <a:pt x="208" y="69"/>
                </a:lnTo>
                <a:lnTo>
                  <a:pt x="212" y="80"/>
                </a:lnTo>
                <a:lnTo>
                  <a:pt x="215" y="90"/>
                </a:lnTo>
                <a:lnTo>
                  <a:pt x="216" y="103"/>
                </a:lnTo>
                <a:lnTo>
                  <a:pt x="216" y="113"/>
                </a:lnTo>
                <a:lnTo>
                  <a:pt x="216" y="125"/>
                </a:lnTo>
                <a:lnTo>
                  <a:pt x="215" y="136"/>
                </a:lnTo>
                <a:lnTo>
                  <a:pt x="212" y="147"/>
                </a:lnTo>
                <a:lnTo>
                  <a:pt x="208" y="158"/>
                </a:lnTo>
                <a:lnTo>
                  <a:pt x="203" y="167"/>
                </a:lnTo>
                <a:lnTo>
                  <a:pt x="198" y="177"/>
                </a:lnTo>
                <a:lnTo>
                  <a:pt x="192" y="186"/>
                </a:lnTo>
                <a:lnTo>
                  <a:pt x="185" y="194"/>
                </a:lnTo>
                <a:lnTo>
                  <a:pt x="177" y="201"/>
                </a:lnTo>
                <a:lnTo>
                  <a:pt x="169" y="208"/>
                </a:lnTo>
                <a:lnTo>
                  <a:pt x="160" y="213"/>
                </a:lnTo>
                <a:lnTo>
                  <a:pt x="150" y="219"/>
                </a:lnTo>
                <a:lnTo>
                  <a:pt x="141" y="221"/>
                </a:lnTo>
                <a:lnTo>
                  <a:pt x="130" y="224"/>
                </a:lnTo>
                <a:lnTo>
                  <a:pt x="119" y="227"/>
                </a:lnTo>
                <a:lnTo>
                  <a:pt x="108" y="227"/>
                </a:lnTo>
                <a:lnTo>
                  <a:pt x="98" y="227"/>
                </a:lnTo>
                <a:lnTo>
                  <a:pt x="87" y="224"/>
                </a:lnTo>
                <a:lnTo>
                  <a:pt x="76" y="221"/>
                </a:lnTo>
                <a:lnTo>
                  <a:pt x="67" y="219"/>
                </a:lnTo>
                <a:lnTo>
                  <a:pt x="57" y="213"/>
                </a:lnTo>
                <a:lnTo>
                  <a:pt x="48" y="208"/>
                </a:lnTo>
                <a:lnTo>
                  <a:pt x="40" y="201"/>
                </a:lnTo>
                <a:lnTo>
                  <a:pt x="33" y="194"/>
                </a:lnTo>
                <a:lnTo>
                  <a:pt x="25" y="186"/>
                </a:lnTo>
                <a:lnTo>
                  <a:pt x="19" y="177"/>
                </a:lnTo>
                <a:lnTo>
                  <a:pt x="14" y="167"/>
                </a:lnTo>
                <a:lnTo>
                  <a:pt x="8" y="158"/>
                </a:lnTo>
                <a:lnTo>
                  <a:pt x="6" y="147"/>
                </a:lnTo>
                <a:lnTo>
                  <a:pt x="3" y="136"/>
                </a:lnTo>
                <a:lnTo>
                  <a:pt x="2" y="125"/>
                </a:lnTo>
                <a:lnTo>
                  <a:pt x="0" y="113"/>
                </a:lnTo>
              </a:path>
            </a:pathLst>
          </a:custGeom>
          <a:noFill/>
          <a:ln w="3175">
            <a:solidFill>
              <a:srgbClr val="000000"/>
            </a:solidFill>
            <a:round/>
            <a:headEnd/>
            <a:tailEnd/>
          </a:ln>
        </p:spPr>
        <p:txBody>
          <a:bodyPr/>
          <a:lstStyle/>
          <a:p>
            <a:endParaRPr lang="zh-CN" altLang="en-US"/>
          </a:p>
        </p:txBody>
      </p:sp>
      <p:sp>
        <p:nvSpPr>
          <p:cNvPr id="15" name="Rectangle 32">
            <a:extLst>
              <a:ext uri="{FF2B5EF4-FFF2-40B4-BE49-F238E27FC236}">
                <a16:creationId xmlns:a16="http://schemas.microsoft.com/office/drawing/2014/main" id="{0E81A8DB-7796-114B-AB45-79D3E7DCA3D3}"/>
              </a:ext>
            </a:extLst>
          </p:cNvPr>
          <p:cNvSpPr>
            <a:spLocks noChangeArrowheads="1"/>
          </p:cNvSpPr>
          <p:nvPr/>
        </p:nvSpPr>
        <p:spPr bwMode="auto">
          <a:xfrm>
            <a:off x="1356378" y="4371294"/>
            <a:ext cx="63517" cy="151090"/>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a:solidFill>
                  <a:srgbClr val="0000FF"/>
                </a:solidFill>
                <a:latin typeface="宋体" pitchFamily="2" charset="-122"/>
              </a:rPr>
              <a:t>E</a:t>
            </a:r>
            <a:endParaRPr lang="en-US" altLang="zh-CN" sz="1000" b="1">
              <a:solidFill>
                <a:srgbClr val="0000FF"/>
              </a:solidFill>
              <a:latin typeface="Times New Roman" pitchFamily="18" charset="0"/>
              <a:ea typeface="楷体_GB2312" pitchFamily="1" charset="-122"/>
            </a:endParaRPr>
          </a:p>
        </p:txBody>
      </p:sp>
      <p:sp>
        <p:nvSpPr>
          <p:cNvPr id="16" name="未知">
            <a:extLst>
              <a:ext uri="{FF2B5EF4-FFF2-40B4-BE49-F238E27FC236}">
                <a16:creationId xmlns:a16="http://schemas.microsoft.com/office/drawing/2014/main" id="{1B87B52F-A95F-E63D-F8FC-E825FCCE5350}"/>
              </a:ext>
            </a:extLst>
          </p:cNvPr>
          <p:cNvSpPr>
            <a:spLocks/>
          </p:cNvSpPr>
          <p:nvPr/>
        </p:nvSpPr>
        <p:spPr bwMode="auto">
          <a:xfrm>
            <a:off x="1257926" y="5741260"/>
            <a:ext cx="280747" cy="298371"/>
          </a:xfrm>
          <a:custGeom>
            <a:avLst/>
            <a:gdLst>
              <a:gd name="T0" fmla="*/ 6409892 w 216"/>
              <a:gd name="T1" fmla="*/ 446341159 h 227"/>
              <a:gd name="T2" fmla="*/ 20128443 w 216"/>
              <a:gd name="T3" fmla="*/ 348105442 h 227"/>
              <a:gd name="T4" fmla="*/ 47893115 w 216"/>
              <a:gd name="T5" fmla="*/ 256183409 h 227"/>
              <a:gd name="T6" fmla="*/ 84284591 w 216"/>
              <a:gd name="T7" fmla="*/ 182291127 h 227"/>
              <a:gd name="T8" fmla="*/ 136216053 w 216"/>
              <a:gd name="T9" fmla="*/ 113371133 h 227"/>
              <a:gd name="T10" fmla="*/ 193570726 w 216"/>
              <a:gd name="T11" fmla="*/ 60672045 h 227"/>
              <a:gd name="T12" fmla="*/ 258421240 w 216"/>
              <a:gd name="T13" fmla="*/ 20996372 h 227"/>
              <a:gd name="T14" fmla="*/ 332884935 w 216"/>
              <a:gd name="T15" fmla="*/ 3971138 h 227"/>
              <a:gd name="T16" fmla="*/ 404053641 w 216"/>
              <a:gd name="T17" fmla="*/ 3971138 h 227"/>
              <a:gd name="T18" fmla="*/ 478508300 w 216"/>
              <a:gd name="T19" fmla="*/ 20996372 h 227"/>
              <a:gd name="T20" fmla="*/ 541737445 w 216"/>
              <a:gd name="T21" fmla="*/ 60672045 h 227"/>
              <a:gd name="T22" fmla="*/ 599974025 w 216"/>
              <a:gd name="T23" fmla="*/ 113371133 h 227"/>
              <a:gd name="T24" fmla="*/ 651021663 w 216"/>
              <a:gd name="T25" fmla="*/ 182291127 h 227"/>
              <a:gd name="T26" fmla="*/ 687412918 w 216"/>
              <a:gd name="T27" fmla="*/ 256183409 h 227"/>
              <a:gd name="T28" fmla="*/ 719059846 w 216"/>
              <a:gd name="T29" fmla="*/ 348105442 h 227"/>
              <a:gd name="T30" fmla="*/ 732218540 w 216"/>
              <a:gd name="T31" fmla="*/ 446341159 h 227"/>
              <a:gd name="T32" fmla="*/ 732218540 w 216"/>
              <a:gd name="T33" fmla="*/ 490035276 h 227"/>
              <a:gd name="T34" fmla="*/ 728896509 w 216"/>
              <a:gd name="T35" fmla="*/ 591068594 h 227"/>
              <a:gd name="T36" fmla="*/ 706123720 w 216"/>
              <a:gd name="T37" fmla="*/ 685652195 h 227"/>
              <a:gd name="T38" fmla="*/ 671344109 w 216"/>
              <a:gd name="T39" fmla="*/ 767322354 h 227"/>
              <a:gd name="T40" fmla="*/ 628521798 w 216"/>
              <a:gd name="T41" fmla="*/ 842402251 h 227"/>
              <a:gd name="T42" fmla="*/ 573427077 w 216"/>
              <a:gd name="T43" fmla="*/ 903181730 h 227"/>
              <a:gd name="T44" fmla="*/ 508488705 w 216"/>
              <a:gd name="T45" fmla="*/ 949607487 h 227"/>
              <a:gd name="T46" fmla="*/ 440554425 w 216"/>
              <a:gd name="T47" fmla="*/ 972957092 h 227"/>
              <a:gd name="T48" fmla="*/ 366134183 w 216"/>
              <a:gd name="T49" fmla="*/ 985307325 h 227"/>
              <a:gd name="T50" fmla="*/ 294764631 w 216"/>
              <a:gd name="T51" fmla="*/ 972957092 h 227"/>
              <a:gd name="T52" fmla="*/ 226817344 w 216"/>
              <a:gd name="T53" fmla="*/ 949607487 h 227"/>
              <a:gd name="T54" fmla="*/ 162676700 w 216"/>
              <a:gd name="T55" fmla="*/ 903181730 h 227"/>
              <a:gd name="T56" fmla="*/ 112389251 w 216"/>
              <a:gd name="T57" fmla="*/ 842402251 h 227"/>
              <a:gd name="T58" fmla="*/ 65023271 w 216"/>
              <a:gd name="T59" fmla="*/ 767322354 h 227"/>
              <a:gd name="T60" fmla="*/ 26840323 w 216"/>
              <a:gd name="T61" fmla="*/ 685652195 h 227"/>
              <a:gd name="T62" fmla="*/ 9836524 w 216"/>
              <a:gd name="T63" fmla="*/ 591068594 h 227"/>
              <a:gd name="T64" fmla="*/ 0 w 216"/>
              <a:gd name="T65" fmla="*/ 490035276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2" y="103"/>
                </a:lnTo>
                <a:lnTo>
                  <a:pt x="3" y="91"/>
                </a:lnTo>
                <a:lnTo>
                  <a:pt x="6" y="80"/>
                </a:lnTo>
                <a:lnTo>
                  <a:pt x="8" y="69"/>
                </a:lnTo>
                <a:lnTo>
                  <a:pt x="14" y="59"/>
                </a:lnTo>
                <a:lnTo>
                  <a:pt x="19" y="50"/>
                </a:lnTo>
                <a:lnTo>
                  <a:pt x="25" y="42"/>
                </a:lnTo>
                <a:lnTo>
                  <a:pt x="33" y="34"/>
                </a:lnTo>
                <a:lnTo>
                  <a:pt x="40" y="26"/>
                </a:lnTo>
                <a:lnTo>
                  <a:pt x="48" y="19"/>
                </a:lnTo>
                <a:lnTo>
                  <a:pt x="57" y="14"/>
                </a:lnTo>
                <a:lnTo>
                  <a:pt x="67" y="10"/>
                </a:lnTo>
                <a:lnTo>
                  <a:pt x="76" y="5"/>
                </a:lnTo>
                <a:lnTo>
                  <a:pt x="87" y="3"/>
                </a:lnTo>
                <a:lnTo>
                  <a:pt x="98" y="1"/>
                </a:lnTo>
                <a:lnTo>
                  <a:pt x="108" y="0"/>
                </a:lnTo>
                <a:lnTo>
                  <a:pt x="119" y="1"/>
                </a:lnTo>
                <a:lnTo>
                  <a:pt x="130" y="3"/>
                </a:lnTo>
                <a:lnTo>
                  <a:pt x="141" y="5"/>
                </a:lnTo>
                <a:lnTo>
                  <a:pt x="150" y="10"/>
                </a:lnTo>
                <a:lnTo>
                  <a:pt x="160" y="14"/>
                </a:lnTo>
                <a:lnTo>
                  <a:pt x="169" y="19"/>
                </a:lnTo>
                <a:lnTo>
                  <a:pt x="177" y="26"/>
                </a:lnTo>
                <a:lnTo>
                  <a:pt x="185" y="34"/>
                </a:lnTo>
                <a:lnTo>
                  <a:pt x="192" y="42"/>
                </a:lnTo>
                <a:lnTo>
                  <a:pt x="198" y="50"/>
                </a:lnTo>
                <a:lnTo>
                  <a:pt x="203" y="59"/>
                </a:lnTo>
                <a:lnTo>
                  <a:pt x="208" y="69"/>
                </a:lnTo>
                <a:lnTo>
                  <a:pt x="212" y="80"/>
                </a:lnTo>
                <a:lnTo>
                  <a:pt x="215" y="91"/>
                </a:lnTo>
                <a:lnTo>
                  <a:pt x="216" y="103"/>
                </a:lnTo>
                <a:lnTo>
                  <a:pt x="216" y="113"/>
                </a:lnTo>
                <a:lnTo>
                  <a:pt x="216" y="126"/>
                </a:lnTo>
                <a:lnTo>
                  <a:pt x="215" y="136"/>
                </a:lnTo>
                <a:lnTo>
                  <a:pt x="212" y="147"/>
                </a:lnTo>
                <a:lnTo>
                  <a:pt x="208" y="158"/>
                </a:lnTo>
                <a:lnTo>
                  <a:pt x="203" y="167"/>
                </a:lnTo>
                <a:lnTo>
                  <a:pt x="198" y="177"/>
                </a:lnTo>
                <a:lnTo>
                  <a:pt x="192" y="186"/>
                </a:lnTo>
                <a:lnTo>
                  <a:pt x="185" y="194"/>
                </a:lnTo>
                <a:lnTo>
                  <a:pt x="177" y="201"/>
                </a:lnTo>
                <a:lnTo>
                  <a:pt x="169" y="208"/>
                </a:lnTo>
                <a:lnTo>
                  <a:pt x="160" y="213"/>
                </a:lnTo>
                <a:lnTo>
                  <a:pt x="150" y="219"/>
                </a:lnTo>
                <a:lnTo>
                  <a:pt x="141" y="221"/>
                </a:lnTo>
                <a:lnTo>
                  <a:pt x="130" y="224"/>
                </a:lnTo>
                <a:lnTo>
                  <a:pt x="119" y="227"/>
                </a:lnTo>
                <a:lnTo>
                  <a:pt x="108" y="227"/>
                </a:lnTo>
                <a:lnTo>
                  <a:pt x="98" y="227"/>
                </a:lnTo>
                <a:lnTo>
                  <a:pt x="87" y="224"/>
                </a:lnTo>
                <a:lnTo>
                  <a:pt x="76" y="221"/>
                </a:lnTo>
                <a:lnTo>
                  <a:pt x="67" y="219"/>
                </a:lnTo>
                <a:lnTo>
                  <a:pt x="57" y="213"/>
                </a:lnTo>
                <a:lnTo>
                  <a:pt x="48" y="208"/>
                </a:lnTo>
                <a:lnTo>
                  <a:pt x="40" y="201"/>
                </a:lnTo>
                <a:lnTo>
                  <a:pt x="33" y="194"/>
                </a:lnTo>
                <a:lnTo>
                  <a:pt x="25" y="186"/>
                </a:lnTo>
                <a:lnTo>
                  <a:pt x="19" y="177"/>
                </a:lnTo>
                <a:lnTo>
                  <a:pt x="14" y="167"/>
                </a:lnTo>
                <a:lnTo>
                  <a:pt x="8" y="158"/>
                </a:lnTo>
                <a:lnTo>
                  <a:pt x="6" y="147"/>
                </a:lnTo>
                <a:lnTo>
                  <a:pt x="3" y="136"/>
                </a:lnTo>
                <a:lnTo>
                  <a:pt x="2" y="126"/>
                </a:lnTo>
                <a:lnTo>
                  <a:pt x="0" y="113"/>
                </a:lnTo>
                <a:close/>
              </a:path>
            </a:pathLst>
          </a:custGeom>
          <a:solidFill>
            <a:srgbClr val="FFFFFF"/>
          </a:solidFill>
          <a:ln w="9525">
            <a:noFill/>
            <a:round/>
            <a:headEnd/>
            <a:tailEnd/>
          </a:ln>
        </p:spPr>
        <p:txBody>
          <a:bodyPr/>
          <a:lstStyle/>
          <a:p>
            <a:endParaRPr lang="zh-CN" altLang="en-US"/>
          </a:p>
        </p:txBody>
      </p:sp>
      <p:sp>
        <p:nvSpPr>
          <p:cNvPr id="17" name="未知">
            <a:extLst>
              <a:ext uri="{FF2B5EF4-FFF2-40B4-BE49-F238E27FC236}">
                <a16:creationId xmlns:a16="http://schemas.microsoft.com/office/drawing/2014/main" id="{7ADFAB7F-A202-EF77-3B14-3E3159F4B127}"/>
              </a:ext>
            </a:extLst>
          </p:cNvPr>
          <p:cNvSpPr>
            <a:spLocks/>
          </p:cNvSpPr>
          <p:nvPr/>
        </p:nvSpPr>
        <p:spPr bwMode="auto">
          <a:xfrm>
            <a:off x="1257926" y="5741260"/>
            <a:ext cx="280747" cy="298371"/>
          </a:xfrm>
          <a:custGeom>
            <a:avLst/>
            <a:gdLst>
              <a:gd name="T0" fmla="*/ 6409892 w 216"/>
              <a:gd name="T1" fmla="*/ 446341159 h 227"/>
              <a:gd name="T2" fmla="*/ 20128443 w 216"/>
              <a:gd name="T3" fmla="*/ 348105442 h 227"/>
              <a:gd name="T4" fmla="*/ 47893115 w 216"/>
              <a:gd name="T5" fmla="*/ 256183409 h 227"/>
              <a:gd name="T6" fmla="*/ 84284591 w 216"/>
              <a:gd name="T7" fmla="*/ 182291127 h 227"/>
              <a:gd name="T8" fmla="*/ 136216053 w 216"/>
              <a:gd name="T9" fmla="*/ 113371133 h 227"/>
              <a:gd name="T10" fmla="*/ 193570726 w 216"/>
              <a:gd name="T11" fmla="*/ 60672045 h 227"/>
              <a:gd name="T12" fmla="*/ 258421240 w 216"/>
              <a:gd name="T13" fmla="*/ 20996372 h 227"/>
              <a:gd name="T14" fmla="*/ 332884935 w 216"/>
              <a:gd name="T15" fmla="*/ 3971138 h 227"/>
              <a:gd name="T16" fmla="*/ 404053641 w 216"/>
              <a:gd name="T17" fmla="*/ 3971138 h 227"/>
              <a:gd name="T18" fmla="*/ 478508300 w 216"/>
              <a:gd name="T19" fmla="*/ 20996372 h 227"/>
              <a:gd name="T20" fmla="*/ 541737445 w 216"/>
              <a:gd name="T21" fmla="*/ 60672045 h 227"/>
              <a:gd name="T22" fmla="*/ 599974025 w 216"/>
              <a:gd name="T23" fmla="*/ 113371133 h 227"/>
              <a:gd name="T24" fmla="*/ 651021663 w 216"/>
              <a:gd name="T25" fmla="*/ 182291127 h 227"/>
              <a:gd name="T26" fmla="*/ 687412918 w 216"/>
              <a:gd name="T27" fmla="*/ 256183409 h 227"/>
              <a:gd name="T28" fmla="*/ 719059846 w 216"/>
              <a:gd name="T29" fmla="*/ 348105442 h 227"/>
              <a:gd name="T30" fmla="*/ 732218540 w 216"/>
              <a:gd name="T31" fmla="*/ 446341159 h 227"/>
              <a:gd name="T32" fmla="*/ 732218540 w 216"/>
              <a:gd name="T33" fmla="*/ 490035276 h 227"/>
              <a:gd name="T34" fmla="*/ 728896509 w 216"/>
              <a:gd name="T35" fmla="*/ 591068594 h 227"/>
              <a:gd name="T36" fmla="*/ 706123720 w 216"/>
              <a:gd name="T37" fmla="*/ 685652195 h 227"/>
              <a:gd name="T38" fmla="*/ 671344109 w 216"/>
              <a:gd name="T39" fmla="*/ 767322354 h 227"/>
              <a:gd name="T40" fmla="*/ 628521798 w 216"/>
              <a:gd name="T41" fmla="*/ 842402251 h 227"/>
              <a:gd name="T42" fmla="*/ 573427077 w 216"/>
              <a:gd name="T43" fmla="*/ 903181730 h 227"/>
              <a:gd name="T44" fmla="*/ 508488705 w 216"/>
              <a:gd name="T45" fmla="*/ 949607487 h 227"/>
              <a:gd name="T46" fmla="*/ 440554425 w 216"/>
              <a:gd name="T47" fmla="*/ 972957092 h 227"/>
              <a:gd name="T48" fmla="*/ 366134183 w 216"/>
              <a:gd name="T49" fmla="*/ 985307325 h 227"/>
              <a:gd name="T50" fmla="*/ 294764631 w 216"/>
              <a:gd name="T51" fmla="*/ 972957092 h 227"/>
              <a:gd name="T52" fmla="*/ 226817344 w 216"/>
              <a:gd name="T53" fmla="*/ 949607487 h 227"/>
              <a:gd name="T54" fmla="*/ 162676700 w 216"/>
              <a:gd name="T55" fmla="*/ 903181730 h 227"/>
              <a:gd name="T56" fmla="*/ 112389251 w 216"/>
              <a:gd name="T57" fmla="*/ 842402251 h 227"/>
              <a:gd name="T58" fmla="*/ 65023271 w 216"/>
              <a:gd name="T59" fmla="*/ 767322354 h 227"/>
              <a:gd name="T60" fmla="*/ 26840323 w 216"/>
              <a:gd name="T61" fmla="*/ 685652195 h 227"/>
              <a:gd name="T62" fmla="*/ 9836524 w 216"/>
              <a:gd name="T63" fmla="*/ 591068594 h 227"/>
              <a:gd name="T64" fmla="*/ 0 w 216"/>
              <a:gd name="T65" fmla="*/ 490035276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2" y="103"/>
                </a:lnTo>
                <a:lnTo>
                  <a:pt x="3" y="91"/>
                </a:lnTo>
                <a:lnTo>
                  <a:pt x="6" y="80"/>
                </a:lnTo>
                <a:lnTo>
                  <a:pt x="8" y="69"/>
                </a:lnTo>
                <a:lnTo>
                  <a:pt x="14" y="59"/>
                </a:lnTo>
                <a:lnTo>
                  <a:pt x="19" y="50"/>
                </a:lnTo>
                <a:lnTo>
                  <a:pt x="25" y="42"/>
                </a:lnTo>
                <a:lnTo>
                  <a:pt x="33" y="34"/>
                </a:lnTo>
                <a:lnTo>
                  <a:pt x="40" y="26"/>
                </a:lnTo>
                <a:lnTo>
                  <a:pt x="48" y="19"/>
                </a:lnTo>
                <a:lnTo>
                  <a:pt x="57" y="14"/>
                </a:lnTo>
                <a:lnTo>
                  <a:pt x="67" y="10"/>
                </a:lnTo>
                <a:lnTo>
                  <a:pt x="76" y="5"/>
                </a:lnTo>
                <a:lnTo>
                  <a:pt x="87" y="3"/>
                </a:lnTo>
                <a:lnTo>
                  <a:pt x="98" y="1"/>
                </a:lnTo>
                <a:lnTo>
                  <a:pt x="108" y="0"/>
                </a:lnTo>
                <a:lnTo>
                  <a:pt x="119" y="1"/>
                </a:lnTo>
                <a:lnTo>
                  <a:pt x="130" y="3"/>
                </a:lnTo>
                <a:lnTo>
                  <a:pt x="141" y="5"/>
                </a:lnTo>
                <a:lnTo>
                  <a:pt x="150" y="10"/>
                </a:lnTo>
                <a:lnTo>
                  <a:pt x="160" y="14"/>
                </a:lnTo>
                <a:lnTo>
                  <a:pt x="169" y="19"/>
                </a:lnTo>
                <a:lnTo>
                  <a:pt x="177" y="26"/>
                </a:lnTo>
                <a:lnTo>
                  <a:pt x="185" y="34"/>
                </a:lnTo>
                <a:lnTo>
                  <a:pt x="192" y="42"/>
                </a:lnTo>
                <a:lnTo>
                  <a:pt x="198" y="50"/>
                </a:lnTo>
                <a:lnTo>
                  <a:pt x="203" y="59"/>
                </a:lnTo>
                <a:lnTo>
                  <a:pt x="208" y="69"/>
                </a:lnTo>
                <a:lnTo>
                  <a:pt x="212" y="80"/>
                </a:lnTo>
                <a:lnTo>
                  <a:pt x="215" y="91"/>
                </a:lnTo>
                <a:lnTo>
                  <a:pt x="216" y="103"/>
                </a:lnTo>
                <a:lnTo>
                  <a:pt x="216" y="113"/>
                </a:lnTo>
                <a:lnTo>
                  <a:pt x="216" y="126"/>
                </a:lnTo>
                <a:lnTo>
                  <a:pt x="215" y="136"/>
                </a:lnTo>
                <a:lnTo>
                  <a:pt x="212" y="147"/>
                </a:lnTo>
                <a:lnTo>
                  <a:pt x="208" y="158"/>
                </a:lnTo>
                <a:lnTo>
                  <a:pt x="203" y="167"/>
                </a:lnTo>
                <a:lnTo>
                  <a:pt x="198" y="177"/>
                </a:lnTo>
                <a:lnTo>
                  <a:pt x="192" y="186"/>
                </a:lnTo>
                <a:lnTo>
                  <a:pt x="185" y="194"/>
                </a:lnTo>
                <a:lnTo>
                  <a:pt x="177" y="201"/>
                </a:lnTo>
                <a:lnTo>
                  <a:pt x="169" y="208"/>
                </a:lnTo>
                <a:lnTo>
                  <a:pt x="160" y="213"/>
                </a:lnTo>
                <a:lnTo>
                  <a:pt x="150" y="219"/>
                </a:lnTo>
                <a:lnTo>
                  <a:pt x="141" y="221"/>
                </a:lnTo>
                <a:lnTo>
                  <a:pt x="130" y="224"/>
                </a:lnTo>
                <a:lnTo>
                  <a:pt x="119" y="227"/>
                </a:lnTo>
                <a:lnTo>
                  <a:pt x="108" y="227"/>
                </a:lnTo>
                <a:lnTo>
                  <a:pt x="98" y="227"/>
                </a:lnTo>
                <a:lnTo>
                  <a:pt x="87" y="224"/>
                </a:lnTo>
                <a:lnTo>
                  <a:pt x="76" y="221"/>
                </a:lnTo>
                <a:lnTo>
                  <a:pt x="67" y="219"/>
                </a:lnTo>
                <a:lnTo>
                  <a:pt x="57" y="213"/>
                </a:lnTo>
                <a:lnTo>
                  <a:pt x="48" y="208"/>
                </a:lnTo>
                <a:lnTo>
                  <a:pt x="40" y="201"/>
                </a:lnTo>
                <a:lnTo>
                  <a:pt x="33" y="194"/>
                </a:lnTo>
                <a:lnTo>
                  <a:pt x="25" y="186"/>
                </a:lnTo>
                <a:lnTo>
                  <a:pt x="19" y="177"/>
                </a:lnTo>
                <a:lnTo>
                  <a:pt x="14" y="167"/>
                </a:lnTo>
                <a:lnTo>
                  <a:pt x="8" y="158"/>
                </a:lnTo>
                <a:lnTo>
                  <a:pt x="6" y="147"/>
                </a:lnTo>
                <a:lnTo>
                  <a:pt x="3" y="136"/>
                </a:lnTo>
                <a:lnTo>
                  <a:pt x="2" y="126"/>
                </a:lnTo>
                <a:lnTo>
                  <a:pt x="0" y="113"/>
                </a:lnTo>
              </a:path>
            </a:pathLst>
          </a:custGeom>
          <a:noFill/>
          <a:ln w="3175">
            <a:solidFill>
              <a:srgbClr val="000000"/>
            </a:solidFill>
            <a:round/>
            <a:headEnd/>
            <a:tailEnd/>
          </a:ln>
        </p:spPr>
        <p:txBody>
          <a:bodyPr/>
          <a:lstStyle/>
          <a:p>
            <a:endParaRPr lang="zh-CN" altLang="en-US"/>
          </a:p>
        </p:txBody>
      </p:sp>
      <p:sp>
        <p:nvSpPr>
          <p:cNvPr id="18" name="Rectangle 35">
            <a:extLst>
              <a:ext uri="{FF2B5EF4-FFF2-40B4-BE49-F238E27FC236}">
                <a16:creationId xmlns:a16="http://schemas.microsoft.com/office/drawing/2014/main" id="{576617E2-22C4-B2DD-00A4-8BA2BD534E39}"/>
              </a:ext>
            </a:extLst>
          </p:cNvPr>
          <p:cNvSpPr>
            <a:spLocks noChangeArrowheads="1"/>
          </p:cNvSpPr>
          <p:nvPr/>
        </p:nvSpPr>
        <p:spPr bwMode="auto">
          <a:xfrm>
            <a:off x="1356378" y="5799664"/>
            <a:ext cx="63517" cy="152360"/>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dirty="0">
                <a:solidFill>
                  <a:srgbClr val="0000FF"/>
                </a:solidFill>
                <a:latin typeface="宋体" pitchFamily="2" charset="-122"/>
              </a:rPr>
              <a:t>F</a:t>
            </a:r>
            <a:endParaRPr lang="en-US" altLang="zh-CN" sz="1000" b="1" dirty="0">
              <a:solidFill>
                <a:srgbClr val="0000FF"/>
              </a:solidFill>
              <a:latin typeface="Times New Roman" pitchFamily="18" charset="0"/>
              <a:ea typeface="楷体_GB2312" pitchFamily="1" charset="-122"/>
            </a:endParaRPr>
          </a:p>
        </p:txBody>
      </p:sp>
      <p:sp>
        <p:nvSpPr>
          <p:cNvPr id="20" name="未知">
            <a:extLst>
              <a:ext uri="{FF2B5EF4-FFF2-40B4-BE49-F238E27FC236}">
                <a16:creationId xmlns:a16="http://schemas.microsoft.com/office/drawing/2014/main" id="{543E7B05-4423-DD05-DBB4-03AF064131C1}"/>
              </a:ext>
            </a:extLst>
          </p:cNvPr>
          <p:cNvSpPr>
            <a:spLocks/>
          </p:cNvSpPr>
          <p:nvPr/>
        </p:nvSpPr>
        <p:spPr bwMode="auto">
          <a:xfrm>
            <a:off x="1820055" y="5020726"/>
            <a:ext cx="282653" cy="298371"/>
          </a:xfrm>
          <a:custGeom>
            <a:avLst/>
            <a:gdLst>
              <a:gd name="T0" fmla="*/ 7145711 w 216"/>
              <a:gd name="T1" fmla="*/ 485501602 h 226"/>
              <a:gd name="T2" fmla="*/ 23150365 w 216"/>
              <a:gd name="T3" fmla="*/ 375205301 h 226"/>
              <a:gd name="T4" fmla="*/ 55303794 w 216"/>
              <a:gd name="T5" fmla="*/ 281541765 h 226"/>
              <a:gd name="T6" fmla="*/ 98258553 w 216"/>
              <a:gd name="T7" fmla="*/ 194790464 h 226"/>
              <a:gd name="T8" fmla="*/ 155549321 w 216"/>
              <a:gd name="T9" fmla="*/ 119076492 h 226"/>
              <a:gd name="T10" fmla="*/ 222226935 w 216"/>
              <a:gd name="T11" fmla="*/ 61343543 h 226"/>
              <a:gd name="T12" fmla="*/ 297217334 w 216"/>
              <a:gd name="T13" fmla="*/ 23385031 h 226"/>
              <a:gd name="T14" fmla="*/ 383142429 w 216"/>
              <a:gd name="T15" fmla="*/ 4298969 h 226"/>
              <a:gd name="T16" fmla="*/ 464985030 w 216"/>
              <a:gd name="T17" fmla="*/ 4298969 h 226"/>
              <a:gd name="T18" fmla="*/ 549850097 w 216"/>
              <a:gd name="T19" fmla="*/ 23385031 h 226"/>
              <a:gd name="T20" fmla="*/ 626217459 w 216"/>
              <a:gd name="T21" fmla="*/ 61343543 h 226"/>
              <a:gd name="T22" fmla="*/ 692368182 w 216"/>
              <a:gd name="T23" fmla="*/ 119076492 h 226"/>
              <a:gd name="T24" fmla="*/ 751322256 w 216"/>
              <a:gd name="T25" fmla="*/ 194790464 h 226"/>
              <a:gd name="T26" fmla="*/ 793045339 w 216"/>
              <a:gd name="T27" fmla="*/ 281541765 h 226"/>
              <a:gd name="T28" fmla="*/ 828864612 w 216"/>
              <a:gd name="T29" fmla="*/ 375205301 h 226"/>
              <a:gd name="T30" fmla="*/ 844450245 w 216"/>
              <a:gd name="T31" fmla="*/ 485501602 h 226"/>
              <a:gd name="T32" fmla="*/ 844450245 w 216"/>
              <a:gd name="T33" fmla="*/ 538347344 h 226"/>
              <a:gd name="T34" fmla="*/ 840726767 w 216"/>
              <a:gd name="T35" fmla="*/ 648670450 h 226"/>
              <a:gd name="T36" fmla="*/ 814086300 w 216"/>
              <a:gd name="T37" fmla="*/ 752872443 h 226"/>
              <a:gd name="T38" fmla="*/ 774630431 w 216"/>
              <a:gd name="T39" fmla="*/ 838030353 h 226"/>
              <a:gd name="T40" fmla="*/ 722693214 w 216"/>
              <a:gd name="T41" fmla="*/ 922864214 h 226"/>
              <a:gd name="T42" fmla="*/ 660207783 w 216"/>
              <a:gd name="T43" fmla="*/ 991076223 h 226"/>
              <a:gd name="T44" fmla="*/ 586522487 w 216"/>
              <a:gd name="T45" fmla="*/ 1037090728 h 226"/>
              <a:gd name="T46" fmla="*/ 508124400 w 216"/>
              <a:gd name="T47" fmla="*/ 1066707152 h 226"/>
              <a:gd name="T48" fmla="*/ 422873988 w 216"/>
              <a:gd name="T49" fmla="*/ 1075907407 h 226"/>
              <a:gd name="T50" fmla="*/ 339748674 w 216"/>
              <a:gd name="T51" fmla="*/ 1066707152 h 226"/>
              <a:gd name="T52" fmla="*/ 261484025 w 216"/>
              <a:gd name="T53" fmla="*/ 1037090728 h 226"/>
              <a:gd name="T54" fmla="*/ 187663513 w 216"/>
              <a:gd name="T55" fmla="*/ 991076223 h 226"/>
              <a:gd name="T56" fmla="*/ 128727247 w 216"/>
              <a:gd name="T57" fmla="*/ 922864214 h 226"/>
              <a:gd name="T58" fmla="*/ 73721376 w 216"/>
              <a:gd name="T59" fmla="*/ 838030353 h 226"/>
              <a:gd name="T60" fmla="*/ 35783859 w 216"/>
              <a:gd name="T61" fmla="*/ 752872443 h 226"/>
              <a:gd name="T62" fmla="*/ 11237031 w 216"/>
              <a:gd name="T63" fmla="*/ 648670450 h 226"/>
              <a:gd name="T64" fmla="*/ 0 w 216"/>
              <a:gd name="T65" fmla="*/ 538347344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2" y="102"/>
                </a:lnTo>
                <a:lnTo>
                  <a:pt x="3" y="90"/>
                </a:lnTo>
                <a:lnTo>
                  <a:pt x="6" y="79"/>
                </a:lnTo>
                <a:lnTo>
                  <a:pt x="9" y="68"/>
                </a:lnTo>
                <a:lnTo>
                  <a:pt x="14" y="59"/>
                </a:lnTo>
                <a:lnTo>
                  <a:pt x="19" y="50"/>
                </a:lnTo>
                <a:lnTo>
                  <a:pt x="25" y="41"/>
                </a:lnTo>
                <a:lnTo>
                  <a:pt x="33" y="33"/>
                </a:lnTo>
                <a:lnTo>
                  <a:pt x="40" y="25"/>
                </a:lnTo>
                <a:lnTo>
                  <a:pt x="48" y="18"/>
                </a:lnTo>
                <a:lnTo>
                  <a:pt x="57" y="13"/>
                </a:lnTo>
                <a:lnTo>
                  <a:pt x="67" y="9"/>
                </a:lnTo>
                <a:lnTo>
                  <a:pt x="76" y="5"/>
                </a:lnTo>
                <a:lnTo>
                  <a:pt x="87" y="2"/>
                </a:lnTo>
                <a:lnTo>
                  <a:pt x="98" y="1"/>
                </a:lnTo>
                <a:lnTo>
                  <a:pt x="108" y="0"/>
                </a:lnTo>
                <a:lnTo>
                  <a:pt x="119" y="1"/>
                </a:lnTo>
                <a:lnTo>
                  <a:pt x="130" y="2"/>
                </a:lnTo>
                <a:lnTo>
                  <a:pt x="141" y="5"/>
                </a:lnTo>
                <a:lnTo>
                  <a:pt x="150" y="9"/>
                </a:lnTo>
                <a:lnTo>
                  <a:pt x="160" y="13"/>
                </a:lnTo>
                <a:lnTo>
                  <a:pt x="169" y="18"/>
                </a:lnTo>
                <a:lnTo>
                  <a:pt x="177" y="25"/>
                </a:lnTo>
                <a:lnTo>
                  <a:pt x="185" y="33"/>
                </a:lnTo>
                <a:lnTo>
                  <a:pt x="192" y="41"/>
                </a:lnTo>
                <a:lnTo>
                  <a:pt x="198" y="50"/>
                </a:lnTo>
                <a:lnTo>
                  <a:pt x="203" y="59"/>
                </a:lnTo>
                <a:lnTo>
                  <a:pt x="208" y="68"/>
                </a:lnTo>
                <a:lnTo>
                  <a:pt x="212" y="79"/>
                </a:lnTo>
                <a:lnTo>
                  <a:pt x="215" y="90"/>
                </a:lnTo>
                <a:lnTo>
                  <a:pt x="216" y="102"/>
                </a:lnTo>
                <a:lnTo>
                  <a:pt x="216" y="113"/>
                </a:lnTo>
                <a:lnTo>
                  <a:pt x="216" y="125"/>
                </a:lnTo>
                <a:lnTo>
                  <a:pt x="215" y="136"/>
                </a:lnTo>
                <a:lnTo>
                  <a:pt x="212" y="147"/>
                </a:lnTo>
                <a:lnTo>
                  <a:pt x="208" y="158"/>
                </a:lnTo>
                <a:lnTo>
                  <a:pt x="203" y="167"/>
                </a:lnTo>
                <a:lnTo>
                  <a:pt x="198" y="176"/>
                </a:lnTo>
                <a:lnTo>
                  <a:pt x="192" y="186"/>
                </a:lnTo>
                <a:lnTo>
                  <a:pt x="185" y="194"/>
                </a:lnTo>
                <a:lnTo>
                  <a:pt x="177" y="201"/>
                </a:lnTo>
                <a:lnTo>
                  <a:pt x="169" y="208"/>
                </a:lnTo>
                <a:lnTo>
                  <a:pt x="160" y="213"/>
                </a:lnTo>
                <a:lnTo>
                  <a:pt x="150" y="218"/>
                </a:lnTo>
                <a:lnTo>
                  <a:pt x="141" y="221"/>
                </a:lnTo>
                <a:lnTo>
                  <a:pt x="130" y="224"/>
                </a:lnTo>
                <a:lnTo>
                  <a:pt x="119" y="226"/>
                </a:lnTo>
                <a:lnTo>
                  <a:pt x="108" y="226"/>
                </a:lnTo>
                <a:lnTo>
                  <a:pt x="98" y="226"/>
                </a:lnTo>
                <a:lnTo>
                  <a:pt x="87" y="224"/>
                </a:lnTo>
                <a:lnTo>
                  <a:pt x="76" y="221"/>
                </a:lnTo>
                <a:lnTo>
                  <a:pt x="67" y="218"/>
                </a:lnTo>
                <a:lnTo>
                  <a:pt x="57" y="213"/>
                </a:lnTo>
                <a:lnTo>
                  <a:pt x="48" y="208"/>
                </a:lnTo>
                <a:lnTo>
                  <a:pt x="40" y="201"/>
                </a:lnTo>
                <a:lnTo>
                  <a:pt x="33" y="194"/>
                </a:lnTo>
                <a:lnTo>
                  <a:pt x="25" y="186"/>
                </a:lnTo>
                <a:lnTo>
                  <a:pt x="19" y="176"/>
                </a:lnTo>
                <a:lnTo>
                  <a:pt x="14" y="167"/>
                </a:lnTo>
                <a:lnTo>
                  <a:pt x="9" y="158"/>
                </a:lnTo>
                <a:lnTo>
                  <a:pt x="6" y="147"/>
                </a:lnTo>
                <a:lnTo>
                  <a:pt x="3" y="136"/>
                </a:lnTo>
                <a:lnTo>
                  <a:pt x="2" y="125"/>
                </a:lnTo>
                <a:lnTo>
                  <a:pt x="0" y="113"/>
                </a:lnTo>
              </a:path>
            </a:pathLst>
          </a:custGeom>
          <a:noFill/>
          <a:ln w="3175">
            <a:solidFill>
              <a:srgbClr val="000000"/>
            </a:solidFill>
            <a:round/>
            <a:headEnd/>
            <a:tailEnd/>
          </a:ln>
        </p:spPr>
        <p:txBody>
          <a:bodyPr/>
          <a:lstStyle/>
          <a:p>
            <a:endParaRPr lang="zh-CN" altLang="en-US"/>
          </a:p>
        </p:txBody>
      </p:sp>
      <p:sp>
        <p:nvSpPr>
          <p:cNvPr id="21" name="Rectangle 38">
            <a:extLst>
              <a:ext uri="{FF2B5EF4-FFF2-40B4-BE49-F238E27FC236}">
                <a16:creationId xmlns:a16="http://schemas.microsoft.com/office/drawing/2014/main" id="{66438CD1-AE4F-AE4C-F638-79CA02A80DE3}"/>
              </a:ext>
            </a:extLst>
          </p:cNvPr>
          <p:cNvSpPr>
            <a:spLocks noChangeArrowheads="1"/>
          </p:cNvSpPr>
          <p:nvPr/>
        </p:nvSpPr>
        <p:spPr bwMode="auto">
          <a:xfrm>
            <a:off x="1919778" y="5081035"/>
            <a:ext cx="63517" cy="152360"/>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a:solidFill>
                  <a:srgbClr val="0000FF"/>
                </a:solidFill>
                <a:latin typeface="宋体" pitchFamily="2" charset="-122"/>
              </a:rPr>
              <a:t>D</a:t>
            </a:r>
            <a:endParaRPr lang="en-US" altLang="zh-CN" sz="1000" b="1">
              <a:solidFill>
                <a:srgbClr val="0000FF"/>
              </a:solidFill>
              <a:latin typeface="Times New Roman" pitchFamily="18" charset="0"/>
              <a:ea typeface="楷体_GB2312" pitchFamily="1" charset="-122"/>
            </a:endParaRPr>
          </a:p>
        </p:txBody>
      </p:sp>
      <p:sp>
        <p:nvSpPr>
          <p:cNvPr id="22" name="未知">
            <a:extLst>
              <a:ext uri="{FF2B5EF4-FFF2-40B4-BE49-F238E27FC236}">
                <a16:creationId xmlns:a16="http://schemas.microsoft.com/office/drawing/2014/main" id="{65ADFE33-A223-7C93-3C6A-DD8E311EC346}"/>
              </a:ext>
            </a:extLst>
          </p:cNvPr>
          <p:cNvSpPr>
            <a:spLocks/>
          </p:cNvSpPr>
          <p:nvPr/>
        </p:nvSpPr>
        <p:spPr bwMode="auto">
          <a:xfrm>
            <a:off x="2664837" y="4310985"/>
            <a:ext cx="280747" cy="301545"/>
          </a:xfrm>
          <a:custGeom>
            <a:avLst/>
            <a:gdLst>
              <a:gd name="T0" fmla="*/ 5858600 w 217"/>
              <a:gd name="T1" fmla="*/ 559741153 h 227"/>
              <a:gd name="T2" fmla="*/ 17922139 w 217"/>
              <a:gd name="T3" fmla="*/ 431963359 h 227"/>
              <a:gd name="T4" fmla="*/ 43607429 w 217"/>
              <a:gd name="T5" fmla="*/ 318314144 h 227"/>
              <a:gd name="T6" fmla="*/ 77229784 w 217"/>
              <a:gd name="T7" fmla="*/ 227932445 h 227"/>
              <a:gd name="T8" fmla="*/ 122271747 w 217"/>
              <a:gd name="T9" fmla="*/ 139722493 h 227"/>
              <a:gd name="T10" fmla="*/ 175228399 w 217"/>
              <a:gd name="T11" fmla="*/ 69278727 h 227"/>
              <a:gd name="T12" fmla="*/ 234584880 w 217"/>
              <a:gd name="T13" fmla="*/ 26073254 h 227"/>
              <a:gd name="T14" fmla="*/ 301967446 w 217"/>
              <a:gd name="T15" fmla="*/ 4849290 h 227"/>
              <a:gd name="T16" fmla="*/ 365632686 w 217"/>
              <a:gd name="T17" fmla="*/ 4849290 h 227"/>
              <a:gd name="T18" fmla="*/ 434136673 w 217"/>
              <a:gd name="T19" fmla="*/ 26073254 h 227"/>
              <a:gd name="T20" fmla="*/ 492454229 w 217"/>
              <a:gd name="T21" fmla="*/ 69278727 h 227"/>
              <a:gd name="T22" fmla="*/ 545120329 w 217"/>
              <a:gd name="T23" fmla="*/ 139722493 h 227"/>
              <a:gd name="T24" fmla="*/ 590415685 w 217"/>
              <a:gd name="T25" fmla="*/ 227932445 h 227"/>
              <a:gd name="T26" fmla="*/ 623865094 w 217"/>
              <a:gd name="T27" fmla="*/ 318314144 h 227"/>
              <a:gd name="T28" fmla="*/ 652637793 w 217"/>
              <a:gd name="T29" fmla="*/ 431963359 h 227"/>
              <a:gd name="T30" fmla="*/ 667640835 w 217"/>
              <a:gd name="T31" fmla="*/ 559741153 h 227"/>
              <a:gd name="T32" fmla="*/ 667640835 w 217"/>
              <a:gd name="T33" fmla="*/ 611789234 h 227"/>
              <a:gd name="T34" fmla="*/ 661693287 w 217"/>
              <a:gd name="T35" fmla="*/ 737559701 h 227"/>
              <a:gd name="T36" fmla="*/ 640965693 w 217"/>
              <a:gd name="T37" fmla="*/ 857787430 h 227"/>
              <a:gd name="T38" fmla="*/ 609035589 w 217"/>
              <a:gd name="T39" fmla="*/ 958434412 h 227"/>
              <a:gd name="T40" fmla="*/ 569593784 w 217"/>
              <a:gd name="T41" fmla="*/ 1052525427 h 227"/>
              <a:gd name="T42" fmla="*/ 520085125 w 217"/>
              <a:gd name="T43" fmla="*/ 1126388021 h 227"/>
              <a:gd name="T44" fmla="*/ 462151609 w 217"/>
              <a:gd name="T45" fmla="*/ 1185978067 h 227"/>
              <a:gd name="T46" fmla="*/ 400709442 w 217"/>
              <a:gd name="T47" fmla="*/ 1214510475 h 227"/>
              <a:gd name="T48" fmla="*/ 332633172 w 217"/>
              <a:gd name="T49" fmla="*/ 1230410188 h 227"/>
              <a:gd name="T50" fmla="*/ 267626949 w 217"/>
              <a:gd name="T51" fmla="*/ 1214510475 h 227"/>
              <a:gd name="T52" fmla="*/ 205402873 w 217"/>
              <a:gd name="T53" fmla="*/ 1185978067 h 227"/>
              <a:gd name="T54" fmla="*/ 148250986 w 217"/>
              <a:gd name="T55" fmla="*/ 1126388021 h 227"/>
              <a:gd name="T56" fmla="*/ 100842587 w 217"/>
              <a:gd name="T57" fmla="*/ 1052525427 h 227"/>
              <a:gd name="T58" fmla="*/ 58648096 w 217"/>
              <a:gd name="T59" fmla="*/ 958434412 h 227"/>
              <a:gd name="T60" fmla="*/ 27400380 w 217"/>
              <a:gd name="T61" fmla="*/ 857787430 h 227"/>
              <a:gd name="T62" fmla="*/ 8798878 w 217"/>
              <a:gd name="T63" fmla="*/ 737559701 h 227"/>
              <a:gd name="T64" fmla="*/ 0 w 217"/>
              <a:gd name="T65" fmla="*/ 611789234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7"/>
              <a:gd name="T100" fmla="*/ 0 h 227"/>
              <a:gd name="T101" fmla="*/ 217 w 217"/>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7" h="227">
                <a:moveTo>
                  <a:pt x="0" y="113"/>
                </a:moveTo>
                <a:lnTo>
                  <a:pt x="2" y="103"/>
                </a:lnTo>
                <a:lnTo>
                  <a:pt x="3" y="90"/>
                </a:lnTo>
                <a:lnTo>
                  <a:pt x="6" y="80"/>
                </a:lnTo>
                <a:lnTo>
                  <a:pt x="9" y="69"/>
                </a:lnTo>
                <a:lnTo>
                  <a:pt x="14" y="59"/>
                </a:lnTo>
                <a:lnTo>
                  <a:pt x="19" y="50"/>
                </a:lnTo>
                <a:lnTo>
                  <a:pt x="25" y="42"/>
                </a:lnTo>
                <a:lnTo>
                  <a:pt x="33" y="34"/>
                </a:lnTo>
                <a:lnTo>
                  <a:pt x="40" y="26"/>
                </a:lnTo>
                <a:lnTo>
                  <a:pt x="48" y="19"/>
                </a:lnTo>
                <a:lnTo>
                  <a:pt x="57" y="13"/>
                </a:lnTo>
                <a:lnTo>
                  <a:pt x="67" y="9"/>
                </a:lnTo>
                <a:lnTo>
                  <a:pt x="76" y="5"/>
                </a:lnTo>
                <a:lnTo>
                  <a:pt x="87" y="3"/>
                </a:lnTo>
                <a:lnTo>
                  <a:pt x="98" y="1"/>
                </a:lnTo>
                <a:lnTo>
                  <a:pt x="108" y="0"/>
                </a:lnTo>
                <a:lnTo>
                  <a:pt x="119" y="1"/>
                </a:lnTo>
                <a:lnTo>
                  <a:pt x="130" y="3"/>
                </a:lnTo>
                <a:lnTo>
                  <a:pt x="141" y="5"/>
                </a:lnTo>
                <a:lnTo>
                  <a:pt x="150" y="9"/>
                </a:lnTo>
                <a:lnTo>
                  <a:pt x="160" y="13"/>
                </a:lnTo>
                <a:lnTo>
                  <a:pt x="169" y="19"/>
                </a:lnTo>
                <a:lnTo>
                  <a:pt x="177" y="26"/>
                </a:lnTo>
                <a:lnTo>
                  <a:pt x="185" y="34"/>
                </a:lnTo>
                <a:lnTo>
                  <a:pt x="192" y="42"/>
                </a:lnTo>
                <a:lnTo>
                  <a:pt x="198" y="50"/>
                </a:lnTo>
                <a:lnTo>
                  <a:pt x="203" y="59"/>
                </a:lnTo>
                <a:lnTo>
                  <a:pt x="208" y="69"/>
                </a:lnTo>
                <a:lnTo>
                  <a:pt x="212" y="80"/>
                </a:lnTo>
                <a:lnTo>
                  <a:pt x="215" y="90"/>
                </a:lnTo>
                <a:lnTo>
                  <a:pt x="217" y="103"/>
                </a:lnTo>
                <a:lnTo>
                  <a:pt x="217" y="113"/>
                </a:lnTo>
                <a:lnTo>
                  <a:pt x="217" y="125"/>
                </a:lnTo>
                <a:lnTo>
                  <a:pt x="215" y="136"/>
                </a:lnTo>
                <a:lnTo>
                  <a:pt x="212" y="147"/>
                </a:lnTo>
                <a:lnTo>
                  <a:pt x="208" y="158"/>
                </a:lnTo>
                <a:lnTo>
                  <a:pt x="203" y="167"/>
                </a:lnTo>
                <a:lnTo>
                  <a:pt x="198" y="177"/>
                </a:lnTo>
                <a:lnTo>
                  <a:pt x="192" y="186"/>
                </a:lnTo>
                <a:lnTo>
                  <a:pt x="185" y="194"/>
                </a:lnTo>
                <a:lnTo>
                  <a:pt x="177" y="201"/>
                </a:lnTo>
                <a:lnTo>
                  <a:pt x="169" y="208"/>
                </a:lnTo>
                <a:lnTo>
                  <a:pt x="160" y="213"/>
                </a:lnTo>
                <a:lnTo>
                  <a:pt x="150" y="219"/>
                </a:lnTo>
                <a:lnTo>
                  <a:pt x="141" y="221"/>
                </a:lnTo>
                <a:lnTo>
                  <a:pt x="130" y="224"/>
                </a:lnTo>
                <a:lnTo>
                  <a:pt x="119" y="227"/>
                </a:lnTo>
                <a:lnTo>
                  <a:pt x="108" y="227"/>
                </a:lnTo>
                <a:lnTo>
                  <a:pt x="98" y="227"/>
                </a:lnTo>
                <a:lnTo>
                  <a:pt x="87" y="224"/>
                </a:lnTo>
                <a:lnTo>
                  <a:pt x="76" y="221"/>
                </a:lnTo>
                <a:lnTo>
                  <a:pt x="67" y="219"/>
                </a:lnTo>
                <a:lnTo>
                  <a:pt x="57" y="213"/>
                </a:lnTo>
                <a:lnTo>
                  <a:pt x="48" y="208"/>
                </a:lnTo>
                <a:lnTo>
                  <a:pt x="40" y="201"/>
                </a:lnTo>
                <a:lnTo>
                  <a:pt x="33" y="194"/>
                </a:lnTo>
                <a:lnTo>
                  <a:pt x="25" y="186"/>
                </a:lnTo>
                <a:lnTo>
                  <a:pt x="19" y="177"/>
                </a:lnTo>
                <a:lnTo>
                  <a:pt x="14" y="167"/>
                </a:lnTo>
                <a:lnTo>
                  <a:pt x="9" y="158"/>
                </a:lnTo>
                <a:lnTo>
                  <a:pt x="6" y="147"/>
                </a:lnTo>
                <a:lnTo>
                  <a:pt x="3" y="136"/>
                </a:lnTo>
                <a:lnTo>
                  <a:pt x="2" y="125"/>
                </a:lnTo>
                <a:lnTo>
                  <a:pt x="0" y="113"/>
                </a:lnTo>
                <a:close/>
              </a:path>
            </a:pathLst>
          </a:custGeom>
          <a:solidFill>
            <a:srgbClr val="FFFFFF"/>
          </a:solidFill>
          <a:ln w="9525">
            <a:noFill/>
            <a:round/>
            <a:headEnd/>
            <a:tailEnd/>
          </a:ln>
        </p:spPr>
        <p:txBody>
          <a:bodyPr/>
          <a:lstStyle/>
          <a:p>
            <a:endParaRPr lang="zh-CN" altLang="en-US"/>
          </a:p>
        </p:txBody>
      </p:sp>
      <p:sp>
        <p:nvSpPr>
          <p:cNvPr id="23" name="未知">
            <a:extLst>
              <a:ext uri="{FF2B5EF4-FFF2-40B4-BE49-F238E27FC236}">
                <a16:creationId xmlns:a16="http://schemas.microsoft.com/office/drawing/2014/main" id="{16918F7D-6D9D-47AA-057D-1E0491440696}"/>
              </a:ext>
            </a:extLst>
          </p:cNvPr>
          <p:cNvSpPr>
            <a:spLocks/>
          </p:cNvSpPr>
          <p:nvPr/>
        </p:nvSpPr>
        <p:spPr bwMode="auto">
          <a:xfrm>
            <a:off x="2664837" y="4310985"/>
            <a:ext cx="280747" cy="301545"/>
          </a:xfrm>
          <a:custGeom>
            <a:avLst/>
            <a:gdLst>
              <a:gd name="T0" fmla="*/ 5858600 w 217"/>
              <a:gd name="T1" fmla="*/ 559741153 h 227"/>
              <a:gd name="T2" fmla="*/ 17922139 w 217"/>
              <a:gd name="T3" fmla="*/ 431963359 h 227"/>
              <a:gd name="T4" fmla="*/ 43607429 w 217"/>
              <a:gd name="T5" fmla="*/ 318314144 h 227"/>
              <a:gd name="T6" fmla="*/ 77229784 w 217"/>
              <a:gd name="T7" fmla="*/ 227932445 h 227"/>
              <a:gd name="T8" fmla="*/ 122271747 w 217"/>
              <a:gd name="T9" fmla="*/ 139722493 h 227"/>
              <a:gd name="T10" fmla="*/ 175228399 w 217"/>
              <a:gd name="T11" fmla="*/ 69278727 h 227"/>
              <a:gd name="T12" fmla="*/ 234584880 w 217"/>
              <a:gd name="T13" fmla="*/ 26073254 h 227"/>
              <a:gd name="T14" fmla="*/ 301967446 w 217"/>
              <a:gd name="T15" fmla="*/ 4849290 h 227"/>
              <a:gd name="T16" fmla="*/ 365632686 w 217"/>
              <a:gd name="T17" fmla="*/ 4849290 h 227"/>
              <a:gd name="T18" fmla="*/ 434136673 w 217"/>
              <a:gd name="T19" fmla="*/ 26073254 h 227"/>
              <a:gd name="T20" fmla="*/ 492454229 w 217"/>
              <a:gd name="T21" fmla="*/ 69278727 h 227"/>
              <a:gd name="T22" fmla="*/ 545120329 w 217"/>
              <a:gd name="T23" fmla="*/ 139722493 h 227"/>
              <a:gd name="T24" fmla="*/ 590415685 w 217"/>
              <a:gd name="T25" fmla="*/ 227932445 h 227"/>
              <a:gd name="T26" fmla="*/ 623865094 w 217"/>
              <a:gd name="T27" fmla="*/ 318314144 h 227"/>
              <a:gd name="T28" fmla="*/ 652637793 w 217"/>
              <a:gd name="T29" fmla="*/ 431963359 h 227"/>
              <a:gd name="T30" fmla="*/ 667640835 w 217"/>
              <a:gd name="T31" fmla="*/ 559741153 h 227"/>
              <a:gd name="T32" fmla="*/ 667640835 w 217"/>
              <a:gd name="T33" fmla="*/ 611789234 h 227"/>
              <a:gd name="T34" fmla="*/ 661693287 w 217"/>
              <a:gd name="T35" fmla="*/ 737559701 h 227"/>
              <a:gd name="T36" fmla="*/ 640965693 w 217"/>
              <a:gd name="T37" fmla="*/ 857787430 h 227"/>
              <a:gd name="T38" fmla="*/ 609035589 w 217"/>
              <a:gd name="T39" fmla="*/ 958434412 h 227"/>
              <a:gd name="T40" fmla="*/ 569593784 w 217"/>
              <a:gd name="T41" fmla="*/ 1052525427 h 227"/>
              <a:gd name="T42" fmla="*/ 520085125 w 217"/>
              <a:gd name="T43" fmla="*/ 1126388021 h 227"/>
              <a:gd name="T44" fmla="*/ 462151609 w 217"/>
              <a:gd name="T45" fmla="*/ 1185978067 h 227"/>
              <a:gd name="T46" fmla="*/ 400709442 w 217"/>
              <a:gd name="T47" fmla="*/ 1214510475 h 227"/>
              <a:gd name="T48" fmla="*/ 332633172 w 217"/>
              <a:gd name="T49" fmla="*/ 1230410188 h 227"/>
              <a:gd name="T50" fmla="*/ 267626949 w 217"/>
              <a:gd name="T51" fmla="*/ 1214510475 h 227"/>
              <a:gd name="T52" fmla="*/ 205402873 w 217"/>
              <a:gd name="T53" fmla="*/ 1185978067 h 227"/>
              <a:gd name="T54" fmla="*/ 148250986 w 217"/>
              <a:gd name="T55" fmla="*/ 1126388021 h 227"/>
              <a:gd name="T56" fmla="*/ 100842587 w 217"/>
              <a:gd name="T57" fmla="*/ 1052525427 h 227"/>
              <a:gd name="T58" fmla="*/ 58648096 w 217"/>
              <a:gd name="T59" fmla="*/ 958434412 h 227"/>
              <a:gd name="T60" fmla="*/ 27400380 w 217"/>
              <a:gd name="T61" fmla="*/ 857787430 h 227"/>
              <a:gd name="T62" fmla="*/ 8798878 w 217"/>
              <a:gd name="T63" fmla="*/ 737559701 h 227"/>
              <a:gd name="T64" fmla="*/ 0 w 217"/>
              <a:gd name="T65" fmla="*/ 611789234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7"/>
              <a:gd name="T100" fmla="*/ 0 h 227"/>
              <a:gd name="T101" fmla="*/ 217 w 217"/>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7" h="227">
                <a:moveTo>
                  <a:pt x="0" y="113"/>
                </a:moveTo>
                <a:lnTo>
                  <a:pt x="2" y="103"/>
                </a:lnTo>
                <a:lnTo>
                  <a:pt x="3" y="90"/>
                </a:lnTo>
                <a:lnTo>
                  <a:pt x="6" y="80"/>
                </a:lnTo>
                <a:lnTo>
                  <a:pt x="9" y="69"/>
                </a:lnTo>
                <a:lnTo>
                  <a:pt x="14" y="59"/>
                </a:lnTo>
                <a:lnTo>
                  <a:pt x="19" y="50"/>
                </a:lnTo>
                <a:lnTo>
                  <a:pt x="25" y="42"/>
                </a:lnTo>
                <a:lnTo>
                  <a:pt x="33" y="34"/>
                </a:lnTo>
                <a:lnTo>
                  <a:pt x="40" y="26"/>
                </a:lnTo>
                <a:lnTo>
                  <a:pt x="48" y="19"/>
                </a:lnTo>
                <a:lnTo>
                  <a:pt x="57" y="13"/>
                </a:lnTo>
                <a:lnTo>
                  <a:pt x="67" y="9"/>
                </a:lnTo>
                <a:lnTo>
                  <a:pt x="76" y="5"/>
                </a:lnTo>
                <a:lnTo>
                  <a:pt x="87" y="3"/>
                </a:lnTo>
                <a:lnTo>
                  <a:pt x="98" y="1"/>
                </a:lnTo>
                <a:lnTo>
                  <a:pt x="108" y="0"/>
                </a:lnTo>
                <a:lnTo>
                  <a:pt x="119" y="1"/>
                </a:lnTo>
                <a:lnTo>
                  <a:pt x="130" y="3"/>
                </a:lnTo>
                <a:lnTo>
                  <a:pt x="141" y="5"/>
                </a:lnTo>
                <a:lnTo>
                  <a:pt x="150" y="9"/>
                </a:lnTo>
                <a:lnTo>
                  <a:pt x="160" y="13"/>
                </a:lnTo>
                <a:lnTo>
                  <a:pt x="169" y="19"/>
                </a:lnTo>
                <a:lnTo>
                  <a:pt x="177" y="26"/>
                </a:lnTo>
                <a:lnTo>
                  <a:pt x="185" y="34"/>
                </a:lnTo>
                <a:lnTo>
                  <a:pt x="192" y="42"/>
                </a:lnTo>
                <a:lnTo>
                  <a:pt x="198" y="50"/>
                </a:lnTo>
                <a:lnTo>
                  <a:pt x="203" y="59"/>
                </a:lnTo>
                <a:lnTo>
                  <a:pt x="208" y="69"/>
                </a:lnTo>
                <a:lnTo>
                  <a:pt x="212" y="80"/>
                </a:lnTo>
                <a:lnTo>
                  <a:pt x="215" y="90"/>
                </a:lnTo>
                <a:lnTo>
                  <a:pt x="217" y="103"/>
                </a:lnTo>
                <a:lnTo>
                  <a:pt x="217" y="113"/>
                </a:lnTo>
                <a:lnTo>
                  <a:pt x="217" y="125"/>
                </a:lnTo>
                <a:lnTo>
                  <a:pt x="215" y="136"/>
                </a:lnTo>
                <a:lnTo>
                  <a:pt x="212" y="147"/>
                </a:lnTo>
                <a:lnTo>
                  <a:pt x="208" y="158"/>
                </a:lnTo>
                <a:lnTo>
                  <a:pt x="203" y="167"/>
                </a:lnTo>
                <a:lnTo>
                  <a:pt x="198" y="177"/>
                </a:lnTo>
                <a:lnTo>
                  <a:pt x="192" y="186"/>
                </a:lnTo>
                <a:lnTo>
                  <a:pt x="185" y="194"/>
                </a:lnTo>
                <a:lnTo>
                  <a:pt x="177" y="201"/>
                </a:lnTo>
                <a:lnTo>
                  <a:pt x="169" y="208"/>
                </a:lnTo>
                <a:lnTo>
                  <a:pt x="160" y="213"/>
                </a:lnTo>
                <a:lnTo>
                  <a:pt x="150" y="219"/>
                </a:lnTo>
                <a:lnTo>
                  <a:pt x="141" y="221"/>
                </a:lnTo>
                <a:lnTo>
                  <a:pt x="130" y="224"/>
                </a:lnTo>
                <a:lnTo>
                  <a:pt x="119" y="227"/>
                </a:lnTo>
                <a:lnTo>
                  <a:pt x="108" y="227"/>
                </a:lnTo>
                <a:lnTo>
                  <a:pt x="98" y="227"/>
                </a:lnTo>
                <a:lnTo>
                  <a:pt x="87" y="224"/>
                </a:lnTo>
                <a:lnTo>
                  <a:pt x="76" y="221"/>
                </a:lnTo>
                <a:lnTo>
                  <a:pt x="67" y="219"/>
                </a:lnTo>
                <a:lnTo>
                  <a:pt x="57" y="213"/>
                </a:lnTo>
                <a:lnTo>
                  <a:pt x="48" y="208"/>
                </a:lnTo>
                <a:lnTo>
                  <a:pt x="40" y="201"/>
                </a:lnTo>
                <a:lnTo>
                  <a:pt x="33" y="194"/>
                </a:lnTo>
                <a:lnTo>
                  <a:pt x="25" y="186"/>
                </a:lnTo>
                <a:lnTo>
                  <a:pt x="19" y="177"/>
                </a:lnTo>
                <a:lnTo>
                  <a:pt x="14" y="167"/>
                </a:lnTo>
                <a:lnTo>
                  <a:pt x="9" y="158"/>
                </a:lnTo>
                <a:lnTo>
                  <a:pt x="6" y="147"/>
                </a:lnTo>
                <a:lnTo>
                  <a:pt x="3" y="136"/>
                </a:lnTo>
                <a:lnTo>
                  <a:pt x="2" y="125"/>
                </a:lnTo>
                <a:lnTo>
                  <a:pt x="0" y="113"/>
                </a:lnTo>
              </a:path>
            </a:pathLst>
          </a:custGeom>
          <a:noFill/>
          <a:ln w="3175">
            <a:solidFill>
              <a:srgbClr val="000000"/>
            </a:solidFill>
            <a:round/>
            <a:headEnd/>
            <a:tailEnd/>
          </a:ln>
        </p:spPr>
        <p:txBody>
          <a:bodyPr/>
          <a:lstStyle/>
          <a:p>
            <a:endParaRPr lang="zh-CN" altLang="en-US"/>
          </a:p>
        </p:txBody>
      </p:sp>
      <p:sp>
        <p:nvSpPr>
          <p:cNvPr id="24" name="Rectangle 41">
            <a:extLst>
              <a:ext uri="{FF2B5EF4-FFF2-40B4-BE49-F238E27FC236}">
                <a16:creationId xmlns:a16="http://schemas.microsoft.com/office/drawing/2014/main" id="{763C5E75-C34A-1C5D-B8DD-1474B9C88FF6}"/>
              </a:ext>
            </a:extLst>
          </p:cNvPr>
          <p:cNvSpPr>
            <a:spLocks noChangeArrowheads="1"/>
          </p:cNvSpPr>
          <p:nvPr/>
        </p:nvSpPr>
        <p:spPr bwMode="auto">
          <a:xfrm>
            <a:off x="2764560" y="4371294"/>
            <a:ext cx="63517" cy="151090"/>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a:solidFill>
                  <a:srgbClr val="0000FF"/>
                </a:solidFill>
                <a:latin typeface="宋体" pitchFamily="2" charset="-122"/>
              </a:rPr>
              <a:t>B</a:t>
            </a:r>
            <a:endParaRPr lang="en-US" altLang="zh-CN" sz="1000" b="1">
              <a:solidFill>
                <a:srgbClr val="0000FF"/>
              </a:solidFill>
              <a:latin typeface="Times New Roman" pitchFamily="18" charset="0"/>
              <a:ea typeface="楷体_GB2312" pitchFamily="1" charset="-122"/>
            </a:endParaRPr>
          </a:p>
        </p:txBody>
      </p:sp>
      <p:sp>
        <p:nvSpPr>
          <p:cNvPr id="25" name="未知">
            <a:extLst>
              <a:ext uri="{FF2B5EF4-FFF2-40B4-BE49-F238E27FC236}">
                <a16:creationId xmlns:a16="http://schemas.microsoft.com/office/drawing/2014/main" id="{FCACFF44-B85E-8000-7DF3-3C8EA81AFBF0}"/>
              </a:ext>
            </a:extLst>
          </p:cNvPr>
          <p:cNvSpPr>
            <a:spLocks/>
          </p:cNvSpPr>
          <p:nvPr/>
        </p:nvSpPr>
        <p:spPr bwMode="auto">
          <a:xfrm>
            <a:off x="2664837" y="5774271"/>
            <a:ext cx="280747" cy="298371"/>
          </a:xfrm>
          <a:custGeom>
            <a:avLst/>
            <a:gdLst>
              <a:gd name="T0" fmla="*/ 5858600 w 217"/>
              <a:gd name="T1" fmla="*/ 446341159 h 227"/>
              <a:gd name="T2" fmla="*/ 17922139 w 217"/>
              <a:gd name="T3" fmla="*/ 348105442 h 227"/>
              <a:gd name="T4" fmla="*/ 43607429 w 217"/>
              <a:gd name="T5" fmla="*/ 256183409 h 227"/>
              <a:gd name="T6" fmla="*/ 77229784 w 217"/>
              <a:gd name="T7" fmla="*/ 182291127 h 227"/>
              <a:gd name="T8" fmla="*/ 122271747 w 217"/>
              <a:gd name="T9" fmla="*/ 113371133 h 227"/>
              <a:gd name="T10" fmla="*/ 175228399 w 217"/>
              <a:gd name="T11" fmla="*/ 60672045 h 227"/>
              <a:gd name="T12" fmla="*/ 234584880 w 217"/>
              <a:gd name="T13" fmla="*/ 20996372 h 227"/>
              <a:gd name="T14" fmla="*/ 301967446 w 217"/>
              <a:gd name="T15" fmla="*/ 3971138 h 227"/>
              <a:gd name="T16" fmla="*/ 365632686 w 217"/>
              <a:gd name="T17" fmla="*/ 3971138 h 227"/>
              <a:gd name="T18" fmla="*/ 434136673 w 217"/>
              <a:gd name="T19" fmla="*/ 20996372 h 227"/>
              <a:gd name="T20" fmla="*/ 492454229 w 217"/>
              <a:gd name="T21" fmla="*/ 60672045 h 227"/>
              <a:gd name="T22" fmla="*/ 545120329 w 217"/>
              <a:gd name="T23" fmla="*/ 113371133 h 227"/>
              <a:gd name="T24" fmla="*/ 590415685 w 217"/>
              <a:gd name="T25" fmla="*/ 182291127 h 227"/>
              <a:gd name="T26" fmla="*/ 623865094 w 217"/>
              <a:gd name="T27" fmla="*/ 256183409 h 227"/>
              <a:gd name="T28" fmla="*/ 652637793 w 217"/>
              <a:gd name="T29" fmla="*/ 348105442 h 227"/>
              <a:gd name="T30" fmla="*/ 667640835 w 217"/>
              <a:gd name="T31" fmla="*/ 446341159 h 227"/>
              <a:gd name="T32" fmla="*/ 667640835 w 217"/>
              <a:gd name="T33" fmla="*/ 490035276 h 227"/>
              <a:gd name="T34" fmla="*/ 661693287 w 217"/>
              <a:gd name="T35" fmla="*/ 591068594 h 227"/>
              <a:gd name="T36" fmla="*/ 640965693 w 217"/>
              <a:gd name="T37" fmla="*/ 685652195 h 227"/>
              <a:gd name="T38" fmla="*/ 609035589 w 217"/>
              <a:gd name="T39" fmla="*/ 767322354 h 227"/>
              <a:gd name="T40" fmla="*/ 569593784 w 217"/>
              <a:gd name="T41" fmla="*/ 842402251 h 227"/>
              <a:gd name="T42" fmla="*/ 520085125 w 217"/>
              <a:gd name="T43" fmla="*/ 903181730 h 227"/>
              <a:gd name="T44" fmla="*/ 462151609 w 217"/>
              <a:gd name="T45" fmla="*/ 949607487 h 227"/>
              <a:gd name="T46" fmla="*/ 400709442 w 217"/>
              <a:gd name="T47" fmla="*/ 972957092 h 227"/>
              <a:gd name="T48" fmla="*/ 332633172 w 217"/>
              <a:gd name="T49" fmla="*/ 985307325 h 227"/>
              <a:gd name="T50" fmla="*/ 267626949 w 217"/>
              <a:gd name="T51" fmla="*/ 972957092 h 227"/>
              <a:gd name="T52" fmla="*/ 205402873 w 217"/>
              <a:gd name="T53" fmla="*/ 949607487 h 227"/>
              <a:gd name="T54" fmla="*/ 148250986 w 217"/>
              <a:gd name="T55" fmla="*/ 903181730 h 227"/>
              <a:gd name="T56" fmla="*/ 100842587 w 217"/>
              <a:gd name="T57" fmla="*/ 842402251 h 227"/>
              <a:gd name="T58" fmla="*/ 58648096 w 217"/>
              <a:gd name="T59" fmla="*/ 767322354 h 227"/>
              <a:gd name="T60" fmla="*/ 27400380 w 217"/>
              <a:gd name="T61" fmla="*/ 685652195 h 227"/>
              <a:gd name="T62" fmla="*/ 8798878 w 217"/>
              <a:gd name="T63" fmla="*/ 591068594 h 227"/>
              <a:gd name="T64" fmla="*/ 0 w 217"/>
              <a:gd name="T65" fmla="*/ 490035276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7"/>
              <a:gd name="T100" fmla="*/ 0 h 227"/>
              <a:gd name="T101" fmla="*/ 217 w 217"/>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7" h="227">
                <a:moveTo>
                  <a:pt x="0" y="113"/>
                </a:moveTo>
                <a:lnTo>
                  <a:pt x="2" y="103"/>
                </a:lnTo>
                <a:lnTo>
                  <a:pt x="3" y="91"/>
                </a:lnTo>
                <a:lnTo>
                  <a:pt x="6" y="80"/>
                </a:lnTo>
                <a:lnTo>
                  <a:pt x="9" y="69"/>
                </a:lnTo>
                <a:lnTo>
                  <a:pt x="14" y="59"/>
                </a:lnTo>
                <a:lnTo>
                  <a:pt x="19" y="50"/>
                </a:lnTo>
                <a:lnTo>
                  <a:pt x="25" y="42"/>
                </a:lnTo>
                <a:lnTo>
                  <a:pt x="33" y="34"/>
                </a:lnTo>
                <a:lnTo>
                  <a:pt x="40" y="26"/>
                </a:lnTo>
                <a:lnTo>
                  <a:pt x="48" y="19"/>
                </a:lnTo>
                <a:lnTo>
                  <a:pt x="57" y="14"/>
                </a:lnTo>
                <a:lnTo>
                  <a:pt x="67" y="10"/>
                </a:lnTo>
                <a:lnTo>
                  <a:pt x="76" y="5"/>
                </a:lnTo>
                <a:lnTo>
                  <a:pt x="87" y="3"/>
                </a:lnTo>
                <a:lnTo>
                  <a:pt x="98" y="1"/>
                </a:lnTo>
                <a:lnTo>
                  <a:pt x="108" y="0"/>
                </a:lnTo>
                <a:lnTo>
                  <a:pt x="119" y="1"/>
                </a:lnTo>
                <a:lnTo>
                  <a:pt x="130" y="3"/>
                </a:lnTo>
                <a:lnTo>
                  <a:pt x="141" y="5"/>
                </a:lnTo>
                <a:lnTo>
                  <a:pt x="150" y="10"/>
                </a:lnTo>
                <a:lnTo>
                  <a:pt x="160" y="14"/>
                </a:lnTo>
                <a:lnTo>
                  <a:pt x="169" y="19"/>
                </a:lnTo>
                <a:lnTo>
                  <a:pt x="177" y="26"/>
                </a:lnTo>
                <a:lnTo>
                  <a:pt x="185" y="34"/>
                </a:lnTo>
                <a:lnTo>
                  <a:pt x="192" y="42"/>
                </a:lnTo>
                <a:lnTo>
                  <a:pt x="198" y="50"/>
                </a:lnTo>
                <a:lnTo>
                  <a:pt x="203" y="59"/>
                </a:lnTo>
                <a:lnTo>
                  <a:pt x="208" y="69"/>
                </a:lnTo>
                <a:lnTo>
                  <a:pt x="212" y="80"/>
                </a:lnTo>
                <a:lnTo>
                  <a:pt x="215" y="91"/>
                </a:lnTo>
                <a:lnTo>
                  <a:pt x="217" y="103"/>
                </a:lnTo>
                <a:lnTo>
                  <a:pt x="217" y="113"/>
                </a:lnTo>
                <a:lnTo>
                  <a:pt x="217" y="126"/>
                </a:lnTo>
                <a:lnTo>
                  <a:pt x="215" y="136"/>
                </a:lnTo>
                <a:lnTo>
                  <a:pt x="212" y="147"/>
                </a:lnTo>
                <a:lnTo>
                  <a:pt x="208" y="158"/>
                </a:lnTo>
                <a:lnTo>
                  <a:pt x="203" y="167"/>
                </a:lnTo>
                <a:lnTo>
                  <a:pt x="198" y="177"/>
                </a:lnTo>
                <a:lnTo>
                  <a:pt x="192" y="186"/>
                </a:lnTo>
                <a:lnTo>
                  <a:pt x="185" y="194"/>
                </a:lnTo>
                <a:lnTo>
                  <a:pt x="177" y="201"/>
                </a:lnTo>
                <a:lnTo>
                  <a:pt x="169" y="208"/>
                </a:lnTo>
                <a:lnTo>
                  <a:pt x="160" y="213"/>
                </a:lnTo>
                <a:lnTo>
                  <a:pt x="150" y="219"/>
                </a:lnTo>
                <a:lnTo>
                  <a:pt x="141" y="221"/>
                </a:lnTo>
                <a:lnTo>
                  <a:pt x="130" y="224"/>
                </a:lnTo>
                <a:lnTo>
                  <a:pt x="119" y="227"/>
                </a:lnTo>
                <a:lnTo>
                  <a:pt x="108" y="227"/>
                </a:lnTo>
                <a:lnTo>
                  <a:pt x="98" y="227"/>
                </a:lnTo>
                <a:lnTo>
                  <a:pt x="87" y="224"/>
                </a:lnTo>
                <a:lnTo>
                  <a:pt x="76" y="221"/>
                </a:lnTo>
                <a:lnTo>
                  <a:pt x="67" y="219"/>
                </a:lnTo>
                <a:lnTo>
                  <a:pt x="57" y="213"/>
                </a:lnTo>
                <a:lnTo>
                  <a:pt x="48" y="208"/>
                </a:lnTo>
                <a:lnTo>
                  <a:pt x="40" y="201"/>
                </a:lnTo>
                <a:lnTo>
                  <a:pt x="33" y="194"/>
                </a:lnTo>
                <a:lnTo>
                  <a:pt x="25" y="186"/>
                </a:lnTo>
                <a:lnTo>
                  <a:pt x="19" y="177"/>
                </a:lnTo>
                <a:lnTo>
                  <a:pt x="14" y="167"/>
                </a:lnTo>
                <a:lnTo>
                  <a:pt x="9" y="158"/>
                </a:lnTo>
                <a:lnTo>
                  <a:pt x="6" y="147"/>
                </a:lnTo>
                <a:lnTo>
                  <a:pt x="3" y="136"/>
                </a:lnTo>
                <a:lnTo>
                  <a:pt x="2" y="126"/>
                </a:lnTo>
                <a:lnTo>
                  <a:pt x="0" y="113"/>
                </a:lnTo>
                <a:close/>
              </a:path>
            </a:pathLst>
          </a:custGeom>
          <a:solidFill>
            <a:srgbClr val="FFFFFF"/>
          </a:solidFill>
          <a:ln w="9525">
            <a:noFill/>
            <a:round/>
            <a:headEnd/>
            <a:tailEnd/>
          </a:ln>
        </p:spPr>
        <p:txBody>
          <a:bodyPr/>
          <a:lstStyle/>
          <a:p>
            <a:endParaRPr lang="zh-CN" altLang="en-US"/>
          </a:p>
        </p:txBody>
      </p:sp>
      <p:sp>
        <p:nvSpPr>
          <p:cNvPr id="28" name="未知">
            <a:extLst>
              <a:ext uri="{FF2B5EF4-FFF2-40B4-BE49-F238E27FC236}">
                <a16:creationId xmlns:a16="http://schemas.microsoft.com/office/drawing/2014/main" id="{2D9B1B1B-D390-0DBD-19DB-72A489FC23EF}"/>
              </a:ext>
            </a:extLst>
          </p:cNvPr>
          <p:cNvSpPr>
            <a:spLocks/>
          </p:cNvSpPr>
          <p:nvPr/>
        </p:nvSpPr>
        <p:spPr bwMode="auto">
          <a:xfrm>
            <a:off x="3228237" y="5020726"/>
            <a:ext cx="281382" cy="298371"/>
          </a:xfrm>
          <a:custGeom>
            <a:avLst/>
            <a:gdLst>
              <a:gd name="T0" fmla="*/ 3240229 w 216"/>
              <a:gd name="T1" fmla="*/ 485501602 h 226"/>
              <a:gd name="T2" fmla="*/ 17640192 w 216"/>
              <a:gd name="T3" fmla="*/ 375205301 h 226"/>
              <a:gd name="T4" fmla="*/ 46641729 w 216"/>
              <a:gd name="T5" fmla="*/ 281541765 h 226"/>
              <a:gd name="T6" fmla="*/ 84375203 w 216"/>
              <a:gd name="T7" fmla="*/ 194790464 h 226"/>
              <a:gd name="T8" fmla="*/ 138480098 w 216"/>
              <a:gd name="T9" fmla="*/ 119076492 h 226"/>
              <a:gd name="T10" fmla="*/ 199629625 w 216"/>
              <a:gd name="T11" fmla="*/ 61343543 h 226"/>
              <a:gd name="T12" fmla="*/ 267147653 w 216"/>
              <a:gd name="T13" fmla="*/ 23385031 h 226"/>
              <a:gd name="T14" fmla="*/ 345025250 w 216"/>
              <a:gd name="T15" fmla="*/ 4298969 h 226"/>
              <a:gd name="T16" fmla="*/ 419223425 w 216"/>
              <a:gd name="T17" fmla="*/ 4298969 h 226"/>
              <a:gd name="T18" fmla="*/ 498025336 w 216"/>
              <a:gd name="T19" fmla="*/ 23385031 h 226"/>
              <a:gd name="T20" fmla="*/ 565530112 w 216"/>
              <a:gd name="T21" fmla="*/ 61343543 h 226"/>
              <a:gd name="T22" fmla="*/ 625689234 w 216"/>
              <a:gd name="T23" fmla="*/ 119076492 h 226"/>
              <a:gd name="T24" fmla="*/ 679668055 w 216"/>
              <a:gd name="T25" fmla="*/ 194790464 h 226"/>
              <a:gd name="T26" fmla="*/ 717712575 w 216"/>
              <a:gd name="T27" fmla="*/ 281541765 h 226"/>
              <a:gd name="T28" fmla="*/ 750629190 w 216"/>
              <a:gd name="T29" fmla="*/ 375205301 h 226"/>
              <a:gd name="T30" fmla="*/ 768364923 w 216"/>
              <a:gd name="T31" fmla="*/ 485501602 h 226"/>
              <a:gd name="T32" fmla="*/ 768364923 w 216"/>
              <a:gd name="T33" fmla="*/ 538347344 h 226"/>
              <a:gd name="T34" fmla="*/ 760897017 w 216"/>
              <a:gd name="T35" fmla="*/ 648670450 h 226"/>
              <a:gd name="T36" fmla="*/ 737022078 w 216"/>
              <a:gd name="T37" fmla="*/ 752872443 h 226"/>
              <a:gd name="T38" fmla="*/ 700842729 w 216"/>
              <a:gd name="T39" fmla="*/ 838030353 h 226"/>
              <a:gd name="T40" fmla="*/ 653426848 w 216"/>
              <a:gd name="T41" fmla="*/ 922864214 h 226"/>
              <a:gd name="T42" fmla="*/ 598538309 w 216"/>
              <a:gd name="T43" fmla="*/ 991076223 h 226"/>
              <a:gd name="T44" fmla="*/ 531035388 w 216"/>
              <a:gd name="T45" fmla="*/ 1037090728 h 226"/>
              <a:gd name="T46" fmla="*/ 459209920 w 216"/>
              <a:gd name="T47" fmla="*/ 1066707152 h 226"/>
              <a:gd name="T48" fmla="*/ 384634143 w 216"/>
              <a:gd name="T49" fmla="*/ 1075907407 h 226"/>
              <a:gd name="T50" fmla="*/ 305076466 w 216"/>
              <a:gd name="T51" fmla="*/ 1066707152 h 226"/>
              <a:gd name="T52" fmla="*/ 234138249 w 216"/>
              <a:gd name="T53" fmla="*/ 1037090728 h 226"/>
              <a:gd name="T54" fmla="*/ 166617470 w 216"/>
              <a:gd name="T55" fmla="*/ 991076223 h 226"/>
              <a:gd name="T56" fmla="*/ 114162216 w 216"/>
              <a:gd name="T57" fmla="*/ 922864214 h 226"/>
              <a:gd name="T58" fmla="*/ 64248977 w 216"/>
              <a:gd name="T59" fmla="*/ 838030353 h 226"/>
              <a:gd name="T60" fmla="*/ 27952822 w 216"/>
              <a:gd name="T61" fmla="*/ 752872443 h 226"/>
              <a:gd name="T62" fmla="*/ 6645470 w 216"/>
              <a:gd name="T63" fmla="*/ 648670450 h 226"/>
              <a:gd name="T64" fmla="*/ 0 w 216"/>
              <a:gd name="T65" fmla="*/ 538347344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8" y="68"/>
                </a:lnTo>
                <a:lnTo>
                  <a:pt x="13" y="59"/>
                </a:lnTo>
                <a:lnTo>
                  <a:pt x="18" y="50"/>
                </a:lnTo>
                <a:lnTo>
                  <a:pt x="24" y="41"/>
                </a:lnTo>
                <a:lnTo>
                  <a:pt x="32" y="33"/>
                </a:lnTo>
                <a:lnTo>
                  <a:pt x="39" y="25"/>
                </a:lnTo>
                <a:lnTo>
                  <a:pt x="47" y="18"/>
                </a:lnTo>
                <a:lnTo>
                  <a:pt x="56" y="13"/>
                </a:lnTo>
                <a:lnTo>
                  <a:pt x="66" y="9"/>
                </a:lnTo>
                <a:lnTo>
                  <a:pt x="75" y="5"/>
                </a:lnTo>
                <a:lnTo>
                  <a:pt x="86" y="2"/>
                </a:lnTo>
                <a:lnTo>
                  <a:pt x="97" y="1"/>
                </a:lnTo>
                <a:lnTo>
                  <a:pt x="108" y="0"/>
                </a:lnTo>
                <a:lnTo>
                  <a:pt x="118" y="1"/>
                </a:lnTo>
                <a:lnTo>
                  <a:pt x="129" y="2"/>
                </a:lnTo>
                <a:lnTo>
                  <a:pt x="140" y="5"/>
                </a:lnTo>
                <a:lnTo>
                  <a:pt x="149" y="9"/>
                </a:lnTo>
                <a:lnTo>
                  <a:pt x="159" y="13"/>
                </a:lnTo>
                <a:lnTo>
                  <a:pt x="168" y="18"/>
                </a:lnTo>
                <a:lnTo>
                  <a:pt x="176" y="25"/>
                </a:lnTo>
                <a:lnTo>
                  <a:pt x="184" y="33"/>
                </a:lnTo>
                <a:lnTo>
                  <a:pt x="191" y="41"/>
                </a:lnTo>
                <a:lnTo>
                  <a:pt x="197" y="50"/>
                </a:lnTo>
                <a:lnTo>
                  <a:pt x="202" y="59"/>
                </a:lnTo>
                <a:lnTo>
                  <a:pt x="207" y="68"/>
                </a:lnTo>
                <a:lnTo>
                  <a:pt x="211" y="79"/>
                </a:lnTo>
                <a:lnTo>
                  <a:pt x="214" y="90"/>
                </a:lnTo>
                <a:lnTo>
                  <a:pt x="216" y="102"/>
                </a:lnTo>
                <a:lnTo>
                  <a:pt x="216" y="113"/>
                </a:lnTo>
                <a:lnTo>
                  <a:pt x="216" y="125"/>
                </a:lnTo>
                <a:lnTo>
                  <a:pt x="214" y="136"/>
                </a:lnTo>
                <a:lnTo>
                  <a:pt x="211" y="147"/>
                </a:lnTo>
                <a:lnTo>
                  <a:pt x="207" y="158"/>
                </a:lnTo>
                <a:lnTo>
                  <a:pt x="202" y="167"/>
                </a:lnTo>
                <a:lnTo>
                  <a:pt x="197" y="176"/>
                </a:lnTo>
                <a:lnTo>
                  <a:pt x="191" y="186"/>
                </a:lnTo>
                <a:lnTo>
                  <a:pt x="184" y="194"/>
                </a:lnTo>
                <a:lnTo>
                  <a:pt x="176" y="201"/>
                </a:lnTo>
                <a:lnTo>
                  <a:pt x="168" y="208"/>
                </a:lnTo>
                <a:lnTo>
                  <a:pt x="159" y="213"/>
                </a:lnTo>
                <a:lnTo>
                  <a:pt x="149" y="218"/>
                </a:lnTo>
                <a:lnTo>
                  <a:pt x="140" y="221"/>
                </a:lnTo>
                <a:lnTo>
                  <a:pt x="129" y="224"/>
                </a:lnTo>
                <a:lnTo>
                  <a:pt x="118" y="226"/>
                </a:lnTo>
                <a:lnTo>
                  <a:pt x="108" y="226"/>
                </a:lnTo>
                <a:lnTo>
                  <a:pt x="97" y="226"/>
                </a:lnTo>
                <a:lnTo>
                  <a:pt x="86" y="224"/>
                </a:lnTo>
                <a:lnTo>
                  <a:pt x="75" y="221"/>
                </a:lnTo>
                <a:lnTo>
                  <a:pt x="66" y="218"/>
                </a:lnTo>
                <a:lnTo>
                  <a:pt x="56" y="213"/>
                </a:lnTo>
                <a:lnTo>
                  <a:pt x="47" y="208"/>
                </a:lnTo>
                <a:lnTo>
                  <a:pt x="39" y="201"/>
                </a:lnTo>
                <a:lnTo>
                  <a:pt x="32" y="194"/>
                </a:lnTo>
                <a:lnTo>
                  <a:pt x="24" y="186"/>
                </a:lnTo>
                <a:lnTo>
                  <a:pt x="18" y="176"/>
                </a:lnTo>
                <a:lnTo>
                  <a:pt x="13" y="167"/>
                </a:lnTo>
                <a:lnTo>
                  <a:pt x="8" y="158"/>
                </a:lnTo>
                <a:lnTo>
                  <a:pt x="5" y="147"/>
                </a:lnTo>
                <a:lnTo>
                  <a:pt x="2" y="136"/>
                </a:lnTo>
                <a:lnTo>
                  <a:pt x="1" y="125"/>
                </a:lnTo>
                <a:lnTo>
                  <a:pt x="0" y="113"/>
                </a:lnTo>
                <a:close/>
              </a:path>
            </a:pathLst>
          </a:custGeom>
          <a:solidFill>
            <a:srgbClr val="FFFFFF"/>
          </a:solidFill>
          <a:ln w="9525">
            <a:noFill/>
            <a:round/>
            <a:headEnd/>
            <a:tailEnd/>
          </a:ln>
        </p:spPr>
        <p:txBody>
          <a:bodyPr/>
          <a:lstStyle/>
          <a:p>
            <a:endParaRPr lang="zh-CN" altLang="en-US"/>
          </a:p>
        </p:txBody>
      </p:sp>
      <p:sp>
        <p:nvSpPr>
          <p:cNvPr id="31" name="未知">
            <a:extLst>
              <a:ext uri="{FF2B5EF4-FFF2-40B4-BE49-F238E27FC236}">
                <a16:creationId xmlns:a16="http://schemas.microsoft.com/office/drawing/2014/main" id="{978B2A54-E9AA-C4DB-0A52-6C17AF88337B}"/>
              </a:ext>
            </a:extLst>
          </p:cNvPr>
          <p:cNvSpPr>
            <a:spLocks noEditPoints="1"/>
          </p:cNvSpPr>
          <p:nvPr/>
        </p:nvSpPr>
        <p:spPr bwMode="auto">
          <a:xfrm>
            <a:off x="2281827" y="5168007"/>
            <a:ext cx="948315" cy="6348"/>
          </a:xfrm>
          <a:custGeom>
            <a:avLst/>
            <a:gdLst>
              <a:gd name="T0" fmla="*/ 2147483646 w 729"/>
              <a:gd name="T1" fmla="*/ 0 h 4"/>
              <a:gd name="T2" fmla="*/ 2147483646 w 729"/>
              <a:gd name="T3" fmla="*/ 484306175 h 4"/>
              <a:gd name="T4" fmla="*/ 2147483646 w 729"/>
              <a:gd name="T5" fmla="*/ 484306175 h 4"/>
              <a:gd name="T6" fmla="*/ 2147483646 w 729"/>
              <a:gd name="T7" fmla="*/ 0 h 4"/>
              <a:gd name="T8" fmla="*/ 2147483646 w 729"/>
              <a:gd name="T9" fmla="*/ 920181458 h 4"/>
              <a:gd name="T10" fmla="*/ 2147483646 w 729"/>
              <a:gd name="T11" fmla="*/ 0 h 4"/>
              <a:gd name="T12" fmla="*/ 2147483646 w 729"/>
              <a:gd name="T13" fmla="*/ 920181458 h 4"/>
              <a:gd name="T14" fmla="*/ 2147483646 w 729"/>
              <a:gd name="T15" fmla="*/ 291778645 h 4"/>
              <a:gd name="T16" fmla="*/ 2147483646 w 729"/>
              <a:gd name="T17" fmla="*/ 291778645 h 4"/>
              <a:gd name="T18" fmla="*/ 2057898466 w 729"/>
              <a:gd name="T19" fmla="*/ 920181458 h 4"/>
              <a:gd name="T20" fmla="*/ 2057898466 w 729"/>
              <a:gd name="T21" fmla="*/ 0 h 4"/>
              <a:gd name="T22" fmla="*/ 2057898466 w 729"/>
              <a:gd name="T23" fmla="*/ 920181458 h 4"/>
              <a:gd name="T24" fmla="*/ 1932938009 w 729"/>
              <a:gd name="T25" fmla="*/ 0 h 4"/>
              <a:gd name="T26" fmla="*/ 1942533754 w 729"/>
              <a:gd name="T27" fmla="*/ 484306175 h 4"/>
              <a:gd name="T28" fmla="*/ 1821715506 w 729"/>
              <a:gd name="T29" fmla="*/ 484306175 h 4"/>
              <a:gd name="T30" fmla="*/ 1831675215 w 729"/>
              <a:gd name="T31" fmla="*/ 0 h 4"/>
              <a:gd name="T32" fmla="*/ 1712415622 w 729"/>
              <a:gd name="T33" fmla="*/ 920181458 h 4"/>
              <a:gd name="T34" fmla="*/ 1712415622 w 729"/>
              <a:gd name="T35" fmla="*/ 0 h 4"/>
              <a:gd name="T36" fmla="*/ 1712415622 w 729"/>
              <a:gd name="T37" fmla="*/ 920181458 h 4"/>
              <a:gd name="T38" fmla="*/ 1593745445 w 729"/>
              <a:gd name="T39" fmla="*/ 291778645 h 4"/>
              <a:gd name="T40" fmla="*/ 1604737539 w 729"/>
              <a:gd name="T41" fmla="*/ 291778645 h 4"/>
              <a:gd name="T42" fmla="*/ 1487810344 w 729"/>
              <a:gd name="T43" fmla="*/ 920181458 h 4"/>
              <a:gd name="T44" fmla="*/ 1487810344 w 729"/>
              <a:gd name="T45" fmla="*/ 0 h 4"/>
              <a:gd name="T46" fmla="*/ 1487810344 w 729"/>
              <a:gd name="T47" fmla="*/ 920181458 h 4"/>
              <a:gd name="T48" fmla="*/ 1366714874 w 729"/>
              <a:gd name="T49" fmla="*/ 0 h 4"/>
              <a:gd name="T50" fmla="*/ 1373229066 w 729"/>
              <a:gd name="T51" fmla="*/ 484306175 h 4"/>
              <a:gd name="T52" fmla="*/ 1252461521 w 729"/>
              <a:gd name="T53" fmla="*/ 484306175 h 4"/>
              <a:gd name="T54" fmla="*/ 1263948818 w 729"/>
              <a:gd name="T55" fmla="*/ 0 h 4"/>
              <a:gd name="T56" fmla="*/ 1146340105 w 729"/>
              <a:gd name="T57" fmla="*/ 920181458 h 4"/>
              <a:gd name="T58" fmla="*/ 1146340105 w 729"/>
              <a:gd name="T59" fmla="*/ 0 h 4"/>
              <a:gd name="T60" fmla="*/ 1146340105 w 729"/>
              <a:gd name="T61" fmla="*/ 920181458 h 4"/>
              <a:gd name="T62" fmla="*/ 1024456029 w 729"/>
              <a:gd name="T63" fmla="*/ 291778645 h 4"/>
              <a:gd name="T64" fmla="*/ 1038565315 w 729"/>
              <a:gd name="T65" fmla="*/ 291778645 h 4"/>
              <a:gd name="T66" fmla="*/ 918510975 w 729"/>
              <a:gd name="T67" fmla="*/ 920181458 h 4"/>
              <a:gd name="T68" fmla="*/ 918510975 w 729"/>
              <a:gd name="T69" fmla="*/ 0 h 4"/>
              <a:gd name="T70" fmla="*/ 918510975 w 729"/>
              <a:gd name="T71" fmla="*/ 920181458 h 4"/>
              <a:gd name="T72" fmla="*/ 797461423 w 729"/>
              <a:gd name="T73" fmla="*/ 0 h 4"/>
              <a:gd name="T74" fmla="*/ 807151808 w 729"/>
              <a:gd name="T75" fmla="*/ 484306175 h 4"/>
              <a:gd name="T76" fmla="*/ 687779442 w 729"/>
              <a:gd name="T77" fmla="*/ 484306175 h 4"/>
              <a:gd name="T78" fmla="*/ 694649740 w 729"/>
              <a:gd name="T79" fmla="*/ 0 h 4"/>
              <a:gd name="T80" fmla="*/ 580106852 w 729"/>
              <a:gd name="T81" fmla="*/ 920181458 h 4"/>
              <a:gd name="T82" fmla="*/ 580106852 w 729"/>
              <a:gd name="T83" fmla="*/ 0 h 4"/>
              <a:gd name="T84" fmla="*/ 580106852 w 729"/>
              <a:gd name="T85" fmla="*/ 920181458 h 4"/>
              <a:gd name="T86" fmla="*/ 455087531 w 729"/>
              <a:gd name="T87" fmla="*/ 291778645 h 4"/>
              <a:gd name="T88" fmla="*/ 473377646 w 729"/>
              <a:gd name="T89" fmla="*/ 291778645 h 4"/>
              <a:gd name="T90" fmla="*/ 348774870 w 729"/>
              <a:gd name="T91" fmla="*/ 920181458 h 4"/>
              <a:gd name="T92" fmla="*/ 348774870 w 729"/>
              <a:gd name="T93" fmla="*/ 0 h 4"/>
              <a:gd name="T94" fmla="*/ 348774870 w 729"/>
              <a:gd name="T95" fmla="*/ 920181458 h 4"/>
              <a:gd name="T96" fmla="*/ 227024359 w 729"/>
              <a:gd name="T97" fmla="*/ 0 h 4"/>
              <a:gd name="T98" fmla="*/ 237743610 w 729"/>
              <a:gd name="T99" fmla="*/ 484306175 h 4"/>
              <a:gd name="T100" fmla="*/ 117723613 w 729"/>
              <a:gd name="T101" fmla="*/ 484306175 h 4"/>
              <a:gd name="T102" fmla="*/ 128046502 w 729"/>
              <a:gd name="T103" fmla="*/ 0 h 4"/>
              <a:gd name="T104" fmla="*/ 9959062 w 729"/>
              <a:gd name="T105" fmla="*/ 920181458 h 4"/>
              <a:gd name="T106" fmla="*/ 9959062 w 729"/>
              <a:gd name="T107" fmla="*/ 0 h 4"/>
              <a:gd name="T108" fmla="*/ 9959062 w 729"/>
              <a:gd name="T109" fmla="*/ 920181458 h 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29"/>
              <a:gd name="T166" fmla="*/ 0 h 4"/>
              <a:gd name="T167" fmla="*/ 729 w 729"/>
              <a:gd name="T168" fmla="*/ 4 h 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29" h="4">
                <a:moveTo>
                  <a:pt x="727" y="4"/>
                </a:moveTo>
                <a:lnTo>
                  <a:pt x="727" y="4"/>
                </a:lnTo>
                <a:lnTo>
                  <a:pt x="725" y="2"/>
                </a:lnTo>
                <a:lnTo>
                  <a:pt x="725" y="1"/>
                </a:lnTo>
                <a:lnTo>
                  <a:pt x="725" y="0"/>
                </a:lnTo>
                <a:lnTo>
                  <a:pt x="727" y="0"/>
                </a:lnTo>
                <a:lnTo>
                  <a:pt x="728" y="0"/>
                </a:lnTo>
                <a:lnTo>
                  <a:pt x="729" y="1"/>
                </a:lnTo>
                <a:lnTo>
                  <a:pt x="728" y="2"/>
                </a:lnTo>
                <a:lnTo>
                  <a:pt x="727" y="4"/>
                </a:lnTo>
                <a:close/>
                <a:moveTo>
                  <a:pt x="694" y="4"/>
                </a:moveTo>
                <a:lnTo>
                  <a:pt x="694" y="4"/>
                </a:lnTo>
                <a:lnTo>
                  <a:pt x="693" y="2"/>
                </a:lnTo>
                <a:lnTo>
                  <a:pt x="691" y="1"/>
                </a:lnTo>
                <a:lnTo>
                  <a:pt x="693" y="0"/>
                </a:lnTo>
                <a:lnTo>
                  <a:pt x="694" y="0"/>
                </a:lnTo>
                <a:lnTo>
                  <a:pt x="695" y="0"/>
                </a:lnTo>
                <a:lnTo>
                  <a:pt x="695" y="1"/>
                </a:lnTo>
                <a:lnTo>
                  <a:pt x="695" y="2"/>
                </a:lnTo>
                <a:lnTo>
                  <a:pt x="694" y="4"/>
                </a:lnTo>
                <a:close/>
                <a:moveTo>
                  <a:pt x="660" y="4"/>
                </a:moveTo>
                <a:lnTo>
                  <a:pt x="660" y="4"/>
                </a:lnTo>
                <a:lnTo>
                  <a:pt x="659" y="2"/>
                </a:lnTo>
                <a:lnTo>
                  <a:pt x="659" y="1"/>
                </a:lnTo>
                <a:lnTo>
                  <a:pt x="659" y="0"/>
                </a:lnTo>
                <a:lnTo>
                  <a:pt x="660" y="0"/>
                </a:lnTo>
                <a:lnTo>
                  <a:pt x="662" y="0"/>
                </a:lnTo>
                <a:lnTo>
                  <a:pt x="663" y="1"/>
                </a:lnTo>
                <a:lnTo>
                  <a:pt x="662" y="2"/>
                </a:lnTo>
                <a:lnTo>
                  <a:pt x="660" y="4"/>
                </a:lnTo>
                <a:close/>
                <a:moveTo>
                  <a:pt x="628" y="4"/>
                </a:moveTo>
                <a:lnTo>
                  <a:pt x="628" y="4"/>
                </a:lnTo>
                <a:lnTo>
                  <a:pt x="627" y="2"/>
                </a:lnTo>
                <a:lnTo>
                  <a:pt x="627" y="1"/>
                </a:lnTo>
                <a:lnTo>
                  <a:pt x="627" y="0"/>
                </a:lnTo>
                <a:lnTo>
                  <a:pt x="628" y="0"/>
                </a:lnTo>
                <a:lnTo>
                  <a:pt x="629" y="0"/>
                </a:lnTo>
                <a:lnTo>
                  <a:pt x="629" y="1"/>
                </a:lnTo>
                <a:lnTo>
                  <a:pt x="629" y="2"/>
                </a:lnTo>
                <a:lnTo>
                  <a:pt x="628" y="4"/>
                </a:lnTo>
                <a:close/>
                <a:moveTo>
                  <a:pt x="596" y="4"/>
                </a:moveTo>
                <a:lnTo>
                  <a:pt x="596" y="4"/>
                </a:lnTo>
                <a:lnTo>
                  <a:pt x="594" y="2"/>
                </a:lnTo>
                <a:lnTo>
                  <a:pt x="593" y="1"/>
                </a:lnTo>
                <a:lnTo>
                  <a:pt x="594" y="0"/>
                </a:lnTo>
                <a:lnTo>
                  <a:pt x="596" y="0"/>
                </a:lnTo>
                <a:lnTo>
                  <a:pt x="597" y="0"/>
                </a:lnTo>
                <a:lnTo>
                  <a:pt x="597" y="1"/>
                </a:lnTo>
                <a:lnTo>
                  <a:pt x="597" y="2"/>
                </a:lnTo>
                <a:lnTo>
                  <a:pt x="596" y="4"/>
                </a:lnTo>
                <a:close/>
                <a:moveTo>
                  <a:pt x="562" y="4"/>
                </a:moveTo>
                <a:lnTo>
                  <a:pt x="562" y="4"/>
                </a:lnTo>
                <a:lnTo>
                  <a:pt x="560" y="2"/>
                </a:lnTo>
                <a:lnTo>
                  <a:pt x="560" y="1"/>
                </a:lnTo>
                <a:lnTo>
                  <a:pt x="560" y="0"/>
                </a:lnTo>
                <a:lnTo>
                  <a:pt x="562" y="0"/>
                </a:lnTo>
                <a:lnTo>
                  <a:pt x="563" y="0"/>
                </a:lnTo>
                <a:lnTo>
                  <a:pt x="565" y="1"/>
                </a:lnTo>
                <a:lnTo>
                  <a:pt x="563" y="2"/>
                </a:lnTo>
                <a:lnTo>
                  <a:pt x="562" y="4"/>
                </a:lnTo>
                <a:close/>
                <a:moveTo>
                  <a:pt x="529" y="4"/>
                </a:moveTo>
                <a:lnTo>
                  <a:pt x="529" y="4"/>
                </a:lnTo>
                <a:lnTo>
                  <a:pt x="528" y="2"/>
                </a:lnTo>
                <a:lnTo>
                  <a:pt x="527" y="1"/>
                </a:lnTo>
                <a:lnTo>
                  <a:pt x="528" y="0"/>
                </a:lnTo>
                <a:lnTo>
                  <a:pt x="529" y="0"/>
                </a:lnTo>
                <a:lnTo>
                  <a:pt x="531" y="0"/>
                </a:lnTo>
                <a:lnTo>
                  <a:pt x="531" y="1"/>
                </a:lnTo>
                <a:lnTo>
                  <a:pt x="531" y="2"/>
                </a:lnTo>
                <a:lnTo>
                  <a:pt x="529" y="4"/>
                </a:lnTo>
                <a:close/>
                <a:moveTo>
                  <a:pt x="496" y="4"/>
                </a:moveTo>
                <a:lnTo>
                  <a:pt x="496" y="4"/>
                </a:lnTo>
                <a:lnTo>
                  <a:pt x="494" y="2"/>
                </a:lnTo>
                <a:lnTo>
                  <a:pt x="494" y="1"/>
                </a:lnTo>
                <a:lnTo>
                  <a:pt x="494" y="0"/>
                </a:lnTo>
                <a:lnTo>
                  <a:pt x="496" y="0"/>
                </a:lnTo>
                <a:lnTo>
                  <a:pt x="497" y="0"/>
                </a:lnTo>
                <a:lnTo>
                  <a:pt x="498" y="1"/>
                </a:lnTo>
                <a:lnTo>
                  <a:pt x="497" y="2"/>
                </a:lnTo>
                <a:lnTo>
                  <a:pt x="496" y="4"/>
                </a:lnTo>
                <a:close/>
                <a:moveTo>
                  <a:pt x="463" y="4"/>
                </a:moveTo>
                <a:lnTo>
                  <a:pt x="463" y="4"/>
                </a:lnTo>
                <a:lnTo>
                  <a:pt x="462" y="2"/>
                </a:lnTo>
                <a:lnTo>
                  <a:pt x="462" y="1"/>
                </a:lnTo>
                <a:lnTo>
                  <a:pt x="462" y="0"/>
                </a:lnTo>
                <a:lnTo>
                  <a:pt x="463" y="0"/>
                </a:lnTo>
                <a:lnTo>
                  <a:pt x="465" y="0"/>
                </a:lnTo>
                <a:lnTo>
                  <a:pt x="465" y="1"/>
                </a:lnTo>
                <a:lnTo>
                  <a:pt x="465" y="2"/>
                </a:lnTo>
                <a:lnTo>
                  <a:pt x="463" y="4"/>
                </a:lnTo>
                <a:close/>
                <a:moveTo>
                  <a:pt x="431" y="4"/>
                </a:moveTo>
                <a:lnTo>
                  <a:pt x="431" y="4"/>
                </a:lnTo>
                <a:lnTo>
                  <a:pt x="429" y="2"/>
                </a:lnTo>
                <a:lnTo>
                  <a:pt x="428" y="1"/>
                </a:lnTo>
                <a:lnTo>
                  <a:pt x="429" y="0"/>
                </a:lnTo>
                <a:lnTo>
                  <a:pt x="431" y="0"/>
                </a:lnTo>
                <a:lnTo>
                  <a:pt x="432" y="0"/>
                </a:lnTo>
                <a:lnTo>
                  <a:pt x="432" y="1"/>
                </a:lnTo>
                <a:lnTo>
                  <a:pt x="432" y="2"/>
                </a:lnTo>
                <a:lnTo>
                  <a:pt x="431" y="4"/>
                </a:lnTo>
                <a:close/>
                <a:moveTo>
                  <a:pt x="397" y="4"/>
                </a:moveTo>
                <a:lnTo>
                  <a:pt x="397" y="4"/>
                </a:lnTo>
                <a:lnTo>
                  <a:pt x="396" y="2"/>
                </a:lnTo>
                <a:lnTo>
                  <a:pt x="396" y="1"/>
                </a:lnTo>
                <a:lnTo>
                  <a:pt x="396" y="0"/>
                </a:lnTo>
                <a:lnTo>
                  <a:pt x="397" y="0"/>
                </a:lnTo>
                <a:lnTo>
                  <a:pt x="398" y="0"/>
                </a:lnTo>
                <a:lnTo>
                  <a:pt x="400" y="1"/>
                </a:lnTo>
                <a:lnTo>
                  <a:pt x="398" y="2"/>
                </a:lnTo>
                <a:lnTo>
                  <a:pt x="397" y="4"/>
                </a:lnTo>
                <a:close/>
                <a:moveTo>
                  <a:pt x="365" y="4"/>
                </a:moveTo>
                <a:lnTo>
                  <a:pt x="365" y="4"/>
                </a:lnTo>
                <a:lnTo>
                  <a:pt x="363" y="2"/>
                </a:lnTo>
                <a:lnTo>
                  <a:pt x="363" y="1"/>
                </a:lnTo>
                <a:lnTo>
                  <a:pt x="363" y="0"/>
                </a:lnTo>
                <a:lnTo>
                  <a:pt x="365" y="0"/>
                </a:lnTo>
                <a:lnTo>
                  <a:pt x="366" y="0"/>
                </a:lnTo>
                <a:lnTo>
                  <a:pt x="366" y="1"/>
                </a:lnTo>
                <a:lnTo>
                  <a:pt x="366" y="2"/>
                </a:lnTo>
                <a:lnTo>
                  <a:pt x="365" y="4"/>
                </a:lnTo>
                <a:close/>
                <a:moveTo>
                  <a:pt x="332" y="4"/>
                </a:moveTo>
                <a:lnTo>
                  <a:pt x="332" y="4"/>
                </a:lnTo>
                <a:lnTo>
                  <a:pt x="331" y="2"/>
                </a:lnTo>
                <a:lnTo>
                  <a:pt x="330" y="1"/>
                </a:lnTo>
                <a:lnTo>
                  <a:pt x="331" y="0"/>
                </a:lnTo>
                <a:lnTo>
                  <a:pt x="332" y="0"/>
                </a:lnTo>
                <a:lnTo>
                  <a:pt x="334" y="1"/>
                </a:lnTo>
                <a:lnTo>
                  <a:pt x="332" y="2"/>
                </a:lnTo>
                <a:lnTo>
                  <a:pt x="332" y="4"/>
                </a:lnTo>
                <a:close/>
                <a:moveTo>
                  <a:pt x="299" y="4"/>
                </a:moveTo>
                <a:lnTo>
                  <a:pt x="299" y="4"/>
                </a:lnTo>
                <a:lnTo>
                  <a:pt x="297" y="2"/>
                </a:lnTo>
                <a:lnTo>
                  <a:pt x="297" y="1"/>
                </a:lnTo>
                <a:lnTo>
                  <a:pt x="297" y="0"/>
                </a:lnTo>
                <a:lnTo>
                  <a:pt x="299" y="0"/>
                </a:lnTo>
                <a:lnTo>
                  <a:pt x="300" y="0"/>
                </a:lnTo>
                <a:lnTo>
                  <a:pt x="301" y="1"/>
                </a:lnTo>
                <a:lnTo>
                  <a:pt x="300" y="2"/>
                </a:lnTo>
                <a:lnTo>
                  <a:pt x="299" y="4"/>
                </a:lnTo>
                <a:close/>
                <a:moveTo>
                  <a:pt x="266" y="4"/>
                </a:moveTo>
                <a:lnTo>
                  <a:pt x="266" y="4"/>
                </a:lnTo>
                <a:lnTo>
                  <a:pt x="265" y="2"/>
                </a:lnTo>
                <a:lnTo>
                  <a:pt x="263" y="1"/>
                </a:lnTo>
                <a:lnTo>
                  <a:pt x="265" y="0"/>
                </a:lnTo>
                <a:lnTo>
                  <a:pt x="266" y="0"/>
                </a:lnTo>
                <a:lnTo>
                  <a:pt x="267" y="0"/>
                </a:lnTo>
                <a:lnTo>
                  <a:pt x="267" y="1"/>
                </a:lnTo>
                <a:lnTo>
                  <a:pt x="267" y="2"/>
                </a:lnTo>
                <a:lnTo>
                  <a:pt x="266" y="4"/>
                </a:lnTo>
                <a:close/>
                <a:moveTo>
                  <a:pt x="232" y="4"/>
                </a:moveTo>
                <a:lnTo>
                  <a:pt x="232" y="4"/>
                </a:lnTo>
                <a:lnTo>
                  <a:pt x="231" y="2"/>
                </a:lnTo>
                <a:lnTo>
                  <a:pt x="231" y="1"/>
                </a:lnTo>
                <a:lnTo>
                  <a:pt x="231" y="0"/>
                </a:lnTo>
                <a:lnTo>
                  <a:pt x="232" y="0"/>
                </a:lnTo>
                <a:lnTo>
                  <a:pt x="234" y="0"/>
                </a:lnTo>
                <a:lnTo>
                  <a:pt x="235" y="1"/>
                </a:lnTo>
                <a:lnTo>
                  <a:pt x="234" y="2"/>
                </a:lnTo>
                <a:lnTo>
                  <a:pt x="232" y="4"/>
                </a:lnTo>
                <a:close/>
                <a:moveTo>
                  <a:pt x="200" y="4"/>
                </a:moveTo>
                <a:lnTo>
                  <a:pt x="200" y="4"/>
                </a:lnTo>
                <a:lnTo>
                  <a:pt x="199" y="2"/>
                </a:lnTo>
                <a:lnTo>
                  <a:pt x="199" y="1"/>
                </a:lnTo>
                <a:lnTo>
                  <a:pt x="199" y="0"/>
                </a:lnTo>
                <a:lnTo>
                  <a:pt x="200" y="0"/>
                </a:lnTo>
                <a:lnTo>
                  <a:pt x="201" y="0"/>
                </a:lnTo>
                <a:lnTo>
                  <a:pt x="201" y="1"/>
                </a:lnTo>
                <a:lnTo>
                  <a:pt x="201" y="2"/>
                </a:lnTo>
                <a:lnTo>
                  <a:pt x="200" y="4"/>
                </a:lnTo>
                <a:close/>
                <a:moveTo>
                  <a:pt x="168" y="4"/>
                </a:moveTo>
                <a:lnTo>
                  <a:pt x="168" y="4"/>
                </a:lnTo>
                <a:lnTo>
                  <a:pt x="166" y="2"/>
                </a:lnTo>
                <a:lnTo>
                  <a:pt x="165" y="1"/>
                </a:lnTo>
                <a:lnTo>
                  <a:pt x="166" y="0"/>
                </a:lnTo>
                <a:lnTo>
                  <a:pt x="168" y="0"/>
                </a:lnTo>
                <a:lnTo>
                  <a:pt x="169" y="1"/>
                </a:lnTo>
                <a:lnTo>
                  <a:pt x="168" y="2"/>
                </a:lnTo>
                <a:lnTo>
                  <a:pt x="168" y="4"/>
                </a:lnTo>
                <a:close/>
                <a:moveTo>
                  <a:pt x="134" y="4"/>
                </a:moveTo>
                <a:lnTo>
                  <a:pt x="134" y="4"/>
                </a:lnTo>
                <a:lnTo>
                  <a:pt x="132" y="2"/>
                </a:lnTo>
                <a:lnTo>
                  <a:pt x="132" y="1"/>
                </a:lnTo>
                <a:lnTo>
                  <a:pt x="132" y="0"/>
                </a:lnTo>
                <a:lnTo>
                  <a:pt x="134" y="0"/>
                </a:lnTo>
                <a:lnTo>
                  <a:pt x="135" y="0"/>
                </a:lnTo>
                <a:lnTo>
                  <a:pt x="137" y="1"/>
                </a:lnTo>
                <a:lnTo>
                  <a:pt x="135" y="2"/>
                </a:lnTo>
                <a:lnTo>
                  <a:pt x="134" y="4"/>
                </a:lnTo>
                <a:close/>
                <a:moveTo>
                  <a:pt x="101" y="4"/>
                </a:moveTo>
                <a:lnTo>
                  <a:pt x="101" y="4"/>
                </a:lnTo>
                <a:lnTo>
                  <a:pt x="100" y="2"/>
                </a:lnTo>
                <a:lnTo>
                  <a:pt x="99" y="1"/>
                </a:lnTo>
                <a:lnTo>
                  <a:pt x="100" y="0"/>
                </a:lnTo>
                <a:lnTo>
                  <a:pt x="101" y="0"/>
                </a:lnTo>
                <a:lnTo>
                  <a:pt x="103" y="0"/>
                </a:lnTo>
                <a:lnTo>
                  <a:pt x="103" y="1"/>
                </a:lnTo>
                <a:lnTo>
                  <a:pt x="103" y="2"/>
                </a:lnTo>
                <a:lnTo>
                  <a:pt x="101" y="4"/>
                </a:lnTo>
                <a:close/>
                <a:moveTo>
                  <a:pt x="68" y="4"/>
                </a:moveTo>
                <a:lnTo>
                  <a:pt x="68" y="4"/>
                </a:lnTo>
                <a:lnTo>
                  <a:pt x="66" y="2"/>
                </a:lnTo>
                <a:lnTo>
                  <a:pt x="66" y="1"/>
                </a:lnTo>
                <a:lnTo>
                  <a:pt x="66" y="0"/>
                </a:lnTo>
                <a:lnTo>
                  <a:pt x="68" y="0"/>
                </a:lnTo>
                <a:lnTo>
                  <a:pt x="69" y="0"/>
                </a:lnTo>
                <a:lnTo>
                  <a:pt x="70" y="1"/>
                </a:lnTo>
                <a:lnTo>
                  <a:pt x="69" y="2"/>
                </a:lnTo>
                <a:lnTo>
                  <a:pt x="68" y="4"/>
                </a:lnTo>
                <a:close/>
                <a:moveTo>
                  <a:pt x="35" y="4"/>
                </a:moveTo>
                <a:lnTo>
                  <a:pt x="35" y="4"/>
                </a:lnTo>
                <a:lnTo>
                  <a:pt x="34" y="2"/>
                </a:lnTo>
                <a:lnTo>
                  <a:pt x="34" y="1"/>
                </a:lnTo>
                <a:lnTo>
                  <a:pt x="34" y="0"/>
                </a:lnTo>
                <a:lnTo>
                  <a:pt x="35" y="0"/>
                </a:lnTo>
                <a:lnTo>
                  <a:pt x="37" y="0"/>
                </a:lnTo>
                <a:lnTo>
                  <a:pt x="37" y="1"/>
                </a:lnTo>
                <a:lnTo>
                  <a:pt x="37" y="2"/>
                </a:lnTo>
                <a:lnTo>
                  <a:pt x="35" y="4"/>
                </a:lnTo>
                <a:close/>
                <a:moveTo>
                  <a:pt x="3" y="4"/>
                </a:moveTo>
                <a:lnTo>
                  <a:pt x="3" y="4"/>
                </a:lnTo>
                <a:lnTo>
                  <a:pt x="2" y="2"/>
                </a:lnTo>
                <a:lnTo>
                  <a:pt x="0" y="1"/>
                </a:lnTo>
                <a:lnTo>
                  <a:pt x="2" y="0"/>
                </a:lnTo>
                <a:lnTo>
                  <a:pt x="3" y="0"/>
                </a:lnTo>
                <a:lnTo>
                  <a:pt x="4" y="0"/>
                </a:lnTo>
                <a:lnTo>
                  <a:pt x="4" y="1"/>
                </a:lnTo>
                <a:lnTo>
                  <a:pt x="4" y="2"/>
                </a:lnTo>
                <a:lnTo>
                  <a:pt x="3" y="4"/>
                </a:lnTo>
                <a:close/>
              </a:path>
            </a:pathLst>
          </a:custGeom>
          <a:solidFill>
            <a:srgbClr val="000000"/>
          </a:solidFill>
          <a:ln w="1588">
            <a:solidFill>
              <a:srgbClr val="000000"/>
            </a:solidFill>
            <a:round/>
            <a:headEnd/>
            <a:tailEnd/>
          </a:ln>
        </p:spPr>
        <p:txBody>
          <a:bodyPr/>
          <a:lstStyle/>
          <a:p>
            <a:endParaRPr lang="zh-CN" altLang="en-US"/>
          </a:p>
        </p:txBody>
      </p:sp>
      <p:sp>
        <p:nvSpPr>
          <p:cNvPr id="32" name="未知">
            <a:extLst>
              <a:ext uri="{FF2B5EF4-FFF2-40B4-BE49-F238E27FC236}">
                <a16:creationId xmlns:a16="http://schemas.microsoft.com/office/drawing/2014/main" id="{4F4662ED-8CB0-2E32-CFE8-E090BFA36F85}"/>
              </a:ext>
            </a:extLst>
          </p:cNvPr>
          <p:cNvSpPr>
            <a:spLocks/>
          </p:cNvSpPr>
          <p:nvPr/>
        </p:nvSpPr>
        <p:spPr bwMode="auto">
          <a:xfrm>
            <a:off x="2102708" y="5115951"/>
            <a:ext cx="163240" cy="107921"/>
          </a:xfrm>
          <a:custGeom>
            <a:avLst/>
            <a:gdLst>
              <a:gd name="T0" fmla="*/ 340691775 w 127"/>
              <a:gd name="T1" fmla="*/ 225867066 h 84"/>
              <a:gd name="T2" fmla="*/ 0 w 127"/>
              <a:gd name="T3" fmla="*/ 112864617 h 84"/>
              <a:gd name="T4" fmla="*/ 340691775 w 127"/>
              <a:gd name="T5" fmla="*/ 0 h 84"/>
              <a:gd name="T6" fmla="*/ 340691775 w 127"/>
              <a:gd name="T7" fmla="*/ 225867066 h 84"/>
              <a:gd name="T8" fmla="*/ 0 60000 65536"/>
              <a:gd name="T9" fmla="*/ 0 60000 65536"/>
              <a:gd name="T10" fmla="*/ 0 60000 65536"/>
              <a:gd name="T11" fmla="*/ 0 60000 65536"/>
              <a:gd name="T12" fmla="*/ 0 w 127"/>
              <a:gd name="T13" fmla="*/ 0 h 84"/>
              <a:gd name="T14" fmla="*/ 127 w 127"/>
              <a:gd name="T15" fmla="*/ 84 h 84"/>
            </a:gdLst>
            <a:ahLst/>
            <a:cxnLst>
              <a:cxn ang="T8">
                <a:pos x="T0" y="T1"/>
              </a:cxn>
              <a:cxn ang="T9">
                <a:pos x="T2" y="T3"/>
              </a:cxn>
              <a:cxn ang="T10">
                <a:pos x="T4" y="T5"/>
              </a:cxn>
              <a:cxn ang="T11">
                <a:pos x="T6" y="T7"/>
              </a:cxn>
            </a:cxnLst>
            <a:rect l="T12" t="T13" r="T14" b="T15"/>
            <a:pathLst>
              <a:path w="127" h="84">
                <a:moveTo>
                  <a:pt x="127" y="84"/>
                </a:moveTo>
                <a:lnTo>
                  <a:pt x="0" y="42"/>
                </a:lnTo>
                <a:lnTo>
                  <a:pt x="127" y="0"/>
                </a:lnTo>
                <a:lnTo>
                  <a:pt x="127" y="84"/>
                </a:lnTo>
                <a:close/>
              </a:path>
            </a:pathLst>
          </a:custGeom>
          <a:solidFill>
            <a:srgbClr val="000000"/>
          </a:solidFill>
          <a:ln w="9525">
            <a:noFill/>
            <a:round/>
            <a:headEnd/>
            <a:tailEnd/>
          </a:ln>
        </p:spPr>
        <p:txBody>
          <a:bodyPr/>
          <a:lstStyle/>
          <a:p>
            <a:endParaRPr lang="zh-CN" altLang="en-US"/>
          </a:p>
        </p:txBody>
      </p:sp>
      <p:sp>
        <p:nvSpPr>
          <p:cNvPr id="33" name="未知">
            <a:extLst>
              <a:ext uri="{FF2B5EF4-FFF2-40B4-BE49-F238E27FC236}">
                <a16:creationId xmlns:a16="http://schemas.microsoft.com/office/drawing/2014/main" id="{BF5CD1F2-D65F-A4A8-7784-D008D0FF1B82}"/>
              </a:ext>
            </a:extLst>
          </p:cNvPr>
          <p:cNvSpPr>
            <a:spLocks noEditPoints="1"/>
          </p:cNvSpPr>
          <p:nvPr/>
        </p:nvSpPr>
        <p:spPr bwMode="auto">
          <a:xfrm>
            <a:off x="1718427" y="5890445"/>
            <a:ext cx="949586" cy="4444"/>
          </a:xfrm>
          <a:custGeom>
            <a:avLst/>
            <a:gdLst>
              <a:gd name="T0" fmla="*/ 2147483646 w 729"/>
              <a:gd name="T1" fmla="*/ 0 h 4"/>
              <a:gd name="T2" fmla="*/ 2147483646 w 729"/>
              <a:gd name="T3" fmla="*/ 381523 h 4"/>
              <a:gd name="T4" fmla="*/ 2147483646 w 729"/>
              <a:gd name="T5" fmla="*/ 381523 h 4"/>
              <a:gd name="T6" fmla="*/ 2147483646 w 729"/>
              <a:gd name="T7" fmla="*/ 0 h 4"/>
              <a:gd name="T8" fmla="*/ 2147483646 w 729"/>
              <a:gd name="T9" fmla="*/ 505983 h 4"/>
              <a:gd name="T10" fmla="*/ 2147483646 w 729"/>
              <a:gd name="T11" fmla="*/ 0 h 4"/>
              <a:gd name="T12" fmla="*/ 2147483646 w 729"/>
              <a:gd name="T13" fmla="*/ 505983 h 4"/>
              <a:gd name="T14" fmla="*/ 2147483646 w 729"/>
              <a:gd name="T15" fmla="*/ 165183 h 4"/>
              <a:gd name="T16" fmla="*/ 2147483646 w 729"/>
              <a:gd name="T17" fmla="*/ 165183 h 4"/>
              <a:gd name="T18" fmla="*/ 2115121837 w 729"/>
              <a:gd name="T19" fmla="*/ 505983 h 4"/>
              <a:gd name="T20" fmla="*/ 2115121837 w 729"/>
              <a:gd name="T21" fmla="*/ 0 h 4"/>
              <a:gd name="T22" fmla="*/ 2115121837 w 729"/>
              <a:gd name="T23" fmla="*/ 505983 h 4"/>
              <a:gd name="T24" fmla="*/ 1986604874 w 729"/>
              <a:gd name="T25" fmla="*/ 0 h 4"/>
              <a:gd name="T26" fmla="*/ 1999540953 w 729"/>
              <a:gd name="T27" fmla="*/ 381523 h 4"/>
              <a:gd name="T28" fmla="*/ 1874654022 w 729"/>
              <a:gd name="T29" fmla="*/ 381523 h 4"/>
              <a:gd name="T30" fmla="*/ 1884516955 w 729"/>
              <a:gd name="T31" fmla="*/ 0 h 4"/>
              <a:gd name="T32" fmla="*/ 1760652337 w 729"/>
              <a:gd name="T33" fmla="*/ 505983 h 4"/>
              <a:gd name="T34" fmla="*/ 1760652337 w 729"/>
              <a:gd name="T35" fmla="*/ 0 h 4"/>
              <a:gd name="T36" fmla="*/ 1760652337 w 729"/>
              <a:gd name="T37" fmla="*/ 505983 h 4"/>
              <a:gd name="T38" fmla="*/ 1639311632 w 729"/>
              <a:gd name="T39" fmla="*/ 165183 h 4"/>
              <a:gd name="T40" fmla="*/ 1650943926 w 729"/>
              <a:gd name="T41" fmla="*/ 165183 h 4"/>
              <a:gd name="T42" fmla="*/ 1530313982 w 729"/>
              <a:gd name="T43" fmla="*/ 505983 h 4"/>
              <a:gd name="T44" fmla="*/ 1530313982 w 729"/>
              <a:gd name="T45" fmla="*/ 0 h 4"/>
              <a:gd name="T46" fmla="*/ 1530313982 w 729"/>
              <a:gd name="T47" fmla="*/ 505983 h 4"/>
              <a:gd name="T48" fmla="*/ 1405414397 w 729"/>
              <a:gd name="T49" fmla="*/ 0 h 4"/>
              <a:gd name="T50" fmla="*/ 1412055165 w 729"/>
              <a:gd name="T51" fmla="*/ 381523 h 4"/>
              <a:gd name="T52" fmla="*/ 1287887406 w 729"/>
              <a:gd name="T53" fmla="*/ 381523 h 4"/>
              <a:gd name="T54" fmla="*/ 1299711236 w 729"/>
              <a:gd name="T55" fmla="*/ 0 h 4"/>
              <a:gd name="T56" fmla="*/ 1179034888 w 729"/>
              <a:gd name="T57" fmla="*/ 505983 h 4"/>
              <a:gd name="T58" fmla="*/ 1179034888 w 729"/>
              <a:gd name="T59" fmla="*/ 0 h 4"/>
              <a:gd name="T60" fmla="*/ 1179034888 w 729"/>
              <a:gd name="T61" fmla="*/ 505983 h 4"/>
              <a:gd name="T62" fmla="*/ 1054093587 w 729"/>
              <a:gd name="T63" fmla="*/ 165183 h 4"/>
              <a:gd name="T64" fmla="*/ 1067710404 w 729"/>
              <a:gd name="T65" fmla="*/ 165183 h 4"/>
              <a:gd name="T66" fmla="*/ 945448063 w 729"/>
              <a:gd name="T67" fmla="*/ 505983 h 4"/>
              <a:gd name="T68" fmla="*/ 945448063 w 729"/>
              <a:gd name="T69" fmla="*/ 0 h 4"/>
              <a:gd name="T70" fmla="*/ 945448063 w 729"/>
              <a:gd name="T71" fmla="*/ 505983 h 4"/>
              <a:gd name="T72" fmla="*/ 820167527 w 729"/>
              <a:gd name="T73" fmla="*/ 0 h 4"/>
              <a:gd name="T74" fmla="*/ 830470954 w 729"/>
              <a:gd name="T75" fmla="*/ 381523 h 4"/>
              <a:gd name="T76" fmla="*/ 706253424 w 729"/>
              <a:gd name="T77" fmla="*/ 381523 h 4"/>
              <a:gd name="T78" fmla="*/ 713242739 w 729"/>
              <a:gd name="T79" fmla="*/ 0 h 4"/>
              <a:gd name="T80" fmla="*/ 597661408 w 729"/>
              <a:gd name="T81" fmla="*/ 505983 h 4"/>
              <a:gd name="T82" fmla="*/ 597661408 w 729"/>
              <a:gd name="T83" fmla="*/ 0 h 4"/>
              <a:gd name="T84" fmla="*/ 597661408 w 729"/>
              <a:gd name="T85" fmla="*/ 505983 h 4"/>
              <a:gd name="T86" fmla="*/ 469229112 w 729"/>
              <a:gd name="T87" fmla="*/ 165183 h 4"/>
              <a:gd name="T88" fmla="*/ 482845962 w 729"/>
              <a:gd name="T89" fmla="*/ 165183 h 4"/>
              <a:gd name="T90" fmla="*/ 358867790 w 729"/>
              <a:gd name="T91" fmla="*/ 505983 h 4"/>
              <a:gd name="T92" fmla="*/ 358867790 w 729"/>
              <a:gd name="T93" fmla="*/ 0 h 4"/>
              <a:gd name="T94" fmla="*/ 358867790 w 729"/>
              <a:gd name="T95" fmla="*/ 505983 h 4"/>
              <a:gd name="T96" fmla="*/ 233793955 w 729"/>
              <a:gd name="T97" fmla="*/ 0 h 4"/>
              <a:gd name="T98" fmla="*/ 245616405 w 729"/>
              <a:gd name="T99" fmla="*/ 381523 h 4"/>
              <a:gd name="T100" fmla="*/ 121445271 w 729"/>
              <a:gd name="T101" fmla="*/ 381523 h 4"/>
              <a:gd name="T102" fmla="*/ 131613408 w 729"/>
              <a:gd name="T103" fmla="*/ 0 h 4"/>
              <a:gd name="T104" fmla="*/ 10258259 w 729"/>
              <a:gd name="T105" fmla="*/ 505983 h 4"/>
              <a:gd name="T106" fmla="*/ 10258259 w 729"/>
              <a:gd name="T107" fmla="*/ 0 h 4"/>
              <a:gd name="T108" fmla="*/ 10258259 w 729"/>
              <a:gd name="T109" fmla="*/ 505983 h 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729"/>
              <a:gd name="T166" fmla="*/ 0 h 4"/>
              <a:gd name="T167" fmla="*/ 729 w 729"/>
              <a:gd name="T168" fmla="*/ 4 h 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729" h="4">
                <a:moveTo>
                  <a:pt x="726" y="4"/>
                </a:moveTo>
                <a:lnTo>
                  <a:pt x="726" y="4"/>
                </a:lnTo>
                <a:lnTo>
                  <a:pt x="725" y="3"/>
                </a:lnTo>
                <a:lnTo>
                  <a:pt x="725" y="1"/>
                </a:lnTo>
                <a:lnTo>
                  <a:pt x="725" y="0"/>
                </a:lnTo>
                <a:lnTo>
                  <a:pt x="726" y="0"/>
                </a:lnTo>
                <a:lnTo>
                  <a:pt x="728" y="0"/>
                </a:lnTo>
                <a:lnTo>
                  <a:pt x="729" y="1"/>
                </a:lnTo>
                <a:lnTo>
                  <a:pt x="728" y="3"/>
                </a:lnTo>
                <a:lnTo>
                  <a:pt x="726" y="4"/>
                </a:lnTo>
                <a:close/>
                <a:moveTo>
                  <a:pt x="694" y="4"/>
                </a:moveTo>
                <a:lnTo>
                  <a:pt x="694" y="4"/>
                </a:lnTo>
                <a:lnTo>
                  <a:pt x="693" y="3"/>
                </a:lnTo>
                <a:lnTo>
                  <a:pt x="691" y="1"/>
                </a:lnTo>
                <a:lnTo>
                  <a:pt x="693" y="0"/>
                </a:lnTo>
                <a:lnTo>
                  <a:pt x="694" y="0"/>
                </a:lnTo>
                <a:lnTo>
                  <a:pt x="695" y="0"/>
                </a:lnTo>
                <a:lnTo>
                  <a:pt x="695" y="1"/>
                </a:lnTo>
                <a:lnTo>
                  <a:pt x="695" y="3"/>
                </a:lnTo>
                <a:lnTo>
                  <a:pt x="694" y="4"/>
                </a:lnTo>
                <a:close/>
                <a:moveTo>
                  <a:pt x="660" y="4"/>
                </a:moveTo>
                <a:lnTo>
                  <a:pt x="660" y="4"/>
                </a:lnTo>
                <a:lnTo>
                  <a:pt x="659" y="3"/>
                </a:lnTo>
                <a:lnTo>
                  <a:pt x="659" y="1"/>
                </a:lnTo>
                <a:lnTo>
                  <a:pt x="659" y="0"/>
                </a:lnTo>
                <a:lnTo>
                  <a:pt x="660" y="0"/>
                </a:lnTo>
                <a:lnTo>
                  <a:pt x="662" y="0"/>
                </a:lnTo>
                <a:lnTo>
                  <a:pt x="663" y="1"/>
                </a:lnTo>
                <a:lnTo>
                  <a:pt x="662" y="3"/>
                </a:lnTo>
                <a:lnTo>
                  <a:pt x="660" y="4"/>
                </a:lnTo>
                <a:close/>
                <a:moveTo>
                  <a:pt x="628" y="4"/>
                </a:moveTo>
                <a:lnTo>
                  <a:pt x="628" y="4"/>
                </a:lnTo>
                <a:lnTo>
                  <a:pt x="627" y="3"/>
                </a:lnTo>
                <a:lnTo>
                  <a:pt x="627" y="1"/>
                </a:lnTo>
                <a:lnTo>
                  <a:pt x="627" y="0"/>
                </a:lnTo>
                <a:lnTo>
                  <a:pt x="628" y="0"/>
                </a:lnTo>
                <a:lnTo>
                  <a:pt x="629" y="0"/>
                </a:lnTo>
                <a:lnTo>
                  <a:pt x="629" y="1"/>
                </a:lnTo>
                <a:lnTo>
                  <a:pt x="629" y="3"/>
                </a:lnTo>
                <a:lnTo>
                  <a:pt x="628" y="4"/>
                </a:lnTo>
                <a:close/>
                <a:moveTo>
                  <a:pt x="596" y="4"/>
                </a:moveTo>
                <a:lnTo>
                  <a:pt x="596" y="4"/>
                </a:lnTo>
                <a:lnTo>
                  <a:pt x="594" y="3"/>
                </a:lnTo>
                <a:lnTo>
                  <a:pt x="593" y="1"/>
                </a:lnTo>
                <a:lnTo>
                  <a:pt x="594" y="0"/>
                </a:lnTo>
                <a:lnTo>
                  <a:pt x="596" y="0"/>
                </a:lnTo>
                <a:lnTo>
                  <a:pt x="597" y="0"/>
                </a:lnTo>
                <a:lnTo>
                  <a:pt x="597" y="1"/>
                </a:lnTo>
                <a:lnTo>
                  <a:pt x="597" y="3"/>
                </a:lnTo>
                <a:lnTo>
                  <a:pt x="596" y="4"/>
                </a:lnTo>
                <a:close/>
                <a:moveTo>
                  <a:pt x="562" y="4"/>
                </a:moveTo>
                <a:lnTo>
                  <a:pt x="562" y="4"/>
                </a:lnTo>
                <a:lnTo>
                  <a:pt x="560" y="3"/>
                </a:lnTo>
                <a:lnTo>
                  <a:pt x="560" y="1"/>
                </a:lnTo>
                <a:lnTo>
                  <a:pt x="560" y="0"/>
                </a:lnTo>
                <a:lnTo>
                  <a:pt x="562" y="0"/>
                </a:lnTo>
                <a:lnTo>
                  <a:pt x="563" y="0"/>
                </a:lnTo>
                <a:lnTo>
                  <a:pt x="564" y="1"/>
                </a:lnTo>
                <a:lnTo>
                  <a:pt x="563" y="3"/>
                </a:lnTo>
                <a:lnTo>
                  <a:pt x="562" y="4"/>
                </a:lnTo>
                <a:close/>
                <a:moveTo>
                  <a:pt x="529" y="4"/>
                </a:moveTo>
                <a:lnTo>
                  <a:pt x="529" y="4"/>
                </a:lnTo>
                <a:lnTo>
                  <a:pt x="528" y="3"/>
                </a:lnTo>
                <a:lnTo>
                  <a:pt x="527" y="1"/>
                </a:lnTo>
                <a:lnTo>
                  <a:pt x="528" y="0"/>
                </a:lnTo>
                <a:lnTo>
                  <a:pt x="529" y="0"/>
                </a:lnTo>
                <a:lnTo>
                  <a:pt x="531" y="0"/>
                </a:lnTo>
                <a:lnTo>
                  <a:pt x="531" y="1"/>
                </a:lnTo>
                <a:lnTo>
                  <a:pt x="531" y="3"/>
                </a:lnTo>
                <a:lnTo>
                  <a:pt x="529" y="4"/>
                </a:lnTo>
                <a:close/>
                <a:moveTo>
                  <a:pt x="496" y="4"/>
                </a:moveTo>
                <a:lnTo>
                  <a:pt x="496" y="4"/>
                </a:lnTo>
                <a:lnTo>
                  <a:pt x="494" y="3"/>
                </a:lnTo>
                <a:lnTo>
                  <a:pt x="494" y="1"/>
                </a:lnTo>
                <a:lnTo>
                  <a:pt x="494" y="0"/>
                </a:lnTo>
                <a:lnTo>
                  <a:pt x="496" y="0"/>
                </a:lnTo>
                <a:lnTo>
                  <a:pt x="497" y="0"/>
                </a:lnTo>
                <a:lnTo>
                  <a:pt x="498" y="1"/>
                </a:lnTo>
                <a:lnTo>
                  <a:pt x="497" y="3"/>
                </a:lnTo>
                <a:lnTo>
                  <a:pt x="496" y="4"/>
                </a:lnTo>
                <a:close/>
                <a:moveTo>
                  <a:pt x="463" y="4"/>
                </a:moveTo>
                <a:lnTo>
                  <a:pt x="463" y="4"/>
                </a:lnTo>
                <a:lnTo>
                  <a:pt x="462" y="3"/>
                </a:lnTo>
                <a:lnTo>
                  <a:pt x="462" y="1"/>
                </a:lnTo>
                <a:lnTo>
                  <a:pt x="462" y="0"/>
                </a:lnTo>
                <a:lnTo>
                  <a:pt x="463" y="0"/>
                </a:lnTo>
                <a:lnTo>
                  <a:pt x="465" y="0"/>
                </a:lnTo>
                <a:lnTo>
                  <a:pt x="465" y="1"/>
                </a:lnTo>
                <a:lnTo>
                  <a:pt x="465" y="3"/>
                </a:lnTo>
                <a:lnTo>
                  <a:pt x="463" y="4"/>
                </a:lnTo>
                <a:close/>
                <a:moveTo>
                  <a:pt x="431" y="4"/>
                </a:moveTo>
                <a:lnTo>
                  <a:pt x="431" y="4"/>
                </a:lnTo>
                <a:lnTo>
                  <a:pt x="429" y="3"/>
                </a:lnTo>
                <a:lnTo>
                  <a:pt x="428" y="1"/>
                </a:lnTo>
                <a:lnTo>
                  <a:pt x="429" y="0"/>
                </a:lnTo>
                <a:lnTo>
                  <a:pt x="431" y="0"/>
                </a:lnTo>
                <a:lnTo>
                  <a:pt x="432" y="0"/>
                </a:lnTo>
                <a:lnTo>
                  <a:pt x="432" y="1"/>
                </a:lnTo>
                <a:lnTo>
                  <a:pt x="432" y="3"/>
                </a:lnTo>
                <a:lnTo>
                  <a:pt x="431" y="4"/>
                </a:lnTo>
                <a:close/>
                <a:moveTo>
                  <a:pt x="397" y="4"/>
                </a:moveTo>
                <a:lnTo>
                  <a:pt x="397" y="4"/>
                </a:lnTo>
                <a:lnTo>
                  <a:pt x="396" y="3"/>
                </a:lnTo>
                <a:lnTo>
                  <a:pt x="396" y="1"/>
                </a:lnTo>
                <a:lnTo>
                  <a:pt x="396" y="0"/>
                </a:lnTo>
                <a:lnTo>
                  <a:pt x="397" y="0"/>
                </a:lnTo>
                <a:lnTo>
                  <a:pt x="398" y="0"/>
                </a:lnTo>
                <a:lnTo>
                  <a:pt x="400" y="1"/>
                </a:lnTo>
                <a:lnTo>
                  <a:pt x="398" y="3"/>
                </a:lnTo>
                <a:lnTo>
                  <a:pt x="397" y="4"/>
                </a:lnTo>
                <a:close/>
                <a:moveTo>
                  <a:pt x="365" y="4"/>
                </a:moveTo>
                <a:lnTo>
                  <a:pt x="365" y="4"/>
                </a:lnTo>
                <a:lnTo>
                  <a:pt x="363" y="3"/>
                </a:lnTo>
                <a:lnTo>
                  <a:pt x="363" y="1"/>
                </a:lnTo>
                <a:lnTo>
                  <a:pt x="363" y="0"/>
                </a:lnTo>
                <a:lnTo>
                  <a:pt x="365" y="0"/>
                </a:lnTo>
                <a:lnTo>
                  <a:pt x="366" y="0"/>
                </a:lnTo>
                <a:lnTo>
                  <a:pt x="366" y="1"/>
                </a:lnTo>
                <a:lnTo>
                  <a:pt x="366" y="3"/>
                </a:lnTo>
                <a:lnTo>
                  <a:pt x="365" y="4"/>
                </a:lnTo>
                <a:close/>
                <a:moveTo>
                  <a:pt x="332" y="4"/>
                </a:moveTo>
                <a:lnTo>
                  <a:pt x="332" y="4"/>
                </a:lnTo>
                <a:lnTo>
                  <a:pt x="331" y="3"/>
                </a:lnTo>
                <a:lnTo>
                  <a:pt x="330" y="1"/>
                </a:lnTo>
                <a:lnTo>
                  <a:pt x="331" y="0"/>
                </a:lnTo>
                <a:lnTo>
                  <a:pt x="332" y="0"/>
                </a:lnTo>
                <a:lnTo>
                  <a:pt x="334" y="1"/>
                </a:lnTo>
                <a:lnTo>
                  <a:pt x="332" y="3"/>
                </a:lnTo>
                <a:lnTo>
                  <a:pt x="332" y="4"/>
                </a:lnTo>
                <a:close/>
                <a:moveTo>
                  <a:pt x="298" y="4"/>
                </a:moveTo>
                <a:lnTo>
                  <a:pt x="298" y="4"/>
                </a:lnTo>
                <a:lnTo>
                  <a:pt x="297" y="3"/>
                </a:lnTo>
                <a:lnTo>
                  <a:pt x="297" y="1"/>
                </a:lnTo>
                <a:lnTo>
                  <a:pt x="297" y="0"/>
                </a:lnTo>
                <a:lnTo>
                  <a:pt x="298" y="0"/>
                </a:lnTo>
                <a:lnTo>
                  <a:pt x="300" y="0"/>
                </a:lnTo>
                <a:lnTo>
                  <a:pt x="301" y="1"/>
                </a:lnTo>
                <a:lnTo>
                  <a:pt x="300" y="3"/>
                </a:lnTo>
                <a:lnTo>
                  <a:pt x="298" y="4"/>
                </a:lnTo>
                <a:close/>
                <a:moveTo>
                  <a:pt x="266" y="4"/>
                </a:moveTo>
                <a:lnTo>
                  <a:pt x="266" y="4"/>
                </a:lnTo>
                <a:lnTo>
                  <a:pt x="265" y="3"/>
                </a:lnTo>
                <a:lnTo>
                  <a:pt x="263" y="1"/>
                </a:lnTo>
                <a:lnTo>
                  <a:pt x="265" y="0"/>
                </a:lnTo>
                <a:lnTo>
                  <a:pt x="266" y="0"/>
                </a:lnTo>
                <a:lnTo>
                  <a:pt x="267" y="0"/>
                </a:lnTo>
                <a:lnTo>
                  <a:pt x="267" y="1"/>
                </a:lnTo>
                <a:lnTo>
                  <a:pt x="267" y="3"/>
                </a:lnTo>
                <a:lnTo>
                  <a:pt x="266" y="4"/>
                </a:lnTo>
                <a:close/>
                <a:moveTo>
                  <a:pt x="232" y="4"/>
                </a:moveTo>
                <a:lnTo>
                  <a:pt x="232" y="4"/>
                </a:lnTo>
                <a:lnTo>
                  <a:pt x="231" y="3"/>
                </a:lnTo>
                <a:lnTo>
                  <a:pt x="231" y="1"/>
                </a:lnTo>
                <a:lnTo>
                  <a:pt x="231" y="0"/>
                </a:lnTo>
                <a:lnTo>
                  <a:pt x="232" y="0"/>
                </a:lnTo>
                <a:lnTo>
                  <a:pt x="234" y="0"/>
                </a:lnTo>
                <a:lnTo>
                  <a:pt x="235" y="1"/>
                </a:lnTo>
                <a:lnTo>
                  <a:pt x="234" y="3"/>
                </a:lnTo>
                <a:lnTo>
                  <a:pt x="232" y="4"/>
                </a:lnTo>
                <a:close/>
                <a:moveTo>
                  <a:pt x="200" y="4"/>
                </a:moveTo>
                <a:lnTo>
                  <a:pt x="200" y="4"/>
                </a:lnTo>
                <a:lnTo>
                  <a:pt x="199" y="3"/>
                </a:lnTo>
                <a:lnTo>
                  <a:pt x="199" y="1"/>
                </a:lnTo>
                <a:lnTo>
                  <a:pt x="199" y="0"/>
                </a:lnTo>
                <a:lnTo>
                  <a:pt x="200" y="0"/>
                </a:lnTo>
                <a:lnTo>
                  <a:pt x="201" y="0"/>
                </a:lnTo>
                <a:lnTo>
                  <a:pt x="201" y="1"/>
                </a:lnTo>
                <a:lnTo>
                  <a:pt x="201" y="3"/>
                </a:lnTo>
                <a:lnTo>
                  <a:pt x="200" y="4"/>
                </a:lnTo>
                <a:close/>
                <a:moveTo>
                  <a:pt x="168" y="4"/>
                </a:moveTo>
                <a:lnTo>
                  <a:pt x="168" y="4"/>
                </a:lnTo>
                <a:lnTo>
                  <a:pt x="166" y="3"/>
                </a:lnTo>
                <a:lnTo>
                  <a:pt x="165" y="1"/>
                </a:lnTo>
                <a:lnTo>
                  <a:pt x="166" y="0"/>
                </a:lnTo>
                <a:lnTo>
                  <a:pt x="168" y="0"/>
                </a:lnTo>
                <a:lnTo>
                  <a:pt x="169" y="1"/>
                </a:lnTo>
                <a:lnTo>
                  <a:pt x="168" y="3"/>
                </a:lnTo>
                <a:lnTo>
                  <a:pt x="168" y="4"/>
                </a:lnTo>
                <a:close/>
                <a:moveTo>
                  <a:pt x="134" y="4"/>
                </a:moveTo>
                <a:lnTo>
                  <a:pt x="134" y="4"/>
                </a:lnTo>
                <a:lnTo>
                  <a:pt x="132" y="3"/>
                </a:lnTo>
                <a:lnTo>
                  <a:pt x="132" y="1"/>
                </a:lnTo>
                <a:lnTo>
                  <a:pt x="132" y="0"/>
                </a:lnTo>
                <a:lnTo>
                  <a:pt x="134" y="0"/>
                </a:lnTo>
                <a:lnTo>
                  <a:pt x="135" y="0"/>
                </a:lnTo>
                <a:lnTo>
                  <a:pt x="136" y="1"/>
                </a:lnTo>
                <a:lnTo>
                  <a:pt x="135" y="3"/>
                </a:lnTo>
                <a:lnTo>
                  <a:pt x="134" y="4"/>
                </a:lnTo>
                <a:close/>
                <a:moveTo>
                  <a:pt x="101" y="4"/>
                </a:moveTo>
                <a:lnTo>
                  <a:pt x="101" y="4"/>
                </a:lnTo>
                <a:lnTo>
                  <a:pt x="100" y="3"/>
                </a:lnTo>
                <a:lnTo>
                  <a:pt x="99" y="1"/>
                </a:lnTo>
                <a:lnTo>
                  <a:pt x="100" y="0"/>
                </a:lnTo>
                <a:lnTo>
                  <a:pt x="101" y="0"/>
                </a:lnTo>
                <a:lnTo>
                  <a:pt x="103" y="0"/>
                </a:lnTo>
                <a:lnTo>
                  <a:pt x="103" y="1"/>
                </a:lnTo>
                <a:lnTo>
                  <a:pt x="103" y="3"/>
                </a:lnTo>
                <a:lnTo>
                  <a:pt x="101" y="4"/>
                </a:lnTo>
                <a:close/>
                <a:moveTo>
                  <a:pt x="68" y="4"/>
                </a:moveTo>
                <a:lnTo>
                  <a:pt x="68" y="4"/>
                </a:lnTo>
                <a:lnTo>
                  <a:pt x="66" y="3"/>
                </a:lnTo>
                <a:lnTo>
                  <a:pt x="66" y="1"/>
                </a:lnTo>
                <a:lnTo>
                  <a:pt x="66" y="0"/>
                </a:lnTo>
                <a:lnTo>
                  <a:pt x="68" y="0"/>
                </a:lnTo>
                <a:lnTo>
                  <a:pt x="69" y="0"/>
                </a:lnTo>
                <a:lnTo>
                  <a:pt x="70" y="1"/>
                </a:lnTo>
                <a:lnTo>
                  <a:pt x="69" y="3"/>
                </a:lnTo>
                <a:lnTo>
                  <a:pt x="68" y="4"/>
                </a:lnTo>
                <a:close/>
                <a:moveTo>
                  <a:pt x="35" y="4"/>
                </a:moveTo>
                <a:lnTo>
                  <a:pt x="35" y="4"/>
                </a:lnTo>
                <a:lnTo>
                  <a:pt x="34" y="3"/>
                </a:lnTo>
                <a:lnTo>
                  <a:pt x="34" y="1"/>
                </a:lnTo>
                <a:lnTo>
                  <a:pt x="34" y="0"/>
                </a:lnTo>
                <a:lnTo>
                  <a:pt x="35" y="0"/>
                </a:lnTo>
                <a:lnTo>
                  <a:pt x="37" y="0"/>
                </a:lnTo>
                <a:lnTo>
                  <a:pt x="37" y="1"/>
                </a:lnTo>
                <a:lnTo>
                  <a:pt x="37" y="3"/>
                </a:lnTo>
                <a:lnTo>
                  <a:pt x="35" y="4"/>
                </a:lnTo>
                <a:close/>
                <a:moveTo>
                  <a:pt x="3" y="4"/>
                </a:moveTo>
                <a:lnTo>
                  <a:pt x="3" y="4"/>
                </a:lnTo>
                <a:lnTo>
                  <a:pt x="1" y="3"/>
                </a:lnTo>
                <a:lnTo>
                  <a:pt x="0" y="1"/>
                </a:lnTo>
                <a:lnTo>
                  <a:pt x="1" y="0"/>
                </a:lnTo>
                <a:lnTo>
                  <a:pt x="3" y="0"/>
                </a:lnTo>
                <a:lnTo>
                  <a:pt x="4" y="0"/>
                </a:lnTo>
                <a:lnTo>
                  <a:pt x="4" y="1"/>
                </a:lnTo>
                <a:lnTo>
                  <a:pt x="4" y="3"/>
                </a:lnTo>
                <a:lnTo>
                  <a:pt x="3" y="4"/>
                </a:lnTo>
                <a:close/>
              </a:path>
            </a:pathLst>
          </a:custGeom>
          <a:solidFill>
            <a:srgbClr val="000000"/>
          </a:solidFill>
          <a:ln w="1588">
            <a:solidFill>
              <a:srgbClr val="000000"/>
            </a:solidFill>
            <a:round/>
            <a:headEnd/>
            <a:tailEnd/>
          </a:ln>
        </p:spPr>
        <p:txBody>
          <a:bodyPr/>
          <a:lstStyle/>
          <a:p>
            <a:endParaRPr lang="zh-CN" altLang="en-US"/>
          </a:p>
        </p:txBody>
      </p:sp>
      <p:sp>
        <p:nvSpPr>
          <p:cNvPr id="34" name="未知">
            <a:extLst>
              <a:ext uri="{FF2B5EF4-FFF2-40B4-BE49-F238E27FC236}">
                <a16:creationId xmlns:a16="http://schemas.microsoft.com/office/drawing/2014/main" id="{14E1FC81-C34C-6699-6BB8-1EABC0DD38C9}"/>
              </a:ext>
            </a:extLst>
          </p:cNvPr>
          <p:cNvSpPr>
            <a:spLocks/>
          </p:cNvSpPr>
          <p:nvPr/>
        </p:nvSpPr>
        <p:spPr bwMode="auto">
          <a:xfrm>
            <a:off x="1538673" y="5834580"/>
            <a:ext cx="165145" cy="109826"/>
          </a:xfrm>
          <a:custGeom>
            <a:avLst/>
            <a:gdLst>
              <a:gd name="T0" fmla="*/ 434492828 w 127"/>
              <a:gd name="T1" fmla="*/ 414458478 h 83"/>
              <a:gd name="T2" fmla="*/ 0 w 127"/>
              <a:gd name="T3" fmla="*/ 203423326 h 83"/>
              <a:gd name="T4" fmla="*/ 434492828 w 127"/>
              <a:gd name="T5" fmla="*/ 0 h 83"/>
              <a:gd name="T6" fmla="*/ 434492828 w 127"/>
              <a:gd name="T7" fmla="*/ 414458478 h 83"/>
              <a:gd name="T8" fmla="*/ 0 60000 65536"/>
              <a:gd name="T9" fmla="*/ 0 60000 65536"/>
              <a:gd name="T10" fmla="*/ 0 60000 65536"/>
              <a:gd name="T11" fmla="*/ 0 60000 65536"/>
              <a:gd name="T12" fmla="*/ 0 w 127"/>
              <a:gd name="T13" fmla="*/ 0 h 83"/>
              <a:gd name="T14" fmla="*/ 127 w 127"/>
              <a:gd name="T15" fmla="*/ 83 h 83"/>
            </a:gdLst>
            <a:ahLst/>
            <a:cxnLst>
              <a:cxn ang="T8">
                <a:pos x="T0" y="T1"/>
              </a:cxn>
              <a:cxn ang="T9">
                <a:pos x="T2" y="T3"/>
              </a:cxn>
              <a:cxn ang="T10">
                <a:pos x="T4" y="T5"/>
              </a:cxn>
              <a:cxn ang="T11">
                <a:pos x="T6" y="T7"/>
              </a:cxn>
            </a:cxnLst>
            <a:rect l="T12" t="T13" r="T14" b="T15"/>
            <a:pathLst>
              <a:path w="127" h="83">
                <a:moveTo>
                  <a:pt x="127" y="83"/>
                </a:moveTo>
                <a:lnTo>
                  <a:pt x="0" y="41"/>
                </a:lnTo>
                <a:lnTo>
                  <a:pt x="127" y="0"/>
                </a:lnTo>
                <a:lnTo>
                  <a:pt x="127" y="83"/>
                </a:lnTo>
                <a:close/>
              </a:path>
            </a:pathLst>
          </a:custGeom>
          <a:solidFill>
            <a:srgbClr val="000000"/>
          </a:solidFill>
          <a:ln w="9525">
            <a:noFill/>
            <a:round/>
            <a:headEnd/>
            <a:tailEnd/>
          </a:ln>
        </p:spPr>
        <p:txBody>
          <a:bodyPr/>
          <a:lstStyle/>
          <a:p>
            <a:endParaRPr lang="zh-CN" altLang="en-US"/>
          </a:p>
        </p:txBody>
      </p:sp>
      <p:sp>
        <p:nvSpPr>
          <p:cNvPr id="26" name="未知">
            <a:extLst>
              <a:ext uri="{FF2B5EF4-FFF2-40B4-BE49-F238E27FC236}">
                <a16:creationId xmlns:a16="http://schemas.microsoft.com/office/drawing/2014/main" id="{508C9460-DB9F-E663-C30D-2D90767BBFF9}"/>
              </a:ext>
            </a:extLst>
          </p:cNvPr>
          <p:cNvSpPr>
            <a:spLocks/>
          </p:cNvSpPr>
          <p:nvPr/>
        </p:nvSpPr>
        <p:spPr bwMode="auto">
          <a:xfrm>
            <a:off x="2664837" y="5741260"/>
            <a:ext cx="280747" cy="298371"/>
          </a:xfrm>
          <a:custGeom>
            <a:avLst/>
            <a:gdLst>
              <a:gd name="T0" fmla="*/ 5858600 w 217"/>
              <a:gd name="T1" fmla="*/ 446341159 h 227"/>
              <a:gd name="T2" fmla="*/ 17922139 w 217"/>
              <a:gd name="T3" fmla="*/ 348105442 h 227"/>
              <a:gd name="T4" fmla="*/ 43607429 w 217"/>
              <a:gd name="T5" fmla="*/ 256183409 h 227"/>
              <a:gd name="T6" fmla="*/ 77229784 w 217"/>
              <a:gd name="T7" fmla="*/ 182291127 h 227"/>
              <a:gd name="T8" fmla="*/ 122271747 w 217"/>
              <a:gd name="T9" fmla="*/ 113371133 h 227"/>
              <a:gd name="T10" fmla="*/ 175228399 w 217"/>
              <a:gd name="T11" fmla="*/ 60672045 h 227"/>
              <a:gd name="T12" fmla="*/ 234584880 w 217"/>
              <a:gd name="T13" fmla="*/ 20996372 h 227"/>
              <a:gd name="T14" fmla="*/ 301967446 w 217"/>
              <a:gd name="T15" fmla="*/ 3971138 h 227"/>
              <a:gd name="T16" fmla="*/ 365632686 w 217"/>
              <a:gd name="T17" fmla="*/ 3971138 h 227"/>
              <a:gd name="T18" fmla="*/ 434136673 w 217"/>
              <a:gd name="T19" fmla="*/ 20996372 h 227"/>
              <a:gd name="T20" fmla="*/ 492454229 w 217"/>
              <a:gd name="T21" fmla="*/ 60672045 h 227"/>
              <a:gd name="T22" fmla="*/ 545120329 w 217"/>
              <a:gd name="T23" fmla="*/ 113371133 h 227"/>
              <a:gd name="T24" fmla="*/ 590415685 w 217"/>
              <a:gd name="T25" fmla="*/ 182291127 h 227"/>
              <a:gd name="T26" fmla="*/ 623865094 w 217"/>
              <a:gd name="T27" fmla="*/ 256183409 h 227"/>
              <a:gd name="T28" fmla="*/ 652637793 w 217"/>
              <a:gd name="T29" fmla="*/ 348105442 h 227"/>
              <a:gd name="T30" fmla="*/ 667640835 w 217"/>
              <a:gd name="T31" fmla="*/ 446341159 h 227"/>
              <a:gd name="T32" fmla="*/ 667640835 w 217"/>
              <a:gd name="T33" fmla="*/ 490035276 h 227"/>
              <a:gd name="T34" fmla="*/ 661693287 w 217"/>
              <a:gd name="T35" fmla="*/ 591068594 h 227"/>
              <a:gd name="T36" fmla="*/ 640965693 w 217"/>
              <a:gd name="T37" fmla="*/ 685652195 h 227"/>
              <a:gd name="T38" fmla="*/ 609035589 w 217"/>
              <a:gd name="T39" fmla="*/ 767322354 h 227"/>
              <a:gd name="T40" fmla="*/ 569593784 w 217"/>
              <a:gd name="T41" fmla="*/ 842402251 h 227"/>
              <a:gd name="T42" fmla="*/ 520085125 w 217"/>
              <a:gd name="T43" fmla="*/ 903181730 h 227"/>
              <a:gd name="T44" fmla="*/ 462151609 w 217"/>
              <a:gd name="T45" fmla="*/ 949607487 h 227"/>
              <a:gd name="T46" fmla="*/ 400709442 w 217"/>
              <a:gd name="T47" fmla="*/ 972957092 h 227"/>
              <a:gd name="T48" fmla="*/ 332633172 w 217"/>
              <a:gd name="T49" fmla="*/ 985307325 h 227"/>
              <a:gd name="T50" fmla="*/ 267626949 w 217"/>
              <a:gd name="T51" fmla="*/ 972957092 h 227"/>
              <a:gd name="T52" fmla="*/ 205402873 w 217"/>
              <a:gd name="T53" fmla="*/ 949607487 h 227"/>
              <a:gd name="T54" fmla="*/ 148250986 w 217"/>
              <a:gd name="T55" fmla="*/ 903181730 h 227"/>
              <a:gd name="T56" fmla="*/ 100842587 w 217"/>
              <a:gd name="T57" fmla="*/ 842402251 h 227"/>
              <a:gd name="T58" fmla="*/ 58648096 w 217"/>
              <a:gd name="T59" fmla="*/ 767322354 h 227"/>
              <a:gd name="T60" fmla="*/ 27400380 w 217"/>
              <a:gd name="T61" fmla="*/ 685652195 h 227"/>
              <a:gd name="T62" fmla="*/ 8798878 w 217"/>
              <a:gd name="T63" fmla="*/ 591068594 h 227"/>
              <a:gd name="T64" fmla="*/ 0 w 217"/>
              <a:gd name="T65" fmla="*/ 490035276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7"/>
              <a:gd name="T100" fmla="*/ 0 h 227"/>
              <a:gd name="T101" fmla="*/ 217 w 217"/>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7" h="227">
                <a:moveTo>
                  <a:pt x="0" y="113"/>
                </a:moveTo>
                <a:lnTo>
                  <a:pt x="2" y="103"/>
                </a:lnTo>
                <a:lnTo>
                  <a:pt x="3" y="91"/>
                </a:lnTo>
                <a:lnTo>
                  <a:pt x="6" y="80"/>
                </a:lnTo>
                <a:lnTo>
                  <a:pt x="9" y="69"/>
                </a:lnTo>
                <a:lnTo>
                  <a:pt x="14" y="59"/>
                </a:lnTo>
                <a:lnTo>
                  <a:pt x="19" y="50"/>
                </a:lnTo>
                <a:lnTo>
                  <a:pt x="25" y="42"/>
                </a:lnTo>
                <a:lnTo>
                  <a:pt x="33" y="34"/>
                </a:lnTo>
                <a:lnTo>
                  <a:pt x="40" y="26"/>
                </a:lnTo>
                <a:lnTo>
                  <a:pt x="48" y="19"/>
                </a:lnTo>
                <a:lnTo>
                  <a:pt x="57" y="14"/>
                </a:lnTo>
                <a:lnTo>
                  <a:pt x="67" y="10"/>
                </a:lnTo>
                <a:lnTo>
                  <a:pt x="76" y="5"/>
                </a:lnTo>
                <a:lnTo>
                  <a:pt x="87" y="3"/>
                </a:lnTo>
                <a:lnTo>
                  <a:pt x="98" y="1"/>
                </a:lnTo>
                <a:lnTo>
                  <a:pt x="108" y="0"/>
                </a:lnTo>
                <a:lnTo>
                  <a:pt x="119" y="1"/>
                </a:lnTo>
                <a:lnTo>
                  <a:pt x="130" y="3"/>
                </a:lnTo>
                <a:lnTo>
                  <a:pt x="141" y="5"/>
                </a:lnTo>
                <a:lnTo>
                  <a:pt x="150" y="10"/>
                </a:lnTo>
                <a:lnTo>
                  <a:pt x="160" y="14"/>
                </a:lnTo>
                <a:lnTo>
                  <a:pt x="169" y="19"/>
                </a:lnTo>
                <a:lnTo>
                  <a:pt x="177" y="26"/>
                </a:lnTo>
                <a:lnTo>
                  <a:pt x="185" y="34"/>
                </a:lnTo>
                <a:lnTo>
                  <a:pt x="192" y="42"/>
                </a:lnTo>
                <a:lnTo>
                  <a:pt x="198" y="50"/>
                </a:lnTo>
                <a:lnTo>
                  <a:pt x="203" y="59"/>
                </a:lnTo>
                <a:lnTo>
                  <a:pt x="208" y="69"/>
                </a:lnTo>
                <a:lnTo>
                  <a:pt x="212" y="80"/>
                </a:lnTo>
                <a:lnTo>
                  <a:pt x="215" y="91"/>
                </a:lnTo>
                <a:lnTo>
                  <a:pt x="217" y="103"/>
                </a:lnTo>
                <a:lnTo>
                  <a:pt x="217" y="113"/>
                </a:lnTo>
                <a:lnTo>
                  <a:pt x="217" y="126"/>
                </a:lnTo>
                <a:lnTo>
                  <a:pt x="215" y="136"/>
                </a:lnTo>
                <a:lnTo>
                  <a:pt x="212" y="147"/>
                </a:lnTo>
                <a:lnTo>
                  <a:pt x="208" y="158"/>
                </a:lnTo>
                <a:lnTo>
                  <a:pt x="203" y="167"/>
                </a:lnTo>
                <a:lnTo>
                  <a:pt x="198" y="177"/>
                </a:lnTo>
                <a:lnTo>
                  <a:pt x="192" y="186"/>
                </a:lnTo>
                <a:lnTo>
                  <a:pt x="185" y="194"/>
                </a:lnTo>
                <a:lnTo>
                  <a:pt x="177" y="201"/>
                </a:lnTo>
                <a:lnTo>
                  <a:pt x="169" y="208"/>
                </a:lnTo>
                <a:lnTo>
                  <a:pt x="160" y="213"/>
                </a:lnTo>
                <a:lnTo>
                  <a:pt x="150" y="219"/>
                </a:lnTo>
                <a:lnTo>
                  <a:pt x="141" y="221"/>
                </a:lnTo>
                <a:lnTo>
                  <a:pt x="130" y="224"/>
                </a:lnTo>
                <a:lnTo>
                  <a:pt x="119" y="227"/>
                </a:lnTo>
                <a:lnTo>
                  <a:pt x="108" y="227"/>
                </a:lnTo>
                <a:lnTo>
                  <a:pt x="98" y="227"/>
                </a:lnTo>
                <a:lnTo>
                  <a:pt x="87" y="224"/>
                </a:lnTo>
                <a:lnTo>
                  <a:pt x="76" y="221"/>
                </a:lnTo>
                <a:lnTo>
                  <a:pt x="67" y="219"/>
                </a:lnTo>
                <a:lnTo>
                  <a:pt x="57" y="213"/>
                </a:lnTo>
                <a:lnTo>
                  <a:pt x="48" y="208"/>
                </a:lnTo>
                <a:lnTo>
                  <a:pt x="40" y="201"/>
                </a:lnTo>
                <a:lnTo>
                  <a:pt x="33" y="194"/>
                </a:lnTo>
                <a:lnTo>
                  <a:pt x="25" y="186"/>
                </a:lnTo>
                <a:lnTo>
                  <a:pt x="19" y="177"/>
                </a:lnTo>
                <a:lnTo>
                  <a:pt x="14" y="167"/>
                </a:lnTo>
                <a:lnTo>
                  <a:pt x="9" y="158"/>
                </a:lnTo>
                <a:lnTo>
                  <a:pt x="6" y="147"/>
                </a:lnTo>
                <a:lnTo>
                  <a:pt x="3" y="136"/>
                </a:lnTo>
                <a:lnTo>
                  <a:pt x="2" y="126"/>
                </a:lnTo>
                <a:lnTo>
                  <a:pt x="0" y="113"/>
                </a:lnTo>
              </a:path>
            </a:pathLst>
          </a:custGeom>
          <a:noFill/>
          <a:ln w="3175">
            <a:solidFill>
              <a:srgbClr val="000000"/>
            </a:solidFill>
            <a:round/>
            <a:headEnd/>
            <a:tailEnd/>
          </a:ln>
        </p:spPr>
        <p:txBody>
          <a:bodyPr/>
          <a:lstStyle/>
          <a:p>
            <a:endParaRPr lang="zh-CN" altLang="en-US"/>
          </a:p>
        </p:txBody>
      </p:sp>
      <p:sp>
        <p:nvSpPr>
          <p:cNvPr id="29" name="未知">
            <a:extLst>
              <a:ext uri="{FF2B5EF4-FFF2-40B4-BE49-F238E27FC236}">
                <a16:creationId xmlns:a16="http://schemas.microsoft.com/office/drawing/2014/main" id="{A9DF3306-E000-DEA6-F9D3-55422077AA96}"/>
              </a:ext>
            </a:extLst>
          </p:cNvPr>
          <p:cNvSpPr>
            <a:spLocks/>
          </p:cNvSpPr>
          <p:nvPr/>
        </p:nvSpPr>
        <p:spPr bwMode="auto">
          <a:xfrm>
            <a:off x="3228237" y="5020726"/>
            <a:ext cx="281382" cy="298371"/>
          </a:xfrm>
          <a:custGeom>
            <a:avLst/>
            <a:gdLst>
              <a:gd name="T0" fmla="*/ 3240229 w 216"/>
              <a:gd name="T1" fmla="*/ 485501602 h 226"/>
              <a:gd name="T2" fmla="*/ 17640192 w 216"/>
              <a:gd name="T3" fmla="*/ 375205301 h 226"/>
              <a:gd name="T4" fmla="*/ 46641729 w 216"/>
              <a:gd name="T5" fmla="*/ 281541765 h 226"/>
              <a:gd name="T6" fmla="*/ 84375203 w 216"/>
              <a:gd name="T7" fmla="*/ 194790464 h 226"/>
              <a:gd name="T8" fmla="*/ 138480098 w 216"/>
              <a:gd name="T9" fmla="*/ 119076492 h 226"/>
              <a:gd name="T10" fmla="*/ 199629625 w 216"/>
              <a:gd name="T11" fmla="*/ 61343543 h 226"/>
              <a:gd name="T12" fmla="*/ 267147653 w 216"/>
              <a:gd name="T13" fmla="*/ 23385031 h 226"/>
              <a:gd name="T14" fmla="*/ 345025250 w 216"/>
              <a:gd name="T15" fmla="*/ 4298969 h 226"/>
              <a:gd name="T16" fmla="*/ 419223425 w 216"/>
              <a:gd name="T17" fmla="*/ 4298969 h 226"/>
              <a:gd name="T18" fmla="*/ 498025336 w 216"/>
              <a:gd name="T19" fmla="*/ 23385031 h 226"/>
              <a:gd name="T20" fmla="*/ 565530112 w 216"/>
              <a:gd name="T21" fmla="*/ 61343543 h 226"/>
              <a:gd name="T22" fmla="*/ 625689234 w 216"/>
              <a:gd name="T23" fmla="*/ 119076492 h 226"/>
              <a:gd name="T24" fmla="*/ 679668055 w 216"/>
              <a:gd name="T25" fmla="*/ 194790464 h 226"/>
              <a:gd name="T26" fmla="*/ 717712575 w 216"/>
              <a:gd name="T27" fmla="*/ 281541765 h 226"/>
              <a:gd name="T28" fmla="*/ 750629190 w 216"/>
              <a:gd name="T29" fmla="*/ 375205301 h 226"/>
              <a:gd name="T30" fmla="*/ 768364923 w 216"/>
              <a:gd name="T31" fmla="*/ 485501602 h 226"/>
              <a:gd name="T32" fmla="*/ 768364923 w 216"/>
              <a:gd name="T33" fmla="*/ 538347344 h 226"/>
              <a:gd name="T34" fmla="*/ 760897017 w 216"/>
              <a:gd name="T35" fmla="*/ 648670450 h 226"/>
              <a:gd name="T36" fmla="*/ 737022078 w 216"/>
              <a:gd name="T37" fmla="*/ 752872443 h 226"/>
              <a:gd name="T38" fmla="*/ 700842729 w 216"/>
              <a:gd name="T39" fmla="*/ 838030353 h 226"/>
              <a:gd name="T40" fmla="*/ 653426848 w 216"/>
              <a:gd name="T41" fmla="*/ 922864214 h 226"/>
              <a:gd name="T42" fmla="*/ 598538309 w 216"/>
              <a:gd name="T43" fmla="*/ 991076223 h 226"/>
              <a:gd name="T44" fmla="*/ 531035388 w 216"/>
              <a:gd name="T45" fmla="*/ 1037090728 h 226"/>
              <a:gd name="T46" fmla="*/ 459209920 w 216"/>
              <a:gd name="T47" fmla="*/ 1066707152 h 226"/>
              <a:gd name="T48" fmla="*/ 384634143 w 216"/>
              <a:gd name="T49" fmla="*/ 1075907407 h 226"/>
              <a:gd name="T50" fmla="*/ 305076466 w 216"/>
              <a:gd name="T51" fmla="*/ 1066707152 h 226"/>
              <a:gd name="T52" fmla="*/ 234138249 w 216"/>
              <a:gd name="T53" fmla="*/ 1037090728 h 226"/>
              <a:gd name="T54" fmla="*/ 166617470 w 216"/>
              <a:gd name="T55" fmla="*/ 991076223 h 226"/>
              <a:gd name="T56" fmla="*/ 114162216 w 216"/>
              <a:gd name="T57" fmla="*/ 922864214 h 226"/>
              <a:gd name="T58" fmla="*/ 64248977 w 216"/>
              <a:gd name="T59" fmla="*/ 838030353 h 226"/>
              <a:gd name="T60" fmla="*/ 27952822 w 216"/>
              <a:gd name="T61" fmla="*/ 752872443 h 226"/>
              <a:gd name="T62" fmla="*/ 6645470 w 216"/>
              <a:gd name="T63" fmla="*/ 648670450 h 226"/>
              <a:gd name="T64" fmla="*/ 0 w 216"/>
              <a:gd name="T65" fmla="*/ 538347344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8" y="68"/>
                </a:lnTo>
                <a:lnTo>
                  <a:pt x="13" y="59"/>
                </a:lnTo>
                <a:lnTo>
                  <a:pt x="18" y="50"/>
                </a:lnTo>
                <a:lnTo>
                  <a:pt x="24" y="41"/>
                </a:lnTo>
                <a:lnTo>
                  <a:pt x="32" y="33"/>
                </a:lnTo>
                <a:lnTo>
                  <a:pt x="39" y="25"/>
                </a:lnTo>
                <a:lnTo>
                  <a:pt x="47" y="18"/>
                </a:lnTo>
                <a:lnTo>
                  <a:pt x="56" y="13"/>
                </a:lnTo>
                <a:lnTo>
                  <a:pt x="66" y="9"/>
                </a:lnTo>
                <a:lnTo>
                  <a:pt x="75" y="5"/>
                </a:lnTo>
                <a:lnTo>
                  <a:pt x="86" y="2"/>
                </a:lnTo>
                <a:lnTo>
                  <a:pt x="97" y="1"/>
                </a:lnTo>
                <a:lnTo>
                  <a:pt x="108" y="0"/>
                </a:lnTo>
                <a:lnTo>
                  <a:pt x="118" y="1"/>
                </a:lnTo>
                <a:lnTo>
                  <a:pt x="129" y="2"/>
                </a:lnTo>
                <a:lnTo>
                  <a:pt x="140" y="5"/>
                </a:lnTo>
                <a:lnTo>
                  <a:pt x="149" y="9"/>
                </a:lnTo>
                <a:lnTo>
                  <a:pt x="159" y="13"/>
                </a:lnTo>
                <a:lnTo>
                  <a:pt x="168" y="18"/>
                </a:lnTo>
                <a:lnTo>
                  <a:pt x="176" y="25"/>
                </a:lnTo>
                <a:lnTo>
                  <a:pt x="184" y="33"/>
                </a:lnTo>
                <a:lnTo>
                  <a:pt x="191" y="41"/>
                </a:lnTo>
                <a:lnTo>
                  <a:pt x="197" y="50"/>
                </a:lnTo>
                <a:lnTo>
                  <a:pt x="202" y="59"/>
                </a:lnTo>
                <a:lnTo>
                  <a:pt x="207" y="68"/>
                </a:lnTo>
                <a:lnTo>
                  <a:pt x="211" y="79"/>
                </a:lnTo>
                <a:lnTo>
                  <a:pt x="214" y="90"/>
                </a:lnTo>
                <a:lnTo>
                  <a:pt x="216" y="102"/>
                </a:lnTo>
                <a:lnTo>
                  <a:pt x="216" y="113"/>
                </a:lnTo>
                <a:lnTo>
                  <a:pt x="216" y="125"/>
                </a:lnTo>
                <a:lnTo>
                  <a:pt x="214" y="136"/>
                </a:lnTo>
                <a:lnTo>
                  <a:pt x="211" y="147"/>
                </a:lnTo>
                <a:lnTo>
                  <a:pt x="207" y="158"/>
                </a:lnTo>
                <a:lnTo>
                  <a:pt x="202" y="167"/>
                </a:lnTo>
                <a:lnTo>
                  <a:pt x="197" y="176"/>
                </a:lnTo>
                <a:lnTo>
                  <a:pt x="191" y="186"/>
                </a:lnTo>
                <a:lnTo>
                  <a:pt x="184" y="194"/>
                </a:lnTo>
                <a:lnTo>
                  <a:pt x="176" y="201"/>
                </a:lnTo>
                <a:lnTo>
                  <a:pt x="168" y="208"/>
                </a:lnTo>
                <a:lnTo>
                  <a:pt x="159" y="213"/>
                </a:lnTo>
                <a:lnTo>
                  <a:pt x="149" y="218"/>
                </a:lnTo>
                <a:lnTo>
                  <a:pt x="140" y="221"/>
                </a:lnTo>
                <a:lnTo>
                  <a:pt x="129" y="224"/>
                </a:lnTo>
                <a:lnTo>
                  <a:pt x="118" y="226"/>
                </a:lnTo>
                <a:lnTo>
                  <a:pt x="108" y="226"/>
                </a:lnTo>
                <a:lnTo>
                  <a:pt x="97" y="226"/>
                </a:lnTo>
                <a:lnTo>
                  <a:pt x="86" y="224"/>
                </a:lnTo>
                <a:lnTo>
                  <a:pt x="75" y="221"/>
                </a:lnTo>
                <a:lnTo>
                  <a:pt x="66" y="218"/>
                </a:lnTo>
                <a:lnTo>
                  <a:pt x="56" y="213"/>
                </a:lnTo>
                <a:lnTo>
                  <a:pt x="47" y="208"/>
                </a:lnTo>
                <a:lnTo>
                  <a:pt x="39" y="201"/>
                </a:lnTo>
                <a:lnTo>
                  <a:pt x="32" y="194"/>
                </a:lnTo>
                <a:lnTo>
                  <a:pt x="24" y="186"/>
                </a:lnTo>
                <a:lnTo>
                  <a:pt x="18" y="176"/>
                </a:lnTo>
                <a:lnTo>
                  <a:pt x="13" y="167"/>
                </a:lnTo>
                <a:lnTo>
                  <a:pt x="8" y="158"/>
                </a:lnTo>
                <a:lnTo>
                  <a:pt x="5" y="147"/>
                </a:lnTo>
                <a:lnTo>
                  <a:pt x="2" y="136"/>
                </a:lnTo>
                <a:lnTo>
                  <a:pt x="1" y="125"/>
                </a:lnTo>
                <a:lnTo>
                  <a:pt x="0" y="113"/>
                </a:lnTo>
              </a:path>
            </a:pathLst>
          </a:custGeom>
          <a:noFill/>
          <a:ln w="3175">
            <a:solidFill>
              <a:srgbClr val="000000"/>
            </a:solidFill>
            <a:round/>
            <a:headEnd/>
            <a:tailEnd/>
          </a:ln>
        </p:spPr>
        <p:txBody>
          <a:bodyPr/>
          <a:lstStyle/>
          <a:p>
            <a:endParaRPr lang="zh-CN" altLang="en-US"/>
          </a:p>
        </p:txBody>
      </p:sp>
      <p:sp>
        <p:nvSpPr>
          <p:cNvPr id="35" name="Line 52">
            <a:extLst>
              <a:ext uri="{FF2B5EF4-FFF2-40B4-BE49-F238E27FC236}">
                <a16:creationId xmlns:a16="http://schemas.microsoft.com/office/drawing/2014/main" id="{F012596C-2858-73E4-F320-6F906315AF5C}"/>
              </a:ext>
            </a:extLst>
          </p:cNvPr>
          <p:cNvSpPr>
            <a:spLocks noChangeShapeType="1"/>
          </p:cNvSpPr>
          <p:nvPr/>
        </p:nvSpPr>
        <p:spPr bwMode="auto">
          <a:xfrm flipH="1">
            <a:off x="3001424" y="5274658"/>
            <a:ext cx="295356" cy="366298"/>
          </a:xfrm>
          <a:prstGeom prst="line">
            <a:avLst/>
          </a:prstGeom>
          <a:noFill/>
          <a:ln w="38100">
            <a:solidFill>
              <a:srgbClr val="FF0000"/>
            </a:solidFill>
            <a:round/>
            <a:headEnd/>
            <a:tailEnd/>
          </a:ln>
        </p:spPr>
        <p:txBody>
          <a:bodyPr/>
          <a:lstStyle/>
          <a:p>
            <a:endParaRPr lang="zh-CN" altLang="en-US"/>
          </a:p>
        </p:txBody>
      </p:sp>
      <p:sp>
        <p:nvSpPr>
          <p:cNvPr id="27" name="Rectangle 44">
            <a:extLst>
              <a:ext uri="{FF2B5EF4-FFF2-40B4-BE49-F238E27FC236}">
                <a16:creationId xmlns:a16="http://schemas.microsoft.com/office/drawing/2014/main" id="{BE625851-D58E-3E5F-6EAC-3FA6755840A3}"/>
              </a:ext>
            </a:extLst>
          </p:cNvPr>
          <p:cNvSpPr>
            <a:spLocks noChangeArrowheads="1"/>
          </p:cNvSpPr>
          <p:nvPr/>
        </p:nvSpPr>
        <p:spPr bwMode="auto">
          <a:xfrm>
            <a:off x="2764560" y="5799664"/>
            <a:ext cx="63517" cy="152360"/>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dirty="0">
                <a:solidFill>
                  <a:srgbClr val="FF0000"/>
                </a:solidFill>
                <a:latin typeface="宋体" pitchFamily="2" charset="-122"/>
              </a:rPr>
              <a:t>C</a:t>
            </a:r>
            <a:endParaRPr lang="en-US" altLang="zh-CN" sz="1000" b="1" dirty="0">
              <a:solidFill>
                <a:srgbClr val="FF0000"/>
              </a:solidFill>
              <a:latin typeface="Times New Roman" pitchFamily="18" charset="0"/>
              <a:ea typeface="楷体_GB2312" pitchFamily="1" charset="-122"/>
            </a:endParaRPr>
          </a:p>
        </p:txBody>
      </p:sp>
      <p:sp>
        <p:nvSpPr>
          <p:cNvPr id="30" name="Rectangle 47">
            <a:extLst>
              <a:ext uri="{FF2B5EF4-FFF2-40B4-BE49-F238E27FC236}">
                <a16:creationId xmlns:a16="http://schemas.microsoft.com/office/drawing/2014/main" id="{AF0C9161-4FA7-704F-A189-49F5EE42B6F2}"/>
              </a:ext>
            </a:extLst>
          </p:cNvPr>
          <p:cNvSpPr>
            <a:spLocks noChangeArrowheads="1"/>
          </p:cNvSpPr>
          <p:nvPr/>
        </p:nvSpPr>
        <p:spPr bwMode="auto">
          <a:xfrm>
            <a:off x="3326689" y="5081035"/>
            <a:ext cx="64120" cy="153888"/>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dirty="0">
                <a:solidFill>
                  <a:srgbClr val="FF0000"/>
                </a:solidFill>
                <a:latin typeface="宋体" pitchFamily="2" charset="-122"/>
              </a:rPr>
              <a:t>A</a:t>
            </a:r>
            <a:endParaRPr lang="en-US" altLang="zh-CN" sz="1000" b="1" dirty="0">
              <a:solidFill>
                <a:srgbClr val="FF0000"/>
              </a:solidFill>
              <a:ea typeface="楷体_GB2312" pitchFamily="1" charset="-122"/>
            </a:endParaRPr>
          </a:p>
        </p:txBody>
      </p:sp>
      <p:sp>
        <p:nvSpPr>
          <p:cNvPr id="36" name="未知">
            <a:extLst>
              <a:ext uri="{FF2B5EF4-FFF2-40B4-BE49-F238E27FC236}">
                <a16:creationId xmlns:a16="http://schemas.microsoft.com/office/drawing/2014/main" id="{393D1C2B-A4B5-0C74-811F-68975244D775}"/>
              </a:ext>
            </a:extLst>
          </p:cNvPr>
          <p:cNvSpPr>
            <a:spLocks/>
          </p:cNvSpPr>
          <p:nvPr/>
        </p:nvSpPr>
        <p:spPr bwMode="auto">
          <a:xfrm>
            <a:off x="2894770" y="5609215"/>
            <a:ext cx="146090" cy="165056"/>
          </a:xfrm>
          <a:custGeom>
            <a:avLst/>
            <a:gdLst>
              <a:gd name="T0" fmla="*/ 408854017 w 112"/>
              <a:gd name="T1" fmla="*/ 261729682 h 125"/>
              <a:gd name="T2" fmla="*/ 0 w 112"/>
              <a:gd name="T3" fmla="*/ 597391864 h 125"/>
              <a:gd name="T4" fmla="*/ 175847553 w 112"/>
              <a:gd name="T5" fmla="*/ 0 h 125"/>
              <a:gd name="T6" fmla="*/ 408854017 w 112"/>
              <a:gd name="T7" fmla="*/ 261729682 h 125"/>
              <a:gd name="T8" fmla="*/ 0 60000 65536"/>
              <a:gd name="T9" fmla="*/ 0 60000 65536"/>
              <a:gd name="T10" fmla="*/ 0 60000 65536"/>
              <a:gd name="T11" fmla="*/ 0 60000 65536"/>
              <a:gd name="T12" fmla="*/ 0 w 112"/>
              <a:gd name="T13" fmla="*/ 0 h 125"/>
              <a:gd name="T14" fmla="*/ 112 w 112"/>
              <a:gd name="T15" fmla="*/ 125 h 125"/>
            </a:gdLst>
            <a:ahLst/>
            <a:cxnLst>
              <a:cxn ang="T8">
                <a:pos x="T0" y="T1"/>
              </a:cxn>
              <a:cxn ang="T9">
                <a:pos x="T2" y="T3"/>
              </a:cxn>
              <a:cxn ang="T10">
                <a:pos x="T4" y="T5"/>
              </a:cxn>
              <a:cxn ang="T11">
                <a:pos x="T6" y="T7"/>
              </a:cxn>
            </a:cxnLst>
            <a:rect l="T12" t="T13" r="T14" b="T15"/>
            <a:pathLst>
              <a:path w="112" h="125">
                <a:moveTo>
                  <a:pt x="112" y="55"/>
                </a:moveTo>
                <a:lnTo>
                  <a:pt x="0" y="125"/>
                </a:lnTo>
                <a:lnTo>
                  <a:pt x="48" y="0"/>
                </a:lnTo>
                <a:lnTo>
                  <a:pt x="112" y="55"/>
                </a:lnTo>
                <a:close/>
              </a:path>
            </a:pathLst>
          </a:custGeom>
          <a:solidFill>
            <a:srgbClr val="FF0000"/>
          </a:solidFill>
          <a:ln w="9525">
            <a:noFill/>
            <a:round/>
            <a:headEnd/>
            <a:tailEnd/>
          </a:ln>
        </p:spPr>
        <p:txBody>
          <a:bodyPr/>
          <a:lstStyle/>
          <a:p>
            <a:endParaRPr lang="zh-CN" altLang="en-US"/>
          </a:p>
        </p:txBody>
      </p:sp>
      <p:sp>
        <p:nvSpPr>
          <p:cNvPr id="37" name="Rectangle 54">
            <a:extLst>
              <a:ext uri="{FF2B5EF4-FFF2-40B4-BE49-F238E27FC236}">
                <a16:creationId xmlns:a16="http://schemas.microsoft.com/office/drawing/2014/main" id="{22A22E29-7E14-B37A-B0E9-0EAD7930FC9B}"/>
              </a:ext>
            </a:extLst>
          </p:cNvPr>
          <p:cNvSpPr>
            <a:spLocks noChangeArrowheads="1"/>
          </p:cNvSpPr>
          <p:nvPr/>
        </p:nvSpPr>
        <p:spPr bwMode="auto">
          <a:xfrm>
            <a:off x="3164719" y="5509547"/>
            <a:ext cx="64120" cy="153888"/>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a:solidFill>
                  <a:srgbClr val="FF0000"/>
                </a:solidFill>
                <a:latin typeface="宋体" pitchFamily="2" charset="-122"/>
              </a:rPr>
              <a:t>5</a:t>
            </a:r>
            <a:endParaRPr lang="zh-CN" altLang="en-US" sz="1000" b="1">
              <a:solidFill>
                <a:srgbClr val="FF0000"/>
              </a:solidFill>
              <a:ea typeface="楷体_GB2312" pitchFamily="1" charset="-122"/>
            </a:endParaRPr>
          </a:p>
        </p:txBody>
      </p:sp>
      <p:sp>
        <p:nvSpPr>
          <p:cNvPr id="38" name="Rectangle 55">
            <a:extLst>
              <a:ext uri="{FF2B5EF4-FFF2-40B4-BE49-F238E27FC236}">
                <a16:creationId xmlns:a16="http://schemas.microsoft.com/office/drawing/2014/main" id="{7511AD61-3995-D598-5E7D-8E64AD5DE23C}"/>
              </a:ext>
            </a:extLst>
          </p:cNvPr>
          <p:cNvSpPr>
            <a:spLocks noChangeArrowheads="1"/>
          </p:cNvSpPr>
          <p:nvPr/>
        </p:nvSpPr>
        <p:spPr bwMode="auto">
          <a:xfrm>
            <a:off x="2326289" y="5180704"/>
            <a:ext cx="127035" cy="152360"/>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dirty="0">
                <a:solidFill>
                  <a:srgbClr val="0000FF"/>
                </a:solidFill>
                <a:latin typeface="宋体" pitchFamily="2" charset="-122"/>
              </a:rPr>
              <a:t>30</a:t>
            </a:r>
            <a:endParaRPr lang="zh-CN" altLang="en-US" sz="1000" b="1" dirty="0">
              <a:solidFill>
                <a:srgbClr val="0000FF"/>
              </a:solidFill>
              <a:latin typeface="Times New Roman" pitchFamily="18" charset="0"/>
              <a:ea typeface="楷体_GB2312" pitchFamily="1" charset="-122"/>
            </a:endParaRPr>
          </a:p>
        </p:txBody>
      </p:sp>
      <p:sp>
        <p:nvSpPr>
          <p:cNvPr id="39" name="Rectangle 56">
            <a:extLst>
              <a:ext uri="{FF2B5EF4-FFF2-40B4-BE49-F238E27FC236}">
                <a16:creationId xmlns:a16="http://schemas.microsoft.com/office/drawing/2014/main" id="{215A56E5-4BF2-C7A3-590E-325EFEAB456E}"/>
              </a:ext>
            </a:extLst>
          </p:cNvPr>
          <p:cNvSpPr>
            <a:spLocks noChangeArrowheads="1"/>
          </p:cNvSpPr>
          <p:nvPr/>
        </p:nvSpPr>
        <p:spPr bwMode="auto">
          <a:xfrm>
            <a:off x="2180199" y="5894889"/>
            <a:ext cx="63517" cy="152360"/>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a:solidFill>
                  <a:srgbClr val="0000FF"/>
                </a:solidFill>
                <a:latin typeface="宋体" pitchFamily="2" charset="-122"/>
              </a:rPr>
              <a:t>7</a:t>
            </a:r>
            <a:endParaRPr lang="zh-CN" altLang="en-US" sz="1000" b="1">
              <a:solidFill>
                <a:srgbClr val="0000FF"/>
              </a:solidFill>
              <a:latin typeface="Times New Roman" pitchFamily="18" charset="0"/>
              <a:ea typeface="楷体_GB2312" pitchFamily="1" charset="-122"/>
            </a:endParaRPr>
          </a:p>
        </p:txBody>
      </p:sp>
      <p:sp>
        <p:nvSpPr>
          <p:cNvPr id="40" name="未知">
            <a:extLst>
              <a:ext uri="{FF2B5EF4-FFF2-40B4-BE49-F238E27FC236}">
                <a16:creationId xmlns:a16="http://schemas.microsoft.com/office/drawing/2014/main" id="{0D1EAD23-D587-A781-2265-134C18AECE36}"/>
              </a:ext>
            </a:extLst>
          </p:cNvPr>
          <p:cNvSpPr>
            <a:spLocks noEditPoints="1"/>
          </p:cNvSpPr>
          <p:nvPr/>
        </p:nvSpPr>
        <p:spPr bwMode="auto">
          <a:xfrm>
            <a:off x="2802670" y="4779491"/>
            <a:ext cx="5081" cy="964944"/>
          </a:xfrm>
          <a:custGeom>
            <a:avLst/>
            <a:gdLst>
              <a:gd name="T0" fmla="*/ 6291456 w 4"/>
              <a:gd name="T1" fmla="*/ 2147483646 h 729"/>
              <a:gd name="T2" fmla="*/ 0 w 4"/>
              <a:gd name="T3" fmla="*/ 2147483646 h 729"/>
              <a:gd name="T4" fmla="*/ 0 w 4"/>
              <a:gd name="T5" fmla="*/ 2147483646 h 729"/>
              <a:gd name="T6" fmla="*/ 6291456 w 4"/>
              <a:gd name="T7" fmla="*/ 2147483646 h 729"/>
              <a:gd name="T8" fmla="*/ 0 w 4"/>
              <a:gd name="T9" fmla="*/ 2147483646 h 729"/>
              <a:gd name="T10" fmla="*/ 8388608 w 4"/>
              <a:gd name="T11" fmla="*/ 2147483646 h 729"/>
              <a:gd name="T12" fmla="*/ 0 w 4"/>
              <a:gd name="T13" fmla="*/ 2147483646 h 729"/>
              <a:gd name="T14" fmla="*/ 2097152 w 4"/>
              <a:gd name="T15" fmla="*/ 2147483646 h 729"/>
              <a:gd name="T16" fmla="*/ 2097152 w 4"/>
              <a:gd name="T17" fmla="*/ 2147483646 h 729"/>
              <a:gd name="T18" fmla="*/ 0 w 4"/>
              <a:gd name="T19" fmla="*/ 2147483646 h 729"/>
              <a:gd name="T20" fmla="*/ 8388608 w 4"/>
              <a:gd name="T21" fmla="*/ 2147483646 h 729"/>
              <a:gd name="T22" fmla="*/ 0 w 4"/>
              <a:gd name="T23" fmla="*/ 2147483646 h 729"/>
              <a:gd name="T24" fmla="*/ 6291456 w 4"/>
              <a:gd name="T25" fmla="*/ 2147483646 h 729"/>
              <a:gd name="T26" fmla="*/ 0 w 4"/>
              <a:gd name="T27" fmla="*/ 2147483646 h 729"/>
              <a:gd name="T28" fmla="*/ 0 w 4"/>
              <a:gd name="T29" fmla="*/ 2147483646 h 729"/>
              <a:gd name="T30" fmla="*/ 6291456 w 4"/>
              <a:gd name="T31" fmla="*/ 2147483646 h 729"/>
              <a:gd name="T32" fmla="*/ 0 w 4"/>
              <a:gd name="T33" fmla="*/ 2147483646 h 729"/>
              <a:gd name="T34" fmla="*/ 8388608 w 4"/>
              <a:gd name="T35" fmla="*/ 2147483646 h 729"/>
              <a:gd name="T36" fmla="*/ 0 w 4"/>
              <a:gd name="T37" fmla="*/ 2147483646 h 729"/>
              <a:gd name="T38" fmla="*/ 2097152 w 4"/>
              <a:gd name="T39" fmla="*/ 2147483646 h 729"/>
              <a:gd name="T40" fmla="*/ 2097152 w 4"/>
              <a:gd name="T41" fmla="*/ 2147483646 h 729"/>
              <a:gd name="T42" fmla="*/ 0 w 4"/>
              <a:gd name="T43" fmla="*/ 2147483646 h 729"/>
              <a:gd name="T44" fmla="*/ 8388608 w 4"/>
              <a:gd name="T45" fmla="*/ 2147483646 h 729"/>
              <a:gd name="T46" fmla="*/ 0 w 4"/>
              <a:gd name="T47" fmla="*/ 2147483646 h 729"/>
              <a:gd name="T48" fmla="*/ 6291456 w 4"/>
              <a:gd name="T49" fmla="*/ 1987132999 h 729"/>
              <a:gd name="T50" fmla="*/ 0 w 4"/>
              <a:gd name="T51" fmla="*/ 2002041578 h 729"/>
              <a:gd name="T52" fmla="*/ 0 w 4"/>
              <a:gd name="T53" fmla="*/ 1825046398 h 729"/>
              <a:gd name="T54" fmla="*/ 6291456 w 4"/>
              <a:gd name="T55" fmla="*/ 1840002253 h 729"/>
              <a:gd name="T56" fmla="*/ 0 w 4"/>
              <a:gd name="T57" fmla="*/ 1669314114 h 729"/>
              <a:gd name="T58" fmla="*/ 8388608 w 4"/>
              <a:gd name="T59" fmla="*/ 1669314114 h 729"/>
              <a:gd name="T60" fmla="*/ 0 w 4"/>
              <a:gd name="T61" fmla="*/ 1669314114 h 729"/>
              <a:gd name="T62" fmla="*/ 2097152 w 4"/>
              <a:gd name="T63" fmla="*/ 1493295914 h 729"/>
              <a:gd name="T64" fmla="*/ 2097152 w 4"/>
              <a:gd name="T65" fmla="*/ 1513874575 h 729"/>
              <a:gd name="T66" fmla="*/ 0 w 4"/>
              <a:gd name="T67" fmla="*/ 1338027933 h 729"/>
              <a:gd name="T68" fmla="*/ 8388608 w 4"/>
              <a:gd name="T69" fmla="*/ 1338027933 h 729"/>
              <a:gd name="T70" fmla="*/ 0 w 4"/>
              <a:gd name="T71" fmla="*/ 1338027933 h 729"/>
              <a:gd name="T72" fmla="*/ 6291456 w 4"/>
              <a:gd name="T73" fmla="*/ 1162094234 h 729"/>
              <a:gd name="T74" fmla="*/ 0 w 4"/>
              <a:gd name="T75" fmla="*/ 1171751270 h 729"/>
              <a:gd name="T76" fmla="*/ 0 w 4"/>
              <a:gd name="T77" fmla="*/ 995830460 h 729"/>
              <a:gd name="T78" fmla="*/ 6291456 w 4"/>
              <a:gd name="T79" fmla="*/ 1010771431 h 729"/>
              <a:gd name="T80" fmla="*/ 0 w 4"/>
              <a:gd name="T81" fmla="*/ 839884497 h 729"/>
              <a:gd name="T82" fmla="*/ 8388608 w 4"/>
              <a:gd name="T83" fmla="*/ 839884497 h 729"/>
              <a:gd name="T84" fmla="*/ 0 w 4"/>
              <a:gd name="T85" fmla="*/ 839884497 h 729"/>
              <a:gd name="T86" fmla="*/ 2097152 w 4"/>
              <a:gd name="T87" fmla="*/ 663011955 h 729"/>
              <a:gd name="T88" fmla="*/ 2097152 w 4"/>
              <a:gd name="T89" fmla="*/ 684565271 h 729"/>
              <a:gd name="T90" fmla="*/ 0 w 4"/>
              <a:gd name="T91" fmla="*/ 508743450 h 729"/>
              <a:gd name="T92" fmla="*/ 8388608 w 4"/>
              <a:gd name="T93" fmla="*/ 508743450 h 729"/>
              <a:gd name="T94" fmla="*/ 0 w 4"/>
              <a:gd name="T95" fmla="*/ 508743450 h 729"/>
              <a:gd name="T96" fmla="*/ 6291456 w 4"/>
              <a:gd name="T97" fmla="*/ 332782693 h 729"/>
              <a:gd name="T98" fmla="*/ 0 w 4"/>
              <a:gd name="T99" fmla="*/ 347161228 h 729"/>
              <a:gd name="T100" fmla="*/ 0 w 4"/>
              <a:gd name="T101" fmla="*/ 166500252 h 729"/>
              <a:gd name="T102" fmla="*/ 6291456 w 4"/>
              <a:gd name="T103" fmla="*/ 180424550 h 729"/>
              <a:gd name="T104" fmla="*/ 0 w 4"/>
              <a:gd name="T105" fmla="*/ 9301929 h 729"/>
              <a:gd name="T106" fmla="*/ 8388608 w 4"/>
              <a:gd name="T107" fmla="*/ 9301929 h 729"/>
              <a:gd name="T108" fmla="*/ 0 w 4"/>
              <a:gd name="T109" fmla="*/ 9301929 h 72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
              <a:gd name="T166" fmla="*/ 0 h 729"/>
              <a:gd name="T167" fmla="*/ 4 w 4"/>
              <a:gd name="T168" fmla="*/ 729 h 72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 h="729">
                <a:moveTo>
                  <a:pt x="0" y="726"/>
                </a:moveTo>
                <a:lnTo>
                  <a:pt x="0" y="726"/>
                </a:lnTo>
                <a:lnTo>
                  <a:pt x="0" y="725"/>
                </a:lnTo>
                <a:lnTo>
                  <a:pt x="1" y="725"/>
                </a:lnTo>
                <a:lnTo>
                  <a:pt x="3" y="725"/>
                </a:lnTo>
                <a:lnTo>
                  <a:pt x="4" y="726"/>
                </a:lnTo>
                <a:lnTo>
                  <a:pt x="3" y="727"/>
                </a:lnTo>
                <a:lnTo>
                  <a:pt x="1" y="729"/>
                </a:lnTo>
                <a:lnTo>
                  <a:pt x="0" y="727"/>
                </a:lnTo>
                <a:lnTo>
                  <a:pt x="0" y="726"/>
                </a:lnTo>
                <a:close/>
                <a:moveTo>
                  <a:pt x="0" y="694"/>
                </a:moveTo>
                <a:lnTo>
                  <a:pt x="0" y="694"/>
                </a:lnTo>
                <a:lnTo>
                  <a:pt x="0" y="692"/>
                </a:lnTo>
                <a:lnTo>
                  <a:pt x="1" y="691"/>
                </a:lnTo>
                <a:lnTo>
                  <a:pt x="3" y="692"/>
                </a:lnTo>
                <a:lnTo>
                  <a:pt x="4" y="694"/>
                </a:lnTo>
                <a:lnTo>
                  <a:pt x="3" y="695"/>
                </a:lnTo>
                <a:lnTo>
                  <a:pt x="1" y="695"/>
                </a:lnTo>
                <a:lnTo>
                  <a:pt x="0" y="695"/>
                </a:lnTo>
                <a:lnTo>
                  <a:pt x="0" y="694"/>
                </a:lnTo>
                <a:close/>
                <a:moveTo>
                  <a:pt x="0" y="660"/>
                </a:moveTo>
                <a:lnTo>
                  <a:pt x="0" y="660"/>
                </a:lnTo>
                <a:lnTo>
                  <a:pt x="0" y="659"/>
                </a:lnTo>
                <a:lnTo>
                  <a:pt x="1" y="659"/>
                </a:lnTo>
                <a:lnTo>
                  <a:pt x="3" y="659"/>
                </a:lnTo>
                <a:lnTo>
                  <a:pt x="4" y="660"/>
                </a:lnTo>
                <a:lnTo>
                  <a:pt x="3" y="661"/>
                </a:lnTo>
                <a:lnTo>
                  <a:pt x="1" y="663"/>
                </a:lnTo>
                <a:lnTo>
                  <a:pt x="0" y="661"/>
                </a:lnTo>
                <a:lnTo>
                  <a:pt x="0" y="660"/>
                </a:lnTo>
                <a:close/>
                <a:moveTo>
                  <a:pt x="0" y="627"/>
                </a:moveTo>
                <a:lnTo>
                  <a:pt x="0" y="627"/>
                </a:lnTo>
                <a:lnTo>
                  <a:pt x="0" y="626"/>
                </a:lnTo>
                <a:lnTo>
                  <a:pt x="1" y="626"/>
                </a:lnTo>
                <a:lnTo>
                  <a:pt x="3" y="626"/>
                </a:lnTo>
                <a:lnTo>
                  <a:pt x="4" y="627"/>
                </a:lnTo>
                <a:lnTo>
                  <a:pt x="3" y="629"/>
                </a:lnTo>
                <a:lnTo>
                  <a:pt x="1" y="629"/>
                </a:lnTo>
                <a:lnTo>
                  <a:pt x="0" y="629"/>
                </a:lnTo>
                <a:lnTo>
                  <a:pt x="0" y="627"/>
                </a:lnTo>
                <a:close/>
                <a:moveTo>
                  <a:pt x="0" y="595"/>
                </a:moveTo>
                <a:lnTo>
                  <a:pt x="0" y="595"/>
                </a:lnTo>
                <a:lnTo>
                  <a:pt x="0" y="594"/>
                </a:lnTo>
                <a:lnTo>
                  <a:pt x="1" y="592"/>
                </a:lnTo>
                <a:lnTo>
                  <a:pt x="3" y="594"/>
                </a:lnTo>
                <a:lnTo>
                  <a:pt x="4" y="595"/>
                </a:lnTo>
                <a:lnTo>
                  <a:pt x="3" y="596"/>
                </a:lnTo>
                <a:lnTo>
                  <a:pt x="1" y="596"/>
                </a:lnTo>
                <a:lnTo>
                  <a:pt x="0" y="596"/>
                </a:lnTo>
                <a:lnTo>
                  <a:pt x="0" y="595"/>
                </a:lnTo>
                <a:close/>
                <a:moveTo>
                  <a:pt x="0" y="561"/>
                </a:moveTo>
                <a:lnTo>
                  <a:pt x="0" y="561"/>
                </a:lnTo>
                <a:lnTo>
                  <a:pt x="0" y="560"/>
                </a:lnTo>
                <a:lnTo>
                  <a:pt x="1" y="560"/>
                </a:lnTo>
                <a:lnTo>
                  <a:pt x="3" y="560"/>
                </a:lnTo>
                <a:lnTo>
                  <a:pt x="4" y="561"/>
                </a:lnTo>
                <a:lnTo>
                  <a:pt x="3" y="563"/>
                </a:lnTo>
                <a:lnTo>
                  <a:pt x="1" y="564"/>
                </a:lnTo>
                <a:lnTo>
                  <a:pt x="0" y="563"/>
                </a:lnTo>
                <a:lnTo>
                  <a:pt x="0" y="561"/>
                </a:lnTo>
                <a:close/>
                <a:moveTo>
                  <a:pt x="0" y="529"/>
                </a:moveTo>
                <a:lnTo>
                  <a:pt x="0" y="529"/>
                </a:lnTo>
                <a:lnTo>
                  <a:pt x="0" y="528"/>
                </a:lnTo>
                <a:lnTo>
                  <a:pt x="1" y="526"/>
                </a:lnTo>
                <a:lnTo>
                  <a:pt x="3" y="528"/>
                </a:lnTo>
                <a:lnTo>
                  <a:pt x="4" y="529"/>
                </a:lnTo>
                <a:lnTo>
                  <a:pt x="3" y="530"/>
                </a:lnTo>
                <a:lnTo>
                  <a:pt x="1" y="530"/>
                </a:lnTo>
                <a:lnTo>
                  <a:pt x="0" y="530"/>
                </a:lnTo>
                <a:lnTo>
                  <a:pt x="0" y="529"/>
                </a:lnTo>
                <a:close/>
                <a:moveTo>
                  <a:pt x="0" y="495"/>
                </a:moveTo>
                <a:lnTo>
                  <a:pt x="0" y="495"/>
                </a:lnTo>
                <a:lnTo>
                  <a:pt x="0" y="494"/>
                </a:lnTo>
                <a:lnTo>
                  <a:pt x="1" y="494"/>
                </a:lnTo>
                <a:lnTo>
                  <a:pt x="3" y="494"/>
                </a:lnTo>
                <a:lnTo>
                  <a:pt x="4" y="495"/>
                </a:lnTo>
                <a:lnTo>
                  <a:pt x="3" y="497"/>
                </a:lnTo>
                <a:lnTo>
                  <a:pt x="1" y="498"/>
                </a:lnTo>
                <a:lnTo>
                  <a:pt x="0" y="497"/>
                </a:lnTo>
                <a:lnTo>
                  <a:pt x="0" y="495"/>
                </a:lnTo>
                <a:close/>
                <a:moveTo>
                  <a:pt x="0" y="463"/>
                </a:moveTo>
                <a:lnTo>
                  <a:pt x="0" y="463"/>
                </a:lnTo>
                <a:lnTo>
                  <a:pt x="0" y="461"/>
                </a:lnTo>
                <a:lnTo>
                  <a:pt x="1" y="461"/>
                </a:lnTo>
                <a:lnTo>
                  <a:pt x="3" y="461"/>
                </a:lnTo>
                <a:lnTo>
                  <a:pt x="4" y="463"/>
                </a:lnTo>
                <a:lnTo>
                  <a:pt x="3" y="464"/>
                </a:lnTo>
                <a:lnTo>
                  <a:pt x="1" y="464"/>
                </a:lnTo>
                <a:lnTo>
                  <a:pt x="0" y="464"/>
                </a:lnTo>
                <a:lnTo>
                  <a:pt x="0" y="463"/>
                </a:lnTo>
                <a:close/>
                <a:moveTo>
                  <a:pt x="0" y="430"/>
                </a:moveTo>
                <a:lnTo>
                  <a:pt x="0" y="430"/>
                </a:lnTo>
                <a:lnTo>
                  <a:pt x="0" y="429"/>
                </a:lnTo>
                <a:lnTo>
                  <a:pt x="1" y="428"/>
                </a:lnTo>
                <a:lnTo>
                  <a:pt x="3" y="429"/>
                </a:lnTo>
                <a:lnTo>
                  <a:pt x="4" y="430"/>
                </a:lnTo>
                <a:lnTo>
                  <a:pt x="3" y="432"/>
                </a:lnTo>
                <a:lnTo>
                  <a:pt x="1" y="432"/>
                </a:lnTo>
                <a:lnTo>
                  <a:pt x="0" y="432"/>
                </a:lnTo>
                <a:lnTo>
                  <a:pt x="0" y="430"/>
                </a:lnTo>
                <a:close/>
                <a:moveTo>
                  <a:pt x="0" y="397"/>
                </a:moveTo>
                <a:lnTo>
                  <a:pt x="0" y="397"/>
                </a:lnTo>
                <a:lnTo>
                  <a:pt x="0" y="395"/>
                </a:lnTo>
                <a:lnTo>
                  <a:pt x="1" y="395"/>
                </a:lnTo>
                <a:lnTo>
                  <a:pt x="3" y="395"/>
                </a:lnTo>
                <a:lnTo>
                  <a:pt x="4" y="397"/>
                </a:lnTo>
                <a:lnTo>
                  <a:pt x="3" y="398"/>
                </a:lnTo>
                <a:lnTo>
                  <a:pt x="1" y="399"/>
                </a:lnTo>
                <a:lnTo>
                  <a:pt x="0" y="398"/>
                </a:lnTo>
                <a:lnTo>
                  <a:pt x="0" y="397"/>
                </a:lnTo>
                <a:close/>
                <a:moveTo>
                  <a:pt x="0" y="364"/>
                </a:moveTo>
                <a:lnTo>
                  <a:pt x="0" y="364"/>
                </a:lnTo>
                <a:lnTo>
                  <a:pt x="0" y="363"/>
                </a:lnTo>
                <a:lnTo>
                  <a:pt x="1" y="363"/>
                </a:lnTo>
                <a:lnTo>
                  <a:pt x="3" y="363"/>
                </a:lnTo>
                <a:lnTo>
                  <a:pt x="4" y="364"/>
                </a:lnTo>
                <a:lnTo>
                  <a:pt x="3" y="366"/>
                </a:lnTo>
                <a:lnTo>
                  <a:pt x="1" y="366"/>
                </a:lnTo>
                <a:lnTo>
                  <a:pt x="0" y="366"/>
                </a:lnTo>
                <a:lnTo>
                  <a:pt x="0" y="364"/>
                </a:lnTo>
                <a:close/>
                <a:moveTo>
                  <a:pt x="0" y="332"/>
                </a:moveTo>
                <a:lnTo>
                  <a:pt x="0" y="332"/>
                </a:lnTo>
                <a:lnTo>
                  <a:pt x="0" y="330"/>
                </a:lnTo>
                <a:lnTo>
                  <a:pt x="1" y="329"/>
                </a:lnTo>
                <a:lnTo>
                  <a:pt x="3" y="330"/>
                </a:lnTo>
                <a:lnTo>
                  <a:pt x="4" y="332"/>
                </a:lnTo>
                <a:lnTo>
                  <a:pt x="3" y="332"/>
                </a:lnTo>
                <a:lnTo>
                  <a:pt x="1" y="333"/>
                </a:lnTo>
                <a:lnTo>
                  <a:pt x="0" y="332"/>
                </a:lnTo>
                <a:close/>
                <a:moveTo>
                  <a:pt x="0" y="298"/>
                </a:moveTo>
                <a:lnTo>
                  <a:pt x="0" y="298"/>
                </a:lnTo>
                <a:lnTo>
                  <a:pt x="0" y="297"/>
                </a:lnTo>
                <a:lnTo>
                  <a:pt x="1" y="297"/>
                </a:lnTo>
                <a:lnTo>
                  <a:pt x="3" y="297"/>
                </a:lnTo>
                <a:lnTo>
                  <a:pt x="4" y="298"/>
                </a:lnTo>
                <a:lnTo>
                  <a:pt x="3" y="299"/>
                </a:lnTo>
                <a:lnTo>
                  <a:pt x="1" y="301"/>
                </a:lnTo>
                <a:lnTo>
                  <a:pt x="0" y="299"/>
                </a:lnTo>
                <a:lnTo>
                  <a:pt x="0" y="298"/>
                </a:lnTo>
                <a:close/>
                <a:moveTo>
                  <a:pt x="0" y="266"/>
                </a:moveTo>
                <a:lnTo>
                  <a:pt x="0" y="266"/>
                </a:lnTo>
                <a:lnTo>
                  <a:pt x="0" y="264"/>
                </a:lnTo>
                <a:lnTo>
                  <a:pt x="1" y="263"/>
                </a:lnTo>
                <a:lnTo>
                  <a:pt x="3" y="264"/>
                </a:lnTo>
                <a:lnTo>
                  <a:pt x="4" y="266"/>
                </a:lnTo>
                <a:lnTo>
                  <a:pt x="3" y="267"/>
                </a:lnTo>
                <a:lnTo>
                  <a:pt x="1" y="267"/>
                </a:lnTo>
                <a:lnTo>
                  <a:pt x="0" y="267"/>
                </a:lnTo>
                <a:lnTo>
                  <a:pt x="0" y="266"/>
                </a:lnTo>
                <a:close/>
                <a:moveTo>
                  <a:pt x="0" y="232"/>
                </a:moveTo>
                <a:lnTo>
                  <a:pt x="0" y="232"/>
                </a:lnTo>
                <a:lnTo>
                  <a:pt x="0" y="231"/>
                </a:lnTo>
                <a:lnTo>
                  <a:pt x="1" y="231"/>
                </a:lnTo>
                <a:lnTo>
                  <a:pt x="3" y="231"/>
                </a:lnTo>
                <a:lnTo>
                  <a:pt x="4" y="232"/>
                </a:lnTo>
                <a:lnTo>
                  <a:pt x="3" y="233"/>
                </a:lnTo>
                <a:lnTo>
                  <a:pt x="1" y="235"/>
                </a:lnTo>
                <a:lnTo>
                  <a:pt x="0" y="233"/>
                </a:lnTo>
                <a:lnTo>
                  <a:pt x="0" y="232"/>
                </a:lnTo>
                <a:close/>
                <a:moveTo>
                  <a:pt x="0" y="199"/>
                </a:moveTo>
                <a:lnTo>
                  <a:pt x="0" y="199"/>
                </a:lnTo>
                <a:lnTo>
                  <a:pt x="0" y="198"/>
                </a:lnTo>
                <a:lnTo>
                  <a:pt x="1" y="198"/>
                </a:lnTo>
                <a:lnTo>
                  <a:pt x="3" y="198"/>
                </a:lnTo>
                <a:lnTo>
                  <a:pt x="4" y="199"/>
                </a:lnTo>
                <a:lnTo>
                  <a:pt x="3" y="201"/>
                </a:lnTo>
                <a:lnTo>
                  <a:pt x="1" y="201"/>
                </a:lnTo>
                <a:lnTo>
                  <a:pt x="0" y="201"/>
                </a:lnTo>
                <a:lnTo>
                  <a:pt x="0" y="199"/>
                </a:lnTo>
                <a:close/>
                <a:moveTo>
                  <a:pt x="0" y="167"/>
                </a:moveTo>
                <a:lnTo>
                  <a:pt x="0" y="167"/>
                </a:lnTo>
                <a:lnTo>
                  <a:pt x="0" y="166"/>
                </a:lnTo>
                <a:lnTo>
                  <a:pt x="1" y="164"/>
                </a:lnTo>
                <a:lnTo>
                  <a:pt x="3" y="166"/>
                </a:lnTo>
                <a:lnTo>
                  <a:pt x="4" y="167"/>
                </a:lnTo>
                <a:lnTo>
                  <a:pt x="3" y="167"/>
                </a:lnTo>
                <a:lnTo>
                  <a:pt x="1" y="168"/>
                </a:lnTo>
                <a:lnTo>
                  <a:pt x="0" y="167"/>
                </a:lnTo>
                <a:close/>
                <a:moveTo>
                  <a:pt x="0" y="133"/>
                </a:moveTo>
                <a:lnTo>
                  <a:pt x="0" y="133"/>
                </a:lnTo>
                <a:lnTo>
                  <a:pt x="0" y="132"/>
                </a:lnTo>
                <a:lnTo>
                  <a:pt x="1" y="132"/>
                </a:lnTo>
                <a:lnTo>
                  <a:pt x="3" y="132"/>
                </a:lnTo>
                <a:lnTo>
                  <a:pt x="4" y="133"/>
                </a:lnTo>
                <a:lnTo>
                  <a:pt x="3" y="135"/>
                </a:lnTo>
                <a:lnTo>
                  <a:pt x="1" y="136"/>
                </a:lnTo>
                <a:lnTo>
                  <a:pt x="0" y="135"/>
                </a:lnTo>
                <a:lnTo>
                  <a:pt x="0" y="133"/>
                </a:lnTo>
                <a:close/>
                <a:moveTo>
                  <a:pt x="0" y="101"/>
                </a:moveTo>
                <a:lnTo>
                  <a:pt x="0" y="101"/>
                </a:lnTo>
                <a:lnTo>
                  <a:pt x="0" y="100"/>
                </a:lnTo>
                <a:lnTo>
                  <a:pt x="1" y="98"/>
                </a:lnTo>
                <a:lnTo>
                  <a:pt x="3" y="100"/>
                </a:lnTo>
                <a:lnTo>
                  <a:pt x="4" y="101"/>
                </a:lnTo>
                <a:lnTo>
                  <a:pt x="3" y="102"/>
                </a:lnTo>
                <a:lnTo>
                  <a:pt x="1" y="102"/>
                </a:lnTo>
                <a:lnTo>
                  <a:pt x="0" y="102"/>
                </a:lnTo>
                <a:lnTo>
                  <a:pt x="0" y="101"/>
                </a:lnTo>
                <a:close/>
                <a:moveTo>
                  <a:pt x="0" y="67"/>
                </a:moveTo>
                <a:lnTo>
                  <a:pt x="0" y="67"/>
                </a:lnTo>
                <a:lnTo>
                  <a:pt x="0" y="66"/>
                </a:lnTo>
                <a:lnTo>
                  <a:pt x="1" y="66"/>
                </a:lnTo>
                <a:lnTo>
                  <a:pt x="3" y="66"/>
                </a:lnTo>
                <a:lnTo>
                  <a:pt x="4" y="67"/>
                </a:lnTo>
                <a:lnTo>
                  <a:pt x="3" y="69"/>
                </a:lnTo>
                <a:lnTo>
                  <a:pt x="1" y="70"/>
                </a:lnTo>
                <a:lnTo>
                  <a:pt x="0" y="69"/>
                </a:lnTo>
                <a:lnTo>
                  <a:pt x="0" y="67"/>
                </a:lnTo>
                <a:close/>
                <a:moveTo>
                  <a:pt x="0" y="35"/>
                </a:moveTo>
                <a:lnTo>
                  <a:pt x="0" y="35"/>
                </a:lnTo>
                <a:lnTo>
                  <a:pt x="0" y="33"/>
                </a:lnTo>
                <a:lnTo>
                  <a:pt x="1" y="33"/>
                </a:lnTo>
                <a:lnTo>
                  <a:pt x="3" y="33"/>
                </a:lnTo>
                <a:lnTo>
                  <a:pt x="4" y="35"/>
                </a:lnTo>
                <a:lnTo>
                  <a:pt x="3" y="36"/>
                </a:lnTo>
                <a:lnTo>
                  <a:pt x="1" y="36"/>
                </a:lnTo>
                <a:lnTo>
                  <a:pt x="0" y="36"/>
                </a:lnTo>
                <a:lnTo>
                  <a:pt x="0" y="35"/>
                </a:lnTo>
                <a:close/>
                <a:moveTo>
                  <a:pt x="0" y="2"/>
                </a:moveTo>
                <a:lnTo>
                  <a:pt x="0" y="2"/>
                </a:lnTo>
                <a:lnTo>
                  <a:pt x="0" y="1"/>
                </a:lnTo>
                <a:lnTo>
                  <a:pt x="1" y="0"/>
                </a:lnTo>
                <a:lnTo>
                  <a:pt x="3" y="1"/>
                </a:lnTo>
                <a:lnTo>
                  <a:pt x="4" y="2"/>
                </a:lnTo>
                <a:lnTo>
                  <a:pt x="3" y="4"/>
                </a:lnTo>
                <a:lnTo>
                  <a:pt x="1" y="4"/>
                </a:lnTo>
                <a:lnTo>
                  <a:pt x="0" y="4"/>
                </a:lnTo>
                <a:lnTo>
                  <a:pt x="0" y="2"/>
                </a:lnTo>
                <a:close/>
              </a:path>
            </a:pathLst>
          </a:custGeom>
          <a:solidFill>
            <a:srgbClr val="000000"/>
          </a:solidFill>
          <a:ln w="1588">
            <a:solidFill>
              <a:srgbClr val="000000"/>
            </a:solidFill>
            <a:round/>
            <a:headEnd/>
            <a:tailEnd/>
          </a:ln>
        </p:spPr>
        <p:txBody>
          <a:bodyPr/>
          <a:lstStyle/>
          <a:p>
            <a:endParaRPr lang="zh-CN" altLang="en-US"/>
          </a:p>
        </p:txBody>
      </p:sp>
      <p:sp>
        <p:nvSpPr>
          <p:cNvPr id="41" name="未知">
            <a:extLst>
              <a:ext uri="{FF2B5EF4-FFF2-40B4-BE49-F238E27FC236}">
                <a16:creationId xmlns:a16="http://schemas.microsoft.com/office/drawing/2014/main" id="{6196875D-97CA-EC04-B857-7CC44FE801A9}"/>
              </a:ext>
            </a:extLst>
          </p:cNvPr>
          <p:cNvSpPr>
            <a:spLocks/>
          </p:cNvSpPr>
          <p:nvPr/>
        </p:nvSpPr>
        <p:spPr bwMode="auto">
          <a:xfrm>
            <a:off x="2750586" y="4612530"/>
            <a:ext cx="109250" cy="166961"/>
          </a:xfrm>
          <a:custGeom>
            <a:avLst/>
            <a:gdLst>
              <a:gd name="T0" fmla="*/ 0 w 83"/>
              <a:gd name="T1" fmla="*/ 553941714 h 127"/>
              <a:gd name="T2" fmla="*/ 181235229 w 83"/>
              <a:gd name="T3" fmla="*/ 0 h 127"/>
              <a:gd name="T4" fmla="*/ 366553562 w 83"/>
              <a:gd name="T5" fmla="*/ 553941714 h 127"/>
              <a:gd name="T6" fmla="*/ 0 w 83"/>
              <a:gd name="T7" fmla="*/ 553941714 h 127"/>
              <a:gd name="T8" fmla="*/ 0 60000 65536"/>
              <a:gd name="T9" fmla="*/ 0 60000 65536"/>
              <a:gd name="T10" fmla="*/ 0 60000 65536"/>
              <a:gd name="T11" fmla="*/ 0 60000 65536"/>
              <a:gd name="T12" fmla="*/ 0 w 83"/>
              <a:gd name="T13" fmla="*/ 0 h 127"/>
              <a:gd name="T14" fmla="*/ 83 w 83"/>
              <a:gd name="T15" fmla="*/ 127 h 127"/>
            </a:gdLst>
            <a:ahLst/>
            <a:cxnLst>
              <a:cxn ang="T8">
                <a:pos x="T0" y="T1"/>
              </a:cxn>
              <a:cxn ang="T9">
                <a:pos x="T2" y="T3"/>
              </a:cxn>
              <a:cxn ang="T10">
                <a:pos x="T4" y="T5"/>
              </a:cxn>
              <a:cxn ang="T11">
                <a:pos x="T6" y="T7"/>
              </a:cxn>
            </a:cxnLst>
            <a:rect l="T12" t="T13" r="T14" b="T15"/>
            <a:pathLst>
              <a:path w="83" h="127">
                <a:moveTo>
                  <a:pt x="0" y="127"/>
                </a:moveTo>
                <a:lnTo>
                  <a:pt x="41" y="0"/>
                </a:lnTo>
                <a:lnTo>
                  <a:pt x="83" y="127"/>
                </a:lnTo>
                <a:lnTo>
                  <a:pt x="0" y="127"/>
                </a:lnTo>
                <a:close/>
              </a:path>
            </a:pathLst>
          </a:custGeom>
          <a:solidFill>
            <a:srgbClr val="000000"/>
          </a:solidFill>
          <a:ln w="9525">
            <a:noFill/>
            <a:round/>
            <a:headEnd/>
            <a:tailEnd/>
          </a:ln>
        </p:spPr>
        <p:txBody>
          <a:bodyPr/>
          <a:lstStyle/>
          <a:p>
            <a:endParaRPr lang="zh-CN" altLang="en-US"/>
          </a:p>
        </p:txBody>
      </p:sp>
      <p:sp>
        <p:nvSpPr>
          <p:cNvPr id="42" name="Rectangle 59">
            <a:extLst>
              <a:ext uri="{FF2B5EF4-FFF2-40B4-BE49-F238E27FC236}">
                <a16:creationId xmlns:a16="http://schemas.microsoft.com/office/drawing/2014/main" id="{1DD2DA86-23E6-A341-C5E1-BBC1A80C7644}"/>
              </a:ext>
            </a:extLst>
          </p:cNvPr>
          <p:cNvSpPr>
            <a:spLocks noChangeArrowheads="1"/>
          </p:cNvSpPr>
          <p:nvPr/>
        </p:nvSpPr>
        <p:spPr bwMode="auto">
          <a:xfrm>
            <a:off x="2843956" y="4837895"/>
            <a:ext cx="127035" cy="152360"/>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a:solidFill>
                  <a:srgbClr val="0000FF"/>
                </a:solidFill>
                <a:latin typeface="宋体" pitchFamily="2" charset="-122"/>
              </a:rPr>
              <a:t>15</a:t>
            </a:r>
            <a:endParaRPr lang="zh-CN" altLang="en-US" sz="1000" b="1">
              <a:solidFill>
                <a:srgbClr val="0000FF"/>
              </a:solidFill>
              <a:latin typeface="Times New Roman" pitchFamily="18" charset="0"/>
              <a:ea typeface="楷体_GB2312" pitchFamily="1" charset="-122"/>
            </a:endParaRPr>
          </a:p>
        </p:txBody>
      </p:sp>
      <p:sp>
        <p:nvSpPr>
          <p:cNvPr id="43" name="Rectangle 60">
            <a:extLst>
              <a:ext uri="{FF2B5EF4-FFF2-40B4-BE49-F238E27FC236}">
                <a16:creationId xmlns:a16="http://schemas.microsoft.com/office/drawing/2014/main" id="{7654A453-93D8-7733-6011-45878FFDCECA}"/>
              </a:ext>
            </a:extLst>
          </p:cNvPr>
          <p:cNvSpPr>
            <a:spLocks noChangeArrowheads="1"/>
          </p:cNvSpPr>
          <p:nvPr/>
        </p:nvSpPr>
        <p:spPr bwMode="auto">
          <a:xfrm>
            <a:off x="1543754" y="6348794"/>
            <a:ext cx="1861061" cy="276786"/>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800" b="1" i="0" dirty="0">
                <a:solidFill>
                  <a:srgbClr val="080808"/>
                </a:solidFill>
                <a:latin typeface="宋体" pitchFamily="2" charset="-122"/>
              </a:rPr>
              <a:t>（</a:t>
            </a:r>
            <a:r>
              <a:rPr lang="en-US" altLang="zh-CN" sz="1800" b="1" i="0" dirty="0">
                <a:solidFill>
                  <a:srgbClr val="080808"/>
                </a:solidFill>
                <a:latin typeface="宋体" pitchFamily="2" charset="-122"/>
              </a:rPr>
              <a:t>1</a:t>
            </a:r>
            <a:r>
              <a:rPr lang="zh-CN" altLang="en-US" sz="1800" b="1" i="0" dirty="0">
                <a:solidFill>
                  <a:srgbClr val="080808"/>
                </a:solidFill>
                <a:latin typeface="宋体" pitchFamily="2" charset="-122"/>
              </a:rPr>
              <a:t>）选</a:t>
            </a:r>
            <a:r>
              <a:rPr lang="en-US" altLang="zh-CN" sz="1800" b="1" i="0" dirty="0">
                <a:solidFill>
                  <a:srgbClr val="080808"/>
                </a:solidFill>
                <a:latin typeface="宋体" pitchFamily="2" charset="-122"/>
              </a:rPr>
              <a:t>C</a:t>
            </a:r>
            <a:r>
              <a:rPr lang="zh-CN" altLang="en-US" sz="1800" b="1" i="0" dirty="0">
                <a:solidFill>
                  <a:srgbClr val="080808"/>
                </a:solidFill>
                <a:latin typeface="宋体" pitchFamily="2" charset="-122"/>
              </a:rPr>
              <a:t>点，更新</a:t>
            </a:r>
            <a:endParaRPr lang="en-US" altLang="zh-CN" sz="1800" b="1" i="0" dirty="0">
              <a:solidFill>
                <a:srgbClr val="080808"/>
              </a:solidFill>
              <a:latin typeface="Times New Roman" pitchFamily="18" charset="0"/>
              <a:ea typeface="楷体_GB2312" pitchFamily="1" charset="-122"/>
            </a:endParaRPr>
          </a:p>
        </p:txBody>
      </p:sp>
      <p:sp>
        <p:nvSpPr>
          <p:cNvPr id="8" name="TextBox 73">
            <a:extLst>
              <a:ext uri="{FF2B5EF4-FFF2-40B4-BE49-F238E27FC236}">
                <a16:creationId xmlns:a16="http://schemas.microsoft.com/office/drawing/2014/main" id="{1EA19318-81C5-8BDD-315F-A70AA67EB37C}"/>
              </a:ext>
            </a:extLst>
          </p:cNvPr>
          <p:cNvSpPr txBox="1">
            <a:spLocks noChangeArrowheads="1"/>
          </p:cNvSpPr>
          <p:nvPr/>
        </p:nvSpPr>
        <p:spPr bwMode="auto">
          <a:xfrm>
            <a:off x="2615233" y="6055375"/>
            <a:ext cx="714375" cy="307695"/>
          </a:xfrm>
          <a:prstGeom prst="rect">
            <a:avLst/>
          </a:prstGeom>
          <a:noFill/>
          <a:ln w="9525">
            <a:noFill/>
            <a:miter lim="800000"/>
            <a:headEnd/>
            <a:tailEnd/>
          </a:ln>
        </p:spPr>
        <p:txBody>
          <a:bodyPr>
            <a:spAutoFit/>
          </a:bodyPr>
          <a:lstStyle/>
          <a:p>
            <a:r>
              <a:rPr lang="en-US" altLang="zh-CN" sz="1400" i="0" dirty="0">
                <a:solidFill>
                  <a:srgbClr val="FF0000"/>
                </a:solidFill>
              </a:rPr>
              <a:t>5,A</a:t>
            </a:r>
            <a:endParaRPr lang="zh-CN" altLang="en-US" sz="1400" i="0" dirty="0">
              <a:solidFill>
                <a:srgbClr val="FF0000"/>
              </a:solidFill>
            </a:endParaRPr>
          </a:p>
        </p:txBody>
      </p:sp>
      <p:sp>
        <p:nvSpPr>
          <p:cNvPr id="9" name="TextBox 74">
            <a:extLst>
              <a:ext uri="{FF2B5EF4-FFF2-40B4-BE49-F238E27FC236}">
                <a16:creationId xmlns:a16="http://schemas.microsoft.com/office/drawing/2014/main" id="{36F09EAF-DC73-CCC7-EE74-9E6C9F5E19AB}"/>
              </a:ext>
            </a:extLst>
          </p:cNvPr>
          <p:cNvSpPr txBox="1">
            <a:spLocks noChangeArrowheads="1"/>
          </p:cNvSpPr>
          <p:nvPr/>
        </p:nvSpPr>
        <p:spPr bwMode="auto">
          <a:xfrm>
            <a:off x="1186483" y="6055375"/>
            <a:ext cx="714375" cy="307695"/>
          </a:xfrm>
          <a:prstGeom prst="rect">
            <a:avLst/>
          </a:prstGeom>
          <a:noFill/>
          <a:ln w="9525">
            <a:noFill/>
            <a:miter lim="800000"/>
            <a:headEnd/>
            <a:tailEnd/>
          </a:ln>
        </p:spPr>
        <p:txBody>
          <a:bodyPr>
            <a:spAutoFit/>
          </a:bodyPr>
          <a:lstStyle/>
          <a:p>
            <a:r>
              <a:rPr lang="en-US" altLang="zh-CN" sz="1400" i="0" dirty="0"/>
              <a:t>12,C</a:t>
            </a:r>
            <a:endParaRPr lang="zh-CN" altLang="en-US" sz="1400" i="0" dirty="0"/>
          </a:p>
        </p:txBody>
      </p:sp>
      <p:sp>
        <p:nvSpPr>
          <p:cNvPr id="10" name="TextBox 75">
            <a:extLst>
              <a:ext uri="{FF2B5EF4-FFF2-40B4-BE49-F238E27FC236}">
                <a16:creationId xmlns:a16="http://schemas.microsoft.com/office/drawing/2014/main" id="{D4808C2E-6E7D-A2C0-BB4B-71B6481788B9}"/>
              </a:ext>
            </a:extLst>
          </p:cNvPr>
          <p:cNvSpPr txBox="1">
            <a:spLocks noChangeArrowheads="1"/>
          </p:cNvSpPr>
          <p:nvPr/>
        </p:nvSpPr>
        <p:spPr bwMode="auto">
          <a:xfrm>
            <a:off x="1686545" y="4720432"/>
            <a:ext cx="714375" cy="307695"/>
          </a:xfrm>
          <a:prstGeom prst="rect">
            <a:avLst/>
          </a:prstGeom>
          <a:noFill/>
          <a:ln w="9525">
            <a:noFill/>
            <a:miter lim="800000"/>
            <a:headEnd/>
            <a:tailEnd/>
          </a:ln>
        </p:spPr>
        <p:txBody>
          <a:bodyPr>
            <a:spAutoFit/>
          </a:bodyPr>
          <a:lstStyle/>
          <a:p>
            <a:r>
              <a:rPr lang="en-US" altLang="zh-CN" sz="1400" i="0" dirty="0"/>
              <a:t>30,A</a:t>
            </a:r>
            <a:endParaRPr lang="zh-CN" altLang="en-US" sz="1400" i="0" dirty="0"/>
          </a:p>
        </p:txBody>
      </p:sp>
      <p:sp>
        <p:nvSpPr>
          <p:cNvPr id="11" name="TextBox 76">
            <a:extLst>
              <a:ext uri="{FF2B5EF4-FFF2-40B4-BE49-F238E27FC236}">
                <a16:creationId xmlns:a16="http://schemas.microsoft.com/office/drawing/2014/main" id="{2BA178E0-0E12-8C48-014B-6F4A507E1A16}"/>
              </a:ext>
            </a:extLst>
          </p:cNvPr>
          <p:cNvSpPr txBox="1">
            <a:spLocks noChangeArrowheads="1"/>
          </p:cNvSpPr>
          <p:nvPr/>
        </p:nvSpPr>
        <p:spPr bwMode="auto">
          <a:xfrm>
            <a:off x="2972420" y="4149080"/>
            <a:ext cx="714375" cy="307777"/>
          </a:xfrm>
          <a:prstGeom prst="rect">
            <a:avLst/>
          </a:prstGeom>
          <a:noFill/>
          <a:ln w="9525">
            <a:noFill/>
            <a:miter lim="800000"/>
            <a:headEnd/>
            <a:tailEnd/>
          </a:ln>
        </p:spPr>
        <p:txBody>
          <a:bodyPr>
            <a:spAutoFit/>
          </a:bodyPr>
          <a:lstStyle/>
          <a:p>
            <a:r>
              <a:rPr lang="en-US" altLang="zh-CN" sz="1400" i="0" dirty="0"/>
              <a:t>20,C</a:t>
            </a:r>
            <a:endParaRPr lang="zh-CN" altLang="en-US" sz="1400" i="0" dirty="0"/>
          </a:p>
        </p:txBody>
      </p:sp>
      <p:sp>
        <p:nvSpPr>
          <p:cNvPr id="12" name="TextBox 77">
            <a:extLst>
              <a:ext uri="{FF2B5EF4-FFF2-40B4-BE49-F238E27FC236}">
                <a16:creationId xmlns:a16="http://schemas.microsoft.com/office/drawing/2014/main" id="{72AF2687-C75D-3F59-4EC1-5E9D7DF9668D}"/>
              </a:ext>
            </a:extLst>
          </p:cNvPr>
          <p:cNvSpPr txBox="1">
            <a:spLocks noChangeArrowheads="1"/>
          </p:cNvSpPr>
          <p:nvPr/>
        </p:nvSpPr>
        <p:spPr bwMode="auto">
          <a:xfrm>
            <a:off x="1043608" y="4149080"/>
            <a:ext cx="714375" cy="307695"/>
          </a:xfrm>
          <a:prstGeom prst="rect">
            <a:avLst/>
          </a:prstGeom>
          <a:noFill/>
          <a:ln w="9525">
            <a:noFill/>
            <a:miter lim="800000"/>
            <a:headEnd/>
            <a:tailEnd/>
          </a:ln>
        </p:spPr>
        <p:txBody>
          <a:bodyPr>
            <a:spAutoFit/>
          </a:bodyPr>
          <a:lstStyle/>
          <a:p>
            <a:r>
              <a:rPr lang="en-US" altLang="zh-CN" sz="1400" dirty="0"/>
              <a:t>∞</a:t>
            </a:r>
            <a:endParaRPr lang="zh-CN" altLang="en-US" sz="1400" dirty="0"/>
          </a:p>
        </p:txBody>
      </p:sp>
      <p:sp>
        <p:nvSpPr>
          <p:cNvPr id="53" name="未知">
            <a:extLst>
              <a:ext uri="{FF2B5EF4-FFF2-40B4-BE49-F238E27FC236}">
                <a16:creationId xmlns:a16="http://schemas.microsoft.com/office/drawing/2014/main" id="{06B3A5D7-226F-95A7-1A60-462C81DBCE3D}"/>
              </a:ext>
            </a:extLst>
          </p:cNvPr>
          <p:cNvSpPr>
            <a:spLocks/>
          </p:cNvSpPr>
          <p:nvPr/>
        </p:nvSpPr>
        <p:spPr bwMode="auto">
          <a:xfrm>
            <a:off x="5155114" y="4310983"/>
            <a:ext cx="281303" cy="301697"/>
          </a:xfrm>
          <a:custGeom>
            <a:avLst/>
            <a:gdLst>
              <a:gd name="T0" fmla="*/ 3240229 w 216"/>
              <a:gd name="T1" fmla="*/ 559741153 h 227"/>
              <a:gd name="T2" fmla="*/ 17640192 w 216"/>
              <a:gd name="T3" fmla="*/ 431963359 h 227"/>
              <a:gd name="T4" fmla="*/ 46641729 w 216"/>
              <a:gd name="T5" fmla="*/ 318314144 h 227"/>
              <a:gd name="T6" fmla="*/ 84375203 w 216"/>
              <a:gd name="T7" fmla="*/ 227932445 h 227"/>
              <a:gd name="T8" fmla="*/ 138480098 w 216"/>
              <a:gd name="T9" fmla="*/ 139722493 h 227"/>
              <a:gd name="T10" fmla="*/ 199629625 w 216"/>
              <a:gd name="T11" fmla="*/ 69278727 h 227"/>
              <a:gd name="T12" fmla="*/ 267147653 w 216"/>
              <a:gd name="T13" fmla="*/ 26073254 h 227"/>
              <a:gd name="T14" fmla="*/ 345025250 w 216"/>
              <a:gd name="T15" fmla="*/ 4849290 h 227"/>
              <a:gd name="T16" fmla="*/ 419223425 w 216"/>
              <a:gd name="T17" fmla="*/ 4849290 h 227"/>
              <a:gd name="T18" fmla="*/ 498025336 w 216"/>
              <a:gd name="T19" fmla="*/ 26073254 h 227"/>
              <a:gd name="T20" fmla="*/ 565530112 w 216"/>
              <a:gd name="T21" fmla="*/ 69278727 h 227"/>
              <a:gd name="T22" fmla="*/ 625689234 w 216"/>
              <a:gd name="T23" fmla="*/ 139722493 h 227"/>
              <a:gd name="T24" fmla="*/ 679668055 w 216"/>
              <a:gd name="T25" fmla="*/ 227932445 h 227"/>
              <a:gd name="T26" fmla="*/ 717712575 w 216"/>
              <a:gd name="T27" fmla="*/ 318314144 h 227"/>
              <a:gd name="T28" fmla="*/ 753892363 w 216"/>
              <a:gd name="T29" fmla="*/ 431963359 h 227"/>
              <a:gd name="T30" fmla="*/ 768364923 w 216"/>
              <a:gd name="T31" fmla="*/ 559741153 h 227"/>
              <a:gd name="T32" fmla="*/ 768364923 w 216"/>
              <a:gd name="T33" fmla="*/ 611789234 h 227"/>
              <a:gd name="T34" fmla="*/ 760897017 w 216"/>
              <a:gd name="T35" fmla="*/ 737559701 h 227"/>
              <a:gd name="T36" fmla="*/ 740838697 w 216"/>
              <a:gd name="T37" fmla="*/ 857787430 h 227"/>
              <a:gd name="T38" fmla="*/ 700842729 w 216"/>
              <a:gd name="T39" fmla="*/ 958434412 h 227"/>
              <a:gd name="T40" fmla="*/ 656926404 w 216"/>
              <a:gd name="T41" fmla="*/ 1052525427 h 227"/>
              <a:gd name="T42" fmla="*/ 598538309 w 216"/>
              <a:gd name="T43" fmla="*/ 1126388021 h 227"/>
              <a:gd name="T44" fmla="*/ 531035388 w 216"/>
              <a:gd name="T45" fmla="*/ 1185978067 h 227"/>
              <a:gd name="T46" fmla="*/ 459209920 w 216"/>
              <a:gd name="T47" fmla="*/ 1214510475 h 227"/>
              <a:gd name="T48" fmla="*/ 384634143 w 216"/>
              <a:gd name="T49" fmla="*/ 1230410188 h 227"/>
              <a:gd name="T50" fmla="*/ 305076466 w 216"/>
              <a:gd name="T51" fmla="*/ 1214510475 h 227"/>
              <a:gd name="T52" fmla="*/ 234138249 w 216"/>
              <a:gd name="T53" fmla="*/ 1185978067 h 227"/>
              <a:gd name="T54" fmla="*/ 166617470 w 216"/>
              <a:gd name="T55" fmla="*/ 1126388021 h 227"/>
              <a:gd name="T56" fmla="*/ 114162216 w 216"/>
              <a:gd name="T57" fmla="*/ 1052525427 h 227"/>
              <a:gd name="T58" fmla="*/ 64248977 w 216"/>
              <a:gd name="T59" fmla="*/ 958434412 h 227"/>
              <a:gd name="T60" fmla="*/ 27952822 w 216"/>
              <a:gd name="T61" fmla="*/ 857787430 h 227"/>
              <a:gd name="T62" fmla="*/ 6645470 w 216"/>
              <a:gd name="T63" fmla="*/ 737559701 h 227"/>
              <a:gd name="T64" fmla="*/ 0 w 216"/>
              <a:gd name="T65" fmla="*/ 611789234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0"/>
                </a:lnTo>
                <a:lnTo>
                  <a:pt x="5" y="80"/>
                </a:lnTo>
                <a:lnTo>
                  <a:pt x="8" y="69"/>
                </a:lnTo>
                <a:lnTo>
                  <a:pt x="13" y="59"/>
                </a:lnTo>
                <a:lnTo>
                  <a:pt x="18" y="50"/>
                </a:lnTo>
                <a:lnTo>
                  <a:pt x="24" y="42"/>
                </a:lnTo>
                <a:lnTo>
                  <a:pt x="32" y="34"/>
                </a:lnTo>
                <a:lnTo>
                  <a:pt x="39" y="26"/>
                </a:lnTo>
                <a:lnTo>
                  <a:pt x="47" y="19"/>
                </a:lnTo>
                <a:lnTo>
                  <a:pt x="56" y="13"/>
                </a:lnTo>
                <a:lnTo>
                  <a:pt x="66" y="9"/>
                </a:lnTo>
                <a:lnTo>
                  <a:pt x="75" y="5"/>
                </a:lnTo>
                <a:lnTo>
                  <a:pt x="86" y="3"/>
                </a:lnTo>
                <a:lnTo>
                  <a:pt x="97" y="1"/>
                </a:lnTo>
                <a:lnTo>
                  <a:pt x="108" y="0"/>
                </a:lnTo>
                <a:lnTo>
                  <a:pt x="118" y="1"/>
                </a:lnTo>
                <a:lnTo>
                  <a:pt x="129" y="3"/>
                </a:lnTo>
                <a:lnTo>
                  <a:pt x="140" y="5"/>
                </a:lnTo>
                <a:lnTo>
                  <a:pt x="149" y="9"/>
                </a:lnTo>
                <a:lnTo>
                  <a:pt x="159" y="13"/>
                </a:lnTo>
                <a:lnTo>
                  <a:pt x="168" y="19"/>
                </a:lnTo>
                <a:lnTo>
                  <a:pt x="176" y="26"/>
                </a:lnTo>
                <a:lnTo>
                  <a:pt x="185" y="34"/>
                </a:lnTo>
                <a:lnTo>
                  <a:pt x="191" y="42"/>
                </a:lnTo>
                <a:lnTo>
                  <a:pt x="197" y="50"/>
                </a:lnTo>
                <a:lnTo>
                  <a:pt x="202" y="59"/>
                </a:lnTo>
                <a:lnTo>
                  <a:pt x="208" y="69"/>
                </a:lnTo>
                <a:lnTo>
                  <a:pt x="212" y="80"/>
                </a:lnTo>
                <a:lnTo>
                  <a:pt x="214" y="90"/>
                </a:lnTo>
                <a:lnTo>
                  <a:pt x="216" y="103"/>
                </a:lnTo>
                <a:lnTo>
                  <a:pt x="216" y="113"/>
                </a:lnTo>
                <a:lnTo>
                  <a:pt x="216" y="125"/>
                </a:lnTo>
                <a:lnTo>
                  <a:pt x="214" y="136"/>
                </a:lnTo>
                <a:lnTo>
                  <a:pt x="212" y="147"/>
                </a:lnTo>
                <a:lnTo>
                  <a:pt x="208" y="158"/>
                </a:lnTo>
                <a:lnTo>
                  <a:pt x="202" y="167"/>
                </a:lnTo>
                <a:lnTo>
                  <a:pt x="197" y="177"/>
                </a:lnTo>
                <a:lnTo>
                  <a:pt x="191" y="186"/>
                </a:lnTo>
                <a:lnTo>
                  <a:pt x="185" y="194"/>
                </a:lnTo>
                <a:lnTo>
                  <a:pt x="176" y="201"/>
                </a:lnTo>
                <a:lnTo>
                  <a:pt x="168" y="208"/>
                </a:lnTo>
                <a:lnTo>
                  <a:pt x="159" y="213"/>
                </a:lnTo>
                <a:lnTo>
                  <a:pt x="149" y="219"/>
                </a:lnTo>
                <a:lnTo>
                  <a:pt x="140" y="221"/>
                </a:lnTo>
                <a:lnTo>
                  <a:pt x="129" y="224"/>
                </a:lnTo>
                <a:lnTo>
                  <a:pt x="118" y="227"/>
                </a:lnTo>
                <a:lnTo>
                  <a:pt x="108" y="227"/>
                </a:lnTo>
                <a:lnTo>
                  <a:pt x="97" y="227"/>
                </a:lnTo>
                <a:lnTo>
                  <a:pt x="86" y="224"/>
                </a:lnTo>
                <a:lnTo>
                  <a:pt x="75" y="221"/>
                </a:lnTo>
                <a:lnTo>
                  <a:pt x="66" y="219"/>
                </a:lnTo>
                <a:lnTo>
                  <a:pt x="56" y="213"/>
                </a:lnTo>
                <a:lnTo>
                  <a:pt x="47" y="208"/>
                </a:lnTo>
                <a:lnTo>
                  <a:pt x="39" y="201"/>
                </a:lnTo>
                <a:lnTo>
                  <a:pt x="32" y="194"/>
                </a:lnTo>
                <a:lnTo>
                  <a:pt x="24" y="186"/>
                </a:lnTo>
                <a:lnTo>
                  <a:pt x="18" y="177"/>
                </a:lnTo>
                <a:lnTo>
                  <a:pt x="13" y="167"/>
                </a:lnTo>
                <a:lnTo>
                  <a:pt x="8" y="158"/>
                </a:lnTo>
                <a:lnTo>
                  <a:pt x="5" y="147"/>
                </a:lnTo>
                <a:lnTo>
                  <a:pt x="2" y="136"/>
                </a:lnTo>
                <a:lnTo>
                  <a:pt x="1" y="125"/>
                </a:lnTo>
                <a:lnTo>
                  <a:pt x="0" y="113"/>
                </a:lnTo>
                <a:close/>
              </a:path>
            </a:pathLst>
          </a:custGeom>
          <a:solidFill>
            <a:srgbClr val="FFFFFF"/>
          </a:solidFill>
          <a:ln w="9525">
            <a:noFill/>
            <a:round/>
            <a:headEnd/>
            <a:tailEnd/>
          </a:ln>
        </p:spPr>
        <p:txBody>
          <a:bodyPr/>
          <a:lstStyle/>
          <a:p>
            <a:endParaRPr lang="zh-CN" altLang="en-US"/>
          </a:p>
        </p:txBody>
      </p:sp>
      <p:sp>
        <p:nvSpPr>
          <p:cNvPr id="54" name="未知">
            <a:extLst>
              <a:ext uri="{FF2B5EF4-FFF2-40B4-BE49-F238E27FC236}">
                <a16:creationId xmlns:a16="http://schemas.microsoft.com/office/drawing/2014/main" id="{05D58381-B8A2-5EEC-6661-2269B7F42C4F}"/>
              </a:ext>
            </a:extLst>
          </p:cNvPr>
          <p:cNvSpPr>
            <a:spLocks/>
          </p:cNvSpPr>
          <p:nvPr/>
        </p:nvSpPr>
        <p:spPr bwMode="auto">
          <a:xfrm>
            <a:off x="5155114" y="4310983"/>
            <a:ext cx="281303" cy="301697"/>
          </a:xfrm>
          <a:custGeom>
            <a:avLst/>
            <a:gdLst>
              <a:gd name="T0" fmla="*/ 3240229 w 216"/>
              <a:gd name="T1" fmla="*/ 559741153 h 227"/>
              <a:gd name="T2" fmla="*/ 17640192 w 216"/>
              <a:gd name="T3" fmla="*/ 431963359 h 227"/>
              <a:gd name="T4" fmla="*/ 46641729 w 216"/>
              <a:gd name="T5" fmla="*/ 318314144 h 227"/>
              <a:gd name="T6" fmla="*/ 84375203 w 216"/>
              <a:gd name="T7" fmla="*/ 227932445 h 227"/>
              <a:gd name="T8" fmla="*/ 138480098 w 216"/>
              <a:gd name="T9" fmla="*/ 139722493 h 227"/>
              <a:gd name="T10" fmla="*/ 199629625 w 216"/>
              <a:gd name="T11" fmla="*/ 69278727 h 227"/>
              <a:gd name="T12" fmla="*/ 267147653 w 216"/>
              <a:gd name="T13" fmla="*/ 26073254 h 227"/>
              <a:gd name="T14" fmla="*/ 345025250 w 216"/>
              <a:gd name="T15" fmla="*/ 4849290 h 227"/>
              <a:gd name="T16" fmla="*/ 419223425 w 216"/>
              <a:gd name="T17" fmla="*/ 4849290 h 227"/>
              <a:gd name="T18" fmla="*/ 498025336 w 216"/>
              <a:gd name="T19" fmla="*/ 26073254 h 227"/>
              <a:gd name="T20" fmla="*/ 565530112 w 216"/>
              <a:gd name="T21" fmla="*/ 69278727 h 227"/>
              <a:gd name="T22" fmla="*/ 625689234 w 216"/>
              <a:gd name="T23" fmla="*/ 139722493 h 227"/>
              <a:gd name="T24" fmla="*/ 679668055 w 216"/>
              <a:gd name="T25" fmla="*/ 227932445 h 227"/>
              <a:gd name="T26" fmla="*/ 717712575 w 216"/>
              <a:gd name="T27" fmla="*/ 318314144 h 227"/>
              <a:gd name="T28" fmla="*/ 753892363 w 216"/>
              <a:gd name="T29" fmla="*/ 431963359 h 227"/>
              <a:gd name="T30" fmla="*/ 768364923 w 216"/>
              <a:gd name="T31" fmla="*/ 559741153 h 227"/>
              <a:gd name="T32" fmla="*/ 768364923 w 216"/>
              <a:gd name="T33" fmla="*/ 611789234 h 227"/>
              <a:gd name="T34" fmla="*/ 760897017 w 216"/>
              <a:gd name="T35" fmla="*/ 737559701 h 227"/>
              <a:gd name="T36" fmla="*/ 740838697 w 216"/>
              <a:gd name="T37" fmla="*/ 857787430 h 227"/>
              <a:gd name="T38" fmla="*/ 700842729 w 216"/>
              <a:gd name="T39" fmla="*/ 958434412 h 227"/>
              <a:gd name="T40" fmla="*/ 656926404 w 216"/>
              <a:gd name="T41" fmla="*/ 1052525427 h 227"/>
              <a:gd name="T42" fmla="*/ 598538309 w 216"/>
              <a:gd name="T43" fmla="*/ 1126388021 h 227"/>
              <a:gd name="T44" fmla="*/ 531035388 w 216"/>
              <a:gd name="T45" fmla="*/ 1185978067 h 227"/>
              <a:gd name="T46" fmla="*/ 459209920 w 216"/>
              <a:gd name="T47" fmla="*/ 1214510475 h 227"/>
              <a:gd name="T48" fmla="*/ 384634143 w 216"/>
              <a:gd name="T49" fmla="*/ 1230410188 h 227"/>
              <a:gd name="T50" fmla="*/ 305076466 w 216"/>
              <a:gd name="T51" fmla="*/ 1214510475 h 227"/>
              <a:gd name="T52" fmla="*/ 234138249 w 216"/>
              <a:gd name="T53" fmla="*/ 1185978067 h 227"/>
              <a:gd name="T54" fmla="*/ 166617470 w 216"/>
              <a:gd name="T55" fmla="*/ 1126388021 h 227"/>
              <a:gd name="T56" fmla="*/ 114162216 w 216"/>
              <a:gd name="T57" fmla="*/ 1052525427 h 227"/>
              <a:gd name="T58" fmla="*/ 64248977 w 216"/>
              <a:gd name="T59" fmla="*/ 958434412 h 227"/>
              <a:gd name="T60" fmla="*/ 27952822 w 216"/>
              <a:gd name="T61" fmla="*/ 857787430 h 227"/>
              <a:gd name="T62" fmla="*/ 6645470 w 216"/>
              <a:gd name="T63" fmla="*/ 737559701 h 227"/>
              <a:gd name="T64" fmla="*/ 0 w 216"/>
              <a:gd name="T65" fmla="*/ 611789234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0"/>
                </a:lnTo>
                <a:lnTo>
                  <a:pt x="5" y="80"/>
                </a:lnTo>
                <a:lnTo>
                  <a:pt x="8" y="69"/>
                </a:lnTo>
                <a:lnTo>
                  <a:pt x="13" y="59"/>
                </a:lnTo>
                <a:lnTo>
                  <a:pt x="18" y="50"/>
                </a:lnTo>
                <a:lnTo>
                  <a:pt x="24" y="42"/>
                </a:lnTo>
                <a:lnTo>
                  <a:pt x="32" y="34"/>
                </a:lnTo>
                <a:lnTo>
                  <a:pt x="39" y="26"/>
                </a:lnTo>
                <a:lnTo>
                  <a:pt x="47" y="19"/>
                </a:lnTo>
                <a:lnTo>
                  <a:pt x="56" y="13"/>
                </a:lnTo>
                <a:lnTo>
                  <a:pt x="66" y="9"/>
                </a:lnTo>
                <a:lnTo>
                  <a:pt x="75" y="5"/>
                </a:lnTo>
                <a:lnTo>
                  <a:pt x="86" y="3"/>
                </a:lnTo>
                <a:lnTo>
                  <a:pt x="97" y="1"/>
                </a:lnTo>
                <a:lnTo>
                  <a:pt x="108" y="0"/>
                </a:lnTo>
                <a:lnTo>
                  <a:pt x="118" y="1"/>
                </a:lnTo>
                <a:lnTo>
                  <a:pt x="129" y="3"/>
                </a:lnTo>
                <a:lnTo>
                  <a:pt x="140" y="5"/>
                </a:lnTo>
                <a:lnTo>
                  <a:pt x="149" y="9"/>
                </a:lnTo>
                <a:lnTo>
                  <a:pt x="159" y="13"/>
                </a:lnTo>
                <a:lnTo>
                  <a:pt x="168" y="19"/>
                </a:lnTo>
                <a:lnTo>
                  <a:pt x="176" y="26"/>
                </a:lnTo>
                <a:lnTo>
                  <a:pt x="185" y="34"/>
                </a:lnTo>
                <a:lnTo>
                  <a:pt x="191" y="42"/>
                </a:lnTo>
                <a:lnTo>
                  <a:pt x="197" y="50"/>
                </a:lnTo>
                <a:lnTo>
                  <a:pt x="202" y="59"/>
                </a:lnTo>
                <a:lnTo>
                  <a:pt x="208" y="69"/>
                </a:lnTo>
                <a:lnTo>
                  <a:pt x="212" y="80"/>
                </a:lnTo>
                <a:lnTo>
                  <a:pt x="214" y="90"/>
                </a:lnTo>
                <a:lnTo>
                  <a:pt x="216" y="103"/>
                </a:lnTo>
                <a:lnTo>
                  <a:pt x="216" y="113"/>
                </a:lnTo>
                <a:lnTo>
                  <a:pt x="216" y="125"/>
                </a:lnTo>
                <a:lnTo>
                  <a:pt x="214" y="136"/>
                </a:lnTo>
                <a:lnTo>
                  <a:pt x="212" y="147"/>
                </a:lnTo>
                <a:lnTo>
                  <a:pt x="208" y="158"/>
                </a:lnTo>
                <a:lnTo>
                  <a:pt x="202" y="167"/>
                </a:lnTo>
                <a:lnTo>
                  <a:pt x="197" y="177"/>
                </a:lnTo>
                <a:lnTo>
                  <a:pt x="191" y="186"/>
                </a:lnTo>
                <a:lnTo>
                  <a:pt x="185" y="194"/>
                </a:lnTo>
                <a:lnTo>
                  <a:pt x="176" y="201"/>
                </a:lnTo>
                <a:lnTo>
                  <a:pt x="168" y="208"/>
                </a:lnTo>
                <a:lnTo>
                  <a:pt x="159" y="213"/>
                </a:lnTo>
                <a:lnTo>
                  <a:pt x="149" y="219"/>
                </a:lnTo>
                <a:lnTo>
                  <a:pt x="140" y="221"/>
                </a:lnTo>
                <a:lnTo>
                  <a:pt x="129" y="224"/>
                </a:lnTo>
                <a:lnTo>
                  <a:pt x="118" y="227"/>
                </a:lnTo>
                <a:lnTo>
                  <a:pt x="108" y="227"/>
                </a:lnTo>
                <a:lnTo>
                  <a:pt x="97" y="227"/>
                </a:lnTo>
                <a:lnTo>
                  <a:pt x="86" y="224"/>
                </a:lnTo>
                <a:lnTo>
                  <a:pt x="75" y="221"/>
                </a:lnTo>
                <a:lnTo>
                  <a:pt x="66" y="219"/>
                </a:lnTo>
                <a:lnTo>
                  <a:pt x="56" y="213"/>
                </a:lnTo>
                <a:lnTo>
                  <a:pt x="47" y="208"/>
                </a:lnTo>
                <a:lnTo>
                  <a:pt x="39" y="201"/>
                </a:lnTo>
                <a:lnTo>
                  <a:pt x="32" y="194"/>
                </a:lnTo>
                <a:lnTo>
                  <a:pt x="24" y="186"/>
                </a:lnTo>
                <a:lnTo>
                  <a:pt x="18" y="177"/>
                </a:lnTo>
                <a:lnTo>
                  <a:pt x="13" y="167"/>
                </a:lnTo>
                <a:lnTo>
                  <a:pt x="8" y="158"/>
                </a:lnTo>
                <a:lnTo>
                  <a:pt x="5" y="147"/>
                </a:lnTo>
                <a:lnTo>
                  <a:pt x="2" y="136"/>
                </a:lnTo>
                <a:lnTo>
                  <a:pt x="1" y="125"/>
                </a:lnTo>
                <a:lnTo>
                  <a:pt x="0" y="113"/>
                </a:lnTo>
              </a:path>
            </a:pathLst>
          </a:custGeom>
          <a:noFill/>
          <a:ln w="3175">
            <a:solidFill>
              <a:srgbClr val="000000"/>
            </a:solidFill>
            <a:round/>
            <a:headEnd/>
            <a:tailEnd/>
          </a:ln>
        </p:spPr>
        <p:txBody>
          <a:bodyPr/>
          <a:lstStyle/>
          <a:p>
            <a:endParaRPr lang="zh-CN" altLang="en-US"/>
          </a:p>
        </p:txBody>
      </p:sp>
      <p:sp>
        <p:nvSpPr>
          <p:cNvPr id="55" name="Rectangle 64">
            <a:extLst>
              <a:ext uri="{FF2B5EF4-FFF2-40B4-BE49-F238E27FC236}">
                <a16:creationId xmlns:a16="http://schemas.microsoft.com/office/drawing/2014/main" id="{5C1D36A0-6552-8EAD-FAB4-4CDE0EA213AC}"/>
              </a:ext>
            </a:extLst>
          </p:cNvPr>
          <p:cNvSpPr>
            <a:spLocks noChangeArrowheads="1"/>
          </p:cNvSpPr>
          <p:nvPr/>
        </p:nvSpPr>
        <p:spPr bwMode="auto">
          <a:xfrm>
            <a:off x="5253538" y="4371322"/>
            <a:ext cx="63500" cy="151166"/>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a:solidFill>
                  <a:srgbClr val="0000FF"/>
                </a:solidFill>
                <a:latin typeface="宋体" pitchFamily="2" charset="-122"/>
              </a:rPr>
              <a:t>E</a:t>
            </a:r>
            <a:endParaRPr lang="en-US" altLang="zh-CN" sz="1000" b="1">
              <a:solidFill>
                <a:srgbClr val="0000FF"/>
              </a:solidFill>
              <a:latin typeface="Times New Roman" pitchFamily="18" charset="0"/>
              <a:ea typeface="楷体_GB2312" pitchFamily="1" charset="-122"/>
            </a:endParaRPr>
          </a:p>
        </p:txBody>
      </p:sp>
      <p:sp>
        <p:nvSpPr>
          <p:cNvPr id="56" name="未知">
            <a:extLst>
              <a:ext uri="{FF2B5EF4-FFF2-40B4-BE49-F238E27FC236}">
                <a16:creationId xmlns:a16="http://schemas.microsoft.com/office/drawing/2014/main" id="{868C8F16-62EE-0B7A-88B8-63CE23915035}"/>
              </a:ext>
            </a:extLst>
          </p:cNvPr>
          <p:cNvSpPr>
            <a:spLocks/>
          </p:cNvSpPr>
          <p:nvPr/>
        </p:nvSpPr>
        <p:spPr bwMode="auto">
          <a:xfrm>
            <a:off x="5155114" y="5741978"/>
            <a:ext cx="281303" cy="298521"/>
          </a:xfrm>
          <a:custGeom>
            <a:avLst/>
            <a:gdLst>
              <a:gd name="T0" fmla="*/ 3240229 w 216"/>
              <a:gd name="T1" fmla="*/ 446341159 h 227"/>
              <a:gd name="T2" fmla="*/ 17640192 w 216"/>
              <a:gd name="T3" fmla="*/ 348105442 h 227"/>
              <a:gd name="T4" fmla="*/ 46641729 w 216"/>
              <a:gd name="T5" fmla="*/ 256183409 h 227"/>
              <a:gd name="T6" fmla="*/ 84375203 w 216"/>
              <a:gd name="T7" fmla="*/ 182291127 h 227"/>
              <a:gd name="T8" fmla="*/ 138480098 w 216"/>
              <a:gd name="T9" fmla="*/ 113371133 h 227"/>
              <a:gd name="T10" fmla="*/ 199629625 w 216"/>
              <a:gd name="T11" fmla="*/ 60672045 h 227"/>
              <a:gd name="T12" fmla="*/ 267147653 w 216"/>
              <a:gd name="T13" fmla="*/ 20996372 h 227"/>
              <a:gd name="T14" fmla="*/ 345025250 w 216"/>
              <a:gd name="T15" fmla="*/ 3971138 h 227"/>
              <a:gd name="T16" fmla="*/ 419223425 w 216"/>
              <a:gd name="T17" fmla="*/ 3971138 h 227"/>
              <a:gd name="T18" fmla="*/ 498025336 w 216"/>
              <a:gd name="T19" fmla="*/ 20996372 h 227"/>
              <a:gd name="T20" fmla="*/ 565530112 w 216"/>
              <a:gd name="T21" fmla="*/ 60672045 h 227"/>
              <a:gd name="T22" fmla="*/ 625689234 w 216"/>
              <a:gd name="T23" fmla="*/ 113371133 h 227"/>
              <a:gd name="T24" fmla="*/ 679668055 w 216"/>
              <a:gd name="T25" fmla="*/ 182291127 h 227"/>
              <a:gd name="T26" fmla="*/ 717712575 w 216"/>
              <a:gd name="T27" fmla="*/ 256183409 h 227"/>
              <a:gd name="T28" fmla="*/ 753892363 w 216"/>
              <a:gd name="T29" fmla="*/ 348105442 h 227"/>
              <a:gd name="T30" fmla="*/ 768364923 w 216"/>
              <a:gd name="T31" fmla="*/ 446341159 h 227"/>
              <a:gd name="T32" fmla="*/ 768364923 w 216"/>
              <a:gd name="T33" fmla="*/ 490035276 h 227"/>
              <a:gd name="T34" fmla="*/ 760897017 w 216"/>
              <a:gd name="T35" fmla="*/ 591068594 h 227"/>
              <a:gd name="T36" fmla="*/ 740838697 w 216"/>
              <a:gd name="T37" fmla="*/ 685652195 h 227"/>
              <a:gd name="T38" fmla="*/ 700842729 w 216"/>
              <a:gd name="T39" fmla="*/ 767322354 h 227"/>
              <a:gd name="T40" fmla="*/ 656926404 w 216"/>
              <a:gd name="T41" fmla="*/ 842402251 h 227"/>
              <a:gd name="T42" fmla="*/ 598538309 w 216"/>
              <a:gd name="T43" fmla="*/ 903181730 h 227"/>
              <a:gd name="T44" fmla="*/ 531035388 w 216"/>
              <a:gd name="T45" fmla="*/ 949607487 h 227"/>
              <a:gd name="T46" fmla="*/ 459209920 w 216"/>
              <a:gd name="T47" fmla="*/ 972957092 h 227"/>
              <a:gd name="T48" fmla="*/ 384634143 w 216"/>
              <a:gd name="T49" fmla="*/ 985307325 h 227"/>
              <a:gd name="T50" fmla="*/ 305076466 w 216"/>
              <a:gd name="T51" fmla="*/ 972957092 h 227"/>
              <a:gd name="T52" fmla="*/ 234138249 w 216"/>
              <a:gd name="T53" fmla="*/ 949607487 h 227"/>
              <a:gd name="T54" fmla="*/ 166617470 w 216"/>
              <a:gd name="T55" fmla="*/ 903181730 h 227"/>
              <a:gd name="T56" fmla="*/ 114162216 w 216"/>
              <a:gd name="T57" fmla="*/ 842402251 h 227"/>
              <a:gd name="T58" fmla="*/ 64248977 w 216"/>
              <a:gd name="T59" fmla="*/ 767322354 h 227"/>
              <a:gd name="T60" fmla="*/ 27952822 w 216"/>
              <a:gd name="T61" fmla="*/ 685652195 h 227"/>
              <a:gd name="T62" fmla="*/ 6645470 w 216"/>
              <a:gd name="T63" fmla="*/ 591068594 h 227"/>
              <a:gd name="T64" fmla="*/ 0 w 216"/>
              <a:gd name="T65" fmla="*/ 490035276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1"/>
                </a:lnTo>
                <a:lnTo>
                  <a:pt x="5" y="80"/>
                </a:lnTo>
                <a:lnTo>
                  <a:pt x="8" y="69"/>
                </a:lnTo>
                <a:lnTo>
                  <a:pt x="13" y="59"/>
                </a:lnTo>
                <a:lnTo>
                  <a:pt x="18" y="50"/>
                </a:lnTo>
                <a:lnTo>
                  <a:pt x="24" y="42"/>
                </a:lnTo>
                <a:lnTo>
                  <a:pt x="32" y="34"/>
                </a:lnTo>
                <a:lnTo>
                  <a:pt x="39" y="26"/>
                </a:lnTo>
                <a:lnTo>
                  <a:pt x="47" y="19"/>
                </a:lnTo>
                <a:lnTo>
                  <a:pt x="56" y="14"/>
                </a:lnTo>
                <a:lnTo>
                  <a:pt x="66" y="10"/>
                </a:lnTo>
                <a:lnTo>
                  <a:pt x="75" y="5"/>
                </a:lnTo>
                <a:lnTo>
                  <a:pt x="86" y="3"/>
                </a:lnTo>
                <a:lnTo>
                  <a:pt x="97" y="1"/>
                </a:lnTo>
                <a:lnTo>
                  <a:pt x="108" y="0"/>
                </a:lnTo>
                <a:lnTo>
                  <a:pt x="118" y="1"/>
                </a:lnTo>
                <a:lnTo>
                  <a:pt x="129" y="3"/>
                </a:lnTo>
                <a:lnTo>
                  <a:pt x="140" y="5"/>
                </a:lnTo>
                <a:lnTo>
                  <a:pt x="149" y="10"/>
                </a:lnTo>
                <a:lnTo>
                  <a:pt x="159" y="14"/>
                </a:lnTo>
                <a:lnTo>
                  <a:pt x="168" y="19"/>
                </a:lnTo>
                <a:lnTo>
                  <a:pt x="176" y="26"/>
                </a:lnTo>
                <a:lnTo>
                  <a:pt x="185" y="34"/>
                </a:lnTo>
                <a:lnTo>
                  <a:pt x="191" y="42"/>
                </a:lnTo>
                <a:lnTo>
                  <a:pt x="197" y="50"/>
                </a:lnTo>
                <a:lnTo>
                  <a:pt x="202" y="59"/>
                </a:lnTo>
                <a:lnTo>
                  <a:pt x="208" y="69"/>
                </a:lnTo>
                <a:lnTo>
                  <a:pt x="212" y="80"/>
                </a:lnTo>
                <a:lnTo>
                  <a:pt x="214" y="91"/>
                </a:lnTo>
                <a:lnTo>
                  <a:pt x="216" y="103"/>
                </a:lnTo>
                <a:lnTo>
                  <a:pt x="216" y="113"/>
                </a:lnTo>
                <a:lnTo>
                  <a:pt x="216" y="126"/>
                </a:lnTo>
                <a:lnTo>
                  <a:pt x="214" y="136"/>
                </a:lnTo>
                <a:lnTo>
                  <a:pt x="212" y="147"/>
                </a:lnTo>
                <a:lnTo>
                  <a:pt x="208" y="158"/>
                </a:lnTo>
                <a:lnTo>
                  <a:pt x="202" y="167"/>
                </a:lnTo>
                <a:lnTo>
                  <a:pt x="197" y="177"/>
                </a:lnTo>
                <a:lnTo>
                  <a:pt x="191" y="186"/>
                </a:lnTo>
                <a:lnTo>
                  <a:pt x="185" y="194"/>
                </a:lnTo>
                <a:lnTo>
                  <a:pt x="176" y="201"/>
                </a:lnTo>
                <a:lnTo>
                  <a:pt x="168" y="208"/>
                </a:lnTo>
                <a:lnTo>
                  <a:pt x="159" y="213"/>
                </a:lnTo>
                <a:lnTo>
                  <a:pt x="149" y="219"/>
                </a:lnTo>
                <a:lnTo>
                  <a:pt x="140" y="221"/>
                </a:lnTo>
                <a:lnTo>
                  <a:pt x="129" y="224"/>
                </a:lnTo>
                <a:lnTo>
                  <a:pt x="118" y="227"/>
                </a:lnTo>
                <a:lnTo>
                  <a:pt x="108" y="227"/>
                </a:lnTo>
                <a:lnTo>
                  <a:pt x="97" y="227"/>
                </a:lnTo>
                <a:lnTo>
                  <a:pt x="86" y="224"/>
                </a:lnTo>
                <a:lnTo>
                  <a:pt x="75" y="221"/>
                </a:lnTo>
                <a:lnTo>
                  <a:pt x="66" y="219"/>
                </a:lnTo>
                <a:lnTo>
                  <a:pt x="56" y="213"/>
                </a:lnTo>
                <a:lnTo>
                  <a:pt x="47" y="208"/>
                </a:lnTo>
                <a:lnTo>
                  <a:pt x="39" y="201"/>
                </a:lnTo>
                <a:lnTo>
                  <a:pt x="32" y="194"/>
                </a:lnTo>
                <a:lnTo>
                  <a:pt x="24" y="186"/>
                </a:lnTo>
                <a:lnTo>
                  <a:pt x="18" y="177"/>
                </a:lnTo>
                <a:lnTo>
                  <a:pt x="13" y="167"/>
                </a:lnTo>
                <a:lnTo>
                  <a:pt x="8" y="158"/>
                </a:lnTo>
                <a:lnTo>
                  <a:pt x="5" y="147"/>
                </a:lnTo>
                <a:lnTo>
                  <a:pt x="2" y="136"/>
                </a:lnTo>
                <a:lnTo>
                  <a:pt x="1" y="126"/>
                </a:lnTo>
                <a:lnTo>
                  <a:pt x="0" y="113"/>
                </a:lnTo>
                <a:close/>
              </a:path>
            </a:pathLst>
          </a:custGeom>
          <a:solidFill>
            <a:srgbClr val="FFFFFF"/>
          </a:solidFill>
          <a:ln w="9525">
            <a:noFill/>
            <a:round/>
            <a:headEnd/>
            <a:tailEnd/>
          </a:ln>
        </p:spPr>
        <p:txBody>
          <a:bodyPr/>
          <a:lstStyle/>
          <a:p>
            <a:endParaRPr lang="zh-CN" altLang="en-US"/>
          </a:p>
        </p:txBody>
      </p:sp>
      <p:sp>
        <p:nvSpPr>
          <p:cNvPr id="57" name="未知">
            <a:extLst>
              <a:ext uri="{FF2B5EF4-FFF2-40B4-BE49-F238E27FC236}">
                <a16:creationId xmlns:a16="http://schemas.microsoft.com/office/drawing/2014/main" id="{5AE05BF2-0F42-34F7-1464-514602FC3559}"/>
              </a:ext>
            </a:extLst>
          </p:cNvPr>
          <p:cNvSpPr>
            <a:spLocks/>
          </p:cNvSpPr>
          <p:nvPr/>
        </p:nvSpPr>
        <p:spPr bwMode="auto">
          <a:xfrm>
            <a:off x="5155114" y="5741978"/>
            <a:ext cx="281303" cy="298521"/>
          </a:xfrm>
          <a:custGeom>
            <a:avLst/>
            <a:gdLst>
              <a:gd name="T0" fmla="*/ 3240229 w 216"/>
              <a:gd name="T1" fmla="*/ 446341159 h 227"/>
              <a:gd name="T2" fmla="*/ 17640192 w 216"/>
              <a:gd name="T3" fmla="*/ 348105442 h 227"/>
              <a:gd name="T4" fmla="*/ 46641729 w 216"/>
              <a:gd name="T5" fmla="*/ 256183409 h 227"/>
              <a:gd name="T6" fmla="*/ 84375203 w 216"/>
              <a:gd name="T7" fmla="*/ 182291127 h 227"/>
              <a:gd name="T8" fmla="*/ 138480098 w 216"/>
              <a:gd name="T9" fmla="*/ 113371133 h 227"/>
              <a:gd name="T10" fmla="*/ 199629625 w 216"/>
              <a:gd name="T11" fmla="*/ 60672045 h 227"/>
              <a:gd name="T12" fmla="*/ 267147653 w 216"/>
              <a:gd name="T13" fmla="*/ 20996372 h 227"/>
              <a:gd name="T14" fmla="*/ 345025250 w 216"/>
              <a:gd name="T15" fmla="*/ 3971138 h 227"/>
              <a:gd name="T16" fmla="*/ 419223425 w 216"/>
              <a:gd name="T17" fmla="*/ 3971138 h 227"/>
              <a:gd name="T18" fmla="*/ 498025336 w 216"/>
              <a:gd name="T19" fmla="*/ 20996372 h 227"/>
              <a:gd name="T20" fmla="*/ 565530112 w 216"/>
              <a:gd name="T21" fmla="*/ 60672045 h 227"/>
              <a:gd name="T22" fmla="*/ 625689234 w 216"/>
              <a:gd name="T23" fmla="*/ 113371133 h 227"/>
              <a:gd name="T24" fmla="*/ 679668055 w 216"/>
              <a:gd name="T25" fmla="*/ 182291127 h 227"/>
              <a:gd name="T26" fmla="*/ 717712575 w 216"/>
              <a:gd name="T27" fmla="*/ 256183409 h 227"/>
              <a:gd name="T28" fmla="*/ 753892363 w 216"/>
              <a:gd name="T29" fmla="*/ 348105442 h 227"/>
              <a:gd name="T30" fmla="*/ 768364923 w 216"/>
              <a:gd name="T31" fmla="*/ 446341159 h 227"/>
              <a:gd name="T32" fmla="*/ 768364923 w 216"/>
              <a:gd name="T33" fmla="*/ 490035276 h 227"/>
              <a:gd name="T34" fmla="*/ 760897017 w 216"/>
              <a:gd name="T35" fmla="*/ 591068594 h 227"/>
              <a:gd name="T36" fmla="*/ 740838697 w 216"/>
              <a:gd name="T37" fmla="*/ 685652195 h 227"/>
              <a:gd name="T38" fmla="*/ 700842729 w 216"/>
              <a:gd name="T39" fmla="*/ 767322354 h 227"/>
              <a:gd name="T40" fmla="*/ 656926404 w 216"/>
              <a:gd name="T41" fmla="*/ 842402251 h 227"/>
              <a:gd name="T42" fmla="*/ 598538309 w 216"/>
              <a:gd name="T43" fmla="*/ 903181730 h 227"/>
              <a:gd name="T44" fmla="*/ 531035388 w 216"/>
              <a:gd name="T45" fmla="*/ 949607487 h 227"/>
              <a:gd name="T46" fmla="*/ 459209920 w 216"/>
              <a:gd name="T47" fmla="*/ 972957092 h 227"/>
              <a:gd name="T48" fmla="*/ 384634143 w 216"/>
              <a:gd name="T49" fmla="*/ 985307325 h 227"/>
              <a:gd name="T50" fmla="*/ 305076466 w 216"/>
              <a:gd name="T51" fmla="*/ 972957092 h 227"/>
              <a:gd name="T52" fmla="*/ 234138249 w 216"/>
              <a:gd name="T53" fmla="*/ 949607487 h 227"/>
              <a:gd name="T54" fmla="*/ 166617470 w 216"/>
              <a:gd name="T55" fmla="*/ 903181730 h 227"/>
              <a:gd name="T56" fmla="*/ 114162216 w 216"/>
              <a:gd name="T57" fmla="*/ 842402251 h 227"/>
              <a:gd name="T58" fmla="*/ 64248977 w 216"/>
              <a:gd name="T59" fmla="*/ 767322354 h 227"/>
              <a:gd name="T60" fmla="*/ 27952822 w 216"/>
              <a:gd name="T61" fmla="*/ 685652195 h 227"/>
              <a:gd name="T62" fmla="*/ 6645470 w 216"/>
              <a:gd name="T63" fmla="*/ 591068594 h 227"/>
              <a:gd name="T64" fmla="*/ 0 w 216"/>
              <a:gd name="T65" fmla="*/ 490035276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1"/>
                </a:lnTo>
                <a:lnTo>
                  <a:pt x="5" y="80"/>
                </a:lnTo>
                <a:lnTo>
                  <a:pt x="8" y="69"/>
                </a:lnTo>
                <a:lnTo>
                  <a:pt x="13" y="59"/>
                </a:lnTo>
                <a:lnTo>
                  <a:pt x="18" y="50"/>
                </a:lnTo>
                <a:lnTo>
                  <a:pt x="24" y="42"/>
                </a:lnTo>
                <a:lnTo>
                  <a:pt x="32" y="34"/>
                </a:lnTo>
                <a:lnTo>
                  <a:pt x="39" y="26"/>
                </a:lnTo>
                <a:lnTo>
                  <a:pt x="47" y="19"/>
                </a:lnTo>
                <a:lnTo>
                  <a:pt x="56" y="14"/>
                </a:lnTo>
                <a:lnTo>
                  <a:pt x="66" y="10"/>
                </a:lnTo>
                <a:lnTo>
                  <a:pt x="75" y="5"/>
                </a:lnTo>
                <a:lnTo>
                  <a:pt x="86" y="3"/>
                </a:lnTo>
                <a:lnTo>
                  <a:pt x="97" y="1"/>
                </a:lnTo>
                <a:lnTo>
                  <a:pt x="108" y="0"/>
                </a:lnTo>
                <a:lnTo>
                  <a:pt x="118" y="1"/>
                </a:lnTo>
                <a:lnTo>
                  <a:pt x="129" y="3"/>
                </a:lnTo>
                <a:lnTo>
                  <a:pt x="140" y="5"/>
                </a:lnTo>
                <a:lnTo>
                  <a:pt x="149" y="10"/>
                </a:lnTo>
                <a:lnTo>
                  <a:pt x="159" y="14"/>
                </a:lnTo>
                <a:lnTo>
                  <a:pt x="168" y="19"/>
                </a:lnTo>
                <a:lnTo>
                  <a:pt x="176" y="26"/>
                </a:lnTo>
                <a:lnTo>
                  <a:pt x="185" y="34"/>
                </a:lnTo>
                <a:lnTo>
                  <a:pt x="191" y="42"/>
                </a:lnTo>
                <a:lnTo>
                  <a:pt x="197" y="50"/>
                </a:lnTo>
                <a:lnTo>
                  <a:pt x="202" y="59"/>
                </a:lnTo>
                <a:lnTo>
                  <a:pt x="208" y="69"/>
                </a:lnTo>
                <a:lnTo>
                  <a:pt x="212" y="80"/>
                </a:lnTo>
                <a:lnTo>
                  <a:pt x="214" y="91"/>
                </a:lnTo>
                <a:lnTo>
                  <a:pt x="216" y="103"/>
                </a:lnTo>
                <a:lnTo>
                  <a:pt x="216" y="113"/>
                </a:lnTo>
                <a:lnTo>
                  <a:pt x="216" y="126"/>
                </a:lnTo>
                <a:lnTo>
                  <a:pt x="214" y="136"/>
                </a:lnTo>
                <a:lnTo>
                  <a:pt x="212" y="147"/>
                </a:lnTo>
                <a:lnTo>
                  <a:pt x="208" y="158"/>
                </a:lnTo>
                <a:lnTo>
                  <a:pt x="202" y="167"/>
                </a:lnTo>
                <a:lnTo>
                  <a:pt x="197" y="177"/>
                </a:lnTo>
                <a:lnTo>
                  <a:pt x="191" y="186"/>
                </a:lnTo>
                <a:lnTo>
                  <a:pt x="185" y="194"/>
                </a:lnTo>
                <a:lnTo>
                  <a:pt x="176" y="201"/>
                </a:lnTo>
                <a:lnTo>
                  <a:pt x="168" y="208"/>
                </a:lnTo>
                <a:lnTo>
                  <a:pt x="159" y="213"/>
                </a:lnTo>
                <a:lnTo>
                  <a:pt x="149" y="219"/>
                </a:lnTo>
                <a:lnTo>
                  <a:pt x="140" y="221"/>
                </a:lnTo>
                <a:lnTo>
                  <a:pt x="129" y="224"/>
                </a:lnTo>
                <a:lnTo>
                  <a:pt x="118" y="227"/>
                </a:lnTo>
                <a:lnTo>
                  <a:pt x="108" y="227"/>
                </a:lnTo>
                <a:lnTo>
                  <a:pt x="97" y="227"/>
                </a:lnTo>
                <a:lnTo>
                  <a:pt x="86" y="224"/>
                </a:lnTo>
                <a:lnTo>
                  <a:pt x="75" y="221"/>
                </a:lnTo>
                <a:lnTo>
                  <a:pt x="66" y="219"/>
                </a:lnTo>
                <a:lnTo>
                  <a:pt x="56" y="213"/>
                </a:lnTo>
                <a:lnTo>
                  <a:pt x="47" y="208"/>
                </a:lnTo>
                <a:lnTo>
                  <a:pt x="39" y="201"/>
                </a:lnTo>
                <a:lnTo>
                  <a:pt x="32" y="194"/>
                </a:lnTo>
                <a:lnTo>
                  <a:pt x="24" y="186"/>
                </a:lnTo>
                <a:lnTo>
                  <a:pt x="18" y="177"/>
                </a:lnTo>
                <a:lnTo>
                  <a:pt x="13" y="167"/>
                </a:lnTo>
                <a:lnTo>
                  <a:pt x="8" y="158"/>
                </a:lnTo>
                <a:lnTo>
                  <a:pt x="5" y="147"/>
                </a:lnTo>
                <a:lnTo>
                  <a:pt x="2" y="136"/>
                </a:lnTo>
                <a:lnTo>
                  <a:pt x="1" y="126"/>
                </a:lnTo>
                <a:lnTo>
                  <a:pt x="0" y="113"/>
                </a:lnTo>
              </a:path>
            </a:pathLst>
          </a:custGeom>
          <a:noFill/>
          <a:ln w="3175">
            <a:solidFill>
              <a:srgbClr val="000000"/>
            </a:solidFill>
            <a:round/>
            <a:headEnd/>
            <a:tailEnd/>
          </a:ln>
        </p:spPr>
        <p:txBody>
          <a:bodyPr/>
          <a:lstStyle/>
          <a:p>
            <a:endParaRPr lang="zh-CN" altLang="en-US"/>
          </a:p>
        </p:txBody>
      </p:sp>
      <p:sp>
        <p:nvSpPr>
          <p:cNvPr id="58" name="Rectangle 67">
            <a:extLst>
              <a:ext uri="{FF2B5EF4-FFF2-40B4-BE49-F238E27FC236}">
                <a16:creationId xmlns:a16="http://schemas.microsoft.com/office/drawing/2014/main" id="{157EB30F-A055-A57F-D739-0C232ACFB596}"/>
              </a:ext>
            </a:extLst>
          </p:cNvPr>
          <p:cNvSpPr>
            <a:spLocks noChangeArrowheads="1"/>
          </p:cNvSpPr>
          <p:nvPr/>
        </p:nvSpPr>
        <p:spPr bwMode="auto">
          <a:xfrm>
            <a:off x="5253538" y="5800412"/>
            <a:ext cx="63500" cy="152436"/>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a:solidFill>
                  <a:srgbClr val="FF0000"/>
                </a:solidFill>
                <a:latin typeface="宋体" pitchFamily="2" charset="-122"/>
              </a:rPr>
              <a:t>F</a:t>
            </a:r>
            <a:endParaRPr lang="en-US" altLang="zh-CN" sz="1000" b="1">
              <a:solidFill>
                <a:srgbClr val="FF0000"/>
              </a:solidFill>
              <a:latin typeface="Times New Roman" pitchFamily="18" charset="0"/>
              <a:ea typeface="楷体_GB2312" pitchFamily="1" charset="-122"/>
            </a:endParaRPr>
          </a:p>
        </p:txBody>
      </p:sp>
      <p:sp>
        <p:nvSpPr>
          <p:cNvPr id="59" name="未知">
            <a:extLst>
              <a:ext uri="{FF2B5EF4-FFF2-40B4-BE49-F238E27FC236}">
                <a16:creationId xmlns:a16="http://schemas.microsoft.com/office/drawing/2014/main" id="{65D2D9C2-0C2A-90B4-12AE-AC4A15174562}"/>
              </a:ext>
            </a:extLst>
          </p:cNvPr>
          <p:cNvSpPr>
            <a:spLocks/>
          </p:cNvSpPr>
          <p:nvPr/>
        </p:nvSpPr>
        <p:spPr bwMode="auto">
          <a:xfrm>
            <a:off x="5718990" y="5021082"/>
            <a:ext cx="280668" cy="298521"/>
          </a:xfrm>
          <a:custGeom>
            <a:avLst/>
            <a:gdLst>
              <a:gd name="T0" fmla="*/ 3132436 w 216"/>
              <a:gd name="T1" fmla="*/ 485501602 h 226"/>
              <a:gd name="T2" fmla="*/ 16248397 w 216"/>
              <a:gd name="T3" fmla="*/ 375205301 h 226"/>
              <a:gd name="T4" fmla="*/ 44718601 w 216"/>
              <a:gd name="T5" fmla="*/ 281541765 h 226"/>
              <a:gd name="T6" fmla="*/ 84284591 w 216"/>
              <a:gd name="T7" fmla="*/ 194790464 h 226"/>
              <a:gd name="T8" fmla="*/ 133056879 w 216"/>
              <a:gd name="T9" fmla="*/ 119076492 h 226"/>
              <a:gd name="T10" fmla="*/ 190341245 w 216"/>
              <a:gd name="T11" fmla="*/ 61343543 h 226"/>
              <a:gd name="T12" fmla="*/ 253391593 w 216"/>
              <a:gd name="T13" fmla="*/ 23385031 h 226"/>
              <a:gd name="T14" fmla="*/ 328077895 w 216"/>
              <a:gd name="T15" fmla="*/ 4298969 h 226"/>
              <a:gd name="T16" fmla="*/ 399417937 w 216"/>
              <a:gd name="T17" fmla="*/ 4298969 h 226"/>
              <a:gd name="T18" fmla="*/ 473614015 w 216"/>
              <a:gd name="T19" fmla="*/ 23385031 h 226"/>
              <a:gd name="T20" fmla="*/ 538647947 w 216"/>
              <a:gd name="T21" fmla="*/ 61343543 h 226"/>
              <a:gd name="T22" fmla="*/ 596831833 w 216"/>
              <a:gd name="T23" fmla="*/ 119076492 h 226"/>
              <a:gd name="T24" fmla="*/ 647868110 w 216"/>
              <a:gd name="T25" fmla="*/ 194790464 h 226"/>
              <a:gd name="T26" fmla="*/ 687412918 w 216"/>
              <a:gd name="T27" fmla="*/ 281541765 h 226"/>
              <a:gd name="T28" fmla="*/ 719059846 w 216"/>
              <a:gd name="T29" fmla="*/ 375205301 h 226"/>
              <a:gd name="T30" fmla="*/ 732218540 w 216"/>
              <a:gd name="T31" fmla="*/ 485501602 h 226"/>
              <a:gd name="T32" fmla="*/ 732218540 w 216"/>
              <a:gd name="T33" fmla="*/ 538347344 h 226"/>
              <a:gd name="T34" fmla="*/ 725469299 w 216"/>
              <a:gd name="T35" fmla="*/ 648670450 h 226"/>
              <a:gd name="T36" fmla="*/ 706123720 w 216"/>
              <a:gd name="T37" fmla="*/ 752872443 h 226"/>
              <a:gd name="T38" fmla="*/ 671344109 w 216"/>
              <a:gd name="T39" fmla="*/ 838030353 h 226"/>
              <a:gd name="T40" fmla="*/ 628521798 w 216"/>
              <a:gd name="T41" fmla="*/ 922864214 h 226"/>
              <a:gd name="T42" fmla="*/ 570381366 w 216"/>
              <a:gd name="T43" fmla="*/ 991076223 h 226"/>
              <a:gd name="T44" fmla="*/ 505400337 w 216"/>
              <a:gd name="T45" fmla="*/ 1037090728 h 226"/>
              <a:gd name="T46" fmla="*/ 437297754 w 216"/>
              <a:gd name="T47" fmla="*/ 1071012034 h 226"/>
              <a:gd name="T48" fmla="*/ 366134183 w 216"/>
              <a:gd name="T49" fmla="*/ 1075907407 h 226"/>
              <a:gd name="T50" fmla="*/ 291664425 w 216"/>
              <a:gd name="T51" fmla="*/ 1071012034 h 226"/>
              <a:gd name="T52" fmla="*/ 223644091 w 216"/>
              <a:gd name="T53" fmla="*/ 1037090728 h 226"/>
              <a:gd name="T54" fmla="*/ 162676700 w 216"/>
              <a:gd name="T55" fmla="*/ 991076223 h 226"/>
              <a:gd name="T56" fmla="*/ 107753531 w 216"/>
              <a:gd name="T57" fmla="*/ 922864214 h 226"/>
              <a:gd name="T58" fmla="*/ 65023271 w 216"/>
              <a:gd name="T59" fmla="*/ 838030353 h 226"/>
              <a:gd name="T60" fmla="*/ 30159397 w 216"/>
              <a:gd name="T61" fmla="*/ 752872443 h 226"/>
              <a:gd name="T62" fmla="*/ 6409892 w 216"/>
              <a:gd name="T63" fmla="*/ 648670450 h 226"/>
              <a:gd name="T64" fmla="*/ 0 w 216"/>
              <a:gd name="T65" fmla="*/ 538347344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9" y="70"/>
                </a:lnTo>
                <a:lnTo>
                  <a:pt x="13" y="59"/>
                </a:lnTo>
                <a:lnTo>
                  <a:pt x="19" y="50"/>
                </a:lnTo>
                <a:lnTo>
                  <a:pt x="25" y="41"/>
                </a:lnTo>
                <a:lnTo>
                  <a:pt x="32" y="33"/>
                </a:lnTo>
                <a:lnTo>
                  <a:pt x="39" y="25"/>
                </a:lnTo>
                <a:lnTo>
                  <a:pt x="48" y="20"/>
                </a:lnTo>
                <a:lnTo>
                  <a:pt x="56" y="13"/>
                </a:lnTo>
                <a:lnTo>
                  <a:pt x="66" y="9"/>
                </a:lnTo>
                <a:lnTo>
                  <a:pt x="75" y="5"/>
                </a:lnTo>
                <a:lnTo>
                  <a:pt x="86" y="2"/>
                </a:lnTo>
                <a:lnTo>
                  <a:pt x="97" y="1"/>
                </a:lnTo>
                <a:lnTo>
                  <a:pt x="108" y="0"/>
                </a:lnTo>
                <a:lnTo>
                  <a:pt x="118" y="1"/>
                </a:lnTo>
                <a:lnTo>
                  <a:pt x="129" y="2"/>
                </a:lnTo>
                <a:lnTo>
                  <a:pt x="140" y="5"/>
                </a:lnTo>
                <a:lnTo>
                  <a:pt x="149" y="9"/>
                </a:lnTo>
                <a:lnTo>
                  <a:pt x="159" y="13"/>
                </a:lnTo>
                <a:lnTo>
                  <a:pt x="168" y="20"/>
                </a:lnTo>
                <a:lnTo>
                  <a:pt x="176" y="25"/>
                </a:lnTo>
                <a:lnTo>
                  <a:pt x="185" y="33"/>
                </a:lnTo>
                <a:lnTo>
                  <a:pt x="191" y="41"/>
                </a:lnTo>
                <a:lnTo>
                  <a:pt x="198" y="50"/>
                </a:lnTo>
                <a:lnTo>
                  <a:pt x="203" y="59"/>
                </a:lnTo>
                <a:lnTo>
                  <a:pt x="208" y="70"/>
                </a:lnTo>
                <a:lnTo>
                  <a:pt x="212" y="79"/>
                </a:lnTo>
                <a:lnTo>
                  <a:pt x="214" y="90"/>
                </a:lnTo>
                <a:lnTo>
                  <a:pt x="216" y="102"/>
                </a:lnTo>
                <a:lnTo>
                  <a:pt x="216" y="113"/>
                </a:lnTo>
                <a:lnTo>
                  <a:pt x="216" y="125"/>
                </a:lnTo>
                <a:lnTo>
                  <a:pt x="214" y="136"/>
                </a:lnTo>
                <a:lnTo>
                  <a:pt x="212" y="147"/>
                </a:lnTo>
                <a:lnTo>
                  <a:pt x="208" y="158"/>
                </a:lnTo>
                <a:lnTo>
                  <a:pt x="203" y="167"/>
                </a:lnTo>
                <a:lnTo>
                  <a:pt x="198" y="176"/>
                </a:lnTo>
                <a:lnTo>
                  <a:pt x="191" y="186"/>
                </a:lnTo>
                <a:lnTo>
                  <a:pt x="185" y="194"/>
                </a:lnTo>
                <a:lnTo>
                  <a:pt x="176" y="201"/>
                </a:lnTo>
                <a:lnTo>
                  <a:pt x="168" y="208"/>
                </a:lnTo>
                <a:lnTo>
                  <a:pt x="159" y="213"/>
                </a:lnTo>
                <a:lnTo>
                  <a:pt x="149" y="218"/>
                </a:lnTo>
                <a:lnTo>
                  <a:pt x="140" y="221"/>
                </a:lnTo>
                <a:lnTo>
                  <a:pt x="129" y="225"/>
                </a:lnTo>
                <a:lnTo>
                  <a:pt x="118" y="226"/>
                </a:lnTo>
                <a:lnTo>
                  <a:pt x="108" y="226"/>
                </a:lnTo>
                <a:lnTo>
                  <a:pt x="97" y="226"/>
                </a:lnTo>
                <a:lnTo>
                  <a:pt x="86" y="225"/>
                </a:lnTo>
                <a:lnTo>
                  <a:pt x="75" y="221"/>
                </a:lnTo>
                <a:lnTo>
                  <a:pt x="66" y="218"/>
                </a:lnTo>
                <a:lnTo>
                  <a:pt x="56" y="213"/>
                </a:lnTo>
                <a:lnTo>
                  <a:pt x="48" y="208"/>
                </a:lnTo>
                <a:lnTo>
                  <a:pt x="39" y="201"/>
                </a:lnTo>
                <a:lnTo>
                  <a:pt x="32" y="194"/>
                </a:lnTo>
                <a:lnTo>
                  <a:pt x="25" y="186"/>
                </a:lnTo>
                <a:lnTo>
                  <a:pt x="19" y="176"/>
                </a:lnTo>
                <a:lnTo>
                  <a:pt x="13" y="167"/>
                </a:lnTo>
                <a:lnTo>
                  <a:pt x="9" y="158"/>
                </a:lnTo>
                <a:lnTo>
                  <a:pt x="5" y="147"/>
                </a:lnTo>
                <a:lnTo>
                  <a:pt x="2" y="136"/>
                </a:lnTo>
                <a:lnTo>
                  <a:pt x="1" y="125"/>
                </a:lnTo>
                <a:lnTo>
                  <a:pt x="0" y="113"/>
                </a:lnTo>
                <a:close/>
              </a:path>
            </a:pathLst>
          </a:custGeom>
          <a:solidFill>
            <a:srgbClr val="FFFFFF"/>
          </a:solidFill>
          <a:ln w="9525">
            <a:noFill/>
            <a:round/>
            <a:headEnd/>
            <a:tailEnd/>
          </a:ln>
        </p:spPr>
        <p:txBody>
          <a:bodyPr/>
          <a:lstStyle/>
          <a:p>
            <a:endParaRPr lang="zh-CN" altLang="en-US"/>
          </a:p>
        </p:txBody>
      </p:sp>
      <p:sp>
        <p:nvSpPr>
          <p:cNvPr id="60" name="未知">
            <a:extLst>
              <a:ext uri="{FF2B5EF4-FFF2-40B4-BE49-F238E27FC236}">
                <a16:creationId xmlns:a16="http://schemas.microsoft.com/office/drawing/2014/main" id="{3AFFC1B3-88B0-19AA-D890-B3796B987FBF}"/>
              </a:ext>
            </a:extLst>
          </p:cNvPr>
          <p:cNvSpPr>
            <a:spLocks/>
          </p:cNvSpPr>
          <p:nvPr/>
        </p:nvSpPr>
        <p:spPr bwMode="auto">
          <a:xfrm>
            <a:off x="5718990" y="5021082"/>
            <a:ext cx="280668" cy="298521"/>
          </a:xfrm>
          <a:custGeom>
            <a:avLst/>
            <a:gdLst>
              <a:gd name="T0" fmla="*/ 3132436 w 216"/>
              <a:gd name="T1" fmla="*/ 485501602 h 226"/>
              <a:gd name="T2" fmla="*/ 16248397 w 216"/>
              <a:gd name="T3" fmla="*/ 375205301 h 226"/>
              <a:gd name="T4" fmla="*/ 44718601 w 216"/>
              <a:gd name="T5" fmla="*/ 281541765 h 226"/>
              <a:gd name="T6" fmla="*/ 84284591 w 216"/>
              <a:gd name="T7" fmla="*/ 194790464 h 226"/>
              <a:gd name="T8" fmla="*/ 133056879 w 216"/>
              <a:gd name="T9" fmla="*/ 119076492 h 226"/>
              <a:gd name="T10" fmla="*/ 190341245 w 216"/>
              <a:gd name="T11" fmla="*/ 61343543 h 226"/>
              <a:gd name="T12" fmla="*/ 253391593 w 216"/>
              <a:gd name="T13" fmla="*/ 23385031 h 226"/>
              <a:gd name="T14" fmla="*/ 328077895 w 216"/>
              <a:gd name="T15" fmla="*/ 4298969 h 226"/>
              <a:gd name="T16" fmla="*/ 399417937 w 216"/>
              <a:gd name="T17" fmla="*/ 4298969 h 226"/>
              <a:gd name="T18" fmla="*/ 473614015 w 216"/>
              <a:gd name="T19" fmla="*/ 23385031 h 226"/>
              <a:gd name="T20" fmla="*/ 538647947 w 216"/>
              <a:gd name="T21" fmla="*/ 61343543 h 226"/>
              <a:gd name="T22" fmla="*/ 596831833 w 216"/>
              <a:gd name="T23" fmla="*/ 119076492 h 226"/>
              <a:gd name="T24" fmla="*/ 647868110 w 216"/>
              <a:gd name="T25" fmla="*/ 194790464 h 226"/>
              <a:gd name="T26" fmla="*/ 687412918 w 216"/>
              <a:gd name="T27" fmla="*/ 281541765 h 226"/>
              <a:gd name="T28" fmla="*/ 719059846 w 216"/>
              <a:gd name="T29" fmla="*/ 375205301 h 226"/>
              <a:gd name="T30" fmla="*/ 732218540 w 216"/>
              <a:gd name="T31" fmla="*/ 485501602 h 226"/>
              <a:gd name="T32" fmla="*/ 732218540 w 216"/>
              <a:gd name="T33" fmla="*/ 538347344 h 226"/>
              <a:gd name="T34" fmla="*/ 725469299 w 216"/>
              <a:gd name="T35" fmla="*/ 648670450 h 226"/>
              <a:gd name="T36" fmla="*/ 706123720 w 216"/>
              <a:gd name="T37" fmla="*/ 752872443 h 226"/>
              <a:gd name="T38" fmla="*/ 671344109 w 216"/>
              <a:gd name="T39" fmla="*/ 838030353 h 226"/>
              <a:gd name="T40" fmla="*/ 628521798 w 216"/>
              <a:gd name="T41" fmla="*/ 922864214 h 226"/>
              <a:gd name="T42" fmla="*/ 570381366 w 216"/>
              <a:gd name="T43" fmla="*/ 991076223 h 226"/>
              <a:gd name="T44" fmla="*/ 505400337 w 216"/>
              <a:gd name="T45" fmla="*/ 1037090728 h 226"/>
              <a:gd name="T46" fmla="*/ 437297754 w 216"/>
              <a:gd name="T47" fmla="*/ 1071012034 h 226"/>
              <a:gd name="T48" fmla="*/ 366134183 w 216"/>
              <a:gd name="T49" fmla="*/ 1075907407 h 226"/>
              <a:gd name="T50" fmla="*/ 291664425 w 216"/>
              <a:gd name="T51" fmla="*/ 1071012034 h 226"/>
              <a:gd name="T52" fmla="*/ 223644091 w 216"/>
              <a:gd name="T53" fmla="*/ 1037090728 h 226"/>
              <a:gd name="T54" fmla="*/ 162676700 w 216"/>
              <a:gd name="T55" fmla="*/ 991076223 h 226"/>
              <a:gd name="T56" fmla="*/ 107753531 w 216"/>
              <a:gd name="T57" fmla="*/ 922864214 h 226"/>
              <a:gd name="T58" fmla="*/ 65023271 w 216"/>
              <a:gd name="T59" fmla="*/ 838030353 h 226"/>
              <a:gd name="T60" fmla="*/ 30159397 w 216"/>
              <a:gd name="T61" fmla="*/ 752872443 h 226"/>
              <a:gd name="T62" fmla="*/ 6409892 w 216"/>
              <a:gd name="T63" fmla="*/ 648670450 h 226"/>
              <a:gd name="T64" fmla="*/ 0 w 216"/>
              <a:gd name="T65" fmla="*/ 538347344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9" y="70"/>
                </a:lnTo>
                <a:lnTo>
                  <a:pt x="13" y="59"/>
                </a:lnTo>
                <a:lnTo>
                  <a:pt x="19" y="50"/>
                </a:lnTo>
                <a:lnTo>
                  <a:pt x="25" y="41"/>
                </a:lnTo>
                <a:lnTo>
                  <a:pt x="32" y="33"/>
                </a:lnTo>
                <a:lnTo>
                  <a:pt x="39" y="25"/>
                </a:lnTo>
                <a:lnTo>
                  <a:pt x="48" y="20"/>
                </a:lnTo>
                <a:lnTo>
                  <a:pt x="56" y="13"/>
                </a:lnTo>
                <a:lnTo>
                  <a:pt x="66" y="9"/>
                </a:lnTo>
                <a:lnTo>
                  <a:pt x="75" y="5"/>
                </a:lnTo>
                <a:lnTo>
                  <a:pt x="86" y="2"/>
                </a:lnTo>
                <a:lnTo>
                  <a:pt x="97" y="1"/>
                </a:lnTo>
                <a:lnTo>
                  <a:pt x="108" y="0"/>
                </a:lnTo>
                <a:lnTo>
                  <a:pt x="118" y="1"/>
                </a:lnTo>
                <a:lnTo>
                  <a:pt x="129" y="2"/>
                </a:lnTo>
                <a:lnTo>
                  <a:pt x="140" y="5"/>
                </a:lnTo>
                <a:lnTo>
                  <a:pt x="149" y="9"/>
                </a:lnTo>
                <a:lnTo>
                  <a:pt x="159" y="13"/>
                </a:lnTo>
                <a:lnTo>
                  <a:pt x="168" y="20"/>
                </a:lnTo>
                <a:lnTo>
                  <a:pt x="176" y="25"/>
                </a:lnTo>
                <a:lnTo>
                  <a:pt x="185" y="33"/>
                </a:lnTo>
                <a:lnTo>
                  <a:pt x="191" y="41"/>
                </a:lnTo>
                <a:lnTo>
                  <a:pt x="198" y="50"/>
                </a:lnTo>
                <a:lnTo>
                  <a:pt x="203" y="59"/>
                </a:lnTo>
                <a:lnTo>
                  <a:pt x="208" y="70"/>
                </a:lnTo>
                <a:lnTo>
                  <a:pt x="212" y="79"/>
                </a:lnTo>
                <a:lnTo>
                  <a:pt x="214" y="90"/>
                </a:lnTo>
                <a:lnTo>
                  <a:pt x="216" y="102"/>
                </a:lnTo>
                <a:lnTo>
                  <a:pt x="216" y="113"/>
                </a:lnTo>
                <a:lnTo>
                  <a:pt x="216" y="125"/>
                </a:lnTo>
                <a:lnTo>
                  <a:pt x="214" y="136"/>
                </a:lnTo>
                <a:lnTo>
                  <a:pt x="212" y="147"/>
                </a:lnTo>
                <a:lnTo>
                  <a:pt x="208" y="158"/>
                </a:lnTo>
                <a:lnTo>
                  <a:pt x="203" y="167"/>
                </a:lnTo>
                <a:lnTo>
                  <a:pt x="198" y="176"/>
                </a:lnTo>
                <a:lnTo>
                  <a:pt x="191" y="186"/>
                </a:lnTo>
                <a:lnTo>
                  <a:pt x="185" y="194"/>
                </a:lnTo>
                <a:lnTo>
                  <a:pt x="176" y="201"/>
                </a:lnTo>
                <a:lnTo>
                  <a:pt x="168" y="208"/>
                </a:lnTo>
                <a:lnTo>
                  <a:pt x="159" y="213"/>
                </a:lnTo>
                <a:lnTo>
                  <a:pt x="149" y="218"/>
                </a:lnTo>
                <a:lnTo>
                  <a:pt x="140" y="221"/>
                </a:lnTo>
                <a:lnTo>
                  <a:pt x="129" y="225"/>
                </a:lnTo>
                <a:lnTo>
                  <a:pt x="118" y="226"/>
                </a:lnTo>
                <a:lnTo>
                  <a:pt x="108" y="226"/>
                </a:lnTo>
                <a:lnTo>
                  <a:pt x="97" y="226"/>
                </a:lnTo>
                <a:lnTo>
                  <a:pt x="86" y="225"/>
                </a:lnTo>
                <a:lnTo>
                  <a:pt x="75" y="221"/>
                </a:lnTo>
                <a:lnTo>
                  <a:pt x="66" y="218"/>
                </a:lnTo>
                <a:lnTo>
                  <a:pt x="56" y="213"/>
                </a:lnTo>
                <a:lnTo>
                  <a:pt x="48" y="208"/>
                </a:lnTo>
                <a:lnTo>
                  <a:pt x="39" y="201"/>
                </a:lnTo>
                <a:lnTo>
                  <a:pt x="32" y="194"/>
                </a:lnTo>
                <a:lnTo>
                  <a:pt x="25" y="186"/>
                </a:lnTo>
                <a:lnTo>
                  <a:pt x="19" y="176"/>
                </a:lnTo>
                <a:lnTo>
                  <a:pt x="13" y="167"/>
                </a:lnTo>
                <a:lnTo>
                  <a:pt x="9" y="158"/>
                </a:lnTo>
                <a:lnTo>
                  <a:pt x="5" y="147"/>
                </a:lnTo>
                <a:lnTo>
                  <a:pt x="2" y="136"/>
                </a:lnTo>
                <a:lnTo>
                  <a:pt x="1" y="125"/>
                </a:lnTo>
                <a:lnTo>
                  <a:pt x="0" y="113"/>
                </a:lnTo>
              </a:path>
            </a:pathLst>
          </a:custGeom>
          <a:noFill/>
          <a:ln w="3175">
            <a:solidFill>
              <a:srgbClr val="000000"/>
            </a:solidFill>
            <a:round/>
            <a:headEnd/>
            <a:tailEnd/>
          </a:ln>
        </p:spPr>
        <p:txBody>
          <a:bodyPr/>
          <a:lstStyle/>
          <a:p>
            <a:endParaRPr lang="zh-CN" altLang="en-US"/>
          </a:p>
        </p:txBody>
      </p:sp>
      <p:sp>
        <p:nvSpPr>
          <p:cNvPr id="61" name="Rectangle 70">
            <a:extLst>
              <a:ext uri="{FF2B5EF4-FFF2-40B4-BE49-F238E27FC236}">
                <a16:creationId xmlns:a16="http://schemas.microsoft.com/office/drawing/2014/main" id="{81DAE6C1-613D-28D6-B3B8-4651C93519E7}"/>
              </a:ext>
            </a:extLst>
          </p:cNvPr>
          <p:cNvSpPr>
            <a:spLocks noChangeArrowheads="1"/>
          </p:cNvSpPr>
          <p:nvPr/>
        </p:nvSpPr>
        <p:spPr bwMode="auto">
          <a:xfrm>
            <a:off x="5817414" y="5081421"/>
            <a:ext cx="63500" cy="152436"/>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dirty="0">
                <a:solidFill>
                  <a:srgbClr val="0000FF"/>
                </a:solidFill>
                <a:latin typeface="宋体" pitchFamily="2" charset="-122"/>
              </a:rPr>
              <a:t>D</a:t>
            </a:r>
            <a:endParaRPr lang="en-US" altLang="zh-CN" sz="1000" b="1" dirty="0">
              <a:solidFill>
                <a:srgbClr val="0000FF"/>
              </a:solidFill>
              <a:latin typeface="Times New Roman" pitchFamily="18" charset="0"/>
              <a:ea typeface="楷体_GB2312" pitchFamily="1" charset="-122"/>
            </a:endParaRPr>
          </a:p>
        </p:txBody>
      </p:sp>
      <p:sp>
        <p:nvSpPr>
          <p:cNvPr id="62" name="未知">
            <a:extLst>
              <a:ext uri="{FF2B5EF4-FFF2-40B4-BE49-F238E27FC236}">
                <a16:creationId xmlns:a16="http://schemas.microsoft.com/office/drawing/2014/main" id="{1F8495B2-77E6-2D3C-91FF-535C41CB0219}"/>
              </a:ext>
            </a:extLst>
          </p:cNvPr>
          <p:cNvSpPr>
            <a:spLocks/>
          </p:cNvSpPr>
          <p:nvPr/>
        </p:nvSpPr>
        <p:spPr bwMode="auto">
          <a:xfrm>
            <a:off x="6561629" y="4310983"/>
            <a:ext cx="282573" cy="301697"/>
          </a:xfrm>
          <a:custGeom>
            <a:avLst/>
            <a:gdLst>
              <a:gd name="T0" fmla="*/ 3468480 w 216"/>
              <a:gd name="T1" fmla="*/ 559741153 h 227"/>
              <a:gd name="T2" fmla="*/ 19279409 w 216"/>
              <a:gd name="T3" fmla="*/ 431963359 h 227"/>
              <a:gd name="T4" fmla="*/ 51371873 w 216"/>
              <a:gd name="T5" fmla="*/ 318314144 h 227"/>
              <a:gd name="T6" fmla="*/ 98258553 w 216"/>
              <a:gd name="T7" fmla="*/ 227932445 h 227"/>
              <a:gd name="T8" fmla="*/ 151879687 w 216"/>
              <a:gd name="T9" fmla="*/ 139722493 h 227"/>
              <a:gd name="T10" fmla="*/ 218040878 w 216"/>
              <a:gd name="T11" fmla="*/ 69278727 h 227"/>
              <a:gd name="T12" fmla="*/ 293737899 w 216"/>
              <a:gd name="T13" fmla="*/ 26073254 h 227"/>
              <a:gd name="T14" fmla="*/ 379467856 w 216"/>
              <a:gd name="T15" fmla="*/ 4849290 h 227"/>
              <a:gd name="T16" fmla="*/ 464985030 w 216"/>
              <a:gd name="T17" fmla="*/ 4849290 h 227"/>
              <a:gd name="T18" fmla="*/ 546365163 w 216"/>
              <a:gd name="T19" fmla="*/ 26073254 h 227"/>
              <a:gd name="T20" fmla="*/ 622739560 w 216"/>
              <a:gd name="T21" fmla="*/ 69278727 h 227"/>
              <a:gd name="T22" fmla="*/ 692368182 w 216"/>
              <a:gd name="T23" fmla="*/ 139722493 h 227"/>
              <a:gd name="T24" fmla="*/ 745936538 w 216"/>
              <a:gd name="T25" fmla="*/ 227932445 h 227"/>
              <a:gd name="T26" fmla="*/ 796511889 w 216"/>
              <a:gd name="T27" fmla="*/ 318314144 h 227"/>
              <a:gd name="T28" fmla="*/ 828864612 w 216"/>
              <a:gd name="T29" fmla="*/ 431963359 h 227"/>
              <a:gd name="T30" fmla="*/ 844450245 w 216"/>
              <a:gd name="T31" fmla="*/ 559741153 h 227"/>
              <a:gd name="T32" fmla="*/ 844450245 w 216"/>
              <a:gd name="T33" fmla="*/ 611789234 h 227"/>
              <a:gd name="T34" fmla="*/ 837258897 w 216"/>
              <a:gd name="T35" fmla="*/ 737559701 h 227"/>
              <a:gd name="T36" fmla="*/ 814086300 w 216"/>
              <a:gd name="T37" fmla="*/ 857787430 h 227"/>
              <a:gd name="T38" fmla="*/ 774630431 w 216"/>
              <a:gd name="T39" fmla="*/ 958434412 h 227"/>
              <a:gd name="T40" fmla="*/ 722693214 w 216"/>
              <a:gd name="T41" fmla="*/ 1052525427 h 227"/>
              <a:gd name="T42" fmla="*/ 656537371 w 216"/>
              <a:gd name="T43" fmla="*/ 1126388021 h 227"/>
              <a:gd name="T44" fmla="*/ 586522487 w 216"/>
              <a:gd name="T45" fmla="*/ 1185978067 h 227"/>
              <a:gd name="T46" fmla="*/ 504656372 w 216"/>
              <a:gd name="T47" fmla="*/ 1220474701 h 227"/>
              <a:gd name="T48" fmla="*/ 422873988 w 216"/>
              <a:gd name="T49" fmla="*/ 1230410188 h 227"/>
              <a:gd name="T50" fmla="*/ 336070776 w 216"/>
              <a:gd name="T51" fmla="*/ 1220474701 h 227"/>
              <a:gd name="T52" fmla="*/ 258010951 w 216"/>
              <a:gd name="T53" fmla="*/ 1185978067 h 227"/>
              <a:gd name="T54" fmla="*/ 187663513 w 216"/>
              <a:gd name="T55" fmla="*/ 1126388021 h 227"/>
              <a:gd name="T56" fmla="*/ 125236776 w 216"/>
              <a:gd name="T57" fmla="*/ 1052525427 h 227"/>
              <a:gd name="T58" fmla="*/ 73721376 w 216"/>
              <a:gd name="T59" fmla="*/ 958434412 h 227"/>
              <a:gd name="T60" fmla="*/ 35783859 w 216"/>
              <a:gd name="T61" fmla="*/ 857787430 h 227"/>
              <a:gd name="T62" fmla="*/ 7145711 w 216"/>
              <a:gd name="T63" fmla="*/ 737559701 h 227"/>
              <a:gd name="T64" fmla="*/ 0 w 216"/>
              <a:gd name="T65" fmla="*/ 611789234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0"/>
                </a:lnTo>
                <a:lnTo>
                  <a:pt x="5" y="80"/>
                </a:lnTo>
                <a:lnTo>
                  <a:pt x="9" y="70"/>
                </a:lnTo>
                <a:lnTo>
                  <a:pt x="13" y="59"/>
                </a:lnTo>
                <a:lnTo>
                  <a:pt x="19" y="50"/>
                </a:lnTo>
                <a:lnTo>
                  <a:pt x="25" y="42"/>
                </a:lnTo>
                <a:lnTo>
                  <a:pt x="32" y="34"/>
                </a:lnTo>
                <a:lnTo>
                  <a:pt x="39" y="26"/>
                </a:lnTo>
                <a:lnTo>
                  <a:pt x="48" y="20"/>
                </a:lnTo>
                <a:lnTo>
                  <a:pt x="56" y="13"/>
                </a:lnTo>
                <a:lnTo>
                  <a:pt x="66" y="9"/>
                </a:lnTo>
                <a:lnTo>
                  <a:pt x="75" y="5"/>
                </a:lnTo>
                <a:lnTo>
                  <a:pt x="86" y="3"/>
                </a:lnTo>
                <a:lnTo>
                  <a:pt x="97" y="1"/>
                </a:lnTo>
                <a:lnTo>
                  <a:pt x="108" y="0"/>
                </a:lnTo>
                <a:lnTo>
                  <a:pt x="119" y="1"/>
                </a:lnTo>
                <a:lnTo>
                  <a:pt x="129" y="3"/>
                </a:lnTo>
                <a:lnTo>
                  <a:pt x="140" y="5"/>
                </a:lnTo>
                <a:lnTo>
                  <a:pt x="150" y="9"/>
                </a:lnTo>
                <a:lnTo>
                  <a:pt x="159" y="13"/>
                </a:lnTo>
                <a:lnTo>
                  <a:pt x="168" y="20"/>
                </a:lnTo>
                <a:lnTo>
                  <a:pt x="177" y="26"/>
                </a:lnTo>
                <a:lnTo>
                  <a:pt x="185" y="34"/>
                </a:lnTo>
                <a:lnTo>
                  <a:pt x="191" y="42"/>
                </a:lnTo>
                <a:lnTo>
                  <a:pt x="198" y="50"/>
                </a:lnTo>
                <a:lnTo>
                  <a:pt x="204" y="59"/>
                </a:lnTo>
                <a:lnTo>
                  <a:pt x="208" y="70"/>
                </a:lnTo>
                <a:lnTo>
                  <a:pt x="212" y="80"/>
                </a:lnTo>
                <a:lnTo>
                  <a:pt x="214" y="90"/>
                </a:lnTo>
                <a:lnTo>
                  <a:pt x="216" y="103"/>
                </a:lnTo>
                <a:lnTo>
                  <a:pt x="216" y="113"/>
                </a:lnTo>
                <a:lnTo>
                  <a:pt x="216" y="125"/>
                </a:lnTo>
                <a:lnTo>
                  <a:pt x="214" y="136"/>
                </a:lnTo>
                <a:lnTo>
                  <a:pt x="212" y="147"/>
                </a:lnTo>
                <a:lnTo>
                  <a:pt x="208" y="158"/>
                </a:lnTo>
                <a:lnTo>
                  <a:pt x="204" y="167"/>
                </a:lnTo>
                <a:lnTo>
                  <a:pt x="198" y="177"/>
                </a:lnTo>
                <a:lnTo>
                  <a:pt x="191" y="186"/>
                </a:lnTo>
                <a:lnTo>
                  <a:pt x="185" y="194"/>
                </a:lnTo>
                <a:lnTo>
                  <a:pt x="177" y="201"/>
                </a:lnTo>
                <a:lnTo>
                  <a:pt x="168" y="208"/>
                </a:lnTo>
                <a:lnTo>
                  <a:pt x="159" y="213"/>
                </a:lnTo>
                <a:lnTo>
                  <a:pt x="150" y="219"/>
                </a:lnTo>
                <a:lnTo>
                  <a:pt x="140" y="221"/>
                </a:lnTo>
                <a:lnTo>
                  <a:pt x="129" y="225"/>
                </a:lnTo>
                <a:lnTo>
                  <a:pt x="119" y="227"/>
                </a:lnTo>
                <a:lnTo>
                  <a:pt x="108" y="227"/>
                </a:lnTo>
                <a:lnTo>
                  <a:pt x="97" y="227"/>
                </a:lnTo>
                <a:lnTo>
                  <a:pt x="86" y="225"/>
                </a:lnTo>
                <a:lnTo>
                  <a:pt x="75" y="221"/>
                </a:lnTo>
                <a:lnTo>
                  <a:pt x="66" y="219"/>
                </a:lnTo>
                <a:lnTo>
                  <a:pt x="56" y="213"/>
                </a:lnTo>
                <a:lnTo>
                  <a:pt x="48" y="208"/>
                </a:lnTo>
                <a:lnTo>
                  <a:pt x="39" y="201"/>
                </a:lnTo>
                <a:lnTo>
                  <a:pt x="32" y="194"/>
                </a:lnTo>
                <a:lnTo>
                  <a:pt x="25" y="186"/>
                </a:lnTo>
                <a:lnTo>
                  <a:pt x="19" y="177"/>
                </a:lnTo>
                <a:lnTo>
                  <a:pt x="13" y="167"/>
                </a:lnTo>
                <a:lnTo>
                  <a:pt x="9" y="158"/>
                </a:lnTo>
                <a:lnTo>
                  <a:pt x="5" y="147"/>
                </a:lnTo>
                <a:lnTo>
                  <a:pt x="2" y="136"/>
                </a:lnTo>
                <a:lnTo>
                  <a:pt x="1" y="125"/>
                </a:lnTo>
                <a:lnTo>
                  <a:pt x="0" y="113"/>
                </a:lnTo>
                <a:close/>
              </a:path>
            </a:pathLst>
          </a:custGeom>
          <a:solidFill>
            <a:srgbClr val="FFFFFF"/>
          </a:solidFill>
          <a:ln w="9525">
            <a:noFill/>
            <a:round/>
            <a:headEnd/>
            <a:tailEnd/>
          </a:ln>
        </p:spPr>
        <p:txBody>
          <a:bodyPr/>
          <a:lstStyle/>
          <a:p>
            <a:endParaRPr lang="zh-CN" altLang="en-US"/>
          </a:p>
        </p:txBody>
      </p:sp>
      <p:sp>
        <p:nvSpPr>
          <p:cNvPr id="63" name="未知">
            <a:extLst>
              <a:ext uri="{FF2B5EF4-FFF2-40B4-BE49-F238E27FC236}">
                <a16:creationId xmlns:a16="http://schemas.microsoft.com/office/drawing/2014/main" id="{1820CE66-0965-CBFB-A7C2-892FE913E32D}"/>
              </a:ext>
            </a:extLst>
          </p:cNvPr>
          <p:cNvSpPr>
            <a:spLocks/>
          </p:cNvSpPr>
          <p:nvPr/>
        </p:nvSpPr>
        <p:spPr bwMode="auto">
          <a:xfrm>
            <a:off x="6561629" y="4310983"/>
            <a:ext cx="282573" cy="301697"/>
          </a:xfrm>
          <a:custGeom>
            <a:avLst/>
            <a:gdLst>
              <a:gd name="T0" fmla="*/ 3468480 w 216"/>
              <a:gd name="T1" fmla="*/ 559741153 h 227"/>
              <a:gd name="T2" fmla="*/ 19279409 w 216"/>
              <a:gd name="T3" fmla="*/ 431963359 h 227"/>
              <a:gd name="T4" fmla="*/ 51371873 w 216"/>
              <a:gd name="T5" fmla="*/ 318314144 h 227"/>
              <a:gd name="T6" fmla="*/ 98258553 w 216"/>
              <a:gd name="T7" fmla="*/ 227932445 h 227"/>
              <a:gd name="T8" fmla="*/ 151879687 w 216"/>
              <a:gd name="T9" fmla="*/ 139722493 h 227"/>
              <a:gd name="T10" fmla="*/ 218040878 w 216"/>
              <a:gd name="T11" fmla="*/ 69278727 h 227"/>
              <a:gd name="T12" fmla="*/ 293737899 w 216"/>
              <a:gd name="T13" fmla="*/ 26073254 h 227"/>
              <a:gd name="T14" fmla="*/ 379467856 w 216"/>
              <a:gd name="T15" fmla="*/ 4849290 h 227"/>
              <a:gd name="T16" fmla="*/ 464985030 w 216"/>
              <a:gd name="T17" fmla="*/ 4849290 h 227"/>
              <a:gd name="T18" fmla="*/ 546365163 w 216"/>
              <a:gd name="T19" fmla="*/ 26073254 h 227"/>
              <a:gd name="T20" fmla="*/ 622739560 w 216"/>
              <a:gd name="T21" fmla="*/ 69278727 h 227"/>
              <a:gd name="T22" fmla="*/ 692368182 w 216"/>
              <a:gd name="T23" fmla="*/ 139722493 h 227"/>
              <a:gd name="T24" fmla="*/ 745936538 w 216"/>
              <a:gd name="T25" fmla="*/ 227932445 h 227"/>
              <a:gd name="T26" fmla="*/ 796511889 w 216"/>
              <a:gd name="T27" fmla="*/ 318314144 h 227"/>
              <a:gd name="T28" fmla="*/ 828864612 w 216"/>
              <a:gd name="T29" fmla="*/ 431963359 h 227"/>
              <a:gd name="T30" fmla="*/ 844450245 w 216"/>
              <a:gd name="T31" fmla="*/ 559741153 h 227"/>
              <a:gd name="T32" fmla="*/ 844450245 w 216"/>
              <a:gd name="T33" fmla="*/ 611789234 h 227"/>
              <a:gd name="T34" fmla="*/ 837258897 w 216"/>
              <a:gd name="T35" fmla="*/ 737559701 h 227"/>
              <a:gd name="T36" fmla="*/ 814086300 w 216"/>
              <a:gd name="T37" fmla="*/ 857787430 h 227"/>
              <a:gd name="T38" fmla="*/ 774630431 w 216"/>
              <a:gd name="T39" fmla="*/ 958434412 h 227"/>
              <a:gd name="T40" fmla="*/ 722693214 w 216"/>
              <a:gd name="T41" fmla="*/ 1052525427 h 227"/>
              <a:gd name="T42" fmla="*/ 656537371 w 216"/>
              <a:gd name="T43" fmla="*/ 1126388021 h 227"/>
              <a:gd name="T44" fmla="*/ 586522487 w 216"/>
              <a:gd name="T45" fmla="*/ 1185978067 h 227"/>
              <a:gd name="T46" fmla="*/ 504656372 w 216"/>
              <a:gd name="T47" fmla="*/ 1220474701 h 227"/>
              <a:gd name="T48" fmla="*/ 422873988 w 216"/>
              <a:gd name="T49" fmla="*/ 1230410188 h 227"/>
              <a:gd name="T50" fmla="*/ 336070776 w 216"/>
              <a:gd name="T51" fmla="*/ 1220474701 h 227"/>
              <a:gd name="T52" fmla="*/ 258010951 w 216"/>
              <a:gd name="T53" fmla="*/ 1185978067 h 227"/>
              <a:gd name="T54" fmla="*/ 187663513 w 216"/>
              <a:gd name="T55" fmla="*/ 1126388021 h 227"/>
              <a:gd name="T56" fmla="*/ 125236776 w 216"/>
              <a:gd name="T57" fmla="*/ 1052525427 h 227"/>
              <a:gd name="T58" fmla="*/ 73721376 w 216"/>
              <a:gd name="T59" fmla="*/ 958434412 h 227"/>
              <a:gd name="T60" fmla="*/ 35783859 w 216"/>
              <a:gd name="T61" fmla="*/ 857787430 h 227"/>
              <a:gd name="T62" fmla="*/ 7145711 w 216"/>
              <a:gd name="T63" fmla="*/ 737559701 h 227"/>
              <a:gd name="T64" fmla="*/ 0 w 216"/>
              <a:gd name="T65" fmla="*/ 611789234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0"/>
                </a:lnTo>
                <a:lnTo>
                  <a:pt x="5" y="80"/>
                </a:lnTo>
                <a:lnTo>
                  <a:pt x="9" y="70"/>
                </a:lnTo>
                <a:lnTo>
                  <a:pt x="13" y="59"/>
                </a:lnTo>
                <a:lnTo>
                  <a:pt x="19" y="50"/>
                </a:lnTo>
                <a:lnTo>
                  <a:pt x="25" y="42"/>
                </a:lnTo>
                <a:lnTo>
                  <a:pt x="32" y="34"/>
                </a:lnTo>
                <a:lnTo>
                  <a:pt x="39" y="26"/>
                </a:lnTo>
                <a:lnTo>
                  <a:pt x="48" y="20"/>
                </a:lnTo>
                <a:lnTo>
                  <a:pt x="56" y="13"/>
                </a:lnTo>
                <a:lnTo>
                  <a:pt x="66" y="9"/>
                </a:lnTo>
                <a:lnTo>
                  <a:pt x="75" y="5"/>
                </a:lnTo>
                <a:lnTo>
                  <a:pt x="86" y="3"/>
                </a:lnTo>
                <a:lnTo>
                  <a:pt x="97" y="1"/>
                </a:lnTo>
                <a:lnTo>
                  <a:pt x="108" y="0"/>
                </a:lnTo>
                <a:lnTo>
                  <a:pt x="119" y="1"/>
                </a:lnTo>
                <a:lnTo>
                  <a:pt x="129" y="3"/>
                </a:lnTo>
                <a:lnTo>
                  <a:pt x="140" y="5"/>
                </a:lnTo>
                <a:lnTo>
                  <a:pt x="150" y="9"/>
                </a:lnTo>
                <a:lnTo>
                  <a:pt x="159" y="13"/>
                </a:lnTo>
                <a:lnTo>
                  <a:pt x="168" y="20"/>
                </a:lnTo>
                <a:lnTo>
                  <a:pt x="177" y="26"/>
                </a:lnTo>
                <a:lnTo>
                  <a:pt x="185" y="34"/>
                </a:lnTo>
                <a:lnTo>
                  <a:pt x="191" y="42"/>
                </a:lnTo>
                <a:lnTo>
                  <a:pt x="198" y="50"/>
                </a:lnTo>
                <a:lnTo>
                  <a:pt x="204" y="59"/>
                </a:lnTo>
                <a:lnTo>
                  <a:pt x="208" y="70"/>
                </a:lnTo>
                <a:lnTo>
                  <a:pt x="212" y="80"/>
                </a:lnTo>
                <a:lnTo>
                  <a:pt x="214" y="90"/>
                </a:lnTo>
                <a:lnTo>
                  <a:pt x="216" y="103"/>
                </a:lnTo>
                <a:lnTo>
                  <a:pt x="216" y="113"/>
                </a:lnTo>
                <a:lnTo>
                  <a:pt x="216" y="125"/>
                </a:lnTo>
                <a:lnTo>
                  <a:pt x="214" y="136"/>
                </a:lnTo>
                <a:lnTo>
                  <a:pt x="212" y="147"/>
                </a:lnTo>
                <a:lnTo>
                  <a:pt x="208" y="158"/>
                </a:lnTo>
                <a:lnTo>
                  <a:pt x="204" y="167"/>
                </a:lnTo>
                <a:lnTo>
                  <a:pt x="198" y="177"/>
                </a:lnTo>
                <a:lnTo>
                  <a:pt x="191" y="186"/>
                </a:lnTo>
                <a:lnTo>
                  <a:pt x="185" y="194"/>
                </a:lnTo>
                <a:lnTo>
                  <a:pt x="177" y="201"/>
                </a:lnTo>
                <a:lnTo>
                  <a:pt x="168" y="208"/>
                </a:lnTo>
                <a:lnTo>
                  <a:pt x="159" y="213"/>
                </a:lnTo>
                <a:lnTo>
                  <a:pt x="150" y="219"/>
                </a:lnTo>
                <a:lnTo>
                  <a:pt x="140" y="221"/>
                </a:lnTo>
                <a:lnTo>
                  <a:pt x="129" y="225"/>
                </a:lnTo>
                <a:lnTo>
                  <a:pt x="119" y="227"/>
                </a:lnTo>
                <a:lnTo>
                  <a:pt x="108" y="227"/>
                </a:lnTo>
                <a:lnTo>
                  <a:pt x="97" y="227"/>
                </a:lnTo>
                <a:lnTo>
                  <a:pt x="86" y="225"/>
                </a:lnTo>
                <a:lnTo>
                  <a:pt x="75" y="221"/>
                </a:lnTo>
                <a:lnTo>
                  <a:pt x="66" y="219"/>
                </a:lnTo>
                <a:lnTo>
                  <a:pt x="56" y="213"/>
                </a:lnTo>
                <a:lnTo>
                  <a:pt x="48" y="208"/>
                </a:lnTo>
                <a:lnTo>
                  <a:pt x="39" y="201"/>
                </a:lnTo>
                <a:lnTo>
                  <a:pt x="32" y="194"/>
                </a:lnTo>
                <a:lnTo>
                  <a:pt x="25" y="186"/>
                </a:lnTo>
                <a:lnTo>
                  <a:pt x="19" y="177"/>
                </a:lnTo>
                <a:lnTo>
                  <a:pt x="13" y="167"/>
                </a:lnTo>
                <a:lnTo>
                  <a:pt x="9" y="158"/>
                </a:lnTo>
                <a:lnTo>
                  <a:pt x="5" y="147"/>
                </a:lnTo>
                <a:lnTo>
                  <a:pt x="2" y="136"/>
                </a:lnTo>
                <a:lnTo>
                  <a:pt x="1" y="125"/>
                </a:lnTo>
                <a:lnTo>
                  <a:pt x="0" y="113"/>
                </a:lnTo>
              </a:path>
            </a:pathLst>
          </a:custGeom>
          <a:noFill/>
          <a:ln w="3175">
            <a:solidFill>
              <a:srgbClr val="000000"/>
            </a:solidFill>
            <a:round/>
            <a:headEnd/>
            <a:tailEnd/>
          </a:ln>
        </p:spPr>
        <p:txBody>
          <a:bodyPr/>
          <a:lstStyle/>
          <a:p>
            <a:endParaRPr lang="zh-CN" altLang="en-US"/>
          </a:p>
        </p:txBody>
      </p:sp>
      <p:sp>
        <p:nvSpPr>
          <p:cNvPr id="12288" name="Rectangle 73">
            <a:extLst>
              <a:ext uri="{FF2B5EF4-FFF2-40B4-BE49-F238E27FC236}">
                <a16:creationId xmlns:a16="http://schemas.microsoft.com/office/drawing/2014/main" id="{17FEFCB7-0087-D016-1BB7-EDE1A7E3599C}"/>
              </a:ext>
            </a:extLst>
          </p:cNvPr>
          <p:cNvSpPr>
            <a:spLocks noChangeArrowheads="1"/>
          </p:cNvSpPr>
          <p:nvPr/>
        </p:nvSpPr>
        <p:spPr bwMode="auto">
          <a:xfrm>
            <a:off x="6661958" y="4371322"/>
            <a:ext cx="63500" cy="151166"/>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a:solidFill>
                  <a:srgbClr val="0000FF"/>
                </a:solidFill>
                <a:latin typeface="宋体" pitchFamily="2" charset="-122"/>
              </a:rPr>
              <a:t>B</a:t>
            </a:r>
            <a:endParaRPr lang="en-US" altLang="zh-CN" sz="1000" b="1">
              <a:solidFill>
                <a:srgbClr val="0000FF"/>
              </a:solidFill>
              <a:latin typeface="Times New Roman" pitchFamily="18" charset="0"/>
              <a:ea typeface="楷体_GB2312" pitchFamily="1" charset="-122"/>
            </a:endParaRPr>
          </a:p>
        </p:txBody>
      </p:sp>
      <p:sp>
        <p:nvSpPr>
          <p:cNvPr id="12289" name="未知">
            <a:extLst>
              <a:ext uri="{FF2B5EF4-FFF2-40B4-BE49-F238E27FC236}">
                <a16:creationId xmlns:a16="http://schemas.microsoft.com/office/drawing/2014/main" id="{F74BF09A-2AA5-3229-8490-2CE15E53BCF9}"/>
              </a:ext>
            </a:extLst>
          </p:cNvPr>
          <p:cNvSpPr>
            <a:spLocks/>
          </p:cNvSpPr>
          <p:nvPr/>
        </p:nvSpPr>
        <p:spPr bwMode="auto">
          <a:xfrm>
            <a:off x="6561629" y="5741978"/>
            <a:ext cx="282573" cy="298521"/>
          </a:xfrm>
          <a:custGeom>
            <a:avLst/>
            <a:gdLst>
              <a:gd name="T0" fmla="*/ 3468480 w 216"/>
              <a:gd name="T1" fmla="*/ 446341159 h 227"/>
              <a:gd name="T2" fmla="*/ 19279409 w 216"/>
              <a:gd name="T3" fmla="*/ 348105442 h 227"/>
              <a:gd name="T4" fmla="*/ 51371873 w 216"/>
              <a:gd name="T5" fmla="*/ 256183409 h 227"/>
              <a:gd name="T6" fmla="*/ 98258553 w 216"/>
              <a:gd name="T7" fmla="*/ 182291127 h 227"/>
              <a:gd name="T8" fmla="*/ 151879687 w 216"/>
              <a:gd name="T9" fmla="*/ 113371133 h 227"/>
              <a:gd name="T10" fmla="*/ 218040878 w 216"/>
              <a:gd name="T11" fmla="*/ 60672045 h 227"/>
              <a:gd name="T12" fmla="*/ 293737899 w 216"/>
              <a:gd name="T13" fmla="*/ 20996372 h 227"/>
              <a:gd name="T14" fmla="*/ 379467856 w 216"/>
              <a:gd name="T15" fmla="*/ 3971138 h 227"/>
              <a:gd name="T16" fmla="*/ 464985030 w 216"/>
              <a:gd name="T17" fmla="*/ 3971138 h 227"/>
              <a:gd name="T18" fmla="*/ 546365163 w 216"/>
              <a:gd name="T19" fmla="*/ 20996372 h 227"/>
              <a:gd name="T20" fmla="*/ 622739560 w 216"/>
              <a:gd name="T21" fmla="*/ 60672045 h 227"/>
              <a:gd name="T22" fmla="*/ 692368182 w 216"/>
              <a:gd name="T23" fmla="*/ 113371133 h 227"/>
              <a:gd name="T24" fmla="*/ 745936538 w 216"/>
              <a:gd name="T25" fmla="*/ 182291127 h 227"/>
              <a:gd name="T26" fmla="*/ 796511889 w 216"/>
              <a:gd name="T27" fmla="*/ 256183409 h 227"/>
              <a:gd name="T28" fmla="*/ 828864612 w 216"/>
              <a:gd name="T29" fmla="*/ 348105442 h 227"/>
              <a:gd name="T30" fmla="*/ 844450245 w 216"/>
              <a:gd name="T31" fmla="*/ 446341159 h 227"/>
              <a:gd name="T32" fmla="*/ 844450245 w 216"/>
              <a:gd name="T33" fmla="*/ 490035276 h 227"/>
              <a:gd name="T34" fmla="*/ 837258897 w 216"/>
              <a:gd name="T35" fmla="*/ 591068594 h 227"/>
              <a:gd name="T36" fmla="*/ 814086300 w 216"/>
              <a:gd name="T37" fmla="*/ 685652195 h 227"/>
              <a:gd name="T38" fmla="*/ 774630431 w 216"/>
              <a:gd name="T39" fmla="*/ 767322354 h 227"/>
              <a:gd name="T40" fmla="*/ 722693214 w 216"/>
              <a:gd name="T41" fmla="*/ 842402251 h 227"/>
              <a:gd name="T42" fmla="*/ 656537371 w 216"/>
              <a:gd name="T43" fmla="*/ 903181730 h 227"/>
              <a:gd name="T44" fmla="*/ 586522487 w 216"/>
              <a:gd name="T45" fmla="*/ 949607487 h 227"/>
              <a:gd name="T46" fmla="*/ 504656372 w 216"/>
              <a:gd name="T47" fmla="*/ 980840495 h 227"/>
              <a:gd name="T48" fmla="*/ 422873988 w 216"/>
              <a:gd name="T49" fmla="*/ 985307325 h 227"/>
              <a:gd name="T50" fmla="*/ 336070776 w 216"/>
              <a:gd name="T51" fmla="*/ 980840495 h 227"/>
              <a:gd name="T52" fmla="*/ 258010951 w 216"/>
              <a:gd name="T53" fmla="*/ 949607487 h 227"/>
              <a:gd name="T54" fmla="*/ 187663513 w 216"/>
              <a:gd name="T55" fmla="*/ 903181730 h 227"/>
              <a:gd name="T56" fmla="*/ 125236776 w 216"/>
              <a:gd name="T57" fmla="*/ 842402251 h 227"/>
              <a:gd name="T58" fmla="*/ 73721376 w 216"/>
              <a:gd name="T59" fmla="*/ 767322354 h 227"/>
              <a:gd name="T60" fmla="*/ 35783859 w 216"/>
              <a:gd name="T61" fmla="*/ 685652195 h 227"/>
              <a:gd name="T62" fmla="*/ 7145711 w 216"/>
              <a:gd name="T63" fmla="*/ 591068594 h 227"/>
              <a:gd name="T64" fmla="*/ 0 w 216"/>
              <a:gd name="T65" fmla="*/ 490035276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1"/>
                </a:lnTo>
                <a:lnTo>
                  <a:pt x="5" y="80"/>
                </a:lnTo>
                <a:lnTo>
                  <a:pt x="9" y="70"/>
                </a:lnTo>
                <a:lnTo>
                  <a:pt x="13" y="59"/>
                </a:lnTo>
                <a:lnTo>
                  <a:pt x="19" y="50"/>
                </a:lnTo>
                <a:lnTo>
                  <a:pt x="25" y="42"/>
                </a:lnTo>
                <a:lnTo>
                  <a:pt x="32" y="34"/>
                </a:lnTo>
                <a:lnTo>
                  <a:pt x="39" y="26"/>
                </a:lnTo>
                <a:lnTo>
                  <a:pt x="48" y="20"/>
                </a:lnTo>
                <a:lnTo>
                  <a:pt x="56" y="14"/>
                </a:lnTo>
                <a:lnTo>
                  <a:pt x="66" y="10"/>
                </a:lnTo>
                <a:lnTo>
                  <a:pt x="75" y="5"/>
                </a:lnTo>
                <a:lnTo>
                  <a:pt x="86" y="3"/>
                </a:lnTo>
                <a:lnTo>
                  <a:pt x="97" y="1"/>
                </a:lnTo>
                <a:lnTo>
                  <a:pt x="108" y="0"/>
                </a:lnTo>
                <a:lnTo>
                  <a:pt x="119" y="1"/>
                </a:lnTo>
                <a:lnTo>
                  <a:pt x="129" y="3"/>
                </a:lnTo>
                <a:lnTo>
                  <a:pt x="140" y="5"/>
                </a:lnTo>
                <a:lnTo>
                  <a:pt x="150" y="10"/>
                </a:lnTo>
                <a:lnTo>
                  <a:pt x="159" y="14"/>
                </a:lnTo>
                <a:lnTo>
                  <a:pt x="168" y="20"/>
                </a:lnTo>
                <a:lnTo>
                  <a:pt x="177" y="26"/>
                </a:lnTo>
                <a:lnTo>
                  <a:pt x="185" y="34"/>
                </a:lnTo>
                <a:lnTo>
                  <a:pt x="191" y="42"/>
                </a:lnTo>
                <a:lnTo>
                  <a:pt x="198" y="50"/>
                </a:lnTo>
                <a:lnTo>
                  <a:pt x="204" y="59"/>
                </a:lnTo>
                <a:lnTo>
                  <a:pt x="208" y="70"/>
                </a:lnTo>
                <a:lnTo>
                  <a:pt x="212" y="80"/>
                </a:lnTo>
                <a:lnTo>
                  <a:pt x="214" y="91"/>
                </a:lnTo>
                <a:lnTo>
                  <a:pt x="216" y="103"/>
                </a:lnTo>
                <a:lnTo>
                  <a:pt x="216" y="113"/>
                </a:lnTo>
                <a:lnTo>
                  <a:pt x="216" y="126"/>
                </a:lnTo>
                <a:lnTo>
                  <a:pt x="214" y="136"/>
                </a:lnTo>
                <a:lnTo>
                  <a:pt x="212" y="147"/>
                </a:lnTo>
                <a:lnTo>
                  <a:pt x="208" y="158"/>
                </a:lnTo>
                <a:lnTo>
                  <a:pt x="204" y="167"/>
                </a:lnTo>
                <a:lnTo>
                  <a:pt x="198" y="177"/>
                </a:lnTo>
                <a:lnTo>
                  <a:pt x="191" y="186"/>
                </a:lnTo>
                <a:lnTo>
                  <a:pt x="185" y="194"/>
                </a:lnTo>
                <a:lnTo>
                  <a:pt x="177" y="201"/>
                </a:lnTo>
                <a:lnTo>
                  <a:pt x="168" y="208"/>
                </a:lnTo>
                <a:lnTo>
                  <a:pt x="159" y="213"/>
                </a:lnTo>
                <a:lnTo>
                  <a:pt x="150" y="219"/>
                </a:lnTo>
                <a:lnTo>
                  <a:pt x="140" y="221"/>
                </a:lnTo>
                <a:lnTo>
                  <a:pt x="129" y="226"/>
                </a:lnTo>
                <a:lnTo>
                  <a:pt x="119" y="227"/>
                </a:lnTo>
                <a:lnTo>
                  <a:pt x="108" y="227"/>
                </a:lnTo>
                <a:lnTo>
                  <a:pt x="97" y="227"/>
                </a:lnTo>
                <a:lnTo>
                  <a:pt x="86" y="226"/>
                </a:lnTo>
                <a:lnTo>
                  <a:pt x="75" y="221"/>
                </a:lnTo>
                <a:lnTo>
                  <a:pt x="66" y="219"/>
                </a:lnTo>
                <a:lnTo>
                  <a:pt x="56" y="213"/>
                </a:lnTo>
                <a:lnTo>
                  <a:pt x="48" y="208"/>
                </a:lnTo>
                <a:lnTo>
                  <a:pt x="39" y="201"/>
                </a:lnTo>
                <a:lnTo>
                  <a:pt x="32" y="194"/>
                </a:lnTo>
                <a:lnTo>
                  <a:pt x="25" y="186"/>
                </a:lnTo>
                <a:lnTo>
                  <a:pt x="19" y="177"/>
                </a:lnTo>
                <a:lnTo>
                  <a:pt x="13" y="167"/>
                </a:lnTo>
                <a:lnTo>
                  <a:pt x="9" y="158"/>
                </a:lnTo>
                <a:lnTo>
                  <a:pt x="5" y="147"/>
                </a:lnTo>
                <a:lnTo>
                  <a:pt x="2" y="136"/>
                </a:lnTo>
                <a:lnTo>
                  <a:pt x="1" y="126"/>
                </a:lnTo>
                <a:lnTo>
                  <a:pt x="0" y="113"/>
                </a:lnTo>
                <a:close/>
              </a:path>
            </a:pathLst>
          </a:custGeom>
          <a:solidFill>
            <a:srgbClr val="FFFFFF"/>
          </a:solidFill>
          <a:ln w="9525">
            <a:noFill/>
            <a:round/>
            <a:headEnd/>
            <a:tailEnd/>
          </a:ln>
        </p:spPr>
        <p:txBody>
          <a:bodyPr/>
          <a:lstStyle/>
          <a:p>
            <a:endParaRPr lang="zh-CN" altLang="en-US"/>
          </a:p>
        </p:txBody>
      </p:sp>
      <p:sp>
        <p:nvSpPr>
          <p:cNvPr id="12291" name="未知">
            <a:extLst>
              <a:ext uri="{FF2B5EF4-FFF2-40B4-BE49-F238E27FC236}">
                <a16:creationId xmlns:a16="http://schemas.microsoft.com/office/drawing/2014/main" id="{3F917C36-DCF4-D17B-9C7C-3A3CE40C812D}"/>
              </a:ext>
            </a:extLst>
          </p:cNvPr>
          <p:cNvSpPr>
            <a:spLocks/>
          </p:cNvSpPr>
          <p:nvPr/>
        </p:nvSpPr>
        <p:spPr bwMode="auto">
          <a:xfrm>
            <a:off x="6561629" y="5741978"/>
            <a:ext cx="282573" cy="298521"/>
          </a:xfrm>
          <a:custGeom>
            <a:avLst/>
            <a:gdLst>
              <a:gd name="T0" fmla="*/ 3468480 w 216"/>
              <a:gd name="T1" fmla="*/ 446341159 h 227"/>
              <a:gd name="T2" fmla="*/ 19279409 w 216"/>
              <a:gd name="T3" fmla="*/ 348105442 h 227"/>
              <a:gd name="T4" fmla="*/ 51371873 w 216"/>
              <a:gd name="T5" fmla="*/ 256183409 h 227"/>
              <a:gd name="T6" fmla="*/ 98258553 w 216"/>
              <a:gd name="T7" fmla="*/ 182291127 h 227"/>
              <a:gd name="T8" fmla="*/ 151879687 w 216"/>
              <a:gd name="T9" fmla="*/ 113371133 h 227"/>
              <a:gd name="T10" fmla="*/ 218040878 w 216"/>
              <a:gd name="T11" fmla="*/ 60672045 h 227"/>
              <a:gd name="T12" fmla="*/ 293737899 w 216"/>
              <a:gd name="T13" fmla="*/ 20996372 h 227"/>
              <a:gd name="T14" fmla="*/ 379467856 w 216"/>
              <a:gd name="T15" fmla="*/ 3971138 h 227"/>
              <a:gd name="T16" fmla="*/ 464985030 w 216"/>
              <a:gd name="T17" fmla="*/ 3971138 h 227"/>
              <a:gd name="T18" fmla="*/ 546365163 w 216"/>
              <a:gd name="T19" fmla="*/ 20996372 h 227"/>
              <a:gd name="T20" fmla="*/ 622739560 w 216"/>
              <a:gd name="T21" fmla="*/ 60672045 h 227"/>
              <a:gd name="T22" fmla="*/ 692368182 w 216"/>
              <a:gd name="T23" fmla="*/ 113371133 h 227"/>
              <a:gd name="T24" fmla="*/ 745936538 w 216"/>
              <a:gd name="T25" fmla="*/ 182291127 h 227"/>
              <a:gd name="T26" fmla="*/ 796511889 w 216"/>
              <a:gd name="T27" fmla="*/ 256183409 h 227"/>
              <a:gd name="T28" fmla="*/ 828864612 w 216"/>
              <a:gd name="T29" fmla="*/ 348105442 h 227"/>
              <a:gd name="T30" fmla="*/ 844450245 w 216"/>
              <a:gd name="T31" fmla="*/ 446341159 h 227"/>
              <a:gd name="T32" fmla="*/ 844450245 w 216"/>
              <a:gd name="T33" fmla="*/ 490035276 h 227"/>
              <a:gd name="T34" fmla="*/ 837258897 w 216"/>
              <a:gd name="T35" fmla="*/ 591068594 h 227"/>
              <a:gd name="T36" fmla="*/ 814086300 w 216"/>
              <a:gd name="T37" fmla="*/ 685652195 h 227"/>
              <a:gd name="T38" fmla="*/ 774630431 w 216"/>
              <a:gd name="T39" fmla="*/ 767322354 h 227"/>
              <a:gd name="T40" fmla="*/ 722693214 w 216"/>
              <a:gd name="T41" fmla="*/ 842402251 h 227"/>
              <a:gd name="T42" fmla="*/ 656537371 w 216"/>
              <a:gd name="T43" fmla="*/ 903181730 h 227"/>
              <a:gd name="T44" fmla="*/ 586522487 w 216"/>
              <a:gd name="T45" fmla="*/ 949607487 h 227"/>
              <a:gd name="T46" fmla="*/ 504656372 w 216"/>
              <a:gd name="T47" fmla="*/ 980840495 h 227"/>
              <a:gd name="T48" fmla="*/ 422873988 w 216"/>
              <a:gd name="T49" fmla="*/ 985307325 h 227"/>
              <a:gd name="T50" fmla="*/ 336070776 w 216"/>
              <a:gd name="T51" fmla="*/ 980840495 h 227"/>
              <a:gd name="T52" fmla="*/ 258010951 w 216"/>
              <a:gd name="T53" fmla="*/ 949607487 h 227"/>
              <a:gd name="T54" fmla="*/ 187663513 w 216"/>
              <a:gd name="T55" fmla="*/ 903181730 h 227"/>
              <a:gd name="T56" fmla="*/ 125236776 w 216"/>
              <a:gd name="T57" fmla="*/ 842402251 h 227"/>
              <a:gd name="T58" fmla="*/ 73721376 w 216"/>
              <a:gd name="T59" fmla="*/ 767322354 h 227"/>
              <a:gd name="T60" fmla="*/ 35783859 w 216"/>
              <a:gd name="T61" fmla="*/ 685652195 h 227"/>
              <a:gd name="T62" fmla="*/ 7145711 w 216"/>
              <a:gd name="T63" fmla="*/ 591068594 h 227"/>
              <a:gd name="T64" fmla="*/ 0 w 216"/>
              <a:gd name="T65" fmla="*/ 490035276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7"/>
              <a:gd name="T101" fmla="*/ 216 w 216"/>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7">
                <a:moveTo>
                  <a:pt x="0" y="113"/>
                </a:moveTo>
                <a:lnTo>
                  <a:pt x="1" y="103"/>
                </a:lnTo>
                <a:lnTo>
                  <a:pt x="2" y="91"/>
                </a:lnTo>
                <a:lnTo>
                  <a:pt x="5" y="80"/>
                </a:lnTo>
                <a:lnTo>
                  <a:pt x="9" y="70"/>
                </a:lnTo>
                <a:lnTo>
                  <a:pt x="13" y="59"/>
                </a:lnTo>
                <a:lnTo>
                  <a:pt x="19" y="50"/>
                </a:lnTo>
                <a:lnTo>
                  <a:pt x="25" y="42"/>
                </a:lnTo>
                <a:lnTo>
                  <a:pt x="32" y="34"/>
                </a:lnTo>
                <a:lnTo>
                  <a:pt x="39" y="26"/>
                </a:lnTo>
                <a:lnTo>
                  <a:pt x="48" y="20"/>
                </a:lnTo>
                <a:lnTo>
                  <a:pt x="56" y="14"/>
                </a:lnTo>
                <a:lnTo>
                  <a:pt x="66" y="10"/>
                </a:lnTo>
                <a:lnTo>
                  <a:pt x="75" y="5"/>
                </a:lnTo>
                <a:lnTo>
                  <a:pt x="86" y="3"/>
                </a:lnTo>
                <a:lnTo>
                  <a:pt x="97" y="1"/>
                </a:lnTo>
                <a:lnTo>
                  <a:pt x="108" y="0"/>
                </a:lnTo>
                <a:lnTo>
                  <a:pt x="119" y="1"/>
                </a:lnTo>
                <a:lnTo>
                  <a:pt x="129" y="3"/>
                </a:lnTo>
                <a:lnTo>
                  <a:pt x="140" y="5"/>
                </a:lnTo>
                <a:lnTo>
                  <a:pt x="150" y="10"/>
                </a:lnTo>
                <a:lnTo>
                  <a:pt x="159" y="14"/>
                </a:lnTo>
                <a:lnTo>
                  <a:pt x="168" y="20"/>
                </a:lnTo>
                <a:lnTo>
                  <a:pt x="177" y="26"/>
                </a:lnTo>
                <a:lnTo>
                  <a:pt x="185" y="34"/>
                </a:lnTo>
                <a:lnTo>
                  <a:pt x="191" y="42"/>
                </a:lnTo>
                <a:lnTo>
                  <a:pt x="198" y="50"/>
                </a:lnTo>
                <a:lnTo>
                  <a:pt x="204" y="59"/>
                </a:lnTo>
                <a:lnTo>
                  <a:pt x="208" y="70"/>
                </a:lnTo>
                <a:lnTo>
                  <a:pt x="212" y="80"/>
                </a:lnTo>
                <a:lnTo>
                  <a:pt x="214" y="91"/>
                </a:lnTo>
                <a:lnTo>
                  <a:pt x="216" y="103"/>
                </a:lnTo>
                <a:lnTo>
                  <a:pt x="216" y="113"/>
                </a:lnTo>
                <a:lnTo>
                  <a:pt x="216" y="126"/>
                </a:lnTo>
                <a:lnTo>
                  <a:pt x="214" y="136"/>
                </a:lnTo>
                <a:lnTo>
                  <a:pt x="212" y="147"/>
                </a:lnTo>
                <a:lnTo>
                  <a:pt x="208" y="158"/>
                </a:lnTo>
                <a:lnTo>
                  <a:pt x="204" y="167"/>
                </a:lnTo>
                <a:lnTo>
                  <a:pt x="198" y="177"/>
                </a:lnTo>
                <a:lnTo>
                  <a:pt x="191" y="186"/>
                </a:lnTo>
                <a:lnTo>
                  <a:pt x="185" y="194"/>
                </a:lnTo>
                <a:lnTo>
                  <a:pt x="177" y="201"/>
                </a:lnTo>
                <a:lnTo>
                  <a:pt x="168" y="208"/>
                </a:lnTo>
                <a:lnTo>
                  <a:pt x="159" y="213"/>
                </a:lnTo>
                <a:lnTo>
                  <a:pt x="150" y="219"/>
                </a:lnTo>
                <a:lnTo>
                  <a:pt x="140" y="221"/>
                </a:lnTo>
                <a:lnTo>
                  <a:pt x="129" y="226"/>
                </a:lnTo>
                <a:lnTo>
                  <a:pt x="119" y="227"/>
                </a:lnTo>
                <a:lnTo>
                  <a:pt x="108" y="227"/>
                </a:lnTo>
                <a:lnTo>
                  <a:pt x="97" y="227"/>
                </a:lnTo>
                <a:lnTo>
                  <a:pt x="86" y="226"/>
                </a:lnTo>
                <a:lnTo>
                  <a:pt x="75" y="221"/>
                </a:lnTo>
                <a:lnTo>
                  <a:pt x="66" y="219"/>
                </a:lnTo>
                <a:lnTo>
                  <a:pt x="56" y="213"/>
                </a:lnTo>
                <a:lnTo>
                  <a:pt x="48" y="208"/>
                </a:lnTo>
                <a:lnTo>
                  <a:pt x="39" y="201"/>
                </a:lnTo>
                <a:lnTo>
                  <a:pt x="32" y="194"/>
                </a:lnTo>
                <a:lnTo>
                  <a:pt x="25" y="186"/>
                </a:lnTo>
                <a:lnTo>
                  <a:pt x="19" y="177"/>
                </a:lnTo>
                <a:lnTo>
                  <a:pt x="13" y="167"/>
                </a:lnTo>
                <a:lnTo>
                  <a:pt x="9" y="158"/>
                </a:lnTo>
                <a:lnTo>
                  <a:pt x="5" y="147"/>
                </a:lnTo>
                <a:lnTo>
                  <a:pt x="2" y="136"/>
                </a:lnTo>
                <a:lnTo>
                  <a:pt x="1" y="126"/>
                </a:lnTo>
                <a:lnTo>
                  <a:pt x="0" y="113"/>
                </a:lnTo>
              </a:path>
            </a:pathLst>
          </a:custGeom>
          <a:noFill/>
          <a:ln w="3175">
            <a:solidFill>
              <a:srgbClr val="000000"/>
            </a:solidFill>
            <a:round/>
            <a:headEnd/>
            <a:tailEnd/>
          </a:ln>
        </p:spPr>
        <p:txBody>
          <a:bodyPr/>
          <a:lstStyle/>
          <a:p>
            <a:endParaRPr lang="zh-CN" altLang="en-US"/>
          </a:p>
        </p:txBody>
      </p:sp>
      <p:sp>
        <p:nvSpPr>
          <p:cNvPr id="12294" name="Rectangle 76">
            <a:extLst>
              <a:ext uri="{FF2B5EF4-FFF2-40B4-BE49-F238E27FC236}">
                <a16:creationId xmlns:a16="http://schemas.microsoft.com/office/drawing/2014/main" id="{86781B12-CBEF-F7E0-DDDA-B356F5031BFF}"/>
              </a:ext>
            </a:extLst>
          </p:cNvPr>
          <p:cNvSpPr>
            <a:spLocks noChangeArrowheads="1"/>
          </p:cNvSpPr>
          <p:nvPr/>
        </p:nvSpPr>
        <p:spPr bwMode="auto">
          <a:xfrm>
            <a:off x="6661958" y="5800412"/>
            <a:ext cx="63500" cy="152436"/>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dirty="0">
                <a:solidFill>
                  <a:srgbClr val="FF0000"/>
                </a:solidFill>
                <a:latin typeface="宋体" pitchFamily="2" charset="-122"/>
              </a:rPr>
              <a:t>C</a:t>
            </a:r>
            <a:endParaRPr lang="en-US" altLang="zh-CN" sz="1000" b="1" dirty="0">
              <a:solidFill>
                <a:srgbClr val="FF0000"/>
              </a:solidFill>
              <a:latin typeface="Times New Roman" pitchFamily="18" charset="0"/>
              <a:ea typeface="楷体_GB2312" pitchFamily="1" charset="-122"/>
            </a:endParaRPr>
          </a:p>
        </p:txBody>
      </p:sp>
      <p:sp>
        <p:nvSpPr>
          <p:cNvPr id="12295" name="未知">
            <a:extLst>
              <a:ext uri="{FF2B5EF4-FFF2-40B4-BE49-F238E27FC236}">
                <a16:creationId xmlns:a16="http://schemas.microsoft.com/office/drawing/2014/main" id="{3D6EEE57-DC6B-697F-9271-C8889649EB8B}"/>
              </a:ext>
            </a:extLst>
          </p:cNvPr>
          <p:cNvSpPr>
            <a:spLocks/>
          </p:cNvSpPr>
          <p:nvPr/>
        </p:nvSpPr>
        <p:spPr bwMode="auto">
          <a:xfrm>
            <a:off x="7125505" y="5021082"/>
            <a:ext cx="280668" cy="298521"/>
          </a:xfrm>
          <a:custGeom>
            <a:avLst/>
            <a:gdLst>
              <a:gd name="T0" fmla="*/ 3132436 w 216"/>
              <a:gd name="T1" fmla="*/ 485501602 h 226"/>
              <a:gd name="T2" fmla="*/ 16248397 w 216"/>
              <a:gd name="T3" fmla="*/ 375205301 h 226"/>
              <a:gd name="T4" fmla="*/ 44718601 w 216"/>
              <a:gd name="T5" fmla="*/ 281541765 h 226"/>
              <a:gd name="T6" fmla="*/ 84284591 w 216"/>
              <a:gd name="T7" fmla="*/ 194790464 h 226"/>
              <a:gd name="T8" fmla="*/ 133056879 w 216"/>
              <a:gd name="T9" fmla="*/ 119076492 h 226"/>
              <a:gd name="T10" fmla="*/ 190341245 w 216"/>
              <a:gd name="T11" fmla="*/ 61343543 h 226"/>
              <a:gd name="T12" fmla="*/ 253391593 w 216"/>
              <a:gd name="T13" fmla="*/ 23385031 h 226"/>
              <a:gd name="T14" fmla="*/ 328077895 w 216"/>
              <a:gd name="T15" fmla="*/ 4298969 h 226"/>
              <a:gd name="T16" fmla="*/ 404053641 w 216"/>
              <a:gd name="T17" fmla="*/ 4298969 h 226"/>
              <a:gd name="T18" fmla="*/ 473614015 w 216"/>
              <a:gd name="T19" fmla="*/ 23385031 h 226"/>
              <a:gd name="T20" fmla="*/ 538647947 w 216"/>
              <a:gd name="T21" fmla="*/ 61343543 h 226"/>
              <a:gd name="T22" fmla="*/ 599974025 w 216"/>
              <a:gd name="T23" fmla="*/ 119076492 h 226"/>
              <a:gd name="T24" fmla="*/ 647868110 w 216"/>
              <a:gd name="T25" fmla="*/ 194790464 h 226"/>
              <a:gd name="T26" fmla="*/ 690592437 w 216"/>
              <a:gd name="T27" fmla="*/ 281541765 h 226"/>
              <a:gd name="T28" fmla="*/ 719059846 w 216"/>
              <a:gd name="T29" fmla="*/ 375205301 h 226"/>
              <a:gd name="T30" fmla="*/ 732218540 w 216"/>
              <a:gd name="T31" fmla="*/ 485501602 h 226"/>
              <a:gd name="T32" fmla="*/ 732218540 w 216"/>
              <a:gd name="T33" fmla="*/ 538347344 h 226"/>
              <a:gd name="T34" fmla="*/ 725469299 w 216"/>
              <a:gd name="T35" fmla="*/ 648670450 h 226"/>
              <a:gd name="T36" fmla="*/ 706123720 w 216"/>
              <a:gd name="T37" fmla="*/ 752872443 h 226"/>
              <a:gd name="T38" fmla="*/ 671344109 w 216"/>
              <a:gd name="T39" fmla="*/ 838030353 h 226"/>
              <a:gd name="T40" fmla="*/ 628521798 w 216"/>
              <a:gd name="T41" fmla="*/ 922864214 h 226"/>
              <a:gd name="T42" fmla="*/ 570381366 w 216"/>
              <a:gd name="T43" fmla="*/ 991076223 h 226"/>
              <a:gd name="T44" fmla="*/ 508488705 w 216"/>
              <a:gd name="T45" fmla="*/ 1037090728 h 226"/>
              <a:gd name="T46" fmla="*/ 437297754 w 216"/>
              <a:gd name="T47" fmla="*/ 1071012034 h 226"/>
              <a:gd name="T48" fmla="*/ 366134183 w 216"/>
              <a:gd name="T49" fmla="*/ 1075907407 h 226"/>
              <a:gd name="T50" fmla="*/ 291664425 w 216"/>
              <a:gd name="T51" fmla="*/ 1071012034 h 226"/>
              <a:gd name="T52" fmla="*/ 223644091 w 216"/>
              <a:gd name="T53" fmla="*/ 1037090728 h 226"/>
              <a:gd name="T54" fmla="*/ 162676700 w 216"/>
              <a:gd name="T55" fmla="*/ 991076223 h 226"/>
              <a:gd name="T56" fmla="*/ 107753531 w 216"/>
              <a:gd name="T57" fmla="*/ 922864214 h 226"/>
              <a:gd name="T58" fmla="*/ 65023271 w 216"/>
              <a:gd name="T59" fmla="*/ 838030353 h 226"/>
              <a:gd name="T60" fmla="*/ 30159397 w 216"/>
              <a:gd name="T61" fmla="*/ 752872443 h 226"/>
              <a:gd name="T62" fmla="*/ 6409892 w 216"/>
              <a:gd name="T63" fmla="*/ 648670450 h 226"/>
              <a:gd name="T64" fmla="*/ 0 w 216"/>
              <a:gd name="T65" fmla="*/ 538347344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9" y="70"/>
                </a:lnTo>
                <a:lnTo>
                  <a:pt x="13" y="59"/>
                </a:lnTo>
                <a:lnTo>
                  <a:pt x="19" y="50"/>
                </a:lnTo>
                <a:lnTo>
                  <a:pt x="25" y="41"/>
                </a:lnTo>
                <a:lnTo>
                  <a:pt x="32" y="33"/>
                </a:lnTo>
                <a:lnTo>
                  <a:pt x="39" y="25"/>
                </a:lnTo>
                <a:lnTo>
                  <a:pt x="48" y="20"/>
                </a:lnTo>
                <a:lnTo>
                  <a:pt x="56" y="13"/>
                </a:lnTo>
                <a:lnTo>
                  <a:pt x="66" y="9"/>
                </a:lnTo>
                <a:lnTo>
                  <a:pt x="75" y="5"/>
                </a:lnTo>
                <a:lnTo>
                  <a:pt x="86" y="2"/>
                </a:lnTo>
                <a:lnTo>
                  <a:pt x="97" y="1"/>
                </a:lnTo>
                <a:lnTo>
                  <a:pt x="108" y="0"/>
                </a:lnTo>
                <a:lnTo>
                  <a:pt x="119" y="1"/>
                </a:lnTo>
                <a:lnTo>
                  <a:pt x="129" y="2"/>
                </a:lnTo>
                <a:lnTo>
                  <a:pt x="140" y="5"/>
                </a:lnTo>
                <a:lnTo>
                  <a:pt x="150" y="9"/>
                </a:lnTo>
                <a:lnTo>
                  <a:pt x="159" y="13"/>
                </a:lnTo>
                <a:lnTo>
                  <a:pt x="168" y="20"/>
                </a:lnTo>
                <a:lnTo>
                  <a:pt x="177" y="25"/>
                </a:lnTo>
                <a:lnTo>
                  <a:pt x="185" y="33"/>
                </a:lnTo>
                <a:lnTo>
                  <a:pt x="191" y="41"/>
                </a:lnTo>
                <a:lnTo>
                  <a:pt x="198" y="50"/>
                </a:lnTo>
                <a:lnTo>
                  <a:pt x="204" y="59"/>
                </a:lnTo>
                <a:lnTo>
                  <a:pt x="208" y="70"/>
                </a:lnTo>
                <a:lnTo>
                  <a:pt x="212" y="79"/>
                </a:lnTo>
                <a:lnTo>
                  <a:pt x="214" y="90"/>
                </a:lnTo>
                <a:lnTo>
                  <a:pt x="216" y="102"/>
                </a:lnTo>
                <a:lnTo>
                  <a:pt x="216" y="113"/>
                </a:lnTo>
                <a:lnTo>
                  <a:pt x="216" y="125"/>
                </a:lnTo>
                <a:lnTo>
                  <a:pt x="214" y="136"/>
                </a:lnTo>
                <a:lnTo>
                  <a:pt x="212" y="147"/>
                </a:lnTo>
                <a:lnTo>
                  <a:pt x="208" y="158"/>
                </a:lnTo>
                <a:lnTo>
                  <a:pt x="204" y="167"/>
                </a:lnTo>
                <a:lnTo>
                  <a:pt x="198" y="176"/>
                </a:lnTo>
                <a:lnTo>
                  <a:pt x="191" y="186"/>
                </a:lnTo>
                <a:lnTo>
                  <a:pt x="185" y="194"/>
                </a:lnTo>
                <a:lnTo>
                  <a:pt x="177" y="201"/>
                </a:lnTo>
                <a:lnTo>
                  <a:pt x="168" y="208"/>
                </a:lnTo>
                <a:lnTo>
                  <a:pt x="159" y="213"/>
                </a:lnTo>
                <a:lnTo>
                  <a:pt x="150" y="218"/>
                </a:lnTo>
                <a:lnTo>
                  <a:pt x="140" y="221"/>
                </a:lnTo>
                <a:lnTo>
                  <a:pt x="129" y="225"/>
                </a:lnTo>
                <a:lnTo>
                  <a:pt x="119" y="226"/>
                </a:lnTo>
                <a:lnTo>
                  <a:pt x="108" y="226"/>
                </a:lnTo>
                <a:lnTo>
                  <a:pt x="97" y="226"/>
                </a:lnTo>
                <a:lnTo>
                  <a:pt x="86" y="225"/>
                </a:lnTo>
                <a:lnTo>
                  <a:pt x="75" y="221"/>
                </a:lnTo>
                <a:lnTo>
                  <a:pt x="66" y="218"/>
                </a:lnTo>
                <a:lnTo>
                  <a:pt x="56" y="213"/>
                </a:lnTo>
                <a:lnTo>
                  <a:pt x="48" y="208"/>
                </a:lnTo>
                <a:lnTo>
                  <a:pt x="39" y="201"/>
                </a:lnTo>
                <a:lnTo>
                  <a:pt x="32" y="194"/>
                </a:lnTo>
                <a:lnTo>
                  <a:pt x="25" y="186"/>
                </a:lnTo>
                <a:lnTo>
                  <a:pt x="19" y="176"/>
                </a:lnTo>
                <a:lnTo>
                  <a:pt x="13" y="167"/>
                </a:lnTo>
                <a:lnTo>
                  <a:pt x="9" y="158"/>
                </a:lnTo>
                <a:lnTo>
                  <a:pt x="5" y="147"/>
                </a:lnTo>
                <a:lnTo>
                  <a:pt x="2" y="136"/>
                </a:lnTo>
                <a:lnTo>
                  <a:pt x="1" y="125"/>
                </a:lnTo>
                <a:lnTo>
                  <a:pt x="0" y="113"/>
                </a:lnTo>
                <a:close/>
              </a:path>
            </a:pathLst>
          </a:custGeom>
          <a:solidFill>
            <a:srgbClr val="FFFFFF"/>
          </a:solidFill>
          <a:ln w="9525">
            <a:noFill/>
            <a:round/>
            <a:headEnd/>
            <a:tailEnd/>
          </a:ln>
        </p:spPr>
        <p:txBody>
          <a:bodyPr/>
          <a:lstStyle/>
          <a:p>
            <a:endParaRPr lang="zh-CN" altLang="en-US"/>
          </a:p>
        </p:txBody>
      </p:sp>
      <p:sp>
        <p:nvSpPr>
          <p:cNvPr id="12327" name="未知">
            <a:extLst>
              <a:ext uri="{FF2B5EF4-FFF2-40B4-BE49-F238E27FC236}">
                <a16:creationId xmlns:a16="http://schemas.microsoft.com/office/drawing/2014/main" id="{E9262B59-0070-400E-2E91-0D54FB2BE93F}"/>
              </a:ext>
            </a:extLst>
          </p:cNvPr>
          <p:cNvSpPr>
            <a:spLocks/>
          </p:cNvSpPr>
          <p:nvPr/>
        </p:nvSpPr>
        <p:spPr bwMode="auto">
          <a:xfrm>
            <a:off x="7125505" y="5021082"/>
            <a:ext cx="280668" cy="298521"/>
          </a:xfrm>
          <a:custGeom>
            <a:avLst/>
            <a:gdLst>
              <a:gd name="T0" fmla="*/ 3132436 w 216"/>
              <a:gd name="T1" fmla="*/ 485501602 h 226"/>
              <a:gd name="T2" fmla="*/ 16248397 w 216"/>
              <a:gd name="T3" fmla="*/ 375205301 h 226"/>
              <a:gd name="T4" fmla="*/ 44718601 w 216"/>
              <a:gd name="T5" fmla="*/ 281541765 h 226"/>
              <a:gd name="T6" fmla="*/ 84284591 w 216"/>
              <a:gd name="T7" fmla="*/ 194790464 h 226"/>
              <a:gd name="T8" fmla="*/ 133056879 w 216"/>
              <a:gd name="T9" fmla="*/ 119076492 h 226"/>
              <a:gd name="T10" fmla="*/ 190341245 w 216"/>
              <a:gd name="T11" fmla="*/ 61343543 h 226"/>
              <a:gd name="T12" fmla="*/ 253391593 w 216"/>
              <a:gd name="T13" fmla="*/ 23385031 h 226"/>
              <a:gd name="T14" fmla="*/ 328077895 w 216"/>
              <a:gd name="T15" fmla="*/ 4298969 h 226"/>
              <a:gd name="T16" fmla="*/ 404053641 w 216"/>
              <a:gd name="T17" fmla="*/ 4298969 h 226"/>
              <a:gd name="T18" fmla="*/ 473614015 w 216"/>
              <a:gd name="T19" fmla="*/ 23385031 h 226"/>
              <a:gd name="T20" fmla="*/ 538647947 w 216"/>
              <a:gd name="T21" fmla="*/ 61343543 h 226"/>
              <a:gd name="T22" fmla="*/ 599974025 w 216"/>
              <a:gd name="T23" fmla="*/ 119076492 h 226"/>
              <a:gd name="T24" fmla="*/ 647868110 w 216"/>
              <a:gd name="T25" fmla="*/ 194790464 h 226"/>
              <a:gd name="T26" fmla="*/ 690592437 w 216"/>
              <a:gd name="T27" fmla="*/ 281541765 h 226"/>
              <a:gd name="T28" fmla="*/ 719059846 w 216"/>
              <a:gd name="T29" fmla="*/ 375205301 h 226"/>
              <a:gd name="T30" fmla="*/ 732218540 w 216"/>
              <a:gd name="T31" fmla="*/ 485501602 h 226"/>
              <a:gd name="T32" fmla="*/ 732218540 w 216"/>
              <a:gd name="T33" fmla="*/ 538347344 h 226"/>
              <a:gd name="T34" fmla="*/ 725469299 w 216"/>
              <a:gd name="T35" fmla="*/ 648670450 h 226"/>
              <a:gd name="T36" fmla="*/ 706123720 w 216"/>
              <a:gd name="T37" fmla="*/ 752872443 h 226"/>
              <a:gd name="T38" fmla="*/ 671344109 w 216"/>
              <a:gd name="T39" fmla="*/ 838030353 h 226"/>
              <a:gd name="T40" fmla="*/ 628521798 w 216"/>
              <a:gd name="T41" fmla="*/ 922864214 h 226"/>
              <a:gd name="T42" fmla="*/ 570381366 w 216"/>
              <a:gd name="T43" fmla="*/ 991076223 h 226"/>
              <a:gd name="T44" fmla="*/ 508488705 w 216"/>
              <a:gd name="T45" fmla="*/ 1037090728 h 226"/>
              <a:gd name="T46" fmla="*/ 437297754 w 216"/>
              <a:gd name="T47" fmla="*/ 1071012034 h 226"/>
              <a:gd name="T48" fmla="*/ 366134183 w 216"/>
              <a:gd name="T49" fmla="*/ 1075907407 h 226"/>
              <a:gd name="T50" fmla="*/ 291664425 w 216"/>
              <a:gd name="T51" fmla="*/ 1071012034 h 226"/>
              <a:gd name="T52" fmla="*/ 223644091 w 216"/>
              <a:gd name="T53" fmla="*/ 1037090728 h 226"/>
              <a:gd name="T54" fmla="*/ 162676700 w 216"/>
              <a:gd name="T55" fmla="*/ 991076223 h 226"/>
              <a:gd name="T56" fmla="*/ 107753531 w 216"/>
              <a:gd name="T57" fmla="*/ 922864214 h 226"/>
              <a:gd name="T58" fmla="*/ 65023271 w 216"/>
              <a:gd name="T59" fmla="*/ 838030353 h 226"/>
              <a:gd name="T60" fmla="*/ 30159397 w 216"/>
              <a:gd name="T61" fmla="*/ 752872443 h 226"/>
              <a:gd name="T62" fmla="*/ 6409892 w 216"/>
              <a:gd name="T63" fmla="*/ 648670450 h 226"/>
              <a:gd name="T64" fmla="*/ 0 w 216"/>
              <a:gd name="T65" fmla="*/ 538347344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6"/>
              <a:gd name="T100" fmla="*/ 0 h 226"/>
              <a:gd name="T101" fmla="*/ 216 w 216"/>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6" h="226">
                <a:moveTo>
                  <a:pt x="0" y="113"/>
                </a:moveTo>
                <a:lnTo>
                  <a:pt x="1" y="102"/>
                </a:lnTo>
                <a:lnTo>
                  <a:pt x="2" y="90"/>
                </a:lnTo>
                <a:lnTo>
                  <a:pt x="5" y="79"/>
                </a:lnTo>
                <a:lnTo>
                  <a:pt x="9" y="70"/>
                </a:lnTo>
                <a:lnTo>
                  <a:pt x="13" y="59"/>
                </a:lnTo>
                <a:lnTo>
                  <a:pt x="19" y="50"/>
                </a:lnTo>
                <a:lnTo>
                  <a:pt x="25" y="41"/>
                </a:lnTo>
                <a:lnTo>
                  <a:pt x="32" y="33"/>
                </a:lnTo>
                <a:lnTo>
                  <a:pt x="39" y="25"/>
                </a:lnTo>
                <a:lnTo>
                  <a:pt x="48" y="20"/>
                </a:lnTo>
                <a:lnTo>
                  <a:pt x="56" y="13"/>
                </a:lnTo>
                <a:lnTo>
                  <a:pt x="66" y="9"/>
                </a:lnTo>
                <a:lnTo>
                  <a:pt x="75" y="5"/>
                </a:lnTo>
                <a:lnTo>
                  <a:pt x="86" y="2"/>
                </a:lnTo>
                <a:lnTo>
                  <a:pt x="97" y="1"/>
                </a:lnTo>
                <a:lnTo>
                  <a:pt x="108" y="0"/>
                </a:lnTo>
                <a:lnTo>
                  <a:pt x="119" y="1"/>
                </a:lnTo>
                <a:lnTo>
                  <a:pt x="129" y="2"/>
                </a:lnTo>
                <a:lnTo>
                  <a:pt x="140" y="5"/>
                </a:lnTo>
                <a:lnTo>
                  <a:pt x="150" y="9"/>
                </a:lnTo>
                <a:lnTo>
                  <a:pt x="159" y="13"/>
                </a:lnTo>
                <a:lnTo>
                  <a:pt x="168" y="20"/>
                </a:lnTo>
                <a:lnTo>
                  <a:pt x="177" y="25"/>
                </a:lnTo>
                <a:lnTo>
                  <a:pt x="185" y="33"/>
                </a:lnTo>
                <a:lnTo>
                  <a:pt x="191" y="41"/>
                </a:lnTo>
                <a:lnTo>
                  <a:pt x="198" y="50"/>
                </a:lnTo>
                <a:lnTo>
                  <a:pt x="204" y="59"/>
                </a:lnTo>
                <a:lnTo>
                  <a:pt x="208" y="70"/>
                </a:lnTo>
                <a:lnTo>
                  <a:pt x="212" y="79"/>
                </a:lnTo>
                <a:lnTo>
                  <a:pt x="214" y="90"/>
                </a:lnTo>
                <a:lnTo>
                  <a:pt x="216" y="102"/>
                </a:lnTo>
                <a:lnTo>
                  <a:pt x="216" y="113"/>
                </a:lnTo>
                <a:lnTo>
                  <a:pt x="216" y="125"/>
                </a:lnTo>
                <a:lnTo>
                  <a:pt x="214" y="136"/>
                </a:lnTo>
                <a:lnTo>
                  <a:pt x="212" y="147"/>
                </a:lnTo>
                <a:lnTo>
                  <a:pt x="208" y="158"/>
                </a:lnTo>
                <a:lnTo>
                  <a:pt x="204" y="167"/>
                </a:lnTo>
                <a:lnTo>
                  <a:pt x="198" y="176"/>
                </a:lnTo>
                <a:lnTo>
                  <a:pt x="191" y="186"/>
                </a:lnTo>
                <a:lnTo>
                  <a:pt x="185" y="194"/>
                </a:lnTo>
                <a:lnTo>
                  <a:pt x="177" y="201"/>
                </a:lnTo>
                <a:lnTo>
                  <a:pt x="168" y="208"/>
                </a:lnTo>
                <a:lnTo>
                  <a:pt x="159" y="213"/>
                </a:lnTo>
                <a:lnTo>
                  <a:pt x="150" y="218"/>
                </a:lnTo>
                <a:lnTo>
                  <a:pt x="140" y="221"/>
                </a:lnTo>
                <a:lnTo>
                  <a:pt x="129" y="225"/>
                </a:lnTo>
                <a:lnTo>
                  <a:pt x="119" y="226"/>
                </a:lnTo>
                <a:lnTo>
                  <a:pt x="108" y="226"/>
                </a:lnTo>
                <a:lnTo>
                  <a:pt x="97" y="226"/>
                </a:lnTo>
                <a:lnTo>
                  <a:pt x="86" y="225"/>
                </a:lnTo>
                <a:lnTo>
                  <a:pt x="75" y="221"/>
                </a:lnTo>
                <a:lnTo>
                  <a:pt x="66" y="218"/>
                </a:lnTo>
                <a:lnTo>
                  <a:pt x="56" y="213"/>
                </a:lnTo>
                <a:lnTo>
                  <a:pt x="48" y="208"/>
                </a:lnTo>
                <a:lnTo>
                  <a:pt x="39" y="201"/>
                </a:lnTo>
                <a:lnTo>
                  <a:pt x="32" y="194"/>
                </a:lnTo>
                <a:lnTo>
                  <a:pt x="25" y="186"/>
                </a:lnTo>
                <a:lnTo>
                  <a:pt x="19" y="176"/>
                </a:lnTo>
                <a:lnTo>
                  <a:pt x="13" y="167"/>
                </a:lnTo>
                <a:lnTo>
                  <a:pt x="9" y="158"/>
                </a:lnTo>
                <a:lnTo>
                  <a:pt x="5" y="147"/>
                </a:lnTo>
                <a:lnTo>
                  <a:pt x="2" y="136"/>
                </a:lnTo>
                <a:lnTo>
                  <a:pt x="1" y="125"/>
                </a:lnTo>
                <a:lnTo>
                  <a:pt x="0" y="113"/>
                </a:lnTo>
              </a:path>
            </a:pathLst>
          </a:custGeom>
          <a:noFill/>
          <a:ln w="3175">
            <a:solidFill>
              <a:srgbClr val="000000"/>
            </a:solidFill>
            <a:round/>
            <a:headEnd/>
            <a:tailEnd/>
          </a:ln>
        </p:spPr>
        <p:txBody>
          <a:bodyPr/>
          <a:lstStyle/>
          <a:p>
            <a:endParaRPr lang="zh-CN" altLang="en-US"/>
          </a:p>
        </p:txBody>
      </p:sp>
      <p:sp>
        <p:nvSpPr>
          <p:cNvPr id="12328" name="Rectangle 79">
            <a:extLst>
              <a:ext uri="{FF2B5EF4-FFF2-40B4-BE49-F238E27FC236}">
                <a16:creationId xmlns:a16="http://schemas.microsoft.com/office/drawing/2014/main" id="{A5634FB3-171F-8EF3-B865-97136C477AF7}"/>
              </a:ext>
            </a:extLst>
          </p:cNvPr>
          <p:cNvSpPr>
            <a:spLocks noChangeArrowheads="1"/>
          </p:cNvSpPr>
          <p:nvPr/>
        </p:nvSpPr>
        <p:spPr bwMode="auto">
          <a:xfrm>
            <a:off x="7223929" y="5081421"/>
            <a:ext cx="63500" cy="152436"/>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en-US" altLang="zh-CN" sz="1000" b="1" dirty="0">
                <a:solidFill>
                  <a:srgbClr val="FF0000"/>
                </a:solidFill>
                <a:latin typeface="宋体" pitchFamily="2" charset="-122"/>
              </a:rPr>
              <a:t>A</a:t>
            </a:r>
            <a:endParaRPr lang="en-US" altLang="zh-CN" sz="1000" b="1" dirty="0">
              <a:solidFill>
                <a:srgbClr val="FF0000"/>
              </a:solidFill>
              <a:ea typeface="楷体_GB2312" pitchFamily="1" charset="-122"/>
            </a:endParaRPr>
          </a:p>
        </p:txBody>
      </p:sp>
      <p:sp>
        <p:nvSpPr>
          <p:cNvPr id="12329" name="未知">
            <a:extLst>
              <a:ext uri="{FF2B5EF4-FFF2-40B4-BE49-F238E27FC236}">
                <a16:creationId xmlns:a16="http://schemas.microsoft.com/office/drawing/2014/main" id="{79018D51-1D67-A4B0-7166-6ACDB54F0690}"/>
              </a:ext>
            </a:extLst>
          </p:cNvPr>
          <p:cNvSpPr>
            <a:spLocks noEditPoints="1"/>
          </p:cNvSpPr>
          <p:nvPr/>
        </p:nvSpPr>
        <p:spPr bwMode="auto">
          <a:xfrm>
            <a:off x="5348787" y="5454255"/>
            <a:ext cx="273048" cy="344887"/>
          </a:xfrm>
          <a:custGeom>
            <a:avLst/>
            <a:gdLst>
              <a:gd name="T0" fmla="*/ 5953032 w 211"/>
              <a:gd name="T1" fmla="*/ 1445828445 h 259"/>
              <a:gd name="T2" fmla="*/ 8868717 w 211"/>
              <a:gd name="T3" fmla="*/ 1460980307 h 259"/>
              <a:gd name="T4" fmla="*/ 0 w 211"/>
              <a:gd name="T5" fmla="*/ 1460980307 h 259"/>
              <a:gd name="T6" fmla="*/ 0 w 211"/>
              <a:gd name="T7" fmla="*/ 1445828445 h 259"/>
              <a:gd name="T8" fmla="*/ 68662054 w 211"/>
              <a:gd name="T9" fmla="*/ 1303037125 h 259"/>
              <a:gd name="T10" fmla="*/ 75061770 w 211"/>
              <a:gd name="T11" fmla="*/ 1313470935 h 259"/>
              <a:gd name="T12" fmla="*/ 68662054 w 211"/>
              <a:gd name="T13" fmla="*/ 1327545409 h 259"/>
              <a:gd name="T14" fmla="*/ 62766974 w 211"/>
              <a:gd name="T15" fmla="*/ 1307889323 h 259"/>
              <a:gd name="T16" fmla="*/ 131341246 w 211"/>
              <a:gd name="T17" fmla="*/ 1162757631 h 259"/>
              <a:gd name="T18" fmla="*/ 134153466 w 211"/>
              <a:gd name="T19" fmla="*/ 1158100215 h 259"/>
              <a:gd name="T20" fmla="*/ 139927409 w 211"/>
              <a:gd name="T21" fmla="*/ 1173310140 h 259"/>
              <a:gd name="T22" fmla="*/ 134153466 w 211"/>
              <a:gd name="T23" fmla="*/ 1178890215 h 259"/>
              <a:gd name="T24" fmla="*/ 131341246 w 211"/>
              <a:gd name="T25" fmla="*/ 1162757631 h 259"/>
              <a:gd name="T26" fmla="*/ 192610008 w 211"/>
              <a:gd name="T27" fmla="*/ 1020766301 h 259"/>
              <a:gd name="T28" fmla="*/ 201425304 w 211"/>
              <a:gd name="T29" fmla="*/ 1020766301 h 259"/>
              <a:gd name="T30" fmla="*/ 198424380 w 211"/>
              <a:gd name="T31" fmla="*/ 1038636200 h 259"/>
              <a:gd name="T32" fmla="*/ 192610008 w 211"/>
              <a:gd name="T33" fmla="*/ 1020766301 h 259"/>
              <a:gd name="T34" fmla="*/ 257716732 w 211"/>
              <a:gd name="T35" fmla="*/ 874483533 h 259"/>
              <a:gd name="T36" fmla="*/ 270560754 w 211"/>
              <a:gd name="T37" fmla="*/ 874483533 h 259"/>
              <a:gd name="T38" fmla="*/ 264275526 w 211"/>
              <a:gd name="T39" fmla="*/ 890778885 h 259"/>
              <a:gd name="T40" fmla="*/ 257716732 w 211"/>
              <a:gd name="T41" fmla="*/ 886183564 h 259"/>
              <a:gd name="T42" fmla="*/ 257716732 w 211"/>
              <a:gd name="T43" fmla="*/ 874483533 h 259"/>
              <a:gd name="T44" fmla="*/ 326842780 w 211"/>
              <a:gd name="T45" fmla="*/ 721396205 h 259"/>
              <a:gd name="T46" fmla="*/ 332582899 w 211"/>
              <a:gd name="T47" fmla="*/ 726977363 h 259"/>
              <a:gd name="T48" fmla="*/ 326842780 w 211"/>
              <a:gd name="T49" fmla="*/ 746050552 h 259"/>
              <a:gd name="T50" fmla="*/ 323414592 w 211"/>
              <a:gd name="T51" fmla="*/ 726977363 h 259"/>
              <a:gd name="T52" fmla="*/ 386708425 w 211"/>
              <a:gd name="T53" fmla="*/ 586500093 h 259"/>
              <a:gd name="T54" fmla="*/ 398474534 w 211"/>
              <a:gd name="T55" fmla="*/ 586500093 h 259"/>
              <a:gd name="T56" fmla="*/ 395514124 w 211"/>
              <a:gd name="T57" fmla="*/ 591408802 h 259"/>
              <a:gd name="T58" fmla="*/ 386708425 w 211"/>
              <a:gd name="T59" fmla="*/ 591408802 h 259"/>
              <a:gd name="T60" fmla="*/ 450236342 w 211"/>
              <a:gd name="T61" fmla="*/ 441651029 h 259"/>
              <a:gd name="T62" fmla="*/ 457568260 w 211"/>
              <a:gd name="T63" fmla="*/ 433984433 h 259"/>
              <a:gd name="T64" fmla="*/ 464668993 w 211"/>
              <a:gd name="T65" fmla="*/ 451797909 h 259"/>
              <a:gd name="T66" fmla="*/ 454756290 w 211"/>
              <a:gd name="T67" fmla="*/ 456856880 h 259"/>
              <a:gd name="T68" fmla="*/ 450236342 w 211"/>
              <a:gd name="T69" fmla="*/ 441651029 h 259"/>
              <a:gd name="T70" fmla="*/ 522038239 w 211"/>
              <a:gd name="T71" fmla="*/ 287672479 h 259"/>
              <a:gd name="T72" fmla="*/ 525204715 w 211"/>
              <a:gd name="T73" fmla="*/ 298827280 h 259"/>
              <a:gd name="T74" fmla="*/ 522038239 w 211"/>
              <a:gd name="T75" fmla="*/ 309263411 h 259"/>
              <a:gd name="T76" fmla="*/ 515985203 w 211"/>
              <a:gd name="T77" fmla="*/ 298827280 h 259"/>
              <a:gd name="T78" fmla="*/ 578318724 w 211"/>
              <a:gd name="T79" fmla="*/ 154238672 h 259"/>
              <a:gd name="T80" fmla="*/ 588231410 w 211"/>
              <a:gd name="T81" fmla="*/ 147512458 h 259"/>
              <a:gd name="T82" fmla="*/ 588231410 w 211"/>
              <a:gd name="T83" fmla="*/ 159212544 h 259"/>
              <a:gd name="T84" fmla="*/ 578318724 w 211"/>
              <a:gd name="T85" fmla="*/ 169733758 h 259"/>
              <a:gd name="T86" fmla="*/ 578318724 w 211"/>
              <a:gd name="T87" fmla="*/ 154238672 h 259"/>
              <a:gd name="T88" fmla="*/ 647324688 w 211"/>
              <a:gd name="T89" fmla="*/ 0 h 259"/>
              <a:gd name="T90" fmla="*/ 656181278 w 211"/>
              <a:gd name="T91" fmla="*/ 16737596 h 259"/>
              <a:gd name="T92" fmla="*/ 647324688 w 211"/>
              <a:gd name="T93" fmla="*/ 21878801 h 259"/>
              <a:gd name="T94" fmla="*/ 644231341 w 211"/>
              <a:gd name="T95" fmla="*/ 4977639 h 25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11"/>
              <a:gd name="T145" fmla="*/ 0 h 259"/>
              <a:gd name="T146" fmla="*/ 211 w 211"/>
              <a:gd name="T147" fmla="*/ 259 h 259"/>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11" h="259">
                <a:moveTo>
                  <a:pt x="0" y="256"/>
                </a:moveTo>
                <a:lnTo>
                  <a:pt x="0" y="256"/>
                </a:lnTo>
                <a:lnTo>
                  <a:pt x="2" y="256"/>
                </a:lnTo>
                <a:lnTo>
                  <a:pt x="3" y="256"/>
                </a:lnTo>
                <a:lnTo>
                  <a:pt x="3" y="258"/>
                </a:lnTo>
                <a:lnTo>
                  <a:pt x="3" y="259"/>
                </a:lnTo>
                <a:lnTo>
                  <a:pt x="2" y="259"/>
                </a:lnTo>
                <a:lnTo>
                  <a:pt x="0" y="259"/>
                </a:lnTo>
                <a:lnTo>
                  <a:pt x="0" y="258"/>
                </a:lnTo>
                <a:lnTo>
                  <a:pt x="0" y="256"/>
                </a:lnTo>
                <a:close/>
                <a:moveTo>
                  <a:pt x="20" y="231"/>
                </a:moveTo>
                <a:lnTo>
                  <a:pt x="20" y="231"/>
                </a:lnTo>
                <a:lnTo>
                  <a:pt x="22" y="231"/>
                </a:lnTo>
                <a:lnTo>
                  <a:pt x="23" y="231"/>
                </a:lnTo>
                <a:lnTo>
                  <a:pt x="24" y="232"/>
                </a:lnTo>
                <a:lnTo>
                  <a:pt x="24" y="233"/>
                </a:lnTo>
                <a:lnTo>
                  <a:pt x="23" y="235"/>
                </a:lnTo>
                <a:lnTo>
                  <a:pt x="22" y="235"/>
                </a:lnTo>
                <a:lnTo>
                  <a:pt x="22" y="233"/>
                </a:lnTo>
                <a:lnTo>
                  <a:pt x="20" y="232"/>
                </a:lnTo>
                <a:lnTo>
                  <a:pt x="20" y="231"/>
                </a:lnTo>
                <a:close/>
                <a:moveTo>
                  <a:pt x="42" y="206"/>
                </a:moveTo>
                <a:lnTo>
                  <a:pt x="42" y="206"/>
                </a:lnTo>
                <a:lnTo>
                  <a:pt x="43" y="205"/>
                </a:lnTo>
                <a:lnTo>
                  <a:pt x="45" y="205"/>
                </a:lnTo>
                <a:lnTo>
                  <a:pt x="45" y="206"/>
                </a:lnTo>
                <a:lnTo>
                  <a:pt x="45" y="208"/>
                </a:lnTo>
                <a:lnTo>
                  <a:pt x="43" y="209"/>
                </a:lnTo>
                <a:lnTo>
                  <a:pt x="42" y="208"/>
                </a:lnTo>
                <a:lnTo>
                  <a:pt x="41" y="208"/>
                </a:lnTo>
                <a:lnTo>
                  <a:pt x="42" y="206"/>
                </a:lnTo>
                <a:close/>
                <a:moveTo>
                  <a:pt x="62" y="181"/>
                </a:moveTo>
                <a:lnTo>
                  <a:pt x="62" y="181"/>
                </a:lnTo>
                <a:lnTo>
                  <a:pt x="64" y="179"/>
                </a:lnTo>
                <a:lnTo>
                  <a:pt x="65" y="179"/>
                </a:lnTo>
                <a:lnTo>
                  <a:pt x="65" y="181"/>
                </a:lnTo>
                <a:lnTo>
                  <a:pt x="65" y="182"/>
                </a:lnTo>
                <a:lnTo>
                  <a:pt x="64" y="184"/>
                </a:lnTo>
                <a:lnTo>
                  <a:pt x="62" y="182"/>
                </a:lnTo>
                <a:lnTo>
                  <a:pt x="62" y="181"/>
                </a:lnTo>
                <a:close/>
                <a:moveTo>
                  <a:pt x="83" y="155"/>
                </a:moveTo>
                <a:lnTo>
                  <a:pt x="83" y="155"/>
                </a:lnTo>
                <a:lnTo>
                  <a:pt x="84" y="154"/>
                </a:lnTo>
                <a:lnTo>
                  <a:pt x="85" y="154"/>
                </a:lnTo>
                <a:lnTo>
                  <a:pt x="87" y="155"/>
                </a:lnTo>
                <a:lnTo>
                  <a:pt x="87" y="157"/>
                </a:lnTo>
                <a:lnTo>
                  <a:pt x="85" y="158"/>
                </a:lnTo>
                <a:lnTo>
                  <a:pt x="84" y="158"/>
                </a:lnTo>
                <a:lnTo>
                  <a:pt x="84" y="157"/>
                </a:lnTo>
                <a:lnTo>
                  <a:pt x="83" y="157"/>
                </a:lnTo>
                <a:lnTo>
                  <a:pt x="83" y="155"/>
                </a:lnTo>
                <a:close/>
                <a:moveTo>
                  <a:pt x="104" y="129"/>
                </a:moveTo>
                <a:lnTo>
                  <a:pt x="104" y="129"/>
                </a:lnTo>
                <a:lnTo>
                  <a:pt x="105" y="128"/>
                </a:lnTo>
                <a:lnTo>
                  <a:pt x="107" y="128"/>
                </a:lnTo>
                <a:lnTo>
                  <a:pt x="107" y="129"/>
                </a:lnTo>
                <a:lnTo>
                  <a:pt x="107" y="131"/>
                </a:lnTo>
                <a:lnTo>
                  <a:pt x="105" y="132"/>
                </a:lnTo>
                <a:lnTo>
                  <a:pt x="104" y="132"/>
                </a:lnTo>
                <a:lnTo>
                  <a:pt x="103" y="131"/>
                </a:lnTo>
                <a:lnTo>
                  <a:pt x="104" y="129"/>
                </a:lnTo>
                <a:close/>
                <a:moveTo>
                  <a:pt x="124" y="104"/>
                </a:moveTo>
                <a:lnTo>
                  <a:pt x="124" y="104"/>
                </a:lnTo>
                <a:lnTo>
                  <a:pt x="126" y="102"/>
                </a:lnTo>
                <a:lnTo>
                  <a:pt x="127" y="102"/>
                </a:lnTo>
                <a:lnTo>
                  <a:pt x="128" y="104"/>
                </a:lnTo>
                <a:lnTo>
                  <a:pt x="128" y="105"/>
                </a:lnTo>
                <a:lnTo>
                  <a:pt x="127" y="105"/>
                </a:lnTo>
                <a:lnTo>
                  <a:pt x="126" y="107"/>
                </a:lnTo>
                <a:lnTo>
                  <a:pt x="124" y="107"/>
                </a:lnTo>
                <a:lnTo>
                  <a:pt x="124" y="105"/>
                </a:lnTo>
                <a:lnTo>
                  <a:pt x="124" y="104"/>
                </a:lnTo>
                <a:close/>
                <a:moveTo>
                  <a:pt x="145" y="78"/>
                </a:moveTo>
                <a:lnTo>
                  <a:pt x="145" y="78"/>
                </a:lnTo>
                <a:lnTo>
                  <a:pt x="146" y="77"/>
                </a:lnTo>
                <a:lnTo>
                  <a:pt x="147" y="77"/>
                </a:lnTo>
                <a:lnTo>
                  <a:pt x="149" y="78"/>
                </a:lnTo>
                <a:lnTo>
                  <a:pt x="149" y="80"/>
                </a:lnTo>
                <a:lnTo>
                  <a:pt x="147" y="81"/>
                </a:lnTo>
                <a:lnTo>
                  <a:pt x="146" y="81"/>
                </a:lnTo>
                <a:lnTo>
                  <a:pt x="145" y="80"/>
                </a:lnTo>
                <a:lnTo>
                  <a:pt x="145" y="78"/>
                </a:lnTo>
                <a:close/>
                <a:moveTo>
                  <a:pt x="166" y="53"/>
                </a:moveTo>
                <a:lnTo>
                  <a:pt x="166" y="53"/>
                </a:lnTo>
                <a:lnTo>
                  <a:pt x="168" y="51"/>
                </a:lnTo>
                <a:lnTo>
                  <a:pt x="169" y="51"/>
                </a:lnTo>
                <a:lnTo>
                  <a:pt x="169" y="53"/>
                </a:lnTo>
                <a:lnTo>
                  <a:pt x="169" y="54"/>
                </a:lnTo>
                <a:lnTo>
                  <a:pt x="168" y="55"/>
                </a:lnTo>
                <a:lnTo>
                  <a:pt x="166" y="55"/>
                </a:lnTo>
                <a:lnTo>
                  <a:pt x="166" y="54"/>
                </a:lnTo>
                <a:lnTo>
                  <a:pt x="166" y="53"/>
                </a:lnTo>
                <a:close/>
                <a:moveTo>
                  <a:pt x="186" y="27"/>
                </a:moveTo>
                <a:lnTo>
                  <a:pt x="186" y="27"/>
                </a:lnTo>
                <a:lnTo>
                  <a:pt x="188" y="26"/>
                </a:lnTo>
                <a:lnTo>
                  <a:pt x="189" y="26"/>
                </a:lnTo>
                <a:lnTo>
                  <a:pt x="191" y="27"/>
                </a:lnTo>
                <a:lnTo>
                  <a:pt x="191" y="28"/>
                </a:lnTo>
                <a:lnTo>
                  <a:pt x="189" y="28"/>
                </a:lnTo>
                <a:lnTo>
                  <a:pt x="188" y="30"/>
                </a:lnTo>
                <a:lnTo>
                  <a:pt x="186" y="30"/>
                </a:lnTo>
                <a:lnTo>
                  <a:pt x="186" y="28"/>
                </a:lnTo>
                <a:lnTo>
                  <a:pt x="186" y="27"/>
                </a:lnTo>
                <a:close/>
                <a:moveTo>
                  <a:pt x="207" y="1"/>
                </a:moveTo>
                <a:lnTo>
                  <a:pt x="207" y="1"/>
                </a:lnTo>
                <a:lnTo>
                  <a:pt x="208" y="0"/>
                </a:lnTo>
                <a:lnTo>
                  <a:pt x="209" y="0"/>
                </a:lnTo>
                <a:lnTo>
                  <a:pt x="211" y="1"/>
                </a:lnTo>
                <a:lnTo>
                  <a:pt x="211" y="3"/>
                </a:lnTo>
                <a:lnTo>
                  <a:pt x="209" y="4"/>
                </a:lnTo>
                <a:lnTo>
                  <a:pt x="208" y="4"/>
                </a:lnTo>
                <a:lnTo>
                  <a:pt x="207" y="3"/>
                </a:lnTo>
                <a:lnTo>
                  <a:pt x="207" y="1"/>
                </a:lnTo>
                <a:close/>
              </a:path>
            </a:pathLst>
          </a:custGeom>
          <a:solidFill>
            <a:srgbClr val="000000"/>
          </a:solidFill>
          <a:ln w="1588">
            <a:solidFill>
              <a:srgbClr val="000000"/>
            </a:solidFill>
            <a:round/>
            <a:headEnd/>
            <a:tailEnd/>
          </a:ln>
        </p:spPr>
        <p:txBody>
          <a:bodyPr/>
          <a:lstStyle/>
          <a:p>
            <a:endParaRPr lang="zh-CN" altLang="en-US"/>
          </a:p>
        </p:txBody>
      </p:sp>
      <p:sp>
        <p:nvSpPr>
          <p:cNvPr id="12330" name="未知">
            <a:extLst>
              <a:ext uri="{FF2B5EF4-FFF2-40B4-BE49-F238E27FC236}">
                <a16:creationId xmlns:a16="http://schemas.microsoft.com/office/drawing/2014/main" id="{587BD211-066C-C838-7783-1CEF4D818781}"/>
              </a:ext>
            </a:extLst>
          </p:cNvPr>
          <p:cNvSpPr>
            <a:spLocks/>
          </p:cNvSpPr>
          <p:nvPr/>
        </p:nvSpPr>
        <p:spPr bwMode="auto">
          <a:xfrm>
            <a:off x="5631360" y="5292291"/>
            <a:ext cx="146049" cy="167045"/>
          </a:xfrm>
          <a:custGeom>
            <a:avLst/>
            <a:gdLst>
              <a:gd name="T0" fmla="*/ 0 w 112"/>
              <a:gd name="T1" fmla="*/ 369317894 h 126"/>
              <a:gd name="T2" fmla="*/ 408854017 w 112"/>
              <a:gd name="T3" fmla="*/ 0 h 126"/>
              <a:gd name="T4" fmla="*/ 236696596 w 112"/>
              <a:gd name="T5" fmla="*/ 648230899 h 126"/>
              <a:gd name="T6" fmla="*/ 0 w 112"/>
              <a:gd name="T7" fmla="*/ 369317894 h 126"/>
              <a:gd name="T8" fmla="*/ 0 60000 65536"/>
              <a:gd name="T9" fmla="*/ 0 60000 65536"/>
              <a:gd name="T10" fmla="*/ 0 60000 65536"/>
              <a:gd name="T11" fmla="*/ 0 60000 65536"/>
              <a:gd name="T12" fmla="*/ 0 w 112"/>
              <a:gd name="T13" fmla="*/ 0 h 126"/>
              <a:gd name="T14" fmla="*/ 112 w 112"/>
              <a:gd name="T15" fmla="*/ 126 h 126"/>
            </a:gdLst>
            <a:ahLst/>
            <a:cxnLst>
              <a:cxn ang="T8">
                <a:pos x="T0" y="T1"/>
              </a:cxn>
              <a:cxn ang="T9">
                <a:pos x="T2" y="T3"/>
              </a:cxn>
              <a:cxn ang="T10">
                <a:pos x="T4" y="T5"/>
              </a:cxn>
              <a:cxn ang="T11">
                <a:pos x="T6" y="T7"/>
              </a:cxn>
            </a:cxnLst>
            <a:rect l="T12" t="T13" r="T14" b="T15"/>
            <a:pathLst>
              <a:path w="112" h="126">
                <a:moveTo>
                  <a:pt x="0" y="72"/>
                </a:moveTo>
                <a:lnTo>
                  <a:pt x="112" y="0"/>
                </a:lnTo>
                <a:lnTo>
                  <a:pt x="65" y="126"/>
                </a:lnTo>
                <a:lnTo>
                  <a:pt x="0" y="72"/>
                </a:lnTo>
                <a:close/>
              </a:path>
            </a:pathLst>
          </a:custGeom>
          <a:solidFill>
            <a:srgbClr val="000000"/>
          </a:solidFill>
          <a:ln w="9525">
            <a:noFill/>
            <a:round/>
            <a:headEnd/>
            <a:tailEnd/>
          </a:ln>
        </p:spPr>
        <p:txBody>
          <a:bodyPr/>
          <a:lstStyle/>
          <a:p>
            <a:endParaRPr lang="zh-CN" altLang="en-US"/>
          </a:p>
        </p:txBody>
      </p:sp>
      <p:sp>
        <p:nvSpPr>
          <p:cNvPr id="12331" name="未知">
            <a:extLst>
              <a:ext uri="{FF2B5EF4-FFF2-40B4-BE49-F238E27FC236}">
                <a16:creationId xmlns:a16="http://schemas.microsoft.com/office/drawing/2014/main" id="{CE650BB2-2A5C-F5C8-8C5D-8CBDDCE2AA4A}"/>
              </a:ext>
            </a:extLst>
          </p:cNvPr>
          <p:cNvSpPr>
            <a:spLocks noEditPoints="1"/>
          </p:cNvSpPr>
          <p:nvPr/>
        </p:nvSpPr>
        <p:spPr bwMode="auto">
          <a:xfrm>
            <a:off x="5293543" y="4779724"/>
            <a:ext cx="4445" cy="965430"/>
          </a:xfrm>
          <a:custGeom>
            <a:avLst/>
            <a:gdLst>
              <a:gd name="T0" fmla="*/ 381523 w 4"/>
              <a:gd name="T1" fmla="*/ 2147483646 h 729"/>
              <a:gd name="T2" fmla="*/ 0 w 4"/>
              <a:gd name="T3" fmla="*/ 2147483646 h 729"/>
              <a:gd name="T4" fmla="*/ 0 w 4"/>
              <a:gd name="T5" fmla="*/ 2147483646 h 729"/>
              <a:gd name="T6" fmla="*/ 381523 w 4"/>
              <a:gd name="T7" fmla="*/ 2147483646 h 729"/>
              <a:gd name="T8" fmla="*/ 0 w 4"/>
              <a:gd name="T9" fmla="*/ 2147483646 h 729"/>
              <a:gd name="T10" fmla="*/ 505983 w 4"/>
              <a:gd name="T11" fmla="*/ 2147483646 h 729"/>
              <a:gd name="T12" fmla="*/ 0 w 4"/>
              <a:gd name="T13" fmla="*/ 2147483646 h 729"/>
              <a:gd name="T14" fmla="*/ 289133 w 4"/>
              <a:gd name="T15" fmla="*/ 2147483646 h 729"/>
              <a:gd name="T16" fmla="*/ 289133 w 4"/>
              <a:gd name="T17" fmla="*/ 2147483646 h 729"/>
              <a:gd name="T18" fmla="*/ 0 w 4"/>
              <a:gd name="T19" fmla="*/ 2147483646 h 729"/>
              <a:gd name="T20" fmla="*/ 505983 w 4"/>
              <a:gd name="T21" fmla="*/ 2147483646 h 729"/>
              <a:gd name="T22" fmla="*/ 0 w 4"/>
              <a:gd name="T23" fmla="*/ 2147483646 h 729"/>
              <a:gd name="T24" fmla="*/ 381523 w 4"/>
              <a:gd name="T25" fmla="*/ 2147483646 h 729"/>
              <a:gd name="T26" fmla="*/ 0 w 4"/>
              <a:gd name="T27" fmla="*/ 2147483646 h 729"/>
              <a:gd name="T28" fmla="*/ 0 w 4"/>
              <a:gd name="T29" fmla="*/ 2147483646 h 729"/>
              <a:gd name="T30" fmla="*/ 381523 w 4"/>
              <a:gd name="T31" fmla="*/ 2147483646 h 729"/>
              <a:gd name="T32" fmla="*/ 0 w 4"/>
              <a:gd name="T33" fmla="*/ 2147483646 h 729"/>
              <a:gd name="T34" fmla="*/ 505983 w 4"/>
              <a:gd name="T35" fmla="*/ 2147483646 h 729"/>
              <a:gd name="T36" fmla="*/ 0 w 4"/>
              <a:gd name="T37" fmla="*/ 2147483646 h 729"/>
              <a:gd name="T38" fmla="*/ 289133 w 4"/>
              <a:gd name="T39" fmla="*/ 2147483646 h 729"/>
              <a:gd name="T40" fmla="*/ 289133 w 4"/>
              <a:gd name="T41" fmla="*/ 2147483646 h 729"/>
              <a:gd name="T42" fmla="*/ 0 w 4"/>
              <a:gd name="T43" fmla="*/ 2147483646 h 729"/>
              <a:gd name="T44" fmla="*/ 505983 w 4"/>
              <a:gd name="T45" fmla="*/ 2147483646 h 729"/>
              <a:gd name="T46" fmla="*/ 0 w 4"/>
              <a:gd name="T47" fmla="*/ 2147483646 h 729"/>
              <a:gd name="T48" fmla="*/ 381523 w 4"/>
              <a:gd name="T49" fmla="*/ 1987132999 h 729"/>
              <a:gd name="T50" fmla="*/ 0 w 4"/>
              <a:gd name="T51" fmla="*/ 2002041578 h 729"/>
              <a:gd name="T52" fmla="*/ 0 w 4"/>
              <a:gd name="T53" fmla="*/ 1825046398 h 729"/>
              <a:gd name="T54" fmla="*/ 381523 w 4"/>
              <a:gd name="T55" fmla="*/ 1840002253 h 729"/>
              <a:gd name="T56" fmla="*/ 0 w 4"/>
              <a:gd name="T57" fmla="*/ 1669314114 h 729"/>
              <a:gd name="T58" fmla="*/ 505983 w 4"/>
              <a:gd name="T59" fmla="*/ 1669314114 h 729"/>
              <a:gd name="T60" fmla="*/ 0 w 4"/>
              <a:gd name="T61" fmla="*/ 1669314114 h 729"/>
              <a:gd name="T62" fmla="*/ 289133 w 4"/>
              <a:gd name="T63" fmla="*/ 1493295914 h 729"/>
              <a:gd name="T64" fmla="*/ 289133 w 4"/>
              <a:gd name="T65" fmla="*/ 1513874575 h 729"/>
              <a:gd name="T66" fmla="*/ 0 w 4"/>
              <a:gd name="T67" fmla="*/ 1338027933 h 729"/>
              <a:gd name="T68" fmla="*/ 505983 w 4"/>
              <a:gd name="T69" fmla="*/ 1338027933 h 729"/>
              <a:gd name="T70" fmla="*/ 0 w 4"/>
              <a:gd name="T71" fmla="*/ 1338027933 h 729"/>
              <a:gd name="T72" fmla="*/ 381523 w 4"/>
              <a:gd name="T73" fmla="*/ 1162094234 h 729"/>
              <a:gd name="T74" fmla="*/ 0 w 4"/>
              <a:gd name="T75" fmla="*/ 1171751270 h 729"/>
              <a:gd name="T76" fmla="*/ 0 w 4"/>
              <a:gd name="T77" fmla="*/ 995830460 h 729"/>
              <a:gd name="T78" fmla="*/ 381523 w 4"/>
              <a:gd name="T79" fmla="*/ 1010771431 h 729"/>
              <a:gd name="T80" fmla="*/ 0 w 4"/>
              <a:gd name="T81" fmla="*/ 839884497 h 729"/>
              <a:gd name="T82" fmla="*/ 505983 w 4"/>
              <a:gd name="T83" fmla="*/ 839884497 h 729"/>
              <a:gd name="T84" fmla="*/ 0 w 4"/>
              <a:gd name="T85" fmla="*/ 839884497 h 729"/>
              <a:gd name="T86" fmla="*/ 289133 w 4"/>
              <a:gd name="T87" fmla="*/ 663011955 h 729"/>
              <a:gd name="T88" fmla="*/ 289133 w 4"/>
              <a:gd name="T89" fmla="*/ 684565271 h 729"/>
              <a:gd name="T90" fmla="*/ 0 w 4"/>
              <a:gd name="T91" fmla="*/ 508743450 h 729"/>
              <a:gd name="T92" fmla="*/ 505983 w 4"/>
              <a:gd name="T93" fmla="*/ 508743450 h 729"/>
              <a:gd name="T94" fmla="*/ 0 w 4"/>
              <a:gd name="T95" fmla="*/ 508743450 h 729"/>
              <a:gd name="T96" fmla="*/ 381523 w 4"/>
              <a:gd name="T97" fmla="*/ 332782693 h 729"/>
              <a:gd name="T98" fmla="*/ 0 w 4"/>
              <a:gd name="T99" fmla="*/ 347161228 h 729"/>
              <a:gd name="T100" fmla="*/ 0 w 4"/>
              <a:gd name="T101" fmla="*/ 166500252 h 729"/>
              <a:gd name="T102" fmla="*/ 381523 w 4"/>
              <a:gd name="T103" fmla="*/ 180424550 h 729"/>
              <a:gd name="T104" fmla="*/ 0 w 4"/>
              <a:gd name="T105" fmla="*/ 9301929 h 729"/>
              <a:gd name="T106" fmla="*/ 505983 w 4"/>
              <a:gd name="T107" fmla="*/ 9301929 h 729"/>
              <a:gd name="T108" fmla="*/ 0 w 4"/>
              <a:gd name="T109" fmla="*/ 9301929 h 729"/>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
              <a:gd name="T166" fmla="*/ 0 h 729"/>
              <a:gd name="T167" fmla="*/ 4 w 4"/>
              <a:gd name="T168" fmla="*/ 729 h 729"/>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 h="729">
                <a:moveTo>
                  <a:pt x="0" y="726"/>
                </a:moveTo>
                <a:lnTo>
                  <a:pt x="0" y="726"/>
                </a:lnTo>
                <a:lnTo>
                  <a:pt x="0" y="725"/>
                </a:lnTo>
                <a:lnTo>
                  <a:pt x="2" y="725"/>
                </a:lnTo>
                <a:lnTo>
                  <a:pt x="3" y="725"/>
                </a:lnTo>
                <a:lnTo>
                  <a:pt x="4" y="726"/>
                </a:lnTo>
                <a:lnTo>
                  <a:pt x="3" y="727"/>
                </a:lnTo>
                <a:lnTo>
                  <a:pt x="2" y="729"/>
                </a:lnTo>
                <a:lnTo>
                  <a:pt x="0" y="727"/>
                </a:lnTo>
                <a:lnTo>
                  <a:pt x="0" y="726"/>
                </a:lnTo>
                <a:close/>
                <a:moveTo>
                  <a:pt x="0" y="694"/>
                </a:moveTo>
                <a:lnTo>
                  <a:pt x="0" y="694"/>
                </a:lnTo>
                <a:lnTo>
                  <a:pt x="0" y="692"/>
                </a:lnTo>
                <a:lnTo>
                  <a:pt x="2" y="691"/>
                </a:lnTo>
                <a:lnTo>
                  <a:pt x="3" y="692"/>
                </a:lnTo>
                <a:lnTo>
                  <a:pt x="4" y="694"/>
                </a:lnTo>
                <a:lnTo>
                  <a:pt x="3" y="695"/>
                </a:lnTo>
                <a:lnTo>
                  <a:pt x="2" y="695"/>
                </a:lnTo>
                <a:lnTo>
                  <a:pt x="0" y="695"/>
                </a:lnTo>
                <a:lnTo>
                  <a:pt x="0" y="694"/>
                </a:lnTo>
                <a:close/>
                <a:moveTo>
                  <a:pt x="0" y="660"/>
                </a:moveTo>
                <a:lnTo>
                  <a:pt x="0" y="660"/>
                </a:lnTo>
                <a:lnTo>
                  <a:pt x="0" y="659"/>
                </a:lnTo>
                <a:lnTo>
                  <a:pt x="2" y="659"/>
                </a:lnTo>
                <a:lnTo>
                  <a:pt x="3" y="659"/>
                </a:lnTo>
                <a:lnTo>
                  <a:pt x="4" y="660"/>
                </a:lnTo>
                <a:lnTo>
                  <a:pt x="3" y="661"/>
                </a:lnTo>
                <a:lnTo>
                  <a:pt x="2" y="663"/>
                </a:lnTo>
                <a:lnTo>
                  <a:pt x="0" y="661"/>
                </a:lnTo>
                <a:lnTo>
                  <a:pt x="0" y="660"/>
                </a:lnTo>
                <a:close/>
                <a:moveTo>
                  <a:pt x="0" y="627"/>
                </a:moveTo>
                <a:lnTo>
                  <a:pt x="0" y="627"/>
                </a:lnTo>
                <a:lnTo>
                  <a:pt x="0" y="626"/>
                </a:lnTo>
                <a:lnTo>
                  <a:pt x="2" y="626"/>
                </a:lnTo>
                <a:lnTo>
                  <a:pt x="3" y="626"/>
                </a:lnTo>
                <a:lnTo>
                  <a:pt x="4" y="627"/>
                </a:lnTo>
                <a:lnTo>
                  <a:pt x="3" y="629"/>
                </a:lnTo>
                <a:lnTo>
                  <a:pt x="2" y="629"/>
                </a:lnTo>
                <a:lnTo>
                  <a:pt x="0" y="629"/>
                </a:lnTo>
                <a:lnTo>
                  <a:pt x="0" y="627"/>
                </a:lnTo>
                <a:close/>
                <a:moveTo>
                  <a:pt x="0" y="595"/>
                </a:moveTo>
                <a:lnTo>
                  <a:pt x="0" y="595"/>
                </a:lnTo>
                <a:lnTo>
                  <a:pt x="0" y="594"/>
                </a:lnTo>
                <a:lnTo>
                  <a:pt x="2" y="592"/>
                </a:lnTo>
                <a:lnTo>
                  <a:pt x="3" y="594"/>
                </a:lnTo>
                <a:lnTo>
                  <a:pt x="4" y="595"/>
                </a:lnTo>
                <a:lnTo>
                  <a:pt x="3" y="596"/>
                </a:lnTo>
                <a:lnTo>
                  <a:pt x="2" y="596"/>
                </a:lnTo>
                <a:lnTo>
                  <a:pt x="0" y="596"/>
                </a:lnTo>
                <a:lnTo>
                  <a:pt x="0" y="595"/>
                </a:lnTo>
                <a:close/>
                <a:moveTo>
                  <a:pt x="0" y="561"/>
                </a:moveTo>
                <a:lnTo>
                  <a:pt x="0" y="561"/>
                </a:lnTo>
                <a:lnTo>
                  <a:pt x="0" y="560"/>
                </a:lnTo>
                <a:lnTo>
                  <a:pt x="2" y="560"/>
                </a:lnTo>
                <a:lnTo>
                  <a:pt x="3" y="560"/>
                </a:lnTo>
                <a:lnTo>
                  <a:pt x="4" y="561"/>
                </a:lnTo>
                <a:lnTo>
                  <a:pt x="3" y="563"/>
                </a:lnTo>
                <a:lnTo>
                  <a:pt x="2" y="564"/>
                </a:lnTo>
                <a:lnTo>
                  <a:pt x="0" y="563"/>
                </a:lnTo>
                <a:lnTo>
                  <a:pt x="0" y="561"/>
                </a:lnTo>
                <a:close/>
                <a:moveTo>
                  <a:pt x="0" y="529"/>
                </a:moveTo>
                <a:lnTo>
                  <a:pt x="0" y="529"/>
                </a:lnTo>
                <a:lnTo>
                  <a:pt x="0" y="528"/>
                </a:lnTo>
                <a:lnTo>
                  <a:pt x="2" y="526"/>
                </a:lnTo>
                <a:lnTo>
                  <a:pt x="3" y="528"/>
                </a:lnTo>
                <a:lnTo>
                  <a:pt x="4" y="529"/>
                </a:lnTo>
                <a:lnTo>
                  <a:pt x="3" y="530"/>
                </a:lnTo>
                <a:lnTo>
                  <a:pt x="2" y="530"/>
                </a:lnTo>
                <a:lnTo>
                  <a:pt x="0" y="530"/>
                </a:lnTo>
                <a:lnTo>
                  <a:pt x="0" y="529"/>
                </a:lnTo>
                <a:close/>
                <a:moveTo>
                  <a:pt x="0" y="495"/>
                </a:moveTo>
                <a:lnTo>
                  <a:pt x="0" y="495"/>
                </a:lnTo>
                <a:lnTo>
                  <a:pt x="0" y="494"/>
                </a:lnTo>
                <a:lnTo>
                  <a:pt x="2" y="494"/>
                </a:lnTo>
                <a:lnTo>
                  <a:pt x="3" y="494"/>
                </a:lnTo>
                <a:lnTo>
                  <a:pt x="4" y="495"/>
                </a:lnTo>
                <a:lnTo>
                  <a:pt x="3" y="497"/>
                </a:lnTo>
                <a:lnTo>
                  <a:pt x="2" y="498"/>
                </a:lnTo>
                <a:lnTo>
                  <a:pt x="0" y="497"/>
                </a:lnTo>
                <a:lnTo>
                  <a:pt x="0" y="495"/>
                </a:lnTo>
                <a:close/>
                <a:moveTo>
                  <a:pt x="0" y="463"/>
                </a:moveTo>
                <a:lnTo>
                  <a:pt x="0" y="463"/>
                </a:lnTo>
                <a:lnTo>
                  <a:pt x="0" y="461"/>
                </a:lnTo>
                <a:lnTo>
                  <a:pt x="2" y="461"/>
                </a:lnTo>
                <a:lnTo>
                  <a:pt x="3" y="461"/>
                </a:lnTo>
                <a:lnTo>
                  <a:pt x="4" y="463"/>
                </a:lnTo>
                <a:lnTo>
                  <a:pt x="3" y="464"/>
                </a:lnTo>
                <a:lnTo>
                  <a:pt x="2" y="464"/>
                </a:lnTo>
                <a:lnTo>
                  <a:pt x="0" y="464"/>
                </a:lnTo>
                <a:lnTo>
                  <a:pt x="0" y="463"/>
                </a:lnTo>
                <a:close/>
                <a:moveTo>
                  <a:pt x="0" y="430"/>
                </a:moveTo>
                <a:lnTo>
                  <a:pt x="0" y="430"/>
                </a:lnTo>
                <a:lnTo>
                  <a:pt x="0" y="429"/>
                </a:lnTo>
                <a:lnTo>
                  <a:pt x="2" y="428"/>
                </a:lnTo>
                <a:lnTo>
                  <a:pt x="3" y="429"/>
                </a:lnTo>
                <a:lnTo>
                  <a:pt x="4" y="430"/>
                </a:lnTo>
                <a:lnTo>
                  <a:pt x="3" y="432"/>
                </a:lnTo>
                <a:lnTo>
                  <a:pt x="2" y="432"/>
                </a:lnTo>
                <a:lnTo>
                  <a:pt x="0" y="432"/>
                </a:lnTo>
                <a:lnTo>
                  <a:pt x="0" y="430"/>
                </a:lnTo>
                <a:close/>
                <a:moveTo>
                  <a:pt x="0" y="397"/>
                </a:moveTo>
                <a:lnTo>
                  <a:pt x="0" y="397"/>
                </a:lnTo>
                <a:lnTo>
                  <a:pt x="0" y="395"/>
                </a:lnTo>
                <a:lnTo>
                  <a:pt x="2" y="395"/>
                </a:lnTo>
                <a:lnTo>
                  <a:pt x="3" y="395"/>
                </a:lnTo>
                <a:lnTo>
                  <a:pt x="4" y="397"/>
                </a:lnTo>
                <a:lnTo>
                  <a:pt x="3" y="398"/>
                </a:lnTo>
                <a:lnTo>
                  <a:pt x="2" y="399"/>
                </a:lnTo>
                <a:lnTo>
                  <a:pt x="0" y="398"/>
                </a:lnTo>
                <a:lnTo>
                  <a:pt x="0" y="397"/>
                </a:lnTo>
                <a:close/>
                <a:moveTo>
                  <a:pt x="0" y="364"/>
                </a:moveTo>
                <a:lnTo>
                  <a:pt x="0" y="364"/>
                </a:lnTo>
                <a:lnTo>
                  <a:pt x="0" y="363"/>
                </a:lnTo>
                <a:lnTo>
                  <a:pt x="2" y="363"/>
                </a:lnTo>
                <a:lnTo>
                  <a:pt x="3" y="363"/>
                </a:lnTo>
                <a:lnTo>
                  <a:pt x="4" y="364"/>
                </a:lnTo>
                <a:lnTo>
                  <a:pt x="3" y="366"/>
                </a:lnTo>
                <a:lnTo>
                  <a:pt x="2" y="366"/>
                </a:lnTo>
                <a:lnTo>
                  <a:pt x="0" y="366"/>
                </a:lnTo>
                <a:lnTo>
                  <a:pt x="0" y="364"/>
                </a:lnTo>
                <a:close/>
                <a:moveTo>
                  <a:pt x="0" y="332"/>
                </a:moveTo>
                <a:lnTo>
                  <a:pt x="0" y="332"/>
                </a:lnTo>
                <a:lnTo>
                  <a:pt x="0" y="330"/>
                </a:lnTo>
                <a:lnTo>
                  <a:pt x="2" y="329"/>
                </a:lnTo>
                <a:lnTo>
                  <a:pt x="3" y="330"/>
                </a:lnTo>
                <a:lnTo>
                  <a:pt x="4" y="332"/>
                </a:lnTo>
                <a:lnTo>
                  <a:pt x="3" y="332"/>
                </a:lnTo>
                <a:lnTo>
                  <a:pt x="2" y="333"/>
                </a:lnTo>
                <a:lnTo>
                  <a:pt x="0" y="332"/>
                </a:lnTo>
                <a:close/>
                <a:moveTo>
                  <a:pt x="0" y="298"/>
                </a:moveTo>
                <a:lnTo>
                  <a:pt x="0" y="298"/>
                </a:lnTo>
                <a:lnTo>
                  <a:pt x="0" y="297"/>
                </a:lnTo>
                <a:lnTo>
                  <a:pt x="2" y="297"/>
                </a:lnTo>
                <a:lnTo>
                  <a:pt x="3" y="297"/>
                </a:lnTo>
                <a:lnTo>
                  <a:pt x="4" y="298"/>
                </a:lnTo>
                <a:lnTo>
                  <a:pt x="3" y="299"/>
                </a:lnTo>
                <a:lnTo>
                  <a:pt x="2" y="301"/>
                </a:lnTo>
                <a:lnTo>
                  <a:pt x="0" y="299"/>
                </a:lnTo>
                <a:lnTo>
                  <a:pt x="0" y="298"/>
                </a:lnTo>
                <a:close/>
                <a:moveTo>
                  <a:pt x="0" y="266"/>
                </a:moveTo>
                <a:lnTo>
                  <a:pt x="0" y="266"/>
                </a:lnTo>
                <a:lnTo>
                  <a:pt x="0" y="264"/>
                </a:lnTo>
                <a:lnTo>
                  <a:pt x="2" y="263"/>
                </a:lnTo>
                <a:lnTo>
                  <a:pt x="3" y="264"/>
                </a:lnTo>
                <a:lnTo>
                  <a:pt x="4" y="266"/>
                </a:lnTo>
                <a:lnTo>
                  <a:pt x="3" y="267"/>
                </a:lnTo>
                <a:lnTo>
                  <a:pt x="2" y="267"/>
                </a:lnTo>
                <a:lnTo>
                  <a:pt x="0" y="267"/>
                </a:lnTo>
                <a:lnTo>
                  <a:pt x="0" y="266"/>
                </a:lnTo>
                <a:close/>
                <a:moveTo>
                  <a:pt x="0" y="232"/>
                </a:moveTo>
                <a:lnTo>
                  <a:pt x="0" y="232"/>
                </a:lnTo>
                <a:lnTo>
                  <a:pt x="0" y="231"/>
                </a:lnTo>
                <a:lnTo>
                  <a:pt x="2" y="231"/>
                </a:lnTo>
                <a:lnTo>
                  <a:pt x="3" y="231"/>
                </a:lnTo>
                <a:lnTo>
                  <a:pt x="4" y="232"/>
                </a:lnTo>
                <a:lnTo>
                  <a:pt x="3" y="233"/>
                </a:lnTo>
                <a:lnTo>
                  <a:pt x="2" y="235"/>
                </a:lnTo>
                <a:lnTo>
                  <a:pt x="0" y="233"/>
                </a:lnTo>
                <a:lnTo>
                  <a:pt x="0" y="232"/>
                </a:lnTo>
                <a:close/>
                <a:moveTo>
                  <a:pt x="0" y="199"/>
                </a:moveTo>
                <a:lnTo>
                  <a:pt x="0" y="199"/>
                </a:lnTo>
                <a:lnTo>
                  <a:pt x="0" y="198"/>
                </a:lnTo>
                <a:lnTo>
                  <a:pt x="2" y="198"/>
                </a:lnTo>
                <a:lnTo>
                  <a:pt x="3" y="198"/>
                </a:lnTo>
                <a:lnTo>
                  <a:pt x="4" y="199"/>
                </a:lnTo>
                <a:lnTo>
                  <a:pt x="3" y="201"/>
                </a:lnTo>
                <a:lnTo>
                  <a:pt x="2" y="201"/>
                </a:lnTo>
                <a:lnTo>
                  <a:pt x="0" y="201"/>
                </a:lnTo>
                <a:lnTo>
                  <a:pt x="0" y="199"/>
                </a:lnTo>
                <a:close/>
                <a:moveTo>
                  <a:pt x="0" y="167"/>
                </a:moveTo>
                <a:lnTo>
                  <a:pt x="0" y="167"/>
                </a:lnTo>
                <a:lnTo>
                  <a:pt x="0" y="166"/>
                </a:lnTo>
                <a:lnTo>
                  <a:pt x="2" y="164"/>
                </a:lnTo>
                <a:lnTo>
                  <a:pt x="3" y="166"/>
                </a:lnTo>
                <a:lnTo>
                  <a:pt x="4" y="167"/>
                </a:lnTo>
                <a:lnTo>
                  <a:pt x="3" y="167"/>
                </a:lnTo>
                <a:lnTo>
                  <a:pt x="2" y="168"/>
                </a:lnTo>
                <a:lnTo>
                  <a:pt x="0" y="167"/>
                </a:lnTo>
                <a:close/>
                <a:moveTo>
                  <a:pt x="0" y="133"/>
                </a:moveTo>
                <a:lnTo>
                  <a:pt x="0" y="133"/>
                </a:lnTo>
                <a:lnTo>
                  <a:pt x="0" y="132"/>
                </a:lnTo>
                <a:lnTo>
                  <a:pt x="2" y="132"/>
                </a:lnTo>
                <a:lnTo>
                  <a:pt x="3" y="132"/>
                </a:lnTo>
                <a:lnTo>
                  <a:pt x="4" y="133"/>
                </a:lnTo>
                <a:lnTo>
                  <a:pt x="3" y="135"/>
                </a:lnTo>
                <a:lnTo>
                  <a:pt x="2" y="136"/>
                </a:lnTo>
                <a:lnTo>
                  <a:pt x="0" y="135"/>
                </a:lnTo>
                <a:lnTo>
                  <a:pt x="0" y="133"/>
                </a:lnTo>
                <a:close/>
                <a:moveTo>
                  <a:pt x="0" y="101"/>
                </a:moveTo>
                <a:lnTo>
                  <a:pt x="0" y="101"/>
                </a:lnTo>
                <a:lnTo>
                  <a:pt x="0" y="100"/>
                </a:lnTo>
                <a:lnTo>
                  <a:pt x="2" y="98"/>
                </a:lnTo>
                <a:lnTo>
                  <a:pt x="3" y="100"/>
                </a:lnTo>
                <a:lnTo>
                  <a:pt x="4" y="101"/>
                </a:lnTo>
                <a:lnTo>
                  <a:pt x="3" y="102"/>
                </a:lnTo>
                <a:lnTo>
                  <a:pt x="2" y="102"/>
                </a:lnTo>
                <a:lnTo>
                  <a:pt x="0" y="102"/>
                </a:lnTo>
                <a:lnTo>
                  <a:pt x="0" y="101"/>
                </a:lnTo>
                <a:close/>
                <a:moveTo>
                  <a:pt x="0" y="67"/>
                </a:moveTo>
                <a:lnTo>
                  <a:pt x="0" y="67"/>
                </a:lnTo>
                <a:lnTo>
                  <a:pt x="0" y="66"/>
                </a:lnTo>
                <a:lnTo>
                  <a:pt x="2" y="66"/>
                </a:lnTo>
                <a:lnTo>
                  <a:pt x="3" y="66"/>
                </a:lnTo>
                <a:lnTo>
                  <a:pt x="4" y="67"/>
                </a:lnTo>
                <a:lnTo>
                  <a:pt x="3" y="69"/>
                </a:lnTo>
                <a:lnTo>
                  <a:pt x="2" y="70"/>
                </a:lnTo>
                <a:lnTo>
                  <a:pt x="0" y="69"/>
                </a:lnTo>
                <a:lnTo>
                  <a:pt x="0" y="67"/>
                </a:lnTo>
                <a:close/>
                <a:moveTo>
                  <a:pt x="0" y="35"/>
                </a:moveTo>
                <a:lnTo>
                  <a:pt x="0" y="35"/>
                </a:lnTo>
                <a:lnTo>
                  <a:pt x="0" y="33"/>
                </a:lnTo>
                <a:lnTo>
                  <a:pt x="2" y="33"/>
                </a:lnTo>
                <a:lnTo>
                  <a:pt x="3" y="33"/>
                </a:lnTo>
                <a:lnTo>
                  <a:pt x="4" y="35"/>
                </a:lnTo>
                <a:lnTo>
                  <a:pt x="3" y="36"/>
                </a:lnTo>
                <a:lnTo>
                  <a:pt x="2" y="36"/>
                </a:lnTo>
                <a:lnTo>
                  <a:pt x="0" y="36"/>
                </a:lnTo>
                <a:lnTo>
                  <a:pt x="0" y="35"/>
                </a:lnTo>
                <a:close/>
                <a:moveTo>
                  <a:pt x="0" y="2"/>
                </a:moveTo>
                <a:lnTo>
                  <a:pt x="0" y="2"/>
                </a:lnTo>
                <a:lnTo>
                  <a:pt x="0" y="1"/>
                </a:lnTo>
                <a:lnTo>
                  <a:pt x="2" y="0"/>
                </a:lnTo>
                <a:lnTo>
                  <a:pt x="3" y="1"/>
                </a:lnTo>
                <a:lnTo>
                  <a:pt x="4" y="2"/>
                </a:lnTo>
                <a:lnTo>
                  <a:pt x="3" y="4"/>
                </a:lnTo>
                <a:lnTo>
                  <a:pt x="2" y="4"/>
                </a:lnTo>
                <a:lnTo>
                  <a:pt x="0" y="4"/>
                </a:lnTo>
                <a:lnTo>
                  <a:pt x="0" y="2"/>
                </a:lnTo>
                <a:close/>
              </a:path>
            </a:pathLst>
          </a:custGeom>
          <a:solidFill>
            <a:srgbClr val="000000"/>
          </a:solidFill>
          <a:ln w="1588">
            <a:solidFill>
              <a:srgbClr val="000000"/>
            </a:solidFill>
            <a:round/>
            <a:headEnd/>
            <a:tailEnd/>
          </a:ln>
        </p:spPr>
        <p:txBody>
          <a:bodyPr/>
          <a:lstStyle/>
          <a:p>
            <a:endParaRPr lang="zh-CN" altLang="en-US"/>
          </a:p>
        </p:txBody>
      </p:sp>
      <p:sp>
        <p:nvSpPr>
          <p:cNvPr id="12332" name="未知">
            <a:extLst>
              <a:ext uri="{FF2B5EF4-FFF2-40B4-BE49-F238E27FC236}">
                <a16:creationId xmlns:a16="http://schemas.microsoft.com/office/drawing/2014/main" id="{67129207-33F2-5265-0AB8-73F1D95D2B90}"/>
              </a:ext>
            </a:extLst>
          </p:cNvPr>
          <p:cNvSpPr>
            <a:spLocks/>
          </p:cNvSpPr>
          <p:nvPr/>
        </p:nvSpPr>
        <p:spPr bwMode="auto">
          <a:xfrm>
            <a:off x="5240838" y="4612680"/>
            <a:ext cx="109854" cy="167045"/>
          </a:xfrm>
          <a:custGeom>
            <a:avLst/>
            <a:gdLst>
              <a:gd name="T0" fmla="*/ 0 w 83"/>
              <a:gd name="T1" fmla="*/ 553941714 h 127"/>
              <a:gd name="T2" fmla="*/ 210053417 w 83"/>
              <a:gd name="T3" fmla="*/ 0 h 127"/>
              <a:gd name="T4" fmla="*/ 414458478 w 83"/>
              <a:gd name="T5" fmla="*/ 553941714 h 127"/>
              <a:gd name="T6" fmla="*/ 0 w 83"/>
              <a:gd name="T7" fmla="*/ 553941714 h 127"/>
              <a:gd name="T8" fmla="*/ 0 60000 65536"/>
              <a:gd name="T9" fmla="*/ 0 60000 65536"/>
              <a:gd name="T10" fmla="*/ 0 60000 65536"/>
              <a:gd name="T11" fmla="*/ 0 60000 65536"/>
              <a:gd name="T12" fmla="*/ 0 w 83"/>
              <a:gd name="T13" fmla="*/ 0 h 127"/>
              <a:gd name="T14" fmla="*/ 83 w 83"/>
              <a:gd name="T15" fmla="*/ 127 h 127"/>
            </a:gdLst>
            <a:ahLst/>
            <a:cxnLst>
              <a:cxn ang="T8">
                <a:pos x="T0" y="T1"/>
              </a:cxn>
              <a:cxn ang="T9">
                <a:pos x="T2" y="T3"/>
              </a:cxn>
              <a:cxn ang="T10">
                <a:pos x="T4" y="T5"/>
              </a:cxn>
              <a:cxn ang="T11">
                <a:pos x="T6" y="T7"/>
              </a:cxn>
            </a:cxnLst>
            <a:rect l="T12" t="T13" r="T14" b="T15"/>
            <a:pathLst>
              <a:path w="83" h="127">
                <a:moveTo>
                  <a:pt x="0" y="127"/>
                </a:moveTo>
                <a:lnTo>
                  <a:pt x="42" y="0"/>
                </a:lnTo>
                <a:lnTo>
                  <a:pt x="83" y="127"/>
                </a:lnTo>
                <a:lnTo>
                  <a:pt x="0" y="127"/>
                </a:lnTo>
                <a:close/>
              </a:path>
            </a:pathLst>
          </a:custGeom>
          <a:solidFill>
            <a:srgbClr val="000000"/>
          </a:solidFill>
          <a:ln w="9525">
            <a:noFill/>
            <a:round/>
            <a:headEnd/>
            <a:tailEnd/>
          </a:ln>
        </p:spPr>
        <p:txBody>
          <a:bodyPr/>
          <a:lstStyle/>
          <a:p>
            <a:endParaRPr lang="zh-CN" altLang="en-US"/>
          </a:p>
        </p:txBody>
      </p:sp>
      <p:sp>
        <p:nvSpPr>
          <p:cNvPr id="12333" name="Line 86">
            <a:extLst>
              <a:ext uri="{FF2B5EF4-FFF2-40B4-BE49-F238E27FC236}">
                <a16:creationId xmlns:a16="http://schemas.microsoft.com/office/drawing/2014/main" id="{BEF7A5BD-ABA2-A673-E38C-0820FEB253A7}"/>
              </a:ext>
            </a:extLst>
          </p:cNvPr>
          <p:cNvSpPr>
            <a:spLocks noChangeShapeType="1"/>
          </p:cNvSpPr>
          <p:nvPr/>
        </p:nvSpPr>
        <p:spPr bwMode="auto">
          <a:xfrm flipH="1">
            <a:off x="5586911" y="5891239"/>
            <a:ext cx="974718" cy="1270"/>
          </a:xfrm>
          <a:prstGeom prst="line">
            <a:avLst/>
          </a:prstGeom>
          <a:noFill/>
          <a:ln w="38100">
            <a:solidFill>
              <a:srgbClr val="FF0000"/>
            </a:solidFill>
            <a:round/>
            <a:headEnd/>
            <a:tailEnd/>
          </a:ln>
        </p:spPr>
        <p:txBody>
          <a:bodyPr/>
          <a:lstStyle/>
          <a:p>
            <a:endParaRPr lang="zh-CN" altLang="en-US"/>
          </a:p>
        </p:txBody>
      </p:sp>
      <p:sp>
        <p:nvSpPr>
          <p:cNvPr id="12334" name="未知">
            <a:extLst>
              <a:ext uri="{FF2B5EF4-FFF2-40B4-BE49-F238E27FC236}">
                <a16:creationId xmlns:a16="http://schemas.microsoft.com/office/drawing/2014/main" id="{056DD7F5-B92A-A72F-6E8E-5BA6CBDFADD0}"/>
              </a:ext>
            </a:extLst>
          </p:cNvPr>
          <p:cNvSpPr>
            <a:spLocks/>
          </p:cNvSpPr>
          <p:nvPr/>
        </p:nvSpPr>
        <p:spPr bwMode="auto">
          <a:xfrm>
            <a:off x="5436417" y="5835345"/>
            <a:ext cx="165099" cy="109881"/>
          </a:xfrm>
          <a:custGeom>
            <a:avLst/>
            <a:gdLst>
              <a:gd name="T0" fmla="*/ 434492828 w 127"/>
              <a:gd name="T1" fmla="*/ 414458478 h 83"/>
              <a:gd name="T2" fmla="*/ 0 w 127"/>
              <a:gd name="T3" fmla="*/ 203423326 h 83"/>
              <a:gd name="T4" fmla="*/ 434492828 w 127"/>
              <a:gd name="T5" fmla="*/ 0 h 83"/>
              <a:gd name="T6" fmla="*/ 434492828 w 127"/>
              <a:gd name="T7" fmla="*/ 414458478 h 83"/>
              <a:gd name="T8" fmla="*/ 0 60000 65536"/>
              <a:gd name="T9" fmla="*/ 0 60000 65536"/>
              <a:gd name="T10" fmla="*/ 0 60000 65536"/>
              <a:gd name="T11" fmla="*/ 0 60000 65536"/>
              <a:gd name="T12" fmla="*/ 0 w 127"/>
              <a:gd name="T13" fmla="*/ 0 h 83"/>
              <a:gd name="T14" fmla="*/ 127 w 127"/>
              <a:gd name="T15" fmla="*/ 83 h 83"/>
            </a:gdLst>
            <a:ahLst/>
            <a:cxnLst>
              <a:cxn ang="T8">
                <a:pos x="T0" y="T1"/>
              </a:cxn>
              <a:cxn ang="T9">
                <a:pos x="T2" y="T3"/>
              </a:cxn>
              <a:cxn ang="T10">
                <a:pos x="T4" y="T5"/>
              </a:cxn>
              <a:cxn ang="T11">
                <a:pos x="T6" y="T7"/>
              </a:cxn>
            </a:cxnLst>
            <a:rect l="T12" t="T13" r="T14" b="T15"/>
            <a:pathLst>
              <a:path w="127" h="83">
                <a:moveTo>
                  <a:pt x="127" y="83"/>
                </a:moveTo>
                <a:lnTo>
                  <a:pt x="0" y="41"/>
                </a:lnTo>
                <a:lnTo>
                  <a:pt x="127" y="0"/>
                </a:lnTo>
                <a:lnTo>
                  <a:pt x="127" y="83"/>
                </a:lnTo>
                <a:close/>
              </a:path>
            </a:pathLst>
          </a:custGeom>
          <a:solidFill>
            <a:srgbClr val="FF0000"/>
          </a:solidFill>
          <a:ln w="9525">
            <a:noFill/>
            <a:round/>
            <a:headEnd/>
            <a:tailEnd/>
          </a:ln>
        </p:spPr>
        <p:txBody>
          <a:bodyPr/>
          <a:lstStyle/>
          <a:p>
            <a:endParaRPr lang="zh-CN" altLang="en-US"/>
          </a:p>
        </p:txBody>
      </p:sp>
      <p:sp>
        <p:nvSpPr>
          <p:cNvPr id="12335" name="Line 88">
            <a:extLst>
              <a:ext uri="{FF2B5EF4-FFF2-40B4-BE49-F238E27FC236}">
                <a16:creationId xmlns:a16="http://schemas.microsoft.com/office/drawing/2014/main" id="{DF2114A2-F55D-45F8-102A-B85484E5B640}"/>
              </a:ext>
            </a:extLst>
          </p:cNvPr>
          <p:cNvSpPr>
            <a:spLocks noChangeShapeType="1"/>
          </p:cNvSpPr>
          <p:nvPr/>
        </p:nvSpPr>
        <p:spPr bwMode="auto">
          <a:xfrm flipH="1">
            <a:off x="6887382" y="5291021"/>
            <a:ext cx="295273" cy="366482"/>
          </a:xfrm>
          <a:prstGeom prst="line">
            <a:avLst/>
          </a:prstGeom>
          <a:noFill/>
          <a:ln w="38100">
            <a:solidFill>
              <a:srgbClr val="FF0000"/>
            </a:solidFill>
            <a:round/>
            <a:headEnd/>
            <a:tailEnd/>
          </a:ln>
        </p:spPr>
        <p:txBody>
          <a:bodyPr/>
          <a:lstStyle/>
          <a:p>
            <a:endParaRPr lang="zh-CN" altLang="en-US"/>
          </a:p>
        </p:txBody>
      </p:sp>
      <p:sp>
        <p:nvSpPr>
          <p:cNvPr id="12336" name="未知">
            <a:extLst>
              <a:ext uri="{FF2B5EF4-FFF2-40B4-BE49-F238E27FC236}">
                <a16:creationId xmlns:a16="http://schemas.microsoft.com/office/drawing/2014/main" id="{628DD0CE-901D-734F-713C-C387CAB331F1}"/>
              </a:ext>
            </a:extLst>
          </p:cNvPr>
          <p:cNvSpPr>
            <a:spLocks/>
          </p:cNvSpPr>
          <p:nvPr/>
        </p:nvSpPr>
        <p:spPr bwMode="auto">
          <a:xfrm>
            <a:off x="6792132" y="5609867"/>
            <a:ext cx="146049" cy="165139"/>
          </a:xfrm>
          <a:custGeom>
            <a:avLst/>
            <a:gdLst>
              <a:gd name="T0" fmla="*/ 408854017 w 112"/>
              <a:gd name="T1" fmla="*/ 261729682 h 125"/>
              <a:gd name="T2" fmla="*/ 0 w 112"/>
              <a:gd name="T3" fmla="*/ 597391864 h 125"/>
              <a:gd name="T4" fmla="*/ 172549918 w 112"/>
              <a:gd name="T5" fmla="*/ 0 h 125"/>
              <a:gd name="T6" fmla="*/ 408854017 w 112"/>
              <a:gd name="T7" fmla="*/ 261729682 h 125"/>
              <a:gd name="T8" fmla="*/ 0 60000 65536"/>
              <a:gd name="T9" fmla="*/ 0 60000 65536"/>
              <a:gd name="T10" fmla="*/ 0 60000 65536"/>
              <a:gd name="T11" fmla="*/ 0 60000 65536"/>
              <a:gd name="T12" fmla="*/ 0 w 112"/>
              <a:gd name="T13" fmla="*/ 0 h 125"/>
              <a:gd name="T14" fmla="*/ 112 w 112"/>
              <a:gd name="T15" fmla="*/ 125 h 125"/>
            </a:gdLst>
            <a:ahLst/>
            <a:cxnLst>
              <a:cxn ang="T8">
                <a:pos x="T0" y="T1"/>
              </a:cxn>
              <a:cxn ang="T9">
                <a:pos x="T2" y="T3"/>
              </a:cxn>
              <a:cxn ang="T10">
                <a:pos x="T4" y="T5"/>
              </a:cxn>
              <a:cxn ang="T11">
                <a:pos x="T6" y="T7"/>
              </a:cxn>
            </a:cxnLst>
            <a:rect l="T12" t="T13" r="T14" b="T15"/>
            <a:pathLst>
              <a:path w="112" h="125">
                <a:moveTo>
                  <a:pt x="112" y="55"/>
                </a:moveTo>
                <a:lnTo>
                  <a:pt x="0" y="125"/>
                </a:lnTo>
                <a:lnTo>
                  <a:pt x="47" y="0"/>
                </a:lnTo>
                <a:lnTo>
                  <a:pt x="112" y="55"/>
                </a:lnTo>
                <a:close/>
              </a:path>
            </a:pathLst>
          </a:custGeom>
          <a:solidFill>
            <a:srgbClr val="FF0000"/>
          </a:solidFill>
          <a:ln w="9525">
            <a:noFill/>
            <a:round/>
            <a:headEnd/>
            <a:tailEnd/>
          </a:ln>
        </p:spPr>
        <p:txBody>
          <a:bodyPr/>
          <a:lstStyle/>
          <a:p>
            <a:endParaRPr lang="zh-CN" altLang="en-US"/>
          </a:p>
        </p:txBody>
      </p:sp>
      <p:sp>
        <p:nvSpPr>
          <p:cNvPr id="12337" name="Rectangle 90">
            <a:extLst>
              <a:ext uri="{FF2B5EF4-FFF2-40B4-BE49-F238E27FC236}">
                <a16:creationId xmlns:a16="http://schemas.microsoft.com/office/drawing/2014/main" id="{EBF3FA1B-0E28-B670-554B-1CEDEBB33DAD}"/>
              </a:ext>
            </a:extLst>
          </p:cNvPr>
          <p:cNvSpPr>
            <a:spLocks noChangeArrowheads="1"/>
          </p:cNvSpPr>
          <p:nvPr/>
        </p:nvSpPr>
        <p:spPr bwMode="auto">
          <a:xfrm>
            <a:off x="7172796" y="5517232"/>
            <a:ext cx="63500" cy="152436"/>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dirty="0">
                <a:solidFill>
                  <a:srgbClr val="FF0000"/>
                </a:solidFill>
                <a:latin typeface="宋体" pitchFamily="2" charset="-122"/>
              </a:rPr>
              <a:t>5</a:t>
            </a:r>
            <a:endParaRPr lang="zh-CN" altLang="en-US" sz="1000" b="1" dirty="0">
              <a:solidFill>
                <a:srgbClr val="FF0000"/>
              </a:solidFill>
              <a:ea typeface="楷体_GB2312" pitchFamily="1" charset="-122"/>
            </a:endParaRPr>
          </a:p>
        </p:txBody>
      </p:sp>
      <p:sp>
        <p:nvSpPr>
          <p:cNvPr id="12338" name="Rectangle 92">
            <a:extLst>
              <a:ext uri="{FF2B5EF4-FFF2-40B4-BE49-F238E27FC236}">
                <a16:creationId xmlns:a16="http://schemas.microsoft.com/office/drawing/2014/main" id="{D396CDF7-BAA8-574F-6C7C-81A6F1381F62}"/>
              </a:ext>
            </a:extLst>
          </p:cNvPr>
          <p:cNvSpPr>
            <a:spLocks noChangeArrowheads="1"/>
          </p:cNvSpPr>
          <p:nvPr/>
        </p:nvSpPr>
        <p:spPr bwMode="auto">
          <a:xfrm>
            <a:off x="5097964" y="5123976"/>
            <a:ext cx="126999" cy="152436"/>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dirty="0">
                <a:solidFill>
                  <a:srgbClr val="0000FF"/>
                </a:solidFill>
                <a:latin typeface="宋体" pitchFamily="2" charset="-122"/>
              </a:rPr>
              <a:t>18</a:t>
            </a:r>
            <a:endParaRPr lang="zh-CN" altLang="en-US" sz="1000" b="1" dirty="0">
              <a:solidFill>
                <a:srgbClr val="0000FF"/>
              </a:solidFill>
              <a:latin typeface="Times New Roman" pitchFamily="18" charset="0"/>
              <a:ea typeface="楷体_GB2312" pitchFamily="1" charset="-122"/>
            </a:endParaRPr>
          </a:p>
        </p:txBody>
      </p:sp>
      <p:sp>
        <p:nvSpPr>
          <p:cNvPr id="12339" name="Rectangle 93">
            <a:extLst>
              <a:ext uri="{FF2B5EF4-FFF2-40B4-BE49-F238E27FC236}">
                <a16:creationId xmlns:a16="http://schemas.microsoft.com/office/drawing/2014/main" id="{81E70922-0D4C-2FA0-DEA5-8FC3E7DA462C}"/>
              </a:ext>
            </a:extLst>
          </p:cNvPr>
          <p:cNvSpPr>
            <a:spLocks noChangeArrowheads="1"/>
          </p:cNvSpPr>
          <p:nvPr/>
        </p:nvSpPr>
        <p:spPr bwMode="auto">
          <a:xfrm>
            <a:off x="5577386" y="5551433"/>
            <a:ext cx="126999" cy="150531"/>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dirty="0">
                <a:solidFill>
                  <a:srgbClr val="0000FF"/>
                </a:solidFill>
                <a:latin typeface="宋体" pitchFamily="2" charset="-122"/>
              </a:rPr>
              <a:t>10</a:t>
            </a:r>
            <a:endParaRPr lang="zh-CN" altLang="en-US" sz="1000" b="1" dirty="0">
              <a:solidFill>
                <a:srgbClr val="0000FF"/>
              </a:solidFill>
              <a:latin typeface="Times New Roman" pitchFamily="18" charset="0"/>
              <a:ea typeface="楷体_GB2312" pitchFamily="1" charset="-122"/>
            </a:endParaRPr>
          </a:p>
        </p:txBody>
      </p:sp>
      <p:sp>
        <p:nvSpPr>
          <p:cNvPr id="12340" name="Rectangle 94">
            <a:extLst>
              <a:ext uri="{FF2B5EF4-FFF2-40B4-BE49-F238E27FC236}">
                <a16:creationId xmlns:a16="http://schemas.microsoft.com/office/drawing/2014/main" id="{7FBF1B34-FDA2-AD7E-76FA-5486F118E14C}"/>
              </a:ext>
            </a:extLst>
          </p:cNvPr>
          <p:cNvSpPr>
            <a:spLocks noChangeArrowheads="1"/>
          </p:cNvSpPr>
          <p:nvPr/>
        </p:nvSpPr>
        <p:spPr bwMode="auto">
          <a:xfrm>
            <a:off x="6077762" y="5895685"/>
            <a:ext cx="63500" cy="152436"/>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dirty="0">
                <a:solidFill>
                  <a:srgbClr val="FF0000"/>
                </a:solidFill>
                <a:latin typeface="宋体" pitchFamily="2" charset="-122"/>
              </a:rPr>
              <a:t>7</a:t>
            </a:r>
            <a:endParaRPr lang="zh-CN" altLang="en-US" sz="1000" b="1" dirty="0">
              <a:solidFill>
                <a:srgbClr val="FF0000"/>
              </a:solidFill>
              <a:ea typeface="楷体_GB2312" pitchFamily="1" charset="-122"/>
            </a:endParaRPr>
          </a:p>
        </p:txBody>
      </p:sp>
      <p:sp>
        <p:nvSpPr>
          <p:cNvPr id="12341" name="未知">
            <a:extLst>
              <a:ext uri="{FF2B5EF4-FFF2-40B4-BE49-F238E27FC236}">
                <a16:creationId xmlns:a16="http://schemas.microsoft.com/office/drawing/2014/main" id="{1677D18B-B2BC-12FB-BA2B-C0377DBA4ED2}"/>
              </a:ext>
            </a:extLst>
          </p:cNvPr>
          <p:cNvSpPr>
            <a:spLocks noEditPoints="1"/>
          </p:cNvSpPr>
          <p:nvPr/>
        </p:nvSpPr>
        <p:spPr bwMode="auto">
          <a:xfrm>
            <a:off x="6700058" y="4779724"/>
            <a:ext cx="6350" cy="965430"/>
          </a:xfrm>
          <a:custGeom>
            <a:avLst/>
            <a:gdLst>
              <a:gd name="T0" fmla="*/ 484306175 w 4"/>
              <a:gd name="T1" fmla="*/ 2147483646 h 729"/>
              <a:gd name="T2" fmla="*/ 484306175 w 4"/>
              <a:gd name="T3" fmla="*/ 2147483646 h 729"/>
              <a:gd name="T4" fmla="*/ 0 w 4"/>
              <a:gd name="T5" fmla="*/ 2147483646 h 729"/>
              <a:gd name="T6" fmla="*/ 920181458 w 4"/>
              <a:gd name="T7" fmla="*/ 2147483646 h 729"/>
              <a:gd name="T8" fmla="*/ 0 w 4"/>
              <a:gd name="T9" fmla="*/ 2147483646 h 729"/>
              <a:gd name="T10" fmla="*/ 0 w 4"/>
              <a:gd name="T11" fmla="*/ 2147483646 h 729"/>
              <a:gd name="T12" fmla="*/ 920181458 w 4"/>
              <a:gd name="T13" fmla="*/ 2147483646 h 729"/>
              <a:gd name="T14" fmla="*/ 0 w 4"/>
              <a:gd name="T15" fmla="*/ 2147483646 h 729"/>
              <a:gd name="T16" fmla="*/ 729446613 w 4"/>
              <a:gd name="T17" fmla="*/ 2147483646 h 729"/>
              <a:gd name="T18" fmla="*/ 0 w 4"/>
              <a:gd name="T19" fmla="*/ 2147483646 h 729"/>
              <a:gd name="T20" fmla="*/ 0 w 4"/>
              <a:gd name="T21" fmla="*/ 2147483646 h 729"/>
              <a:gd name="T22" fmla="*/ 729446613 w 4"/>
              <a:gd name="T23" fmla="*/ 2147483646 h 729"/>
              <a:gd name="T24" fmla="*/ 0 w 4"/>
              <a:gd name="T25" fmla="*/ 2147483646 h 729"/>
              <a:gd name="T26" fmla="*/ 729446613 w 4"/>
              <a:gd name="T27" fmla="*/ 2147483646 h 729"/>
              <a:gd name="T28" fmla="*/ 0 w 4"/>
              <a:gd name="T29" fmla="*/ 2147483646 h 729"/>
              <a:gd name="T30" fmla="*/ 0 w 4"/>
              <a:gd name="T31" fmla="*/ 2147483646 h 729"/>
              <a:gd name="T32" fmla="*/ 729446613 w 4"/>
              <a:gd name="T33" fmla="*/ 2147483646 h 729"/>
              <a:gd name="T34" fmla="*/ 0 w 4"/>
              <a:gd name="T35" fmla="*/ 2147483646 h 729"/>
              <a:gd name="T36" fmla="*/ 484306175 w 4"/>
              <a:gd name="T37" fmla="*/ 2147483646 h 729"/>
              <a:gd name="T38" fmla="*/ 484306175 w 4"/>
              <a:gd name="T39" fmla="*/ 2147483646 h 729"/>
              <a:gd name="T40" fmla="*/ 0 w 4"/>
              <a:gd name="T41" fmla="*/ 2147483646 h 729"/>
              <a:gd name="T42" fmla="*/ 920181458 w 4"/>
              <a:gd name="T43" fmla="*/ 2147483646 h 729"/>
              <a:gd name="T44" fmla="*/ 0 w 4"/>
              <a:gd name="T45" fmla="*/ 2147483646 h 729"/>
              <a:gd name="T46" fmla="*/ 0 w 4"/>
              <a:gd name="T47" fmla="*/ 2147483646 h 729"/>
              <a:gd name="T48" fmla="*/ 920181458 w 4"/>
              <a:gd name="T49" fmla="*/ 2147483646 h 729"/>
              <a:gd name="T50" fmla="*/ 0 w 4"/>
              <a:gd name="T51" fmla="*/ 2147483646 h 729"/>
              <a:gd name="T52" fmla="*/ 729446613 w 4"/>
              <a:gd name="T53" fmla="*/ 1987132999 h 729"/>
              <a:gd name="T54" fmla="*/ 484306175 w 4"/>
              <a:gd name="T55" fmla="*/ 2007179912 h 729"/>
              <a:gd name="T56" fmla="*/ 0 w 4"/>
              <a:gd name="T57" fmla="*/ 1831243440 h 729"/>
              <a:gd name="T58" fmla="*/ 729446613 w 4"/>
              <a:gd name="T59" fmla="*/ 1825046398 h 729"/>
              <a:gd name="T60" fmla="*/ 0 w 4"/>
              <a:gd name="T61" fmla="*/ 1840002253 h 729"/>
              <a:gd name="T62" fmla="*/ 0 w 4"/>
              <a:gd name="T63" fmla="*/ 1659712197 h 729"/>
              <a:gd name="T64" fmla="*/ 729446613 w 4"/>
              <a:gd name="T65" fmla="*/ 1673776350 h 729"/>
              <a:gd name="T66" fmla="*/ 0 w 4"/>
              <a:gd name="T67" fmla="*/ 1669314114 h 729"/>
              <a:gd name="T68" fmla="*/ 484306175 w 4"/>
              <a:gd name="T69" fmla="*/ 1493295914 h 729"/>
              <a:gd name="T70" fmla="*/ 484306175 w 4"/>
              <a:gd name="T71" fmla="*/ 1513874575 h 729"/>
              <a:gd name="T72" fmla="*/ 0 w 4"/>
              <a:gd name="T73" fmla="*/ 1338027933 h 729"/>
              <a:gd name="T74" fmla="*/ 920181458 w 4"/>
              <a:gd name="T75" fmla="*/ 1338027933 h 729"/>
              <a:gd name="T76" fmla="*/ 0 w 4"/>
              <a:gd name="T77" fmla="*/ 1338027933 h 729"/>
              <a:gd name="T78" fmla="*/ 729446613 w 4"/>
              <a:gd name="T79" fmla="*/ 1162094234 h 729"/>
              <a:gd name="T80" fmla="*/ 484306175 w 4"/>
              <a:gd name="T81" fmla="*/ 1182111779 h 729"/>
              <a:gd name="T82" fmla="*/ 0 w 4"/>
              <a:gd name="T83" fmla="*/ 1000676487 h 729"/>
              <a:gd name="T84" fmla="*/ 920181458 w 4"/>
              <a:gd name="T85" fmla="*/ 1000676487 h 729"/>
              <a:gd name="T86" fmla="*/ 0 w 4"/>
              <a:gd name="T87" fmla="*/ 1000676487 h 729"/>
              <a:gd name="T88" fmla="*/ 729446613 w 4"/>
              <a:gd name="T89" fmla="*/ 833891862 h 729"/>
              <a:gd name="T90" fmla="*/ 484306175 w 4"/>
              <a:gd name="T91" fmla="*/ 844221027 h 729"/>
              <a:gd name="T92" fmla="*/ 0 w 4"/>
              <a:gd name="T93" fmla="*/ 668358775 h 729"/>
              <a:gd name="T94" fmla="*/ 729446613 w 4"/>
              <a:gd name="T95" fmla="*/ 663011955 h 729"/>
              <a:gd name="T96" fmla="*/ 0 w 4"/>
              <a:gd name="T97" fmla="*/ 677946726 h 729"/>
              <a:gd name="T98" fmla="*/ 0 w 4"/>
              <a:gd name="T99" fmla="*/ 504166110 h 729"/>
              <a:gd name="T100" fmla="*/ 729446613 w 4"/>
              <a:gd name="T101" fmla="*/ 513711569 h 729"/>
              <a:gd name="T102" fmla="*/ 0 w 4"/>
              <a:gd name="T103" fmla="*/ 508743450 h 729"/>
              <a:gd name="T104" fmla="*/ 484306175 w 4"/>
              <a:gd name="T105" fmla="*/ 332782693 h 729"/>
              <a:gd name="T106" fmla="*/ 484306175 w 4"/>
              <a:gd name="T107" fmla="*/ 351660434 h 729"/>
              <a:gd name="T108" fmla="*/ 0 w 4"/>
              <a:gd name="T109" fmla="*/ 175807449 h 729"/>
              <a:gd name="T110" fmla="*/ 920181458 w 4"/>
              <a:gd name="T111" fmla="*/ 175807449 h 729"/>
              <a:gd name="T112" fmla="*/ 0 w 4"/>
              <a:gd name="T113" fmla="*/ 180424550 h 729"/>
              <a:gd name="T114" fmla="*/ 0 w 4"/>
              <a:gd name="T115" fmla="*/ 4461254 h 729"/>
              <a:gd name="T116" fmla="*/ 920181458 w 4"/>
              <a:gd name="T117" fmla="*/ 9301929 h 729"/>
              <a:gd name="T118" fmla="*/ 0 w 4"/>
              <a:gd name="T119" fmla="*/ 9301929 h 72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4"/>
              <a:gd name="T181" fmla="*/ 0 h 729"/>
              <a:gd name="T182" fmla="*/ 4 w 4"/>
              <a:gd name="T183" fmla="*/ 729 h 72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4" h="729">
                <a:moveTo>
                  <a:pt x="0" y="726"/>
                </a:moveTo>
                <a:lnTo>
                  <a:pt x="0" y="726"/>
                </a:lnTo>
                <a:lnTo>
                  <a:pt x="0" y="725"/>
                </a:lnTo>
                <a:lnTo>
                  <a:pt x="2" y="725"/>
                </a:lnTo>
                <a:lnTo>
                  <a:pt x="3" y="725"/>
                </a:lnTo>
                <a:lnTo>
                  <a:pt x="4" y="726"/>
                </a:lnTo>
                <a:lnTo>
                  <a:pt x="3" y="727"/>
                </a:lnTo>
                <a:lnTo>
                  <a:pt x="2" y="729"/>
                </a:lnTo>
                <a:lnTo>
                  <a:pt x="0" y="727"/>
                </a:lnTo>
                <a:lnTo>
                  <a:pt x="0" y="726"/>
                </a:lnTo>
                <a:close/>
                <a:moveTo>
                  <a:pt x="0" y="694"/>
                </a:moveTo>
                <a:lnTo>
                  <a:pt x="0" y="694"/>
                </a:lnTo>
                <a:lnTo>
                  <a:pt x="0" y="692"/>
                </a:lnTo>
                <a:lnTo>
                  <a:pt x="2" y="692"/>
                </a:lnTo>
                <a:lnTo>
                  <a:pt x="3" y="692"/>
                </a:lnTo>
                <a:lnTo>
                  <a:pt x="4" y="694"/>
                </a:lnTo>
                <a:lnTo>
                  <a:pt x="3" y="695"/>
                </a:lnTo>
                <a:lnTo>
                  <a:pt x="2" y="695"/>
                </a:lnTo>
                <a:lnTo>
                  <a:pt x="0" y="695"/>
                </a:lnTo>
                <a:lnTo>
                  <a:pt x="0" y="694"/>
                </a:lnTo>
                <a:close/>
                <a:moveTo>
                  <a:pt x="0" y="661"/>
                </a:moveTo>
                <a:lnTo>
                  <a:pt x="0" y="661"/>
                </a:lnTo>
                <a:lnTo>
                  <a:pt x="0" y="660"/>
                </a:lnTo>
                <a:lnTo>
                  <a:pt x="0" y="659"/>
                </a:lnTo>
                <a:lnTo>
                  <a:pt x="2" y="659"/>
                </a:lnTo>
                <a:lnTo>
                  <a:pt x="3" y="659"/>
                </a:lnTo>
                <a:lnTo>
                  <a:pt x="4" y="661"/>
                </a:lnTo>
                <a:lnTo>
                  <a:pt x="3" y="661"/>
                </a:lnTo>
                <a:lnTo>
                  <a:pt x="2" y="663"/>
                </a:lnTo>
                <a:lnTo>
                  <a:pt x="0" y="661"/>
                </a:lnTo>
                <a:close/>
                <a:moveTo>
                  <a:pt x="0" y="627"/>
                </a:moveTo>
                <a:lnTo>
                  <a:pt x="0" y="627"/>
                </a:lnTo>
                <a:lnTo>
                  <a:pt x="0" y="626"/>
                </a:lnTo>
                <a:lnTo>
                  <a:pt x="2" y="626"/>
                </a:lnTo>
                <a:lnTo>
                  <a:pt x="3" y="626"/>
                </a:lnTo>
                <a:lnTo>
                  <a:pt x="4" y="627"/>
                </a:lnTo>
                <a:lnTo>
                  <a:pt x="3" y="629"/>
                </a:lnTo>
                <a:lnTo>
                  <a:pt x="2" y="629"/>
                </a:lnTo>
                <a:lnTo>
                  <a:pt x="0" y="629"/>
                </a:lnTo>
                <a:lnTo>
                  <a:pt x="0" y="627"/>
                </a:lnTo>
                <a:close/>
                <a:moveTo>
                  <a:pt x="0" y="595"/>
                </a:moveTo>
                <a:lnTo>
                  <a:pt x="0" y="595"/>
                </a:lnTo>
                <a:lnTo>
                  <a:pt x="0" y="594"/>
                </a:lnTo>
                <a:lnTo>
                  <a:pt x="2" y="592"/>
                </a:lnTo>
                <a:lnTo>
                  <a:pt x="3" y="594"/>
                </a:lnTo>
                <a:lnTo>
                  <a:pt x="4" y="595"/>
                </a:lnTo>
                <a:lnTo>
                  <a:pt x="3" y="596"/>
                </a:lnTo>
                <a:lnTo>
                  <a:pt x="2" y="596"/>
                </a:lnTo>
                <a:lnTo>
                  <a:pt x="0" y="596"/>
                </a:lnTo>
                <a:lnTo>
                  <a:pt x="0" y="595"/>
                </a:lnTo>
                <a:close/>
                <a:moveTo>
                  <a:pt x="0" y="561"/>
                </a:moveTo>
                <a:lnTo>
                  <a:pt x="0" y="561"/>
                </a:lnTo>
                <a:lnTo>
                  <a:pt x="0" y="560"/>
                </a:lnTo>
                <a:lnTo>
                  <a:pt x="2" y="560"/>
                </a:lnTo>
                <a:lnTo>
                  <a:pt x="3" y="560"/>
                </a:lnTo>
                <a:lnTo>
                  <a:pt x="4" y="561"/>
                </a:lnTo>
                <a:lnTo>
                  <a:pt x="3" y="563"/>
                </a:lnTo>
                <a:lnTo>
                  <a:pt x="2" y="564"/>
                </a:lnTo>
                <a:lnTo>
                  <a:pt x="0" y="563"/>
                </a:lnTo>
                <a:lnTo>
                  <a:pt x="0" y="561"/>
                </a:lnTo>
                <a:close/>
                <a:moveTo>
                  <a:pt x="0" y="529"/>
                </a:moveTo>
                <a:lnTo>
                  <a:pt x="0" y="529"/>
                </a:lnTo>
                <a:lnTo>
                  <a:pt x="0" y="528"/>
                </a:lnTo>
                <a:lnTo>
                  <a:pt x="2" y="528"/>
                </a:lnTo>
                <a:lnTo>
                  <a:pt x="3" y="528"/>
                </a:lnTo>
                <a:lnTo>
                  <a:pt x="4" y="529"/>
                </a:lnTo>
                <a:lnTo>
                  <a:pt x="3" y="530"/>
                </a:lnTo>
                <a:lnTo>
                  <a:pt x="2" y="530"/>
                </a:lnTo>
                <a:lnTo>
                  <a:pt x="0" y="530"/>
                </a:lnTo>
                <a:lnTo>
                  <a:pt x="0" y="529"/>
                </a:lnTo>
                <a:close/>
                <a:moveTo>
                  <a:pt x="0" y="497"/>
                </a:moveTo>
                <a:lnTo>
                  <a:pt x="0" y="497"/>
                </a:lnTo>
                <a:lnTo>
                  <a:pt x="0" y="495"/>
                </a:lnTo>
                <a:lnTo>
                  <a:pt x="0" y="494"/>
                </a:lnTo>
                <a:lnTo>
                  <a:pt x="2" y="494"/>
                </a:lnTo>
                <a:lnTo>
                  <a:pt x="3" y="494"/>
                </a:lnTo>
                <a:lnTo>
                  <a:pt x="4" y="497"/>
                </a:lnTo>
                <a:lnTo>
                  <a:pt x="3" y="497"/>
                </a:lnTo>
                <a:lnTo>
                  <a:pt x="2" y="498"/>
                </a:lnTo>
                <a:lnTo>
                  <a:pt x="0" y="497"/>
                </a:lnTo>
                <a:close/>
                <a:moveTo>
                  <a:pt x="0" y="463"/>
                </a:moveTo>
                <a:lnTo>
                  <a:pt x="0" y="463"/>
                </a:lnTo>
                <a:lnTo>
                  <a:pt x="0" y="461"/>
                </a:lnTo>
                <a:lnTo>
                  <a:pt x="2" y="461"/>
                </a:lnTo>
                <a:lnTo>
                  <a:pt x="3" y="461"/>
                </a:lnTo>
                <a:lnTo>
                  <a:pt x="4" y="463"/>
                </a:lnTo>
                <a:lnTo>
                  <a:pt x="3" y="464"/>
                </a:lnTo>
                <a:lnTo>
                  <a:pt x="2" y="465"/>
                </a:lnTo>
                <a:lnTo>
                  <a:pt x="2" y="464"/>
                </a:lnTo>
                <a:lnTo>
                  <a:pt x="0" y="464"/>
                </a:lnTo>
                <a:lnTo>
                  <a:pt x="0" y="463"/>
                </a:lnTo>
                <a:close/>
                <a:moveTo>
                  <a:pt x="0" y="430"/>
                </a:moveTo>
                <a:lnTo>
                  <a:pt x="0" y="430"/>
                </a:lnTo>
                <a:lnTo>
                  <a:pt x="0" y="429"/>
                </a:lnTo>
                <a:lnTo>
                  <a:pt x="2" y="428"/>
                </a:lnTo>
                <a:lnTo>
                  <a:pt x="3" y="428"/>
                </a:lnTo>
                <a:lnTo>
                  <a:pt x="3" y="429"/>
                </a:lnTo>
                <a:lnTo>
                  <a:pt x="4" y="430"/>
                </a:lnTo>
                <a:lnTo>
                  <a:pt x="3" y="432"/>
                </a:lnTo>
                <a:lnTo>
                  <a:pt x="2" y="432"/>
                </a:lnTo>
                <a:lnTo>
                  <a:pt x="0" y="432"/>
                </a:lnTo>
                <a:lnTo>
                  <a:pt x="0" y="430"/>
                </a:lnTo>
                <a:close/>
                <a:moveTo>
                  <a:pt x="0" y="397"/>
                </a:moveTo>
                <a:lnTo>
                  <a:pt x="0" y="397"/>
                </a:lnTo>
                <a:lnTo>
                  <a:pt x="0" y="395"/>
                </a:lnTo>
                <a:lnTo>
                  <a:pt x="2" y="395"/>
                </a:lnTo>
                <a:lnTo>
                  <a:pt x="3" y="395"/>
                </a:lnTo>
                <a:lnTo>
                  <a:pt x="4" y="397"/>
                </a:lnTo>
                <a:lnTo>
                  <a:pt x="3" y="398"/>
                </a:lnTo>
                <a:lnTo>
                  <a:pt x="3" y="399"/>
                </a:lnTo>
                <a:lnTo>
                  <a:pt x="2" y="399"/>
                </a:lnTo>
                <a:lnTo>
                  <a:pt x="0" y="398"/>
                </a:lnTo>
                <a:lnTo>
                  <a:pt x="0" y="397"/>
                </a:lnTo>
                <a:close/>
                <a:moveTo>
                  <a:pt x="0" y="364"/>
                </a:moveTo>
                <a:lnTo>
                  <a:pt x="0" y="364"/>
                </a:lnTo>
                <a:lnTo>
                  <a:pt x="0" y="363"/>
                </a:lnTo>
                <a:lnTo>
                  <a:pt x="2" y="363"/>
                </a:lnTo>
                <a:lnTo>
                  <a:pt x="3" y="363"/>
                </a:lnTo>
                <a:lnTo>
                  <a:pt x="4" y="364"/>
                </a:lnTo>
                <a:lnTo>
                  <a:pt x="3" y="366"/>
                </a:lnTo>
                <a:lnTo>
                  <a:pt x="2" y="366"/>
                </a:lnTo>
                <a:lnTo>
                  <a:pt x="0" y="366"/>
                </a:lnTo>
                <a:lnTo>
                  <a:pt x="0" y="364"/>
                </a:lnTo>
                <a:close/>
                <a:moveTo>
                  <a:pt x="0" y="332"/>
                </a:moveTo>
                <a:lnTo>
                  <a:pt x="0" y="332"/>
                </a:lnTo>
                <a:lnTo>
                  <a:pt x="0" y="330"/>
                </a:lnTo>
                <a:lnTo>
                  <a:pt x="2" y="329"/>
                </a:lnTo>
                <a:lnTo>
                  <a:pt x="3" y="330"/>
                </a:lnTo>
                <a:lnTo>
                  <a:pt x="4" y="332"/>
                </a:lnTo>
                <a:lnTo>
                  <a:pt x="3" y="333"/>
                </a:lnTo>
                <a:lnTo>
                  <a:pt x="2" y="333"/>
                </a:lnTo>
                <a:lnTo>
                  <a:pt x="0" y="333"/>
                </a:lnTo>
                <a:lnTo>
                  <a:pt x="0" y="332"/>
                </a:lnTo>
                <a:close/>
                <a:moveTo>
                  <a:pt x="0" y="298"/>
                </a:moveTo>
                <a:lnTo>
                  <a:pt x="0" y="298"/>
                </a:lnTo>
                <a:lnTo>
                  <a:pt x="0" y="297"/>
                </a:lnTo>
                <a:lnTo>
                  <a:pt x="2" y="297"/>
                </a:lnTo>
                <a:lnTo>
                  <a:pt x="3" y="297"/>
                </a:lnTo>
                <a:lnTo>
                  <a:pt x="4" y="298"/>
                </a:lnTo>
                <a:lnTo>
                  <a:pt x="3" y="299"/>
                </a:lnTo>
                <a:lnTo>
                  <a:pt x="2" y="301"/>
                </a:lnTo>
                <a:lnTo>
                  <a:pt x="0" y="299"/>
                </a:lnTo>
                <a:lnTo>
                  <a:pt x="0" y="298"/>
                </a:lnTo>
                <a:close/>
                <a:moveTo>
                  <a:pt x="0" y="266"/>
                </a:moveTo>
                <a:lnTo>
                  <a:pt x="0" y="266"/>
                </a:lnTo>
                <a:lnTo>
                  <a:pt x="0" y="264"/>
                </a:lnTo>
                <a:lnTo>
                  <a:pt x="2" y="264"/>
                </a:lnTo>
                <a:lnTo>
                  <a:pt x="3" y="264"/>
                </a:lnTo>
                <a:lnTo>
                  <a:pt x="4" y="266"/>
                </a:lnTo>
                <a:lnTo>
                  <a:pt x="3" y="267"/>
                </a:lnTo>
                <a:lnTo>
                  <a:pt x="2" y="267"/>
                </a:lnTo>
                <a:lnTo>
                  <a:pt x="0" y="267"/>
                </a:lnTo>
                <a:lnTo>
                  <a:pt x="0" y="266"/>
                </a:lnTo>
                <a:close/>
                <a:moveTo>
                  <a:pt x="0" y="232"/>
                </a:moveTo>
                <a:lnTo>
                  <a:pt x="0" y="232"/>
                </a:lnTo>
                <a:lnTo>
                  <a:pt x="0" y="231"/>
                </a:lnTo>
                <a:lnTo>
                  <a:pt x="2" y="231"/>
                </a:lnTo>
                <a:lnTo>
                  <a:pt x="3" y="231"/>
                </a:lnTo>
                <a:lnTo>
                  <a:pt x="4" y="232"/>
                </a:lnTo>
                <a:lnTo>
                  <a:pt x="3" y="233"/>
                </a:lnTo>
                <a:lnTo>
                  <a:pt x="3" y="235"/>
                </a:lnTo>
                <a:lnTo>
                  <a:pt x="2" y="235"/>
                </a:lnTo>
                <a:lnTo>
                  <a:pt x="0" y="233"/>
                </a:lnTo>
                <a:lnTo>
                  <a:pt x="0" y="232"/>
                </a:lnTo>
                <a:close/>
                <a:moveTo>
                  <a:pt x="0" y="199"/>
                </a:moveTo>
                <a:lnTo>
                  <a:pt x="0" y="199"/>
                </a:lnTo>
                <a:lnTo>
                  <a:pt x="0" y="198"/>
                </a:lnTo>
                <a:lnTo>
                  <a:pt x="2" y="198"/>
                </a:lnTo>
                <a:lnTo>
                  <a:pt x="3" y="198"/>
                </a:lnTo>
                <a:lnTo>
                  <a:pt x="4" y="199"/>
                </a:lnTo>
                <a:lnTo>
                  <a:pt x="3" y="201"/>
                </a:lnTo>
                <a:lnTo>
                  <a:pt x="2" y="201"/>
                </a:lnTo>
                <a:lnTo>
                  <a:pt x="0" y="201"/>
                </a:lnTo>
                <a:lnTo>
                  <a:pt x="0" y="199"/>
                </a:lnTo>
                <a:close/>
                <a:moveTo>
                  <a:pt x="0" y="167"/>
                </a:moveTo>
                <a:lnTo>
                  <a:pt x="0" y="167"/>
                </a:lnTo>
                <a:lnTo>
                  <a:pt x="0" y="166"/>
                </a:lnTo>
                <a:lnTo>
                  <a:pt x="2" y="164"/>
                </a:lnTo>
                <a:lnTo>
                  <a:pt x="3" y="166"/>
                </a:lnTo>
                <a:lnTo>
                  <a:pt x="4" y="167"/>
                </a:lnTo>
                <a:lnTo>
                  <a:pt x="3" y="168"/>
                </a:lnTo>
                <a:lnTo>
                  <a:pt x="2" y="168"/>
                </a:lnTo>
                <a:lnTo>
                  <a:pt x="0" y="168"/>
                </a:lnTo>
                <a:lnTo>
                  <a:pt x="0" y="167"/>
                </a:lnTo>
                <a:close/>
                <a:moveTo>
                  <a:pt x="0" y="133"/>
                </a:moveTo>
                <a:lnTo>
                  <a:pt x="0" y="133"/>
                </a:lnTo>
                <a:lnTo>
                  <a:pt x="0" y="132"/>
                </a:lnTo>
                <a:lnTo>
                  <a:pt x="2" y="132"/>
                </a:lnTo>
                <a:lnTo>
                  <a:pt x="3" y="132"/>
                </a:lnTo>
                <a:lnTo>
                  <a:pt x="4" y="133"/>
                </a:lnTo>
                <a:lnTo>
                  <a:pt x="3" y="135"/>
                </a:lnTo>
                <a:lnTo>
                  <a:pt x="2" y="136"/>
                </a:lnTo>
                <a:lnTo>
                  <a:pt x="0" y="135"/>
                </a:lnTo>
                <a:lnTo>
                  <a:pt x="0" y="133"/>
                </a:lnTo>
                <a:close/>
                <a:moveTo>
                  <a:pt x="0" y="101"/>
                </a:moveTo>
                <a:lnTo>
                  <a:pt x="0" y="101"/>
                </a:lnTo>
                <a:lnTo>
                  <a:pt x="0" y="100"/>
                </a:lnTo>
                <a:lnTo>
                  <a:pt x="2" y="100"/>
                </a:lnTo>
                <a:lnTo>
                  <a:pt x="3" y="100"/>
                </a:lnTo>
                <a:lnTo>
                  <a:pt x="4" y="101"/>
                </a:lnTo>
                <a:lnTo>
                  <a:pt x="3" y="102"/>
                </a:lnTo>
                <a:lnTo>
                  <a:pt x="2" y="102"/>
                </a:lnTo>
                <a:lnTo>
                  <a:pt x="0" y="102"/>
                </a:lnTo>
                <a:lnTo>
                  <a:pt x="0" y="101"/>
                </a:lnTo>
                <a:close/>
                <a:moveTo>
                  <a:pt x="0" y="69"/>
                </a:moveTo>
                <a:lnTo>
                  <a:pt x="0" y="69"/>
                </a:lnTo>
                <a:lnTo>
                  <a:pt x="0" y="67"/>
                </a:lnTo>
                <a:lnTo>
                  <a:pt x="0" y="66"/>
                </a:lnTo>
                <a:lnTo>
                  <a:pt x="2" y="66"/>
                </a:lnTo>
                <a:lnTo>
                  <a:pt x="3" y="66"/>
                </a:lnTo>
                <a:lnTo>
                  <a:pt x="4" y="69"/>
                </a:lnTo>
                <a:lnTo>
                  <a:pt x="3" y="69"/>
                </a:lnTo>
                <a:lnTo>
                  <a:pt x="2" y="70"/>
                </a:lnTo>
                <a:lnTo>
                  <a:pt x="0" y="69"/>
                </a:lnTo>
                <a:close/>
                <a:moveTo>
                  <a:pt x="0" y="35"/>
                </a:moveTo>
                <a:lnTo>
                  <a:pt x="0" y="35"/>
                </a:lnTo>
                <a:lnTo>
                  <a:pt x="0" y="33"/>
                </a:lnTo>
                <a:lnTo>
                  <a:pt x="2" y="33"/>
                </a:lnTo>
                <a:lnTo>
                  <a:pt x="3" y="33"/>
                </a:lnTo>
                <a:lnTo>
                  <a:pt x="4" y="35"/>
                </a:lnTo>
                <a:lnTo>
                  <a:pt x="3" y="36"/>
                </a:lnTo>
                <a:lnTo>
                  <a:pt x="2" y="37"/>
                </a:lnTo>
                <a:lnTo>
                  <a:pt x="2" y="36"/>
                </a:lnTo>
                <a:lnTo>
                  <a:pt x="0" y="36"/>
                </a:lnTo>
                <a:lnTo>
                  <a:pt x="0" y="35"/>
                </a:lnTo>
                <a:close/>
                <a:moveTo>
                  <a:pt x="0" y="2"/>
                </a:moveTo>
                <a:lnTo>
                  <a:pt x="0" y="2"/>
                </a:lnTo>
                <a:lnTo>
                  <a:pt x="0" y="1"/>
                </a:lnTo>
                <a:lnTo>
                  <a:pt x="2" y="0"/>
                </a:lnTo>
                <a:lnTo>
                  <a:pt x="3" y="0"/>
                </a:lnTo>
                <a:lnTo>
                  <a:pt x="3" y="1"/>
                </a:lnTo>
                <a:lnTo>
                  <a:pt x="4" y="2"/>
                </a:lnTo>
                <a:lnTo>
                  <a:pt x="3" y="4"/>
                </a:lnTo>
                <a:lnTo>
                  <a:pt x="2" y="4"/>
                </a:lnTo>
                <a:lnTo>
                  <a:pt x="0" y="4"/>
                </a:lnTo>
                <a:lnTo>
                  <a:pt x="0" y="2"/>
                </a:lnTo>
                <a:close/>
              </a:path>
            </a:pathLst>
          </a:custGeom>
          <a:solidFill>
            <a:srgbClr val="000000"/>
          </a:solidFill>
          <a:ln w="1588">
            <a:solidFill>
              <a:srgbClr val="000000"/>
            </a:solidFill>
            <a:round/>
            <a:headEnd/>
            <a:tailEnd/>
          </a:ln>
        </p:spPr>
        <p:txBody>
          <a:bodyPr/>
          <a:lstStyle/>
          <a:p>
            <a:endParaRPr lang="zh-CN" altLang="en-US"/>
          </a:p>
        </p:txBody>
      </p:sp>
      <p:sp>
        <p:nvSpPr>
          <p:cNvPr id="12342" name="未知">
            <a:extLst>
              <a:ext uri="{FF2B5EF4-FFF2-40B4-BE49-F238E27FC236}">
                <a16:creationId xmlns:a16="http://schemas.microsoft.com/office/drawing/2014/main" id="{513B1D60-8962-4573-98A6-4F6FCDA6CE19}"/>
              </a:ext>
            </a:extLst>
          </p:cNvPr>
          <p:cNvSpPr>
            <a:spLocks/>
          </p:cNvSpPr>
          <p:nvPr/>
        </p:nvSpPr>
        <p:spPr bwMode="auto">
          <a:xfrm>
            <a:off x="6647353" y="4612680"/>
            <a:ext cx="109854" cy="167045"/>
          </a:xfrm>
          <a:custGeom>
            <a:avLst/>
            <a:gdLst>
              <a:gd name="T0" fmla="*/ 0 w 84"/>
              <a:gd name="T1" fmla="*/ 553941714 h 127"/>
              <a:gd name="T2" fmla="*/ 162290326 w 84"/>
              <a:gd name="T3" fmla="*/ 0 h 127"/>
              <a:gd name="T4" fmla="*/ 325842559 w 84"/>
              <a:gd name="T5" fmla="*/ 553941714 h 127"/>
              <a:gd name="T6" fmla="*/ 0 w 84"/>
              <a:gd name="T7" fmla="*/ 553941714 h 127"/>
              <a:gd name="T8" fmla="*/ 0 60000 65536"/>
              <a:gd name="T9" fmla="*/ 0 60000 65536"/>
              <a:gd name="T10" fmla="*/ 0 60000 65536"/>
              <a:gd name="T11" fmla="*/ 0 60000 65536"/>
              <a:gd name="T12" fmla="*/ 0 w 84"/>
              <a:gd name="T13" fmla="*/ 0 h 127"/>
              <a:gd name="T14" fmla="*/ 84 w 84"/>
              <a:gd name="T15" fmla="*/ 127 h 127"/>
            </a:gdLst>
            <a:ahLst/>
            <a:cxnLst>
              <a:cxn ang="T8">
                <a:pos x="T0" y="T1"/>
              </a:cxn>
              <a:cxn ang="T9">
                <a:pos x="T2" y="T3"/>
              </a:cxn>
              <a:cxn ang="T10">
                <a:pos x="T4" y="T5"/>
              </a:cxn>
              <a:cxn ang="T11">
                <a:pos x="T6" y="T7"/>
              </a:cxn>
            </a:cxnLst>
            <a:rect l="T12" t="T13" r="T14" b="T15"/>
            <a:pathLst>
              <a:path w="84" h="127">
                <a:moveTo>
                  <a:pt x="0" y="127"/>
                </a:moveTo>
                <a:lnTo>
                  <a:pt x="42" y="0"/>
                </a:lnTo>
                <a:lnTo>
                  <a:pt x="84" y="127"/>
                </a:lnTo>
                <a:lnTo>
                  <a:pt x="0" y="127"/>
                </a:lnTo>
                <a:close/>
              </a:path>
            </a:pathLst>
          </a:custGeom>
          <a:solidFill>
            <a:srgbClr val="000000"/>
          </a:solidFill>
          <a:ln w="9525">
            <a:noFill/>
            <a:round/>
            <a:headEnd/>
            <a:tailEnd/>
          </a:ln>
        </p:spPr>
        <p:txBody>
          <a:bodyPr/>
          <a:lstStyle/>
          <a:p>
            <a:endParaRPr lang="zh-CN" altLang="en-US"/>
          </a:p>
        </p:txBody>
      </p:sp>
      <p:sp>
        <p:nvSpPr>
          <p:cNvPr id="12343" name="Rectangle 97">
            <a:extLst>
              <a:ext uri="{FF2B5EF4-FFF2-40B4-BE49-F238E27FC236}">
                <a16:creationId xmlns:a16="http://schemas.microsoft.com/office/drawing/2014/main" id="{DEED6026-10D6-E443-5251-1B978466A483}"/>
              </a:ext>
            </a:extLst>
          </p:cNvPr>
          <p:cNvSpPr>
            <a:spLocks noChangeArrowheads="1"/>
          </p:cNvSpPr>
          <p:nvPr/>
        </p:nvSpPr>
        <p:spPr bwMode="auto">
          <a:xfrm>
            <a:off x="6742603" y="4838158"/>
            <a:ext cx="126999" cy="152436"/>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sz="1000" b="1">
                <a:solidFill>
                  <a:srgbClr val="0000FF"/>
                </a:solidFill>
                <a:latin typeface="宋体" pitchFamily="2" charset="-122"/>
              </a:rPr>
              <a:t>15</a:t>
            </a:r>
            <a:endParaRPr lang="zh-CN" altLang="en-US" sz="1000" b="1">
              <a:solidFill>
                <a:srgbClr val="0000FF"/>
              </a:solidFill>
              <a:latin typeface="Times New Roman" pitchFamily="18" charset="0"/>
              <a:ea typeface="楷体_GB2312" pitchFamily="1" charset="-122"/>
            </a:endParaRPr>
          </a:p>
        </p:txBody>
      </p:sp>
      <p:sp>
        <p:nvSpPr>
          <p:cNvPr id="12344" name="Rectangle 98">
            <a:extLst>
              <a:ext uri="{FF2B5EF4-FFF2-40B4-BE49-F238E27FC236}">
                <a16:creationId xmlns:a16="http://schemas.microsoft.com/office/drawing/2014/main" id="{4DF3B433-94C3-9B4D-69BC-BDE2D2C1F335}"/>
              </a:ext>
            </a:extLst>
          </p:cNvPr>
          <p:cNvSpPr>
            <a:spLocks noChangeArrowheads="1"/>
          </p:cNvSpPr>
          <p:nvPr/>
        </p:nvSpPr>
        <p:spPr bwMode="auto">
          <a:xfrm>
            <a:off x="5089709" y="6443820"/>
            <a:ext cx="2325989" cy="276926"/>
          </a:xfrm>
          <a:prstGeom prst="rect">
            <a:avLst/>
          </a:prstGeom>
          <a:noFill/>
          <a:ln w="9525">
            <a:noFill/>
            <a:miter lim="800000"/>
            <a:headEnd/>
            <a:tailEnd/>
          </a:ln>
        </p:spPr>
        <p:txBody>
          <a:bodyPr wrap="none" lIns="0" tIns="0" rIns="0" bIns="0">
            <a:spAutoFit/>
          </a:bodyPr>
          <a:lstStyle/>
          <a:p>
            <a:pPr eaLnBrk="1" hangingPunct="1">
              <a:buFont typeface="Arial" pitchFamily="34" charset="0"/>
              <a:buNone/>
            </a:pPr>
            <a:r>
              <a:rPr lang="zh-CN" altLang="en-US" i="0" dirty="0">
                <a:solidFill>
                  <a:srgbClr val="080808"/>
                </a:solidFill>
                <a:latin typeface="宋体" pitchFamily="2" charset="-122"/>
              </a:rPr>
              <a:t>（</a:t>
            </a:r>
            <a:r>
              <a:rPr lang="en-US" altLang="zh-CN" sz="1800" b="1" i="0" dirty="0">
                <a:solidFill>
                  <a:srgbClr val="080808"/>
                </a:solidFill>
                <a:latin typeface="宋体" pitchFamily="2" charset="-122"/>
              </a:rPr>
              <a:t>2</a:t>
            </a:r>
            <a:r>
              <a:rPr lang="zh-CN" altLang="en-US" sz="1800" b="1" i="0" dirty="0">
                <a:solidFill>
                  <a:srgbClr val="080808"/>
                </a:solidFill>
                <a:latin typeface="宋体" pitchFamily="2" charset="-122"/>
              </a:rPr>
              <a:t>）选</a:t>
            </a:r>
            <a:r>
              <a:rPr lang="en-US" altLang="zh-CN" sz="1800" b="1" i="0" dirty="0">
                <a:solidFill>
                  <a:srgbClr val="080808"/>
                </a:solidFill>
                <a:latin typeface="宋体" pitchFamily="2" charset="-122"/>
              </a:rPr>
              <a:t>F</a:t>
            </a:r>
            <a:r>
              <a:rPr lang="zh-CN" altLang="en-US" sz="1800" b="1" i="0" dirty="0">
                <a:solidFill>
                  <a:srgbClr val="080808"/>
                </a:solidFill>
                <a:latin typeface="宋体" pitchFamily="2" charset="-122"/>
              </a:rPr>
              <a:t>点，更新路径</a:t>
            </a:r>
            <a:endParaRPr lang="en-US" altLang="zh-CN" sz="1800" b="1" i="0" dirty="0">
              <a:solidFill>
                <a:srgbClr val="080808"/>
              </a:solidFill>
              <a:latin typeface="宋体" pitchFamily="2" charset="-122"/>
            </a:endParaRPr>
          </a:p>
        </p:txBody>
      </p:sp>
      <p:sp>
        <p:nvSpPr>
          <p:cNvPr id="48" name="TextBox 47">
            <a:extLst>
              <a:ext uri="{FF2B5EF4-FFF2-40B4-BE49-F238E27FC236}">
                <a16:creationId xmlns:a16="http://schemas.microsoft.com/office/drawing/2014/main" id="{EDDF6295-A473-BEC2-F09E-811580C5A06F}"/>
              </a:ext>
            </a:extLst>
          </p:cNvPr>
          <p:cNvSpPr txBox="1">
            <a:spLocks noChangeArrowheads="1"/>
          </p:cNvSpPr>
          <p:nvPr/>
        </p:nvSpPr>
        <p:spPr bwMode="auto">
          <a:xfrm>
            <a:off x="6415604" y="6056251"/>
            <a:ext cx="714375" cy="307850"/>
          </a:xfrm>
          <a:prstGeom prst="rect">
            <a:avLst/>
          </a:prstGeom>
          <a:noFill/>
          <a:ln w="9525">
            <a:noFill/>
            <a:miter lim="800000"/>
            <a:headEnd/>
            <a:tailEnd/>
          </a:ln>
        </p:spPr>
        <p:txBody>
          <a:bodyPr>
            <a:spAutoFit/>
          </a:bodyPr>
          <a:lstStyle/>
          <a:p>
            <a:r>
              <a:rPr lang="en-US" altLang="zh-CN" sz="1400" i="0" dirty="0">
                <a:solidFill>
                  <a:srgbClr val="FF0000"/>
                </a:solidFill>
              </a:rPr>
              <a:t>5,A</a:t>
            </a:r>
            <a:endParaRPr lang="zh-CN" altLang="en-US" sz="1400" i="0" dirty="0">
              <a:solidFill>
                <a:srgbClr val="FF0000"/>
              </a:solidFill>
            </a:endParaRPr>
          </a:p>
        </p:txBody>
      </p:sp>
      <p:sp>
        <p:nvSpPr>
          <p:cNvPr id="49" name="TextBox 48">
            <a:extLst>
              <a:ext uri="{FF2B5EF4-FFF2-40B4-BE49-F238E27FC236}">
                <a16:creationId xmlns:a16="http://schemas.microsoft.com/office/drawing/2014/main" id="{E4DFC2A7-7655-D6E9-ED13-3C4F9E8E4113}"/>
              </a:ext>
            </a:extLst>
          </p:cNvPr>
          <p:cNvSpPr txBox="1">
            <a:spLocks noChangeArrowheads="1"/>
          </p:cNvSpPr>
          <p:nvPr/>
        </p:nvSpPr>
        <p:spPr bwMode="auto">
          <a:xfrm>
            <a:off x="4986854" y="6056251"/>
            <a:ext cx="714375" cy="307850"/>
          </a:xfrm>
          <a:prstGeom prst="rect">
            <a:avLst/>
          </a:prstGeom>
          <a:noFill/>
          <a:ln w="9525">
            <a:noFill/>
            <a:miter lim="800000"/>
            <a:headEnd/>
            <a:tailEnd/>
          </a:ln>
        </p:spPr>
        <p:txBody>
          <a:bodyPr>
            <a:spAutoFit/>
          </a:bodyPr>
          <a:lstStyle/>
          <a:p>
            <a:r>
              <a:rPr lang="en-US" altLang="zh-CN" sz="1400" i="0" dirty="0">
                <a:solidFill>
                  <a:srgbClr val="FF0000"/>
                </a:solidFill>
              </a:rPr>
              <a:t>12,C</a:t>
            </a:r>
            <a:endParaRPr lang="zh-CN" altLang="en-US" sz="1400" i="0" dirty="0">
              <a:solidFill>
                <a:srgbClr val="FF0000"/>
              </a:solidFill>
            </a:endParaRPr>
          </a:p>
        </p:txBody>
      </p:sp>
      <p:sp>
        <p:nvSpPr>
          <p:cNvPr id="50" name="TextBox 49">
            <a:extLst>
              <a:ext uri="{FF2B5EF4-FFF2-40B4-BE49-F238E27FC236}">
                <a16:creationId xmlns:a16="http://schemas.microsoft.com/office/drawing/2014/main" id="{3920FD9B-80DD-D95D-0784-9B4E04AAD760}"/>
              </a:ext>
            </a:extLst>
          </p:cNvPr>
          <p:cNvSpPr txBox="1">
            <a:spLocks noChangeArrowheads="1"/>
          </p:cNvSpPr>
          <p:nvPr/>
        </p:nvSpPr>
        <p:spPr bwMode="auto">
          <a:xfrm>
            <a:off x="5615483" y="4732466"/>
            <a:ext cx="714375" cy="307850"/>
          </a:xfrm>
          <a:prstGeom prst="rect">
            <a:avLst/>
          </a:prstGeom>
          <a:noFill/>
          <a:ln w="9525">
            <a:noFill/>
            <a:miter lim="800000"/>
            <a:headEnd/>
            <a:tailEnd/>
          </a:ln>
        </p:spPr>
        <p:txBody>
          <a:bodyPr>
            <a:spAutoFit/>
          </a:bodyPr>
          <a:lstStyle/>
          <a:p>
            <a:r>
              <a:rPr lang="en-US" altLang="zh-CN" sz="1400" dirty="0"/>
              <a:t>22,F</a:t>
            </a:r>
            <a:endParaRPr lang="zh-CN" altLang="en-US" sz="1400" dirty="0"/>
          </a:p>
        </p:txBody>
      </p:sp>
      <p:sp>
        <p:nvSpPr>
          <p:cNvPr id="51" name="TextBox 50">
            <a:extLst>
              <a:ext uri="{FF2B5EF4-FFF2-40B4-BE49-F238E27FC236}">
                <a16:creationId xmlns:a16="http://schemas.microsoft.com/office/drawing/2014/main" id="{7212D9DC-0D23-9F7F-BD38-8ECFAF01C982}"/>
              </a:ext>
            </a:extLst>
          </p:cNvPr>
          <p:cNvSpPr txBox="1">
            <a:spLocks noChangeArrowheads="1"/>
          </p:cNvSpPr>
          <p:nvPr/>
        </p:nvSpPr>
        <p:spPr bwMode="auto">
          <a:xfrm>
            <a:off x="6772792" y="4148996"/>
            <a:ext cx="714375" cy="307777"/>
          </a:xfrm>
          <a:prstGeom prst="rect">
            <a:avLst/>
          </a:prstGeom>
          <a:noFill/>
          <a:ln w="9525">
            <a:noFill/>
            <a:miter lim="800000"/>
            <a:headEnd/>
            <a:tailEnd/>
          </a:ln>
        </p:spPr>
        <p:txBody>
          <a:bodyPr>
            <a:spAutoFit/>
          </a:bodyPr>
          <a:lstStyle/>
          <a:p>
            <a:r>
              <a:rPr lang="en-US" altLang="zh-CN" sz="1400" i="0" dirty="0"/>
              <a:t>20,C</a:t>
            </a:r>
            <a:endParaRPr lang="zh-CN" altLang="en-US" sz="1400" i="0" dirty="0"/>
          </a:p>
        </p:txBody>
      </p:sp>
      <p:sp>
        <p:nvSpPr>
          <p:cNvPr id="52" name="TextBox 51">
            <a:extLst>
              <a:ext uri="{FF2B5EF4-FFF2-40B4-BE49-F238E27FC236}">
                <a16:creationId xmlns:a16="http://schemas.microsoft.com/office/drawing/2014/main" id="{C83198DB-FF8C-40E0-58EF-BE27E81F5698}"/>
              </a:ext>
            </a:extLst>
          </p:cNvPr>
          <p:cNvSpPr txBox="1">
            <a:spLocks noChangeArrowheads="1"/>
          </p:cNvSpPr>
          <p:nvPr/>
        </p:nvSpPr>
        <p:spPr bwMode="auto">
          <a:xfrm>
            <a:off x="4843979" y="4148996"/>
            <a:ext cx="714375" cy="307850"/>
          </a:xfrm>
          <a:prstGeom prst="rect">
            <a:avLst/>
          </a:prstGeom>
          <a:noFill/>
          <a:ln w="9525">
            <a:noFill/>
            <a:miter lim="800000"/>
            <a:headEnd/>
            <a:tailEnd/>
          </a:ln>
        </p:spPr>
        <p:txBody>
          <a:bodyPr>
            <a:spAutoFit/>
          </a:bodyPr>
          <a:lstStyle/>
          <a:p>
            <a:r>
              <a:rPr lang="en-US" altLang="zh-CN" sz="1400" i="0" dirty="0"/>
              <a:t>30,F</a:t>
            </a:r>
            <a:endParaRPr lang="zh-CN" altLang="en-US" sz="1400" i="0" dirty="0"/>
          </a:p>
        </p:txBody>
      </p:sp>
      <p:sp>
        <p:nvSpPr>
          <p:cNvPr id="47" name="TextBox 46">
            <a:extLst>
              <a:ext uri="{FF2B5EF4-FFF2-40B4-BE49-F238E27FC236}">
                <a16:creationId xmlns:a16="http://schemas.microsoft.com/office/drawing/2014/main" id="{AAAEDA4E-6443-7B5F-1468-E4E127F3760C}"/>
              </a:ext>
            </a:extLst>
          </p:cNvPr>
          <p:cNvSpPr txBox="1">
            <a:spLocks noChangeArrowheads="1"/>
          </p:cNvSpPr>
          <p:nvPr/>
        </p:nvSpPr>
        <p:spPr bwMode="auto">
          <a:xfrm>
            <a:off x="7201417" y="4720636"/>
            <a:ext cx="714375" cy="307850"/>
          </a:xfrm>
          <a:prstGeom prst="rect">
            <a:avLst/>
          </a:prstGeom>
          <a:noFill/>
          <a:ln w="9525">
            <a:noFill/>
            <a:miter lim="800000"/>
            <a:headEnd/>
            <a:tailEnd/>
          </a:ln>
        </p:spPr>
        <p:txBody>
          <a:bodyPr>
            <a:spAutoFit/>
          </a:bodyPr>
          <a:lstStyle/>
          <a:p>
            <a:r>
              <a:rPr lang="en-US" altLang="zh-CN" sz="1400" i="0" dirty="0">
                <a:solidFill>
                  <a:srgbClr val="FF0000"/>
                </a:solidFill>
              </a:rPr>
              <a:t>0</a:t>
            </a:r>
            <a:endParaRPr lang="zh-CN" altLang="en-US" sz="1400" i="0" dirty="0">
              <a:solidFill>
                <a:srgbClr val="FF0000"/>
              </a:solidFill>
            </a:endParaRPr>
          </a:p>
        </p:txBody>
      </p:sp>
      <p:sp>
        <p:nvSpPr>
          <p:cNvPr id="12346" name="椭圆 12345">
            <a:extLst>
              <a:ext uri="{FF2B5EF4-FFF2-40B4-BE49-F238E27FC236}">
                <a16:creationId xmlns:a16="http://schemas.microsoft.com/office/drawing/2014/main" id="{D0C6A854-3247-569C-44B9-0E01933BFFA0}"/>
              </a:ext>
            </a:extLst>
          </p:cNvPr>
          <p:cNvSpPr/>
          <p:nvPr/>
        </p:nvSpPr>
        <p:spPr bwMode="auto">
          <a:xfrm>
            <a:off x="6510176" y="3202036"/>
            <a:ext cx="330671" cy="400724"/>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12347" name="椭圆 12346">
            <a:extLst>
              <a:ext uri="{FF2B5EF4-FFF2-40B4-BE49-F238E27FC236}">
                <a16:creationId xmlns:a16="http://schemas.microsoft.com/office/drawing/2014/main" id="{DE7FC633-E11C-F599-2FA1-DEB8401C4548}"/>
              </a:ext>
            </a:extLst>
          </p:cNvPr>
          <p:cNvSpPr/>
          <p:nvPr/>
        </p:nvSpPr>
        <p:spPr bwMode="auto">
          <a:xfrm>
            <a:off x="5443538" y="2519575"/>
            <a:ext cx="363878" cy="342666"/>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12350" name="椭圆 12349">
            <a:extLst>
              <a:ext uri="{FF2B5EF4-FFF2-40B4-BE49-F238E27FC236}">
                <a16:creationId xmlns:a16="http://schemas.microsoft.com/office/drawing/2014/main" id="{6C23B9E6-C901-57A9-62EC-1C2063A97383}"/>
              </a:ext>
            </a:extLst>
          </p:cNvPr>
          <p:cNvSpPr/>
          <p:nvPr/>
        </p:nvSpPr>
        <p:spPr bwMode="auto">
          <a:xfrm>
            <a:off x="2951215" y="4057548"/>
            <a:ext cx="330671" cy="400724"/>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12351" name="椭圆 12350">
            <a:extLst>
              <a:ext uri="{FF2B5EF4-FFF2-40B4-BE49-F238E27FC236}">
                <a16:creationId xmlns:a16="http://schemas.microsoft.com/office/drawing/2014/main" id="{E79CB812-DF0F-6F13-DD7A-2BB686CEA90A}"/>
              </a:ext>
            </a:extLst>
          </p:cNvPr>
          <p:cNvSpPr/>
          <p:nvPr/>
        </p:nvSpPr>
        <p:spPr bwMode="auto">
          <a:xfrm>
            <a:off x="1674665" y="4668004"/>
            <a:ext cx="330671" cy="400724"/>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12352" name="椭圆 12351">
            <a:extLst>
              <a:ext uri="{FF2B5EF4-FFF2-40B4-BE49-F238E27FC236}">
                <a16:creationId xmlns:a16="http://schemas.microsoft.com/office/drawing/2014/main" id="{7B7EADE0-7950-B0C9-7EBD-CA50EF42DF9A}"/>
              </a:ext>
            </a:extLst>
          </p:cNvPr>
          <p:cNvSpPr/>
          <p:nvPr/>
        </p:nvSpPr>
        <p:spPr bwMode="auto">
          <a:xfrm>
            <a:off x="1188281" y="6010428"/>
            <a:ext cx="330671" cy="400724"/>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12353" name="椭圆 12352">
            <a:extLst>
              <a:ext uri="{FF2B5EF4-FFF2-40B4-BE49-F238E27FC236}">
                <a16:creationId xmlns:a16="http://schemas.microsoft.com/office/drawing/2014/main" id="{0C9BF829-A871-92BE-37B9-6A534E637EAC}"/>
              </a:ext>
            </a:extLst>
          </p:cNvPr>
          <p:cNvSpPr/>
          <p:nvPr/>
        </p:nvSpPr>
        <p:spPr bwMode="auto">
          <a:xfrm>
            <a:off x="996274" y="4121660"/>
            <a:ext cx="330671" cy="400724"/>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12354" name="椭圆 12353">
            <a:extLst>
              <a:ext uri="{FF2B5EF4-FFF2-40B4-BE49-F238E27FC236}">
                <a16:creationId xmlns:a16="http://schemas.microsoft.com/office/drawing/2014/main" id="{EE5E13C5-B9E7-43BB-D5F7-EC82152F090C}"/>
              </a:ext>
            </a:extLst>
          </p:cNvPr>
          <p:cNvSpPr/>
          <p:nvPr/>
        </p:nvSpPr>
        <p:spPr bwMode="auto">
          <a:xfrm>
            <a:off x="6739178" y="1303140"/>
            <a:ext cx="330671" cy="400724"/>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12355" name="椭圆 12354">
            <a:extLst>
              <a:ext uri="{FF2B5EF4-FFF2-40B4-BE49-F238E27FC236}">
                <a16:creationId xmlns:a16="http://schemas.microsoft.com/office/drawing/2014/main" id="{50356EF2-D11C-56C0-A71E-E248E31CF87D}"/>
              </a:ext>
            </a:extLst>
          </p:cNvPr>
          <p:cNvSpPr/>
          <p:nvPr/>
        </p:nvSpPr>
        <p:spPr bwMode="auto">
          <a:xfrm>
            <a:off x="5311837" y="1314065"/>
            <a:ext cx="330671" cy="400724"/>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12356" name="椭圆 12355">
            <a:extLst>
              <a:ext uri="{FF2B5EF4-FFF2-40B4-BE49-F238E27FC236}">
                <a16:creationId xmlns:a16="http://schemas.microsoft.com/office/drawing/2014/main" id="{3FAE859F-19FB-615B-9CDE-C6894729409B}"/>
              </a:ext>
            </a:extLst>
          </p:cNvPr>
          <p:cNvSpPr/>
          <p:nvPr/>
        </p:nvSpPr>
        <p:spPr bwMode="auto">
          <a:xfrm>
            <a:off x="4981166" y="3208707"/>
            <a:ext cx="330671" cy="400724"/>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12357" name="椭圆 12356">
            <a:extLst>
              <a:ext uri="{FF2B5EF4-FFF2-40B4-BE49-F238E27FC236}">
                <a16:creationId xmlns:a16="http://schemas.microsoft.com/office/drawing/2014/main" id="{345163F5-F5AD-CE0F-3F8B-037073F67929}"/>
              </a:ext>
            </a:extLst>
          </p:cNvPr>
          <p:cNvSpPr/>
          <p:nvPr/>
        </p:nvSpPr>
        <p:spPr bwMode="auto">
          <a:xfrm>
            <a:off x="5625461" y="4643404"/>
            <a:ext cx="330671" cy="400724"/>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12358" name="椭圆 12357">
            <a:extLst>
              <a:ext uri="{FF2B5EF4-FFF2-40B4-BE49-F238E27FC236}">
                <a16:creationId xmlns:a16="http://schemas.microsoft.com/office/drawing/2014/main" id="{88E6E37B-C8A7-98DA-8D34-70EF7DF505B0}"/>
              </a:ext>
            </a:extLst>
          </p:cNvPr>
          <p:cNvSpPr/>
          <p:nvPr/>
        </p:nvSpPr>
        <p:spPr bwMode="auto">
          <a:xfrm>
            <a:off x="4865516" y="4110621"/>
            <a:ext cx="330671" cy="400724"/>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12359" name="椭圆 12358">
            <a:extLst>
              <a:ext uri="{FF2B5EF4-FFF2-40B4-BE49-F238E27FC236}">
                <a16:creationId xmlns:a16="http://schemas.microsoft.com/office/drawing/2014/main" id="{D97F2937-27F9-8114-3A1D-1B1118A5B31C}"/>
              </a:ext>
            </a:extLst>
          </p:cNvPr>
          <p:cNvSpPr/>
          <p:nvPr/>
        </p:nvSpPr>
        <p:spPr bwMode="auto">
          <a:xfrm>
            <a:off x="6737075" y="4061108"/>
            <a:ext cx="330671" cy="400724"/>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3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3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3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3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3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2"/>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34"/>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235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2351"/>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235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2352"/>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2344"/>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2327"/>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2328"/>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62"/>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2288"/>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2291"/>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2289"/>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2294"/>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60"/>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61"/>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54"/>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55"/>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58"/>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63"/>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57"/>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12337"/>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2335"/>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12340"/>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2333"/>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2334"/>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47"/>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48"/>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49"/>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2336"/>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12343"/>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12341"/>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12342"/>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51"/>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grpId="0" nodeType="clickEffect">
                                  <p:stCondLst>
                                    <p:cond delay="0"/>
                                  </p:stCondLst>
                                  <p:childTnLst>
                                    <p:set>
                                      <p:cBhvr>
                                        <p:cTn id="194" dur="1" fill="hold">
                                          <p:stCondLst>
                                            <p:cond delay="0"/>
                                          </p:stCondLst>
                                        </p:cTn>
                                        <p:tgtEl>
                                          <p:spTgt spid="12329"/>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12339"/>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2330"/>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50"/>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grpId="0" nodeType="clickEffect">
                                  <p:stCondLst>
                                    <p:cond delay="0"/>
                                  </p:stCondLst>
                                  <p:childTnLst>
                                    <p:set>
                                      <p:cBhvr>
                                        <p:cTn id="204" dur="1" fill="hold">
                                          <p:stCondLst>
                                            <p:cond delay="0"/>
                                          </p:stCondLst>
                                        </p:cTn>
                                        <p:tgtEl>
                                          <p:spTgt spid="12332"/>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52"/>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12338"/>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12331"/>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grpId="0" nodeType="clickEffect">
                                  <p:stCondLst>
                                    <p:cond delay="0"/>
                                  </p:stCondLst>
                                  <p:childTnLst>
                                    <p:set>
                                      <p:cBhvr>
                                        <p:cTn id="214" dur="1" fill="hold">
                                          <p:stCondLst>
                                            <p:cond delay="0"/>
                                          </p:stCondLst>
                                        </p:cTn>
                                        <p:tgtEl>
                                          <p:spTgt spid="12359"/>
                                        </p:tgtEl>
                                        <p:attrNameLst>
                                          <p:attrName>style.visibility</p:attrName>
                                        </p:attrNameLst>
                                      </p:cBhvr>
                                      <p:to>
                                        <p:strVal val="visible"/>
                                      </p:to>
                                    </p:se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0" nodeType="clickEffect">
                                  <p:stCondLst>
                                    <p:cond delay="0"/>
                                  </p:stCondLst>
                                  <p:childTnLst>
                                    <p:set>
                                      <p:cBhvr>
                                        <p:cTn id="218" dur="1" fill="hold">
                                          <p:stCondLst>
                                            <p:cond delay="0"/>
                                          </p:stCondLst>
                                        </p:cTn>
                                        <p:tgtEl>
                                          <p:spTgt spid="12357"/>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123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p:bldP spid="16" grpId="0" animBg="1"/>
      <p:bldP spid="17" grpId="0" animBg="1"/>
      <p:bldP spid="18" grpId="0"/>
      <p:bldP spid="20" grpId="0" animBg="1"/>
      <p:bldP spid="21" grpId="0"/>
      <p:bldP spid="22" grpId="0" animBg="1"/>
      <p:bldP spid="23" grpId="0" animBg="1"/>
      <p:bldP spid="24" grpId="0"/>
      <p:bldP spid="25" grpId="0" animBg="1"/>
      <p:bldP spid="28" grpId="0" animBg="1"/>
      <p:bldP spid="31" grpId="0" animBg="1"/>
      <p:bldP spid="32" grpId="0" animBg="1"/>
      <p:bldP spid="33" grpId="0" animBg="1"/>
      <p:bldP spid="34" grpId="0" animBg="1"/>
      <p:bldP spid="26" grpId="0" animBg="1"/>
      <p:bldP spid="29" grpId="0" animBg="1"/>
      <p:bldP spid="35" grpId="0" animBg="1"/>
      <p:bldP spid="27" grpId="0"/>
      <p:bldP spid="30" grpId="0"/>
      <p:bldP spid="36" grpId="0" animBg="1"/>
      <p:bldP spid="37" grpId="0"/>
      <p:bldP spid="38" grpId="0"/>
      <p:bldP spid="39" grpId="0"/>
      <p:bldP spid="40" grpId="0" animBg="1"/>
      <p:bldP spid="41" grpId="0" animBg="1"/>
      <p:bldP spid="42" grpId="0"/>
      <p:bldP spid="43" grpId="0"/>
      <p:bldP spid="8" grpId="0"/>
      <p:bldP spid="9" grpId="0"/>
      <p:bldP spid="10" grpId="0"/>
      <p:bldP spid="11" grpId="0"/>
      <p:bldP spid="12" grpId="0"/>
      <p:bldP spid="54" grpId="0" animBg="1"/>
      <p:bldP spid="55" grpId="0"/>
      <p:bldP spid="57" grpId="0" animBg="1"/>
      <p:bldP spid="58" grpId="0"/>
      <p:bldP spid="60" grpId="0" animBg="1"/>
      <p:bldP spid="61" grpId="0"/>
      <p:bldP spid="62" grpId="0" animBg="1"/>
      <p:bldP spid="63" grpId="0" animBg="1"/>
      <p:bldP spid="12288" grpId="0"/>
      <p:bldP spid="12289" grpId="0" animBg="1"/>
      <p:bldP spid="12291" grpId="0" animBg="1"/>
      <p:bldP spid="12294" grpId="0"/>
      <p:bldP spid="12327" grpId="0" animBg="1"/>
      <p:bldP spid="12328" grpId="0"/>
      <p:bldP spid="12329" grpId="0" animBg="1"/>
      <p:bldP spid="12330" grpId="0" animBg="1"/>
      <p:bldP spid="12331" grpId="0" animBg="1"/>
      <p:bldP spid="12332" grpId="0" animBg="1"/>
      <p:bldP spid="12333" grpId="0" animBg="1"/>
      <p:bldP spid="12334" grpId="0" animBg="1"/>
      <p:bldP spid="12335" grpId="0" animBg="1"/>
      <p:bldP spid="12336" grpId="0" animBg="1"/>
      <p:bldP spid="12337" grpId="0"/>
      <p:bldP spid="12338" grpId="0"/>
      <p:bldP spid="12339" grpId="0"/>
      <p:bldP spid="12340" grpId="0"/>
      <p:bldP spid="12341" grpId="0" animBg="1"/>
      <p:bldP spid="12342" grpId="0" animBg="1"/>
      <p:bldP spid="12343" grpId="0"/>
      <p:bldP spid="12344" grpId="0"/>
      <p:bldP spid="48" grpId="0"/>
      <p:bldP spid="49" grpId="0"/>
      <p:bldP spid="50" grpId="0"/>
      <p:bldP spid="51" grpId="0"/>
      <p:bldP spid="52" grpId="0"/>
      <p:bldP spid="47" grpId="0"/>
      <p:bldP spid="12346" grpId="0" animBg="1"/>
      <p:bldP spid="12347" grpId="0" animBg="1"/>
      <p:bldP spid="12350" grpId="0" animBg="1"/>
      <p:bldP spid="12351" grpId="0" animBg="1"/>
      <p:bldP spid="12352" grpId="0" animBg="1"/>
      <p:bldP spid="12353" grpId="0" animBg="1"/>
      <p:bldP spid="12354" grpId="0" animBg="1"/>
      <p:bldP spid="12355" grpId="0" animBg="1"/>
      <p:bldP spid="12356" grpId="0" animBg="1"/>
      <p:bldP spid="12357" grpId="0" animBg="1"/>
      <p:bldP spid="12358" grpId="0" animBg="1"/>
      <p:bldP spid="12359" grpId="0" animBg="1"/>
    </p:bldLst>
  </p:timing>
</p:sld>
</file>

<file path=ppt/theme/theme1.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sz="1800" b="1" i="1" u="none" strike="noStrike" cap="none" normalizeH="0" baseline="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800" b="1" i="1" u="none" strike="noStrike" cap="none" normalizeH="0" baseline="0" smtClean="0">
            <a:ln>
              <a:noFill/>
            </a:ln>
            <a:solidFill>
              <a:schemeClr val="tx1"/>
            </a:solidFill>
            <a:effectLst/>
            <a:latin typeface="Times New Roman" pitchFamily="18" charset="0"/>
            <a:ea typeface="宋体" pitchFamily="2" charset="-122"/>
          </a:defRPr>
        </a:defPPr>
      </a:lstStyle>
    </a:lnDef>
    <a:txDef>
      <a:spPr>
        <a:noFill/>
      </a:spPr>
      <a:bodyPr wrap="square" rtlCol="0">
        <a:spAutoFit/>
      </a:bodyPr>
      <a:lstStyle>
        <a:defPPr algn="l">
          <a:defRPr dirty="0" smtClean="0"/>
        </a:defPPr>
      </a:lstStyle>
    </a:tx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第五章演示文稿</Template>
  <TotalTime>19025</TotalTime>
  <Words>7246</Words>
  <Application>Microsoft Office PowerPoint</Application>
  <PresentationFormat>全屏显示(4:3)</PresentationFormat>
  <Paragraphs>1389</Paragraphs>
  <Slides>84</Slides>
  <Notes>31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84</vt:i4>
      </vt:variant>
    </vt:vector>
  </HeadingPairs>
  <TitlesOfParts>
    <vt:vector size="99" baseType="lpstr">
      <vt:lpstr>黑体</vt:lpstr>
      <vt:lpstr>华文行楷</vt:lpstr>
      <vt:lpstr>楷体_GB2312</vt:lpstr>
      <vt:lpstr>宋体</vt:lpstr>
      <vt:lpstr>Arial</vt:lpstr>
      <vt:lpstr>Calibri</vt:lpstr>
      <vt:lpstr>Cambria Math</vt:lpstr>
      <vt:lpstr>Consolas</vt:lpstr>
      <vt:lpstr>Tahoma</vt:lpstr>
      <vt:lpstr>Times New Roman</vt:lpstr>
      <vt:lpstr>Verdana</vt:lpstr>
      <vt:lpstr>Wingdings</vt:lpstr>
      <vt:lpstr>1_Profile</vt:lpstr>
      <vt:lpstr>Visio.Drawing.6</vt:lpstr>
      <vt:lpstr>Visio.Drawing.11</vt:lpstr>
      <vt:lpstr>数据结构 </vt:lpstr>
      <vt:lpstr>PowerPoint 演示文稿</vt:lpstr>
      <vt:lpstr>PowerPoint 演示文稿</vt:lpstr>
      <vt:lpstr>PowerPoint 演示文稿</vt:lpstr>
      <vt:lpstr>PowerPoint 演示文稿</vt:lpstr>
      <vt:lpstr>PowerPoint 演示文稿</vt:lpstr>
      <vt:lpstr>PowerPoint 演示文稿</vt:lpstr>
      <vt:lpstr>例：求下图A顶点到各顶点的最短路径。</vt:lpstr>
      <vt:lpstr>PowerPoint 演示文稿</vt:lpstr>
      <vt:lpstr>PowerPoint 演示文稿</vt:lpstr>
      <vt:lpstr>PowerPoint 演示文稿</vt:lpstr>
      <vt:lpstr>PowerPoint 演示文稿</vt:lpstr>
      <vt:lpstr>PowerPoint 演示文稿</vt:lpstr>
      <vt:lpstr>PowerPoint 演示文稿</vt:lpstr>
      <vt:lpstr>  对下图求从V0出发到各顶点的最短路径。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一、AOV-网</vt:lpstr>
      <vt:lpstr>PowerPoint 演示文稿</vt:lpstr>
      <vt:lpstr>PowerPoint 演示文稿</vt:lpstr>
      <vt:lpstr>PowerPoint 演示文稿</vt:lpstr>
      <vt:lpstr>PowerPoint 演示文稿</vt:lpstr>
      <vt:lpstr>PowerPoint 演示文稿</vt:lpstr>
      <vt:lpstr>PowerPoint 演示文稿</vt:lpstr>
      <vt:lpstr>拓扑排序与AOV网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四、AOE-网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dongfanghong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dc:creator>
  <cp:lastModifiedBy>Wenjun Lee</cp:lastModifiedBy>
  <cp:revision>1528</cp:revision>
  <cp:lastPrinted>2019-12-25T01:12:26Z</cp:lastPrinted>
  <dcterms:created xsi:type="dcterms:W3CDTF">2002-01-07T04:58:02Z</dcterms:created>
  <dcterms:modified xsi:type="dcterms:W3CDTF">2024-11-13T09:01:23Z</dcterms:modified>
</cp:coreProperties>
</file>