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18"/>
  </p:notesMasterIdLst>
  <p:handoutMasterIdLst>
    <p:handoutMasterId r:id="rId119"/>
  </p:handoutMasterIdLst>
  <p:sldIdLst>
    <p:sldId id="408" r:id="rId2"/>
    <p:sldId id="269" r:id="rId3"/>
    <p:sldId id="270" r:id="rId4"/>
    <p:sldId id="282" r:id="rId5"/>
    <p:sldId id="308" r:id="rId6"/>
    <p:sldId id="411" r:id="rId7"/>
    <p:sldId id="410" r:id="rId8"/>
    <p:sldId id="418" r:id="rId9"/>
    <p:sldId id="420" r:id="rId10"/>
    <p:sldId id="421" r:id="rId11"/>
    <p:sldId id="422" r:id="rId12"/>
    <p:sldId id="409" r:id="rId13"/>
    <p:sldId id="271" r:id="rId14"/>
    <p:sldId id="272" r:id="rId15"/>
    <p:sldId id="273" r:id="rId16"/>
    <p:sldId id="274" r:id="rId17"/>
    <p:sldId id="275" r:id="rId18"/>
    <p:sldId id="276" r:id="rId19"/>
    <p:sldId id="277" r:id="rId20"/>
    <p:sldId id="280" r:id="rId21"/>
    <p:sldId id="278" r:id="rId22"/>
    <p:sldId id="279" r:id="rId23"/>
    <p:sldId id="423" r:id="rId24"/>
    <p:sldId id="281" r:id="rId25"/>
    <p:sldId id="283" r:id="rId26"/>
    <p:sldId id="426" r:id="rId27"/>
    <p:sldId id="285" r:id="rId28"/>
    <p:sldId id="286" r:id="rId29"/>
    <p:sldId id="287" r:id="rId30"/>
    <p:sldId id="288" r:id="rId31"/>
    <p:sldId id="289" r:id="rId32"/>
    <p:sldId id="427" r:id="rId33"/>
    <p:sldId id="425" r:id="rId34"/>
    <p:sldId id="424" r:id="rId35"/>
    <p:sldId id="290" r:id="rId36"/>
    <p:sldId id="291" r:id="rId37"/>
    <p:sldId id="292" r:id="rId38"/>
    <p:sldId id="293" r:id="rId39"/>
    <p:sldId id="294" r:id="rId40"/>
    <p:sldId id="428" r:id="rId41"/>
    <p:sldId id="295" r:id="rId42"/>
    <p:sldId id="297" r:id="rId43"/>
    <p:sldId id="296" r:id="rId44"/>
    <p:sldId id="298" r:id="rId45"/>
    <p:sldId id="299" r:id="rId46"/>
    <p:sldId id="300" r:id="rId47"/>
    <p:sldId id="301" r:id="rId48"/>
    <p:sldId id="302" r:id="rId49"/>
    <p:sldId id="303" r:id="rId50"/>
    <p:sldId id="304" r:id="rId51"/>
    <p:sldId id="305" r:id="rId52"/>
    <p:sldId id="306" r:id="rId53"/>
    <p:sldId id="307" r:id="rId54"/>
    <p:sldId id="419" r:id="rId55"/>
    <p:sldId id="430" r:id="rId56"/>
    <p:sldId id="429" r:id="rId57"/>
    <p:sldId id="311" r:id="rId58"/>
    <p:sldId id="312" r:id="rId59"/>
    <p:sldId id="313" r:id="rId60"/>
    <p:sldId id="314" r:id="rId61"/>
    <p:sldId id="315" r:id="rId62"/>
    <p:sldId id="432" r:id="rId63"/>
    <p:sldId id="316" r:id="rId64"/>
    <p:sldId id="317" r:id="rId65"/>
    <p:sldId id="319" r:id="rId66"/>
    <p:sldId id="318" r:id="rId67"/>
    <p:sldId id="320" r:id="rId68"/>
    <p:sldId id="438" r:id="rId69"/>
    <p:sldId id="321" r:id="rId70"/>
    <p:sldId id="322" r:id="rId71"/>
    <p:sldId id="323" r:id="rId72"/>
    <p:sldId id="324" r:id="rId73"/>
    <p:sldId id="325" r:id="rId74"/>
    <p:sldId id="326" r:id="rId75"/>
    <p:sldId id="327" r:id="rId76"/>
    <p:sldId id="328" r:id="rId77"/>
    <p:sldId id="329" r:id="rId78"/>
    <p:sldId id="434" r:id="rId79"/>
    <p:sldId id="439" r:id="rId80"/>
    <p:sldId id="330" r:id="rId81"/>
    <p:sldId id="331" r:id="rId82"/>
    <p:sldId id="433" r:id="rId83"/>
    <p:sldId id="441" r:id="rId84"/>
    <p:sldId id="442" r:id="rId85"/>
    <p:sldId id="413" r:id="rId86"/>
    <p:sldId id="414" r:id="rId87"/>
    <p:sldId id="415" r:id="rId88"/>
    <p:sldId id="435" r:id="rId89"/>
    <p:sldId id="440" r:id="rId90"/>
    <p:sldId id="333" r:id="rId91"/>
    <p:sldId id="334" r:id="rId92"/>
    <p:sldId id="337" r:id="rId93"/>
    <p:sldId id="335" r:id="rId94"/>
    <p:sldId id="336" r:id="rId95"/>
    <p:sldId id="338" r:id="rId96"/>
    <p:sldId id="436" r:id="rId97"/>
    <p:sldId id="443" r:id="rId98"/>
    <p:sldId id="416" r:id="rId99"/>
    <p:sldId id="339" r:id="rId100"/>
    <p:sldId id="340" r:id="rId101"/>
    <p:sldId id="342" r:id="rId102"/>
    <p:sldId id="343" r:id="rId103"/>
    <p:sldId id="344" r:id="rId104"/>
    <p:sldId id="345" r:id="rId105"/>
    <p:sldId id="346" r:id="rId106"/>
    <p:sldId id="347" r:id="rId107"/>
    <p:sldId id="348" r:id="rId108"/>
    <p:sldId id="349" r:id="rId109"/>
    <p:sldId id="350" r:id="rId110"/>
    <p:sldId id="437" r:id="rId111"/>
    <p:sldId id="351" r:id="rId112"/>
    <p:sldId id="360" r:id="rId113"/>
    <p:sldId id="361" r:id="rId114"/>
    <p:sldId id="362" r:id="rId115"/>
    <p:sldId id="363" r:id="rId116"/>
    <p:sldId id="359" r:id="rId117"/>
  </p:sldIdLst>
  <p:sldSz cx="9144000" cy="6858000" type="screen4x3"/>
  <p:notesSz cx="7053263" cy="9309100"/>
  <p:defaultTextStyle>
    <a:defPPr>
      <a:defRPr lang="zh-CN"/>
    </a:defPPr>
    <a:lvl1pPr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33CC"/>
    <a:srgbClr val="F6E7E7"/>
    <a:srgbClr val="FFFF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6577" autoAdjust="0"/>
  </p:normalViewPr>
  <p:slideViewPr>
    <p:cSldViewPr>
      <p:cViewPr varScale="1">
        <p:scale>
          <a:sx n="63" d="100"/>
          <a:sy n="63" d="100"/>
        </p:scale>
        <p:origin x="632"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16"/>
    </p:cViewPr>
  </p:sorterViewPr>
  <p:notesViewPr>
    <p:cSldViewPr>
      <p:cViewPr varScale="1">
        <p:scale>
          <a:sx n="40" d="100"/>
          <a:sy n="40" d="100"/>
        </p:scale>
        <p:origin x="-2194" y="-72"/>
      </p:cViewPr>
      <p:guideLst>
        <p:guide orient="horz" pos="2932"/>
        <p:guide pos="2222"/>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handoutMaster" Target="handoutMasters/handout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6DDA489-5CA9-42AC-87B5-EC6CC08386F3}"/>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5FBFC0E0-53C5-48C9-8D8B-44EE296BEEFC}"/>
              </a:ext>
            </a:extLst>
          </p:cNvPr>
          <p:cNvSpPr>
            <a:spLocks noGrp="1"/>
          </p:cNvSpPr>
          <p:nvPr>
            <p:ph type="dt" sz="quarter"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CACD4E5C-7694-4C1D-A680-E1D8703E6176}" type="datetimeFigureOut">
              <a:rPr lang="zh-CN" altLang="en-US"/>
              <a:pPr>
                <a:defRPr/>
              </a:pPr>
              <a:t>2024/12/17</a:t>
            </a:fld>
            <a:endParaRPr lang="zh-CN" altLang="en-US"/>
          </a:p>
        </p:txBody>
      </p:sp>
      <p:sp>
        <p:nvSpPr>
          <p:cNvPr id="4" name="页脚占位符 3">
            <a:extLst>
              <a:ext uri="{FF2B5EF4-FFF2-40B4-BE49-F238E27FC236}">
                <a16:creationId xmlns:a16="http://schemas.microsoft.com/office/drawing/2014/main" id="{A7BAF90B-F5BC-4C64-B964-7D061D5AD06D}"/>
              </a:ext>
            </a:extLst>
          </p:cNvPr>
          <p:cNvSpPr>
            <a:spLocks noGrp="1"/>
          </p:cNvSpPr>
          <p:nvPr>
            <p:ph type="ftr" sz="quarter" idx="2"/>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5" name="灯片编号占位符 4">
            <a:extLst>
              <a:ext uri="{FF2B5EF4-FFF2-40B4-BE49-F238E27FC236}">
                <a16:creationId xmlns:a16="http://schemas.microsoft.com/office/drawing/2014/main" id="{3BA8F92B-09B1-4BAB-85D5-AD49FB3979FB}"/>
              </a:ext>
            </a:extLst>
          </p:cNvPr>
          <p:cNvSpPr>
            <a:spLocks noGrp="1"/>
          </p:cNvSpPr>
          <p:nvPr>
            <p:ph type="sldNum" sz="quarter" idx="3"/>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38EC63C6-01A6-4CCC-BA52-6C0016C1108C}"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E815836-6893-47BF-BF99-B202F59B3DFA}"/>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7170F3E2-B6C6-48C3-9597-6C8DB5BB536A}"/>
              </a:ext>
            </a:extLst>
          </p:cNvPr>
          <p:cNvSpPr>
            <a:spLocks noGrp="1"/>
          </p:cNvSpPr>
          <p:nvPr>
            <p:ph type="dt"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812FDD5B-07F5-485A-A1E1-007F0A3B4DB8}" type="datetimeFigureOut">
              <a:rPr lang="zh-CN" altLang="en-US"/>
              <a:pPr>
                <a:defRPr/>
              </a:pPr>
              <a:t>2024/12/17</a:t>
            </a:fld>
            <a:endParaRPr lang="zh-CN" altLang="en-US"/>
          </a:p>
        </p:txBody>
      </p:sp>
      <p:sp>
        <p:nvSpPr>
          <p:cNvPr id="4" name="幻灯片图像占位符 3">
            <a:extLst>
              <a:ext uri="{FF2B5EF4-FFF2-40B4-BE49-F238E27FC236}">
                <a16:creationId xmlns:a16="http://schemas.microsoft.com/office/drawing/2014/main" id="{0C818B51-FB66-41DC-A460-8C3C04DD0156}"/>
              </a:ext>
            </a:extLst>
          </p:cNvPr>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pPr lvl="0"/>
            <a:endParaRPr lang="zh-CN" altLang="en-US" noProof="0"/>
          </a:p>
        </p:txBody>
      </p:sp>
      <p:sp>
        <p:nvSpPr>
          <p:cNvPr id="5" name="备注占位符 4">
            <a:extLst>
              <a:ext uri="{FF2B5EF4-FFF2-40B4-BE49-F238E27FC236}">
                <a16:creationId xmlns:a16="http://schemas.microsoft.com/office/drawing/2014/main" id="{95074656-E628-4F43-8311-8A300EABE939}"/>
              </a:ext>
            </a:extLst>
          </p:cNvPr>
          <p:cNvSpPr>
            <a:spLocks noGrp="1"/>
          </p:cNvSpPr>
          <p:nvPr>
            <p:ph type="body" sz="quarter" idx="3"/>
          </p:nvPr>
        </p:nvSpPr>
        <p:spPr>
          <a:xfrm>
            <a:off x="704850" y="4421188"/>
            <a:ext cx="5643563" cy="4189412"/>
          </a:xfrm>
          <a:prstGeom prst="rect">
            <a:avLst/>
          </a:prstGeom>
        </p:spPr>
        <p:txBody>
          <a:bodyPr vert="horz" lIns="93497" tIns="46749" rIns="93497" bIns="4674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A24EFC2-612D-49FC-99F1-53061A4FF448}"/>
              </a:ext>
            </a:extLst>
          </p:cNvPr>
          <p:cNvSpPr>
            <a:spLocks noGrp="1"/>
          </p:cNvSpPr>
          <p:nvPr>
            <p:ph type="ftr" sz="quarter" idx="4"/>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7" name="灯片编号占位符 6">
            <a:extLst>
              <a:ext uri="{FF2B5EF4-FFF2-40B4-BE49-F238E27FC236}">
                <a16:creationId xmlns:a16="http://schemas.microsoft.com/office/drawing/2014/main" id="{424CD612-98FB-43F2-8E6D-0693C10EBDA4}"/>
              </a:ext>
            </a:extLst>
          </p:cNvPr>
          <p:cNvSpPr>
            <a:spLocks noGrp="1"/>
          </p:cNvSpPr>
          <p:nvPr>
            <p:ph type="sldNum" sz="quarter" idx="5"/>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E2886F1E-DF14-4423-9EAE-CA0AC5D32B3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1</a:t>
            </a:fld>
            <a:endParaRPr lang="zh-CN" altLang="en-US"/>
          </a:p>
        </p:txBody>
      </p:sp>
    </p:spTree>
    <p:extLst>
      <p:ext uri="{BB962C8B-B14F-4D97-AF65-F5344CB8AC3E}">
        <p14:creationId xmlns:p14="http://schemas.microsoft.com/office/powerpoint/2010/main" val="2103256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54</a:t>
            </a:fld>
            <a:endParaRPr lang="zh-CN" altLang="en-US"/>
          </a:p>
        </p:txBody>
      </p:sp>
    </p:spTree>
    <p:extLst>
      <p:ext uri="{BB962C8B-B14F-4D97-AF65-F5344CB8AC3E}">
        <p14:creationId xmlns:p14="http://schemas.microsoft.com/office/powerpoint/2010/main" val="910177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快速排序找第</a:t>
            </a:r>
            <a:r>
              <a:rPr lang="en-US" altLang="zh-CN" dirty="0"/>
              <a:t>k</a:t>
            </a:r>
            <a:r>
              <a:rPr lang="zh-CN" altLang="en-US" dirty="0"/>
              <a:t>大，第</a:t>
            </a:r>
            <a:r>
              <a:rPr lang="en-US" altLang="zh-CN" dirty="0"/>
              <a:t>k</a:t>
            </a:r>
            <a:r>
              <a:rPr lang="zh-CN" altLang="en-US" dirty="0"/>
              <a:t>小，利用分块思想，计算两部分元素个数， 在前半部分或后半部分找。理想情况，每次折半：</a:t>
            </a:r>
            <a:r>
              <a:rPr lang="en-US" altLang="zh-CN" dirty="0"/>
              <a:t>T(n) = T(n/2)+n = T(n/4)+</a:t>
            </a:r>
            <a:r>
              <a:rPr lang="zh-CN" altLang="en-US" dirty="0"/>
              <a:t> </a:t>
            </a:r>
            <a:r>
              <a:rPr lang="en-US" altLang="zh-CN" dirty="0"/>
              <a:t>n/2</a:t>
            </a:r>
            <a:r>
              <a:rPr lang="zh-CN" altLang="en-US" dirty="0"/>
              <a:t> </a:t>
            </a:r>
            <a:r>
              <a:rPr lang="en-US" altLang="zh-CN" dirty="0"/>
              <a:t>+</a:t>
            </a:r>
            <a:r>
              <a:rPr lang="zh-CN" altLang="en-US" dirty="0"/>
              <a:t> </a:t>
            </a:r>
            <a:r>
              <a:rPr lang="en-US" altLang="zh-CN" dirty="0"/>
              <a:t>n</a:t>
            </a:r>
          </a:p>
          <a:p>
            <a:r>
              <a:rPr lang="en-US" altLang="zh-CN" dirty="0"/>
              <a:t>= T(n/8</a:t>
            </a:r>
            <a:r>
              <a:rPr lang="zh-CN" altLang="en-US" dirty="0"/>
              <a:t>） </a:t>
            </a:r>
            <a:r>
              <a:rPr lang="en-US" altLang="zh-CN" dirty="0"/>
              <a:t>+ n/4  + n/2 + n = … = O(n)</a:t>
            </a:r>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55</a:t>
            </a:fld>
            <a:endParaRPr lang="zh-CN" altLang="en-US"/>
          </a:p>
        </p:txBody>
      </p:sp>
    </p:spTree>
    <p:extLst>
      <p:ext uri="{BB962C8B-B14F-4D97-AF65-F5344CB8AC3E}">
        <p14:creationId xmlns:p14="http://schemas.microsoft.com/office/powerpoint/2010/main" val="3192738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56</a:t>
            </a:fld>
            <a:endParaRPr lang="zh-CN" altLang="en-US"/>
          </a:p>
        </p:txBody>
      </p:sp>
    </p:spTree>
    <p:extLst>
      <p:ext uri="{BB962C8B-B14F-4D97-AF65-F5344CB8AC3E}">
        <p14:creationId xmlns:p14="http://schemas.microsoft.com/office/powerpoint/2010/main" val="1929493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a:extLst>
              <a:ext uri="{FF2B5EF4-FFF2-40B4-BE49-F238E27FC236}">
                <a16:creationId xmlns:a16="http://schemas.microsoft.com/office/drawing/2014/main" id="{B9182112-EED3-4778-B1AC-C24CD9B05CD8}"/>
              </a:ext>
            </a:extLst>
          </p:cNvPr>
          <p:cNvSpPr>
            <a:spLocks noGrp="1" noRot="1" noChangeAspect="1" noTextEdit="1"/>
          </p:cNvSpPr>
          <p:nvPr>
            <p:ph type="sldImg"/>
          </p:nvPr>
        </p:nvSpPr>
        <p:spPr/>
      </p:sp>
      <p:sp>
        <p:nvSpPr>
          <p:cNvPr id="86019" name="备注占位符 2">
            <a:extLst>
              <a:ext uri="{FF2B5EF4-FFF2-40B4-BE49-F238E27FC236}">
                <a16:creationId xmlns:a16="http://schemas.microsoft.com/office/drawing/2014/main" id="{47DF7624-EBD7-40F2-99C4-30F90A0789D1}"/>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86020" name="灯片编号占位符 3">
            <a:extLst>
              <a:ext uri="{FF2B5EF4-FFF2-40B4-BE49-F238E27FC236}">
                <a16:creationId xmlns:a16="http://schemas.microsoft.com/office/drawing/2014/main" id="{81485B52-8AE9-4109-ABC2-5A0C80F3C8CF}"/>
              </a:ext>
            </a:extLst>
          </p:cNvPr>
          <p:cNvSpPr>
            <a:spLocks noGrp="1"/>
          </p:cNvSpPr>
          <p:nvPr>
            <p:ph type="sldNum" sz="quarter" idx="5"/>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fld id="{7E2D76E6-EE3C-4F01-8551-D403F866580A}" type="slidenum">
              <a:rPr lang="zh-CN" altLang="en-US"/>
              <a:pPr/>
              <a:t>112</a:t>
            </a:fld>
            <a:endParaRPr lang="en-US" altLang="zh-CN"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a:extLst>
              <a:ext uri="{FF2B5EF4-FFF2-40B4-BE49-F238E27FC236}">
                <a16:creationId xmlns:a16="http://schemas.microsoft.com/office/drawing/2014/main" id="{7BE2A518-9DFE-400C-93DB-A129390A5057}"/>
              </a:ext>
            </a:extLst>
          </p:cNvPr>
          <p:cNvSpPr>
            <a:spLocks noGrp="1" noRot="1" noChangeAspect="1" noTextEdit="1"/>
          </p:cNvSpPr>
          <p:nvPr>
            <p:ph type="sldImg"/>
          </p:nvPr>
        </p:nvSpPr>
        <p:spPr/>
      </p:sp>
      <p:sp>
        <p:nvSpPr>
          <p:cNvPr id="88067" name="备注占位符 2">
            <a:extLst>
              <a:ext uri="{FF2B5EF4-FFF2-40B4-BE49-F238E27FC236}">
                <a16:creationId xmlns:a16="http://schemas.microsoft.com/office/drawing/2014/main" id="{A39E368B-B5B1-43CB-8FD5-6D506EF36689}"/>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88068" name="灯片编号占位符 3">
            <a:extLst>
              <a:ext uri="{FF2B5EF4-FFF2-40B4-BE49-F238E27FC236}">
                <a16:creationId xmlns:a16="http://schemas.microsoft.com/office/drawing/2014/main" id="{F0384BB1-5350-44CB-835D-CCCCA7929A0E}"/>
              </a:ext>
            </a:extLst>
          </p:cNvPr>
          <p:cNvSpPr>
            <a:spLocks noGrp="1"/>
          </p:cNvSpPr>
          <p:nvPr>
            <p:ph type="sldNum" sz="quarter" idx="5"/>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fld id="{ED2CB797-25CC-4526-B620-56E3A7B144C6}" type="slidenum">
              <a:rPr lang="zh-CN" altLang="en-US"/>
              <a:pPr/>
              <a:t>113</a:t>
            </a:fld>
            <a:endParaRPr lang="en-US" altLang="zh-CN"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a:extLst>
              <a:ext uri="{FF2B5EF4-FFF2-40B4-BE49-F238E27FC236}">
                <a16:creationId xmlns:a16="http://schemas.microsoft.com/office/drawing/2014/main" id="{6D6450FD-C322-4803-BF96-2216C5CB57AD}"/>
              </a:ext>
            </a:extLst>
          </p:cNvPr>
          <p:cNvSpPr>
            <a:spLocks noGrp="1" noRot="1" noChangeAspect="1" noTextEdit="1"/>
          </p:cNvSpPr>
          <p:nvPr>
            <p:ph type="sldImg"/>
          </p:nvPr>
        </p:nvSpPr>
        <p:spPr/>
      </p:sp>
      <p:sp>
        <p:nvSpPr>
          <p:cNvPr id="90115" name="备注占位符 2">
            <a:extLst>
              <a:ext uri="{FF2B5EF4-FFF2-40B4-BE49-F238E27FC236}">
                <a16:creationId xmlns:a16="http://schemas.microsoft.com/office/drawing/2014/main" id="{C1C29A6F-873C-4037-8339-0C2F8CFBC24E}"/>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B</a:t>
            </a:r>
            <a:r>
              <a:rPr lang="zh-CN" altLang="en-US" dirty="0"/>
              <a:t>。堆排序对记录数较少的文件并不值得提倡。对</a:t>
            </a:r>
            <a:r>
              <a:rPr lang="en-US" altLang="zh-CN" dirty="0"/>
              <a:t>n</a:t>
            </a:r>
            <a:r>
              <a:rPr lang="zh-CN" altLang="en-US" dirty="0"/>
              <a:t>较大的文件还是很有效的。</a:t>
            </a:r>
            <a:endParaRPr lang="en-US" altLang="zh-CN" dirty="0"/>
          </a:p>
          <a:p>
            <a:r>
              <a:rPr lang="zh-CN" altLang="en-US" dirty="0"/>
              <a:t>建含</a:t>
            </a:r>
            <a:r>
              <a:rPr lang="en-US" altLang="zh-CN" dirty="0"/>
              <a:t>n</a:t>
            </a:r>
            <a:r>
              <a:rPr lang="zh-CN" altLang="en-US" dirty="0"/>
              <a:t>个元素，深度为</a:t>
            </a:r>
            <a:r>
              <a:rPr lang="en-US" altLang="zh-CN" dirty="0"/>
              <a:t>h</a:t>
            </a:r>
            <a:r>
              <a:rPr lang="zh-CN" altLang="en-US" dirty="0"/>
              <a:t>的堆时，总共进行的关键字比较次数不超过</a:t>
            </a:r>
            <a:r>
              <a:rPr lang="en-US" altLang="zh-CN" dirty="0"/>
              <a:t>4n</a:t>
            </a:r>
            <a:r>
              <a:rPr lang="zh-CN" altLang="en-US" dirty="0"/>
              <a:t>。</a:t>
            </a:r>
            <a:endParaRPr lang="en-US" altLang="zh-CN" dirty="0"/>
          </a:p>
          <a:p>
            <a:endParaRPr lang="zh-CN" altLang="en-US" dirty="0"/>
          </a:p>
        </p:txBody>
      </p:sp>
      <p:sp>
        <p:nvSpPr>
          <p:cNvPr id="90116" name="灯片编号占位符 3">
            <a:extLst>
              <a:ext uri="{FF2B5EF4-FFF2-40B4-BE49-F238E27FC236}">
                <a16:creationId xmlns:a16="http://schemas.microsoft.com/office/drawing/2014/main" id="{B4762DBE-9F1C-499D-8ECD-A95378BC90EC}"/>
              </a:ext>
            </a:extLst>
          </p:cNvPr>
          <p:cNvSpPr>
            <a:spLocks noGrp="1"/>
          </p:cNvSpPr>
          <p:nvPr>
            <p:ph type="sldNum" sz="quarter" idx="5"/>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fld id="{DDDD2E04-C7B2-4BC1-945F-1494753DF034}" type="slidenum">
              <a:rPr lang="zh-CN" altLang="en-US"/>
              <a:pPr/>
              <a:t>114</a:t>
            </a:fld>
            <a:endParaRPr lang="en-US" altLang="zh-CN"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a:extLst>
              <a:ext uri="{FF2B5EF4-FFF2-40B4-BE49-F238E27FC236}">
                <a16:creationId xmlns:a16="http://schemas.microsoft.com/office/drawing/2014/main" id="{168FE88F-EFDD-49E6-9FE6-49ABBA3CCB1C}"/>
              </a:ext>
            </a:extLst>
          </p:cNvPr>
          <p:cNvSpPr>
            <a:spLocks noGrp="1" noRot="1" noChangeAspect="1" noTextEdit="1"/>
          </p:cNvSpPr>
          <p:nvPr>
            <p:ph type="sldImg"/>
          </p:nvPr>
        </p:nvSpPr>
        <p:spPr/>
      </p:sp>
      <p:sp>
        <p:nvSpPr>
          <p:cNvPr id="92163" name="备注占位符 2">
            <a:extLst>
              <a:ext uri="{FF2B5EF4-FFF2-40B4-BE49-F238E27FC236}">
                <a16:creationId xmlns:a16="http://schemas.microsoft.com/office/drawing/2014/main" id="{5F69E6C5-475B-499C-AE28-290D1D19A2EB}"/>
              </a:ext>
            </a:extLst>
          </p:cNvPr>
          <p:cNvSpPr>
            <a:spLocks noGrp="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92164" name="灯片编号占位符 3">
            <a:extLst>
              <a:ext uri="{FF2B5EF4-FFF2-40B4-BE49-F238E27FC236}">
                <a16:creationId xmlns:a16="http://schemas.microsoft.com/office/drawing/2014/main" id="{819BBD3C-BBCA-4908-9803-99A2778F1F57}"/>
              </a:ext>
            </a:extLst>
          </p:cNvPr>
          <p:cNvSpPr>
            <a:spLocks noGrp="1"/>
          </p:cNvSpPr>
          <p:nvPr>
            <p:ph type="sldNum" sz="quarter" idx="5"/>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ea typeface="宋体" panose="02010600030101010101" pitchFamily="2" charset="-122"/>
              </a:defRPr>
            </a:lvl1pPr>
            <a:lvl2pPr marL="742950" indent="-285750">
              <a:defRPr sz="2400">
                <a:solidFill>
                  <a:schemeClr val="tx1"/>
                </a:solidFill>
                <a:latin typeface="Tahoma" panose="020B0604030504040204" pitchFamily="34" charset="0"/>
                <a:ea typeface="宋体" panose="02010600030101010101" pitchFamily="2" charset="-122"/>
              </a:defRPr>
            </a:lvl2pPr>
            <a:lvl3pPr marL="1143000" indent="-228600">
              <a:defRPr sz="2400">
                <a:solidFill>
                  <a:schemeClr val="tx1"/>
                </a:solidFill>
                <a:latin typeface="Tahoma" panose="020B0604030504040204" pitchFamily="34" charset="0"/>
                <a:ea typeface="宋体" panose="02010600030101010101" pitchFamily="2" charset="-122"/>
              </a:defRPr>
            </a:lvl3pPr>
            <a:lvl4pPr marL="1600200" indent="-228600">
              <a:defRPr sz="2400">
                <a:solidFill>
                  <a:schemeClr val="tx1"/>
                </a:solidFill>
                <a:latin typeface="Tahoma" panose="020B0604030504040204" pitchFamily="34" charset="0"/>
                <a:ea typeface="宋体" panose="02010600030101010101" pitchFamily="2" charset="-122"/>
              </a:defRPr>
            </a:lvl4pPr>
            <a:lvl5pPr marL="2057400" indent="-22860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宋体" panose="02010600030101010101" pitchFamily="2" charset="-122"/>
              </a:defRPr>
            </a:lvl9pPr>
          </a:lstStyle>
          <a:p>
            <a:fld id="{DA59F667-F976-4937-A52D-CFB4BC40AF2E}" type="slidenum">
              <a:rPr lang="zh-CN" altLang="en-US"/>
              <a:pPr/>
              <a:t>115</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BC8DE780-610B-4008-8E72-25884B50F1B4}"/>
              </a:ext>
            </a:extLst>
          </p:cNvPr>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2194" name="Rectangle 2"/>
          <p:cNvSpPr>
            <a:spLocks noGrp="1" noChangeArrowheads="1"/>
          </p:cNvSpPr>
          <p:nvPr>
            <p:ph type="ctrTitle"/>
          </p:nvPr>
        </p:nvSpPr>
        <p:spPr>
          <a:xfrm>
            <a:off x="685800" y="1133475"/>
            <a:ext cx="7772400" cy="2339975"/>
          </a:xfrm>
        </p:spPr>
        <p:txBody>
          <a:bodyPr/>
          <a:lstStyle>
            <a:lvl1pPr algn="ctr">
              <a:defRPr sz="4400"/>
            </a:lvl1pPr>
          </a:lstStyle>
          <a:p>
            <a:r>
              <a:rPr lang="zh-CN" altLang="en-US"/>
              <a:t>单击此处编辑母版标题样式</a:t>
            </a:r>
          </a:p>
        </p:txBody>
      </p:sp>
      <p:sp>
        <p:nvSpPr>
          <p:cNvPr id="392195" name="Rectangle 3"/>
          <p:cNvSpPr>
            <a:spLocks noGrp="1" noChangeArrowheads="1"/>
          </p:cNvSpPr>
          <p:nvPr>
            <p:ph type="subTitle" idx="1"/>
          </p:nvPr>
        </p:nvSpPr>
        <p:spPr>
          <a:xfrm>
            <a:off x="701675" y="3833813"/>
            <a:ext cx="7756525" cy="1600200"/>
          </a:xfrm>
        </p:spPr>
        <p:txBody>
          <a:bodyPr/>
          <a:lstStyle>
            <a:lvl1pPr marL="0" indent="0" algn="ctr">
              <a:buFont typeface="Wingdings" pitchFamily="2" charset="2"/>
              <a:buNone/>
              <a:defRPr sz="2600"/>
            </a:lvl1pPr>
          </a:lstStyle>
          <a:p>
            <a:r>
              <a:rPr lang="zh-CN" altLang="en-US"/>
              <a:t>单击此处编辑母版副标题样式</a:t>
            </a:r>
          </a:p>
        </p:txBody>
      </p:sp>
      <p:sp>
        <p:nvSpPr>
          <p:cNvPr id="5" name="Rectangle 4">
            <a:extLst>
              <a:ext uri="{FF2B5EF4-FFF2-40B4-BE49-F238E27FC236}">
                <a16:creationId xmlns:a16="http://schemas.microsoft.com/office/drawing/2014/main" id="{1A34EAFF-A8E2-45EE-A57D-8D167A0DED7F}"/>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636BBAD-8BB2-49CE-A7B1-BF91DEC311EC}"/>
              </a:ext>
            </a:extLst>
          </p:cNvPr>
          <p:cNvSpPr>
            <a:spLocks noGrp="1" noChangeArrowheads="1"/>
          </p:cNvSpPr>
          <p:nvPr>
            <p:ph type="ftr" sz="quarter" idx="11"/>
          </p:nvPr>
        </p:nvSpPr>
        <p:spPr>
          <a:xfrm>
            <a:off x="3124200" y="6248400"/>
            <a:ext cx="2895600" cy="457200"/>
          </a:xfrm>
        </p:spPr>
        <p:txBody>
          <a:bodyPr/>
          <a:lstStyle>
            <a:lvl1pPr algn="ctr">
              <a:defRPr/>
            </a:lvl1pPr>
          </a:lstStyle>
          <a:p>
            <a:pPr>
              <a:defRPr/>
            </a:pPr>
            <a:r>
              <a:rPr lang="en-US" altLang="zh-CN"/>
              <a:t>‹#›</a:t>
            </a:r>
          </a:p>
        </p:txBody>
      </p:sp>
      <p:sp>
        <p:nvSpPr>
          <p:cNvPr id="7" name="Rectangle 6">
            <a:extLst>
              <a:ext uri="{FF2B5EF4-FFF2-40B4-BE49-F238E27FC236}">
                <a16:creationId xmlns:a16="http://schemas.microsoft.com/office/drawing/2014/main" id="{6BDEA920-43DE-45E4-9929-A62557FF9038}"/>
              </a:ext>
            </a:extLst>
          </p:cNvPr>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AEFB9E9D-B4A0-4754-82A5-D6F3B5F5C043}" type="slidenum">
              <a:rPr lang="en-US" altLang="zh-CN"/>
              <a:pPr>
                <a:defRPr/>
              </a:pPr>
              <a:t>‹#›</a:t>
            </a:fld>
            <a:endParaRPr lang="en-US" altLang="zh-CN"/>
          </a:p>
        </p:txBody>
      </p:sp>
    </p:spTree>
    <p:extLst>
      <p:ext uri="{BB962C8B-B14F-4D97-AF65-F5344CB8AC3E}">
        <p14:creationId xmlns:p14="http://schemas.microsoft.com/office/powerpoint/2010/main" val="155029361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49F25BD4-43A6-4658-AD94-845FE399DCB2}"/>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D850C8D-6CA9-4D6B-9EAB-8932CFAF0035}"/>
              </a:ext>
            </a:extLst>
          </p:cNvPr>
          <p:cNvSpPr>
            <a:spLocks noGrp="1" noChangeArrowheads="1"/>
          </p:cNvSpPr>
          <p:nvPr>
            <p:ph type="ftr" sz="quarter" idx="11"/>
          </p:nvPr>
        </p:nvSpPr>
        <p:spPr/>
        <p:txBody>
          <a:bodyPr/>
          <a:lstStyle>
            <a:lvl1pPr>
              <a:defRPr/>
            </a:lvl1pPr>
          </a:lstStyle>
          <a:p>
            <a:pPr>
              <a:defRPr/>
            </a:pPr>
            <a:fld id="{64793927-80C2-4A1D-A722-2DF6B0F029CE}" type="slidenum">
              <a:rPr lang="en-US" altLang="zh-CN"/>
              <a:pPr>
                <a:defRPr/>
              </a:pPr>
              <a:t>‹#›</a:t>
            </a:fld>
            <a:endParaRPr lang="en-US" altLang="zh-CN"/>
          </a:p>
        </p:txBody>
      </p:sp>
    </p:spTree>
    <p:extLst>
      <p:ext uri="{BB962C8B-B14F-4D97-AF65-F5344CB8AC3E}">
        <p14:creationId xmlns:p14="http://schemas.microsoft.com/office/powerpoint/2010/main" val="9003294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60039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97FDA43B-58FE-4440-89F6-138D0E9350A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D3A674E-0327-4716-8C90-A56F98B20960}"/>
              </a:ext>
            </a:extLst>
          </p:cNvPr>
          <p:cNvSpPr>
            <a:spLocks noGrp="1" noChangeArrowheads="1"/>
          </p:cNvSpPr>
          <p:nvPr>
            <p:ph type="ftr" sz="quarter" idx="11"/>
          </p:nvPr>
        </p:nvSpPr>
        <p:spPr/>
        <p:txBody>
          <a:bodyPr/>
          <a:lstStyle>
            <a:lvl1pPr>
              <a:defRPr/>
            </a:lvl1pPr>
          </a:lstStyle>
          <a:p>
            <a:pPr>
              <a:defRPr/>
            </a:pPr>
            <a:fld id="{0DDF9C4D-452E-4A35-9FC2-4446F6F4800C}" type="slidenum">
              <a:rPr lang="en-US" altLang="zh-CN"/>
              <a:pPr>
                <a:defRPr/>
              </a:pPr>
              <a:t>‹#›</a:t>
            </a:fld>
            <a:endParaRPr lang="en-US" altLang="zh-CN"/>
          </a:p>
        </p:txBody>
      </p:sp>
    </p:spTree>
    <p:extLst>
      <p:ext uri="{BB962C8B-B14F-4D97-AF65-F5344CB8AC3E}">
        <p14:creationId xmlns:p14="http://schemas.microsoft.com/office/powerpoint/2010/main" val="124196246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990600" y="195263"/>
            <a:ext cx="7869238" cy="685800"/>
          </a:xfrm>
        </p:spPr>
        <p:txBody>
          <a:bodyPr/>
          <a:lstStyle/>
          <a:p>
            <a:r>
              <a:rPr lang="zh-CN" altLang="en-US"/>
              <a:t>单击此处编辑母版标题样式</a:t>
            </a:r>
          </a:p>
        </p:txBody>
      </p:sp>
      <p:sp>
        <p:nvSpPr>
          <p:cNvPr id="3" name="Rectangle 12">
            <a:extLst>
              <a:ext uri="{FF2B5EF4-FFF2-40B4-BE49-F238E27FC236}">
                <a16:creationId xmlns:a16="http://schemas.microsoft.com/office/drawing/2014/main" id="{5E1B64E9-FC60-4771-BC59-C8C9F4D6E0B8}"/>
              </a:ext>
            </a:extLst>
          </p:cNvPr>
          <p:cNvSpPr>
            <a:spLocks noGrp="1" noChangeArrowheads="1"/>
          </p:cNvSpPr>
          <p:nvPr>
            <p:ph type="ftr" sz="quarter" idx="10"/>
          </p:nvPr>
        </p:nvSpPr>
        <p:spPr>
          <a:ln/>
        </p:spPr>
        <p:txBody>
          <a:bodyPr/>
          <a:lstStyle>
            <a:lvl1pPr>
              <a:defRPr/>
            </a:lvl1pPr>
          </a:lstStyle>
          <a:p>
            <a:pPr>
              <a:defRPr/>
            </a:pPr>
            <a:endParaRPr lang="zh-CN" altLang="zh-CN"/>
          </a:p>
        </p:txBody>
      </p:sp>
    </p:spTree>
    <p:extLst>
      <p:ext uri="{BB962C8B-B14F-4D97-AF65-F5344CB8AC3E}">
        <p14:creationId xmlns:p14="http://schemas.microsoft.com/office/powerpoint/2010/main" val="3404246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0920B2E7-C9A8-435D-8207-81D13DC0BF79}"/>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C552FDF-5124-4879-A6AC-1FBB684EC70C}"/>
              </a:ext>
            </a:extLst>
          </p:cNvPr>
          <p:cNvSpPr>
            <a:spLocks noGrp="1" noChangeArrowheads="1"/>
          </p:cNvSpPr>
          <p:nvPr>
            <p:ph type="ftr" sz="quarter" idx="11"/>
          </p:nvPr>
        </p:nvSpPr>
        <p:spPr/>
        <p:txBody>
          <a:bodyPr/>
          <a:lstStyle>
            <a:lvl1pPr>
              <a:defRPr/>
            </a:lvl1pPr>
          </a:lstStyle>
          <a:p>
            <a:pPr>
              <a:defRPr/>
            </a:pPr>
            <a:fld id="{BED4C918-4673-4FD1-9DE6-62282A0F5C38}" type="slidenum">
              <a:rPr lang="en-US" altLang="zh-CN"/>
              <a:pPr>
                <a:defRPr/>
              </a:pPr>
              <a:t>‹#›</a:t>
            </a:fld>
            <a:endParaRPr lang="en-US" altLang="zh-CN"/>
          </a:p>
        </p:txBody>
      </p:sp>
    </p:spTree>
    <p:extLst>
      <p:ext uri="{BB962C8B-B14F-4D97-AF65-F5344CB8AC3E}">
        <p14:creationId xmlns:p14="http://schemas.microsoft.com/office/powerpoint/2010/main" val="177019220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70A6D034-68FD-41BD-98B9-DE4BC0836DA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7EC6100-CCD9-4C2C-949A-CF10BF801370}"/>
              </a:ext>
            </a:extLst>
          </p:cNvPr>
          <p:cNvSpPr>
            <a:spLocks noGrp="1" noChangeArrowheads="1"/>
          </p:cNvSpPr>
          <p:nvPr>
            <p:ph type="ftr" sz="quarter" idx="11"/>
          </p:nvPr>
        </p:nvSpPr>
        <p:spPr/>
        <p:txBody>
          <a:bodyPr/>
          <a:lstStyle>
            <a:lvl1pPr>
              <a:defRPr/>
            </a:lvl1pPr>
          </a:lstStyle>
          <a:p>
            <a:pPr>
              <a:defRPr/>
            </a:pPr>
            <a:fld id="{25F29EE8-9238-40D9-B914-CD91B7A90F54}" type="slidenum">
              <a:rPr lang="en-US" altLang="zh-CN"/>
              <a:pPr>
                <a:defRPr/>
              </a:pPr>
              <a:t>‹#›</a:t>
            </a:fld>
            <a:endParaRPr lang="en-US" altLang="zh-CN"/>
          </a:p>
        </p:txBody>
      </p:sp>
    </p:spTree>
    <p:extLst>
      <p:ext uri="{BB962C8B-B14F-4D97-AF65-F5344CB8AC3E}">
        <p14:creationId xmlns:p14="http://schemas.microsoft.com/office/powerpoint/2010/main" val="153380557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BB6A0732-3534-42BD-B5BA-43131CEEB729}"/>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F0439E7-C58E-406E-8BE8-55992C8AD1B9}"/>
              </a:ext>
            </a:extLst>
          </p:cNvPr>
          <p:cNvSpPr>
            <a:spLocks noGrp="1" noChangeArrowheads="1"/>
          </p:cNvSpPr>
          <p:nvPr>
            <p:ph type="ftr" sz="quarter" idx="11"/>
          </p:nvPr>
        </p:nvSpPr>
        <p:spPr/>
        <p:txBody>
          <a:bodyPr/>
          <a:lstStyle>
            <a:lvl1pPr>
              <a:defRPr/>
            </a:lvl1pPr>
          </a:lstStyle>
          <a:p>
            <a:pPr>
              <a:defRPr/>
            </a:pPr>
            <a:fld id="{623D1820-A405-4A5B-8C6B-D4251DE20CED}" type="slidenum">
              <a:rPr lang="en-US" altLang="zh-CN"/>
              <a:pPr>
                <a:defRPr/>
              </a:pPr>
              <a:t>‹#›</a:t>
            </a:fld>
            <a:endParaRPr lang="en-US" altLang="zh-CN"/>
          </a:p>
        </p:txBody>
      </p:sp>
    </p:spTree>
    <p:extLst>
      <p:ext uri="{BB962C8B-B14F-4D97-AF65-F5344CB8AC3E}">
        <p14:creationId xmlns:p14="http://schemas.microsoft.com/office/powerpoint/2010/main" val="271249038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85B09823-5458-4AA2-8873-5E2E0D3F01B4}"/>
              </a:ext>
            </a:extLst>
          </p:cNvPr>
          <p:cNvSpPr>
            <a:spLocks noGrp="1" noChangeArrowheads="1"/>
          </p:cNvSpPr>
          <p:nvPr>
            <p:ph type="dt" sz="half" idx="10"/>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8BA993A1-60A7-4850-896A-D45AE1D714E8}"/>
              </a:ext>
            </a:extLst>
          </p:cNvPr>
          <p:cNvSpPr>
            <a:spLocks noGrp="1" noChangeArrowheads="1"/>
          </p:cNvSpPr>
          <p:nvPr>
            <p:ph type="ftr" sz="quarter" idx="11"/>
          </p:nvPr>
        </p:nvSpPr>
        <p:spPr/>
        <p:txBody>
          <a:bodyPr/>
          <a:lstStyle>
            <a:lvl1pPr>
              <a:defRPr/>
            </a:lvl1pPr>
          </a:lstStyle>
          <a:p>
            <a:pPr>
              <a:defRPr/>
            </a:pPr>
            <a:fld id="{9450DBA7-4FBC-42A4-BED9-64859011D117}" type="slidenum">
              <a:rPr lang="en-US" altLang="zh-CN"/>
              <a:pPr>
                <a:defRPr/>
              </a:pPr>
              <a:t>‹#›</a:t>
            </a:fld>
            <a:endParaRPr lang="en-US" altLang="zh-CN"/>
          </a:p>
        </p:txBody>
      </p:sp>
    </p:spTree>
    <p:extLst>
      <p:ext uri="{BB962C8B-B14F-4D97-AF65-F5344CB8AC3E}">
        <p14:creationId xmlns:p14="http://schemas.microsoft.com/office/powerpoint/2010/main" val="9626677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4BE9AA11-1C93-42DF-8149-14581DC2E7B5}"/>
              </a:ext>
            </a:extLst>
          </p:cNvPr>
          <p:cNvSpPr>
            <a:spLocks noGrp="1" noChangeArrowheads="1"/>
          </p:cNvSpPr>
          <p:nvPr>
            <p:ph type="dt" sz="half" idx="10"/>
          </p:nvPr>
        </p:nvSpPr>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B49ECF1-D00D-4561-879C-4396851CB4D8}"/>
              </a:ext>
            </a:extLst>
          </p:cNvPr>
          <p:cNvSpPr>
            <a:spLocks noGrp="1" noChangeArrowheads="1"/>
          </p:cNvSpPr>
          <p:nvPr>
            <p:ph type="ftr" sz="quarter" idx="11"/>
          </p:nvPr>
        </p:nvSpPr>
        <p:spPr/>
        <p:txBody>
          <a:bodyPr/>
          <a:lstStyle>
            <a:lvl1pPr>
              <a:defRPr/>
            </a:lvl1pPr>
          </a:lstStyle>
          <a:p>
            <a:pPr>
              <a:defRPr/>
            </a:pPr>
            <a:fld id="{FB17DF36-A72F-4060-B13B-AE7AA7141250}" type="slidenum">
              <a:rPr lang="en-US" altLang="zh-CN"/>
              <a:pPr>
                <a:defRPr/>
              </a:pPr>
              <a:t>‹#›</a:t>
            </a:fld>
            <a:endParaRPr lang="en-US" altLang="zh-CN"/>
          </a:p>
        </p:txBody>
      </p:sp>
    </p:spTree>
    <p:extLst>
      <p:ext uri="{BB962C8B-B14F-4D97-AF65-F5344CB8AC3E}">
        <p14:creationId xmlns:p14="http://schemas.microsoft.com/office/powerpoint/2010/main" val="12729776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84BAE7E8-CCD9-4F53-9D77-1EFCDDAEE6F1}"/>
              </a:ext>
            </a:extLst>
          </p:cNvPr>
          <p:cNvSpPr>
            <a:spLocks noGrp="1" noChangeArrowheads="1"/>
          </p:cNvSpPr>
          <p:nvPr>
            <p:ph type="dt" sz="half" idx="10"/>
          </p:nvPr>
        </p:nvSpPr>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C8135134-BAEF-4D6A-AE2A-1E9A9C518663}"/>
              </a:ext>
            </a:extLst>
          </p:cNvPr>
          <p:cNvSpPr>
            <a:spLocks noGrp="1" noChangeArrowheads="1"/>
          </p:cNvSpPr>
          <p:nvPr>
            <p:ph type="ftr" sz="quarter" idx="11"/>
          </p:nvPr>
        </p:nvSpPr>
        <p:spPr/>
        <p:txBody>
          <a:bodyPr/>
          <a:lstStyle>
            <a:lvl1pPr>
              <a:defRPr/>
            </a:lvl1pPr>
          </a:lstStyle>
          <a:p>
            <a:pPr>
              <a:defRPr/>
            </a:pPr>
            <a:fld id="{BBE82323-E455-47E7-A754-0A63A55F216F}" type="slidenum">
              <a:rPr lang="en-US" altLang="zh-CN"/>
              <a:pPr>
                <a:defRPr/>
              </a:pPr>
              <a:t>‹#›</a:t>
            </a:fld>
            <a:endParaRPr lang="en-US" altLang="zh-CN"/>
          </a:p>
        </p:txBody>
      </p:sp>
    </p:spTree>
    <p:extLst>
      <p:ext uri="{BB962C8B-B14F-4D97-AF65-F5344CB8AC3E}">
        <p14:creationId xmlns:p14="http://schemas.microsoft.com/office/powerpoint/2010/main" val="16140852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8856343D-6C7D-4349-92EF-0AA1D2C42E70}"/>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6A9E0AF-AAD7-46CE-8EA5-082CFE368AFC}"/>
              </a:ext>
            </a:extLst>
          </p:cNvPr>
          <p:cNvSpPr>
            <a:spLocks noGrp="1" noChangeArrowheads="1"/>
          </p:cNvSpPr>
          <p:nvPr>
            <p:ph type="ftr" sz="quarter" idx="11"/>
          </p:nvPr>
        </p:nvSpPr>
        <p:spPr/>
        <p:txBody>
          <a:bodyPr/>
          <a:lstStyle>
            <a:lvl1pPr>
              <a:defRPr/>
            </a:lvl1pPr>
          </a:lstStyle>
          <a:p>
            <a:pPr>
              <a:defRPr/>
            </a:pPr>
            <a:fld id="{D433F731-DA8A-4C5D-B067-63C1C1E82C0F}" type="slidenum">
              <a:rPr lang="en-US" altLang="zh-CN"/>
              <a:pPr>
                <a:defRPr/>
              </a:pPr>
              <a:t>‹#›</a:t>
            </a:fld>
            <a:endParaRPr lang="en-US" altLang="zh-CN"/>
          </a:p>
        </p:txBody>
      </p:sp>
    </p:spTree>
    <p:extLst>
      <p:ext uri="{BB962C8B-B14F-4D97-AF65-F5344CB8AC3E}">
        <p14:creationId xmlns:p14="http://schemas.microsoft.com/office/powerpoint/2010/main" val="418536547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BC6E6A3B-0218-4C79-ADD9-851384F5B472}"/>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0F1F2E3-7DFE-4382-A3DF-5766B9007BB6}"/>
              </a:ext>
            </a:extLst>
          </p:cNvPr>
          <p:cNvSpPr>
            <a:spLocks noGrp="1" noChangeArrowheads="1"/>
          </p:cNvSpPr>
          <p:nvPr>
            <p:ph type="ftr" sz="quarter" idx="11"/>
          </p:nvPr>
        </p:nvSpPr>
        <p:spPr/>
        <p:txBody>
          <a:bodyPr/>
          <a:lstStyle>
            <a:lvl1pPr>
              <a:defRPr/>
            </a:lvl1pPr>
          </a:lstStyle>
          <a:p>
            <a:pPr>
              <a:defRPr/>
            </a:pPr>
            <a:fld id="{18D2653D-44F1-4EAA-B6BF-DA10394E2549}" type="slidenum">
              <a:rPr lang="en-US" altLang="zh-CN"/>
              <a:pPr>
                <a:defRPr/>
              </a:pPr>
              <a:t>‹#›</a:t>
            </a:fld>
            <a:endParaRPr lang="en-US" altLang="zh-CN"/>
          </a:p>
        </p:txBody>
      </p:sp>
    </p:spTree>
    <p:extLst>
      <p:ext uri="{BB962C8B-B14F-4D97-AF65-F5344CB8AC3E}">
        <p14:creationId xmlns:p14="http://schemas.microsoft.com/office/powerpoint/2010/main" val="42764166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7BD2B31-8D2D-4896-8AC1-798F6B9B4598}"/>
              </a:ext>
            </a:extLst>
          </p:cNvPr>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83424D8-0466-423F-B728-EB202D5CCB7E}"/>
              </a:ext>
            </a:extLst>
          </p:cNvPr>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ECC09B63-93A1-4EFF-A2AB-A51FF9BBEAA5}"/>
              </a:ext>
            </a:extLst>
          </p:cNvPr>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1173" name="Rectangle 5">
            <a:extLst>
              <a:ext uri="{FF2B5EF4-FFF2-40B4-BE49-F238E27FC236}">
                <a16:creationId xmlns:a16="http://schemas.microsoft.com/office/drawing/2014/main" id="{002344CA-3748-4BE0-AE09-12A872D96C64}"/>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b="0" i="0">
                <a:latin typeface="Verdana" pitchFamily="34" charset="0"/>
              </a:defRPr>
            </a:lvl1pPr>
          </a:lstStyle>
          <a:p>
            <a:pPr>
              <a:defRPr/>
            </a:pPr>
            <a:endParaRPr lang="en-US" altLang="zh-CN"/>
          </a:p>
        </p:txBody>
      </p:sp>
      <p:sp>
        <p:nvSpPr>
          <p:cNvPr id="391174" name="Rectangle 6">
            <a:extLst>
              <a:ext uri="{FF2B5EF4-FFF2-40B4-BE49-F238E27FC236}">
                <a16:creationId xmlns:a16="http://schemas.microsoft.com/office/drawing/2014/main" id="{9B1A2CC4-AE9B-4143-AFDD-447CD53DF83C}"/>
              </a:ext>
            </a:extLst>
          </p:cNvPr>
          <p:cNvSpPr>
            <a:spLocks noGrp="1" noChangeArrowheads="1"/>
          </p:cNvSpPr>
          <p:nvPr>
            <p:ph type="ftr" sz="quarter" idx="3"/>
          </p:nvPr>
        </p:nvSpPr>
        <p:spPr bwMode="auto">
          <a:xfrm>
            <a:off x="7191375" y="6381750"/>
            <a:ext cx="19526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790B65A0-2926-4C69-8321-067D3A66B6D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Lst>
  <p:transition/>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NUL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NUL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NUL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hyperlink" Target="http://c.biancheng.net/stl/algorithms/" TargetMode="Externa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NUL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hyperlink" Target="http://c.biancheng.net/stl/algorithms/" TargetMode="Externa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3510091-EB74-466B-85A5-2EC8BAEC572B}"/>
              </a:ext>
            </a:extLst>
          </p:cNvPr>
          <p:cNvSpPr>
            <a:spLocks noGrp="1" noChangeArrowheads="1"/>
          </p:cNvSpPr>
          <p:nvPr>
            <p:ph type="ctrTitle"/>
          </p:nvPr>
        </p:nvSpPr>
        <p:spPr/>
        <p:txBody>
          <a:bodyPr/>
          <a:lstStyle/>
          <a:p>
            <a:pPr eaLnBrk="1" hangingPunct="1"/>
            <a:r>
              <a:rPr lang="zh-CN" altLang="en-US" sz="6600" dirty="0"/>
              <a:t>数据结构</a:t>
            </a:r>
            <a:br>
              <a:rPr lang="zh-CN" altLang="en-US" sz="4000" dirty="0"/>
            </a:br>
            <a:endParaRPr lang="en-US" altLang="zh-CN" sz="4000" dirty="0"/>
          </a:p>
        </p:txBody>
      </p:sp>
      <p:sp>
        <p:nvSpPr>
          <p:cNvPr id="2" name="副标题 1">
            <a:extLst>
              <a:ext uri="{FF2B5EF4-FFF2-40B4-BE49-F238E27FC236}">
                <a16:creationId xmlns:a16="http://schemas.microsoft.com/office/drawing/2014/main" id="{34EA4402-E735-4C6A-8957-B5BA733F8176}"/>
              </a:ext>
            </a:extLst>
          </p:cNvPr>
          <p:cNvSpPr>
            <a:spLocks noGrp="1"/>
          </p:cNvSpPr>
          <p:nvPr>
            <p:ph type="subTitle" idx="1"/>
          </p:nvPr>
        </p:nvSpPr>
        <p:spPr/>
        <p:txBody>
          <a:bodyPr/>
          <a:lstStyle/>
          <a:p>
            <a:pPr>
              <a:defRPr/>
            </a:pPr>
            <a:r>
              <a:rPr lang="zh-CN" altLang="en-US" sz="4000">
                <a:solidFill>
                  <a:schemeClr val="tx2"/>
                </a:solidFill>
                <a:latin typeface="+mj-lt"/>
                <a:ea typeface="+mj-ea"/>
                <a:cs typeface="+mj-cs"/>
              </a:rPr>
              <a:t>第十章 排序</a:t>
            </a:r>
            <a:endParaRPr lang="zh-CN" altLang="en-US" sz="4000" dirty="0">
              <a:solidFill>
                <a:schemeClr val="tx2"/>
              </a:solidFill>
              <a:latin typeface="+mj-lt"/>
              <a:ea typeface="+mj-ea"/>
              <a:cs typeface="+mj-cs"/>
            </a:endParaRPr>
          </a:p>
        </p:txBody>
      </p:sp>
      <p:sp>
        <p:nvSpPr>
          <p:cNvPr id="3" name="Text Box 10">
            <a:extLst>
              <a:ext uri="{FF2B5EF4-FFF2-40B4-BE49-F238E27FC236}">
                <a16:creationId xmlns:a16="http://schemas.microsoft.com/office/drawing/2014/main" id="{5119230B-83E4-420C-81F4-EBB02AEBEBDF}"/>
              </a:ext>
            </a:extLst>
          </p:cNvPr>
          <p:cNvSpPr txBox="1">
            <a:spLocks noChangeArrowheads="1"/>
          </p:cNvSpPr>
          <p:nvPr/>
        </p:nvSpPr>
        <p:spPr bwMode="auto">
          <a:xfrm>
            <a:off x="236537" y="5434013"/>
            <a:ext cx="8686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endParaRPr lang="zh-CN" altLang="en-US" sz="2800" b="1" dirty="0">
              <a:latin typeface="楷体_GB2312" pitchFamily="1" charset="-122"/>
              <a:ea typeface="楷体_GB2312" pitchFamily="1" charset="-122"/>
            </a:endParaRPr>
          </a:p>
          <a:p>
            <a:pPr algn="ctr" eaLnBrk="1" hangingPunct="1"/>
            <a:endParaRPr lang="zh-CN" altLang="en-US" sz="2800" b="1" dirty="0">
              <a:latin typeface="楷体_GB2312" pitchFamily="1" charset="-122"/>
              <a:ea typeface="楷体_GB2312" pitchFamily="1" charset="-122"/>
            </a:endParaRPr>
          </a:p>
          <a:p>
            <a:pPr algn="r" eaLnBrk="1" hangingPunct="1"/>
            <a:r>
              <a:rPr lang="zh-CN" altLang="en-US" i="0" dirty="0">
                <a:solidFill>
                  <a:srgbClr val="808080"/>
                </a:solidFill>
                <a:latin typeface="宋体" pitchFamily="2" charset="-122"/>
              </a:rPr>
              <a:t>深圳大学计算机与软件学院</a:t>
            </a:r>
            <a:endParaRPr lang="zh-CN" altLang="en-US" sz="3200" i="0" dirty="0">
              <a:solidFill>
                <a:srgbClr val="808080"/>
              </a:solidFill>
              <a:latin typeface="华文行楷" pitchFamily="2" charset="-122"/>
              <a:ea typeface="华文行楷" pitchFamily="2" charset="-122"/>
            </a:endParaRPr>
          </a:p>
        </p:txBody>
      </p:sp>
      <p:sp>
        <p:nvSpPr>
          <p:cNvPr id="5" name="灯片编号占位符 4"/>
          <p:cNvSpPr>
            <a:spLocks noGrp="1"/>
          </p:cNvSpPr>
          <p:nvPr>
            <p:ph type="sldNum" sz="quarter" idx="12"/>
          </p:nvPr>
        </p:nvSpPr>
        <p:spPr/>
        <p:txBody>
          <a:bodyPr/>
          <a:lstStyle/>
          <a:p>
            <a:pPr>
              <a:defRPr/>
            </a:pPr>
            <a:fld id="{AEFB9E9D-B4A0-4754-82A5-D6F3B5F5C043}" type="slidenum">
              <a:rPr lang="en-US" altLang="zh-CN" smtClean="0"/>
              <a:pPr>
                <a:defRPr/>
              </a:pPr>
              <a:t>1</a:t>
            </a:fld>
            <a:endParaRPr lang="en-US" altLang="zh-CN"/>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1027">
            <a:extLst>
              <a:ext uri="{FF2B5EF4-FFF2-40B4-BE49-F238E27FC236}">
                <a16:creationId xmlns:a16="http://schemas.microsoft.com/office/drawing/2014/main" id="{3D3A3D9E-996F-4C43-8EF2-2AF4920CCEC7}"/>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C418FD3-468A-4C02-8980-AB75658E85C9}" type="slidenum">
              <a:rPr lang="zh-CN" altLang="en-US" sz="2400">
                <a:solidFill>
                  <a:srgbClr val="000000"/>
                </a:solidFill>
              </a:rPr>
              <a:pPr algn="r" eaLnBrk="1" hangingPunct="1">
                <a:spcBef>
                  <a:spcPct val="50000"/>
                </a:spcBef>
                <a:buClrTx/>
                <a:buSzTx/>
                <a:buFont typeface="Arial" panose="020B0604020202020204" pitchFamily="34" charset="0"/>
                <a:buNone/>
              </a:pPr>
              <a:t>10</a:t>
            </a:fld>
            <a:endParaRPr lang="en-US" altLang="zh-CN" sz="2400"/>
          </a:p>
        </p:txBody>
      </p:sp>
      <p:sp>
        <p:nvSpPr>
          <p:cNvPr id="2" name="Text Box 4">
            <a:extLst>
              <a:ext uri="{FF2B5EF4-FFF2-40B4-BE49-F238E27FC236}">
                <a16:creationId xmlns:a16="http://schemas.microsoft.com/office/drawing/2014/main" id="{4421C918-14FC-4545-9257-560293112E6E}"/>
              </a:ext>
            </a:extLst>
          </p:cNvPr>
          <p:cNvSpPr>
            <a:spLocks noChangeArrowheads="1"/>
          </p:cNvSpPr>
          <p:nvPr/>
        </p:nvSpPr>
        <p:spPr bwMode="auto">
          <a:xfrm>
            <a:off x="362272" y="18864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en-US" altLang="zh-CN" sz="4400" i="0" dirty="0">
                <a:solidFill>
                  <a:schemeClr val="tx2"/>
                </a:solidFill>
                <a:ea typeface="隶书" pitchFamily="49" charset="-122"/>
              </a:rPr>
              <a:t>C</a:t>
            </a:r>
            <a:r>
              <a:rPr lang="zh-CN" altLang="en-US" sz="4400" i="0" dirty="0">
                <a:solidFill>
                  <a:schemeClr val="tx2"/>
                </a:solidFill>
                <a:ea typeface="隶书" pitchFamily="49" charset="-122"/>
              </a:rPr>
              <a:t>中的排序算法</a:t>
            </a:r>
          </a:p>
        </p:txBody>
      </p:sp>
      <p:sp>
        <p:nvSpPr>
          <p:cNvPr id="6" name="Rectangle 1">
            <a:extLst>
              <a:ext uri="{FF2B5EF4-FFF2-40B4-BE49-F238E27FC236}">
                <a16:creationId xmlns:a16="http://schemas.microsoft.com/office/drawing/2014/main" id="{B77E9892-FBA4-44E2-B87C-12E04BE4C588}"/>
              </a:ext>
            </a:extLst>
          </p:cNvPr>
          <p:cNvSpPr>
            <a:spLocks noChangeArrowheads="1"/>
          </p:cNvSpPr>
          <p:nvPr/>
        </p:nvSpPr>
        <p:spPr bwMode="auto">
          <a:xfrm>
            <a:off x="556668" y="1321604"/>
            <a:ext cx="8604448" cy="2585323"/>
          </a:xfrm>
          <a:prstGeom prst="rect">
            <a:avLst/>
          </a:prstGeom>
          <a:solidFill>
            <a:srgbClr val="FAFF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effectLst/>
                <a:latin typeface="+mn-ea"/>
                <a:ea typeface="+mn-ea"/>
              </a:rPr>
              <a:t>t</a:t>
            </a:r>
            <a:r>
              <a:rPr kumimoji="0" lang="zh-CN" altLang="zh-CN" sz="2800" b="0" i="0" u="none" strike="noStrike" cap="none" normalizeH="0" baseline="0" dirty="0">
                <a:ln>
                  <a:noFill/>
                </a:ln>
                <a:effectLst/>
                <a:latin typeface="+mn-ea"/>
                <a:ea typeface="+mn-ea"/>
              </a:rPr>
              <a:t>emplate &lt;class BidirectionalIterator, class UnaryPredicate&gt;</a:t>
            </a:r>
            <a:endParaRPr kumimoji="0" lang="en-US" altLang="zh-CN" sz="2800" b="0" i="0" u="none" strike="noStrike" cap="none" normalizeH="0" baseline="0" dirty="0">
              <a:ln>
                <a:noFill/>
              </a:ln>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effectLst/>
                <a:latin typeface="+mn-ea"/>
                <a:ea typeface="+mn-ea"/>
              </a:rPr>
              <a:t> BidirectionalIterator </a:t>
            </a:r>
            <a:r>
              <a:rPr kumimoji="0" lang="zh-CN" altLang="zh-CN" sz="2800" b="0" i="0" u="none" strike="noStrike" cap="none" normalizeH="0" baseline="0" dirty="0">
                <a:ln>
                  <a:noFill/>
                </a:ln>
                <a:solidFill>
                  <a:srgbClr val="FF0000"/>
                </a:solidFill>
                <a:effectLst/>
                <a:latin typeface="+mn-ea"/>
                <a:ea typeface="+mn-ea"/>
              </a:rPr>
              <a:t>partition </a:t>
            </a:r>
            <a:r>
              <a:rPr kumimoji="0" lang="zh-CN" altLang="zh-CN" sz="2800" b="0" i="0" u="none" strike="noStrike" cap="none" normalizeH="0" baseline="0" dirty="0">
                <a:ln>
                  <a:noFill/>
                </a:ln>
                <a:effectLst/>
                <a:latin typeface="+mn-ea"/>
                <a:ea typeface="+mn-ea"/>
              </a:rPr>
              <a:t>(BidirectionalIterator first, BidirectionalIterator last,</a:t>
            </a:r>
            <a:r>
              <a:rPr kumimoji="0" lang="en-US" altLang="zh-CN" sz="2800" b="0" i="0" u="none" strike="noStrike" cap="none" normalizeH="0" baseline="0" dirty="0">
                <a:ln>
                  <a:noFill/>
                </a:ln>
                <a:effectLst/>
                <a:latin typeface="+mn-ea"/>
                <a:ea typeface="+mn-ea"/>
              </a:rPr>
              <a:t> </a:t>
            </a:r>
            <a:r>
              <a:rPr kumimoji="0" lang="zh-CN" altLang="zh-CN" sz="2800" b="0" i="0" u="none" strike="noStrike" cap="none" normalizeH="0" baseline="0" dirty="0">
                <a:ln>
                  <a:noFill/>
                </a:ln>
                <a:effectLst/>
                <a:latin typeface="+mn-ea"/>
                <a:ea typeface="+mn-ea"/>
              </a:rPr>
              <a:t>UnaryPredicate pred)</a:t>
            </a:r>
            <a:r>
              <a:rPr kumimoji="0" lang="zh-CN" altLang="zh-CN" sz="2800" b="0" i="0" u="none" strike="noStrike" cap="none" normalizeH="0" baseline="0" dirty="0">
                <a:ln>
                  <a:noFill/>
                </a:ln>
                <a:solidFill>
                  <a:srgbClr val="008000"/>
                </a:solidFill>
                <a:effectLst/>
                <a:latin typeface="+mn-ea"/>
                <a:ea typeface="+mn-ea"/>
              </a:rPr>
              <a:t>;</a:t>
            </a:r>
            <a:r>
              <a:rPr kumimoji="0" lang="zh-CN" altLang="zh-CN" sz="2800" b="0" i="0" u="none" strike="noStrike" cap="none" normalizeH="0" baseline="0" dirty="0">
                <a:ln>
                  <a:noFill/>
                </a:ln>
                <a:solidFill>
                  <a:schemeClr val="tx1"/>
                </a:solidFill>
                <a:effectLst/>
                <a:latin typeface="+mn-ea"/>
                <a:ea typeface="+mn-ea"/>
              </a:rPr>
              <a:t> </a:t>
            </a:r>
          </a:p>
        </p:txBody>
      </p:sp>
      <p:sp>
        <p:nvSpPr>
          <p:cNvPr id="7" name="文本框 6">
            <a:extLst>
              <a:ext uri="{FF2B5EF4-FFF2-40B4-BE49-F238E27FC236}">
                <a16:creationId xmlns:a16="http://schemas.microsoft.com/office/drawing/2014/main" id="{DEE67408-0E06-4FE1-A92D-E4AF1A7350A9}"/>
              </a:ext>
            </a:extLst>
          </p:cNvPr>
          <p:cNvSpPr txBox="1"/>
          <p:nvPr/>
        </p:nvSpPr>
        <p:spPr>
          <a:xfrm>
            <a:off x="539552" y="4365104"/>
            <a:ext cx="7488832" cy="523220"/>
          </a:xfrm>
          <a:prstGeom prst="rect">
            <a:avLst/>
          </a:prstGeom>
          <a:noFill/>
        </p:spPr>
        <p:txBody>
          <a:bodyPr wrap="square" rtlCol="0">
            <a:spAutoFit/>
          </a:bodyPr>
          <a:lstStyle/>
          <a:p>
            <a:r>
              <a:rPr lang="zh-CN" altLang="en-US" sz="2800" b="0" i="0" dirty="0">
                <a:latin typeface="+mn-ea"/>
                <a:ea typeface="+mn-ea"/>
              </a:rPr>
              <a:t>分区函数。</a:t>
            </a:r>
            <a:r>
              <a:rPr lang="en-US" altLang="zh-CN" sz="2800" b="0" i="0" dirty="0">
                <a:latin typeface="+mn-ea"/>
                <a:ea typeface="+mn-ea"/>
              </a:rPr>
              <a:t> #include &lt;algorithm&gt;</a:t>
            </a:r>
            <a:endParaRPr lang="zh-CN" altLang="en-US" sz="2800" b="0" dirty="0">
              <a:latin typeface="+mn-ea"/>
              <a:ea typeface="+mn-ea"/>
            </a:endParaRPr>
          </a:p>
        </p:txBody>
      </p:sp>
      <p:sp>
        <p:nvSpPr>
          <p:cNvPr id="8" name="文本框 7">
            <a:extLst>
              <a:ext uri="{FF2B5EF4-FFF2-40B4-BE49-F238E27FC236}">
                <a16:creationId xmlns:a16="http://schemas.microsoft.com/office/drawing/2014/main" id="{79651538-6905-4292-A399-335389417259}"/>
              </a:ext>
            </a:extLst>
          </p:cNvPr>
          <p:cNvSpPr txBox="1"/>
          <p:nvPr/>
        </p:nvSpPr>
        <p:spPr>
          <a:xfrm>
            <a:off x="611560" y="5046858"/>
            <a:ext cx="8458200" cy="523220"/>
          </a:xfrm>
          <a:prstGeom prst="rect">
            <a:avLst/>
          </a:prstGeom>
          <a:noFill/>
        </p:spPr>
        <p:txBody>
          <a:bodyPr wrap="square">
            <a:spAutoFit/>
          </a:bodyPr>
          <a:lstStyle/>
          <a:p>
            <a:r>
              <a:rPr lang="zh-CN" altLang="en-US" sz="2800" b="0" i="0" dirty="0">
                <a:latin typeface="黑体" panose="02010609060101010101" pitchFamily="49" charset="-122"/>
                <a:ea typeface="黑体" panose="02010609060101010101" pitchFamily="49" charset="-122"/>
              </a:rPr>
              <a:t>快速排序</a:t>
            </a:r>
          </a:p>
        </p:txBody>
      </p:sp>
    </p:spTree>
    <p:extLst>
      <p:ext uri="{BB962C8B-B14F-4D97-AF65-F5344CB8AC3E}">
        <p14:creationId xmlns:p14="http://schemas.microsoft.com/office/powerpoint/2010/main" val="304293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3">
            <a:extLst>
              <a:ext uri="{FF2B5EF4-FFF2-40B4-BE49-F238E27FC236}">
                <a16:creationId xmlns:a16="http://schemas.microsoft.com/office/drawing/2014/main" id="{23A335DB-69F7-4AD2-B25A-6A27253388DC}"/>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E35A88F4-CA06-4EC9-8D21-BEBA2C2809BF}" type="slidenum">
              <a:rPr lang="zh-CN" altLang="en-US" sz="2400">
                <a:solidFill>
                  <a:srgbClr val="000000"/>
                </a:solidFill>
              </a:rPr>
              <a:pPr algn="r" eaLnBrk="1" hangingPunct="1">
                <a:spcBef>
                  <a:spcPct val="50000"/>
                </a:spcBef>
                <a:buClrTx/>
                <a:buSzTx/>
                <a:buFont typeface="Arial" panose="020B0604020202020204" pitchFamily="34" charset="0"/>
                <a:buNone/>
              </a:pPr>
              <a:t>100</a:t>
            </a:fld>
            <a:endParaRPr lang="en-US" altLang="zh-CN" sz="2400"/>
          </a:p>
        </p:txBody>
      </p:sp>
      <p:sp>
        <p:nvSpPr>
          <p:cNvPr id="73733" name="Rectangle 5">
            <a:extLst>
              <a:ext uri="{FF2B5EF4-FFF2-40B4-BE49-F238E27FC236}">
                <a16:creationId xmlns:a16="http://schemas.microsoft.com/office/drawing/2014/main" id="{E77BD94D-E6FB-4085-9916-59B989AB8DA7}"/>
              </a:ext>
            </a:extLst>
          </p:cNvPr>
          <p:cNvSpPr>
            <a:spLocks noGrp="1" noChangeArrowheads="1"/>
          </p:cNvSpPr>
          <p:nvPr>
            <p:ph type="body" idx="4294967295"/>
          </p:nvPr>
        </p:nvSpPr>
        <p:spPr>
          <a:xfrm>
            <a:off x="533400" y="1340768"/>
            <a:ext cx="8763000" cy="2474168"/>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从最低位关键字</a:t>
            </a:r>
            <a:r>
              <a:rPr lang="en-US" altLang="zh-CN" dirty="0" err="1">
                <a:latin typeface="黑体" panose="02010609060101010101" pitchFamily="49" charset="-122"/>
                <a:ea typeface="黑体" panose="02010609060101010101" pitchFamily="49" charset="-122"/>
                <a:sym typeface="黑体" panose="02010609060101010101" pitchFamily="49" charset="-122"/>
              </a:rPr>
              <a:t>kd</a:t>
            </a:r>
            <a:r>
              <a:rPr lang="zh-CN" altLang="en-US" dirty="0">
                <a:latin typeface="黑体" panose="02010609060101010101" pitchFamily="49" charset="-122"/>
                <a:ea typeface="黑体" panose="02010609060101010101" pitchFamily="49" charset="-122"/>
                <a:sym typeface="黑体" panose="02010609060101010101" pitchFamily="49" charset="-122"/>
              </a:rPr>
              <a:t>起进行排序，</a:t>
            </a: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然后再对高一位的关键字排序，</a:t>
            </a:r>
            <a:r>
              <a:rPr lang="zh-CN" altLang="en-US" dirty="0">
                <a:latin typeface="Times New Roman" panose="02020603050405020304" pitchFamily="18" charset="0"/>
                <a:ea typeface="黑体" panose="02010609060101010101" pitchFamily="49" charset="-122"/>
                <a:sym typeface="Times New Roman" panose="02020603050405020304" pitchFamily="18" charset="0"/>
              </a:rPr>
              <a:t>……</a:t>
            </a: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依次重复，直至对最高位关键字</a:t>
            </a:r>
            <a:r>
              <a:rPr lang="en-US" altLang="zh-CN" dirty="0">
                <a:latin typeface="黑体" panose="02010609060101010101" pitchFamily="49" charset="-122"/>
                <a:ea typeface="黑体" panose="02010609060101010101" pitchFamily="49" charset="-122"/>
                <a:sym typeface="黑体" panose="02010609060101010101" pitchFamily="49" charset="-122"/>
              </a:rPr>
              <a:t>k1</a:t>
            </a:r>
            <a:r>
              <a:rPr lang="zh-CN" altLang="en-US" dirty="0">
                <a:latin typeface="黑体" panose="02010609060101010101" pitchFamily="49" charset="-122"/>
                <a:ea typeface="黑体" panose="02010609060101010101" pitchFamily="49" charset="-122"/>
                <a:sym typeface="黑体" panose="02010609060101010101" pitchFamily="49" charset="-122"/>
              </a:rPr>
              <a:t>排序后，</a:t>
            </a:r>
            <a:endParaRPr lang="en-US" altLang="zh-CN" dirty="0">
              <a:latin typeface="黑体" panose="02010609060101010101" pitchFamily="49" charset="-122"/>
              <a:ea typeface="黑体" panose="02010609060101010101" pitchFamily="49" charset="-122"/>
              <a:sym typeface="黑体" panose="02010609060101010101" pitchFamily="49" charset="-122"/>
            </a:endParaRPr>
          </a:p>
          <a:p>
            <a:pPr marL="0" indent="0" eaLnBrk="1" hangingPunct="1">
              <a:spcBef>
                <a:spcPct val="70000"/>
              </a:spcBef>
              <a:buClr>
                <a:srgbClr val="FF0000"/>
              </a:buClr>
              <a:buSzPct val="100000"/>
              <a:buNone/>
            </a:pPr>
            <a:r>
              <a:rPr lang="en-US" altLang="zh-CN" dirty="0">
                <a:latin typeface="黑体" panose="02010609060101010101" pitchFamily="49" charset="-122"/>
                <a:ea typeface="黑体" panose="02010609060101010101" pitchFamily="49" charset="-122"/>
                <a:sym typeface="黑体" panose="02010609060101010101" pitchFamily="49" charset="-122"/>
              </a:rPr>
              <a:t>   </a:t>
            </a:r>
            <a:r>
              <a:rPr lang="zh-CN" altLang="en-US" dirty="0">
                <a:latin typeface="黑体" panose="02010609060101010101" pitchFamily="49" charset="-122"/>
                <a:ea typeface="黑体" panose="02010609060101010101" pitchFamily="49" charset="-122"/>
                <a:sym typeface="黑体" panose="02010609060101010101" pitchFamily="49" charset="-122"/>
              </a:rPr>
              <a:t>成为一个有序序列</a:t>
            </a:r>
            <a:endParaRPr lang="en-US" altLang="zh-CN" dirty="0">
              <a:latin typeface="黑体" panose="02010609060101010101" pitchFamily="49" charset="-122"/>
              <a:ea typeface="黑体" panose="02010609060101010101" pitchFamily="49" charset="-122"/>
              <a:sym typeface="黑体" panose="02010609060101010101" pitchFamily="49" charset="-122"/>
            </a:endParaRPr>
          </a:p>
        </p:txBody>
      </p:sp>
      <p:sp>
        <p:nvSpPr>
          <p:cNvPr id="2" name="Text Box 4">
            <a:extLst>
              <a:ext uri="{FF2B5EF4-FFF2-40B4-BE49-F238E27FC236}">
                <a16:creationId xmlns:a16="http://schemas.microsoft.com/office/drawing/2014/main" id="{89F0C07B-D230-4A90-8580-8179C95AE227}"/>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多关键字排序</a:t>
            </a:r>
            <a:r>
              <a:rPr lang="en-US" altLang="zh-CN" sz="4400" i="0" dirty="0">
                <a:solidFill>
                  <a:schemeClr val="tx2"/>
                </a:solidFill>
                <a:ea typeface="隶书" pitchFamily="49" charset="-122"/>
              </a:rPr>
              <a:t>(</a:t>
            </a:r>
            <a:r>
              <a:rPr lang="zh-CN" altLang="en-US" sz="4400" i="0" dirty="0">
                <a:solidFill>
                  <a:schemeClr val="tx2"/>
                </a:solidFill>
                <a:ea typeface="隶书" pitchFamily="49" charset="-122"/>
              </a:rPr>
              <a:t>最低位优先法</a:t>
            </a:r>
            <a:r>
              <a:rPr lang="en-US" altLang="zh-CN" sz="4400" i="0" dirty="0">
                <a:solidFill>
                  <a:schemeClr val="tx2"/>
                </a:solidFill>
                <a:ea typeface="隶书" pitchFamily="49" charset="-122"/>
              </a:rPr>
              <a:t>LSD)</a:t>
            </a:r>
            <a:endParaRPr lang="zh-CN" altLang="en-US" sz="4400" i="0" dirty="0">
              <a:solidFill>
                <a:schemeClr val="tx2"/>
              </a:solidFill>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7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5" name="Text Box 3">
            <a:extLst>
              <a:ext uri="{FF2B5EF4-FFF2-40B4-BE49-F238E27FC236}">
                <a16:creationId xmlns:a16="http://schemas.microsoft.com/office/drawing/2014/main" id="{9A2BA537-747C-49A2-9853-B918E68360AC}"/>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A42A6F0E-0119-4258-8A92-F3776AC05A5F}" type="slidenum">
              <a:rPr lang="zh-CN" altLang="en-US" sz="2400">
                <a:solidFill>
                  <a:srgbClr val="000000"/>
                </a:solidFill>
              </a:rPr>
              <a:pPr algn="r" eaLnBrk="1" hangingPunct="1">
                <a:spcBef>
                  <a:spcPct val="50000"/>
                </a:spcBef>
                <a:buClrTx/>
                <a:buSzTx/>
                <a:buFont typeface="Arial" panose="020B0604020202020204" pitchFamily="34" charset="0"/>
                <a:buNone/>
              </a:pPr>
              <a:t>101</a:t>
            </a:fld>
            <a:endParaRPr lang="en-US" altLang="zh-CN" sz="2400"/>
          </a:p>
        </p:txBody>
      </p:sp>
      <p:grpSp>
        <p:nvGrpSpPr>
          <p:cNvPr id="74758" name="Group 8">
            <a:extLst>
              <a:ext uri="{FF2B5EF4-FFF2-40B4-BE49-F238E27FC236}">
                <a16:creationId xmlns:a16="http://schemas.microsoft.com/office/drawing/2014/main" id="{B1E9225B-7C38-4C5C-A9AE-695CB7A67484}"/>
              </a:ext>
            </a:extLst>
          </p:cNvPr>
          <p:cNvGrpSpPr>
            <a:grpSpLocks/>
          </p:cNvGrpSpPr>
          <p:nvPr/>
        </p:nvGrpSpPr>
        <p:grpSpPr bwMode="auto">
          <a:xfrm>
            <a:off x="3275856" y="1340768"/>
            <a:ext cx="4603750" cy="914400"/>
            <a:chOff x="0" y="0"/>
            <a:chExt cx="2900" cy="576"/>
          </a:xfrm>
        </p:grpSpPr>
        <p:sp>
          <p:nvSpPr>
            <p:cNvPr id="74774" name="Text Box 9">
              <a:extLst>
                <a:ext uri="{FF2B5EF4-FFF2-40B4-BE49-F238E27FC236}">
                  <a16:creationId xmlns:a16="http://schemas.microsoft.com/office/drawing/2014/main" id="{B4A2E216-DB5C-4B34-A489-D00BC038B48E}"/>
                </a:ext>
              </a:extLst>
            </p:cNvPr>
            <p:cNvSpPr>
              <a:spLocks noChangeArrowheads="1"/>
            </p:cNvSpPr>
            <p:nvPr/>
          </p:nvSpPr>
          <p:spPr bwMode="auto">
            <a:xfrm>
              <a:off x="96" y="0"/>
              <a:ext cx="28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a:latin typeface="Times New Roman" panose="02020603050405020304" pitchFamily="18" charset="0"/>
                  <a:sym typeface="Times New Roman" panose="02020603050405020304" pitchFamily="18" charset="0"/>
                </a:rPr>
                <a:t>0        1        2        3        4        5    </a:t>
              </a:r>
              <a:endParaRPr lang="en-US" altLang="zh-CN" sz="2400" i="0">
                <a:latin typeface="Times New Roman" panose="02020603050405020304" pitchFamily="18" charset="0"/>
                <a:sym typeface="Times New Roman" panose="02020603050405020304" pitchFamily="18" charset="0"/>
              </a:endParaRPr>
            </a:p>
          </p:txBody>
        </p:sp>
        <p:sp>
          <p:nvSpPr>
            <p:cNvPr id="74775" name="Oval 10">
              <a:extLst>
                <a:ext uri="{FF2B5EF4-FFF2-40B4-BE49-F238E27FC236}">
                  <a16:creationId xmlns:a16="http://schemas.microsoft.com/office/drawing/2014/main" id="{EC6C7146-66D9-4DE5-A58A-693DC3AF77F2}"/>
                </a:ext>
              </a:extLst>
            </p:cNvPr>
            <p:cNvSpPr>
              <a:spLocks noChangeArrowheads="1"/>
            </p:cNvSpPr>
            <p:nvPr/>
          </p:nvSpPr>
          <p:spPr bwMode="auto">
            <a:xfrm>
              <a:off x="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74776" name="Oval 11">
              <a:extLst>
                <a:ext uri="{FF2B5EF4-FFF2-40B4-BE49-F238E27FC236}">
                  <a16:creationId xmlns:a16="http://schemas.microsoft.com/office/drawing/2014/main" id="{9A9F435B-CB06-496E-BB2A-638F55F84378}"/>
                </a:ext>
              </a:extLst>
            </p:cNvPr>
            <p:cNvSpPr>
              <a:spLocks noChangeArrowheads="1"/>
            </p:cNvSpPr>
            <p:nvPr/>
          </p:nvSpPr>
          <p:spPr bwMode="auto">
            <a:xfrm>
              <a:off x="240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74777" name="Oval 12">
              <a:extLst>
                <a:ext uri="{FF2B5EF4-FFF2-40B4-BE49-F238E27FC236}">
                  <a16:creationId xmlns:a16="http://schemas.microsoft.com/office/drawing/2014/main" id="{EFF2CCDE-4873-4EF4-94B0-0E5AE9460188}"/>
                </a:ext>
              </a:extLst>
            </p:cNvPr>
            <p:cNvSpPr>
              <a:spLocks noChangeArrowheads="1"/>
            </p:cNvSpPr>
            <p:nvPr/>
          </p:nvSpPr>
          <p:spPr bwMode="auto">
            <a:xfrm>
              <a:off x="432"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74778" name="Oval 13">
              <a:extLst>
                <a:ext uri="{FF2B5EF4-FFF2-40B4-BE49-F238E27FC236}">
                  <a16:creationId xmlns:a16="http://schemas.microsoft.com/office/drawing/2014/main" id="{31FF30AA-6139-43ED-954F-31A2219E08A1}"/>
                </a:ext>
              </a:extLst>
            </p:cNvPr>
            <p:cNvSpPr>
              <a:spLocks noChangeArrowheads="1"/>
            </p:cNvSpPr>
            <p:nvPr/>
          </p:nvSpPr>
          <p:spPr bwMode="auto">
            <a:xfrm>
              <a:off x="96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74779" name="Oval 14">
              <a:extLst>
                <a:ext uri="{FF2B5EF4-FFF2-40B4-BE49-F238E27FC236}">
                  <a16:creationId xmlns:a16="http://schemas.microsoft.com/office/drawing/2014/main" id="{851DD937-C00D-421F-912E-56BF3A58B9E1}"/>
                </a:ext>
              </a:extLst>
            </p:cNvPr>
            <p:cNvSpPr>
              <a:spLocks noChangeArrowheads="1"/>
            </p:cNvSpPr>
            <p:nvPr/>
          </p:nvSpPr>
          <p:spPr bwMode="auto">
            <a:xfrm>
              <a:off x="1488"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74780" name="Oval 15">
              <a:extLst>
                <a:ext uri="{FF2B5EF4-FFF2-40B4-BE49-F238E27FC236}">
                  <a16:creationId xmlns:a16="http://schemas.microsoft.com/office/drawing/2014/main" id="{0BF4A659-278A-4D92-AE3D-31AF4D0ACE45}"/>
                </a:ext>
              </a:extLst>
            </p:cNvPr>
            <p:cNvSpPr>
              <a:spLocks noChangeArrowheads="1"/>
            </p:cNvSpPr>
            <p:nvPr/>
          </p:nvSpPr>
          <p:spPr bwMode="auto">
            <a:xfrm>
              <a:off x="192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grpSp>
      <p:grpSp>
        <p:nvGrpSpPr>
          <p:cNvPr id="74759" name="Group 24">
            <a:extLst>
              <a:ext uri="{FF2B5EF4-FFF2-40B4-BE49-F238E27FC236}">
                <a16:creationId xmlns:a16="http://schemas.microsoft.com/office/drawing/2014/main" id="{BE931F8C-AEBA-4AC4-BD97-9359894B7A22}"/>
              </a:ext>
            </a:extLst>
          </p:cNvPr>
          <p:cNvGrpSpPr>
            <a:grpSpLocks/>
          </p:cNvGrpSpPr>
          <p:nvPr/>
        </p:nvGrpSpPr>
        <p:grpSpPr bwMode="auto">
          <a:xfrm>
            <a:off x="3352056" y="2940968"/>
            <a:ext cx="4267200" cy="533400"/>
            <a:chOff x="0" y="0"/>
            <a:chExt cx="2688" cy="336"/>
          </a:xfrm>
        </p:grpSpPr>
        <p:sp>
          <p:nvSpPr>
            <p:cNvPr id="74768" name="Oval 18">
              <a:extLst>
                <a:ext uri="{FF2B5EF4-FFF2-40B4-BE49-F238E27FC236}">
                  <a16:creationId xmlns:a16="http://schemas.microsoft.com/office/drawing/2014/main" id="{594EBE97-62EC-4D72-8972-04558FB19764}"/>
                </a:ext>
              </a:extLst>
            </p:cNvPr>
            <p:cNvSpPr>
              <a:spLocks noChangeArrowheads="1"/>
            </p:cNvSpPr>
            <p:nvPr/>
          </p:nvSpPr>
          <p:spPr bwMode="auto">
            <a:xfrm>
              <a:off x="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74769" name="Oval 19">
              <a:extLst>
                <a:ext uri="{FF2B5EF4-FFF2-40B4-BE49-F238E27FC236}">
                  <a16:creationId xmlns:a16="http://schemas.microsoft.com/office/drawing/2014/main" id="{ED8AC410-0D9C-425B-B7EF-625B8CF6C811}"/>
                </a:ext>
              </a:extLst>
            </p:cNvPr>
            <p:cNvSpPr>
              <a:spLocks noChangeArrowheads="1"/>
            </p:cNvSpPr>
            <p:nvPr/>
          </p:nvSpPr>
          <p:spPr bwMode="auto">
            <a:xfrm>
              <a:off x="192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74770" name="Oval 20">
              <a:extLst>
                <a:ext uri="{FF2B5EF4-FFF2-40B4-BE49-F238E27FC236}">
                  <a16:creationId xmlns:a16="http://schemas.microsoft.com/office/drawing/2014/main" id="{145A98AC-2FC2-4CAE-86E7-E44A9B6BBE78}"/>
                </a:ext>
              </a:extLst>
            </p:cNvPr>
            <p:cNvSpPr>
              <a:spLocks noChangeArrowheads="1"/>
            </p:cNvSpPr>
            <p:nvPr/>
          </p:nvSpPr>
          <p:spPr bwMode="auto">
            <a:xfrm>
              <a:off x="48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74771" name="Oval 21">
              <a:extLst>
                <a:ext uri="{FF2B5EF4-FFF2-40B4-BE49-F238E27FC236}">
                  <a16:creationId xmlns:a16="http://schemas.microsoft.com/office/drawing/2014/main" id="{ADAA733D-618E-433E-9C47-94CEE48B623F}"/>
                </a:ext>
              </a:extLst>
            </p:cNvPr>
            <p:cNvSpPr>
              <a:spLocks noChangeArrowheads="1"/>
            </p:cNvSpPr>
            <p:nvPr/>
          </p:nvSpPr>
          <p:spPr bwMode="auto">
            <a:xfrm>
              <a:off x="2352"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74772" name="Oval 22">
              <a:extLst>
                <a:ext uri="{FF2B5EF4-FFF2-40B4-BE49-F238E27FC236}">
                  <a16:creationId xmlns:a16="http://schemas.microsoft.com/office/drawing/2014/main" id="{2D8337BC-29BD-4487-89D0-5E35E128488D}"/>
                </a:ext>
              </a:extLst>
            </p:cNvPr>
            <p:cNvSpPr>
              <a:spLocks noChangeArrowheads="1"/>
            </p:cNvSpPr>
            <p:nvPr/>
          </p:nvSpPr>
          <p:spPr bwMode="auto">
            <a:xfrm>
              <a:off x="96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74773" name="Oval 23">
              <a:extLst>
                <a:ext uri="{FF2B5EF4-FFF2-40B4-BE49-F238E27FC236}">
                  <a16:creationId xmlns:a16="http://schemas.microsoft.com/office/drawing/2014/main" id="{CEE9B535-AD87-4455-BA64-5FD75188A1BA}"/>
                </a:ext>
              </a:extLst>
            </p:cNvPr>
            <p:cNvSpPr>
              <a:spLocks noChangeArrowheads="1"/>
            </p:cNvSpPr>
            <p:nvPr/>
          </p:nvSpPr>
          <p:spPr bwMode="auto">
            <a:xfrm>
              <a:off x="144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grpSp>
      <p:grpSp>
        <p:nvGrpSpPr>
          <p:cNvPr id="74760" name="Group 32">
            <a:extLst>
              <a:ext uri="{FF2B5EF4-FFF2-40B4-BE49-F238E27FC236}">
                <a16:creationId xmlns:a16="http://schemas.microsoft.com/office/drawing/2014/main" id="{D2245614-34C6-4476-A5E8-78A535FF6F9C}"/>
              </a:ext>
            </a:extLst>
          </p:cNvPr>
          <p:cNvGrpSpPr>
            <a:grpSpLocks/>
          </p:cNvGrpSpPr>
          <p:nvPr/>
        </p:nvGrpSpPr>
        <p:grpSpPr bwMode="auto">
          <a:xfrm>
            <a:off x="3352056" y="4083968"/>
            <a:ext cx="4267200" cy="533400"/>
            <a:chOff x="0" y="0"/>
            <a:chExt cx="2688" cy="336"/>
          </a:xfrm>
        </p:grpSpPr>
        <p:sp>
          <p:nvSpPr>
            <p:cNvPr id="74762" name="Oval 26">
              <a:extLst>
                <a:ext uri="{FF2B5EF4-FFF2-40B4-BE49-F238E27FC236}">
                  <a16:creationId xmlns:a16="http://schemas.microsoft.com/office/drawing/2014/main" id="{29E7DE1B-23C2-4028-BDEC-FA28567EA6F5}"/>
                </a:ext>
              </a:extLst>
            </p:cNvPr>
            <p:cNvSpPr>
              <a:spLocks noChangeArrowheads="1"/>
            </p:cNvSpPr>
            <p:nvPr/>
          </p:nvSpPr>
          <p:spPr bwMode="auto">
            <a:xfrm>
              <a:off x="912"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74763" name="Oval 27">
              <a:extLst>
                <a:ext uri="{FF2B5EF4-FFF2-40B4-BE49-F238E27FC236}">
                  <a16:creationId xmlns:a16="http://schemas.microsoft.com/office/drawing/2014/main" id="{79D4A5B6-8474-475F-9365-1664D0E19DA8}"/>
                </a:ext>
              </a:extLst>
            </p:cNvPr>
            <p:cNvSpPr>
              <a:spLocks noChangeArrowheads="1"/>
            </p:cNvSpPr>
            <p:nvPr/>
          </p:nvSpPr>
          <p:spPr bwMode="auto">
            <a:xfrm>
              <a:off x="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74764" name="Oval 28">
              <a:extLst>
                <a:ext uri="{FF2B5EF4-FFF2-40B4-BE49-F238E27FC236}">
                  <a16:creationId xmlns:a16="http://schemas.microsoft.com/office/drawing/2014/main" id="{E4F04121-2FC6-4DAE-938E-00B0B604C0F1}"/>
                </a:ext>
              </a:extLst>
            </p:cNvPr>
            <p:cNvSpPr>
              <a:spLocks noChangeArrowheads="1"/>
            </p:cNvSpPr>
            <p:nvPr/>
          </p:nvSpPr>
          <p:spPr bwMode="auto">
            <a:xfrm>
              <a:off x="1392"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74765" name="Oval 29">
              <a:extLst>
                <a:ext uri="{FF2B5EF4-FFF2-40B4-BE49-F238E27FC236}">
                  <a16:creationId xmlns:a16="http://schemas.microsoft.com/office/drawing/2014/main" id="{F89A7A75-546E-4814-9561-D4E1EF98573F}"/>
                </a:ext>
              </a:extLst>
            </p:cNvPr>
            <p:cNvSpPr>
              <a:spLocks noChangeArrowheads="1"/>
            </p:cNvSpPr>
            <p:nvPr/>
          </p:nvSpPr>
          <p:spPr bwMode="auto">
            <a:xfrm>
              <a:off x="2352"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74766" name="Oval 30">
              <a:extLst>
                <a:ext uri="{FF2B5EF4-FFF2-40B4-BE49-F238E27FC236}">
                  <a16:creationId xmlns:a16="http://schemas.microsoft.com/office/drawing/2014/main" id="{F0171584-4E65-469F-B952-D27C784FD71A}"/>
                </a:ext>
              </a:extLst>
            </p:cNvPr>
            <p:cNvSpPr>
              <a:spLocks noChangeArrowheads="1"/>
            </p:cNvSpPr>
            <p:nvPr/>
          </p:nvSpPr>
          <p:spPr bwMode="auto">
            <a:xfrm>
              <a:off x="1872"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74767" name="Oval 31">
              <a:extLst>
                <a:ext uri="{FF2B5EF4-FFF2-40B4-BE49-F238E27FC236}">
                  <a16:creationId xmlns:a16="http://schemas.microsoft.com/office/drawing/2014/main" id="{6D8B1612-EBEB-4AED-A2EE-F37F06D6B84C}"/>
                </a:ext>
              </a:extLst>
            </p:cNvPr>
            <p:cNvSpPr>
              <a:spLocks noChangeArrowheads="1"/>
            </p:cNvSpPr>
            <p:nvPr/>
          </p:nvSpPr>
          <p:spPr bwMode="auto">
            <a:xfrm>
              <a:off x="432"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grpSp>
      <p:sp>
        <p:nvSpPr>
          <p:cNvPr id="74761" name="Text Box 33">
            <a:extLst>
              <a:ext uri="{FF2B5EF4-FFF2-40B4-BE49-F238E27FC236}">
                <a16:creationId xmlns:a16="http://schemas.microsoft.com/office/drawing/2014/main" id="{2728C5B2-13FF-465D-8A84-00922530479F}"/>
              </a:ext>
            </a:extLst>
          </p:cNvPr>
          <p:cNvSpPr>
            <a:spLocks noChangeArrowheads="1"/>
          </p:cNvSpPr>
          <p:nvPr/>
        </p:nvSpPr>
        <p:spPr bwMode="auto">
          <a:xfrm>
            <a:off x="608856" y="3017168"/>
            <a:ext cx="251460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000" i="0"/>
              <a:t>最低位(个位)排序后</a:t>
            </a:r>
          </a:p>
          <a:p>
            <a:pPr eaLnBrk="1" hangingPunct="1">
              <a:spcBef>
                <a:spcPct val="0"/>
              </a:spcBef>
              <a:buClrTx/>
              <a:buSzTx/>
              <a:buFont typeface="Arial" panose="020B0604020202020204" pitchFamily="34" charset="0"/>
              <a:buNone/>
            </a:pPr>
            <a:endParaRPr lang="zh-CN" altLang="en-US" sz="2000" i="0"/>
          </a:p>
          <a:p>
            <a:pPr eaLnBrk="1" hangingPunct="1">
              <a:spcBef>
                <a:spcPct val="0"/>
              </a:spcBef>
              <a:buClrTx/>
              <a:buSzTx/>
              <a:buFont typeface="Arial" panose="020B0604020202020204" pitchFamily="34" charset="0"/>
              <a:buNone/>
            </a:pPr>
            <a:endParaRPr lang="zh-CN" altLang="en-US" sz="2000" i="0"/>
          </a:p>
          <a:p>
            <a:pPr eaLnBrk="1" hangingPunct="1">
              <a:spcBef>
                <a:spcPct val="0"/>
              </a:spcBef>
              <a:buClrTx/>
              <a:buSzTx/>
              <a:buFont typeface="Arial" panose="020B0604020202020204" pitchFamily="34" charset="0"/>
              <a:buNone/>
            </a:pPr>
            <a:endParaRPr lang="zh-CN" altLang="en-US" sz="2000" i="0"/>
          </a:p>
          <a:p>
            <a:pPr eaLnBrk="1" hangingPunct="1">
              <a:spcBef>
                <a:spcPct val="0"/>
              </a:spcBef>
              <a:buClrTx/>
              <a:buSzTx/>
              <a:buFont typeface="Arial" panose="020B0604020202020204" pitchFamily="34" charset="0"/>
              <a:buNone/>
            </a:pPr>
            <a:r>
              <a:rPr lang="zh-CN" altLang="en-US" sz="2000" i="0"/>
              <a:t>最高位(十位)排序后</a:t>
            </a:r>
            <a:endParaRPr lang="zh-CN" altLang="en-US" sz="2400" i="0"/>
          </a:p>
        </p:txBody>
      </p:sp>
      <p:sp>
        <p:nvSpPr>
          <p:cNvPr id="2" name="Text Box 4">
            <a:extLst>
              <a:ext uri="{FF2B5EF4-FFF2-40B4-BE49-F238E27FC236}">
                <a16:creationId xmlns:a16="http://schemas.microsoft.com/office/drawing/2014/main" id="{EB1AB47C-E297-460D-A0F5-A9A17A96590E}"/>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最低位优先法</a:t>
            </a:r>
            <a:r>
              <a:rPr lang="en-US" altLang="zh-CN" sz="4400" i="0" dirty="0">
                <a:solidFill>
                  <a:schemeClr val="tx2"/>
                </a:solidFill>
                <a:ea typeface="隶书" pitchFamily="49" charset="-122"/>
              </a:rPr>
              <a:t>LSD</a:t>
            </a:r>
            <a:r>
              <a:rPr lang="zh-CN" altLang="en-US" sz="4400" i="0" dirty="0">
                <a:solidFill>
                  <a:schemeClr val="tx2"/>
                </a:solidFill>
                <a:ea typeface="隶书" pitchFamily="49" charset="-122"/>
              </a:rPr>
              <a:t>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ext Box 3">
            <a:extLst>
              <a:ext uri="{FF2B5EF4-FFF2-40B4-BE49-F238E27FC236}">
                <a16:creationId xmlns:a16="http://schemas.microsoft.com/office/drawing/2014/main" id="{80AA7011-32C5-45DD-B4BE-96A9688D4E71}"/>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19B10CF-84CA-49AC-A009-7B2FD014E17B}" type="slidenum">
              <a:rPr lang="zh-CN" altLang="en-US" sz="2400">
                <a:solidFill>
                  <a:srgbClr val="000000"/>
                </a:solidFill>
              </a:rPr>
              <a:pPr algn="r" eaLnBrk="1" hangingPunct="1">
                <a:spcBef>
                  <a:spcPct val="50000"/>
                </a:spcBef>
                <a:buClrTx/>
                <a:buSzTx/>
                <a:buFont typeface="Arial" panose="020B0604020202020204" pitchFamily="34" charset="0"/>
                <a:buNone/>
              </a:pPr>
              <a:t>102</a:t>
            </a:fld>
            <a:endParaRPr lang="en-US" altLang="zh-CN" sz="2400"/>
          </a:p>
        </p:txBody>
      </p:sp>
      <p:sp>
        <p:nvSpPr>
          <p:cNvPr id="75781" name="Rectangle 5">
            <a:extLst>
              <a:ext uri="{FF2B5EF4-FFF2-40B4-BE49-F238E27FC236}">
                <a16:creationId xmlns:a16="http://schemas.microsoft.com/office/drawing/2014/main" id="{023A7051-DBFB-4852-9395-FC40B043C2D0}"/>
              </a:ext>
            </a:extLst>
          </p:cNvPr>
          <p:cNvSpPr>
            <a:spLocks noGrp="1" noChangeArrowheads="1"/>
          </p:cNvSpPr>
          <p:nvPr>
            <p:ph type="body" idx="4294967295"/>
          </p:nvPr>
        </p:nvSpPr>
        <p:spPr>
          <a:xfrm>
            <a:off x="548392" y="1340768"/>
            <a:ext cx="8763000" cy="2940497"/>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基数排序：借助</a:t>
            </a:r>
            <a:r>
              <a:rPr lang="zh-CN" altLang="en-US" dirty="0">
                <a:latin typeface="Times New Roman" panose="02020603050405020304" pitchFamily="18" charset="0"/>
                <a:ea typeface="黑体" panose="02010609060101010101" pitchFamily="49" charset="-122"/>
                <a:sym typeface="Times New Roman" panose="02020603050405020304" pitchFamily="18" charset="0"/>
              </a:rPr>
              <a:t>“</a:t>
            </a:r>
            <a:r>
              <a:rPr lang="zh-CN" altLang="en-US" dirty="0">
                <a:latin typeface="黑体" panose="02010609060101010101" pitchFamily="49" charset="-122"/>
                <a:ea typeface="黑体" panose="02010609060101010101" pitchFamily="49" charset="-122"/>
                <a:sym typeface="黑体" panose="02010609060101010101" pitchFamily="49" charset="-122"/>
              </a:rPr>
              <a:t>分配</a:t>
            </a:r>
            <a:r>
              <a:rPr lang="zh-CN" altLang="en-US" dirty="0">
                <a:latin typeface="Times New Roman" panose="02020603050405020304" pitchFamily="18" charset="0"/>
                <a:ea typeface="黑体" panose="02010609060101010101" pitchFamily="49" charset="-122"/>
                <a:sym typeface="Times New Roman" panose="02020603050405020304" pitchFamily="18" charset="0"/>
              </a:rPr>
              <a:t>”</a:t>
            </a:r>
            <a:r>
              <a:rPr lang="zh-CN" altLang="en-US" dirty="0">
                <a:latin typeface="黑体" panose="02010609060101010101" pitchFamily="49" charset="-122"/>
                <a:ea typeface="黑体" panose="02010609060101010101" pitchFamily="49" charset="-122"/>
                <a:sym typeface="黑体" panose="02010609060101010101" pitchFamily="49" charset="-122"/>
              </a:rPr>
              <a:t>和</a:t>
            </a:r>
            <a:r>
              <a:rPr lang="zh-CN" altLang="en-US" dirty="0">
                <a:latin typeface="Times New Roman" panose="02020603050405020304" pitchFamily="18" charset="0"/>
                <a:ea typeface="黑体" panose="02010609060101010101" pitchFamily="49" charset="-122"/>
                <a:sym typeface="Times New Roman" panose="02020603050405020304" pitchFamily="18" charset="0"/>
              </a:rPr>
              <a:t>“</a:t>
            </a:r>
            <a:r>
              <a:rPr lang="zh-CN" altLang="en-US" dirty="0">
                <a:latin typeface="黑体" panose="02010609060101010101" pitchFamily="49" charset="-122"/>
                <a:ea typeface="黑体" panose="02010609060101010101" pitchFamily="49" charset="-122"/>
                <a:sym typeface="黑体" panose="02010609060101010101" pitchFamily="49" charset="-122"/>
              </a:rPr>
              <a:t>收集</a:t>
            </a:r>
            <a:r>
              <a:rPr lang="zh-CN" altLang="en-US" dirty="0">
                <a:latin typeface="Times New Roman" panose="02020603050405020304" pitchFamily="18" charset="0"/>
                <a:ea typeface="黑体" panose="02010609060101010101" pitchFamily="49" charset="-122"/>
                <a:sym typeface="Times New Roman" panose="02020603050405020304" pitchFamily="18" charset="0"/>
              </a:rPr>
              <a:t>”</a:t>
            </a:r>
            <a:r>
              <a:rPr lang="zh-CN" altLang="en-US" dirty="0">
                <a:latin typeface="黑体" panose="02010609060101010101" pitchFamily="49" charset="-122"/>
                <a:ea typeface="黑体" panose="02010609060101010101" pitchFamily="49" charset="-122"/>
                <a:sym typeface="黑体" panose="02010609060101010101" pitchFamily="49" charset="-122"/>
              </a:rPr>
              <a:t>对单逻辑关键字进行排序的一种方法</a:t>
            </a: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链式基数排序方法：用链表作存储结构的基数排序</a:t>
            </a: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设置10个队列，</a:t>
            </a:r>
            <a:r>
              <a:rPr lang="en-US" altLang="zh-CN" dirty="0">
                <a:latin typeface="黑体" panose="02010609060101010101" pitchFamily="49" charset="-122"/>
                <a:ea typeface="黑体" panose="02010609060101010101" pitchFamily="49" charset="-122"/>
                <a:sym typeface="黑体" panose="02010609060101010101" pitchFamily="49" charset="-122"/>
              </a:rPr>
              <a:t>f[</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en-US" altLang="zh-CN" dirty="0">
                <a:latin typeface="黑体" panose="02010609060101010101" pitchFamily="49" charset="-122"/>
                <a:ea typeface="黑体" panose="02010609060101010101" pitchFamily="49" charset="-122"/>
                <a:sym typeface="黑体" panose="02010609060101010101" pitchFamily="49" charset="-122"/>
              </a:rPr>
              <a:t>]</a:t>
            </a:r>
            <a:r>
              <a:rPr lang="zh-CN" altLang="en-US" dirty="0">
                <a:latin typeface="黑体" panose="02010609060101010101" pitchFamily="49" charset="-122"/>
                <a:ea typeface="黑体" panose="02010609060101010101" pitchFamily="49" charset="-122"/>
                <a:sym typeface="黑体" panose="02010609060101010101" pitchFamily="49" charset="-122"/>
              </a:rPr>
              <a:t>和</a:t>
            </a:r>
            <a:r>
              <a:rPr lang="en-US" altLang="zh-CN" dirty="0">
                <a:latin typeface="黑体" panose="02010609060101010101" pitchFamily="49" charset="-122"/>
                <a:ea typeface="黑体" panose="02010609060101010101" pitchFamily="49" charset="-122"/>
                <a:sym typeface="黑体" panose="02010609060101010101" pitchFamily="49" charset="-122"/>
              </a:rPr>
              <a:t>e[</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en-US" altLang="zh-CN" dirty="0">
                <a:latin typeface="黑体" panose="02010609060101010101" pitchFamily="49" charset="-122"/>
                <a:ea typeface="黑体" panose="02010609060101010101" pitchFamily="49" charset="-122"/>
                <a:sym typeface="黑体" panose="02010609060101010101" pitchFamily="49" charset="-122"/>
              </a:rPr>
              <a:t>]</a:t>
            </a:r>
            <a:r>
              <a:rPr lang="zh-CN" altLang="en-US" dirty="0">
                <a:latin typeface="黑体" panose="02010609060101010101" pitchFamily="49" charset="-122"/>
                <a:ea typeface="黑体" panose="02010609060101010101" pitchFamily="49" charset="-122"/>
                <a:sym typeface="黑体" panose="02010609060101010101" pitchFamily="49" charset="-122"/>
              </a:rPr>
              <a:t>分别为第</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个队列的头指针和尾指针</a:t>
            </a:r>
            <a:endParaRPr lang="zh-CN" altLang="en-US" dirty="0"/>
          </a:p>
        </p:txBody>
      </p:sp>
      <p:sp>
        <p:nvSpPr>
          <p:cNvPr id="2" name="Text Box 4">
            <a:extLst>
              <a:ext uri="{FF2B5EF4-FFF2-40B4-BE49-F238E27FC236}">
                <a16:creationId xmlns:a16="http://schemas.microsoft.com/office/drawing/2014/main" id="{168D76C8-1D74-4023-A517-23B41B1CF705}"/>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二、链式基数排序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78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Text Box 3">
            <a:extLst>
              <a:ext uri="{FF2B5EF4-FFF2-40B4-BE49-F238E27FC236}">
                <a16:creationId xmlns:a16="http://schemas.microsoft.com/office/drawing/2014/main" id="{A664FE87-AE6F-42CE-A996-96B21E5580B3}"/>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2011E2C9-05B2-4DC6-B830-84CE5EBDC9E1}" type="slidenum">
              <a:rPr lang="zh-CN" altLang="en-US" sz="2400">
                <a:solidFill>
                  <a:srgbClr val="000000"/>
                </a:solidFill>
              </a:rPr>
              <a:pPr algn="r" eaLnBrk="1" hangingPunct="1">
                <a:spcBef>
                  <a:spcPct val="50000"/>
                </a:spcBef>
                <a:buClrTx/>
                <a:buSzTx/>
                <a:buFont typeface="Arial" panose="020B0604020202020204" pitchFamily="34" charset="0"/>
                <a:buNone/>
              </a:pPr>
              <a:t>103</a:t>
            </a:fld>
            <a:endParaRPr lang="en-US" altLang="zh-CN" sz="2400"/>
          </a:p>
        </p:txBody>
      </p:sp>
      <p:sp>
        <p:nvSpPr>
          <p:cNvPr id="76805" name="Rectangle 5">
            <a:extLst>
              <a:ext uri="{FF2B5EF4-FFF2-40B4-BE49-F238E27FC236}">
                <a16:creationId xmlns:a16="http://schemas.microsoft.com/office/drawing/2014/main" id="{78B62580-3B9F-484C-A8C1-EF850ACCE015}"/>
              </a:ext>
            </a:extLst>
          </p:cNvPr>
          <p:cNvSpPr>
            <a:spLocks noGrp="1" noChangeArrowheads="1"/>
          </p:cNvSpPr>
          <p:nvPr>
            <p:ph type="body" idx="4294967295"/>
          </p:nvPr>
        </p:nvSpPr>
        <p:spPr>
          <a:xfrm>
            <a:off x="533400" y="1196752"/>
            <a:ext cx="8763000" cy="3050232"/>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第</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趟分配：根据第</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位关键字的值，改变记录的指针，将链表中记录分配至10个链队列中，每个队列中记录关键字的第</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位关键字相同。</a:t>
            </a: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第</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趟收集：改变所有非空队列的队尾记录的指针域，令其指向下一个非空队列的队头记录，重新将10个队列链成一个链表。</a:t>
            </a:r>
            <a:endParaRPr lang="zh-CN" altLang="en-US" dirty="0"/>
          </a:p>
        </p:txBody>
      </p:sp>
      <p:sp>
        <p:nvSpPr>
          <p:cNvPr id="2" name="Text Box 4">
            <a:extLst>
              <a:ext uri="{FF2B5EF4-FFF2-40B4-BE49-F238E27FC236}">
                <a16:creationId xmlns:a16="http://schemas.microsoft.com/office/drawing/2014/main" id="{245A0FEC-7575-4AA0-95DB-A967B7FA9A24}"/>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链式基数排序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80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Text Box 3">
            <a:extLst>
              <a:ext uri="{FF2B5EF4-FFF2-40B4-BE49-F238E27FC236}">
                <a16:creationId xmlns:a16="http://schemas.microsoft.com/office/drawing/2014/main" id="{4FE5AE59-4CE1-4563-BE70-71F679A7D67F}"/>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E18F2FE1-CE6E-460A-B80E-54766AB1E2DA}" type="slidenum">
              <a:rPr lang="zh-CN" altLang="en-US" sz="2400">
                <a:solidFill>
                  <a:srgbClr val="000000"/>
                </a:solidFill>
              </a:rPr>
              <a:pPr algn="r" eaLnBrk="1" hangingPunct="1">
                <a:spcBef>
                  <a:spcPct val="50000"/>
                </a:spcBef>
                <a:buClrTx/>
                <a:buSzTx/>
                <a:buFont typeface="Arial" panose="020B0604020202020204" pitchFamily="34" charset="0"/>
                <a:buNone/>
              </a:pPr>
              <a:t>104</a:t>
            </a:fld>
            <a:endParaRPr lang="en-US" altLang="zh-CN" sz="2400"/>
          </a:p>
        </p:txBody>
      </p:sp>
      <p:sp>
        <p:nvSpPr>
          <p:cNvPr id="77829" name="Rectangle 5">
            <a:extLst>
              <a:ext uri="{FF2B5EF4-FFF2-40B4-BE49-F238E27FC236}">
                <a16:creationId xmlns:a16="http://schemas.microsoft.com/office/drawing/2014/main" id="{CA1A3B0D-D94D-4E1A-945C-B9BFF0D24349}"/>
              </a:ext>
            </a:extLst>
          </p:cNvPr>
          <p:cNvSpPr>
            <a:spLocks noGrp="1" noChangeArrowheads="1"/>
          </p:cNvSpPr>
          <p:nvPr>
            <p:ph type="body" idx="4294967295"/>
          </p:nvPr>
        </p:nvSpPr>
        <p:spPr>
          <a:xfrm>
            <a:off x="516528" y="1268760"/>
            <a:ext cx="8763000" cy="1034008"/>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70000"/>
              </a:spcBef>
              <a:buClr>
                <a:srgbClr val="FF0000"/>
              </a:buClr>
              <a:buSzPct val="100000"/>
            </a:pPr>
            <a:r>
              <a:rPr lang="zh-CN" altLang="zh-CN" dirty="0">
                <a:latin typeface="黑体" panose="02010609060101010101" pitchFamily="49" charset="-122"/>
                <a:ea typeface="黑体" panose="02010609060101010101" pitchFamily="49" charset="-122"/>
                <a:sym typeface="黑体" panose="02010609060101010101" pitchFamily="49" charset="-122"/>
              </a:rPr>
              <a:t>从最低位至最高位，逐位执行上述两步操作，最后得到一个有序序列</a:t>
            </a:r>
            <a:r>
              <a:rPr lang="zh-CN" altLang="en-US" dirty="0">
                <a:latin typeface="黑体" panose="02010609060101010101" pitchFamily="49" charset="-122"/>
                <a:ea typeface="黑体" panose="02010609060101010101" pitchFamily="49" charset="-122"/>
                <a:sym typeface="黑体" panose="02010609060101010101" pitchFamily="49" charset="-122"/>
              </a:rPr>
              <a:t>。</a:t>
            </a:r>
            <a:endParaRPr lang="zh-CN" altLang="zh-CN" dirty="0"/>
          </a:p>
        </p:txBody>
      </p:sp>
      <p:sp>
        <p:nvSpPr>
          <p:cNvPr id="2" name="Text Box 4">
            <a:extLst>
              <a:ext uri="{FF2B5EF4-FFF2-40B4-BE49-F238E27FC236}">
                <a16:creationId xmlns:a16="http://schemas.microsoft.com/office/drawing/2014/main" id="{905375E0-6A32-4598-BE97-C9F57EC124FB}"/>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链式基数排序</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3" name="Group 253">
            <a:extLst>
              <a:ext uri="{FF2B5EF4-FFF2-40B4-BE49-F238E27FC236}">
                <a16:creationId xmlns:a16="http://schemas.microsoft.com/office/drawing/2014/main" id="{20CF8424-5BAD-4F8D-AADE-846487B12CEF}"/>
              </a:ext>
            </a:extLst>
          </p:cNvPr>
          <p:cNvGrpSpPr>
            <a:grpSpLocks/>
          </p:cNvGrpSpPr>
          <p:nvPr/>
        </p:nvGrpSpPr>
        <p:grpSpPr bwMode="auto">
          <a:xfrm>
            <a:off x="119856" y="1268760"/>
            <a:ext cx="8904288" cy="4064000"/>
            <a:chOff x="0" y="0"/>
            <a:chExt cx="5609" cy="2560"/>
          </a:xfrm>
        </p:grpSpPr>
        <p:sp>
          <p:nvSpPr>
            <p:cNvPr id="78854" name="Text Box 254">
              <a:extLst>
                <a:ext uri="{FF2B5EF4-FFF2-40B4-BE49-F238E27FC236}">
                  <a16:creationId xmlns:a16="http://schemas.microsoft.com/office/drawing/2014/main" id="{B332F5EB-9598-4064-A27D-4D0B41DB53AB}"/>
                </a:ext>
              </a:extLst>
            </p:cNvPr>
            <p:cNvSpPr>
              <a:spLocks noChangeArrowheads="1"/>
            </p:cNvSpPr>
            <p:nvPr/>
          </p:nvSpPr>
          <p:spPr bwMode="auto">
            <a:xfrm>
              <a:off x="0" y="0"/>
              <a:ext cx="6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1800" b="1" i="0">
                  <a:solidFill>
                    <a:srgbClr val="A200C8"/>
                  </a:solidFill>
                  <a:latin typeface="Times New Roman" panose="02020603050405020304" pitchFamily="18" charset="0"/>
                  <a:ea typeface="楷体_GB2312" pitchFamily="1" charset="-122"/>
                  <a:sym typeface="Times New Roman" panose="02020603050405020304" pitchFamily="18" charset="0"/>
                </a:rPr>
                <a:t>初始状态</a:t>
              </a:r>
              <a:endParaRPr lang="zh-CN" altLang="en-US" sz="2400" i="0"/>
            </a:p>
          </p:txBody>
        </p:sp>
        <p:grpSp>
          <p:nvGrpSpPr>
            <p:cNvPr id="78855" name="Group 255">
              <a:extLst>
                <a:ext uri="{FF2B5EF4-FFF2-40B4-BE49-F238E27FC236}">
                  <a16:creationId xmlns:a16="http://schemas.microsoft.com/office/drawing/2014/main" id="{7A5CCB66-425F-4856-A5D1-363445757EE0}"/>
                </a:ext>
              </a:extLst>
            </p:cNvPr>
            <p:cNvGrpSpPr>
              <a:grpSpLocks/>
            </p:cNvGrpSpPr>
            <p:nvPr/>
          </p:nvGrpSpPr>
          <p:grpSpPr bwMode="auto">
            <a:xfrm>
              <a:off x="476" y="96"/>
              <a:ext cx="5133" cy="256"/>
              <a:chOff x="0" y="0"/>
              <a:chExt cx="5273" cy="256"/>
            </a:xfrm>
          </p:grpSpPr>
          <p:grpSp>
            <p:nvGrpSpPr>
              <p:cNvPr id="78942" name="Group 256">
                <a:extLst>
                  <a:ext uri="{FF2B5EF4-FFF2-40B4-BE49-F238E27FC236}">
                    <a16:creationId xmlns:a16="http://schemas.microsoft.com/office/drawing/2014/main" id="{1437B1CC-CA3A-400A-B49B-B1C7504421D9}"/>
                  </a:ext>
                </a:extLst>
              </p:cNvPr>
              <p:cNvGrpSpPr>
                <a:grpSpLocks/>
              </p:cNvGrpSpPr>
              <p:nvPr/>
            </p:nvGrpSpPr>
            <p:grpSpPr bwMode="auto">
              <a:xfrm>
                <a:off x="0" y="0"/>
                <a:ext cx="542" cy="256"/>
                <a:chOff x="0" y="0"/>
                <a:chExt cx="542" cy="256"/>
              </a:xfrm>
            </p:grpSpPr>
            <p:sp>
              <p:nvSpPr>
                <p:cNvPr id="78970" name="Rectangle 257">
                  <a:extLst>
                    <a:ext uri="{FF2B5EF4-FFF2-40B4-BE49-F238E27FC236}">
                      <a16:creationId xmlns:a16="http://schemas.microsoft.com/office/drawing/2014/main" id="{C2F009A1-0E20-492B-9A42-F614B6F36E4E}"/>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278</a:t>
                  </a:r>
                  <a:endParaRPr lang="zh-CN" altLang="en-US" sz="2400" i="0"/>
                </a:p>
              </p:txBody>
            </p:sp>
            <p:sp>
              <p:nvSpPr>
                <p:cNvPr id="78971" name="Line 258">
                  <a:extLst>
                    <a:ext uri="{FF2B5EF4-FFF2-40B4-BE49-F238E27FC236}">
                      <a16:creationId xmlns:a16="http://schemas.microsoft.com/office/drawing/2014/main" id="{188999B6-FD58-45FD-BF35-B3D87847559C}"/>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943" name="Group 259">
                <a:extLst>
                  <a:ext uri="{FF2B5EF4-FFF2-40B4-BE49-F238E27FC236}">
                    <a16:creationId xmlns:a16="http://schemas.microsoft.com/office/drawing/2014/main" id="{34D00F88-1A71-4C82-9024-24FAD53EF90F}"/>
                  </a:ext>
                </a:extLst>
              </p:cNvPr>
              <p:cNvGrpSpPr>
                <a:grpSpLocks/>
              </p:cNvGrpSpPr>
              <p:nvPr/>
            </p:nvGrpSpPr>
            <p:grpSpPr bwMode="auto">
              <a:xfrm>
                <a:off x="526" y="0"/>
                <a:ext cx="542" cy="256"/>
                <a:chOff x="0" y="0"/>
                <a:chExt cx="542" cy="256"/>
              </a:xfrm>
            </p:grpSpPr>
            <p:sp>
              <p:nvSpPr>
                <p:cNvPr id="78968" name="Rectangle 260">
                  <a:extLst>
                    <a:ext uri="{FF2B5EF4-FFF2-40B4-BE49-F238E27FC236}">
                      <a16:creationId xmlns:a16="http://schemas.microsoft.com/office/drawing/2014/main" id="{C0FAEBD9-385A-4849-8741-9FD795FAD6DD}"/>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109</a:t>
                  </a:r>
                  <a:endParaRPr lang="zh-CN" altLang="en-US" sz="2400" i="0"/>
                </a:p>
              </p:txBody>
            </p:sp>
            <p:sp>
              <p:nvSpPr>
                <p:cNvPr id="78969" name="Line 261">
                  <a:extLst>
                    <a:ext uri="{FF2B5EF4-FFF2-40B4-BE49-F238E27FC236}">
                      <a16:creationId xmlns:a16="http://schemas.microsoft.com/office/drawing/2014/main" id="{C5EB4EEB-4D68-4890-B7F8-E1A133BF9961}"/>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944" name="Group 262">
                <a:extLst>
                  <a:ext uri="{FF2B5EF4-FFF2-40B4-BE49-F238E27FC236}">
                    <a16:creationId xmlns:a16="http://schemas.microsoft.com/office/drawing/2014/main" id="{C7959F0F-7D32-4280-A8FC-DF93944FA50A}"/>
                  </a:ext>
                </a:extLst>
              </p:cNvPr>
              <p:cNvGrpSpPr>
                <a:grpSpLocks/>
              </p:cNvGrpSpPr>
              <p:nvPr/>
            </p:nvGrpSpPr>
            <p:grpSpPr bwMode="auto">
              <a:xfrm>
                <a:off x="1052" y="0"/>
                <a:ext cx="542" cy="256"/>
                <a:chOff x="0" y="0"/>
                <a:chExt cx="542" cy="256"/>
              </a:xfrm>
            </p:grpSpPr>
            <p:sp>
              <p:nvSpPr>
                <p:cNvPr id="78966" name="Rectangle 263">
                  <a:extLst>
                    <a:ext uri="{FF2B5EF4-FFF2-40B4-BE49-F238E27FC236}">
                      <a16:creationId xmlns:a16="http://schemas.microsoft.com/office/drawing/2014/main" id="{B12DB0DB-27C0-456C-81A2-699FBD686E9A}"/>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063</a:t>
                  </a:r>
                  <a:endParaRPr lang="zh-CN" altLang="en-US" sz="2400" i="0"/>
                </a:p>
              </p:txBody>
            </p:sp>
            <p:sp>
              <p:nvSpPr>
                <p:cNvPr id="78967" name="Line 264">
                  <a:extLst>
                    <a:ext uri="{FF2B5EF4-FFF2-40B4-BE49-F238E27FC236}">
                      <a16:creationId xmlns:a16="http://schemas.microsoft.com/office/drawing/2014/main" id="{BB936636-8831-4F10-BA20-84EBCBFDBFBF}"/>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945" name="Group 265">
                <a:extLst>
                  <a:ext uri="{FF2B5EF4-FFF2-40B4-BE49-F238E27FC236}">
                    <a16:creationId xmlns:a16="http://schemas.microsoft.com/office/drawing/2014/main" id="{4E36A0C3-D16E-47BE-B504-3B5169C3DF9B}"/>
                  </a:ext>
                </a:extLst>
              </p:cNvPr>
              <p:cNvGrpSpPr>
                <a:grpSpLocks/>
              </p:cNvGrpSpPr>
              <p:nvPr/>
            </p:nvGrpSpPr>
            <p:grpSpPr bwMode="auto">
              <a:xfrm>
                <a:off x="1577" y="0"/>
                <a:ext cx="542" cy="256"/>
                <a:chOff x="0" y="0"/>
                <a:chExt cx="542" cy="256"/>
              </a:xfrm>
            </p:grpSpPr>
            <p:sp>
              <p:nvSpPr>
                <p:cNvPr id="78964" name="Rectangle 266">
                  <a:extLst>
                    <a:ext uri="{FF2B5EF4-FFF2-40B4-BE49-F238E27FC236}">
                      <a16:creationId xmlns:a16="http://schemas.microsoft.com/office/drawing/2014/main" id="{9749947A-1D9F-4EE3-96AF-922A6D5CC058}"/>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930</a:t>
                  </a:r>
                  <a:endParaRPr lang="zh-CN" altLang="en-US" sz="2400" i="0"/>
                </a:p>
              </p:txBody>
            </p:sp>
            <p:sp>
              <p:nvSpPr>
                <p:cNvPr id="78965" name="Line 267">
                  <a:extLst>
                    <a:ext uri="{FF2B5EF4-FFF2-40B4-BE49-F238E27FC236}">
                      <a16:creationId xmlns:a16="http://schemas.microsoft.com/office/drawing/2014/main" id="{6427C206-7056-4357-8126-3E2DA15BBDA5}"/>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946" name="Group 268">
                <a:extLst>
                  <a:ext uri="{FF2B5EF4-FFF2-40B4-BE49-F238E27FC236}">
                    <a16:creationId xmlns:a16="http://schemas.microsoft.com/office/drawing/2014/main" id="{847A878B-D9F9-4E7A-8D1F-736536B5C41F}"/>
                  </a:ext>
                </a:extLst>
              </p:cNvPr>
              <p:cNvGrpSpPr>
                <a:grpSpLocks/>
              </p:cNvGrpSpPr>
              <p:nvPr/>
            </p:nvGrpSpPr>
            <p:grpSpPr bwMode="auto">
              <a:xfrm>
                <a:off x="2103" y="0"/>
                <a:ext cx="542" cy="256"/>
                <a:chOff x="0" y="0"/>
                <a:chExt cx="542" cy="256"/>
              </a:xfrm>
            </p:grpSpPr>
            <p:sp>
              <p:nvSpPr>
                <p:cNvPr id="78962" name="Rectangle 269">
                  <a:extLst>
                    <a:ext uri="{FF2B5EF4-FFF2-40B4-BE49-F238E27FC236}">
                      <a16:creationId xmlns:a16="http://schemas.microsoft.com/office/drawing/2014/main" id="{5C456671-9294-49C8-9207-002B1A53510A}"/>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589</a:t>
                  </a:r>
                  <a:endParaRPr lang="zh-CN" altLang="en-US" sz="2400" i="0"/>
                </a:p>
              </p:txBody>
            </p:sp>
            <p:sp>
              <p:nvSpPr>
                <p:cNvPr id="78963" name="Line 270">
                  <a:extLst>
                    <a:ext uri="{FF2B5EF4-FFF2-40B4-BE49-F238E27FC236}">
                      <a16:creationId xmlns:a16="http://schemas.microsoft.com/office/drawing/2014/main" id="{E4441B2E-2C94-4ED7-B2F5-B88237B04822}"/>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947" name="Group 271">
                <a:extLst>
                  <a:ext uri="{FF2B5EF4-FFF2-40B4-BE49-F238E27FC236}">
                    <a16:creationId xmlns:a16="http://schemas.microsoft.com/office/drawing/2014/main" id="{E75FB9DF-7198-48D0-AD3E-D8B1214F125D}"/>
                  </a:ext>
                </a:extLst>
              </p:cNvPr>
              <p:cNvGrpSpPr>
                <a:grpSpLocks/>
              </p:cNvGrpSpPr>
              <p:nvPr/>
            </p:nvGrpSpPr>
            <p:grpSpPr bwMode="auto">
              <a:xfrm>
                <a:off x="2629" y="0"/>
                <a:ext cx="542" cy="256"/>
                <a:chOff x="0" y="0"/>
                <a:chExt cx="542" cy="256"/>
              </a:xfrm>
            </p:grpSpPr>
            <p:sp>
              <p:nvSpPr>
                <p:cNvPr id="78960" name="Rectangle 272">
                  <a:extLst>
                    <a:ext uri="{FF2B5EF4-FFF2-40B4-BE49-F238E27FC236}">
                      <a16:creationId xmlns:a16="http://schemas.microsoft.com/office/drawing/2014/main" id="{B332E57B-ACF2-435F-9057-8F8BF5E382A4}"/>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184</a:t>
                  </a:r>
                  <a:endParaRPr lang="zh-CN" altLang="en-US" sz="2400" i="0"/>
                </a:p>
              </p:txBody>
            </p:sp>
            <p:sp>
              <p:nvSpPr>
                <p:cNvPr id="78961" name="Line 273">
                  <a:extLst>
                    <a:ext uri="{FF2B5EF4-FFF2-40B4-BE49-F238E27FC236}">
                      <a16:creationId xmlns:a16="http://schemas.microsoft.com/office/drawing/2014/main" id="{F0E6B6ED-381D-4E71-B2B9-1F23B02D580F}"/>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948" name="Group 274">
                <a:extLst>
                  <a:ext uri="{FF2B5EF4-FFF2-40B4-BE49-F238E27FC236}">
                    <a16:creationId xmlns:a16="http://schemas.microsoft.com/office/drawing/2014/main" id="{E41FD332-89D6-41F0-A4A8-1B933DCD99E7}"/>
                  </a:ext>
                </a:extLst>
              </p:cNvPr>
              <p:cNvGrpSpPr>
                <a:grpSpLocks/>
              </p:cNvGrpSpPr>
              <p:nvPr/>
            </p:nvGrpSpPr>
            <p:grpSpPr bwMode="auto">
              <a:xfrm>
                <a:off x="3154" y="0"/>
                <a:ext cx="542" cy="256"/>
                <a:chOff x="0" y="0"/>
                <a:chExt cx="542" cy="256"/>
              </a:xfrm>
            </p:grpSpPr>
            <p:sp>
              <p:nvSpPr>
                <p:cNvPr id="78958" name="Rectangle 275">
                  <a:extLst>
                    <a:ext uri="{FF2B5EF4-FFF2-40B4-BE49-F238E27FC236}">
                      <a16:creationId xmlns:a16="http://schemas.microsoft.com/office/drawing/2014/main" id="{50A9ED15-FB0E-44E7-B0E4-EBEF33668CE0}"/>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505</a:t>
                  </a:r>
                  <a:endParaRPr lang="zh-CN" altLang="en-US" sz="2400" i="0"/>
                </a:p>
              </p:txBody>
            </p:sp>
            <p:sp>
              <p:nvSpPr>
                <p:cNvPr id="78959" name="Line 276">
                  <a:extLst>
                    <a:ext uri="{FF2B5EF4-FFF2-40B4-BE49-F238E27FC236}">
                      <a16:creationId xmlns:a16="http://schemas.microsoft.com/office/drawing/2014/main" id="{56C319A1-6453-4354-A5D6-9AFD66A7A8D1}"/>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949" name="Group 277">
                <a:extLst>
                  <a:ext uri="{FF2B5EF4-FFF2-40B4-BE49-F238E27FC236}">
                    <a16:creationId xmlns:a16="http://schemas.microsoft.com/office/drawing/2014/main" id="{1FDB2CA4-20CD-4535-96D0-7FEE2EE4D96E}"/>
                  </a:ext>
                </a:extLst>
              </p:cNvPr>
              <p:cNvGrpSpPr>
                <a:grpSpLocks/>
              </p:cNvGrpSpPr>
              <p:nvPr/>
            </p:nvGrpSpPr>
            <p:grpSpPr bwMode="auto">
              <a:xfrm>
                <a:off x="3680" y="0"/>
                <a:ext cx="542" cy="256"/>
                <a:chOff x="0" y="0"/>
                <a:chExt cx="542" cy="256"/>
              </a:xfrm>
            </p:grpSpPr>
            <p:sp>
              <p:nvSpPr>
                <p:cNvPr id="78956" name="Rectangle 278">
                  <a:extLst>
                    <a:ext uri="{FF2B5EF4-FFF2-40B4-BE49-F238E27FC236}">
                      <a16:creationId xmlns:a16="http://schemas.microsoft.com/office/drawing/2014/main" id="{DBF8494E-CE40-4846-B701-F3C8FAFECDDB}"/>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269</a:t>
                  </a:r>
                  <a:endParaRPr lang="zh-CN" altLang="en-US" sz="2400" i="0"/>
                </a:p>
              </p:txBody>
            </p:sp>
            <p:sp>
              <p:nvSpPr>
                <p:cNvPr id="78957" name="Line 279">
                  <a:extLst>
                    <a:ext uri="{FF2B5EF4-FFF2-40B4-BE49-F238E27FC236}">
                      <a16:creationId xmlns:a16="http://schemas.microsoft.com/office/drawing/2014/main" id="{0AF73D4C-7401-4D75-803E-A3135339B36D}"/>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950" name="Group 280">
                <a:extLst>
                  <a:ext uri="{FF2B5EF4-FFF2-40B4-BE49-F238E27FC236}">
                    <a16:creationId xmlns:a16="http://schemas.microsoft.com/office/drawing/2014/main" id="{80C236F9-3950-4448-BDA6-85DF475DAD45}"/>
                  </a:ext>
                </a:extLst>
              </p:cNvPr>
              <p:cNvGrpSpPr>
                <a:grpSpLocks/>
              </p:cNvGrpSpPr>
              <p:nvPr/>
            </p:nvGrpSpPr>
            <p:grpSpPr bwMode="auto">
              <a:xfrm>
                <a:off x="4206" y="0"/>
                <a:ext cx="542" cy="256"/>
                <a:chOff x="0" y="0"/>
                <a:chExt cx="542" cy="256"/>
              </a:xfrm>
            </p:grpSpPr>
            <p:sp>
              <p:nvSpPr>
                <p:cNvPr id="78954" name="Rectangle 281">
                  <a:extLst>
                    <a:ext uri="{FF2B5EF4-FFF2-40B4-BE49-F238E27FC236}">
                      <a16:creationId xmlns:a16="http://schemas.microsoft.com/office/drawing/2014/main" id="{3B8FCA5F-B0F4-406E-A747-E84D1E902A97}"/>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008</a:t>
                  </a:r>
                  <a:endParaRPr lang="zh-CN" altLang="en-US" sz="2400" i="0"/>
                </a:p>
              </p:txBody>
            </p:sp>
            <p:sp>
              <p:nvSpPr>
                <p:cNvPr id="78955" name="Line 282">
                  <a:extLst>
                    <a:ext uri="{FF2B5EF4-FFF2-40B4-BE49-F238E27FC236}">
                      <a16:creationId xmlns:a16="http://schemas.microsoft.com/office/drawing/2014/main" id="{A153AD64-B8BA-4026-82AA-7465E2CC7B15}"/>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951" name="Group 283">
                <a:extLst>
                  <a:ext uri="{FF2B5EF4-FFF2-40B4-BE49-F238E27FC236}">
                    <a16:creationId xmlns:a16="http://schemas.microsoft.com/office/drawing/2014/main" id="{F5C35D5D-531D-4ED9-AF4F-FE4F98E5B521}"/>
                  </a:ext>
                </a:extLst>
              </p:cNvPr>
              <p:cNvGrpSpPr>
                <a:grpSpLocks/>
              </p:cNvGrpSpPr>
              <p:nvPr/>
            </p:nvGrpSpPr>
            <p:grpSpPr bwMode="auto">
              <a:xfrm>
                <a:off x="4731" y="0"/>
                <a:ext cx="542" cy="256"/>
                <a:chOff x="0" y="0"/>
                <a:chExt cx="542" cy="256"/>
              </a:xfrm>
            </p:grpSpPr>
            <p:sp>
              <p:nvSpPr>
                <p:cNvPr id="78952" name="Rectangle 284">
                  <a:extLst>
                    <a:ext uri="{FF2B5EF4-FFF2-40B4-BE49-F238E27FC236}">
                      <a16:creationId xmlns:a16="http://schemas.microsoft.com/office/drawing/2014/main" id="{7B578574-579C-4DA5-A847-F3C62E172A54}"/>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083</a:t>
                  </a:r>
                  <a:endParaRPr lang="zh-CN" altLang="en-US" sz="2400" i="0"/>
                </a:p>
              </p:txBody>
            </p:sp>
            <p:sp>
              <p:nvSpPr>
                <p:cNvPr id="78953" name="Line 285">
                  <a:extLst>
                    <a:ext uri="{FF2B5EF4-FFF2-40B4-BE49-F238E27FC236}">
                      <a16:creationId xmlns:a16="http://schemas.microsoft.com/office/drawing/2014/main" id="{205B2500-8344-428C-BEF3-1846598D429B}"/>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grpSp>
          <p:nvGrpSpPr>
            <p:cNvPr id="78856" name="Group 286">
              <a:extLst>
                <a:ext uri="{FF2B5EF4-FFF2-40B4-BE49-F238E27FC236}">
                  <a16:creationId xmlns:a16="http://schemas.microsoft.com/office/drawing/2014/main" id="{046500AB-90B2-4E04-B5B9-C270AA8FCF9B}"/>
                </a:ext>
              </a:extLst>
            </p:cNvPr>
            <p:cNvGrpSpPr>
              <a:grpSpLocks/>
            </p:cNvGrpSpPr>
            <p:nvPr/>
          </p:nvGrpSpPr>
          <p:grpSpPr bwMode="auto">
            <a:xfrm>
              <a:off x="5206" y="1569"/>
              <a:ext cx="357" cy="452"/>
              <a:chOff x="0" y="0"/>
              <a:chExt cx="367" cy="452"/>
            </a:xfrm>
          </p:grpSpPr>
          <p:sp>
            <p:nvSpPr>
              <p:cNvPr id="78940" name="Text Box 287">
                <a:extLst>
                  <a:ext uri="{FF2B5EF4-FFF2-40B4-BE49-F238E27FC236}">
                    <a16:creationId xmlns:a16="http://schemas.microsoft.com/office/drawing/2014/main" id="{4C153D89-E055-4028-97E5-701E830F0E8A}"/>
                  </a:ext>
                </a:extLst>
              </p:cNvPr>
              <p:cNvSpPr>
                <a:spLocks noChangeArrowheads="1"/>
              </p:cNvSpPr>
              <p:nvPr/>
            </p:nvSpPr>
            <p:spPr bwMode="auto">
              <a:xfrm>
                <a:off x="0" y="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109</a:t>
                </a:r>
                <a:endParaRPr lang="zh-CN" altLang="en-US" sz="2400" i="0"/>
              </a:p>
            </p:txBody>
          </p:sp>
          <p:sp>
            <p:nvSpPr>
              <p:cNvPr id="78941" name="Line 288">
                <a:extLst>
                  <a:ext uri="{FF2B5EF4-FFF2-40B4-BE49-F238E27FC236}">
                    <a16:creationId xmlns:a16="http://schemas.microsoft.com/office/drawing/2014/main" id="{43BDC27A-7533-4979-B444-2D21140344EA}"/>
                  </a:ext>
                </a:extLst>
              </p:cNvPr>
              <p:cNvSpPr>
                <a:spLocks noChangeShapeType="1"/>
              </p:cNvSpPr>
              <p:nvPr/>
            </p:nvSpPr>
            <p:spPr bwMode="auto">
              <a:xfrm flipH="1" flipV="1">
                <a:off x="173" y="251"/>
                <a:ext cx="1" cy="20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857" name="Group 289">
              <a:extLst>
                <a:ext uri="{FF2B5EF4-FFF2-40B4-BE49-F238E27FC236}">
                  <a16:creationId xmlns:a16="http://schemas.microsoft.com/office/drawing/2014/main" id="{0DCD7CA4-0668-4AD0-B7EC-78B7DFEE5825}"/>
                </a:ext>
              </a:extLst>
            </p:cNvPr>
            <p:cNvGrpSpPr>
              <a:grpSpLocks/>
            </p:cNvGrpSpPr>
            <p:nvPr/>
          </p:nvGrpSpPr>
          <p:grpSpPr bwMode="auto">
            <a:xfrm>
              <a:off x="5206" y="1195"/>
              <a:ext cx="357" cy="370"/>
              <a:chOff x="0" y="0"/>
              <a:chExt cx="367" cy="370"/>
            </a:xfrm>
          </p:grpSpPr>
          <p:sp>
            <p:nvSpPr>
              <p:cNvPr id="78938" name="Text Box 290">
                <a:extLst>
                  <a:ext uri="{FF2B5EF4-FFF2-40B4-BE49-F238E27FC236}">
                    <a16:creationId xmlns:a16="http://schemas.microsoft.com/office/drawing/2014/main" id="{D9BECD34-65D8-48B8-8B0B-C7389A7FF97D}"/>
                  </a:ext>
                </a:extLst>
              </p:cNvPr>
              <p:cNvSpPr>
                <a:spLocks noChangeArrowheads="1"/>
              </p:cNvSpPr>
              <p:nvPr/>
            </p:nvSpPr>
            <p:spPr bwMode="auto">
              <a:xfrm>
                <a:off x="0" y="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589</a:t>
                </a:r>
                <a:endParaRPr lang="zh-CN" altLang="en-US" sz="2400" i="0"/>
              </a:p>
            </p:txBody>
          </p:sp>
          <p:sp>
            <p:nvSpPr>
              <p:cNvPr id="78939" name="Line 291">
                <a:extLst>
                  <a:ext uri="{FF2B5EF4-FFF2-40B4-BE49-F238E27FC236}">
                    <a16:creationId xmlns:a16="http://schemas.microsoft.com/office/drawing/2014/main" id="{18BFDAAA-A601-4E65-A2E9-6A226C049136}"/>
                  </a:ext>
                </a:extLst>
              </p:cNvPr>
              <p:cNvSpPr>
                <a:spLocks noChangeShapeType="1"/>
              </p:cNvSpPr>
              <p:nvPr/>
            </p:nvSpPr>
            <p:spPr bwMode="auto">
              <a:xfrm flipV="1">
                <a:off x="173" y="259"/>
                <a:ext cx="1" cy="11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sp>
          <p:nvSpPr>
            <p:cNvPr id="78858" name="Text Box 292">
              <a:extLst>
                <a:ext uri="{FF2B5EF4-FFF2-40B4-BE49-F238E27FC236}">
                  <a16:creationId xmlns:a16="http://schemas.microsoft.com/office/drawing/2014/main" id="{BC5A9AB2-A972-450E-8923-4F2E2163EB1C}"/>
                </a:ext>
              </a:extLst>
            </p:cNvPr>
            <p:cNvSpPr>
              <a:spLocks noChangeArrowheads="1"/>
            </p:cNvSpPr>
            <p:nvPr/>
          </p:nvSpPr>
          <p:spPr bwMode="auto">
            <a:xfrm>
              <a:off x="5206" y="821"/>
              <a:ext cx="35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269</a:t>
              </a:r>
              <a:endParaRPr lang="zh-CN" altLang="en-US" sz="2400" i="0"/>
            </a:p>
          </p:txBody>
        </p:sp>
        <p:sp>
          <p:nvSpPr>
            <p:cNvPr id="78859" name="Line 293">
              <a:extLst>
                <a:ext uri="{FF2B5EF4-FFF2-40B4-BE49-F238E27FC236}">
                  <a16:creationId xmlns:a16="http://schemas.microsoft.com/office/drawing/2014/main" id="{E10989A6-0258-422E-A1C3-9966E4558C30}"/>
                </a:ext>
              </a:extLst>
            </p:cNvPr>
            <p:cNvSpPr>
              <a:spLocks noChangeShapeType="1"/>
            </p:cNvSpPr>
            <p:nvPr/>
          </p:nvSpPr>
          <p:spPr bwMode="auto">
            <a:xfrm>
              <a:off x="5396" y="632"/>
              <a:ext cx="1" cy="189"/>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78860" name="Line 294">
              <a:extLst>
                <a:ext uri="{FF2B5EF4-FFF2-40B4-BE49-F238E27FC236}">
                  <a16:creationId xmlns:a16="http://schemas.microsoft.com/office/drawing/2014/main" id="{1755BC0B-68DA-4BF7-9CA7-BCD73BE9AE59}"/>
                </a:ext>
              </a:extLst>
            </p:cNvPr>
            <p:cNvSpPr>
              <a:spLocks noChangeShapeType="1"/>
            </p:cNvSpPr>
            <p:nvPr/>
          </p:nvSpPr>
          <p:spPr bwMode="auto">
            <a:xfrm flipV="1">
              <a:off x="5385" y="1076"/>
              <a:ext cx="1" cy="123"/>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nvGrpSpPr>
            <p:cNvPr id="78861" name="Group 295">
              <a:extLst>
                <a:ext uri="{FF2B5EF4-FFF2-40B4-BE49-F238E27FC236}">
                  <a16:creationId xmlns:a16="http://schemas.microsoft.com/office/drawing/2014/main" id="{782C82E3-D288-4BDA-9FB2-8591AD099B34}"/>
                </a:ext>
              </a:extLst>
            </p:cNvPr>
            <p:cNvGrpSpPr>
              <a:grpSpLocks/>
            </p:cNvGrpSpPr>
            <p:nvPr/>
          </p:nvGrpSpPr>
          <p:grpSpPr bwMode="auto">
            <a:xfrm>
              <a:off x="4709" y="1569"/>
              <a:ext cx="357" cy="426"/>
              <a:chOff x="0" y="0"/>
              <a:chExt cx="367" cy="426"/>
            </a:xfrm>
          </p:grpSpPr>
          <p:sp>
            <p:nvSpPr>
              <p:cNvPr id="78936" name="Text Box 296">
                <a:extLst>
                  <a:ext uri="{FF2B5EF4-FFF2-40B4-BE49-F238E27FC236}">
                    <a16:creationId xmlns:a16="http://schemas.microsoft.com/office/drawing/2014/main" id="{E6B576C4-2005-4F9E-A094-A452716A6A4E}"/>
                  </a:ext>
                </a:extLst>
              </p:cNvPr>
              <p:cNvSpPr>
                <a:spLocks noChangeArrowheads="1"/>
              </p:cNvSpPr>
              <p:nvPr/>
            </p:nvSpPr>
            <p:spPr bwMode="auto">
              <a:xfrm>
                <a:off x="0" y="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278</a:t>
                </a:r>
                <a:endParaRPr lang="zh-CN" altLang="en-US" sz="2400" i="0"/>
              </a:p>
            </p:txBody>
          </p:sp>
          <p:sp>
            <p:nvSpPr>
              <p:cNvPr id="78937" name="Line 297">
                <a:extLst>
                  <a:ext uri="{FF2B5EF4-FFF2-40B4-BE49-F238E27FC236}">
                    <a16:creationId xmlns:a16="http://schemas.microsoft.com/office/drawing/2014/main" id="{AD66AA31-AF07-4321-B024-A08E428DE55F}"/>
                  </a:ext>
                </a:extLst>
              </p:cNvPr>
              <p:cNvSpPr>
                <a:spLocks noChangeShapeType="1"/>
              </p:cNvSpPr>
              <p:nvPr/>
            </p:nvSpPr>
            <p:spPr bwMode="auto">
              <a:xfrm flipH="1" flipV="1">
                <a:off x="169" y="225"/>
                <a:ext cx="1" cy="20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862" name="Group 298">
              <a:extLst>
                <a:ext uri="{FF2B5EF4-FFF2-40B4-BE49-F238E27FC236}">
                  <a16:creationId xmlns:a16="http://schemas.microsoft.com/office/drawing/2014/main" id="{2FF07BC4-583D-4497-AA69-22340B5E19EF}"/>
                </a:ext>
              </a:extLst>
            </p:cNvPr>
            <p:cNvGrpSpPr>
              <a:grpSpLocks/>
            </p:cNvGrpSpPr>
            <p:nvPr/>
          </p:nvGrpSpPr>
          <p:grpSpPr bwMode="auto">
            <a:xfrm>
              <a:off x="2107" y="1569"/>
              <a:ext cx="357" cy="437"/>
              <a:chOff x="0" y="0"/>
              <a:chExt cx="367" cy="437"/>
            </a:xfrm>
          </p:grpSpPr>
          <p:sp>
            <p:nvSpPr>
              <p:cNvPr id="78934" name="Text Box 299">
                <a:extLst>
                  <a:ext uri="{FF2B5EF4-FFF2-40B4-BE49-F238E27FC236}">
                    <a16:creationId xmlns:a16="http://schemas.microsoft.com/office/drawing/2014/main" id="{45793E4E-1C6F-46D0-930C-4A9DC817D141}"/>
                  </a:ext>
                </a:extLst>
              </p:cNvPr>
              <p:cNvSpPr>
                <a:spLocks noChangeArrowheads="1"/>
              </p:cNvSpPr>
              <p:nvPr/>
            </p:nvSpPr>
            <p:spPr bwMode="auto">
              <a:xfrm>
                <a:off x="0" y="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063</a:t>
                </a:r>
                <a:endParaRPr lang="zh-CN" altLang="en-US" sz="2400" i="0"/>
              </a:p>
            </p:txBody>
          </p:sp>
          <p:sp>
            <p:nvSpPr>
              <p:cNvPr id="78935" name="Line 300">
                <a:extLst>
                  <a:ext uri="{FF2B5EF4-FFF2-40B4-BE49-F238E27FC236}">
                    <a16:creationId xmlns:a16="http://schemas.microsoft.com/office/drawing/2014/main" id="{6427A765-9837-48E5-B21E-8CEAF0757492}"/>
                  </a:ext>
                </a:extLst>
              </p:cNvPr>
              <p:cNvSpPr>
                <a:spLocks noChangeShapeType="1"/>
              </p:cNvSpPr>
              <p:nvPr/>
            </p:nvSpPr>
            <p:spPr bwMode="auto">
              <a:xfrm flipH="1" flipV="1">
                <a:off x="186" y="236"/>
                <a:ext cx="1" cy="20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863" name="Group 301">
              <a:extLst>
                <a:ext uri="{FF2B5EF4-FFF2-40B4-BE49-F238E27FC236}">
                  <a16:creationId xmlns:a16="http://schemas.microsoft.com/office/drawing/2014/main" id="{89131B1D-A44F-4658-A41C-CE660079EE92}"/>
                </a:ext>
              </a:extLst>
            </p:cNvPr>
            <p:cNvGrpSpPr>
              <a:grpSpLocks/>
            </p:cNvGrpSpPr>
            <p:nvPr/>
          </p:nvGrpSpPr>
          <p:grpSpPr bwMode="auto">
            <a:xfrm>
              <a:off x="615" y="1569"/>
              <a:ext cx="358" cy="438"/>
              <a:chOff x="0" y="0"/>
              <a:chExt cx="367" cy="438"/>
            </a:xfrm>
          </p:grpSpPr>
          <p:sp>
            <p:nvSpPr>
              <p:cNvPr id="78932" name="Text Box 302">
                <a:extLst>
                  <a:ext uri="{FF2B5EF4-FFF2-40B4-BE49-F238E27FC236}">
                    <a16:creationId xmlns:a16="http://schemas.microsoft.com/office/drawing/2014/main" id="{1147451A-F258-4B4F-BF78-D53E5BE23C36}"/>
                  </a:ext>
                </a:extLst>
              </p:cNvPr>
              <p:cNvSpPr>
                <a:spLocks noChangeArrowheads="1"/>
              </p:cNvSpPr>
              <p:nvPr/>
            </p:nvSpPr>
            <p:spPr bwMode="auto">
              <a:xfrm>
                <a:off x="0" y="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930</a:t>
                </a:r>
                <a:endParaRPr lang="zh-CN" altLang="en-US" sz="2400" i="0"/>
              </a:p>
            </p:txBody>
          </p:sp>
          <p:sp>
            <p:nvSpPr>
              <p:cNvPr id="78933" name="Line 303">
                <a:extLst>
                  <a:ext uri="{FF2B5EF4-FFF2-40B4-BE49-F238E27FC236}">
                    <a16:creationId xmlns:a16="http://schemas.microsoft.com/office/drawing/2014/main" id="{4A284292-91F3-4246-A388-897C9489B024}"/>
                  </a:ext>
                </a:extLst>
              </p:cNvPr>
              <p:cNvSpPr>
                <a:spLocks noChangeShapeType="1"/>
              </p:cNvSpPr>
              <p:nvPr/>
            </p:nvSpPr>
            <p:spPr bwMode="auto">
              <a:xfrm flipH="1" flipV="1">
                <a:off x="151" y="237"/>
                <a:ext cx="1" cy="20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sp>
          <p:nvSpPr>
            <p:cNvPr id="78864" name="Line 304">
              <a:extLst>
                <a:ext uri="{FF2B5EF4-FFF2-40B4-BE49-F238E27FC236}">
                  <a16:creationId xmlns:a16="http://schemas.microsoft.com/office/drawing/2014/main" id="{38302D86-0709-4987-A1FC-27ED8EF50AB2}"/>
                </a:ext>
              </a:extLst>
            </p:cNvPr>
            <p:cNvSpPr>
              <a:spLocks noChangeShapeType="1"/>
            </p:cNvSpPr>
            <p:nvPr/>
          </p:nvSpPr>
          <p:spPr bwMode="auto">
            <a:xfrm>
              <a:off x="777" y="654"/>
              <a:ext cx="1" cy="91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78865" name="Text Box 305">
              <a:extLst>
                <a:ext uri="{FF2B5EF4-FFF2-40B4-BE49-F238E27FC236}">
                  <a16:creationId xmlns:a16="http://schemas.microsoft.com/office/drawing/2014/main" id="{022C8135-036F-4DB3-8A67-064E9FC9AA6A}"/>
                </a:ext>
              </a:extLst>
            </p:cNvPr>
            <p:cNvSpPr>
              <a:spLocks noChangeArrowheads="1"/>
            </p:cNvSpPr>
            <p:nvPr/>
          </p:nvSpPr>
          <p:spPr bwMode="auto">
            <a:xfrm>
              <a:off x="2112" y="1195"/>
              <a:ext cx="35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083</a:t>
              </a:r>
              <a:endParaRPr lang="zh-CN" altLang="en-US" sz="2400" i="0"/>
            </a:p>
          </p:txBody>
        </p:sp>
        <p:sp>
          <p:nvSpPr>
            <p:cNvPr id="78866" name="Line 306">
              <a:extLst>
                <a:ext uri="{FF2B5EF4-FFF2-40B4-BE49-F238E27FC236}">
                  <a16:creationId xmlns:a16="http://schemas.microsoft.com/office/drawing/2014/main" id="{4F141A73-3A16-444B-BA97-731A0D0378C7}"/>
                </a:ext>
              </a:extLst>
            </p:cNvPr>
            <p:cNvSpPr>
              <a:spLocks noChangeShapeType="1"/>
            </p:cNvSpPr>
            <p:nvPr/>
          </p:nvSpPr>
          <p:spPr bwMode="auto">
            <a:xfrm flipV="1">
              <a:off x="2288" y="1439"/>
              <a:ext cx="1" cy="11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78867" name="Line 307">
              <a:extLst>
                <a:ext uri="{FF2B5EF4-FFF2-40B4-BE49-F238E27FC236}">
                  <a16:creationId xmlns:a16="http://schemas.microsoft.com/office/drawing/2014/main" id="{90430C79-CB91-4C1C-B736-35D782F88B17}"/>
                </a:ext>
              </a:extLst>
            </p:cNvPr>
            <p:cNvSpPr>
              <a:spLocks noChangeShapeType="1"/>
            </p:cNvSpPr>
            <p:nvPr/>
          </p:nvSpPr>
          <p:spPr bwMode="auto">
            <a:xfrm>
              <a:off x="2302" y="654"/>
              <a:ext cx="1" cy="545"/>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nvGrpSpPr>
            <p:cNvPr id="78868" name="Group 308">
              <a:extLst>
                <a:ext uri="{FF2B5EF4-FFF2-40B4-BE49-F238E27FC236}">
                  <a16:creationId xmlns:a16="http://schemas.microsoft.com/office/drawing/2014/main" id="{1778D3D3-64CB-4E06-B0D1-C4D373F25E81}"/>
                </a:ext>
              </a:extLst>
            </p:cNvPr>
            <p:cNvGrpSpPr>
              <a:grpSpLocks/>
            </p:cNvGrpSpPr>
            <p:nvPr/>
          </p:nvGrpSpPr>
          <p:grpSpPr bwMode="auto">
            <a:xfrm>
              <a:off x="2623" y="1569"/>
              <a:ext cx="357" cy="448"/>
              <a:chOff x="0" y="0"/>
              <a:chExt cx="367" cy="448"/>
            </a:xfrm>
          </p:grpSpPr>
          <p:sp>
            <p:nvSpPr>
              <p:cNvPr id="78930" name="Text Box 309">
                <a:extLst>
                  <a:ext uri="{FF2B5EF4-FFF2-40B4-BE49-F238E27FC236}">
                    <a16:creationId xmlns:a16="http://schemas.microsoft.com/office/drawing/2014/main" id="{D0188ACD-D9D8-4A79-95AB-F08F269B0297}"/>
                  </a:ext>
                </a:extLst>
              </p:cNvPr>
              <p:cNvSpPr>
                <a:spLocks noChangeArrowheads="1"/>
              </p:cNvSpPr>
              <p:nvPr/>
            </p:nvSpPr>
            <p:spPr bwMode="auto">
              <a:xfrm>
                <a:off x="0" y="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184</a:t>
                </a:r>
                <a:endParaRPr lang="zh-CN" altLang="en-US" sz="2400" i="0"/>
              </a:p>
            </p:txBody>
          </p:sp>
          <p:sp>
            <p:nvSpPr>
              <p:cNvPr id="78931" name="Line 310">
                <a:extLst>
                  <a:ext uri="{FF2B5EF4-FFF2-40B4-BE49-F238E27FC236}">
                    <a16:creationId xmlns:a16="http://schemas.microsoft.com/office/drawing/2014/main" id="{4F3F8BB5-1974-4145-B00B-DD2B5050ABCB}"/>
                  </a:ext>
                </a:extLst>
              </p:cNvPr>
              <p:cNvSpPr>
                <a:spLocks noChangeShapeType="1"/>
              </p:cNvSpPr>
              <p:nvPr/>
            </p:nvSpPr>
            <p:spPr bwMode="auto">
              <a:xfrm flipH="1" flipV="1">
                <a:off x="189" y="247"/>
                <a:ext cx="1" cy="20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sp>
          <p:nvSpPr>
            <p:cNvPr id="78869" name="Line 311">
              <a:extLst>
                <a:ext uri="{FF2B5EF4-FFF2-40B4-BE49-F238E27FC236}">
                  <a16:creationId xmlns:a16="http://schemas.microsoft.com/office/drawing/2014/main" id="{648380FF-55FD-49B8-B815-D86558D828C9}"/>
                </a:ext>
              </a:extLst>
            </p:cNvPr>
            <p:cNvSpPr>
              <a:spLocks noChangeShapeType="1"/>
            </p:cNvSpPr>
            <p:nvPr/>
          </p:nvSpPr>
          <p:spPr bwMode="auto">
            <a:xfrm>
              <a:off x="2833" y="654"/>
              <a:ext cx="1" cy="91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78870" name="Text Box 312">
              <a:extLst>
                <a:ext uri="{FF2B5EF4-FFF2-40B4-BE49-F238E27FC236}">
                  <a16:creationId xmlns:a16="http://schemas.microsoft.com/office/drawing/2014/main" id="{1469C7AC-6A1D-424D-A26B-E2317574A581}"/>
                </a:ext>
              </a:extLst>
            </p:cNvPr>
            <p:cNvSpPr>
              <a:spLocks noChangeArrowheads="1"/>
            </p:cNvSpPr>
            <p:nvPr/>
          </p:nvSpPr>
          <p:spPr bwMode="auto">
            <a:xfrm>
              <a:off x="3171" y="1569"/>
              <a:ext cx="35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505</a:t>
              </a:r>
              <a:endParaRPr lang="zh-CN" altLang="en-US" sz="2400" i="0"/>
            </a:p>
          </p:txBody>
        </p:sp>
        <p:sp>
          <p:nvSpPr>
            <p:cNvPr id="78871" name="Line 313">
              <a:extLst>
                <a:ext uri="{FF2B5EF4-FFF2-40B4-BE49-F238E27FC236}">
                  <a16:creationId xmlns:a16="http://schemas.microsoft.com/office/drawing/2014/main" id="{7C014735-0D68-4BC4-BEEF-DF4AEEB1EC57}"/>
                </a:ext>
              </a:extLst>
            </p:cNvPr>
            <p:cNvSpPr>
              <a:spLocks noChangeShapeType="1"/>
            </p:cNvSpPr>
            <p:nvPr/>
          </p:nvSpPr>
          <p:spPr bwMode="auto">
            <a:xfrm flipH="1" flipV="1">
              <a:off x="3326" y="1794"/>
              <a:ext cx="1" cy="20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78872" name="Line 314">
              <a:extLst>
                <a:ext uri="{FF2B5EF4-FFF2-40B4-BE49-F238E27FC236}">
                  <a16:creationId xmlns:a16="http://schemas.microsoft.com/office/drawing/2014/main" id="{8277B489-B657-4C70-AA98-2B121DECECA8}"/>
                </a:ext>
              </a:extLst>
            </p:cNvPr>
            <p:cNvSpPr>
              <a:spLocks noChangeShapeType="1"/>
            </p:cNvSpPr>
            <p:nvPr/>
          </p:nvSpPr>
          <p:spPr bwMode="auto">
            <a:xfrm>
              <a:off x="3341" y="643"/>
              <a:ext cx="1" cy="922"/>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78873" name="Text Box 315">
              <a:extLst>
                <a:ext uri="{FF2B5EF4-FFF2-40B4-BE49-F238E27FC236}">
                  <a16:creationId xmlns:a16="http://schemas.microsoft.com/office/drawing/2014/main" id="{54496F3B-773B-4DBA-B20E-C60D623B7EB6}"/>
                </a:ext>
              </a:extLst>
            </p:cNvPr>
            <p:cNvSpPr>
              <a:spLocks noChangeArrowheads="1"/>
            </p:cNvSpPr>
            <p:nvPr/>
          </p:nvSpPr>
          <p:spPr bwMode="auto">
            <a:xfrm>
              <a:off x="4692" y="1195"/>
              <a:ext cx="35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008</a:t>
              </a:r>
              <a:endParaRPr lang="zh-CN" altLang="en-US" sz="2400" i="0"/>
            </a:p>
          </p:txBody>
        </p:sp>
        <p:sp>
          <p:nvSpPr>
            <p:cNvPr id="78874" name="Line 316">
              <a:extLst>
                <a:ext uri="{FF2B5EF4-FFF2-40B4-BE49-F238E27FC236}">
                  <a16:creationId xmlns:a16="http://schemas.microsoft.com/office/drawing/2014/main" id="{A57E4112-8074-42F4-8F7F-FE76FEE17B51}"/>
                </a:ext>
              </a:extLst>
            </p:cNvPr>
            <p:cNvSpPr>
              <a:spLocks noChangeShapeType="1"/>
            </p:cNvSpPr>
            <p:nvPr/>
          </p:nvSpPr>
          <p:spPr bwMode="auto">
            <a:xfrm flipV="1">
              <a:off x="4873" y="1428"/>
              <a:ext cx="1" cy="11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78875" name="Line 317">
              <a:extLst>
                <a:ext uri="{FF2B5EF4-FFF2-40B4-BE49-F238E27FC236}">
                  <a16:creationId xmlns:a16="http://schemas.microsoft.com/office/drawing/2014/main" id="{B88552BB-F9E3-4C60-9684-FB08FFBA878D}"/>
                </a:ext>
              </a:extLst>
            </p:cNvPr>
            <p:cNvSpPr>
              <a:spLocks noChangeShapeType="1"/>
            </p:cNvSpPr>
            <p:nvPr/>
          </p:nvSpPr>
          <p:spPr bwMode="auto">
            <a:xfrm>
              <a:off x="4856" y="654"/>
              <a:ext cx="1" cy="545"/>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nvGrpSpPr>
            <p:cNvPr id="78876" name="Group 318">
              <a:extLst>
                <a:ext uri="{FF2B5EF4-FFF2-40B4-BE49-F238E27FC236}">
                  <a16:creationId xmlns:a16="http://schemas.microsoft.com/office/drawing/2014/main" id="{1BFFA97B-3271-47BB-8E42-3145838D3C74}"/>
                </a:ext>
              </a:extLst>
            </p:cNvPr>
            <p:cNvGrpSpPr>
              <a:grpSpLocks/>
            </p:cNvGrpSpPr>
            <p:nvPr/>
          </p:nvGrpSpPr>
          <p:grpSpPr bwMode="auto">
            <a:xfrm>
              <a:off x="310" y="413"/>
              <a:ext cx="5152" cy="1792"/>
              <a:chOff x="-210" y="0"/>
              <a:chExt cx="5293" cy="1792"/>
            </a:xfrm>
          </p:grpSpPr>
          <p:sp>
            <p:nvSpPr>
              <p:cNvPr id="78909" name="Text Box 319">
                <a:extLst>
                  <a:ext uri="{FF2B5EF4-FFF2-40B4-BE49-F238E27FC236}">
                    <a16:creationId xmlns:a16="http://schemas.microsoft.com/office/drawing/2014/main" id="{4CC7E2F8-7EFF-4FAD-8910-9B3ECF29FD89}"/>
                  </a:ext>
                </a:extLst>
              </p:cNvPr>
              <p:cNvSpPr>
                <a:spLocks noChangeArrowheads="1"/>
              </p:cNvSpPr>
              <p:nvPr/>
            </p:nvSpPr>
            <p:spPr bwMode="auto">
              <a:xfrm>
                <a:off x="95" y="0"/>
                <a:ext cx="2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e[0]</a:t>
                </a:r>
                <a:endParaRPr lang="zh-CN" altLang="en-US" sz="2400" i="0"/>
              </a:p>
            </p:txBody>
          </p:sp>
          <p:sp>
            <p:nvSpPr>
              <p:cNvPr id="78910" name="Text Box 320">
                <a:extLst>
                  <a:ext uri="{FF2B5EF4-FFF2-40B4-BE49-F238E27FC236}">
                    <a16:creationId xmlns:a16="http://schemas.microsoft.com/office/drawing/2014/main" id="{61F268E5-FE43-4967-A185-4AB593E0FD63}"/>
                  </a:ext>
                </a:extLst>
              </p:cNvPr>
              <p:cNvSpPr>
                <a:spLocks noChangeArrowheads="1"/>
              </p:cNvSpPr>
              <p:nvPr/>
            </p:nvSpPr>
            <p:spPr bwMode="auto">
              <a:xfrm>
                <a:off x="619" y="0"/>
                <a:ext cx="2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e[1]</a:t>
                </a:r>
                <a:endParaRPr lang="zh-CN" altLang="en-US" sz="2400" i="0"/>
              </a:p>
            </p:txBody>
          </p:sp>
          <p:sp>
            <p:nvSpPr>
              <p:cNvPr id="78911" name="Text Box 321">
                <a:extLst>
                  <a:ext uri="{FF2B5EF4-FFF2-40B4-BE49-F238E27FC236}">
                    <a16:creationId xmlns:a16="http://schemas.microsoft.com/office/drawing/2014/main" id="{06C2A37F-E359-4B84-BA8B-2E8AF6143214}"/>
                  </a:ext>
                </a:extLst>
              </p:cNvPr>
              <p:cNvSpPr>
                <a:spLocks noChangeArrowheads="1"/>
              </p:cNvSpPr>
              <p:nvPr/>
            </p:nvSpPr>
            <p:spPr bwMode="auto">
              <a:xfrm>
                <a:off x="1143" y="0"/>
                <a:ext cx="2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e[2]</a:t>
                </a:r>
                <a:endParaRPr lang="zh-CN" altLang="en-US" sz="2400" i="0"/>
              </a:p>
            </p:txBody>
          </p:sp>
          <p:sp>
            <p:nvSpPr>
              <p:cNvPr id="78912" name="Text Box 322">
                <a:extLst>
                  <a:ext uri="{FF2B5EF4-FFF2-40B4-BE49-F238E27FC236}">
                    <a16:creationId xmlns:a16="http://schemas.microsoft.com/office/drawing/2014/main" id="{B8A9A055-C2B9-47C6-A74B-562B632DE24C}"/>
                  </a:ext>
                </a:extLst>
              </p:cNvPr>
              <p:cNvSpPr>
                <a:spLocks noChangeArrowheads="1"/>
              </p:cNvSpPr>
              <p:nvPr/>
            </p:nvSpPr>
            <p:spPr bwMode="auto">
              <a:xfrm>
                <a:off x="1668" y="0"/>
                <a:ext cx="2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e[3]</a:t>
                </a:r>
                <a:endParaRPr lang="zh-CN" altLang="en-US" sz="2400" i="0"/>
              </a:p>
            </p:txBody>
          </p:sp>
          <p:sp>
            <p:nvSpPr>
              <p:cNvPr id="78913" name="Text Box 323">
                <a:extLst>
                  <a:ext uri="{FF2B5EF4-FFF2-40B4-BE49-F238E27FC236}">
                    <a16:creationId xmlns:a16="http://schemas.microsoft.com/office/drawing/2014/main" id="{8CA0E039-1BB9-45BC-88DF-83E67072C341}"/>
                  </a:ext>
                </a:extLst>
              </p:cNvPr>
              <p:cNvSpPr>
                <a:spLocks noChangeArrowheads="1"/>
              </p:cNvSpPr>
              <p:nvPr/>
            </p:nvSpPr>
            <p:spPr bwMode="auto">
              <a:xfrm>
                <a:off x="2193" y="0"/>
                <a:ext cx="2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e[4]</a:t>
                </a:r>
                <a:endParaRPr lang="zh-CN" altLang="en-US" sz="2400" i="0"/>
              </a:p>
            </p:txBody>
          </p:sp>
          <p:sp>
            <p:nvSpPr>
              <p:cNvPr id="78914" name="Text Box 324">
                <a:extLst>
                  <a:ext uri="{FF2B5EF4-FFF2-40B4-BE49-F238E27FC236}">
                    <a16:creationId xmlns:a16="http://schemas.microsoft.com/office/drawing/2014/main" id="{F8ADFB0D-14E1-4860-9A74-8E9C766F5520}"/>
                  </a:ext>
                </a:extLst>
              </p:cNvPr>
              <p:cNvSpPr>
                <a:spLocks noChangeArrowheads="1"/>
              </p:cNvSpPr>
              <p:nvPr/>
            </p:nvSpPr>
            <p:spPr bwMode="auto">
              <a:xfrm>
                <a:off x="2718" y="0"/>
                <a:ext cx="2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e[5]</a:t>
                </a:r>
                <a:endParaRPr lang="zh-CN" altLang="en-US" sz="2400" i="0"/>
              </a:p>
            </p:txBody>
          </p:sp>
          <p:sp>
            <p:nvSpPr>
              <p:cNvPr id="78915" name="Text Box 325">
                <a:extLst>
                  <a:ext uri="{FF2B5EF4-FFF2-40B4-BE49-F238E27FC236}">
                    <a16:creationId xmlns:a16="http://schemas.microsoft.com/office/drawing/2014/main" id="{2B2B1A8D-E418-4316-ACF4-6535AA983153}"/>
                  </a:ext>
                </a:extLst>
              </p:cNvPr>
              <p:cNvSpPr>
                <a:spLocks noChangeArrowheads="1"/>
              </p:cNvSpPr>
              <p:nvPr/>
            </p:nvSpPr>
            <p:spPr bwMode="auto">
              <a:xfrm>
                <a:off x="3242" y="0"/>
                <a:ext cx="2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e[6]</a:t>
                </a:r>
                <a:endParaRPr lang="zh-CN" altLang="en-US" sz="2400" i="0"/>
              </a:p>
            </p:txBody>
          </p:sp>
          <p:sp>
            <p:nvSpPr>
              <p:cNvPr id="78916" name="Text Box 326">
                <a:extLst>
                  <a:ext uri="{FF2B5EF4-FFF2-40B4-BE49-F238E27FC236}">
                    <a16:creationId xmlns:a16="http://schemas.microsoft.com/office/drawing/2014/main" id="{E03E36CB-D071-433F-9545-C2AC911526E7}"/>
                  </a:ext>
                </a:extLst>
              </p:cNvPr>
              <p:cNvSpPr>
                <a:spLocks noChangeArrowheads="1"/>
              </p:cNvSpPr>
              <p:nvPr/>
            </p:nvSpPr>
            <p:spPr bwMode="auto">
              <a:xfrm>
                <a:off x="3767" y="0"/>
                <a:ext cx="2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e[7]</a:t>
                </a:r>
                <a:endParaRPr lang="zh-CN" altLang="en-US" sz="2400" i="0"/>
              </a:p>
            </p:txBody>
          </p:sp>
          <p:sp>
            <p:nvSpPr>
              <p:cNvPr id="78917" name="Text Box 327">
                <a:extLst>
                  <a:ext uri="{FF2B5EF4-FFF2-40B4-BE49-F238E27FC236}">
                    <a16:creationId xmlns:a16="http://schemas.microsoft.com/office/drawing/2014/main" id="{59125C78-34AA-4D58-B716-8BC939840C27}"/>
                  </a:ext>
                </a:extLst>
              </p:cNvPr>
              <p:cNvSpPr>
                <a:spLocks noChangeArrowheads="1"/>
              </p:cNvSpPr>
              <p:nvPr/>
            </p:nvSpPr>
            <p:spPr bwMode="auto">
              <a:xfrm>
                <a:off x="4291" y="0"/>
                <a:ext cx="2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e[8]</a:t>
                </a:r>
                <a:endParaRPr lang="zh-CN" altLang="en-US" sz="2400" i="0"/>
              </a:p>
            </p:txBody>
          </p:sp>
          <p:sp>
            <p:nvSpPr>
              <p:cNvPr id="78918" name="Text Box 328">
                <a:extLst>
                  <a:ext uri="{FF2B5EF4-FFF2-40B4-BE49-F238E27FC236}">
                    <a16:creationId xmlns:a16="http://schemas.microsoft.com/office/drawing/2014/main" id="{6E36A918-C9FF-4A73-B2BD-FC5F7D6FD3B1}"/>
                  </a:ext>
                </a:extLst>
              </p:cNvPr>
              <p:cNvSpPr>
                <a:spLocks noChangeArrowheads="1"/>
              </p:cNvSpPr>
              <p:nvPr/>
            </p:nvSpPr>
            <p:spPr bwMode="auto">
              <a:xfrm>
                <a:off x="4816" y="0"/>
                <a:ext cx="26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e[9]</a:t>
                </a:r>
                <a:endParaRPr lang="zh-CN" altLang="en-US" sz="2400" i="0"/>
              </a:p>
            </p:txBody>
          </p:sp>
          <p:sp>
            <p:nvSpPr>
              <p:cNvPr id="78919" name="Text Box 329">
                <a:extLst>
                  <a:ext uri="{FF2B5EF4-FFF2-40B4-BE49-F238E27FC236}">
                    <a16:creationId xmlns:a16="http://schemas.microsoft.com/office/drawing/2014/main" id="{A8B758EA-0592-4D57-8992-8467668E7297}"/>
                  </a:ext>
                </a:extLst>
              </p:cNvPr>
              <p:cNvSpPr>
                <a:spLocks noChangeArrowheads="1"/>
              </p:cNvSpPr>
              <p:nvPr/>
            </p:nvSpPr>
            <p:spPr bwMode="auto">
              <a:xfrm>
                <a:off x="96" y="1540"/>
                <a:ext cx="2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f[0]</a:t>
                </a:r>
                <a:endParaRPr lang="zh-CN" altLang="en-US" sz="2400" i="0"/>
              </a:p>
            </p:txBody>
          </p:sp>
          <p:sp>
            <p:nvSpPr>
              <p:cNvPr id="78920" name="Text Box 330">
                <a:extLst>
                  <a:ext uri="{FF2B5EF4-FFF2-40B4-BE49-F238E27FC236}">
                    <a16:creationId xmlns:a16="http://schemas.microsoft.com/office/drawing/2014/main" id="{6526AA1E-5064-4E59-9C29-E17D5EA60F93}"/>
                  </a:ext>
                </a:extLst>
              </p:cNvPr>
              <p:cNvSpPr>
                <a:spLocks noChangeArrowheads="1"/>
              </p:cNvSpPr>
              <p:nvPr/>
            </p:nvSpPr>
            <p:spPr bwMode="auto">
              <a:xfrm>
                <a:off x="620" y="1540"/>
                <a:ext cx="2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f[1]</a:t>
                </a:r>
                <a:endParaRPr lang="zh-CN" altLang="en-US" sz="2400" i="0"/>
              </a:p>
            </p:txBody>
          </p:sp>
          <p:sp>
            <p:nvSpPr>
              <p:cNvPr id="78921" name="Text Box 331">
                <a:extLst>
                  <a:ext uri="{FF2B5EF4-FFF2-40B4-BE49-F238E27FC236}">
                    <a16:creationId xmlns:a16="http://schemas.microsoft.com/office/drawing/2014/main" id="{8236509A-9AC0-46F2-B256-B28C036B57EE}"/>
                  </a:ext>
                </a:extLst>
              </p:cNvPr>
              <p:cNvSpPr>
                <a:spLocks noChangeArrowheads="1"/>
              </p:cNvSpPr>
              <p:nvPr/>
            </p:nvSpPr>
            <p:spPr bwMode="auto">
              <a:xfrm>
                <a:off x="1144" y="1540"/>
                <a:ext cx="2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f[2]</a:t>
                </a:r>
                <a:endParaRPr lang="zh-CN" altLang="en-US" sz="2400" i="0"/>
              </a:p>
            </p:txBody>
          </p:sp>
          <p:sp>
            <p:nvSpPr>
              <p:cNvPr id="78922" name="Text Box 332">
                <a:extLst>
                  <a:ext uri="{FF2B5EF4-FFF2-40B4-BE49-F238E27FC236}">
                    <a16:creationId xmlns:a16="http://schemas.microsoft.com/office/drawing/2014/main" id="{558E9D44-7400-480A-98DA-8C6E16D3F18E}"/>
                  </a:ext>
                </a:extLst>
              </p:cNvPr>
              <p:cNvSpPr>
                <a:spLocks noChangeArrowheads="1"/>
              </p:cNvSpPr>
              <p:nvPr/>
            </p:nvSpPr>
            <p:spPr bwMode="auto">
              <a:xfrm>
                <a:off x="1670" y="1540"/>
                <a:ext cx="2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f[3]</a:t>
                </a:r>
                <a:endParaRPr lang="zh-CN" altLang="en-US" sz="2400" i="0"/>
              </a:p>
            </p:txBody>
          </p:sp>
          <p:sp>
            <p:nvSpPr>
              <p:cNvPr id="78923" name="Text Box 333">
                <a:extLst>
                  <a:ext uri="{FF2B5EF4-FFF2-40B4-BE49-F238E27FC236}">
                    <a16:creationId xmlns:a16="http://schemas.microsoft.com/office/drawing/2014/main" id="{05096F57-B946-4ED8-B941-CF23110DC965}"/>
                  </a:ext>
                </a:extLst>
              </p:cNvPr>
              <p:cNvSpPr>
                <a:spLocks noChangeArrowheads="1"/>
              </p:cNvSpPr>
              <p:nvPr/>
            </p:nvSpPr>
            <p:spPr bwMode="auto">
              <a:xfrm>
                <a:off x="2194" y="1540"/>
                <a:ext cx="2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f[4]</a:t>
                </a:r>
                <a:endParaRPr lang="zh-CN" altLang="en-US" sz="2400" i="0"/>
              </a:p>
            </p:txBody>
          </p:sp>
          <p:sp>
            <p:nvSpPr>
              <p:cNvPr id="78924" name="Text Box 334">
                <a:extLst>
                  <a:ext uri="{FF2B5EF4-FFF2-40B4-BE49-F238E27FC236}">
                    <a16:creationId xmlns:a16="http://schemas.microsoft.com/office/drawing/2014/main" id="{3D7A62B7-E350-4A0F-A6A9-1359CA60C41B}"/>
                  </a:ext>
                </a:extLst>
              </p:cNvPr>
              <p:cNvSpPr>
                <a:spLocks noChangeArrowheads="1"/>
              </p:cNvSpPr>
              <p:nvPr/>
            </p:nvSpPr>
            <p:spPr bwMode="auto">
              <a:xfrm>
                <a:off x="2719" y="1540"/>
                <a:ext cx="2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f[5]</a:t>
                </a:r>
                <a:endParaRPr lang="zh-CN" altLang="en-US" sz="2400" i="0"/>
              </a:p>
            </p:txBody>
          </p:sp>
          <p:sp>
            <p:nvSpPr>
              <p:cNvPr id="78925" name="Text Box 335">
                <a:extLst>
                  <a:ext uri="{FF2B5EF4-FFF2-40B4-BE49-F238E27FC236}">
                    <a16:creationId xmlns:a16="http://schemas.microsoft.com/office/drawing/2014/main" id="{83F605B5-7A16-4C5E-B51D-5E34182FA7B7}"/>
                  </a:ext>
                </a:extLst>
              </p:cNvPr>
              <p:cNvSpPr>
                <a:spLocks noChangeArrowheads="1"/>
              </p:cNvSpPr>
              <p:nvPr/>
            </p:nvSpPr>
            <p:spPr bwMode="auto">
              <a:xfrm>
                <a:off x="3243" y="1540"/>
                <a:ext cx="2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f[6]</a:t>
                </a:r>
                <a:endParaRPr lang="zh-CN" altLang="en-US" sz="2400" i="0"/>
              </a:p>
            </p:txBody>
          </p:sp>
          <p:sp>
            <p:nvSpPr>
              <p:cNvPr id="78926" name="Text Box 336">
                <a:extLst>
                  <a:ext uri="{FF2B5EF4-FFF2-40B4-BE49-F238E27FC236}">
                    <a16:creationId xmlns:a16="http://schemas.microsoft.com/office/drawing/2014/main" id="{2041A778-4740-4B49-A92F-5254069906DB}"/>
                  </a:ext>
                </a:extLst>
              </p:cNvPr>
              <p:cNvSpPr>
                <a:spLocks noChangeArrowheads="1"/>
              </p:cNvSpPr>
              <p:nvPr/>
            </p:nvSpPr>
            <p:spPr bwMode="auto">
              <a:xfrm>
                <a:off x="3768" y="1540"/>
                <a:ext cx="24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f[7]</a:t>
                </a:r>
                <a:endParaRPr lang="zh-CN" altLang="en-US" sz="2400" i="0"/>
              </a:p>
            </p:txBody>
          </p:sp>
          <p:sp>
            <p:nvSpPr>
              <p:cNvPr id="78927" name="Text Box 337">
                <a:extLst>
                  <a:ext uri="{FF2B5EF4-FFF2-40B4-BE49-F238E27FC236}">
                    <a16:creationId xmlns:a16="http://schemas.microsoft.com/office/drawing/2014/main" id="{BF853F37-742A-417B-A4DC-960DA6BDED72}"/>
                  </a:ext>
                </a:extLst>
              </p:cNvPr>
              <p:cNvSpPr>
                <a:spLocks noChangeArrowheads="1"/>
              </p:cNvSpPr>
              <p:nvPr/>
            </p:nvSpPr>
            <p:spPr bwMode="auto">
              <a:xfrm>
                <a:off x="4291" y="1540"/>
                <a:ext cx="2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f[8]</a:t>
                </a:r>
                <a:endParaRPr lang="zh-CN" altLang="en-US" sz="2400" i="0"/>
              </a:p>
            </p:txBody>
          </p:sp>
          <p:sp>
            <p:nvSpPr>
              <p:cNvPr id="78928" name="Text Box 338">
                <a:extLst>
                  <a:ext uri="{FF2B5EF4-FFF2-40B4-BE49-F238E27FC236}">
                    <a16:creationId xmlns:a16="http://schemas.microsoft.com/office/drawing/2014/main" id="{2DABD5EE-4E9A-4462-B2D4-D9B5F99C5E6E}"/>
                  </a:ext>
                </a:extLst>
              </p:cNvPr>
              <p:cNvSpPr>
                <a:spLocks noChangeArrowheads="1"/>
              </p:cNvSpPr>
              <p:nvPr/>
            </p:nvSpPr>
            <p:spPr bwMode="auto">
              <a:xfrm>
                <a:off x="4816" y="1540"/>
                <a:ext cx="24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f[9]</a:t>
                </a:r>
                <a:endParaRPr lang="zh-CN" altLang="en-US" sz="2400" i="0"/>
              </a:p>
            </p:txBody>
          </p:sp>
          <p:sp>
            <p:nvSpPr>
              <p:cNvPr id="78929" name="Text Box 339">
                <a:extLst>
                  <a:ext uri="{FF2B5EF4-FFF2-40B4-BE49-F238E27FC236}">
                    <a16:creationId xmlns:a16="http://schemas.microsoft.com/office/drawing/2014/main" id="{464D7098-0AC7-494F-8D9C-C2B102A90ABD}"/>
                  </a:ext>
                </a:extLst>
              </p:cNvPr>
              <p:cNvSpPr>
                <a:spLocks noChangeArrowheads="1"/>
              </p:cNvSpPr>
              <p:nvPr/>
            </p:nvSpPr>
            <p:spPr bwMode="auto">
              <a:xfrm>
                <a:off x="-210" y="428"/>
                <a:ext cx="5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800" b="1" i="0">
                    <a:solidFill>
                      <a:srgbClr val="A200C8"/>
                    </a:solidFill>
                    <a:latin typeface="Times New Roman" panose="02020603050405020304" pitchFamily="18" charset="0"/>
                    <a:ea typeface="楷体_GB2312" pitchFamily="1" charset="-122"/>
                    <a:sym typeface="Times New Roman" panose="02020603050405020304" pitchFamily="18" charset="0"/>
                  </a:rPr>
                  <a:t>一趟分配</a:t>
                </a:r>
                <a:endParaRPr lang="zh-CN" altLang="en-US" sz="2400" i="0"/>
              </a:p>
            </p:txBody>
          </p:sp>
        </p:grpSp>
        <p:grpSp>
          <p:nvGrpSpPr>
            <p:cNvPr id="78877" name="Group 340">
              <a:extLst>
                <a:ext uri="{FF2B5EF4-FFF2-40B4-BE49-F238E27FC236}">
                  <a16:creationId xmlns:a16="http://schemas.microsoft.com/office/drawing/2014/main" id="{77B7EEB1-6258-4945-B22D-F85FEFD6A204}"/>
                </a:ext>
              </a:extLst>
            </p:cNvPr>
            <p:cNvGrpSpPr>
              <a:grpSpLocks/>
            </p:cNvGrpSpPr>
            <p:nvPr/>
          </p:nvGrpSpPr>
          <p:grpSpPr bwMode="auto">
            <a:xfrm>
              <a:off x="467" y="2304"/>
              <a:ext cx="5133" cy="256"/>
              <a:chOff x="0" y="0"/>
              <a:chExt cx="5273" cy="256"/>
            </a:xfrm>
          </p:grpSpPr>
          <p:grpSp>
            <p:nvGrpSpPr>
              <p:cNvPr id="78879" name="Group 341">
                <a:extLst>
                  <a:ext uri="{FF2B5EF4-FFF2-40B4-BE49-F238E27FC236}">
                    <a16:creationId xmlns:a16="http://schemas.microsoft.com/office/drawing/2014/main" id="{7F4DA85B-AA4E-43C5-9DDE-23F006DC8EB0}"/>
                  </a:ext>
                </a:extLst>
              </p:cNvPr>
              <p:cNvGrpSpPr>
                <a:grpSpLocks/>
              </p:cNvGrpSpPr>
              <p:nvPr/>
            </p:nvGrpSpPr>
            <p:grpSpPr bwMode="auto">
              <a:xfrm>
                <a:off x="0" y="0"/>
                <a:ext cx="542" cy="256"/>
                <a:chOff x="0" y="0"/>
                <a:chExt cx="542" cy="256"/>
              </a:xfrm>
            </p:grpSpPr>
            <p:sp>
              <p:nvSpPr>
                <p:cNvPr id="78907" name="Rectangle 342">
                  <a:extLst>
                    <a:ext uri="{FF2B5EF4-FFF2-40B4-BE49-F238E27FC236}">
                      <a16:creationId xmlns:a16="http://schemas.microsoft.com/office/drawing/2014/main" id="{81708908-6A09-4173-A61E-20123EC11EC6}"/>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930</a:t>
                  </a:r>
                  <a:endParaRPr lang="zh-CN" altLang="en-US" sz="2400" i="0"/>
                </a:p>
              </p:txBody>
            </p:sp>
            <p:sp>
              <p:nvSpPr>
                <p:cNvPr id="78908" name="Line 343">
                  <a:extLst>
                    <a:ext uri="{FF2B5EF4-FFF2-40B4-BE49-F238E27FC236}">
                      <a16:creationId xmlns:a16="http://schemas.microsoft.com/office/drawing/2014/main" id="{6F797392-9A21-4FE2-86E7-7BA221C1D9E5}"/>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880" name="Group 344">
                <a:extLst>
                  <a:ext uri="{FF2B5EF4-FFF2-40B4-BE49-F238E27FC236}">
                    <a16:creationId xmlns:a16="http://schemas.microsoft.com/office/drawing/2014/main" id="{2F526670-CD15-421E-A3B3-D8D834893446}"/>
                  </a:ext>
                </a:extLst>
              </p:cNvPr>
              <p:cNvGrpSpPr>
                <a:grpSpLocks/>
              </p:cNvGrpSpPr>
              <p:nvPr/>
            </p:nvGrpSpPr>
            <p:grpSpPr bwMode="auto">
              <a:xfrm>
                <a:off x="526" y="0"/>
                <a:ext cx="542" cy="256"/>
                <a:chOff x="0" y="0"/>
                <a:chExt cx="542" cy="256"/>
              </a:xfrm>
            </p:grpSpPr>
            <p:sp>
              <p:nvSpPr>
                <p:cNvPr id="78905" name="Rectangle 345">
                  <a:extLst>
                    <a:ext uri="{FF2B5EF4-FFF2-40B4-BE49-F238E27FC236}">
                      <a16:creationId xmlns:a16="http://schemas.microsoft.com/office/drawing/2014/main" id="{832A28AF-2E24-43FA-A591-BEDB49F9FB0E}"/>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063</a:t>
                  </a:r>
                  <a:endParaRPr lang="zh-CN" altLang="en-US" sz="2400" i="0"/>
                </a:p>
              </p:txBody>
            </p:sp>
            <p:sp>
              <p:nvSpPr>
                <p:cNvPr id="78906" name="Line 346">
                  <a:extLst>
                    <a:ext uri="{FF2B5EF4-FFF2-40B4-BE49-F238E27FC236}">
                      <a16:creationId xmlns:a16="http://schemas.microsoft.com/office/drawing/2014/main" id="{ED32B614-99C6-484A-B54D-BF6B3830A194}"/>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881" name="Group 347">
                <a:extLst>
                  <a:ext uri="{FF2B5EF4-FFF2-40B4-BE49-F238E27FC236}">
                    <a16:creationId xmlns:a16="http://schemas.microsoft.com/office/drawing/2014/main" id="{E2990A2B-B4B9-4804-AE31-ACDF62B0CB1A}"/>
                  </a:ext>
                </a:extLst>
              </p:cNvPr>
              <p:cNvGrpSpPr>
                <a:grpSpLocks/>
              </p:cNvGrpSpPr>
              <p:nvPr/>
            </p:nvGrpSpPr>
            <p:grpSpPr bwMode="auto">
              <a:xfrm>
                <a:off x="1052" y="0"/>
                <a:ext cx="542" cy="256"/>
                <a:chOff x="0" y="0"/>
                <a:chExt cx="542" cy="256"/>
              </a:xfrm>
            </p:grpSpPr>
            <p:sp>
              <p:nvSpPr>
                <p:cNvPr id="78903" name="Rectangle 348">
                  <a:extLst>
                    <a:ext uri="{FF2B5EF4-FFF2-40B4-BE49-F238E27FC236}">
                      <a16:creationId xmlns:a16="http://schemas.microsoft.com/office/drawing/2014/main" id="{9EC2F3DE-DC5C-479A-9BA9-EEDBC6239A77}"/>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083</a:t>
                  </a:r>
                  <a:endParaRPr lang="zh-CN" altLang="en-US" sz="2400" i="0"/>
                </a:p>
              </p:txBody>
            </p:sp>
            <p:sp>
              <p:nvSpPr>
                <p:cNvPr id="78904" name="Line 349">
                  <a:extLst>
                    <a:ext uri="{FF2B5EF4-FFF2-40B4-BE49-F238E27FC236}">
                      <a16:creationId xmlns:a16="http://schemas.microsoft.com/office/drawing/2014/main" id="{D908EA18-AB25-45EB-90C9-8C953649E56F}"/>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882" name="Group 350">
                <a:extLst>
                  <a:ext uri="{FF2B5EF4-FFF2-40B4-BE49-F238E27FC236}">
                    <a16:creationId xmlns:a16="http://schemas.microsoft.com/office/drawing/2014/main" id="{FB8CA401-EB57-429D-B4FF-F021E5FC1442}"/>
                  </a:ext>
                </a:extLst>
              </p:cNvPr>
              <p:cNvGrpSpPr>
                <a:grpSpLocks/>
              </p:cNvGrpSpPr>
              <p:nvPr/>
            </p:nvGrpSpPr>
            <p:grpSpPr bwMode="auto">
              <a:xfrm>
                <a:off x="1577" y="0"/>
                <a:ext cx="542" cy="256"/>
                <a:chOff x="0" y="0"/>
                <a:chExt cx="542" cy="256"/>
              </a:xfrm>
            </p:grpSpPr>
            <p:sp>
              <p:nvSpPr>
                <p:cNvPr id="78901" name="Rectangle 351">
                  <a:extLst>
                    <a:ext uri="{FF2B5EF4-FFF2-40B4-BE49-F238E27FC236}">
                      <a16:creationId xmlns:a16="http://schemas.microsoft.com/office/drawing/2014/main" id="{7604C96E-EAF4-43E1-94A5-7E4D1B60326D}"/>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184</a:t>
                  </a:r>
                  <a:endParaRPr lang="zh-CN" altLang="en-US" sz="2400" i="0"/>
                </a:p>
              </p:txBody>
            </p:sp>
            <p:sp>
              <p:nvSpPr>
                <p:cNvPr id="78902" name="Line 352">
                  <a:extLst>
                    <a:ext uri="{FF2B5EF4-FFF2-40B4-BE49-F238E27FC236}">
                      <a16:creationId xmlns:a16="http://schemas.microsoft.com/office/drawing/2014/main" id="{3C06415C-BB6A-42D9-9F1F-DB57DCA9DEC6}"/>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883" name="Group 353">
                <a:extLst>
                  <a:ext uri="{FF2B5EF4-FFF2-40B4-BE49-F238E27FC236}">
                    <a16:creationId xmlns:a16="http://schemas.microsoft.com/office/drawing/2014/main" id="{3CCA01FB-11DD-4728-AA53-92E0BBB9F7A7}"/>
                  </a:ext>
                </a:extLst>
              </p:cNvPr>
              <p:cNvGrpSpPr>
                <a:grpSpLocks/>
              </p:cNvGrpSpPr>
              <p:nvPr/>
            </p:nvGrpSpPr>
            <p:grpSpPr bwMode="auto">
              <a:xfrm>
                <a:off x="2103" y="0"/>
                <a:ext cx="542" cy="256"/>
                <a:chOff x="0" y="0"/>
                <a:chExt cx="542" cy="256"/>
              </a:xfrm>
            </p:grpSpPr>
            <p:sp>
              <p:nvSpPr>
                <p:cNvPr id="78899" name="Rectangle 354">
                  <a:extLst>
                    <a:ext uri="{FF2B5EF4-FFF2-40B4-BE49-F238E27FC236}">
                      <a16:creationId xmlns:a16="http://schemas.microsoft.com/office/drawing/2014/main" id="{7A506BB0-1A30-4C94-A3C8-D3570A3BB2C9}"/>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505</a:t>
                  </a:r>
                  <a:endParaRPr lang="zh-CN" altLang="en-US" sz="2400" i="0"/>
                </a:p>
              </p:txBody>
            </p:sp>
            <p:sp>
              <p:nvSpPr>
                <p:cNvPr id="78900" name="Line 355">
                  <a:extLst>
                    <a:ext uri="{FF2B5EF4-FFF2-40B4-BE49-F238E27FC236}">
                      <a16:creationId xmlns:a16="http://schemas.microsoft.com/office/drawing/2014/main" id="{81FFDFED-220E-459E-A810-6DD7115A6FDF}"/>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884" name="Group 356">
                <a:extLst>
                  <a:ext uri="{FF2B5EF4-FFF2-40B4-BE49-F238E27FC236}">
                    <a16:creationId xmlns:a16="http://schemas.microsoft.com/office/drawing/2014/main" id="{DB71E8D5-6150-47B1-9219-9D3B4C464171}"/>
                  </a:ext>
                </a:extLst>
              </p:cNvPr>
              <p:cNvGrpSpPr>
                <a:grpSpLocks/>
              </p:cNvGrpSpPr>
              <p:nvPr/>
            </p:nvGrpSpPr>
            <p:grpSpPr bwMode="auto">
              <a:xfrm>
                <a:off x="2629" y="0"/>
                <a:ext cx="542" cy="256"/>
                <a:chOff x="0" y="0"/>
                <a:chExt cx="542" cy="256"/>
              </a:xfrm>
            </p:grpSpPr>
            <p:sp>
              <p:nvSpPr>
                <p:cNvPr id="78897" name="Rectangle 357">
                  <a:extLst>
                    <a:ext uri="{FF2B5EF4-FFF2-40B4-BE49-F238E27FC236}">
                      <a16:creationId xmlns:a16="http://schemas.microsoft.com/office/drawing/2014/main" id="{83DE6D9F-EB32-4E61-A941-8E5BFD96AA15}"/>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278</a:t>
                  </a:r>
                  <a:endParaRPr lang="zh-CN" altLang="en-US" sz="2400" i="0"/>
                </a:p>
              </p:txBody>
            </p:sp>
            <p:sp>
              <p:nvSpPr>
                <p:cNvPr id="78898" name="Line 358">
                  <a:extLst>
                    <a:ext uri="{FF2B5EF4-FFF2-40B4-BE49-F238E27FC236}">
                      <a16:creationId xmlns:a16="http://schemas.microsoft.com/office/drawing/2014/main" id="{F693A422-1531-4B55-85EE-880DEF0A532C}"/>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885" name="Group 359">
                <a:extLst>
                  <a:ext uri="{FF2B5EF4-FFF2-40B4-BE49-F238E27FC236}">
                    <a16:creationId xmlns:a16="http://schemas.microsoft.com/office/drawing/2014/main" id="{7B5A239D-F160-4AF7-BDAA-0069DE76F058}"/>
                  </a:ext>
                </a:extLst>
              </p:cNvPr>
              <p:cNvGrpSpPr>
                <a:grpSpLocks/>
              </p:cNvGrpSpPr>
              <p:nvPr/>
            </p:nvGrpSpPr>
            <p:grpSpPr bwMode="auto">
              <a:xfrm>
                <a:off x="3154" y="0"/>
                <a:ext cx="542" cy="256"/>
                <a:chOff x="0" y="0"/>
                <a:chExt cx="542" cy="256"/>
              </a:xfrm>
            </p:grpSpPr>
            <p:sp>
              <p:nvSpPr>
                <p:cNvPr id="78895" name="Rectangle 360">
                  <a:extLst>
                    <a:ext uri="{FF2B5EF4-FFF2-40B4-BE49-F238E27FC236}">
                      <a16:creationId xmlns:a16="http://schemas.microsoft.com/office/drawing/2014/main" id="{F1000C7F-7150-4206-A80F-D18A96501FB8}"/>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008</a:t>
                  </a:r>
                  <a:endParaRPr lang="zh-CN" altLang="en-US" sz="2400" i="0"/>
                </a:p>
              </p:txBody>
            </p:sp>
            <p:sp>
              <p:nvSpPr>
                <p:cNvPr id="78896" name="Line 361">
                  <a:extLst>
                    <a:ext uri="{FF2B5EF4-FFF2-40B4-BE49-F238E27FC236}">
                      <a16:creationId xmlns:a16="http://schemas.microsoft.com/office/drawing/2014/main" id="{63070A45-31E6-4AB3-A1D4-E52892BAFB8D}"/>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886" name="Group 362">
                <a:extLst>
                  <a:ext uri="{FF2B5EF4-FFF2-40B4-BE49-F238E27FC236}">
                    <a16:creationId xmlns:a16="http://schemas.microsoft.com/office/drawing/2014/main" id="{F5C045A1-B778-4921-951E-354A9F327998}"/>
                  </a:ext>
                </a:extLst>
              </p:cNvPr>
              <p:cNvGrpSpPr>
                <a:grpSpLocks/>
              </p:cNvGrpSpPr>
              <p:nvPr/>
            </p:nvGrpSpPr>
            <p:grpSpPr bwMode="auto">
              <a:xfrm>
                <a:off x="3680" y="0"/>
                <a:ext cx="542" cy="256"/>
                <a:chOff x="0" y="0"/>
                <a:chExt cx="542" cy="256"/>
              </a:xfrm>
            </p:grpSpPr>
            <p:sp>
              <p:nvSpPr>
                <p:cNvPr id="78893" name="Rectangle 363">
                  <a:extLst>
                    <a:ext uri="{FF2B5EF4-FFF2-40B4-BE49-F238E27FC236}">
                      <a16:creationId xmlns:a16="http://schemas.microsoft.com/office/drawing/2014/main" id="{A728291A-7780-431A-B11E-9C125F04C8E9}"/>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109</a:t>
                  </a:r>
                  <a:endParaRPr lang="zh-CN" altLang="en-US" sz="2400" i="0"/>
                </a:p>
              </p:txBody>
            </p:sp>
            <p:sp>
              <p:nvSpPr>
                <p:cNvPr id="78894" name="Line 364">
                  <a:extLst>
                    <a:ext uri="{FF2B5EF4-FFF2-40B4-BE49-F238E27FC236}">
                      <a16:creationId xmlns:a16="http://schemas.microsoft.com/office/drawing/2014/main" id="{CA9F5ADC-6A64-404F-B28D-EEF57AA977A6}"/>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887" name="Group 365">
                <a:extLst>
                  <a:ext uri="{FF2B5EF4-FFF2-40B4-BE49-F238E27FC236}">
                    <a16:creationId xmlns:a16="http://schemas.microsoft.com/office/drawing/2014/main" id="{DDC84074-FE5E-4DB8-81EC-A9C3573FE25F}"/>
                  </a:ext>
                </a:extLst>
              </p:cNvPr>
              <p:cNvGrpSpPr>
                <a:grpSpLocks/>
              </p:cNvGrpSpPr>
              <p:nvPr/>
            </p:nvGrpSpPr>
            <p:grpSpPr bwMode="auto">
              <a:xfrm>
                <a:off x="4206" y="0"/>
                <a:ext cx="542" cy="256"/>
                <a:chOff x="0" y="0"/>
                <a:chExt cx="542" cy="256"/>
              </a:xfrm>
            </p:grpSpPr>
            <p:sp>
              <p:nvSpPr>
                <p:cNvPr id="78891" name="Rectangle 366">
                  <a:extLst>
                    <a:ext uri="{FF2B5EF4-FFF2-40B4-BE49-F238E27FC236}">
                      <a16:creationId xmlns:a16="http://schemas.microsoft.com/office/drawing/2014/main" id="{D8FA6CE2-3A8A-4AFB-8450-69647FECD1DE}"/>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589</a:t>
                  </a:r>
                  <a:endParaRPr lang="zh-CN" altLang="en-US" sz="2400" i="0"/>
                </a:p>
              </p:txBody>
            </p:sp>
            <p:sp>
              <p:nvSpPr>
                <p:cNvPr id="78892" name="Line 367">
                  <a:extLst>
                    <a:ext uri="{FF2B5EF4-FFF2-40B4-BE49-F238E27FC236}">
                      <a16:creationId xmlns:a16="http://schemas.microsoft.com/office/drawing/2014/main" id="{A972BDFE-E30E-4570-8D7D-6A95B3F01C7B}"/>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8888" name="Group 368">
                <a:extLst>
                  <a:ext uri="{FF2B5EF4-FFF2-40B4-BE49-F238E27FC236}">
                    <a16:creationId xmlns:a16="http://schemas.microsoft.com/office/drawing/2014/main" id="{28E47C77-F2AD-42C0-9A06-9C14F9E30F1C}"/>
                  </a:ext>
                </a:extLst>
              </p:cNvPr>
              <p:cNvGrpSpPr>
                <a:grpSpLocks/>
              </p:cNvGrpSpPr>
              <p:nvPr/>
            </p:nvGrpSpPr>
            <p:grpSpPr bwMode="auto">
              <a:xfrm>
                <a:off x="4731" y="0"/>
                <a:ext cx="542" cy="256"/>
                <a:chOff x="0" y="0"/>
                <a:chExt cx="542" cy="256"/>
              </a:xfrm>
            </p:grpSpPr>
            <p:sp>
              <p:nvSpPr>
                <p:cNvPr id="78889" name="Rectangle 369">
                  <a:extLst>
                    <a:ext uri="{FF2B5EF4-FFF2-40B4-BE49-F238E27FC236}">
                      <a16:creationId xmlns:a16="http://schemas.microsoft.com/office/drawing/2014/main" id="{DD7462A8-2396-4E66-9FFB-3B8C6F05B706}"/>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269</a:t>
                  </a:r>
                  <a:endParaRPr lang="zh-CN" altLang="en-US" sz="2400" i="0"/>
                </a:p>
              </p:txBody>
            </p:sp>
            <p:sp>
              <p:nvSpPr>
                <p:cNvPr id="78890" name="Line 370">
                  <a:extLst>
                    <a:ext uri="{FF2B5EF4-FFF2-40B4-BE49-F238E27FC236}">
                      <a16:creationId xmlns:a16="http://schemas.microsoft.com/office/drawing/2014/main" id="{9AF38909-82D9-4FD1-903C-60A532541C46}"/>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sp>
          <p:nvSpPr>
            <p:cNvPr id="78878" name="Text Box 371">
              <a:extLst>
                <a:ext uri="{FF2B5EF4-FFF2-40B4-BE49-F238E27FC236}">
                  <a16:creationId xmlns:a16="http://schemas.microsoft.com/office/drawing/2014/main" id="{B357B8CA-74D2-4833-AC6A-F6E86D0DF176}"/>
                </a:ext>
              </a:extLst>
            </p:cNvPr>
            <p:cNvSpPr>
              <a:spLocks noChangeArrowheads="1"/>
            </p:cNvSpPr>
            <p:nvPr/>
          </p:nvSpPr>
          <p:spPr bwMode="auto">
            <a:xfrm>
              <a:off x="0" y="2202"/>
              <a:ext cx="5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800" b="1" i="0">
                  <a:solidFill>
                    <a:srgbClr val="A200C8"/>
                  </a:solidFill>
                  <a:latin typeface="Times New Roman" panose="02020603050405020304" pitchFamily="18" charset="0"/>
                  <a:ea typeface="楷体_GB2312" pitchFamily="1" charset="-122"/>
                  <a:sym typeface="Times New Roman" panose="02020603050405020304" pitchFamily="18" charset="0"/>
                </a:rPr>
                <a:t>一趟收集</a:t>
              </a:r>
              <a:endParaRPr lang="zh-CN" altLang="en-US" sz="2400" i="0"/>
            </a:p>
          </p:txBody>
        </p:sp>
      </p:grpSp>
      <p:sp>
        <p:nvSpPr>
          <p:cNvPr id="2" name="Text Box 4">
            <a:extLst>
              <a:ext uri="{FF2B5EF4-FFF2-40B4-BE49-F238E27FC236}">
                <a16:creationId xmlns:a16="http://schemas.microsoft.com/office/drawing/2014/main" id="{BD34D3F0-1BD2-4996-AAD6-49675FE35812}"/>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链式基数排序举例</a:t>
            </a:r>
          </a:p>
        </p:txBody>
      </p:sp>
      <p:sp>
        <p:nvSpPr>
          <p:cNvPr id="3" name="文本框 2">
            <a:extLst>
              <a:ext uri="{FF2B5EF4-FFF2-40B4-BE49-F238E27FC236}">
                <a16:creationId xmlns:a16="http://schemas.microsoft.com/office/drawing/2014/main" id="{39407F94-1BC0-4462-AEEF-339AF4AB8E54}"/>
              </a:ext>
            </a:extLst>
          </p:cNvPr>
          <p:cNvSpPr txBox="1"/>
          <p:nvPr/>
        </p:nvSpPr>
        <p:spPr>
          <a:xfrm>
            <a:off x="644005" y="5744801"/>
            <a:ext cx="2869882" cy="523220"/>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个位分配收集。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7" name="Group 248">
            <a:extLst>
              <a:ext uri="{FF2B5EF4-FFF2-40B4-BE49-F238E27FC236}">
                <a16:creationId xmlns:a16="http://schemas.microsoft.com/office/drawing/2014/main" id="{58908AC2-15EF-4D4E-A6C1-A46690576860}"/>
              </a:ext>
            </a:extLst>
          </p:cNvPr>
          <p:cNvGrpSpPr>
            <a:grpSpLocks/>
          </p:cNvGrpSpPr>
          <p:nvPr/>
        </p:nvGrpSpPr>
        <p:grpSpPr bwMode="auto">
          <a:xfrm>
            <a:off x="65007" y="1340768"/>
            <a:ext cx="9013986" cy="3994150"/>
            <a:chOff x="-112" y="76"/>
            <a:chExt cx="5776" cy="2516"/>
          </a:xfrm>
        </p:grpSpPr>
        <p:grpSp>
          <p:nvGrpSpPr>
            <p:cNvPr id="79878" name="Group 125">
              <a:extLst>
                <a:ext uri="{FF2B5EF4-FFF2-40B4-BE49-F238E27FC236}">
                  <a16:creationId xmlns:a16="http://schemas.microsoft.com/office/drawing/2014/main" id="{B35407A0-2845-48B0-9349-25DCC9AFD4A7}"/>
                </a:ext>
              </a:extLst>
            </p:cNvPr>
            <p:cNvGrpSpPr>
              <a:grpSpLocks/>
            </p:cNvGrpSpPr>
            <p:nvPr/>
          </p:nvGrpSpPr>
          <p:grpSpPr bwMode="auto">
            <a:xfrm>
              <a:off x="534" y="2336"/>
              <a:ext cx="5130" cy="256"/>
              <a:chOff x="0" y="0"/>
              <a:chExt cx="5273" cy="256"/>
            </a:xfrm>
          </p:grpSpPr>
          <p:grpSp>
            <p:nvGrpSpPr>
              <p:cNvPr id="79971" name="Group 126">
                <a:extLst>
                  <a:ext uri="{FF2B5EF4-FFF2-40B4-BE49-F238E27FC236}">
                    <a16:creationId xmlns:a16="http://schemas.microsoft.com/office/drawing/2014/main" id="{5DDEBD62-CEB8-4D84-9B29-E5F9D4D94C06}"/>
                  </a:ext>
                </a:extLst>
              </p:cNvPr>
              <p:cNvGrpSpPr>
                <a:grpSpLocks/>
              </p:cNvGrpSpPr>
              <p:nvPr/>
            </p:nvGrpSpPr>
            <p:grpSpPr bwMode="auto">
              <a:xfrm>
                <a:off x="0" y="0"/>
                <a:ext cx="542" cy="256"/>
                <a:chOff x="0" y="0"/>
                <a:chExt cx="542" cy="256"/>
              </a:xfrm>
            </p:grpSpPr>
            <p:sp>
              <p:nvSpPr>
                <p:cNvPr id="79999" name="Rectangle 127">
                  <a:extLst>
                    <a:ext uri="{FF2B5EF4-FFF2-40B4-BE49-F238E27FC236}">
                      <a16:creationId xmlns:a16="http://schemas.microsoft.com/office/drawing/2014/main" id="{D4783F61-888C-4DC3-AA69-879B482B6816}"/>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505</a:t>
                  </a:r>
                  <a:endParaRPr lang="zh-CN" altLang="en-US" sz="2400" i="0"/>
                </a:p>
              </p:txBody>
            </p:sp>
            <p:sp>
              <p:nvSpPr>
                <p:cNvPr id="80000" name="Line 128">
                  <a:extLst>
                    <a:ext uri="{FF2B5EF4-FFF2-40B4-BE49-F238E27FC236}">
                      <a16:creationId xmlns:a16="http://schemas.microsoft.com/office/drawing/2014/main" id="{F3A86083-6E9D-4C3F-96F5-5D5BABF0C28E}"/>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972" name="Group 129">
                <a:extLst>
                  <a:ext uri="{FF2B5EF4-FFF2-40B4-BE49-F238E27FC236}">
                    <a16:creationId xmlns:a16="http://schemas.microsoft.com/office/drawing/2014/main" id="{0749BA71-72C9-4486-9489-B706107B9B06}"/>
                  </a:ext>
                </a:extLst>
              </p:cNvPr>
              <p:cNvGrpSpPr>
                <a:grpSpLocks/>
              </p:cNvGrpSpPr>
              <p:nvPr/>
            </p:nvGrpSpPr>
            <p:grpSpPr bwMode="auto">
              <a:xfrm>
                <a:off x="526" y="0"/>
                <a:ext cx="542" cy="256"/>
                <a:chOff x="0" y="0"/>
                <a:chExt cx="542" cy="256"/>
              </a:xfrm>
            </p:grpSpPr>
            <p:sp>
              <p:nvSpPr>
                <p:cNvPr id="79997" name="Rectangle 130">
                  <a:extLst>
                    <a:ext uri="{FF2B5EF4-FFF2-40B4-BE49-F238E27FC236}">
                      <a16:creationId xmlns:a16="http://schemas.microsoft.com/office/drawing/2014/main" id="{1B7258F9-C99D-4B9A-BBED-CB5A07AC4926}"/>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008</a:t>
                  </a:r>
                  <a:endParaRPr lang="zh-CN" altLang="en-US" sz="2400" i="0"/>
                </a:p>
              </p:txBody>
            </p:sp>
            <p:sp>
              <p:nvSpPr>
                <p:cNvPr id="79998" name="Line 131">
                  <a:extLst>
                    <a:ext uri="{FF2B5EF4-FFF2-40B4-BE49-F238E27FC236}">
                      <a16:creationId xmlns:a16="http://schemas.microsoft.com/office/drawing/2014/main" id="{C7BD515F-68CF-4CB2-92AD-ED3AC1D16698}"/>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973" name="Group 132">
                <a:extLst>
                  <a:ext uri="{FF2B5EF4-FFF2-40B4-BE49-F238E27FC236}">
                    <a16:creationId xmlns:a16="http://schemas.microsoft.com/office/drawing/2014/main" id="{7F118A02-A15B-4F6E-8562-02D3C5AE14D6}"/>
                  </a:ext>
                </a:extLst>
              </p:cNvPr>
              <p:cNvGrpSpPr>
                <a:grpSpLocks/>
              </p:cNvGrpSpPr>
              <p:nvPr/>
            </p:nvGrpSpPr>
            <p:grpSpPr bwMode="auto">
              <a:xfrm>
                <a:off x="1052" y="0"/>
                <a:ext cx="542" cy="256"/>
                <a:chOff x="0" y="0"/>
                <a:chExt cx="542" cy="256"/>
              </a:xfrm>
            </p:grpSpPr>
            <p:sp>
              <p:nvSpPr>
                <p:cNvPr id="79995" name="Rectangle 133">
                  <a:extLst>
                    <a:ext uri="{FF2B5EF4-FFF2-40B4-BE49-F238E27FC236}">
                      <a16:creationId xmlns:a16="http://schemas.microsoft.com/office/drawing/2014/main" id="{CDEF7CC2-8B3E-4F4A-AB91-C9625D3AD80F}"/>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109</a:t>
                  </a:r>
                  <a:endParaRPr lang="zh-CN" altLang="en-US" sz="2400" i="0"/>
                </a:p>
              </p:txBody>
            </p:sp>
            <p:sp>
              <p:nvSpPr>
                <p:cNvPr id="79996" name="Line 134">
                  <a:extLst>
                    <a:ext uri="{FF2B5EF4-FFF2-40B4-BE49-F238E27FC236}">
                      <a16:creationId xmlns:a16="http://schemas.microsoft.com/office/drawing/2014/main" id="{F134F7AB-F96C-4BF0-999A-0DCA08D7C41C}"/>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974" name="Group 135">
                <a:extLst>
                  <a:ext uri="{FF2B5EF4-FFF2-40B4-BE49-F238E27FC236}">
                    <a16:creationId xmlns:a16="http://schemas.microsoft.com/office/drawing/2014/main" id="{0618C503-79D4-4AF8-B0CE-FC874B94433B}"/>
                  </a:ext>
                </a:extLst>
              </p:cNvPr>
              <p:cNvGrpSpPr>
                <a:grpSpLocks/>
              </p:cNvGrpSpPr>
              <p:nvPr/>
            </p:nvGrpSpPr>
            <p:grpSpPr bwMode="auto">
              <a:xfrm>
                <a:off x="1577" y="0"/>
                <a:ext cx="542" cy="256"/>
                <a:chOff x="0" y="0"/>
                <a:chExt cx="542" cy="256"/>
              </a:xfrm>
            </p:grpSpPr>
            <p:sp>
              <p:nvSpPr>
                <p:cNvPr id="79993" name="Rectangle 136">
                  <a:extLst>
                    <a:ext uri="{FF2B5EF4-FFF2-40B4-BE49-F238E27FC236}">
                      <a16:creationId xmlns:a16="http://schemas.microsoft.com/office/drawing/2014/main" id="{95280D37-70D5-4464-B77C-9ED96406B543}"/>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930</a:t>
                  </a:r>
                  <a:endParaRPr lang="zh-CN" altLang="en-US" sz="2400" i="0"/>
                </a:p>
              </p:txBody>
            </p:sp>
            <p:sp>
              <p:nvSpPr>
                <p:cNvPr id="79994" name="Line 137">
                  <a:extLst>
                    <a:ext uri="{FF2B5EF4-FFF2-40B4-BE49-F238E27FC236}">
                      <a16:creationId xmlns:a16="http://schemas.microsoft.com/office/drawing/2014/main" id="{CFA08540-4F8F-4913-AEE9-919C7E22412D}"/>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975" name="Group 138">
                <a:extLst>
                  <a:ext uri="{FF2B5EF4-FFF2-40B4-BE49-F238E27FC236}">
                    <a16:creationId xmlns:a16="http://schemas.microsoft.com/office/drawing/2014/main" id="{AD2E97B7-C5E0-45D2-BBB7-03C40F79A8B3}"/>
                  </a:ext>
                </a:extLst>
              </p:cNvPr>
              <p:cNvGrpSpPr>
                <a:grpSpLocks/>
              </p:cNvGrpSpPr>
              <p:nvPr/>
            </p:nvGrpSpPr>
            <p:grpSpPr bwMode="auto">
              <a:xfrm>
                <a:off x="2103" y="0"/>
                <a:ext cx="542" cy="256"/>
                <a:chOff x="0" y="0"/>
                <a:chExt cx="542" cy="256"/>
              </a:xfrm>
            </p:grpSpPr>
            <p:sp>
              <p:nvSpPr>
                <p:cNvPr id="79991" name="Rectangle 139">
                  <a:extLst>
                    <a:ext uri="{FF2B5EF4-FFF2-40B4-BE49-F238E27FC236}">
                      <a16:creationId xmlns:a16="http://schemas.microsoft.com/office/drawing/2014/main" id="{88D7C1B0-AC65-4A5E-8F4E-F98C614DDF7F}"/>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063</a:t>
                  </a:r>
                  <a:endParaRPr lang="zh-CN" altLang="en-US" sz="2400" i="0"/>
                </a:p>
              </p:txBody>
            </p:sp>
            <p:sp>
              <p:nvSpPr>
                <p:cNvPr id="79992" name="Line 140">
                  <a:extLst>
                    <a:ext uri="{FF2B5EF4-FFF2-40B4-BE49-F238E27FC236}">
                      <a16:creationId xmlns:a16="http://schemas.microsoft.com/office/drawing/2014/main" id="{7C0FCE14-3753-4AD7-9A09-D8B4C5068531}"/>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976" name="Group 141">
                <a:extLst>
                  <a:ext uri="{FF2B5EF4-FFF2-40B4-BE49-F238E27FC236}">
                    <a16:creationId xmlns:a16="http://schemas.microsoft.com/office/drawing/2014/main" id="{58429D99-EAB0-4F35-923A-9C3B9062C1F0}"/>
                  </a:ext>
                </a:extLst>
              </p:cNvPr>
              <p:cNvGrpSpPr>
                <a:grpSpLocks/>
              </p:cNvGrpSpPr>
              <p:nvPr/>
            </p:nvGrpSpPr>
            <p:grpSpPr bwMode="auto">
              <a:xfrm>
                <a:off x="2629" y="0"/>
                <a:ext cx="542" cy="256"/>
                <a:chOff x="0" y="0"/>
                <a:chExt cx="542" cy="256"/>
              </a:xfrm>
            </p:grpSpPr>
            <p:sp>
              <p:nvSpPr>
                <p:cNvPr id="79989" name="Rectangle 142">
                  <a:extLst>
                    <a:ext uri="{FF2B5EF4-FFF2-40B4-BE49-F238E27FC236}">
                      <a16:creationId xmlns:a16="http://schemas.microsoft.com/office/drawing/2014/main" id="{B270EF0A-436D-4204-81EF-C9758FD1B39B}"/>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269</a:t>
                  </a:r>
                  <a:endParaRPr lang="zh-CN" altLang="en-US" sz="2400" i="0"/>
                </a:p>
              </p:txBody>
            </p:sp>
            <p:sp>
              <p:nvSpPr>
                <p:cNvPr id="79990" name="Line 143">
                  <a:extLst>
                    <a:ext uri="{FF2B5EF4-FFF2-40B4-BE49-F238E27FC236}">
                      <a16:creationId xmlns:a16="http://schemas.microsoft.com/office/drawing/2014/main" id="{0EE2C4EB-014B-4973-AB0C-267CBA89B4C3}"/>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977" name="Group 144">
                <a:extLst>
                  <a:ext uri="{FF2B5EF4-FFF2-40B4-BE49-F238E27FC236}">
                    <a16:creationId xmlns:a16="http://schemas.microsoft.com/office/drawing/2014/main" id="{E955FDD5-9A58-4992-933E-555A30AEE4D6}"/>
                  </a:ext>
                </a:extLst>
              </p:cNvPr>
              <p:cNvGrpSpPr>
                <a:grpSpLocks/>
              </p:cNvGrpSpPr>
              <p:nvPr/>
            </p:nvGrpSpPr>
            <p:grpSpPr bwMode="auto">
              <a:xfrm>
                <a:off x="3154" y="0"/>
                <a:ext cx="542" cy="256"/>
                <a:chOff x="0" y="0"/>
                <a:chExt cx="542" cy="256"/>
              </a:xfrm>
            </p:grpSpPr>
            <p:sp>
              <p:nvSpPr>
                <p:cNvPr id="79987" name="Rectangle 145">
                  <a:extLst>
                    <a:ext uri="{FF2B5EF4-FFF2-40B4-BE49-F238E27FC236}">
                      <a16:creationId xmlns:a16="http://schemas.microsoft.com/office/drawing/2014/main" id="{AC385201-2320-4999-86B5-CA78B8BD1A1A}"/>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278</a:t>
                  </a:r>
                  <a:endParaRPr lang="zh-CN" altLang="en-US" sz="2400" i="0"/>
                </a:p>
              </p:txBody>
            </p:sp>
            <p:sp>
              <p:nvSpPr>
                <p:cNvPr id="79988" name="Line 146">
                  <a:extLst>
                    <a:ext uri="{FF2B5EF4-FFF2-40B4-BE49-F238E27FC236}">
                      <a16:creationId xmlns:a16="http://schemas.microsoft.com/office/drawing/2014/main" id="{EB0E500E-9B5F-4446-8F4A-A4AA9619A210}"/>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978" name="Group 147">
                <a:extLst>
                  <a:ext uri="{FF2B5EF4-FFF2-40B4-BE49-F238E27FC236}">
                    <a16:creationId xmlns:a16="http://schemas.microsoft.com/office/drawing/2014/main" id="{1D8877A2-3D3F-47B8-AFD3-54C8C2499521}"/>
                  </a:ext>
                </a:extLst>
              </p:cNvPr>
              <p:cNvGrpSpPr>
                <a:grpSpLocks/>
              </p:cNvGrpSpPr>
              <p:nvPr/>
            </p:nvGrpSpPr>
            <p:grpSpPr bwMode="auto">
              <a:xfrm>
                <a:off x="3680" y="0"/>
                <a:ext cx="542" cy="256"/>
                <a:chOff x="0" y="0"/>
                <a:chExt cx="542" cy="256"/>
              </a:xfrm>
            </p:grpSpPr>
            <p:sp>
              <p:nvSpPr>
                <p:cNvPr id="79985" name="Rectangle 148">
                  <a:extLst>
                    <a:ext uri="{FF2B5EF4-FFF2-40B4-BE49-F238E27FC236}">
                      <a16:creationId xmlns:a16="http://schemas.microsoft.com/office/drawing/2014/main" id="{5205B36D-B469-43BA-9EC1-F1E2F79EAE18}"/>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083</a:t>
                  </a:r>
                  <a:endParaRPr lang="zh-CN" altLang="en-US" sz="2400" i="0"/>
                </a:p>
              </p:txBody>
            </p:sp>
            <p:sp>
              <p:nvSpPr>
                <p:cNvPr id="79986" name="Line 149">
                  <a:extLst>
                    <a:ext uri="{FF2B5EF4-FFF2-40B4-BE49-F238E27FC236}">
                      <a16:creationId xmlns:a16="http://schemas.microsoft.com/office/drawing/2014/main" id="{84462D22-62A8-4FEE-9734-839E69454E98}"/>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979" name="Group 150">
                <a:extLst>
                  <a:ext uri="{FF2B5EF4-FFF2-40B4-BE49-F238E27FC236}">
                    <a16:creationId xmlns:a16="http://schemas.microsoft.com/office/drawing/2014/main" id="{DF3DF6CB-BBD7-4323-829F-BF2E450E64E4}"/>
                  </a:ext>
                </a:extLst>
              </p:cNvPr>
              <p:cNvGrpSpPr>
                <a:grpSpLocks/>
              </p:cNvGrpSpPr>
              <p:nvPr/>
            </p:nvGrpSpPr>
            <p:grpSpPr bwMode="auto">
              <a:xfrm>
                <a:off x="4206" y="0"/>
                <a:ext cx="542" cy="256"/>
                <a:chOff x="0" y="0"/>
                <a:chExt cx="542" cy="256"/>
              </a:xfrm>
            </p:grpSpPr>
            <p:sp>
              <p:nvSpPr>
                <p:cNvPr id="79983" name="Rectangle 151">
                  <a:extLst>
                    <a:ext uri="{FF2B5EF4-FFF2-40B4-BE49-F238E27FC236}">
                      <a16:creationId xmlns:a16="http://schemas.microsoft.com/office/drawing/2014/main" id="{1F7C46F5-9DD5-4002-BC93-16CFDCA87776}"/>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184</a:t>
                  </a:r>
                  <a:endParaRPr lang="zh-CN" altLang="en-US" sz="2400" i="0"/>
                </a:p>
              </p:txBody>
            </p:sp>
            <p:sp>
              <p:nvSpPr>
                <p:cNvPr id="79984" name="Line 152">
                  <a:extLst>
                    <a:ext uri="{FF2B5EF4-FFF2-40B4-BE49-F238E27FC236}">
                      <a16:creationId xmlns:a16="http://schemas.microsoft.com/office/drawing/2014/main" id="{FDEB4328-FEA1-43A3-A4D8-583A5AE5D1A9}"/>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980" name="Group 153">
                <a:extLst>
                  <a:ext uri="{FF2B5EF4-FFF2-40B4-BE49-F238E27FC236}">
                    <a16:creationId xmlns:a16="http://schemas.microsoft.com/office/drawing/2014/main" id="{385BD882-9EE2-4CB4-ACD6-F9888DC4757B}"/>
                  </a:ext>
                </a:extLst>
              </p:cNvPr>
              <p:cNvGrpSpPr>
                <a:grpSpLocks/>
              </p:cNvGrpSpPr>
              <p:nvPr/>
            </p:nvGrpSpPr>
            <p:grpSpPr bwMode="auto">
              <a:xfrm>
                <a:off x="4731" y="0"/>
                <a:ext cx="542" cy="256"/>
                <a:chOff x="0" y="0"/>
                <a:chExt cx="542" cy="256"/>
              </a:xfrm>
            </p:grpSpPr>
            <p:sp>
              <p:nvSpPr>
                <p:cNvPr id="79981" name="Rectangle 154">
                  <a:extLst>
                    <a:ext uri="{FF2B5EF4-FFF2-40B4-BE49-F238E27FC236}">
                      <a16:creationId xmlns:a16="http://schemas.microsoft.com/office/drawing/2014/main" id="{44D572F3-E0AE-46C3-B2E7-13C313302111}"/>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589</a:t>
                  </a:r>
                  <a:endParaRPr lang="zh-CN" altLang="en-US" sz="2400" i="0"/>
                </a:p>
              </p:txBody>
            </p:sp>
            <p:sp>
              <p:nvSpPr>
                <p:cNvPr id="79982" name="Line 155">
                  <a:extLst>
                    <a:ext uri="{FF2B5EF4-FFF2-40B4-BE49-F238E27FC236}">
                      <a16:creationId xmlns:a16="http://schemas.microsoft.com/office/drawing/2014/main" id="{77117162-F9F7-4C6E-B454-02DB399815B6}"/>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sp>
          <p:nvSpPr>
            <p:cNvPr id="79879" name="Text Box 156">
              <a:extLst>
                <a:ext uri="{FF2B5EF4-FFF2-40B4-BE49-F238E27FC236}">
                  <a16:creationId xmlns:a16="http://schemas.microsoft.com/office/drawing/2014/main" id="{DC2A1553-B9F9-48E3-ADAD-F5A58C29D51D}"/>
                </a:ext>
              </a:extLst>
            </p:cNvPr>
            <p:cNvSpPr>
              <a:spLocks noChangeArrowheads="1"/>
            </p:cNvSpPr>
            <p:nvPr/>
          </p:nvSpPr>
          <p:spPr bwMode="auto">
            <a:xfrm>
              <a:off x="-91" y="2305"/>
              <a:ext cx="65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800" b="1" i="0" dirty="0">
                  <a:solidFill>
                    <a:srgbClr val="A200C8"/>
                  </a:solidFill>
                  <a:latin typeface="Times New Roman" panose="02020603050405020304" pitchFamily="18" charset="0"/>
                  <a:ea typeface="楷体_GB2312" pitchFamily="1" charset="-122"/>
                  <a:sym typeface="Times New Roman" panose="02020603050405020304" pitchFamily="18" charset="0"/>
                </a:rPr>
                <a:t>二趟收集</a:t>
              </a:r>
              <a:endParaRPr lang="zh-CN" altLang="en-US" sz="2400" i="0" dirty="0"/>
            </a:p>
          </p:txBody>
        </p:sp>
        <p:grpSp>
          <p:nvGrpSpPr>
            <p:cNvPr id="79880" name="Group 157">
              <a:extLst>
                <a:ext uri="{FF2B5EF4-FFF2-40B4-BE49-F238E27FC236}">
                  <a16:creationId xmlns:a16="http://schemas.microsoft.com/office/drawing/2014/main" id="{0FEA4591-9111-4CF1-B69E-778961962A62}"/>
                </a:ext>
              </a:extLst>
            </p:cNvPr>
            <p:cNvGrpSpPr>
              <a:grpSpLocks/>
            </p:cNvGrpSpPr>
            <p:nvPr/>
          </p:nvGrpSpPr>
          <p:grpSpPr bwMode="auto">
            <a:xfrm>
              <a:off x="4764" y="1575"/>
              <a:ext cx="358" cy="441"/>
              <a:chOff x="0" y="0"/>
              <a:chExt cx="367" cy="441"/>
            </a:xfrm>
          </p:grpSpPr>
          <p:sp>
            <p:nvSpPr>
              <p:cNvPr id="79969" name="Text Box 158">
                <a:extLst>
                  <a:ext uri="{FF2B5EF4-FFF2-40B4-BE49-F238E27FC236}">
                    <a16:creationId xmlns:a16="http://schemas.microsoft.com/office/drawing/2014/main" id="{808FCC98-A7AA-49CE-B64D-B7B626474C90}"/>
                  </a:ext>
                </a:extLst>
              </p:cNvPr>
              <p:cNvSpPr>
                <a:spLocks noChangeArrowheads="1"/>
              </p:cNvSpPr>
              <p:nvPr/>
            </p:nvSpPr>
            <p:spPr bwMode="auto">
              <a:xfrm>
                <a:off x="0" y="0"/>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083</a:t>
                </a:r>
                <a:endParaRPr lang="zh-CN" altLang="en-US" sz="2400" i="0"/>
              </a:p>
            </p:txBody>
          </p:sp>
          <p:sp>
            <p:nvSpPr>
              <p:cNvPr id="79970" name="Line 159">
                <a:extLst>
                  <a:ext uri="{FF2B5EF4-FFF2-40B4-BE49-F238E27FC236}">
                    <a16:creationId xmlns:a16="http://schemas.microsoft.com/office/drawing/2014/main" id="{577ED793-58A6-49E5-943C-E4986BCF2EA7}"/>
                  </a:ext>
                </a:extLst>
              </p:cNvPr>
              <p:cNvSpPr>
                <a:spLocks noChangeShapeType="1"/>
              </p:cNvSpPr>
              <p:nvPr/>
            </p:nvSpPr>
            <p:spPr bwMode="auto">
              <a:xfrm flipH="1" flipV="1">
                <a:off x="173" y="240"/>
                <a:ext cx="1" cy="20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81" name="Group 160">
              <a:extLst>
                <a:ext uri="{FF2B5EF4-FFF2-40B4-BE49-F238E27FC236}">
                  <a16:creationId xmlns:a16="http://schemas.microsoft.com/office/drawing/2014/main" id="{366300FA-806D-4ED8-A294-BCD11FC77D8D}"/>
                </a:ext>
              </a:extLst>
            </p:cNvPr>
            <p:cNvGrpSpPr>
              <a:grpSpLocks/>
            </p:cNvGrpSpPr>
            <p:nvPr/>
          </p:nvGrpSpPr>
          <p:grpSpPr bwMode="auto">
            <a:xfrm>
              <a:off x="4764" y="1190"/>
              <a:ext cx="358" cy="370"/>
              <a:chOff x="0" y="0"/>
              <a:chExt cx="367" cy="370"/>
            </a:xfrm>
          </p:grpSpPr>
          <p:sp>
            <p:nvSpPr>
              <p:cNvPr id="79967" name="Text Box 161">
                <a:extLst>
                  <a:ext uri="{FF2B5EF4-FFF2-40B4-BE49-F238E27FC236}">
                    <a16:creationId xmlns:a16="http://schemas.microsoft.com/office/drawing/2014/main" id="{57B9017A-0973-4187-912E-B875981BE3B4}"/>
                  </a:ext>
                </a:extLst>
              </p:cNvPr>
              <p:cNvSpPr>
                <a:spLocks noChangeArrowheads="1"/>
              </p:cNvSpPr>
              <p:nvPr/>
            </p:nvSpPr>
            <p:spPr bwMode="auto">
              <a:xfrm>
                <a:off x="0" y="0"/>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184</a:t>
                </a:r>
                <a:endParaRPr lang="zh-CN" altLang="en-US" sz="2400" i="0"/>
              </a:p>
            </p:txBody>
          </p:sp>
          <p:sp>
            <p:nvSpPr>
              <p:cNvPr id="79968" name="Line 162">
                <a:extLst>
                  <a:ext uri="{FF2B5EF4-FFF2-40B4-BE49-F238E27FC236}">
                    <a16:creationId xmlns:a16="http://schemas.microsoft.com/office/drawing/2014/main" id="{55CED707-9E15-47E7-80A2-B1EFC89ECD84}"/>
                  </a:ext>
                </a:extLst>
              </p:cNvPr>
              <p:cNvSpPr>
                <a:spLocks noChangeShapeType="1"/>
              </p:cNvSpPr>
              <p:nvPr/>
            </p:nvSpPr>
            <p:spPr bwMode="auto">
              <a:xfrm flipV="1">
                <a:off x="173" y="259"/>
                <a:ext cx="1" cy="11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82" name="Group 163">
              <a:extLst>
                <a:ext uri="{FF2B5EF4-FFF2-40B4-BE49-F238E27FC236}">
                  <a16:creationId xmlns:a16="http://schemas.microsoft.com/office/drawing/2014/main" id="{60E5E964-C94C-4D73-90F9-5EF22CE6731B}"/>
                </a:ext>
              </a:extLst>
            </p:cNvPr>
            <p:cNvGrpSpPr>
              <a:grpSpLocks/>
            </p:cNvGrpSpPr>
            <p:nvPr/>
          </p:nvGrpSpPr>
          <p:grpSpPr bwMode="auto">
            <a:xfrm>
              <a:off x="4764" y="627"/>
              <a:ext cx="358" cy="567"/>
              <a:chOff x="0" y="0"/>
              <a:chExt cx="367" cy="567"/>
            </a:xfrm>
          </p:grpSpPr>
          <p:sp>
            <p:nvSpPr>
              <p:cNvPr id="79964" name="Text Box 164">
                <a:extLst>
                  <a:ext uri="{FF2B5EF4-FFF2-40B4-BE49-F238E27FC236}">
                    <a16:creationId xmlns:a16="http://schemas.microsoft.com/office/drawing/2014/main" id="{66DBBAC7-3A1D-4196-ABBD-D0F368C901D0}"/>
                  </a:ext>
                </a:extLst>
              </p:cNvPr>
              <p:cNvSpPr>
                <a:spLocks noChangeArrowheads="1"/>
              </p:cNvSpPr>
              <p:nvPr/>
            </p:nvSpPr>
            <p:spPr bwMode="auto">
              <a:xfrm>
                <a:off x="0" y="189"/>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589</a:t>
                </a:r>
                <a:endParaRPr lang="zh-CN" altLang="en-US" sz="2400" i="0"/>
              </a:p>
            </p:txBody>
          </p:sp>
          <p:sp>
            <p:nvSpPr>
              <p:cNvPr id="79965" name="Line 165">
                <a:extLst>
                  <a:ext uri="{FF2B5EF4-FFF2-40B4-BE49-F238E27FC236}">
                    <a16:creationId xmlns:a16="http://schemas.microsoft.com/office/drawing/2014/main" id="{CBDE8461-2D96-4EDB-9FF7-CA4D1F0EB512}"/>
                  </a:ext>
                </a:extLst>
              </p:cNvPr>
              <p:cNvSpPr>
                <a:spLocks noChangeShapeType="1"/>
              </p:cNvSpPr>
              <p:nvPr/>
            </p:nvSpPr>
            <p:spPr bwMode="auto">
              <a:xfrm>
                <a:off x="195" y="0"/>
                <a:ext cx="1" cy="189"/>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79966" name="Line 166">
                <a:extLst>
                  <a:ext uri="{FF2B5EF4-FFF2-40B4-BE49-F238E27FC236}">
                    <a16:creationId xmlns:a16="http://schemas.microsoft.com/office/drawing/2014/main" id="{72636CA3-2C5F-4CFA-B1C4-A754C368B867}"/>
                  </a:ext>
                </a:extLst>
              </p:cNvPr>
              <p:cNvSpPr>
                <a:spLocks noChangeShapeType="1"/>
              </p:cNvSpPr>
              <p:nvPr/>
            </p:nvSpPr>
            <p:spPr bwMode="auto">
              <a:xfrm flipV="1">
                <a:off x="184" y="444"/>
                <a:ext cx="1" cy="123"/>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83" name="Group 167">
              <a:extLst>
                <a:ext uri="{FF2B5EF4-FFF2-40B4-BE49-F238E27FC236}">
                  <a16:creationId xmlns:a16="http://schemas.microsoft.com/office/drawing/2014/main" id="{A0FE109C-9A46-4A35-8EDC-7360AA87EAD6}"/>
                </a:ext>
              </a:extLst>
            </p:cNvPr>
            <p:cNvGrpSpPr>
              <a:grpSpLocks/>
            </p:cNvGrpSpPr>
            <p:nvPr/>
          </p:nvGrpSpPr>
          <p:grpSpPr bwMode="auto">
            <a:xfrm>
              <a:off x="3742" y="1575"/>
              <a:ext cx="356" cy="437"/>
              <a:chOff x="0" y="0"/>
              <a:chExt cx="367" cy="437"/>
            </a:xfrm>
          </p:grpSpPr>
          <p:sp>
            <p:nvSpPr>
              <p:cNvPr id="79962" name="Text Box 168">
                <a:extLst>
                  <a:ext uri="{FF2B5EF4-FFF2-40B4-BE49-F238E27FC236}">
                    <a16:creationId xmlns:a16="http://schemas.microsoft.com/office/drawing/2014/main" id="{4B0594DF-2F3B-486F-9051-3779B1FCD150}"/>
                  </a:ext>
                </a:extLst>
              </p:cNvPr>
              <p:cNvSpPr>
                <a:spLocks noChangeArrowheads="1"/>
              </p:cNvSpPr>
              <p:nvPr/>
            </p:nvSpPr>
            <p:spPr bwMode="auto">
              <a:xfrm>
                <a:off x="0" y="0"/>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063</a:t>
                </a:r>
                <a:endParaRPr lang="zh-CN" altLang="en-US" sz="2400" i="0"/>
              </a:p>
            </p:txBody>
          </p:sp>
          <p:sp>
            <p:nvSpPr>
              <p:cNvPr id="79963" name="Line 169">
                <a:extLst>
                  <a:ext uri="{FF2B5EF4-FFF2-40B4-BE49-F238E27FC236}">
                    <a16:creationId xmlns:a16="http://schemas.microsoft.com/office/drawing/2014/main" id="{5E11B540-8AB6-428E-9E7E-5101A3BC81C1}"/>
                  </a:ext>
                </a:extLst>
              </p:cNvPr>
              <p:cNvSpPr>
                <a:spLocks noChangeShapeType="1"/>
              </p:cNvSpPr>
              <p:nvPr/>
            </p:nvSpPr>
            <p:spPr bwMode="auto">
              <a:xfrm flipH="1" flipV="1">
                <a:off x="186" y="236"/>
                <a:ext cx="1" cy="20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84" name="Group 170">
              <a:extLst>
                <a:ext uri="{FF2B5EF4-FFF2-40B4-BE49-F238E27FC236}">
                  <a16:creationId xmlns:a16="http://schemas.microsoft.com/office/drawing/2014/main" id="{B50E9B68-8930-4E3A-AE6D-6C6CC34AFA26}"/>
                </a:ext>
              </a:extLst>
            </p:cNvPr>
            <p:cNvGrpSpPr>
              <a:grpSpLocks/>
            </p:cNvGrpSpPr>
            <p:nvPr/>
          </p:nvGrpSpPr>
          <p:grpSpPr bwMode="auto">
            <a:xfrm>
              <a:off x="706" y="1575"/>
              <a:ext cx="357" cy="438"/>
              <a:chOff x="0" y="0"/>
              <a:chExt cx="367" cy="438"/>
            </a:xfrm>
          </p:grpSpPr>
          <p:sp>
            <p:nvSpPr>
              <p:cNvPr id="79960" name="Text Box 171">
                <a:extLst>
                  <a:ext uri="{FF2B5EF4-FFF2-40B4-BE49-F238E27FC236}">
                    <a16:creationId xmlns:a16="http://schemas.microsoft.com/office/drawing/2014/main" id="{5A8C51E5-1155-476A-83C2-069397A43CE3}"/>
                  </a:ext>
                </a:extLst>
              </p:cNvPr>
              <p:cNvSpPr>
                <a:spLocks noChangeArrowheads="1"/>
              </p:cNvSpPr>
              <p:nvPr/>
            </p:nvSpPr>
            <p:spPr bwMode="auto">
              <a:xfrm>
                <a:off x="0" y="0"/>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505</a:t>
                </a:r>
                <a:endParaRPr lang="zh-CN" altLang="en-US" sz="2400" i="0"/>
              </a:p>
            </p:txBody>
          </p:sp>
          <p:sp>
            <p:nvSpPr>
              <p:cNvPr id="79961" name="Line 172">
                <a:extLst>
                  <a:ext uri="{FF2B5EF4-FFF2-40B4-BE49-F238E27FC236}">
                    <a16:creationId xmlns:a16="http://schemas.microsoft.com/office/drawing/2014/main" id="{87218B98-DE9F-4F7F-A4B0-CA081E439D9A}"/>
                  </a:ext>
                </a:extLst>
              </p:cNvPr>
              <p:cNvSpPr>
                <a:spLocks noChangeShapeType="1"/>
              </p:cNvSpPr>
              <p:nvPr/>
            </p:nvSpPr>
            <p:spPr bwMode="auto">
              <a:xfrm flipH="1" flipV="1">
                <a:off x="151" y="237"/>
                <a:ext cx="1" cy="20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85" name="Group 173">
              <a:extLst>
                <a:ext uri="{FF2B5EF4-FFF2-40B4-BE49-F238E27FC236}">
                  <a16:creationId xmlns:a16="http://schemas.microsoft.com/office/drawing/2014/main" id="{A89D9F3C-0051-4B98-8E56-835329FA71A5}"/>
                </a:ext>
              </a:extLst>
            </p:cNvPr>
            <p:cNvGrpSpPr>
              <a:grpSpLocks/>
            </p:cNvGrpSpPr>
            <p:nvPr/>
          </p:nvGrpSpPr>
          <p:grpSpPr bwMode="auto">
            <a:xfrm>
              <a:off x="3747" y="660"/>
              <a:ext cx="356" cy="896"/>
              <a:chOff x="0" y="0"/>
              <a:chExt cx="367" cy="896"/>
            </a:xfrm>
          </p:grpSpPr>
          <p:sp>
            <p:nvSpPr>
              <p:cNvPr id="79957" name="Text Box 174">
                <a:extLst>
                  <a:ext uri="{FF2B5EF4-FFF2-40B4-BE49-F238E27FC236}">
                    <a16:creationId xmlns:a16="http://schemas.microsoft.com/office/drawing/2014/main" id="{C4A3268C-3E2C-49C7-8D13-71A0C8B4F199}"/>
                  </a:ext>
                </a:extLst>
              </p:cNvPr>
              <p:cNvSpPr>
                <a:spLocks noChangeArrowheads="1"/>
              </p:cNvSpPr>
              <p:nvPr/>
            </p:nvSpPr>
            <p:spPr bwMode="auto">
              <a:xfrm>
                <a:off x="0" y="530"/>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269</a:t>
                </a:r>
                <a:endParaRPr lang="zh-CN" altLang="en-US" sz="2400" i="0"/>
              </a:p>
            </p:txBody>
          </p:sp>
          <p:sp>
            <p:nvSpPr>
              <p:cNvPr id="79958" name="Line 175">
                <a:extLst>
                  <a:ext uri="{FF2B5EF4-FFF2-40B4-BE49-F238E27FC236}">
                    <a16:creationId xmlns:a16="http://schemas.microsoft.com/office/drawing/2014/main" id="{39E46131-6B90-466C-973A-1ED7A44CFDEB}"/>
                  </a:ext>
                </a:extLst>
              </p:cNvPr>
              <p:cNvSpPr>
                <a:spLocks noChangeShapeType="1"/>
              </p:cNvSpPr>
              <p:nvPr/>
            </p:nvSpPr>
            <p:spPr bwMode="auto">
              <a:xfrm flipV="1">
                <a:off x="192" y="785"/>
                <a:ext cx="1" cy="11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79959" name="Line 176">
                <a:extLst>
                  <a:ext uri="{FF2B5EF4-FFF2-40B4-BE49-F238E27FC236}">
                    <a16:creationId xmlns:a16="http://schemas.microsoft.com/office/drawing/2014/main" id="{E85F434C-514D-4477-AEC5-93EDFB6C21AE}"/>
                  </a:ext>
                </a:extLst>
              </p:cNvPr>
              <p:cNvSpPr>
                <a:spLocks noChangeShapeType="1"/>
              </p:cNvSpPr>
              <p:nvPr/>
            </p:nvSpPr>
            <p:spPr bwMode="auto">
              <a:xfrm>
                <a:off x="196" y="0"/>
                <a:ext cx="1" cy="545"/>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86" name="Group 177">
              <a:extLst>
                <a:ext uri="{FF2B5EF4-FFF2-40B4-BE49-F238E27FC236}">
                  <a16:creationId xmlns:a16="http://schemas.microsoft.com/office/drawing/2014/main" id="{8B253D3D-EFB2-4C37-BECB-A19D6EFE4962}"/>
                </a:ext>
              </a:extLst>
            </p:cNvPr>
            <p:cNvGrpSpPr>
              <a:grpSpLocks/>
            </p:cNvGrpSpPr>
            <p:nvPr/>
          </p:nvGrpSpPr>
          <p:grpSpPr bwMode="auto">
            <a:xfrm>
              <a:off x="2215" y="648"/>
              <a:ext cx="356" cy="1352"/>
              <a:chOff x="0" y="0"/>
              <a:chExt cx="367" cy="1352"/>
            </a:xfrm>
          </p:grpSpPr>
          <p:sp>
            <p:nvSpPr>
              <p:cNvPr id="79954" name="Text Box 178">
                <a:extLst>
                  <a:ext uri="{FF2B5EF4-FFF2-40B4-BE49-F238E27FC236}">
                    <a16:creationId xmlns:a16="http://schemas.microsoft.com/office/drawing/2014/main" id="{0E49E59A-AB95-4E36-BE52-F74A5224125A}"/>
                  </a:ext>
                </a:extLst>
              </p:cNvPr>
              <p:cNvSpPr>
                <a:spLocks noChangeArrowheads="1"/>
              </p:cNvSpPr>
              <p:nvPr/>
            </p:nvSpPr>
            <p:spPr bwMode="auto">
              <a:xfrm>
                <a:off x="0" y="916"/>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930</a:t>
                </a:r>
                <a:endParaRPr lang="zh-CN" altLang="en-US" sz="2400" i="0"/>
              </a:p>
            </p:txBody>
          </p:sp>
          <p:sp>
            <p:nvSpPr>
              <p:cNvPr id="79955" name="Line 179">
                <a:extLst>
                  <a:ext uri="{FF2B5EF4-FFF2-40B4-BE49-F238E27FC236}">
                    <a16:creationId xmlns:a16="http://schemas.microsoft.com/office/drawing/2014/main" id="{D9D21303-21C7-4065-8F7A-658E92F3E11D}"/>
                  </a:ext>
                </a:extLst>
              </p:cNvPr>
              <p:cNvSpPr>
                <a:spLocks noChangeShapeType="1"/>
              </p:cNvSpPr>
              <p:nvPr/>
            </p:nvSpPr>
            <p:spPr bwMode="auto">
              <a:xfrm flipH="1" flipV="1">
                <a:off x="189" y="1151"/>
                <a:ext cx="1" cy="20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79956" name="Line 180">
                <a:extLst>
                  <a:ext uri="{FF2B5EF4-FFF2-40B4-BE49-F238E27FC236}">
                    <a16:creationId xmlns:a16="http://schemas.microsoft.com/office/drawing/2014/main" id="{2E7C01E6-F97C-4142-852B-B35F08CADAAD}"/>
                  </a:ext>
                </a:extLst>
              </p:cNvPr>
              <p:cNvSpPr>
                <a:spLocks noChangeShapeType="1"/>
              </p:cNvSpPr>
              <p:nvPr/>
            </p:nvSpPr>
            <p:spPr bwMode="auto">
              <a:xfrm>
                <a:off x="182" y="0"/>
                <a:ext cx="1" cy="91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87" name="Group 181">
              <a:extLst>
                <a:ext uri="{FF2B5EF4-FFF2-40B4-BE49-F238E27FC236}">
                  <a16:creationId xmlns:a16="http://schemas.microsoft.com/office/drawing/2014/main" id="{E1C0160A-7B18-4A70-9BD7-89FDC6DD9370}"/>
                </a:ext>
              </a:extLst>
            </p:cNvPr>
            <p:cNvGrpSpPr>
              <a:grpSpLocks/>
            </p:cNvGrpSpPr>
            <p:nvPr/>
          </p:nvGrpSpPr>
          <p:grpSpPr bwMode="auto">
            <a:xfrm>
              <a:off x="35" y="419"/>
              <a:ext cx="5513" cy="1792"/>
              <a:chOff x="-438" y="0"/>
              <a:chExt cx="5667" cy="1792"/>
            </a:xfrm>
          </p:grpSpPr>
          <p:grpSp>
            <p:nvGrpSpPr>
              <p:cNvPr id="79931" name="Group 182">
                <a:extLst>
                  <a:ext uri="{FF2B5EF4-FFF2-40B4-BE49-F238E27FC236}">
                    <a16:creationId xmlns:a16="http://schemas.microsoft.com/office/drawing/2014/main" id="{04442E07-0A89-408B-BEA4-1F1A56F818A5}"/>
                  </a:ext>
                </a:extLst>
              </p:cNvPr>
              <p:cNvGrpSpPr>
                <a:grpSpLocks/>
              </p:cNvGrpSpPr>
              <p:nvPr/>
            </p:nvGrpSpPr>
            <p:grpSpPr bwMode="auto">
              <a:xfrm>
                <a:off x="238" y="0"/>
                <a:ext cx="4991" cy="252"/>
                <a:chOff x="-2" y="0"/>
                <a:chExt cx="4991" cy="252"/>
              </a:xfrm>
            </p:grpSpPr>
            <p:sp>
              <p:nvSpPr>
                <p:cNvPr id="79944" name="Text Box 183">
                  <a:extLst>
                    <a:ext uri="{FF2B5EF4-FFF2-40B4-BE49-F238E27FC236}">
                      <a16:creationId xmlns:a16="http://schemas.microsoft.com/office/drawing/2014/main" id="{E2C77879-74C1-4660-AB96-62DACC50CFFA}"/>
                    </a:ext>
                  </a:extLst>
                </p:cNvPr>
                <p:cNvSpPr>
                  <a:spLocks noChangeArrowheads="1"/>
                </p:cNvSpPr>
                <p:nvPr/>
              </p:nvSpPr>
              <p:spPr bwMode="auto">
                <a:xfrm>
                  <a:off x="-2" y="0"/>
                  <a:ext cx="2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e[0]</a:t>
                  </a:r>
                  <a:endParaRPr lang="zh-CN" altLang="en-US" sz="2400" i="0"/>
                </a:p>
              </p:txBody>
            </p:sp>
            <p:sp>
              <p:nvSpPr>
                <p:cNvPr id="79945" name="Text Box 184">
                  <a:extLst>
                    <a:ext uri="{FF2B5EF4-FFF2-40B4-BE49-F238E27FC236}">
                      <a16:creationId xmlns:a16="http://schemas.microsoft.com/office/drawing/2014/main" id="{49D474CA-6671-49C1-AFA1-4D42541EFB08}"/>
                    </a:ext>
                  </a:extLst>
                </p:cNvPr>
                <p:cNvSpPr>
                  <a:spLocks noChangeArrowheads="1"/>
                </p:cNvSpPr>
                <p:nvPr/>
              </p:nvSpPr>
              <p:spPr bwMode="auto">
                <a:xfrm>
                  <a:off x="524" y="0"/>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e[1]</a:t>
                  </a:r>
                  <a:endParaRPr lang="zh-CN" altLang="en-US" sz="2400" i="0"/>
                </a:p>
              </p:txBody>
            </p:sp>
            <p:sp>
              <p:nvSpPr>
                <p:cNvPr id="79946" name="Text Box 185">
                  <a:extLst>
                    <a:ext uri="{FF2B5EF4-FFF2-40B4-BE49-F238E27FC236}">
                      <a16:creationId xmlns:a16="http://schemas.microsoft.com/office/drawing/2014/main" id="{1B01E4B0-0193-40B1-B101-CC47F535CB64}"/>
                    </a:ext>
                  </a:extLst>
                </p:cNvPr>
                <p:cNvSpPr>
                  <a:spLocks noChangeArrowheads="1"/>
                </p:cNvSpPr>
                <p:nvPr/>
              </p:nvSpPr>
              <p:spPr bwMode="auto">
                <a:xfrm>
                  <a:off x="1046" y="0"/>
                  <a:ext cx="2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e[2]</a:t>
                  </a:r>
                  <a:endParaRPr lang="zh-CN" altLang="en-US" sz="2400" i="0"/>
                </a:p>
              </p:txBody>
            </p:sp>
            <p:sp>
              <p:nvSpPr>
                <p:cNvPr id="79947" name="Text Box 186">
                  <a:extLst>
                    <a:ext uri="{FF2B5EF4-FFF2-40B4-BE49-F238E27FC236}">
                      <a16:creationId xmlns:a16="http://schemas.microsoft.com/office/drawing/2014/main" id="{159CFB7A-24D8-469C-9FE8-5CE67C52561F}"/>
                    </a:ext>
                  </a:extLst>
                </p:cNvPr>
                <p:cNvSpPr>
                  <a:spLocks noChangeArrowheads="1"/>
                </p:cNvSpPr>
                <p:nvPr/>
              </p:nvSpPr>
              <p:spPr bwMode="auto">
                <a:xfrm>
                  <a:off x="1573" y="0"/>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e[3]</a:t>
                  </a:r>
                  <a:endParaRPr lang="zh-CN" altLang="en-US" sz="2400" i="0"/>
                </a:p>
              </p:txBody>
            </p:sp>
            <p:sp>
              <p:nvSpPr>
                <p:cNvPr id="79948" name="Text Box 187">
                  <a:extLst>
                    <a:ext uri="{FF2B5EF4-FFF2-40B4-BE49-F238E27FC236}">
                      <a16:creationId xmlns:a16="http://schemas.microsoft.com/office/drawing/2014/main" id="{94AF0CF5-7A48-4107-B4D9-108AE29FC828}"/>
                    </a:ext>
                  </a:extLst>
                </p:cNvPr>
                <p:cNvSpPr>
                  <a:spLocks noChangeArrowheads="1"/>
                </p:cNvSpPr>
                <p:nvPr/>
              </p:nvSpPr>
              <p:spPr bwMode="auto">
                <a:xfrm>
                  <a:off x="2096" y="0"/>
                  <a:ext cx="2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e[4]</a:t>
                  </a:r>
                  <a:endParaRPr lang="zh-CN" altLang="en-US" sz="2400" i="0"/>
                </a:p>
              </p:txBody>
            </p:sp>
            <p:sp>
              <p:nvSpPr>
                <p:cNvPr id="79949" name="Text Box 188">
                  <a:extLst>
                    <a:ext uri="{FF2B5EF4-FFF2-40B4-BE49-F238E27FC236}">
                      <a16:creationId xmlns:a16="http://schemas.microsoft.com/office/drawing/2014/main" id="{543AC00E-596A-4ADC-A3EC-021ABFC9F47F}"/>
                    </a:ext>
                  </a:extLst>
                </p:cNvPr>
                <p:cNvSpPr>
                  <a:spLocks noChangeArrowheads="1"/>
                </p:cNvSpPr>
                <p:nvPr/>
              </p:nvSpPr>
              <p:spPr bwMode="auto">
                <a:xfrm>
                  <a:off x="2621" y="0"/>
                  <a:ext cx="2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e[5]</a:t>
                  </a:r>
                  <a:endParaRPr lang="zh-CN" altLang="en-US" sz="2400" i="0"/>
                </a:p>
              </p:txBody>
            </p:sp>
            <p:sp>
              <p:nvSpPr>
                <p:cNvPr id="79950" name="Text Box 189">
                  <a:extLst>
                    <a:ext uri="{FF2B5EF4-FFF2-40B4-BE49-F238E27FC236}">
                      <a16:creationId xmlns:a16="http://schemas.microsoft.com/office/drawing/2014/main" id="{77525D2F-9F94-440C-A5C9-51A47FBD9139}"/>
                    </a:ext>
                  </a:extLst>
                </p:cNvPr>
                <p:cNvSpPr>
                  <a:spLocks noChangeArrowheads="1"/>
                </p:cNvSpPr>
                <p:nvPr/>
              </p:nvSpPr>
              <p:spPr bwMode="auto">
                <a:xfrm>
                  <a:off x="3145" y="0"/>
                  <a:ext cx="2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e[6]</a:t>
                  </a:r>
                  <a:endParaRPr lang="zh-CN" altLang="en-US" sz="2400" i="0"/>
                </a:p>
              </p:txBody>
            </p:sp>
            <p:sp>
              <p:nvSpPr>
                <p:cNvPr id="79951" name="Text Box 190">
                  <a:extLst>
                    <a:ext uri="{FF2B5EF4-FFF2-40B4-BE49-F238E27FC236}">
                      <a16:creationId xmlns:a16="http://schemas.microsoft.com/office/drawing/2014/main" id="{CA65CB20-666F-4675-85F1-5DA8CCBBD2D2}"/>
                    </a:ext>
                  </a:extLst>
                </p:cNvPr>
                <p:cNvSpPr>
                  <a:spLocks noChangeArrowheads="1"/>
                </p:cNvSpPr>
                <p:nvPr/>
              </p:nvSpPr>
              <p:spPr bwMode="auto">
                <a:xfrm>
                  <a:off x="3670" y="0"/>
                  <a:ext cx="2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e[7]</a:t>
                  </a:r>
                  <a:endParaRPr lang="zh-CN" altLang="en-US" sz="2400" i="0"/>
                </a:p>
              </p:txBody>
            </p:sp>
            <p:sp>
              <p:nvSpPr>
                <p:cNvPr id="79952" name="Text Box 191">
                  <a:extLst>
                    <a:ext uri="{FF2B5EF4-FFF2-40B4-BE49-F238E27FC236}">
                      <a16:creationId xmlns:a16="http://schemas.microsoft.com/office/drawing/2014/main" id="{AC391E1A-942B-4F2E-B4E8-66BE711052D3}"/>
                    </a:ext>
                  </a:extLst>
                </p:cNvPr>
                <p:cNvSpPr>
                  <a:spLocks noChangeArrowheads="1"/>
                </p:cNvSpPr>
                <p:nvPr/>
              </p:nvSpPr>
              <p:spPr bwMode="auto">
                <a:xfrm>
                  <a:off x="4194" y="0"/>
                  <a:ext cx="2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e[8]</a:t>
                  </a:r>
                  <a:endParaRPr lang="zh-CN" altLang="en-US" sz="2400" i="0"/>
                </a:p>
              </p:txBody>
            </p:sp>
            <p:sp>
              <p:nvSpPr>
                <p:cNvPr id="79953" name="Text Box 192">
                  <a:extLst>
                    <a:ext uri="{FF2B5EF4-FFF2-40B4-BE49-F238E27FC236}">
                      <a16:creationId xmlns:a16="http://schemas.microsoft.com/office/drawing/2014/main" id="{1CEC7EDD-3045-4E60-A6F6-6363A3EB6AEA}"/>
                    </a:ext>
                  </a:extLst>
                </p:cNvPr>
                <p:cNvSpPr>
                  <a:spLocks noChangeArrowheads="1"/>
                </p:cNvSpPr>
                <p:nvPr/>
              </p:nvSpPr>
              <p:spPr bwMode="auto">
                <a:xfrm>
                  <a:off x="4718" y="0"/>
                  <a:ext cx="2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e[9]</a:t>
                  </a:r>
                  <a:endParaRPr lang="zh-CN" altLang="en-US" sz="2400" i="0"/>
                </a:p>
              </p:txBody>
            </p:sp>
          </p:grpSp>
          <p:grpSp>
            <p:nvGrpSpPr>
              <p:cNvPr id="79932" name="Group 193">
                <a:extLst>
                  <a:ext uri="{FF2B5EF4-FFF2-40B4-BE49-F238E27FC236}">
                    <a16:creationId xmlns:a16="http://schemas.microsoft.com/office/drawing/2014/main" id="{32C694F9-A4A2-4B29-B84C-037091A28316}"/>
                  </a:ext>
                </a:extLst>
              </p:cNvPr>
              <p:cNvGrpSpPr>
                <a:grpSpLocks/>
              </p:cNvGrpSpPr>
              <p:nvPr/>
            </p:nvGrpSpPr>
            <p:grpSpPr bwMode="auto">
              <a:xfrm>
                <a:off x="238" y="1540"/>
                <a:ext cx="4973" cy="252"/>
                <a:chOff x="-2" y="0"/>
                <a:chExt cx="4973" cy="252"/>
              </a:xfrm>
            </p:grpSpPr>
            <p:sp>
              <p:nvSpPr>
                <p:cNvPr id="79934" name="Text Box 194">
                  <a:extLst>
                    <a:ext uri="{FF2B5EF4-FFF2-40B4-BE49-F238E27FC236}">
                      <a16:creationId xmlns:a16="http://schemas.microsoft.com/office/drawing/2014/main" id="{74030D20-76E8-491A-A266-E14F2A72C002}"/>
                    </a:ext>
                  </a:extLst>
                </p:cNvPr>
                <p:cNvSpPr>
                  <a:spLocks noChangeArrowheads="1"/>
                </p:cNvSpPr>
                <p:nvPr/>
              </p:nvSpPr>
              <p:spPr bwMode="auto">
                <a:xfrm>
                  <a:off x="-2" y="0"/>
                  <a:ext cx="2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f[0]</a:t>
                  </a:r>
                  <a:endParaRPr lang="zh-CN" altLang="en-US" sz="2400" i="0"/>
                </a:p>
              </p:txBody>
            </p:sp>
            <p:sp>
              <p:nvSpPr>
                <p:cNvPr id="79935" name="Text Box 195">
                  <a:extLst>
                    <a:ext uri="{FF2B5EF4-FFF2-40B4-BE49-F238E27FC236}">
                      <a16:creationId xmlns:a16="http://schemas.microsoft.com/office/drawing/2014/main" id="{40F5C67A-6447-43A1-8B82-BBF6D72152F9}"/>
                    </a:ext>
                  </a:extLst>
                </p:cNvPr>
                <p:cNvSpPr>
                  <a:spLocks noChangeArrowheads="1"/>
                </p:cNvSpPr>
                <p:nvPr/>
              </p:nvSpPr>
              <p:spPr bwMode="auto">
                <a:xfrm>
                  <a:off x="524" y="0"/>
                  <a:ext cx="2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f[1]</a:t>
                  </a:r>
                  <a:endParaRPr lang="zh-CN" altLang="en-US" sz="2400" i="0"/>
                </a:p>
              </p:txBody>
            </p:sp>
            <p:sp>
              <p:nvSpPr>
                <p:cNvPr id="79936" name="Text Box 196">
                  <a:extLst>
                    <a:ext uri="{FF2B5EF4-FFF2-40B4-BE49-F238E27FC236}">
                      <a16:creationId xmlns:a16="http://schemas.microsoft.com/office/drawing/2014/main" id="{44D3A60E-C86A-4E9A-8A03-7576BBA3BA57}"/>
                    </a:ext>
                  </a:extLst>
                </p:cNvPr>
                <p:cNvSpPr>
                  <a:spLocks noChangeArrowheads="1"/>
                </p:cNvSpPr>
                <p:nvPr/>
              </p:nvSpPr>
              <p:spPr bwMode="auto">
                <a:xfrm>
                  <a:off x="1048" y="0"/>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f[2]</a:t>
                  </a:r>
                  <a:endParaRPr lang="zh-CN" altLang="en-US" sz="2400" i="0"/>
                </a:p>
              </p:txBody>
            </p:sp>
            <p:sp>
              <p:nvSpPr>
                <p:cNvPr id="79937" name="Text Box 197">
                  <a:extLst>
                    <a:ext uri="{FF2B5EF4-FFF2-40B4-BE49-F238E27FC236}">
                      <a16:creationId xmlns:a16="http://schemas.microsoft.com/office/drawing/2014/main" id="{A7B304C3-E82A-4DD1-A3C5-73EDD506164D}"/>
                    </a:ext>
                  </a:extLst>
                </p:cNvPr>
                <p:cNvSpPr>
                  <a:spLocks noChangeArrowheads="1"/>
                </p:cNvSpPr>
                <p:nvPr/>
              </p:nvSpPr>
              <p:spPr bwMode="auto">
                <a:xfrm>
                  <a:off x="1574" y="0"/>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f[3]</a:t>
                  </a:r>
                  <a:endParaRPr lang="zh-CN" altLang="en-US" sz="2400" i="0"/>
                </a:p>
              </p:txBody>
            </p:sp>
            <p:sp>
              <p:nvSpPr>
                <p:cNvPr id="79938" name="Text Box 198">
                  <a:extLst>
                    <a:ext uri="{FF2B5EF4-FFF2-40B4-BE49-F238E27FC236}">
                      <a16:creationId xmlns:a16="http://schemas.microsoft.com/office/drawing/2014/main" id="{CD632AB0-92FC-42DA-804F-4F0EF64FD1C8}"/>
                    </a:ext>
                  </a:extLst>
                </p:cNvPr>
                <p:cNvSpPr>
                  <a:spLocks noChangeArrowheads="1"/>
                </p:cNvSpPr>
                <p:nvPr/>
              </p:nvSpPr>
              <p:spPr bwMode="auto">
                <a:xfrm>
                  <a:off x="2096" y="0"/>
                  <a:ext cx="2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f[4]</a:t>
                  </a:r>
                  <a:endParaRPr lang="zh-CN" altLang="en-US" sz="2400" i="0"/>
                </a:p>
              </p:txBody>
            </p:sp>
            <p:sp>
              <p:nvSpPr>
                <p:cNvPr id="79939" name="Text Box 199">
                  <a:extLst>
                    <a:ext uri="{FF2B5EF4-FFF2-40B4-BE49-F238E27FC236}">
                      <a16:creationId xmlns:a16="http://schemas.microsoft.com/office/drawing/2014/main" id="{4FB4E807-E39E-447A-8851-4B4919AE9432}"/>
                    </a:ext>
                  </a:extLst>
                </p:cNvPr>
                <p:cNvSpPr>
                  <a:spLocks noChangeArrowheads="1"/>
                </p:cNvSpPr>
                <p:nvPr/>
              </p:nvSpPr>
              <p:spPr bwMode="auto">
                <a:xfrm>
                  <a:off x="2623" y="0"/>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f[5]</a:t>
                  </a:r>
                  <a:endParaRPr lang="zh-CN" altLang="en-US" sz="2400" i="0"/>
                </a:p>
              </p:txBody>
            </p:sp>
            <p:sp>
              <p:nvSpPr>
                <p:cNvPr id="79940" name="Text Box 200">
                  <a:extLst>
                    <a:ext uri="{FF2B5EF4-FFF2-40B4-BE49-F238E27FC236}">
                      <a16:creationId xmlns:a16="http://schemas.microsoft.com/office/drawing/2014/main" id="{590DFE64-B7EF-4F83-A5BA-3ACE48667D74}"/>
                    </a:ext>
                  </a:extLst>
                </p:cNvPr>
                <p:cNvSpPr>
                  <a:spLocks noChangeArrowheads="1"/>
                </p:cNvSpPr>
                <p:nvPr/>
              </p:nvSpPr>
              <p:spPr bwMode="auto">
                <a:xfrm>
                  <a:off x="3148" y="0"/>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f[6]</a:t>
                  </a:r>
                  <a:endParaRPr lang="zh-CN" altLang="en-US" sz="2400" i="0"/>
                </a:p>
              </p:txBody>
            </p:sp>
            <p:sp>
              <p:nvSpPr>
                <p:cNvPr id="79941" name="Text Box 201">
                  <a:extLst>
                    <a:ext uri="{FF2B5EF4-FFF2-40B4-BE49-F238E27FC236}">
                      <a16:creationId xmlns:a16="http://schemas.microsoft.com/office/drawing/2014/main" id="{9F9702A7-F0A8-4B48-9744-EF59983A14C6}"/>
                    </a:ext>
                  </a:extLst>
                </p:cNvPr>
                <p:cNvSpPr>
                  <a:spLocks noChangeArrowheads="1"/>
                </p:cNvSpPr>
                <p:nvPr/>
              </p:nvSpPr>
              <p:spPr bwMode="auto">
                <a:xfrm>
                  <a:off x="3671" y="0"/>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f[7]</a:t>
                  </a:r>
                  <a:endParaRPr lang="zh-CN" altLang="en-US" sz="2400" i="0"/>
                </a:p>
              </p:txBody>
            </p:sp>
            <p:sp>
              <p:nvSpPr>
                <p:cNvPr id="79942" name="Text Box 202">
                  <a:extLst>
                    <a:ext uri="{FF2B5EF4-FFF2-40B4-BE49-F238E27FC236}">
                      <a16:creationId xmlns:a16="http://schemas.microsoft.com/office/drawing/2014/main" id="{89EB6804-02C1-484C-AE80-A214834ACFF0}"/>
                    </a:ext>
                  </a:extLst>
                </p:cNvPr>
                <p:cNvSpPr>
                  <a:spLocks noChangeArrowheads="1"/>
                </p:cNvSpPr>
                <p:nvPr/>
              </p:nvSpPr>
              <p:spPr bwMode="auto">
                <a:xfrm>
                  <a:off x="4194" y="0"/>
                  <a:ext cx="25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f[8]</a:t>
                  </a:r>
                  <a:endParaRPr lang="zh-CN" altLang="en-US" sz="2400" i="0"/>
                </a:p>
              </p:txBody>
            </p:sp>
            <p:sp>
              <p:nvSpPr>
                <p:cNvPr id="79943" name="Text Box 203">
                  <a:extLst>
                    <a:ext uri="{FF2B5EF4-FFF2-40B4-BE49-F238E27FC236}">
                      <a16:creationId xmlns:a16="http://schemas.microsoft.com/office/drawing/2014/main" id="{1CEEB8CC-3725-4FA7-AEA4-2698ACFAD44A}"/>
                    </a:ext>
                  </a:extLst>
                </p:cNvPr>
                <p:cNvSpPr>
                  <a:spLocks noChangeArrowheads="1"/>
                </p:cNvSpPr>
                <p:nvPr/>
              </p:nvSpPr>
              <p:spPr bwMode="auto">
                <a:xfrm>
                  <a:off x="4721" y="0"/>
                  <a:ext cx="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f[9]</a:t>
                  </a:r>
                  <a:endParaRPr lang="zh-CN" altLang="en-US" sz="2400" i="0"/>
                </a:p>
              </p:txBody>
            </p:sp>
          </p:grpSp>
          <p:sp>
            <p:nvSpPr>
              <p:cNvPr id="79933" name="Text Box 204">
                <a:extLst>
                  <a:ext uri="{FF2B5EF4-FFF2-40B4-BE49-F238E27FC236}">
                    <a16:creationId xmlns:a16="http://schemas.microsoft.com/office/drawing/2014/main" id="{69E8DC84-2755-4577-9908-03135106CFEB}"/>
                  </a:ext>
                </a:extLst>
              </p:cNvPr>
              <p:cNvSpPr>
                <a:spLocks noChangeArrowheads="1"/>
              </p:cNvSpPr>
              <p:nvPr/>
            </p:nvSpPr>
            <p:spPr bwMode="auto">
              <a:xfrm>
                <a:off x="-438" y="710"/>
                <a:ext cx="6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800" b="1" i="0" dirty="0">
                    <a:solidFill>
                      <a:srgbClr val="A200C8"/>
                    </a:solidFill>
                    <a:latin typeface="Times New Roman" panose="02020603050405020304" pitchFamily="18" charset="0"/>
                    <a:ea typeface="楷体_GB2312" pitchFamily="1" charset="-122"/>
                    <a:sym typeface="Times New Roman" panose="02020603050405020304" pitchFamily="18" charset="0"/>
                  </a:rPr>
                  <a:t>二趟分配</a:t>
                </a:r>
                <a:endParaRPr lang="zh-CN" altLang="en-US" sz="2400" i="0" dirty="0"/>
              </a:p>
            </p:txBody>
          </p:sp>
        </p:grpSp>
        <p:grpSp>
          <p:nvGrpSpPr>
            <p:cNvPr id="79888" name="Group 205">
              <a:extLst>
                <a:ext uri="{FF2B5EF4-FFF2-40B4-BE49-F238E27FC236}">
                  <a16:creationId xmlns:a16="http://schemas.microsoft.com/office/drawing/2014/main" id="{9FC5804F-73A4-419D-93B5-C0E9451DB06D}"/>
                </a:ext>
              </a:extLst>
            </p:cNvPr>
            <p:cNvGrpSpPr>
              <a:grpSpLocks/>
            </p:cNvGrpSpPr>
            <p:nvPr/>
          </p:nvGrpSpPr>
          <p:grpSpPr bwMode="auto">
            <a:xfrm>
              <a:off x="706" y="1190"/>
              <a:ext cx="357" cy="381"/>
              <a:chOff x="0" y="0"/>
              <a:chExt cx="367" cy="381"/>
            </a:xfrm>
          </p:grpSpPr>
          <p:sp>
            <p:nvSpPr>
              <p:cNvPr id="79929" name="Text Box 206">
                <a:extLst>
                  <a:ext uri="{FF2B5EF4-FFF2-40B4-BE49-F238E27FC236}">
                    <a16:creationId xmlns:a16="http://schemas.microsoft.com/office/drawing/2014/main" id="{A889575F-F8C2-42D3-8A69-824664C5399E}"/>
                  </a:ext>
                </a:extLst>
              </p:cNvPr>
              <p:cNvSpPr>
                <a:spLocks noChangeArrowheads="1"/>
              </p:cNvSpPr>
              <p:nvPr/>
            </p:nvSpPr>
            <p:spPr bwMode="auto">
              <a:xfrm>
                <a:off x="0" y="0"/>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008</a:t>
                </a:r>
                <a:endParaRPr lang="zh-CN" altLang="en-US" sz="2400" i="0"/>
              </a:p>
            </p:txBody>
          </p:sp>
          <p:sp>
            <p:nvSpPr>
              <p:cNvPr id="79930" name="Line 207">
                <a:extLst>
                  <a:ext uri="{FF2B5EF4-FFF2-40B4-BE49-F238E27FC236}">
                    <a16:creationId xmlns:a16="http://schemas.microsoft.com/office/drawing/2014/main" id="{DD0B93A3-7F5E-49B8-ABA7-703557126C08}"/>
                  </a:ext>
                </a:extLst>
              </p:cNvPr>
              <p:cNvSpPr>
                <a:spLocks noChangeShapeType="1"/>
              </p:cNvSpPr>
              <p:nvPr/>
            </p:nvSpPr>
            <p:spPr bwMode="auto">
              <a:xfrm flipV="1">
                <a:off x="159" y="236"/>
                <a:ext cx="1" cy="145"/>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89" name="Group 208">
              <a:extLst>
                <a:ext uri="{FF2B5EF4-FFF2-40B4-BE49-F238E27FC236}">
                  <a16:creationId xmlns:a16="http://schemas.microsoft.com/office/drawing/2014/main" id="{35771908-1890-4327-A343-646F6AEFC550}"/>
                </a:ext>
              </a:extLst>
            </p:cNvPr>
            <p:cNvGrpSpPr>
              <a:grpSpLocks/>
            </p:cNvGrpSpPr>
            <p:nvPr/>
          </p:nvGrpSpPr>
          <p:grpSpPr bwMode="auto">
            <a:xfrm>
              <a:off x="706" y="626"/>
              <a:ext cx="357" cy="567"/>
              <a:chOff x="0" y="0"/>
              <a:chExt cx="367" cy="567"/>
            </a:xfrm>
          </p:grpSpPr>
          <p:sp>
            <p:nvSpPr>
              <p:cNvPr id="79926" name="Text Box 209">
                <a:extLst>
                  <a:ext uri="{FF2B5EF4-FFF2-40B4-BE49-F238E27FC236}">
                    <a16:creationId xmlns:a16="http://schemas.microsoft.com/office/drawing/2014/main" id="{00A30AFB-CE07-4821-8920-4C84CD61E1C5}"/>
                  </a:ext>
                </a:extLst>
              </p:cNvPr>
              <p:cNvSpPr>
                <a:spLocks noChangeArrowheads="1"/>
              </p:cNvSpPr>
              <p:nvPr/>
            </p:nvSpPr>
            <p:spPr bwMode="auto">
              <a:xfrm>
                <a:off x="0" y="190"/>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109</a:t>
                </a:r>
                <a:endParaRPr lang="zh-CN" altLang="en-US" sz="2400" i="0"/>
              </a:p>
            </p:txBody>
          </p:sp>
          <p:sp>
            <p:nvSpPr>
              <p:cNvPr id="79927" name="Line 210">
                <a:extLst>
                  <a:ext uri="{FF2B5EF4-FFF2-40B4-BE49-F238E27FC236}">
                    <a16:creationId xmlns:a16="http://schemas.microsoft.com/office/drawing/2014/main" id="{9FCD7772-CEB4-4B73-BE66-B5134AA05BF6}"/>
                  </a:ext>
                </a:extLst>
              </p:cNvPr>
              <p:cNvSpPr>
                <a:spLocks noChangeShapeType="1"/>
              </p:cNvSpPr>
              <p:nvPr/>
            </p:nvSpPr>
            <p:spPr bwMode="auto">
              <a:xfrm flipH="1">
                <a:off x="181" y="0"/>
                <a:ext cx="1" cy="189"/>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79928" name="Line 211">
                <a:extLst>
                  <a:ext uri="{FF2B5EF4-FFF2-40B4-BE49-F238E27FC236}">
                    <a16:creationId xmlns:a16="http://schemas.microsoft.com/office/drawing/2014/main" id="{F3C30162-4E3B-46E4-A266-7607824F4687}"/>
                  </a:ext>
                </a:extLst>
              </p:cNvPr>
              <p:cNvSpPr>
                <a:spLocks noChangeShapeType="1"/>
              </p:cNvSpPr>
              <p:nvPr/>
            </p:nvSpPr>
            <p:spPr bwMode="auto">
              <a:xfrm flipV="1">
                <a:off x="159" y="445"/>
                <a:ext cx="1" cy="122"/>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90" name="Group 212">
              <a:extLst>
                <a:ext uri="{FF2B5EF4-FFF2-40B4-BE49-F238E27FC236}">
                  <a16:creationId xmlns:a16="http://schemas.microsoft.com/office/drawing/2014/main" id="{520BCF02-8EB1-4D77-9B1D-A2FCE7F57DB5}"/>
                </a:ext>
              </a:extLst>
            </p:cNvPr>
            <p:cNvGrpSpPr>
              <a:grpSpLocks/>
            </p:cNvGrpSpPr>
            <p:nvPr/>
          </p:nvGrpSpPr>
          <p:grpSpPr bwMode="auto">
            <a:xfrm>
              <a:off x="4288" y="682"/>
              <a:ext cx="358" cy="1330"/>
              <a:chOff x="0" y="0"/>
              <a:chExt cx="367" cy="1330"/>
            </a:xfrm>
          </p:grpSpPr>
          <p:sp>
            <p:nvSpPr>
              <p:cNvPr id="79923" name="Text Box 213">
                <a:extLst>
                  <a:ext uri="{FF2B5EF4-FFF2-40B4-BE49-F238E27FC236}">
                    <a16:creationId xmlns:a16="http://schemas.microsoft.com/office/drawing/2014/main" id="{C65D9ED5-6030-49E7-B717-1C4F41C0B341}"/>
                  </a:ext>
                </a:extLst>
              </p:cNvPr>
              <p:cNvSpPr>
                <a:spLocks noChangeArrowheads="1"/>
              </p:cNvSpPr>
              <p:nvPr/>
            </p:nvSpPr>
            <p:spPr bwMode="auto">
              <a:xfrm>
                <a:off x="0" y="893"/>
                <a:ext cx="367"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278</a:t>
                </a:r>
                <a:endParaRPr lang="zh-CN" altLang="en-US" sz="2400" i="0"/>
              </a:p>
            </p:txBody>
          </p:sp>
          <p:sp>
            <p:nvSpPr>
              <p:cNvPr id="79924" name="Line 214">
                <a:extLst>
                  <a:ext uri="{FF2B5EF4-FFF2-40B4-BE49-F238E27FC236}">
                    <a16:creationId xmlns:a16="http://schemas.microsoft.com/office/drawing/2014/main" id="{F0A183DD-AFA4-4676-B95F-F2C0BDE25464}"/>
                  </a:ext>
                </a:extLst>
              </p:cNvPr>
              <p:cNvSpPr>
                <a:spLocks noChangeShapeType="1"/>
              </p:cNvSpPr>
              <p:nvPr/>
            </p:nvSpPr>
            <p:spPr bwMode="auto">
              <a:xfrm flipH="1" flipV="1">
                <a:off x="169" y="1129"/>
                <a:ext cx="1" cy="20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79925" name="Line 215">
                <a:extLst>
                  <a:ext uri="{FF2B5EF4-FFF2-40B4-BE49-F238E27FC236}">
                    <a16:creationId xmlns:a16="http://schemas.microsoft.com/office/drawing/2014/main" id="{30DBC6DE-8141-4DB0-BF4F-AC7CCECD215F}"/>
                  </a:ext>
                </a:extLst>
              </p:cNvPr>
              <p:cNvSpPr>
                <a:spLocks noChangeShapeType="1"/>
              </p:cNvSpPr>
              <p:nvPr/>
            </p:nvSpPr>
            <p:spPr bwMode="auto">
              <a:xfrm>
                <a:off x="177" y="0"/>
                <a:ext cx="1" cy="900"/>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91" name="Group 216">
              <a:extLst>
                <a:ext uri="{FF2B5EF4-FFF2-40B4-BE49-F238E27FC236}">
                  <a16:creationId xmlns:a16="http://schemas.microsoft.com/office/drawing/2014/main" id="{821C1857-0AF3-42D8-8A40-FEAB1A8BA8D7}"/>
                </a:ext>
              </a:extLst>
            </p:cNvPr>
            <p:cNvGrpSpPr>
              <a:grpSpLocks/>
            </p:cNvGrpSpPr>
            <p:nvPr/>
          </p:nvGrpSpPr>
          <p:grpSpPr bwMode="auto">
            <a:xfrm>
              <a:off x="441" y="80"/>
              <a:ext cx="5130" cy="256"/>
              <a:chOff x="0" y="0"/>
              <a:chExt cx="5273" cy="256"/>
            </a:xfrm>
          </p:grpSpPr>
          <p:grpSp>
            <p:nvGrpSpPr>
              <p:cNvPr id="79893" name="Group 217">
                <a:extLst>
                  <a:ext uri="{FF2B5EF4-FFF2-40B4-BE49-F238E27FC236}">
                    <a16:creationId xmlns:a16="http://schemas.microsoft.com/office/drawing/2014/main" id="{A1359032-A6C6-4846-81B3-7F104E3D2300}"/>
                  </a:ext>
                </a:extLst>
              </p:cNvPr>
              <p:cNvGrpSpPr>
                <a:grpSpLocks/>
              </p:cNvGrpSpPr>
              <p:nvPr/>
            </p:nvGrpSpPr>
            <p:grpSpPr bwMode="auto">
              <a:xfrm>
                <a:off x="0" y="0"/>
                <a:ext cx="542" cy="256"/>
                <a:chOff x="0" y="0"/>
                <a:chExt cx="542" cy="256"/>
              </a:xfrm>
            </p:grpSpPr>
            <p:sp>
              <p:nvSpPr>
                <p:cNvPr id="79921" name="Rectangle 218">
                  <a:extLst>
                    <a:ext uri="{FF2B5EF4-FFF2-40B4-BE49-F238E27FC236}">
                      <a16:creationId xmlns:a16="http://schemas.microsoft.com/office/drawing/2014/main" id="{8A3FE8DF-37E5-481E-9FF3-9830E44108A5}"/>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930</a:t>
                  </a:r>
                  <a:endParaRPr lang="zh-CN" altLang="en-US" sz="2400" i="0"/>
                </a:p>
              </p:txBody>
            </p:sp>
            <p:sp>
              <p:nvSpPr>
                <p:cNvPr id="79922" name="Line 219">
                  <a:extLst>
                    <a:ext uri="{FF2B5EF4-FFF2-40B4-BE49-F238E27FC236}">
                      <a16:creationId xmlns:a16="http://schemas.microsoft.com/office/drawing/2014/main" id="{FD5B6078-C949-4E00-B098-2D340A39E3D5}"/>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94" name="Group 220">
                <a:extLst>
                  <a:ext uri="{FF2B5EF4-FFF2-40B4-BE49-F238E27FC236}">
                    <a16:creationId xmlns:a16="http://schemas.microsoft.com/office/drawing/2014/main" id="{607F91E9-02FA-4940-8B4E-5FE01A31F342}"/>
                  </a:ext>
                </a:extLst>
              </p:cNvPr>
              <p:cNvGrpSpPr>
                <a:grpSpLocks/>
              </p:cNvGrpSpPr>
              <p:nvPr/>
            </p:nvGrpSpPr>
            <p:grpSpPr bwMode="auto">
              <a:xfrm>
                <a:off x="526" y="0"/>
                <a:ext cx="542" cy="256"/>
                <a:chOff x="0" y="0"/>
                <a:chExt cx="542" cy="256"/>
              </a:xfrm>
            </p:grpSpPr>
            <p:sp>
              <p:nvSpPr>
                <p:cNvPr id="79919" name="Rectangle 221">
                  <a:extLst>
                    <a:ext uri="{FF2B5EF4-FFF2-40B4-BE49-F238E27FC236}">
                      <a16:creationId xmlns:a16="http://schemas.microsoft.com/office/drawing/2014/main" id="{6D7827D2-E152-431C-AADC-E4B8702A9D49}"/>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063</a:t>
                  </a:r>
                  <a:endParaRPr lang="zh-CN" altLang="en-US" sz="2400" i="0"/>
                </a:p>
              </p:txBody>
            </p:sp>
            <p:sp>
              <p:nvSpPr>
                <p:cNvPr id="79920" name="Line 222">
                  <a:extLst>
                    <a:ext uri="{FF2B5EF4-FFF2-40B4-BE49-F238E27FC236}">
                      <a16:creationId xmlns:a16="http://schemas.microsoft.com/office/drawing/2014/main" id="{7A8D5E18-2491-499A-B967-CA530BD350C9}"/>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95" name="Group 223">
                <a:extLst>
                  <a:ext uri="{FF2B5EF4-FFF2-40B4-BE49-F238E27FC236}">
                    <a16:creationId xmlns:a16="http://schemas.microsoft.com/office/drawing/2014/main" id="{C27C66FA-DDAC-4892-A662-AE2815B39BE4}"/>
                  </a:ext>
                </a:extLst>
              </p:cNvPr>
              <p:cNvGrpSpPr>
                <a:grpSpLocks/>
              </p:cNvGrpSpPr>
              <p:nvPr/>
            </p:nvGrpSpPr>
            <p:grpSpPr bwMode="auto">
              <a:xfrm>
                <a:off x="1052" y="0"/>
                <a:ext cx="542" cy="256"/>
                <a:chOff x="0" y="0"/>
                <a:chExt cx="542" cy="256"/>
              </a:xfrm>
            </p:grpSpPr>
            <p:sp>
              <p:nvSpPr>
                <p:cNvPr id="79917" name="Rectangle 224">
                  <a:extLst>
                    <a:ext uri="{FF2B5EF4-FFF2-40B4-BE49-F238E27FC236}">
                      <a16:creationId xmlns:a16="http://schemas.microsoft.com/office/drawing/2014/main" id="{50B6873F-8E13-4A0E-B017-74F456EBFD7E}"/>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083</a:t>
                  </a:r>
                  <a:endParaRPr lang="zh-CN" altLang="en-US" sz="2400" i="0"/>
                </a:p>
              </p:txBody>
            </p:sp>
            <p:sp>
              <p:nvSpPr>
                <p:cNvPr id="79918" name="Line 225">
                  <a:extLst>
                    <a:ext uri="{FF2B5EF4-FFF2-40B4-BE49-F238E27FC236}">
                      <a16:creationId xmlns:a16="http://schemas.microsoft.com/office/drawing/2014/main" id="{CDB74624-79C2-44D2-936F-FFBF0DE6BCBD}"/>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96" name="Group 226">
                <a:extLst>
                  <a:ext uri="{FF2B5EF4-FFF2-40B4-BE49-F238E27FC236}">
                    <a16:creationId xmlns:a16="http://schemas.microsoft.com/office/drawing/2014/main" id="{7230A337-46F8-4ADB-93B4-3DF9A7F88C1C}"/>
                  </a:ext>
                </a:extLst>
              </p:cNvPr>
              <p:cNvGrpSpPr>
                <a:grpSpLocks/>
              </p:cNvGrpSpPr>
              <p:nvPr/>
            </p:nvGrpSpPr>
            <p:grpSpPr bwMode="auto">
              <a:xfrm>
                <a:off x="1577" y="0"/>
                <a:ext cx="542" cy="256"/>
                <a:chOff x="0" y="0"/>
                <a:chExt cx="542" cy="256"/>
              </a:xfrm>
            </p:grpSpPr>
            <p:sp>
              <p:nvSpPr>
                <p:cNvPr id="79915" name="Rectangle 227">
                  <a:extLst>
                    <a:ext uri="{FF2B5EF4-FFF2-40B4-BE49-F238E27FC236}">
                      <a16:creationId xmlns:a16="http://schemas.microsoft.com/office/drawing/2014/main" id="{DAD186DE-F380-407B-8BF6-D071B849AC28}"/>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184</a:t>
                  </a:r>
                  <a:endParaRPr lang="zh-CN" altLang="en-US" sz="2400" i="0"/>
                </a:p>
              </p:txBody>
            </p:sp>
            <p:sp>
              <p:nvSpPr>
                <p:cNvPr id="79916" name="Line 228">
                  <a:extLst>
                    <a:ext uri="{FF2B5EF4-FFF2-40B4-BE49-F238E27FC236}">
                      <a16:creationId xmlns:a16="http://schemas.microsoft.com/office/drawing/2014/main" id="{0C2D8C85-3C05-48CB-ACCD-CB0FD8662A23}"/>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97" name="Group 229">
                <a:extLst>
                  <a:ext uri="{FF2B5EF4-FFF2-40B4-BE49-F238E27FC236}">
                    <a16:creationId xmlns:a16="http://schemas.microsoft.com/office/drawing/2014/main" id="{061EA30C-EFF0-4BF4-BDE8-DC78472797E6}"/>
                  </a:ext>
                </a:extLst>
              </p:cNvPr>
              <p:cNvGrpSpPr>
                <a:grpSpLocks/>
              </p:cNvGrpSpPr>
              <p:nvPr/>
            </p:nvGrpSpPr>
            <p:grpSpPr bwMode="auto">
              <a:xfrm>
                <a:off x="2103" y="0"/>
                <a:ext cx="542" cy="256"/>
                <a:chOff x="0" y="0"/>
                <a:chExt cx="542" cy="256"/>
              </a:xfrm>
            </p:grpSpPr>
            <p:sp>
              <p:nvSpPr>
                <p:cNvPr id="79913" name="Rectangle 230">
                  <a:extLst>
                    <a:ext uri="{FF2B5EF4-FFF2-40B4-BE49-F238E27FC236}">
                      <a16:creationId xmlns:a16="http://schemas.microsoft.com/office/drawing/2014/main" id="{83C5B4AC-C525-4F23-B6CD-EEEA2504FB84}"/>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505</a:t>
                  </a:r>
                  <a:endParaRPr lang="zh-CN" altLang="en-US" sz="2400" i="0"/>
                </a:p>
              </p:txBody>
            </p:sp>
            <p:sp>
              <p:nvSpPr>
                <p:cNvPr id="79914" name="Line 231">
                  <a:extLst>
                    <a:ext uri="{FF2B5EF4-FFF2-40B4-BE49-F238E27FC236}">
                      <a16:creationId xmlns:a16="http://schemas.microsoft.com/office/drawing/2014/main" id="{EDF998E1-D405-41D8-9393-BDBC86246EDC}"/>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98" name="Group 232">
                <a:extLst>
                  <a:ext uri="{FF2B5EF4-FFF2-40B4-BE49-F238E27FC236}">
                    <a16:creationId xmlns:a16="http://schemas.microsoft.com/office/drawing/2014/main" id="{DDC74723-723C-4069-B2CC-9072AE0042C7}"/>
                  </a:ext>
                </a:extLst>
              </p:cNvPr>
              <p:cNvGrpSpPr>
                <a:grpSpLocks/>
              </p:cNvGrpSpPr>
              <p:nvPr/>
            </p:nvGrpSpPr>
            <p:grpSpPr bwMode="auto">
              <a:xfrm>
                <a:off x="2629" y="0"/>
                <a:ext cx="542" cy="256"/>
                <a:chOff x="0" y="0"/>
                <a:chExt cx="542" cy="256"/>
              </a:xfrm>
            </p:grpSpPr>
            <p:sp>
              <p:nvSpPr>
                <p:cNvPr id="79911" name="Rectangle 233">
                  <a:extLst>
                    <a:ext uri="{FF2B5EF4-FFF2-40B4-BE49-F238E27FC236}">
                      <a16:creationId xmlns:a16="http://schemas.microsoft.com/office/drawing/2014/main" id="{539FFC28-65A8-4786-8CE6-F403536B360A}"/>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278</a:t>
                  </a:r>
                  <a:endParaRPr lang="zh-CN" altLang="en-US" sz="2400" i="0"/>
                </a:p>
              </p:txBody>
            </p:sp>
            <p:sp>
              <p:nvSpPr>
                <p:cNvPr id="79912" name="Line 234">
                  <a:extLst>
                    <a:ext uri="{FF2B5EF4-FFF2-40B4-BE49-F238E27FC236}">
                      <a16:creationId xmlns:a16="http://schemas.microsoft.com/office/drawing/2014/main" id="{ED5C0A1B-BF59-466F-BC5C-B8AB6C8230E4}"/>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899" name="Group 235">
                <a:extLst>
                  <a:ext uri="{FF2B5EF4-FFF2-40B4-BE49-F238E27FC236}">
                    <a16:creationId xmlns:a16="http://schemas.microsoft.com/office/drawing/2014/main" id="{D5A051EB-D188-4DAA-85E6-BD4479740880}"/>
                  </a:ext>
                </a:extLst>
              </p:cNvPr>
              <p:cNvGrpSpPr>
                <a:grpSpLocks/>
              </p:cNvGrpSpPr>
              <p:nvPr/>
            </p:nvGrpSpPr>
            <p:grpSpPr bwMode="auto">
              <a:xfrm>
                <a:off x="3154" y="0"/>
                <a:ext cx="542" cy="256"/>
                <a:chOff x="0" y="0"/>
                <a:chExt cx="542" cy="256"/>
              </a:xfrm>
            </p:grpSpPr>
            <p:sp>
              <p:nvSpPr>
                <p:cNvPr id="79909" name="Rectangle 236">
                  <a:extLst>
                    <a:ext uri="{FF2B5EF4-FFF2-40B4-BE49-F238E27FC236}">
                      <a16:creationId xmlns:a16="http://schemas.microsoft.com/office/drawing/2014/main" id="{0B41A5C6-5B6E-4AD0-8C62-153732196532}"/>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008</a:t>
                  </a:r>
                  <a:endParaRPr lang="zh-CN" altLang="en-US" sz="2400" i="0"/>
                </a:p>
              </p:txBody>
            </p:sp>
            <p:sp>
              <p:nvSpPr>
                <p:cNvPr id="79910" name="Line 237">
                  <a:extLst>
                    <a:ext uri="{FF2B5EF4-FFF2-40B4-BE49-F238E27FC236}">
                      <a16:creationId xmlns:a16="http://schemas.microsoft.com/office/drawing/2014/main" id="{7676577E-E665-46EA-8110-D3933F5C21B2}"/>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900" name="Group 238">
                <a:extLst>
                  <a:ext uri="{FF2B5EF4-FFF2-40B4-BE49-F238E27FC236}">
                    <a16:creationId xmlns:a16="http://schemas.microsoft.com/office/drawing/2014/main" id="{A1D6B5A5-36BD-43BD-BB37-15435AAE4240}"/>
                  </a:ext>
                </a:extLst>
              </p:cNvPr>
              <p:cNvGrpSpPr>
                <a:grpSpLocks/>
              </p:cNvGrpSpPr>
              <p:nvPr/>
            </p:nvGrpSpPr>
            <p:grpSpPr bwMode="auto">
              <a:xfrm>
                <a:off x="3680" y="0"/>
                <a:ext cx="542" cy="256"/>
                <a:chOff x="0" y="0"/>
                <a:chExt cx="542" cy="256"/>
              </a:xfrm>
            </p:grpSpPr>
            <p:sp>
              <p:nvSpPr>
                <p:cNvPr id="79907" name="Rectangle 239">
                  <a:extLst>
                    <a:ext uri="{FF2B5EF4-FFF2-40B4-BE49-F238E27FC236}">
                      <a16:creationId xmlns:a16="http://schemas.microsoft.com/office/drawing/2014/main" id="{2DC2AFB8-7C36-4670-9780-85D3C0CA1FB5}"/>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109</a:t>
                  </a:r>
                  <a:endParaRPr lang="zh-CN" altLang="en-US" sz="2400" i="0"/>
                </a:p>
              </p:txBody>
            </p:sp>
            <p:sp>
              <p:nvSpPr>
                <p:cNvPr id="79908" name="Line 240">
                  <a:extLst>
                    <a:ext uri="{FF2B5EF4-FFF2-40B4-BE49-F238E27FC236}">
                      <a16:creationId xmlns:a16="http://schemas.microsoft.com/office/drawing/2014/main" id="{4AA519CE-003C-4271-A65D-984E6F8350D8}"/>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901" name="Group 241">
                <a:extLst>
                  <a:ext uri="{FF2B5EF4-FFF2-40B4-BE49-F238E27FC236}">
                    <a16:creationId xmlns:a16="http://schemas.microsoft.com/office/drawing/2014/main" id="{7ECB0508-CA1E-4826-9D9D-F3A809FA80EF}"/>
                  </a:ext>
                </a:extLst>
              </p:cNvPr>
              <p:cNvGrpSpPr>
                <a:grpSpLocks/>
              </p:cNvGrpSpPr>
              <p:nvPr/>
            </p:nvGrpSpPr>
            <p:grpSpPr bwMode="auto">
              <a:xfrm>
                <a:off x="4206" y="0"/>
                <a:ext cx="542" cy="256"/>
                <a:chOff x="0" y="0"/>
                <a:chExt cx="542" cy="256"/>
              </a:xfrm>
            </p:grpSpPr>
            <p:sp>
              <p:nvSpPr>
                <p:cNvPr id="79905" name="Rectangle 242">
                  <a:extLst>
                    <a:ext uri="{FF2B5EF4-FFF2-40B4-BE49-F238E27FC236}">
                      <a16:creationId xmlns:a16="http://schemas.microsoft.com/office/drawing/2014/main" id="{4382C6CF-9548-4B7E-8BFA-07A33355C0AC}"/>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589</a:t>
                  </a:r>
                  <a:endParaRPr lang="zh-CN" altLang="en-US" sz="2400" i="0"/>
                </a:p>
              </p:txBody>
            </p:sp>
            <p:sp>
              <p:nvSpPr>
                <p:cNvPr id="79906" name="Line 243">
                  <a:extLst>
                    <a:ext uri="{FF2B5EF4-FFF2-40B4-BE49-F238E27FC236}">
                      <a16:creationId xmlns:a16="http://schemas.microsoft.com/office/drawing/2014/main" id="{BABE83BE-5C6C-4406-9A88-8FFBC3E68B45}"/>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79902" name="Group 244">
                <a:extLst>
                  <a:ext uri="{FF2B5EF4-FFF2-40B4-BE49-F238E27FC236}">
                    <a16:creationId xmlns:a16="http://schemas.microsoft.com/office/drawing/2014/main" id="{7445525B-1853-4CDE-BC56-B09F9C5955E9}"/>
                  </a:ext>
                </a:extLst>
              </p:cNvPr>
              <p:cNvGrpSpPr>
                <a:grpSpLocks/>
              </p:cNvGrpSpPr>
              <p:nvPr/>
            </p:nvGrpSpPr>
            <p:grpSpPr bwMode="auto">
              <a:xfrm>
                <a:off x="4731" y="0"/>
                <a:ext cx="542" cy="256"/>
                <a:chOff x="0" y="0"/>
                <a:chExt cx="542" cy="256"/>
              </a:xfrm>
            </p:grpSpPr>
            <p:sp>
              <p:nvSpPr>
                <p:cNvPr id="79903" name="Rectangle 245">
                  <a:extLst>
                    <a:ext uri="{FF2B5EF4-FFF2-40B4-BE49-F238E27FC236}">
                      <a16:creationId xmlns:a16="http://schemas.microsoft.com/office/drawing/2014/main" id="{FE3C12A8-0638-48AE-94B6-E04261C97544}"/>
                    </a:ext>
                  </a:extLst>
                </p:cNvPr>
                <p:cNvSpPr>
                  <a:spLocks noChangeArrowheads="1"/>
                </p:cNvSpPr>
                <p:nvPr/>
              </p:nvSpPr>
              <p:spPr bwMode="auto">
                <a:xfrm>
                  <a:off x="180" y="0"/>
                  <a:ext cx="362" cy="2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269</a:t>
                  </a:r>
                  <a:endParaRPr lang="zh-CN" altLang="en-US" sz="2400" i="0"/>
                </a:p>
              </p:txBody>
            </p:sp>
            <p:sp>
              <p:nvSpPr>
                <p:cNvPr id="79904" name="Line 246">
                  <a:extLst>
                    <a:ext uri="{FF2B5EF4-FFF2-40B4-BE49-F238E27FC236}">
                      <a16:creationId xmlns:a16="http://schemas.microsoft.com/office/drawing/2014/main" id="{3FB4E8FB-3338-4DA2-AE58-D5501BB65ED6}"/>
                    </a:ext>
                  </a:extLst>
                </p:cNvPr>
                <p:cNvSpPr>
                  <a:spLocks noChangeShapeType="1"/>
                </p:cNvSpPr>
                <p:nvPr/>
              </p:nvSpPr>
              <p:spPr bwMode="auto">
                <a:xfrm>
                  <a:off x="0" y="122"/>
                  <a:ext cx="178" cy="1"/>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sp>
          <p:nvSpPr>
            <p:cNvPr id="79892" name="Text Box 247">
              <a:extLst>
                <a:ext uri="{FF2B5EF4-FFF2-40B4-BE49-F238E27FC236}">
                  <a16:creationId xmlns:a16="http://schemas.microsoft.com/office/drawing/2014/main" id="{AAF7167E-6EB6-48CF-88FA-AAE12205A9C9}"/>
                </a:ext>
              </a:extLst>
            </p:cNvPr>
            <p:cNvSpPr>
              <a:spLocks noChangeArrowheads="1"/>
            </p:cNvSpPr>
            <p:nvPr/>
          </p:nvSpPr>
          <p:spPr bwMode="auto">
            <a:xfrm>
              <a:off x="-112" y="76"/>
              <a:ext cx="64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800" b="1" i="0" dirty="0">
                  <a:solidFill>
                    <a:srgbClr val="A200C8"/>
                  </a:solidFill>
                  <a:latin typeface="Times New Roman" panose="02020603050405020304" pitchFamily="18" charset="0"/>
                  <a:ea typeface="楷体_GB2312" pitchFamily="1" charset="-122"/>
                  <a:sym typeface="Times New Roman" panose="02020603050405020304" pitchFamily="18" charset="0"/>
                </a:rPr>
                <a:t>一趟收集</a:t>
              </a:r>
              <a:endParaRPr lang="zh-CN" altLang="en-US" sz="2400" i="0" dirty="0"/>
            </a:p>
          </p:txBody>
        </p:sp>
      </p:grpSp>
      <p:sp>
        <p:nvSpPr>
          <p:cNvPr id="2" name="Text Box 4">
            <a:extLst>
              <a:ext uri="{FF2B5EF4-FFF2-40B4-BE49-F238E27FC236}">
                <a16:creationId xmlns:a16="http://schemas.microsoft.com/office/drawing/2014/main" id="{336329CD-4BFF-4675-90D6-F4FD002E7D6D}"/>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链式基数排序举例</a:t>
            </a:r>
          </a:p>
        </p:txBody>
      </p:sp>
      <p:sp>
        <p:nvSpPr>
          <p:cNvPr id="3" name="文本框 2">
            <a:extLst>
              <a:ext uri="{FF2B5EF4-FFF2-40B4-BE49-F238E27FC236}">
                <a16:creationId xmlns:a16="http://schemas.microsoft.com/office/drawing/2014/main" id="{E984271E-6F87-93DB-5177-20471C837097}"/>
              </a:ext>
            </a:extLst>
          </p:cNvPr>
          <p:cNvSpPr txBox="1"/>
          <p:nvPr/>
        </p:nvSpPr>
        <p:spPr>
          <a:xfrm>
            <a:off x="734630" y="5752292"/>
            <a:ext cx="2869882" cy="523220"/>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十位分配收集。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901" name="Group 129">
            <a:extLst>
              <a:ext uri="{FF2B5EF4-FFF2-40B4-BE49-F238E27FC236}">
                <a16:creationId xmlns:a16="http://schemas.microsoft.com/office/drawing/2014/main" id="{5DE1980C-B7F0-4DC8-99A1-4C351FA4EBD3}"/>
              </a:ext>
            </a:extLst>
          </p:cNvPr>
          <p:cNvGrpSpPr>
            <a:grpSpLocks/>
          </p:cNvGrpSpPr>
          <p:nvPr/>
        </p:nvGrpSpPr>
        <p:grpSpPr bwMode="auto">
          <a:xfrm>
            <a:off x="117389" y="1268760"/>
            <a:ext cx="8855067" cy="3978275"/>
            <a:chOff x="-112" y="70"/>
            <a:chExt cx="5894" cy="2506"/>
          </a:xfrm>
        </p:grpSpPr>
        <p:grpSp>
          <p:nvGrpSpPr>
            <p:cNvPr id="80902" name="Group 130">
              <a:extLst>
                <a:ext uri="{FF2B5EF4-FFF2-40B4-BE49-F238E27FC236}">
                  <a16:creationId xmlns:a16="http://schemas.microsoft.com/office/drawing/2014/main" id="{F2766E75-1A69-4680-81DA-08AA6560A736}"/>
                </a:ext>
              </a:extLst>
            </p:cNvPr>
            <p:cNvGrpSpPr>
              <a:grpSpLocks/>
            </p:cNvGrpSpPr>
            <p:nvPr/>
          </p:nvGrpSpPr>
          <p:grpSpPr bwMode="auto">
            <a:xfrm>
              <a:off x="509" y="2320"/>
              <a:ext cx="5273" cy="256"/>
              <a:chOff x="0" y="0"/>
              <a:chExt cx="5273" cy="256"/>
            </a:xfrm>
          </p:grpSpPr>
          <p:grpSp>
            <p:nvGrpSpPr>
              <p:cNvPr id="80995" name="Group 131">
                <a:extLst>
                  <a:ext uri="{FF2B5EF4-FFF2-40B4-BE49-F238E27FC236}">
                    <a16:creationId xmlns:a16="http://schemas.microsoft.com/office/drawing/2014/main" id="{DB42AAA0-B1B8-41CA-ABFC-A3C5F10D68E8}"/>
                  </a:ext>
                </a:extLst>
              </p:cNvPr>
              <p:cNvGrpSpPr>
                <a:grpSpLocks/>
              </p:cNvGrpSpPr>
              <p:nvPr/>
            </p:nvGrpSpPr>
            <p:grpSpPr bwMode="auto">
              <a:xfrm>
                <a:off x="0" y="0"/>
                <a:ext cx="542" cy="256"/>
                <a:chOff x="0" y="0"/>
                <a:chExt cx="542" cy="256"/>
              </a:xfrm>
            </p:grpSpPr>
            <p:sp>
              <p:nvSpPr>
                <p:cNvPr id="81023" name="Rectangle 132">
                  <a:extLst>
                    <a:ext uri="{FF2B5EF4-FFF2-40B4-BE49-F238E27FC236}">
                      <a16:creationId xmlns:a16="http://schemas.microsoft.com/office/drawing/2014/main" id="{FF872FAB-A182-45FF-AA6A-93313B9C34B1}"/>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008</a:t>
                  </a:r>
                  <a:endParaRPr lang="zh-CN" altLang="en-US" sz="2400" i="0"/>
                </a:p>
              </p:txBody>
            </p:sp>
            <p:sp>
              <p:nvSpPr>
                <p:cNvPr id="81024" name="Line 133">
                  <a:extLst>
                    <a:ext uri="{FF2B5EF4-FFF2-40B4-BE49-F238E27FC236}">
                      <a16:creationId xmlns:a16="http://schemas.microsoft.com/office/drawing/2014/main" id="{089DF176-C994-47FA-ABB0-777F91F591EB}"/>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96" name="Group 134">
                <a:extLst>
                  <a:ext uri="{FF2B5EF4-FFF2-40B4-BE49-F238E27FC236}">
                    <a16:creationId xmlns:a16="http://schemas.microsoft.com/office/drawing/2014/main" id="{572E53DE-E1DA-47E8-897D-43387F2D0C73}"/>
                  </a:ext>
                </a:extLst>
              </p:cNvPr>
              <p:cNvGrpSpPr>
                <a:grpSpLocks/>
              </p:cNvGrpSpPr>
              <p:nvPr/>
            </p:nvGrpSpPr>
            <p:grpSpPr bwMode="auto">
              <a:xfrm>
                <a:off x="526" y="0"/>
                <a:ext cx="542" cy="256"/>
                <a:chOff x="0" y="0"/>
                <a:chExt cx="542" cy="256"/>
              </a:xfrm>
            </p:grpSpPr>
            <p:sp>
              <p:nvSpPr>
                <p:cNvPr id="81021" name="Rectangle 135">
                  <a:extLst>
                    <a:ext uri="{FF2B5EF4-FFF2-40B4-BE49-F238E27FC236}">
                      <a16:creationId xmlns:a16="http://schemas.microsoft.com/office/drawing/2014/main" id="{AB5936BC-227C-4F81-8992-80B3D63AB385}"/>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063</a:t>
                  </a:r>
                  <a:endParaRPr lang="zh-CN" altLang="en-US" sz="2400" i="0"/>
                </a:p>
              </p:txBody>
            </p:sp>
            <p:sp>
              <p:nvSpPr>
                <p:cNvPr id="81022" name="Line 136">
                  <a:extLst>
                    <a:ext uri="{FF2B5EF4-FFF2-40B4-BE49-F238E27FC236}">
                      <a16:creationId xmlns:a16="http://schemas.microsoft.com/office/drawing/2014/main" id="{55208C95-521A-4778-AB47-EF19AED2767E}"/>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97" name="Group 137">
                <a:extLst>
                  <a:ext uri="{FF2B5EF4-FFF2-40B4-BE49-F238E27FC236}">
                    <a16:creationId xmlns:a16="http://schemas.microsoft.com/office/drawing/2014/main" id="{02F7E23B-81E2-4BE5-83FF-CB0C9019019B}"/>
                  </a:ext>
                </a:extLst>
              </p:cNvPr>
              <p:cNvGrpSpPr>
                <a:grpSpLocks/>
              </p:cNvGrpSpPr>
              <p:nvPr/>
            </p:nvGrpSpPr>
            <p:grpSpPr bwMode="auto">
              <a:xfrm>
                <a:off x="1052" y="0"/>
                <a:ext cx="542" cy="256"/>
                <a:chOff x="0" y="0"/>
                <a:chExt cx="542" cy="256"/>
              </a:xfrm>
            </p:grpSpPr>
            <p:sp>
              <p:nvSpPr>
                <p:cNvPr id="81019" name="Rectangle 138">
                  <a:extLst>
                    <a:ext uri="{FF2B5EF4-FFF2-40B4-BE49-F238E27FC236}">
                      <a16:creationId xmlns:a16="http://schemas.microsoft.com/office/drawing/2014/main" id="{5F2DC2B1-54E5-474B-B663-F9F58BB30883}"/>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083</a:t>
                  </a:r>
                  <a:endParaRPr lang="zh-CN" altLang="en-US" sz="2400" i="0"/>
                </a:p>
              </p:txBody>
            </p:sp>
            <p:sp>
              <p:nvSpPr>
                <p:cNvPr id="81020" name="Line 139">
                  <a:extLst>
                    <a:ext uri="{FF2B5EF4-FFF2-40B4-BE49-F238E27FC236}">
                      <a16:creationId xmlns:a16="http://schemas.microsoft.com/office/drawing/2014/main" id="{270CA9DA-1D8E-4B1A-B12B-4D9C2DF5D251}"/>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98" name="Group 140">
                <a:extLst>
                  <a:ext uri="{FF2B5EF4-FFF2-40B4-BE49-F238E27FC236}">
                    <a16:creationId xmlns:a16="http://schemas.microsoft.com/office/drawing/2014/main" id="{F37018F7-13BB-432A-8FE2-D87CEB375DA0}"/>
                  </a:ext>
                </a:extLst>
              </p:cNvPr>
              <p:cNvGrpSpPr>
                <a:grpSpLocks/>
              </p:cNvGrpSpPr>
              <p:nvPr/>
            </p:nvGrpSpPr>
            <p:grpSpPr bwMode="auto">
              <a:xfrm>
                <a:off x="1577" y="0"/>
                <a:ext cx="542" cy="256"/>
                <a:chOff x="0" y="0"/>
                <a:chExt cx="542" cy="256"/>
              </a:xfrm>
            </p:grpSpPr>
            <p:sp>
              <p:nvSpPr>
                <p:cNvPr id="81017" name="Rectangle 141">
                  <a:extLst>
                    <a:ext uri="{FF2B5EF4-FFF2-40B4-BE49-F238E27FC236}">
                      <a16:creationId xmlns:a16="http://schemas.microsoft.com/office/drawing/2014/main" id="{85A9F1F4-B3FA-4F6E-97A1-CB97302BE1A9}"/>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109</a:t>
                  </a:r>
                  <a:endParaRPr lang="zh-CN" altLang="en-US" sz="2400" i="0"/>
                </a:p>
              </p:txBody>
            </p:sp>
            <p:sp>
              <p:nvSpPr>
                <p:cNvPr id="81018" name="Line 142">
                  <a:extLst>
                    <a:ext uri="{FF2B5EF4-FFF2-40B4-BE49-F238E27FC236}">
                      <a16:creationId xmlns:a16="http://schemas.microsoft.com/office/drawing/2014/main" id="{B92F30B7-0297-44CA-B297-41A9409C768C}"/>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99" name="Group 143">
                <a:extLst>
                  <a:ext uri="{FF2B5EF4-FFF2-40B4-BE49-F238E27FC236}">
                    <a16:creationId xmlns:a16="http://schemas.microsoft.com/office/drawing/2014/main" id="{A05E7A46-54DC-4C7A-91E2-4209C63B5322}"/>
                  </a:ext>
                </a:extLst>
              </p:cNvPr>
              <p:cNvGrpSpPr>
                <a:grpSpLocks/>
              </p:cNvGrpSpPr>
              <p:nvPr/>
            </p:nvGrpSpPr>
            <p:grpSpPr bwMode="auto">
              <a:xfrm>
                <a:off x="2103" y="0"/>
                <a:ext cx="542" cy="256"/>
                <a:chOff x="0" y="0"/>
                <a:chExt cx="542" cy="256"/>
              </a:xfrm>
            </p:grpSpPr>
            <p:sp>
              <p:nvSpPr>
                <p:cNvPr id="81015" name="Rectangle 144">
                  <a:extLst>
                    <a:ext uri="{FF2B5EF4-FFF2-40B4-BE49-F238E27FC236}">
                      <a16:creationId xmlns:a16="http://schemas.microsoft.com/office/drawing/2014/main" id="{3E9380BE-B6C4-42E3-B1FC-117DD5888C29}"/>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184</a:t>
                  </a:r>
                  <a:endParaRPr lang="zh-CN" altLang="en-US" sz="2400" i="0"/>
                </a:p>
              </p:txBody>
            </p:sp>
            <p:sp>
              <p:nvSpPr>
                <p:cNvPr id="81016" name="Line 145">
                  <a:extLst>
                    <a:ext uri="{FF2B5EF4-FFF2-40B4-BE49-F238E27FC236}">
                      <a16:creationId xmlns:a16="http://schemas.microsoft.com/office/drawing/2014/main" id="{5708C54A-AEEB-4967-B160-82BC0DB06C70}"/>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1000" name="Group 146">
                <a:extLst>
                  <a:ext uri="{FF2B5EF4-FFF2-40B4-BE49-F238E27FC236}">
                    <a16:creationId xmlns:a16="http://schemas.microsoft.com/office/drawing/2014/main" id="{2862050B-DCBA-4D2C-81E9-A95E6D120359}"/>
                  </a:ext>
                </a:extLst>
              </p:cNvPr>
              <p:cNvGrpSpPr>
                <a:grpSpLocks/>
              </p:cNvGrpSpPr>
              <p:nvPr/>
            </p:nvGrpSpPr>
            <p:grpSpPr bwMode="auto">
              <a:xfrm>
                <a:off x="2629" y="0"/>
                <a:ext cx="542" cy="256"/>
                <a:chOff x="0" y="0"/>
                <a:chExt cx="542" cy="256"/>
              </a:xfrm>
            </p:grpSpPr>
            <p:sp>
              <p:nvSpPr>
                <p:cNvPr id="81013" name="Rectangle 147">
                  <a:extLst>
                    <a:ext uri="{FF2B5EF4-FFF2-40B4-BE49-F238E27FC236}">
                      <a16:creationId xmlns:a16="http://schemas.microsoft.com/office/drawing/2014/main" id="{D76C56C4-947B-4216-826F-74A828EB20F8}"/>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269</a:t>
                  </a:r>
                  <a:endParaRPr lang="zh-CN" altLang="en-US" sz="2400" i="0"/>
                </a:p>
              </p:txBody>
            </p:sp>
            <p:sp>
              <p:nvSpPr>
                <p:cNvPr id="81014" name="Line 148">
                  <a:extLst>
                    <a:ext uri="{FF2B5EF4-FFF2-40B4-BE49-F238E27FC236}">
                      <a16:creationId xmlns:a16="http://schemas.microsoft.com/office/drawing/2014/main" id="{BD49596A-7837-48FE-AE46-F7F7BC106772}"/>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1001" name="Group 149">
                <a:extLst>
                  <a:ext uri="{FF2B5EF4-FFF2-40B4-BE49-F238E27FC236}">
                    <a16:creationId xmlns:a16="http://schemas.microsoft.com/office/drawing/2014/main" id="{12E6354A-D0BE-4F8F-8BF1-DB39CD1E3DE2}"/>
                  </a:ext>
                </a:extLst>
              </p:cNvPr>
              <p:cNvGrpSpPr>
                <a:grpSpLocks/>
              </p:cNvGrpSpPr>
              <p:nvPr/>
            </p:nvGrpSpPr>
            <p:grpSpPr bwMode="auto">
              <a:xfrm>
                <a:off x="3154" y="0"/>
                <a:ext cx="542" cy="256"/>
                <a:chOff x="0" y="0"/>
                <a:chExt cx="542" cy="256"/>
              </a:xfrm>
            </p:grpSpPr>
            <p:sp>
              <p:nvSpPr>
                <p:cNvPr id="81011" name="Rectangle 150">
                  <a:extLst>
                    <a:ext uri="{FF2B5EF4-FFF2-40B4-BE49-F238E27FC236}">
                      <a16:creationId xmlns:a16="http://schemas.microsoft.com/office/drawing/2014/main" id="{1C2CEDC3-6AC9-40DE-B6E0-4442AE649EFF}"/>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278</a:t>
                  </a:r>
                  <a:endParaRPr lang="zh-CN" altLang="en-US" sz="2400" i="0"/>
                </a:p>
              </p:txBody>
            </p:sp>
            <p:sp>
              <p:nvSpPr>
                <p:cNvPr id="81012" name="Line 151">
                  <a:extLst>
                    <a:ext uri="{FF2B5EF4-FFF2-40B4-BE49-F238E27FC236}">
                      <a16:creationId xmlns:a16="http://schemas.microsoft.com/office/drawing/2014/main" id="{E13AD67F-8A9B-460F-93FE-01978F7F0F47}"/>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1002" name="Group 152">
                <a:extLst>
                  <a:ext uri="{FF2B5EF4-FFF2-40B4-BE49-F238E27FC236}">
                    <a16:creationId xmlns:a16="http://schemas.microsoft.com/office/drawing/2014/main" id="{38CFC36C-01C2-45D6-8CAD-CFB1C8259AD3}"/>
                  </a:ext>
                </a:extLst>
              </p:cNvPr>
              <p:cNvGrpSpPr>
                <a:grpSpLocks/>
              </p:cNvGrpSpPr>
              <p:nvPr/>
            </p:nvGrpSpPr>
            <p:grpSpPr bwMode="auto">
              <a:xfrm>
                <a:off x="3680" y="0"/>
                <a:ext cx="542" cy="256"/>
                <a:chOff x="0" y="0"/>
                <a:chExt cx="542" cy="256"/>
              </a:xfrm>
            </p:grpSpPr>
            <p:sp>
              <p:nvSpPr>
                <p:cNvPr id="81009" name="Rectangle 153">
                  <a:extLst>
                    <a:ext uri="{FF2B5EF4-FFF2-40B4-BE49-F238E27FC236}">
                      <a16:creationId xmlns:a16="http://schemas.microsoft.com/office/drawing/2014/main" id="{A0E3DBD7-2C24-40C9-BB66-1C6AA0CF70F3}"/>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505</a:t>
                  </a:r>
                  <a:endParaRPr lang="zh-CN" altLang="en-US" sz="2400" i="0"/>
                </a:p>
              </p:txBody>
            </p:sp>
            <p:sp>
              <p:nvSpPr>
                <p:cNvPr id="81010" name="Line 154">
                  <a:extLst>
                    <a:ext uri="{FF2B5EF4-FFF2-40B4-BE49-F238E27FC236}">
                      <a16:creationId xmlns:a16="http://schemas.microsoft.com/office/drawing/2014/main" id="{35A92AB0-73DC-4E99-B494-87EDF9111234}"/>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1003" name="Group 155">
                <a:extLst>
                  <a:ext uri="{FF2B5EF4-FFF2-40B4-BE49-F238E27FC236}">
                    <a16:creationId xmlns:a16="http://schemas.microsoft.com/office/drawing/2014/main" id="{ABA13750-4204-4CE8-8067-7132A5F27EEE}"/>
                  </a:ext>
                </a:extLst>
              </p:cNvPr>
              <p:cNvGrpSpPr>
                <a:grpSpLocks/>
              </p:cNvGrpSpPr>
              <p:nvPr/>
            </p:nvGrpSpPr>
            <p:grpSpPr bwMode="auto">
              <a:xfrm>
                <a:off x="4206" y="0"/>
                <a:ext cx="542" cy="256"/>
                <a:chOff x="0" y="0"/>
                <a:chExt cx="542" cy="256"/>
              </a:xfrm>
            </p:grpSpPr>
            <p:sp>
              <p:nvSpPr>
                <p:cNvPr id="81007" name="Rectangle 156">
                  <a:extLst>
                    <a:ext uri="{FF2B5EF4-FFF2-40B4-BE49-F238E27FC236}">
                      <a16:creationId xmlns:a16="http://schemas.microsoft.com/office/drawing/2014/main" id="{007CBCA1-C56B-45AF-BF38-4A2B6CB055F2}"/>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589</a:t>
                  </a:r>
                  <a:endParaRPr lang="zh-CN" altLang="en-US" sz="2400" i="0"/>
                </a:p>
              </p:txBody>
            </p:sp>
            <p:sp>
              <p:nvSpPr>
                <p:cNvPr id="81008" name="Line 157">
                  <a:extLst>
                    <a:ext uri="{FF2B5EF4-FFF2-40B4-BE49-F238E27FC236}">
                      <a16:creationId xmlns:a16="http://schemas.microsoft.com/office/drawing/2014/main" id="{3185E5DC-0452-47B6-86E0-33F46EB70241}"/>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1004" name="Group 158">
                <a:extLst>
                  <a:ext uri="{FF2B5EF4-FFF2-40B4-BE49-F238E27FC236}">
                    <a16:creationId xmlns:a16="http://schemas.microsoft.com/office/drawing/2014/main" id="{18A711F6-B810-48DA-8EEB-4F36E694BF49}"/>
                  </a:ext>
                </a:extLst>
              </p:cNvPr>
              <p:cNvGrpSpPr>
                <a:grpSpLocks/>
              </p:cNvGrpSpPr>
              <p:nvPr/>
            </p:nvGrpSpPr>
            <p:grpSpPr bwMode="auto">
              <a:xfrm>
                <a:off x="4731" y="0"/>
                <a:ext cx="542" cy="256"/>
                <a:chOff x="0" y="0"/>
                <a:chExt cx="542" cy="256"/>
              </a:xfrm>
            </p:grpSpPr>
            <p:sp>
              <p:nvSpPr>
                <p:cNvPr id="81005" name="Rectangle 159">
                  <a:extLst>
                    <a:ext uri="{FF2B5EF4-FFF2-40B4-BE49-F238E27FC236}">
                      <a16:creationId xmlns:a16="http://schemas.microsoft.com/office/drawing/2014/main" id="{7AFBF486-2D3C-41CC-9583-EB955CA90D43}"/>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930</a:t>
                  </a:r>
                  <a:endParaRPr lang="zh-CN" altLang="en-US" sz="2400" i="0"/>
                </a:p>
              </p:txBody>
            </p:sp>
            <p:sp>
              <p:nvSpPr>
                <p:cNvPr id="81006" name="Line 160">
                  <a:extLst>
                    <a:ext uri="{FF2B5EF4-FFF2-40B4-BE49-F238E27FC236}">
                      <a16:creationId xmlns:a16="http://schemas.microsoft.com/office/drawing/2014/main" id="{0A8EFEEB-0018-4D63-B9CF-5974002818B7}"/>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sp>
          <p:nvSpPr>
            <p:cNvPr id="80903" name="Text Box 161">
              <a:extLst>
                <a:ext uri="{FF2B5EF4-FFF2-40B4-BE49-F238E27FC236}">
                  <a16:creationId xmlns:a16="http://schemas.microsoft.com/office/drawing/2014/main" id="{DD7AEF31-2DB4-4BD7-8264-80788EEE6561}"/>
                </a:ext>
              </a:extLst>
            </p:cNvPr>
            <p:cNvSpPr>
              <a:spLocks noChangeArrowheads="1"/>
            </p:cNvSpPr>
            <p:nvPr/>
          </p:nvSpPr>
          <p:spPr bwMode="auto">
            <a:xfrm>
              <a:off x="-112" y="2326"/>
              <a:ext cx="6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800" b="1" i="0" dirty="0">
                  <a:solidFill>
                    <a:srgbClr val="A200C8"/>
                  </a:solidFill>
                  <a:latin typeface="Times New Roman" panose="02020603050405020304" pitchFamily="18" charset="0"/>
                  <a:ea typeface="楷体_GB2312" pitchFamily="1" charset="-122"/>
                  <a:sym typeface="Times New Roman" panose="02020603050405020304" pitchFamily="18" charset="0"/>
                </a:rPr>
                <a:t>三趟收集</a:t>
              </a:r>
              <a:endParaRPr lang="zh-CN" altLang="en-US" sz="2400" i="0" dirty="0"/>
            </a:p>
          </p:txBody>
        </p:sp>
        <p:grpSp>
          <p:nvGrpSpPr>
            <p:cNvPr id="80904" name="Group 162">
              <a:extLst>
                <a:ext uri="{FF2B5EF4-FFF2-40B4-BE49-F238E27FC236}">
                  <a16:creationId xmlns:a16="http://schemas.microsoft.com/office/drawing/2014/main" id="{3D1986B7-0A90-48E7-A2DF-B41D630C9970}"/>
                </a:ext>
              </a:extLst>
            </p:cNvPr>
            <p:cNvGrpSpPr>
              <a:grpSpLocks/>
            </p:cNvGrpSpPr>
            <p:nvPr/>
          </p:nvGrpSpPr>
          <p:grpSpPr bwMode="auto">
            <a:xfrm>
              <a:off x="1212" y="1626"/>
              <a:ext cx="367" cy="437"/>
              <a:chOff x="0" y="0"/>
              <a:chExt cx="367" cy="437"/>
            </a:xfrm>
          </p:grpSpPr>
          <p:sp>
            <p:nvSpPr>
              <p:cNvPr id="80993" name="Text Box 163">
                <a:extLst>
                  <a:ext uri="{FF2B5EF4-FFF2-40B4-BE49-F238E27FC236}">
                    <a16:creationId xmlns:a16="http://schemas.microsoft.com/office/drawing/2014/main" id="{77697F61-E9A8-4569-AE0A-7FD2F7FF9438}"/>
                  </a:ext>
                </a:extLst>
              </p:cNvPr>
              <p:cNvSpPr>
                <a:spLocks noChangeArrowheads="1"/>
              </p:cNvSpPr>
              <p:nvPr/>
            </p:nvSpPr>
            <p:spPr bwMode="auto">
              <a:xfrm>
                <a:off x="0" y="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109</a:t>
                </a:r>
                <a:endParaRPr lang="zh-CN" altLang="en-US" sz="2400" i="0"/>
              </a:p>
            </p:txBody>
          </p:sp>
          <p:sp>
            <p:nvSpPr>
              <p:cNvPr id="80994" name="Line 164">
                <a:extLst>
                  <a:ext uri="{FF2B5EF4-FFF2-40B4-BE49-F238E27FC236}">
                    <a16:creationId xmlns:a16="http://schemas.microsoft.com/office/drawing/2014/main" id="{5B86904C-8BB7-4727-BA35-04CEFCFDF3C8}"/>
                  </a:ext>
                </a:extLst>
              </p:cNvPr>
              <p:cNvSpPr>
                <a:spLocks noChangeShapeType="1"/>
              </p:cNvSpPr>
              <p:nvPr/>
            </p:nvSpPr>
            <p:spPr bwMode="auto">
              <a:xfrm flipH="1" flipV="1">
                <a:off x="186" y="236"/>
                <a:ext cx="1" cy="20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05" name="Group 165">
              <a:extLst>
                <a:ext uri="{FF2B5EF4-FFF2-40B4-BE49-F238E27FC236}">
                  <a16:creationId xmlns:a16="http://schemas.microsoft.com/office/drawing/2014/main" id="{4BA3C6B5-97D9-4B0B-A03A-76E0F5DECF8F}"/>
                </a:ext>
              </a:extLst>
            </p:cNvPr>
            <p:cNvGrpSpPr>
              <a:grpSpLocks/>
            </p:cNvGrpSpPr>
            <p:nvPr/>
          </p:nvGrpSpPr>
          <p:grpSpPr bwMode="auto">
            <a:xfrm>
              <a:off x="692" y="1615"/>
              <a:ext cx="367" cy="438"/>
              <a:chOff x="0" y="0"/>
              <a:chExt cx="367" cy="438"/>
            </a:xfrm>
          </p:grpSpPr>
          <p:sp>
            <p:nvSpPr>
              <p:cNvPr id="80991" name="Text Box 166">
                <a:extLst>
                  <a:ext uri="{FF2B5EF4-FFF2-40B4-BE49-F238E27FC236}">
                    <a16:creationId xmlns:a16="http://schemas.microsoft.com/office/drawing/2014/main" id="{81C19C1C-9E06-4867-8368-E485B2F5ADDE}"/>
                  </a:ext>
                </a:extLst>
              </p:cNvPr>
              <p:cNvSpPr>
                <a:spLocks noChangeArrowheads="1"/>
              </p:cNvSpPr>
              <p:nvPr/>
            </p:nvSpPr>
            <p:spPr bwMode="auto">
              <a:xfrm>
                <a:off x="0" y="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008</a:t>
                </a:r>
                <a:endParaRPr lang="zh-CN" altLang="en-US" sz="2400" i="0"/>
              </a:p>
            </p:txBody>
          </p:sp>
          <p:sp>
            <p:nvSpPr>
              <p:cNvPr id="80992" name="Line 167">
                <a:extLst>
                  <a:ext uri="{FF2B5EF4-FFF2-40B4-BE49-F238E27FC236}">
                    <a16:creationId xmlns:a16="http://schemas.microsoft.com/office/drawing/2014/main" id="{671B690F-A690-45FE-8FE5-C6075845F488}"/>
                  </a:ext>
                </a:extLst>
              </p:cNvPr>
              <p:cNvSpPr>
                <a:spLocks noChangeShapeType="1"/>
              </p:cNvSpPr>
              <p:nvPr/>
            </p:nvSpPr>
            <p:spPr bwMode="auto">
              <a:xfrm flipH="1" flipV="1">
                <a:off x="151" y="237"/>
                <a:ext cx="1" cy="20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06" name="Group 168">
              <a:extLst>
                <a:ext uri="{FF2B5EF4-FFF2-40B4-BE49-F238E27FC236}">
                  <a16:creationId xmlns:a16="http://schemas.microsoft.com/office/drawing/2014/main" id="{CE2BE609-769C-41E4-8D05-673958845769}"/>
                </a:ext>
              </a:extLst>
            </p:cNvPr>
            <p:cNvGrpSpPr>
              <a:grpSpLocks/>
            </p:cNvGrpSpPr>
            <p:nvPr/>
          </p:nvGrpSpPr>
          <p:grpSpPr bwMode="auto">
            <a:xfrm>
              <a:off x="1217" y="711"/>
              <a:ext cx="367" cy="896"/>
              <a:chOff x="0" y="0"/>
              <a:chExt cx="367" cy="896"/>
            </a:xfrm>
          </p:grpSpPr>
          <p:sp>
            <p:nvSpPr>
              <p:cNvPr id="80988" name="Text Box 169">
                <a:extLst>
                  <a:ext uri="{FF2B5EF4-FFF2-40B4-BE49-F238E27FC236}">
                    <a16:creationId xmlns:a16="http://schemas.microsoft.com/office/drawing/2014/main" id="{95F64171-2F9A-43FD-BF02-27B53EADFB35}"/>
                  </a:ext>
                </a:extLst>
              </p:cNvPr>
              <p:cNvSpPr>
                <a:spLocks noChangeArrowheads="1"/>
              </p:cNvSpPr>
              <p:nvPr/>
            </p:nvSpPr>
            <p:spPr bwMode="auto">
              <a:xfrm>
                <a:off x="0" y="53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184</a:t>
                </a:r>
                <a:endParaRPr lang="zh-CN" altLang="en-US" sz="2400" i="0"/>
              </a:p>
            </p:txBody>
          </p:sp>
          <p:sp>
            <p:nvSpPr>
              <p:cNvPr id="80989" name="Line 170">
                <a:extLst>
                  <a:ext uri="{FF2B5EF4-FFF2-40B4-BE49-F238E27FC236}">
                    <a16:creationId xmlns:a16="http://schemas.microsoft.com/office/drawing/2014/main" id="{C0D48D09-5541-4415-A831-2BBB97E0990E}"/>
                  </a:ext>
                </a:extLst>
              </p:cNvPr>
              <p:cNvSpPr>
                <a:spLocks noChangeShapeType="1"/>
              </p:cNvSpPr>
              <p:nvPr/>
            </p:nvSpPr>
            <p:spPr bwMode="auto">
              <a:xfrm flipV="1">
                <a:off x="192" y="785"/>
                <a:ext cx="1" cy="11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80990" name="Line 171">
                <a:extLst>
                  <a:ext uri="{FF2B5EF4-FFF2-40B4-BE49-F238E27FC236}">
                    <a16:creationId xmlns:a16="http://schemas.microsoft.com/office/drawing/2014/main" id="{A1C1010A-8FEB-47A1-907C-7EF887AE01EF}"/>
                  </a:ext>
                </a:extLst>
              </p:cNvPr>
              <p:cNvSpPr>
                <a:spLocks noChangeShapeType="1"/>
              </p:cNvSpPr>
              <p:nvPr/>
            </p:nvSpPr>
            <p:spPr bwMode="auto">
              <a:xfrm>
                <a:off x="196" y="0"/>
                <a:ext cx="1" cy="545"/>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07" name="Group 172">
              <a:extLst>
                <a:ext uri="{FF2B5EF4-FFF2-40B4-BE49-F238E27FC236}">
                  <a16:creationId xmlns:a16="http://schemas.microsoft.com/office/drawing/2014/main" id="{31E79E42-1861-4F9C-A097-180E81F46591}"/>
                </a:ext>
              </a:extLst>
            </p:cNvPr>
            <p:cNvGrpSpPr>
              <a:grpSpLocks/>
            </p:cNvGrpSpPr>
            <p:nvPr/>
          </p:nvGrpSpPr>
          <p:grpSpPr bwMode="auto">
            <a:xfrm>
              <a:off x="5411" y="688"/>
              <a:ext cx="367" cy="1352"/>
              <a:chOff x="0" y="0"/>
              <a:chExt cx="367" cy="1352"/>
            </a:xfrm>
          </p:grpSpPr>
          <p:sp>
            <p:nvSpPr>
              <p:cNvPr id="80985" name="Text Box 173">
                <a:extLst>
                  <a:ext uri="{FF2B5EF4-FFF2-40B4-BE49-F238E27FC236}">
                    <a16:creationId xmlns:a16="http://schemas.microsoft.com/office/drawing/2014/main" id="{1BEB6E25-C7E4-415D-A274-457DD2F87433}"/>
                  </a:ext>
                </a:extLst>
              </p:cNvPr>
              <p:cNvSpPr>
                <a:spLocks noChangeArrowheads="1"/>
              </p:cNvSpPr>
              <p:nvPr/>
            </p:nvSpPr>
            <p:spPr bwMode="auto">
              <a:xfrm>
                <a:off x="0" y="916"/>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930</a:t>
                </a:r>
                <a:endParaRPr lang="zh-CN" altLang="en-US" sz="2400" i="0"/>
              </a:p>
            </p:txBody>
          </p:sp>
          <p:sp>
            <p:nvSpPr>
              <p:cNvPr id="80986" name="Line 174">
                <a:extLst>
                  <a:ext uri="{FF2B5EF4-FFF2-40B4-BE49-F238E27FC236}">
                    <a16:creationId xmlns:a16="http://schemas.microsoft.com/office/drawing/2014/main" id="{89C6432F-A343-43EE-BAE3-4FCDCB24620D}"/>
                  </a:ext>
                </a:extLst>
              </p:cNvPr>
              <p:cNvSpPr>
                <a:spLocks noChangeShapeType="1"/>
              </p:cNvSpPr>
              <p:nvPr/>
            </p:nvSpPr>
            <p:spPr bwMode="auto">
              <a:xfrm flipH="1" flipV="1">
                <a:off x="189" y="1151"/>
                <a:ext cx="1" cy="20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80987" name="Line 175">
                <a:extLst>
                  <a:ext uri="{FF2B5EF4-FFF2-40B4-BE49-F238E27FC236}">
                    <a16:creationId xmlns:a16="http://schemas.microsoft.com/office/drawing/2014/main" id="{855DA47F-0F3C-4650-A4DF-155B0C65C902}"/>
                  </a:ext>
                </a:extLst>
              </p:cNvPr>
              <p:cNvSpPr>
                <a:spLocks noChangeShapeType="1"/>
              </p:cNvSpPr>
              <p:nvPr/>
            </p:nvSpPr>
            <p:spPr bwMode="auto">
              <a:xfrm>
                <a:off x="182" y="0"/>
                <a:ext cx="1" cy="91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08" name="Group 176">
              <a:extLst>
                <a:ext uri="{FF2B5EF4-FFF2-40B4-BE49-F238E27FC236}">
                  <a16:creationId xmlns:a16="http://schemas.microsoft.com/office/drawing/2014/main" id="{82C7979B-17B2-467D-84A3-1A17D1F947D9}"/>
                </a:ext>
              </a:extLst>
            </p:cNvPr>
            <p:cNvGrpSpPr>
              <a:grpSpLocks/>
            </p:cNvGrpSpPr>
            <p:nvPr/>
          </p:nvGrpSpPr>
          <p:grpSpPr bwMode="auto">
            <a:xfrm>
              <a:off x="-66" y="459"/>
              <a:ext cx="5739" cy="1792"/>
              <a:chOff x="-583" y="0"/>
              <a:chExt cx="5739" cy="1792"/>
            </a:xfrm>
          </p:grpSpPr>
          <p:grpSp>
            <p:nvGrpSpPr>
              <p:cNvPr id="80962" name="Group 177">
                <a:extLst>
                  <a:ext uri="{FF2B5EF4-FFF2-40B4-BE49-F238E27FC236}">
                    <a16:creationId xmlns:a16="http://schemas.microsoft.com/office/drawing/2014/main" id="{99255F83-0DB5-4007-9E7D-ED1C95E140B0}"/>
                  </a:ext>
                </a:extLst>
              </p:cNvPr>
              <p:cNvGrpSpPr>
                <a:grpSpLocks/>
              </p:cNvGrpSpPr>
              <p:nvPr/>
            </p:nvGrpSpPr>
            <p:grpSpPr bwMode="auto">
              <a:xfrm>
                <a:off x="163" y="0"/>
                <a:ext cx="4993" cy="252"/>
                <a:chOff x="0" y="0"/>
                <a:chExt cx="4993" cy="252"/>
              </a:xfrm>
            </p:grpSpPr>
            <p:sp>
              <p:nvSpPr>
                <p:cNvPr id="80975" name="Text Box 178">
                  <a:extLst>
                    <a:ext uri="{FF2B5EF4-FFF2-40B4-BE49-F238E27FC236}">
                      <a16:creationId xmlns:a16="http://schemas.microsoft.com/office/drawing/2014/main" id="{F2D21F41-5E66-4BF6-B062-99C9EF777B2E}"/>
                    </a:ext>
                  </a:extLst>
                </p:cNvPr>
                <p:cNvSpPr>
                  <a:spLocks noChangeArrowheads="1"/>
                </p:cNvSpPr>
                <p:nvPr/>
              </p:nvSpPr>
              <p:spPr bwMode="auto">
                <a:xfrm>
                  <a:off x="0" y="0"/>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e[0]</a:t>
                  </a:r>
                  <a:endParaRPr lang="zh-CN" altLang="en-US" sz="2400" i="0"/>
                </a:p>
              </p:txBody>
            </p:sp>
            <p:sp>
              <p:nvSpPr>
                <p:cNvPr id="80976" name="Text Box 179">
                  <a:extLst>
                    <a:ext uri="{FF2B5EF4-FFF2-40B4-BE49-F238E27FC236}">
                      <a16:creationId xmlns:a16="http://schemas.microsoft.com/office/drawing/2014/main" id="{B0E93BBB-FC27-4993-8DCA-54AAAAB13D73}"/>
                    </a:ext>
                  </a:extLst>
                </p:cNvPr>
                <p:cNvSpPr>
                  <a:spLocks noChangeArrowheads="1"/>
                </p:cNvSpPr>
                <p:nvPr/>
              </p:nvSpPr>
              <p:spPr bwMode="auto">
                <a:xfrm>
                  <a:off x="524" y="0"/>
                  <a:ext cx="27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e[1]</a:t>
                  </a:r>
                  <a:endParaRPr lang="zh-CN" altLang="en-US" sz="2400" i="0"/>
                </a:p>
              </p:txBody>
            </p:sp>
            <p:sp>
              <p:nvSpPr>
                <p:cNvPr id="80977" name="Text Box 180">
                  <a:extLst>
                    <a:ext uri="{FF2B5EF4-FFF2-40B4-BE49-F238E27FC236}">
                      <a16:creationId xmlns:a16="http://schemas.microsoft.com/office/drawing/2014/main" id="{B2112524-A373-4DCB-9043-99803D8BAD7E}"/>
                    </a:ext>
                  </a:extLst>
                </p:cNvPr>
                <p:cNvSpPr>
                  <a:spLocks noChangeArrowheads="1"/>
                </p:cNvSpPr>
                <p:nvPr/>
              </p:nvSpPr>
              <p:spPr bwMode="auto">
                <a:xfrm>
                  <a:off x="1048" y="0"/>
                  <a:ext cx="27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e[2]</a:t>
                  </a:r>
                  <a:endParaRPr lang="zh-CN" altLang="en-US" sz="2400" i="0"/>
                </a:p>
              </p:txBody>
            </p:sp>
            <p:sp>
              <p:nvSpPr>
                <p:cNvPr id="80978" name="Text Box 181">
                  <a:extLst>
                    <a:ext uri="{FF2B5EF4-FFF2-40B4-BE49-F238E27FC236}">
                      <a16:creationId xmlns:a16="http://schemas.microsoft.com/office/drawing/2014/main" id="{8CA1AEB6-786E-4CD3-8350-29A46C241ACF}"/>
                    </a:ext>
                  </a:extLst>
                </p:cNvPr>
                <p:cNvSpPr>
                  <a:spLocks noChangeArrowheads="1"/>
                </p:cNvSpPr>
                <p:nvPr/>
              </p:nvSpPr>
              <p:spPr bwMode="auto">
                <a:xfrm>
                  <a:off x="1573" y="0"/>
                  <a:ext cx="27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e[3]</a:t>
                  </a:r>
                  <a:endParaRPr lang="zh-CN" altLang="en-US" sz="2400" i="0"/>
                </a:p>
              </p:txBody>
            </p:sp>
            <p:sp>
              <p:nvSpPr>
                <p:cNvPr id="80979" name="Text Box 182">
                  <a:extLst>
                    <a:ext uri="{FF2B5EF4-FFF2-40B4-BE49-F238E27FC236}">
                      <a16:creationId xmlns:a16="http://schemas.microsoft.com/office/drawing/2014/main" id="{56EA0B5F-2851-4FB2-8393-E7F4DB043FD9}"/>
                    </a:ext>
                  </a:extLst>
                </p:cNvPr>
                <p:cNvSpPr>
                  <a:spLocks noChangeArrowheads="1"/>
                </p:cNvSpPr>
                <p:nvPr/>
              </p:nvSpPr>
              <p:spPr bwMode="auto">
                <a:xfrm>
                  <a:off x="2099" y="0"/>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e[4]</a:t>
                  </a:r>
                  <a:endParaRPr lang="zh-CN" altLang="en-US" sz="2400" i="0"/>
                </a:p>
              </p:txBody>
            </p:sp>
            <p:sp>
              <p:nvSpPr>
                <p:cNvPr id="80980" name="Text Box 183">
                  <a:extLst>
                    <a:ext uri="{FF2B5EF4-FFF2-40B4-BE49-F238E27FC236}">
                      <a16:creationId xmlns:a16="http://schemas.microsoft.com/office/drawing/2014/main" id="{0980502E-1AEF-4AE7-9478-27B074ECC835}"/>
                    </a:ext>
                  </a:extLst>
                </p:cNvPr>
                <p:cNvSpPr>
                  <a:spLocks noChangeArrowheads="1"/>
                </p:cNvSpPr>
                <p:nvPr/>
              </p:nvSpPr>
              <p:spPr bwMode="auto">
                <a:xfrm>
                  <a:off x="2623" y="0"/>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e[5]</a:t>
                  </a:r>
                  <a:endParaRPr lang="zh-CN" altLang="en-US" sz="2400" i="0"/>
                </a:p>
              </p:txBody>
            </p:sp>
            <p:sp>
              <p:nvSpPr>
                <p:cNvPr id="80981" name="Text Box 184">
                  <a:extLst>
                    <a:ext uri="{FF2B5EF4-FFF2-40B4-BE49-F238E27FC236}">
                      <a16:creationId xmlns:a16="http://schemas.microsoft.com/office/drawing/2014/main" id="{65A3EA2A-88F8-4423-8C99-DB2165A22643}"/>
                    </a:ext>
                  </a:extLst>
                </p:cNvPr>
                <p:cNvSpPr>
                  <a:spLocks noChangeArrowheads="1"/>
                </p:cNvSpPr>
                <p:nvPr/>
              </p:nvSpPr>
              <p:spPr bwMode="auto">
                <a:xfrm>
                  <a:off x="3148" y="0"/>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e[6]</a:t>
                  </a:r>
                  <a:endParaRPr lang="zh-CN" altLang="en-US" sz="2400" i="0"/>
                </a:p>
              </p:txBody>
            </p:sp>
            <p:sp>
              <p:nvSpPr>
                <p:cNvPr id="80982" name="Text Box 185">
                  <a:extLst>
                    <a:ext uri="{FF2B5EF4-FFF2-40B4-BE49-F238E27FC236}">
                      <a16:creationId xmlns:a16="http://schemas.microsoft.com/office/drawing/2014/main" id="{48A80C86-F267-4DDB-9D0C-7B140C67CDB0}"/>
                    </a:ext>
                  </a:extLst>
                </p:cNvPr>
                <p:cNvSpPr>
                  <a:spLocks noChangeArrowheads="1"/>
                </p:cNvSpPr>
                <p:nvPr/>
              </p:nvSpPr>
              <p:spPr bwMode="auto">
                <a:xfrm>
                  <a:off x="3672" y="0"/>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e[7]</a:t>
                  </a:r>
                  <a:endParaRPr lang="zh-CN" altLang="en-US" sz="2400" i="0"/>
                </a:p>
              </p:txBody>
            </p:sp>
            <p:sp>
              <p:nvSpPr>
                <p:cNvPr id="80983" name="Text Box 186">
                  <a:extLst>
                    <a:ext uri="{FF2B5EF4-FFF2-40B4-BE49-F238E27FC236}">
                      <a16:creationId xmlns:a16="http://schemas.microsoft.com/office/drawing/2014/main" id="{BE8CE8C9-8090-4C8E-81EC-DEECF22CD655}"/>
                    </a:ext>
                  </a:extLst>
                </p:cNvPr>
                <p:cNvSpPr>
                  <a:spLocks noChangeArrowheads="1"/>
                </p:cNvSpPr>
                <p:nvPr/>
              </p:nvSpPr>
              <p:spPr bwMode="auto">
                <a:xfrm>
                  <a:off x="4196" y="0"/>
                  <a:ext cx="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e[8]</a:t>
                  </a:r>
                  <a:endParaRPr lang="zh-CN" altLang="en-US" sz="2400" i="0"/>
                </a:p>
              </p:txBody>
            </p:sp>
            <p:sp>
              <p:nvSpPr>
                <p:cNvPr id="80984" name="Text Box 187">
                  <a:extLst>
                    <a:ext uri="{FF2B5EF4-FFF2-40B4-BE49-F238E27FC236}">
                      <a16:creationId xmlns:a16="http://schemas.microsoft.com/office/drawing/2014/main" id="{2B116F9C-84FE-44C7-BB0C-5EAAE873A7FA}"/>
                    </a:ext>
                  </a:extLst>
                </p:cNvPr>
                <p:cNvSpPr>
                  <a:spLocks noChangeArrowheads="1"/>
                </p:cNvSpPr>
                <p:nvPr/>
              </p:nvSpPr>
              <p:spPr bwMode="auto">
                <a:xfrm>
                  <a:off x="4719" y="0"/>
                  <a:ext cx="27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e[9]</a:t>
                  </a:r>
                  <a:endParaRPr lang="zh-CN" altLang="en-US" sz="2400" i="0"/>
                </a:p>
              </p:txBody>
            </p:sp>
          </p:grpSp>
          <p:grpSp>
            <p:nvGrpSpPr>
              <p:cNvPr id="80963" name="Group 188">
                <a:extLst>
                  <a:ext uri="{FF2B5EF4-FFF2-40B4-BE49-F238E27FC236}">
                    <a16:creationId xmlns:a16="http://schemas.microsoft.com/office/drawing/2014/main" id="{D4303AE8-3608-433F-A488-AE554DB8DC98}"/>
                  </a:ext>
                </a:extLst>
              </p:cNvPr>
              <p:cNvGrpSpPr>
                <a:grpSpLocks/>
              </p:cNvGrpSpPr>
              <p:nvPr/>
            </p:nvGrpSpPr>
            <p:grpSpPr bwMode="auto">
              <a:xfrm>
                <a:off x="163" y="1540"/>
                <a:ext cx="4975" cy="252"/>
                <a:chOff x="-2" y="0"/>
                <a:chExt cx="4975" cy="252"/>
              </a:xfrm>
            </p:grpSpPr>
            <p:sp>
              <p:nvSpPr>
                <p:cNvPr id="80965" name="Text Box 189">
                  <a:extLst>
                    <a:ext uri="{FF2B5EF4-FFF2-40B4-BE49-F238E27FC236}">
                      <a16:creationId xmlns:a16="http://schemas.microsoft.com/office/drawing/2014/main" id="{1908CEF0-587C-4F50-82CB-F94C2BE0A65E}"/>
                    </a:ext>
                  </a:extLst>
                </p:cNvPr>
                <p:cNvSpPr>
                  <a:spLocks noChangeArrowheads="1"/>
                </p:cNvSpPr>
                <p:nvPr/>
              </p:nvSpPr>
              <p:spPr bwMode="auto">
                <a:xfrm>
                  <a:off x="-2" y="0"/>
                  <a:ext cx="2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f[0]</a:t>
                  </a:r>
                  <a:endParaRPr lang="zh-CN" altLang="en-US" sz="2400" i="0"/>
                </a:p>
              </p:txBody>
            </p:sp>
            <p:sp>
              <p:nvSpPr>
                <p:cNvPr id="80966" name="Text Box 190">
                  <a:extLst>
                    <a:ext uri="{FF2B5EF4-FFF2-40B4-BE49-F238E27FC236}">
                      <a16:creationId xmlns:a16="http://schemas.microsoft.com/office/drawing/2014/main" id="{96F8511E-1295-4ACC-B0A1-81EC644795AA}"/>
                    </a:ext>
                  </a:extLst>
                </p:cNvPr>
                <p:cNvSpPr>
                  <a:spLocks noChangeArrowheads="1"/>
                </p:cNvSpPr>
                <p:nvPr/>
              </p:nvSpPr>
              <p:spPr bwMode="auto">
                <a:xfrm>
                  <a:off x="522" y="0"/>
                  <a:ext cx="2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f[1]</a:t>
                  </a:r>
                  <a:endParaRPr lang="zh-CN" altLang="en-US" sz="2400" i="0"/>
                </a:p>
              </p:txBody>
            </p:sp>
            <p:sp>
              <p:nvSpPr>
                <p:cNvPr id="80967" name="Text Box 191">
                  <a:extLst>
                    <a:ext uri="{FF2B5EF4-FFF2-40B4-BE49-F238E27FC236}">
                      <a16:creationId xmlns:a16="http://schemas.microsoft.com/office/drawing/2014/main" id="{E24C9424-D9A9-4A11-BD4B-A7B74301A792}"/>
                    </a:ext>
                  </a:extLst>
                </p:cNvPr>
                <p:cNvSpPr>
                  <a:spLocks noChangeArrowheads="1"/>
                </p:cNvSpPr>
                <p:nvPr/>
              </p:nvSpPr>
              <p:spPr bwMode="auto">
                <a:xfrm>
                  <a:off x="1046" y="0"/>
                  <a:ext cx="2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f[2]</a:t>
                  </a:r>
                  <a:endParaRPr lang="zh-CN" altLang="en-US" sz="2400" i="0"/>
                </a:p>
              </p:txBody>
            </p:sp>
            <p:sp>
              <p:nvSpPr>
                <p:cNvPr id="80968" name="Text Box 192">
                  <a:extLst>
                    <a:ext uri="{FF2B5EF4-FFF2-40B4-BE49-F238E27FC236}">
                      <a16:creationId xmlns:a16="http://schemas.microsoft.com/office/drawing/2014/main" id="{3F2C39CC-8656-4BE8-B175-CD33DFA62179}"/>
                    </a:ext>
                  </a:extLst>
                </p:cNvPr>
                <p:cNvSpPr>
                  <a:spLocks noChangeArrowheads="1"/>
                </p:cNvSpPr>
                <p:nvPr/>
              </p:nvSpPr>
              <p:spPr bwMode="auto">
                <a:xfrm>
                  <a:off x="1571" y="0"/>
                  <a:ext cx="2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f[3]</a:t>
                  </a:r>
                  <a:endParaRPr lang="zh-CN" altLang="en-US" sz="2400" i="0"/>
                </a:p>
              </p:txBody>
            </p:sp>
            <p:sp>
              <p:nvSpPr>
                <p:cNvPr id="80969" name="Text Box 193">
                  <a:extLst>
                    <a:ext uri="{FF2B5EF4-FFF2-40B4-BE49-F238E27FC236}">
                      <a16:creationId xmlns:a16="http://schemas.microsoft.com/office/drawing/2014/main" id="{32DF74EA-0604-4AF2-B270-BD4CE4C0FA42}"/>
                    </a:ext>
                  </a:extLst>
                </p:cNvPr>
                <p:cNvSpPr>
                  <a:spLocks noChangeArrowheads="1"/>
                </p:cNvSpPr>
                <p:nvPr/>
              </p:nvSpPr>
              <p:spPr bwMode="auto">
                <a:xfrm>
                  <a:off x="2097" y="0"/>
                  <a:ext cx="2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f[4]</a:t>
                  </a:r>
                  <a:endParaRPr lang="zh-CN" altLang="en-US" sz="2400" i="0"/>
                </a:p>
              </p:txBody>
            </p:sp>
            <p:sp>
              <p:nvSpPr>
                <p:cNvPr id="80970" name="Text Box 194">
                  <a:extLst>
                    <a:ext uri="{FF2B5EF4-FFF2-40B4-BE49-F238E27FC236}">
                      <a16:creationId xmlns:a16="http://schemas.microsoft.com/office/drawing/2014/main" id="{55555643-BF29-42F9-8771-890F78C71669}"/>
                    </a:ext>
                  </a:extLst>
                </p:cNvPr>
                <p:cNvSpPr>
                  <a:spLocks noChangeArrowheads="1"/>
                </p:cNvSpPr>
                <p:nvPr/>
              </p:nvSpPr>
              <p:spPr bwMode="auto">
                <a:xfrm>
                  <a:off x="2621" y="0"/>
                  <a:ext cx="2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f[5]</a:t>
                  </a:r>
                  <a:endParaRPr lang="zh-CN" altLang="en-US" sz="2400" i="0"/>
                </a:p>
              </p:txBody>
            </p:sp>
            <p:sp>
              <p:nvSpPr>
                <p:cNvPr id="80971" name="Text Box 195">
                  <a:extLst>
                    <a:ext uri="{FF2B5EF4-FFF2-40B4-BE49-F238E27FC236}">
                      <a16:creationId xmlns:a16="http://schemas.microsoft.com/office/drawing/2014/main" id="{7F977024-ADB5-42F0-8899-24E39F3082FD}"/>
                    </a:ext>
                  </a:extLst>
                </p:cNvPr>
                <p:cNvSpPr>
                  <a:spLocks noChangeArrowheads="1"/>
                </p:cNvSpPr>
                <p:nvPr/>
              </p:nvSpPr>
              <p:spPr bwMode="auto">
                <a:xfrm>
                  <a:off x="3145" y="0"/>
                  <a:ext cx="2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f[6]</a:t>
                  </a:r>
                  <a:endParaRPr lang="zh-CN" altLang="en-US" sz="2400" i="0"/>
                </a:p>
              </p:txBody>
            </p:sp>
            <p:sp>
              <p:nvSpPr>
                <p:cNvPr id="80972" name="Text Box 196">
                  <a:extLst>
                    <a:ext uri="{FF2B5EF4-FFF2-40B4-BE49-F238E27FC236}">
                      <a16:creationId xmlns:a16="http://schemas.microsoft.com/office/drawing/2014/main" id="{5C1EDEA3-DBC7-4DDC-864F-368C1A711481}"/>
                    </a:ext>
                  </a:extLst>
                </p:cNvPr>
                <p:cNvSpPr>
                  <a:spLocks noChangeArrowheads="1"/>
                </p:cNvSpPr>
                <p:nvPr/>
              </p:nvSpPr>
              <p:spPr bwMode="auto">
                <a:xfrm>
                  <a:off x="3670" y="0"/>
                  <a:ext cx="2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f[7]</a:t>
                  </a:r>
                  <a:endParaRPr lang="zh-CN" altLang="en-US" sz="2400" i="0"/>
                </a:p>
              </p:txBody>
            </p:sp>
            <p:sp>
              <p:nvSpPr>
                <p:cNvPr id="80973" name="Text Box 197">
                  <a:extLst>
                    <a:ext uri="{FF2B5EF4-FFF2-40B4-BE49-F238E27FC236}">
                      <a16:creationId xmlns:a16="http://schemas.microsoft.com/office/drawing/2014/main" id="{F59DF707-5F49-4F1C-93E1-A1AB3E0104AA}"/>
                    </a:ext>
                  </a:extLst>
                </p:cNvPr>
                <p:cNvSpPr>
                  <a:spLocks noChangeArrowheads="1"/>
                </p:cNvSpPr>
                <p:nvPr/>
              </p:nvSpPr>
              <p:spPr bwMode="auto">
                <a:xfrm>
                  <a:off x="4193" y="0"/>
                  <a:ext cx="25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f[8]</a:t>
                  </a:r>
                  <a:endParaRPr lang="zh-CN" altLang="en-US" sz="2400" i="0"/>
                </a:p>
              </p:txBody>
            </p:sp>
            <p:sp>
              <p:nvSpPr>
                <p:cNvPr id="80974" name="Text Box 198">
                  <a:extLst>
                    <a:ext uri="{FF2B5EF4-FFF2-40B4-BE49-F238E27FC236}">
                      <a16:creationId xmlns:a16="http://schemas.microsoft.com/office/drawing/2014/main" id="{E376B185-EBD6-48E7-A827-6FBB2EF585A0}"/>
                    </a:ext>
                  </a:extLst>
                </p:cNvPr>
                <p:cNvSpPr>
                  <a:spLocks noChangeArrowheads="1"/>
                </p:cNvSpPr>
                <p:nvPr/>
              </p:nvSpPr>
              <p:spPr bwMode="auto">
                <a:xfrm>
                  <a:off x="4718" y="0"/>
                  <a:ext cx="25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2000" b="1" i="0">
                      <a:latin typeface="Times New Roman" panose="02020603050405020304" pitchFamily="18" charset="0"/>
                      <a:ea typeface="楷体_GB2312" pitchFamily="1" charset="-122"/>
                      <a:sym typeface="Times New Roman" panose="02020603050405020304" pitchFamily="18" charset="0"/>
                    </a:rPr>
                    <a:t>f[9]</a:t>
                  </a:r>
                  <a:endParaRPr lang="zh-CN" altLang="en-US" sz="2400" i="0"/>
                </a:p>
              </p:txBody>
            </p:sp>
          </p:grpSp>
          <p:sp>
            <p:nvSpPr>
              <p:cNvPr id="80964" name="Text Box 199">
                <a:extLst>
                  <a:ext uri="{FF2B5EF4-FFF2-40B4-BE49-F238E27FC236}">
                    <a16:creationId xmlns:a16="http://schemas.microsoft.com/office/drawing/2014/main" id="{DF1F269E-F3F3-4A97-8878-D3B3E443F5B5}"/>
                  </a:ext>
                </a:extLst>
              </p:cNvPr>
              <p:cNvSpPr>
                <a:spLocks noChangeArrowheads="1"/>
              </p:cNvSpPr>
              <p:nvPr/>
            </p:nvSpPr>
            <p:spPr bwMode="auto">
              <a:xfrm>
                <a:off x="-583" y="706"/>
                <a:ext cx="61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800" b="1" i="0" dirty="0">
                    <a:solidFill>
                      <a:srgbClr val="A200C8"/>
                    </a:solidFill>
                    <a:latin typeface="Times New Roman" panose="02020603050405020304" pitchFamily="18" charset="0"/>
                    <a:ea typeface="楷体_GB2312" pitchFamily="1" charset="-122"/>
                    <a:sym typeface="Times New Roman" panose="02020603050405020304" pitchFamily="18" charset="0"/>
                  </a:rPr>
                  <a:t>三趟分配</a:t>
                </a:r>
                <a:endParaRPr lang="zh-CN" altLang="en-US" sz="2400" i="0" dirty="0"/>
              </a:p>
            </p:txBody>
          </p:sp>
        </p:grpSp>
        <p:grpSp>
          <p:nvGrpSpPr>
            <p:cNvPr id="80909" name="Group 200">
              <a:extLst>
                <a:ext uri="{FF2B5EF4-FFF2-40B4-BE49-F238E27FC236}">
                  <a16:creationId xmlns:a16="http://schemas.microsoft.com/office/drawing/2014/main" id="{9F32DDAB-57F6-4656-BDD5-7683596C8761}"/>
                </a:ext>
              </a:extLst>
            </p:cNvPr>
            <p:cNvGrpSpPr>
              <a:grpSpLocks/>
            </p:cNvGrpSpPr>
            <p:nvPr/>
          </p:nvGrpSpPr>
          <p:grpSpPr bwMode="auto">
            <a:xfrm>
              <a:off x="692" y="1230"/>
              <a:ext cx="367" cy="381"/>
              <a:chOff x="0" y="0"/>
              <a:chExt cx="367" cy="381"/>
            </a:xfrm>
          </p:grpSpPr>
          <p:sp>
            <p:nvSpPr>
              <p:cNvPr id="80960" name="Text Box 201">
                <a:extLst>
                  <a:ext uri="{FF2B5EF4-FFF2-40B4-BE49-F238E27FC236}">
                    <a16:creationId xmlns:a16="http://schemas.microsoft.com/office/drawing/2014/main" id="{D8877746-BFAF-4C74-B6DB-C616EC753167}"/>
                  </a:ext>
                </a:extLst>
              </p:cNvPr>
              <p:cNvSpPr>
                <a:spLocks noChangeArrowheads="1"/>
              </p:cNvSpPr>
              <p:nvPr/>
            </p:nvSpPr>
            <p:spPr bwMode="auto">
              <a:xfrm>
                <a:off x="0" y="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063</a:t>
                </a:r>
                <a:endParaRPr lang="zh-CN" altLang="en-US" sz="2400" i="0"/>
              </a:p>
            </p:txBody>
          </p:sp>
          <p:sp>
            <p:nvSpPr>
              <p:cNvPr id="80961" name="Line 202">
                <a:extLst>
                  <a:ext uri="{FF2B5EF4-FFF2-40B4-BE49-F238E27FC236}">
                    <a16:creationId xmlns:a16="http://schemas.microsoft.com/office/drawing/2014/main" id="{BCC981C0-1A57-4FDF-B9FB-4B3A0E562FCA}"/>
                  </a:ext>
                </a:extLst>
              </p:cNvPr>
              <p:cNvSpPr>
                <a:spLocks noChangeShapeType="1"/>
              </p:cNvSpPr>
              <p:nvPr/>
            </p:nvSpPr>
            <p:spPr bwMode="auto">
              <a:xfrm flipV="1">
                <a:off x="159" y="236"/>
                <a:ext cx="1" cy="145"/>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10" name="Group 203">
              <a:extLst>
                <a:ext uri="{FF2B5EF4-FFF2-40B4-BE49-F238E27FC236}">
                  <a16:creationId xmlns:a16="http://schemas.microsoft.com/office/drawing/2014/main" id="{926F9DEE-47BF-496B-84F5-76F61CB1A765}"/>
                </a:ext>
              </a:extLst>
            </p:cNvPr>
            <p:cNvGrpSpPr>
              <a:grpSpLocks/>
            </p:cNvGrpSpPr>
            <p:nvPr/>
          </p:nvGrpSpPr>
          <p:grpSpPr bwMode="auto">
            <a:xfrm>
              <a:off x="692" y="666"/>
              <a:ext cx="367" cy="567"/>
              <a:chOff x="0" y="0"/>
              <a:chExt cx="367" cy="567"/>
            </a:xfrm>
          </p:grpSpPr>
          <p:sp>
            <p:nvSpPr>
              <p:cNvPr id="80957" name="Text Box 204">
                <a:extLst>
                  <a:ext uri="{FF2B5EF4-FFF2-40B4-BE49-F238E27FC236}">
                    <a16:creationId xmlns:a16="http://schemas.microsoft.com/office/drawing/2014/main" id="{1C635EC1-4B8B-4359-9BC1-F36724861358}"/>
                  </a:ext>
                </a:extLst>
              </p:cNvPr>
              <p:cNvSpPr>
                <a:spLocks noChangeArrowheads="1"/>
              </p:cNvSpPr>
              <p:nvPr/>
            </p:nvSpPr>
            <p:spPr bwMode="auto">
              <a:xfrm>
                <a:off x="0" y="19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083</a:t>
                </a:r>
                <a:endParaRPr lang="zh-CN" altLang="en-US" sz="2400" i="0"/>
              </a:p>
            </p:txBody>
          </p:sp>
          <p:sp>
            <p:nvSpPr>
              <p:cNvPr id="80958" name="Line 205">
                <a:extLst>
                  <a:ext uri="{FF2B5EF4-FFF2-40B4-BE49-F238E27FC236}">
                    <a16:creationId xmlns:a16="http://schemas.microsoft.com/office/drawing/2014/main" id="{B2B32268-BCED-4DFE-9E31-E2CD5B1ABE24}"/>
                  </a:ext>
                </a:extLst>
              </p:cNvPr>
              <p:cNvSpPr>
                <a:spLocks noChangeShapeType="1"/>
              </p:cNvSpPr>
              <p:nvPr/>
            </p:nvSpPr>
            <p:spPr bwMode="auto">
              <a:xfrm flipH="1">
                <a:off x="181" y="0"/>
                <a:ext cx="1" cy="189"/>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80959" name="Line 206">
                <a:extLst>
                  <a:ext uri="{FF2B5EF4-FFF2-40B4-BE49-F238E27FC236}">
                    <a16:creationId xmlns:a16="http://schemas.microsoft.com/office/drawing/2014/main" id="{AF507E00-EB38-451E-A3B7-C51DC0A4B0D3}"/>
                  </a:ext>
                </a:extLst>
              </p:cNvPr>
              <p:cNvSpPr>
                <a:spLocks noChangeShapeType="1"/>
              </p:cNvSpPr>
              <p:nvPr/>
            </p:nvSpPr>
            <p:spPr bwMode="auto">
              <a:xfrm flipV="1">
                <a:off x="159" y="445"/>
                <a:ext cx="1" cy="122"/>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11" name="Group 207">
              <a:extLst>
                <a:ext uri="{FF2B5EF4-FFF2-40B4-BE49-F238E27FC236}">
                  <a16:creationId xmlns:a16="http://schemas.microsoft.com/office/drawing/2014/main" id="{5597BC54-111A-431E-ACEE-A3C16C5DFCF3}"/>
                </a:ext>
              </a:extLst>
            </p:cNvPr>
            <p:cNvGrpSpPr>
              <a:grpSpLocks/>
            </p:cNvGrpSpPr>
            <p:nvPr/>
          </p:nvGrpSpPr>
          <p:grpSpPr bwMode="auto">
            <a:xfrm>
              <a:off x="1741" y="1633"/>
              <a:ext cx="367" cy="437"/>
              <a:chOff x="0" y="0"/>
              <a:chExt cx="367" cy="437"/>
            </a:xfrm>
          </p:grpSpPr>
          <p:sp>
            <p:nvSpPr>
              <p:cNvPr id="80955" name="Text Box 208">
                <a:extLst>
                  <a:ext uri="{FF2B5EF4-FFF2-40B4-BE49-F238E27FC236}">
                    <a16:creationId xmlns:a16="http://schemas.microsoft.com/office/drawing/2014/main" id="{77BC7587-FF47-41CE-8E25-E9C397177F7C}"/>
                  </a:ext>
                </a:extLst>
              </p:cNvPr>
              <p:cNvSpPr>
                <a:spLocks noChangeArrowheads="1"/>
              </p:cNvSpPr>
              <p:nvPr/>
            </p:nvSpPr>
            <p:spPr bwMode="auto">
              <a:xfrm>
                <a:off x="0" y="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269</a:t>
                </a:r>
                <a:endParaRPr lang="zh-CN" altLang="en-US" sz="2400" i="0"/>
              </a:p>
            </p:txBody>
          </p:sp>
          <p:sp>
            <p:nvSpPr>
              <p:cNvPr id="80956" name="Line 209">
                <a:extLst>
                  <a:ext uri="{FF2B5EF4-FFF2-40B4-BE49-F238E27FC236}">
                    <a16:creationId xmlns:a16="http://schemas.microsoft.com/office/drawing/2014/main" id="{CE1639BA-4A31-4B86-AF91-49EBA8A10ECF}"/>
                  </a:ext>
                </a:extLst>
              </p:cNvPr>
              <p:cNvSpPr>
                <a:spLocks noChangeShapeType="1"/>
              </p:cNvSpPr>
              <p:nvPr/>
            </p:nvSpPr>
            <p:spPr bwMode="auto">
              <a:xfrm flipH="1" flipV="1">
                <a:off x="186" y="236"/>
                <a:ext cx="1" cy="20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12" name="Group 210">
              <a:extLst>
                <a:ext uri="{FF2B5EF4-FFF2-40B4-BE49-F238E27FC236}">
                  <a16:creationId xmlns:a16="http://schemas.microsoft.com/office/drawing/2014/main" id="{0CD96B29-CF18-44E2-9DFF-F55056DA461E}"/>
                </a:ext>
              </a:extLst>
            </p:cNvPr>
            <p:cNvGrpSpPr>
              <a:grpSpLocks/>
            </p:cNvGrpSpPr>
            <p:nvPr/>
          </p:nvGrpSpPr>
          <p:grpSpPr bwMode="auto">
            <a:xfrm>
              <a:off x="1746" y="718"/>
              <a:ext cx="367" cy="896"/>
              <a:chOff x="0" y="0"/>
              <a:chExt cx="367" cy="896"/>
            </a:xfrm>
          </p:grpSpPr>
          <p:sp>
            <p:nvSpPr>
              <p:cNvPr id="80952" name="Text Box 211">
                <a:extLst>
                  <a:ext uri="{FF2B5EF4-FFF2-40B4-BE49-F238E27FC236}">
                    <a16:creationId xmlns:a16="http://schemas.microsoft.com/office/drawing/2014/main" id="{768C1413-E912-49EE-9989-1FD286E48950}"/>
                  </a:ext>
                </a:extLst>
              </p:cNvPr>
              <p:cNvSpPr>
                <a:spLocks noChangeArrowheads="1"/>
              </p:cNvSpPr>
              <p:nvPr/>
            </p:nvSpPr>
            <p:spPr bwMode="auto">
              <a:xfrm>
                <a:off x="0" y="53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278</a:t>
                </a:r>
                <a:endParaRPr lang="zh-CN" altLang="en-US" sz="2400" i="0"/>
              </a:p>
            </p:txBody>
          </p:sp>
          <p:sp>
            <p:nvSpPr>
              <p:cNvPr id="80953" name="Line 212">
                <a:extLst>
                  <a:ext uri="{FF2B5EF4-FFF2-40B4-BE49-F238E27FC236}">
                    <a16:creationId xmlns:a16="http://schemas.microsoft.com/office/drawing/2014/main" id="{F7F9D9FF-3C80-4FC7-9393-9FC62733D104}"/>
                  </a:ext>
                </a:extLst>
              </p:cNvPr>
              <p:cNvSpPr>
                <a:spLocks noChangeShapeType="1"/>
              </p:cNvSpPr>
              <p:nvPr/>
            </p:nvSpPr>
            <p:spPr bwMode="auto">
              <a:xfrm flipV="1">
                <a:off x="192" y="785"/>
                <a:ext cx="1" cy="11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80954" name="Line 213">
                <a:extLst>
                  <a:ext uri="{FF2B5EF4-FFF2-40B4-BE49-F238E27FC236}">
                    <a16:creationId xmlns:a16="http://schemas.microsoft.com/office/drawing/2014/main" id="{42BF6E03-2CAB-4C3D-B657-23468F5B0880}"/>
                  </a:ext>
                </a:extLst>
              </p:cNvPr>
              <p:cNvSpPr>
                <a:spLocks noChangeShapeType="1"/>
              </p:cNvSpPr>
              <p:nvPr/>
            </p:nvSpPr>
            <p:spPr bwMode="auto">
              <a:xfrm>
                <a:off x="196" y="0"/>
                <a:ext cx="1" cy="545"/>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13" name="Group 214">
              <a:extLst>
                <a:ext uri="{FF2B5EF4-FFF2-40B4-BE49-F238E27FC236}">
                  <a16:creationId xmlns:a16="http://schemas.microsoft.com/office/drawing/2014/main" id="{D986C2C0-85C7-41E1-903B-02BE5E4DE139}"/>
                </a:ext>
              </a:extLst>
            </p:cNvPr>
            <p:cNvGrpSpPr>
              <a:grpSpLocks/>
            </p:cNvGrpSpPr>
            <p:nvPr/>
          </p:nvGrpSpPr>
          <p:grpSpPr bwMode="auto">
            <a:xfrm>
              <a:off x="3286" y="1622"/>
              <a:ext cx="367" cy="437"/>
              <a:chOff x="0" y="0"/>
              <a:chExt cx="367" cy="437"/>
            </a:xfrm>
          </p:grpSpPr>
          <p:sp>
            <p:nvSpPr>
              <p:cNvPr id="80950" name="Text Box 215">
                <a:extLst>
                  <a:ext uri="{FF2B5EF4-FFF2-40B4-BE49-F238E27FC236}">
                    <a16:creationId xmlns:a16="http://schemas.microsoft.com/office/drawing/2014/main" id="{48E6BC8F-0B35-44CF-907D-9173E4C39CB2}"/>
                  </a:ext>
                </a:extLst>
              </p:cNvPr>
              <p:cNvSpPr>
                <a:spLocks noChangeArrowheads="1"/>
              </p:cNvSpPr>
              <p:nvPr/>
            </p:nvSpPr>
            <p:spPr bwMode="auto">
              <a:xfrm>
                <a:off x="0" y="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505</a:t>
                </a:r>
                <a:endParaRPr lang="zh-CN" altLang="en-US" sz="2400" i="0"/>
              </a:p>
            </p:txBody>
          </p:sp>
          <p:sp>
            <p:nvSpPr>
              <p:cNvPr id="80951" name="Line 216">
                <a:extLst>
                  <a:ext uri="{FF2B5EF4-FFF2-40B4-BE49-F238E27FC236}">
                    <a16:creationId xmlns:a16="http://schemas.microsoft.com/office/drawing/2014/main" id="{5C2F3D3C-D286-4D35-A5EB-26DF485FDAD3}"/>
                  </a:ext>
                </a:extLst>
              </p:cNvPr>
              <p:cNvSpPr>
                <a:spLocks noChangeShapeType="1"/>
              </p:cNvSpPr>
              <p:nvPr/>
            </p:nvSpPr>
            <p:spPr bwMode="auto">
              <a:xfrm flipH="1" flipV="1">
                <a:off x="186" y="236"/>
                <a:ext cx="1" cy="20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14" name="Group 217">
              <a:extLst>
                <a:ext uri="{FF2B5EF4-FFF2-40B4-BE49-F238E27FC236}">
                  <a16:creationId xmlns:a16="http://schemas.microsoft.com/office/drawing/2014/main" id="{269D6D13-58B5-4FDB-B2BA-6B68CB9716E3}"/>
                </a:ext>
              </a:extLst>
            </p:cNvPr>
            <p:cNvGrpSpPr>
              <a:grpSpLocks/>
            </p:cNvGrpSpPr>
            <p:nvPr/>
          </p:nvGrpSpPr>
          <p:grpSpPr bwMode="auto">
            <a:xfrm>
              <a:off x="3291" y="707"/>
              <a:ext cx="367" cy="896"/>
              <a:chOff x="0" y="0"/>
              <a:chExt cx="367" cy="896"/>
            </a:xfrm>
          </p:grpSpPr>
          <p:sp>
            <p:nvSpPr>
              <p:cNvPr id="80947" name="Text Box 218">
                <a:extLst>
                  <a:ext uri="{FF2B5EF4-FFF2-40B4-BE49-F238E27FC236}">
                    <a16:creationId xmlns:a16="http://schemas.microsoft.com/office/drawing/2014/main" id="{2EF19591-9C3E-4A9D-84C2-2F69C4374C6E}"/>
                  </a:ext>
                </a:extLst>
              </p:cNvPr>
              <p:cNvSpPr>
                <a:spLocks noChangeArrowheads="1"/>
              </p:cNvSpPr>
              <p:nvPr/>
            </p:nvSpPr>
            <p:spPr bwMode="auto">
              <a:xfrm>
                <a:off x="0" y="530"/>
                <a:ext cx="367" cy="25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2000" b="1" i="0">
                    <a:latin typeface="Times New Roman" panose="02020603050405020304" pitchFamily="18" charset="0"/>
                    <a:ea typeface="楷体_GB2312" pitchFamily="1" charset="-122"/>
                    <a:sym typeface="Times New Roman" panose="02020603050405020304" pitchFamily="18" charset="0"/>
                  </a:rPr>
                  <a:t>589</a:t>
                </a:r>
                <a:endParaRPr lang="zh-CN" altLang="en-US" sz="2400" i="0"/>
              </a:p>
            </p:txBody>
          </p:sp>
          <p:sp>
            <p:nvSpPr>
              <p:cNvPr id="80948" name="Line 219">
                <a:extLst>
                  <a:ext uri="{FF2B5EF4-FFF2-40B4-BE49-F238E27FC236}">
                    <a16:creationId xmlns:a16="http://schemas.microsoft.com/office/drawing/2014/main" id="{8DAA6271-09C0-4C92-A7A6-2C7C27862D36}"/>
                  </a:ext>
                </a:extLst>
              </p:cNvPr>
              <p:cNvSpPr>
                <a:spLocks noChangeShapeType="1"/>
              </p:cNvSpPr>
              <p:nvPr/>
            </p:nvSpPr>
            <p:spPr bwMode="auto">
              <a:xfrm flipV="1">
                <a:off x="192" y="785"/>
                <a:ext cx="1" cy="11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sp>
            <p:nvSpPr>
              <p:cNvPr id="80949" name="Line 220">
                <a:extLst>
                  <a:ext uri="{FF2B5EF4-FFF2-40B4-BE49-F238E27FC236}">
                    <a16:creationId xmlns:a16="http://schemas.microsoft.com/office/drawing/2014/main" id="{BEBB8223-0CA5-4D5A-84A1-2403EB90F947}"/>
                  </a:ext>
                </a:extLst>
              </p:cNvPr>
              <p:cNvSpPr>
                <a:spLocks noChangeShapeType="1"/>
              </p:cNvSpPr>
              <p:nvPr/>
            </p:nvSpPr>
            <p:spPr bwMode="auto">
              <a:xfrm>
                <a:off x="196" y="0"/>
                <a:ext cx="1" cy="545"/>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15" name="Group 221">
              <a:extLst>
                <a:ext uri="{FF2B5EF4-FFF2-40B4-BE49-F238E27FC236}">
                  <a16:creationId xmlns:a16="http://schemas.microsoft.com/office/drawing/2014/main" id="{3AA7D94B-361A-403D-A98D-4A3566BF2B59}"/>
                </a:ext>
              </a:extLst>
            </p:cNvPr>
            <p:cNvGrpSpPr>
              <a:grpSpLocks/>
            </p:cNvGrpSpPr>
            <p:nvPr/>
          </p:nvGrpSpPr>
          <p:grpSpPr bwMode="auto">
            <a:xfrm>
              <a:off x="509" y="112"/>
              <a:ext cx="5273" cy="256"/>
              <a:chOff x="0" y="0"/>
              <a:chExt cx="5273" cy="256"/>
            </a:xfrm>
          </p:grpSpPr>
          <p:grpSp>
            <p:nvGrpSpPr>
              <p:cNvPr id="80917" name="Group 222">
                <a:extLst>
                  <a:ext uri="{FF2B5EF4-FFF2-40B4-BE49-F238E27FC236}">
                    <a16:creationId xmlns:a16="http://schemas.microsoft.com/office/drawing/2014/main" id="{AD969BE2-2D43-4051-B059-8B79D067B67D}"/>
                  </a:ext>
                </a:extLst>
              </p:cNvPr>
              <p:cNvGrpSpPr>
                <a:grpSpLocks/>
              </p:cNvGrpSpPr>
              <p:nvPr/>
            </p:nvGrpSpPr>
            <p:grpSpPr bwMode="auto">
              <a:xfrm>
                <a:off x="0" y="0"/>
                <a:ext cx="542" cy="256"/>
                <a:chOff x="0" y="0"/>
                <a:chExt cx="542" cy="256"/>
              </a:xfrm>
            </p:grpSpPr>
            <p:sp>
              <p:nvSpPr>
                <p:cNvPr id="80945" name="Rectangle 223">
                  <a:extLst>
                    <a:ext uri="{FF2B5EF4-FFF2-40B4-BE49-F238E27FC236}">
                      <a16:creationId xmlns:a16="http://schemas.microsoft.com/office/drawing/2014/main" id="{0DFD6D3F-B7E6-4AD1-981A-36E85253C777}"/>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505</a:t>
                  </a:r>
                  <a:endParaRPr lang="zh-CN" altLang="en-US" sz="2400" i="0"/>
                </a:p>
              </p:txBody>
            </p:sp>
            <p:sp>
              <p:nvSpPr>
                <p:cNvPr id="80946" name="Line 224">
                  <a:extLst>
                    <a:ext uri="{FF2B5EF4-FFF2-40B4-BE49-F238E27FC236}">
                      <a16:creationId xmlns:a16="http://schemas.microsoft.com/office/drawing/2014/main" id="{871548E9-CC8B-4256-BA85-92805A771A5B}"/>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18" name="Group 225">
                <a:extLst>
                  <a:ext uri="{FF2B5EF4-FFF2-40B4-BE49-F238E27FC236}">
                    <a16:creationId xmlns:a16="http://schemas.microsoft.com/office/drawing/2014/main" id="{C7196871-B05D-46D2-A6D4-68F131D3C0A2}"/>
                  </a:ext>
                </a:extLst>
              </p:cNvPr>
              <p:cNvGrpSpPr>
                <a:grpSpLocks/>
              </p:cNvGrpSpPr>
              <p:nvPr/>
            </p:nvGrpSpPr>
            <p:grpSpPr bwMode="auto">
              <a:xfrm>
                <a:off x="526" y="0"/>
                <a:ext cx="542" cy="256"/>
                <a:chOff x="0" y="0"/>
                <a:chExt cx="542" cy="256"/>
              </a:xfrm>
            </p:grpSpPr>
            <p:sp>
              <p:nvSpPr>
                <p:cNvPr id="80943" name="Rectangle 226">
                  <a:extLst>
                    <a:ext uri="{FF2B5EF4-FFF2-40B4-BE49-F238E27FC236}">
                      <a16:creationId xmlns:a16="http://schemas.microsoft.com/office/drawing/2014/main" id="{0DC0FAAB-179F-4462-B686-BD1A81B750BC}"/>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008</a:t>
                  </a:r>
                  <a:endParaRPr lang="zh-CN" altLang="en-US" sz="2400" i="0"/>
                </a:p>
              </p:txBody>
            </p:sp>
            <p:sp>
              <p:nvSpPr>
                <p:cNvPr id="80944" name="Line 227">
                  <a:extLst>
                    <a:ext uri="{FF2B5EF4-FFF2-40B4-BE49-F238E27FC236}">
                      <a16:creationId xmlns:a16="http://schemas.microsoft.com/office/drawing/2014/main" id="{00307592-D098-4746-91E5-6CC8DC89E07C}"/>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19" name="Group 228">
                <a:extLst>
                  <a:ext uri="{FF2B5EF4-FFF2-40B4-BE49-F238E27FC236}">
                    <a16:creationId xmlns:a16="http://schemas.microsoft.com/office/drawing/2014/main" id="{A035A865-6B4A-4C79-9E2F-FE634F30CE19}"/>
                  </a:ext>
                </a:extLst>
              </p:cNvPr>
              <p:cNvGrpSpPr>
                <a:grpSpLocks/>
              </p:cNvGrpSpPr>
              <p:nvPr/>
            </p:nvGrpSpPr>
            <p:grpSpPr bwMode="auto">
              <a:xfrm>
                <a:off x="1052" y="0"/>
                <a:ext cx="542" cy="256"/>
                <a:chOff x="0" y="0"/>
                <a:chExt cx="542" cy="256"/>
              </a:xfrm>
            </p:grpSpPr>
            <p:sp>
              <p:nvSpPr>
                <p:cNvPr id="80941" name="Rectangle 229">
                  <a:extLst>
                    <a:ext uri="{FF2B5EF4-FFF2-40B4-BE49-F238E27FC236}">
                      <a16:creationId xmlns:a16="http://schemas.microsoft.com/office/drawing/2014/main" id="{BA2C0FEF-ECA1-44A9-A0C5-534800F3D83C}"/>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109</a:t>
                  </a:r>
                  <a:endParaRPr lang="zh-CN" altLang="en-US" sz="2400" i="0"/>
                </a:p>
              </p:txBody>
            </p:sp>
            <p:sp>
              <p:nvSpPr>
                <p:cNvPr id="80942" name="Line 230">
                  <a:extLst>
                    <a:ext uri="{FF2B5EF4-FFF2-40B4-BE49-F238E27FC236}">
                      <a16:creationId xmlns:a16="http://schemas.microsoft.com/office/drawing/2014/main" id="{C860AE1C-7EF2-4B30-AA2F-E541D5B9E1B8}"/>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20" name="Group 231">
                <a:extLst>
                  <a:ext uri="{FF2B5EF4-FFF2-40B4-BE49-F238E27FC236}">
                    <a16:creationId xmlns:a16="http://schemas.microsoft.com/office/drawing/2014/main" id="{E0599706-F72D-4BB1-9ACE-41AD8CB15665}"/>
                  </a:ext>
                </a:extLst>
              </p:cNvPr>
              <p:cNvGrpSpPr>
                <a:grpSpLocks/>
              </p:cNvGrpSpPr>
              <p:nvPr/>
            </p:nvGrpSpPr>
            <p:grpSpPr bwMode="auto">
              <a:xfrm>
                <a:off x="1577" y="0"/>
                <a:ext cx="542" cy="256"/>
                <a:chOff x="0" y="0"/>
                <a:chExt cx="542" cy="256"/>
              </a:xfrm>
            </p:grpSpPr>
            <p:sp>
              <p:nvSpPr>
                <p:cNvPr id="80939" name="Rectangle 232">
                  <a:extLst>
                    <a:ext uri="{FF2B5EF4-FFF2-40B4-BE49-F238E27FC236}">
                      <a16:creationId xmlns:a16="http://schemas.microsoft.com/office/drawing/2014/main" id="{63C94102-5DD7-4C80-84F3-5153D24B4106}"/>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930</a:t>
                  </a:r>
                  <a:endParaRPr lang="zh-CN" altLang="en-US" sz="2400" i="0"/>
                </a:p>
              </p:txBody>
            </p:sp>
            <p:sp>
              <p:nvSpPr>
                <p:cNvPr id="80940" name="Line 233">
                  <a:extLst>
                    <a:ext uri="{FF2B5EF4-FFF2-40B4-BE49-F238E27FC236}">
                      <a16:creationId xmlns:a16="http://schemas.microsoft.com/office/drawing/2014/main" id="{59A4656B-09FE-4401-BD80-38FD2F5C50EF}"/>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21" name="Group 234">
                <a:extLst>
                  <a:ext uri="{FF2B5EF4-FFF2-40B4-BE49-F238E27FC236}">
                    <a16:creationId xmlns:a16="http://schemas.microsoft.com/office/drawing/2014/main" id="{24D543ED-4C2F-4B3B-8191-D6A35493FF7C}"/>
                  </a:ext>
                </a:extLst>
              </p:cNvPr>
              <p:cNvGrpSpPr>
                <a:grpSpLocks/>
              </p:cNvGrpSpPr>
              <p:nvPr/>
            </p:nvGrpSpPr>
            <p:grpSpPr bwMode="auto">
              <a:xfrm>
                <a:off x="2103" y="0"/>
                <a:ext cx="542" cy="256"/>
                <a:chOff x="0" y="0"/>
                <a:chExt cx="542" cy="256"/>
              </a:xfrm>
            </p:grpSpPr>
            <p:sp>
              <p:nvSpPr>
                <p:cNvPr id="80937" name="Rectangle 235">
                  <a:extLst>
                    <a:ext uri="{FF2B5EF4-FFF2-40B4-BE49-F238E27FC236}">
                      <a16:creationId xmlns:a16="http://schemas.microsoft.com/office/drawing/2014/main" id="{6E962DF2-0189-4295-952D-58C91F4E4638}"/>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063</a:t>
                  </a:r>
                  <a:endParaRPr lang="zh-CN" altLang="en-US" sz="2400" i="0"/>
                </a:p>
              </p:txBody>
            </p:sp>
            <p:sp>
              <p:nvSpPr>
                <p:cNvPr id="80938" name="Line 236">
                  <a:extLst>
                    <a:ext uri="{FF2B5EF4-FFF2-40B4-BE49-F238E27FC236}">
                      <a16:creationId xmlns:a16="http://schemas.microsoft.com/office/drawing/2014/main" id="{B1193899-1740-4E44-8F52-06FBE45FDD6D}"/>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22" name="Group 237">
                <a:extLst>
                  <a:ext uri="{FF2B5EF4-FFF2-40B4-BE49-F238E27FC236}">
                    <a16:creationId xmlns:a16="http://schemas.microsoft.com/office/drawing/2014/main" id="{42BA19E8-EE42-4F09-A859-89054F2F5C85}"/>
                  </a:ext>
                </a:extLst>
              </p:cNvPr>
              <p:cNvGrpSpPr>
                <a:grpSpLocks/>
              </p:cNvGrpSpPr>
              <p:nvPr/>
            </p:nvGrpSpPr>
            <p:grpSpPr bwMode="auto">
              <a:xfrm>
                <a:off x="2629" y="0"/>
                <a:ext cx="542" cy="256"/>
                <a:chOff x="0" y="0"/>
                <a:chExt cx="542" cy="256"/>
              </a:xfrm>
            </p:grpSpPr>
            <p:sp>
              <p:nvSpPr>
                <p:cNvPr id="80935" name="Rectangle 238">
                  <a:extLst>
                    <a:ext uri="{FF2B5EF4-FFF2-40B4-BE49-F238E27FC236}">
                      <a16:creationId xmlns:a16="http://schemas.microsoft.com/office/drawing/2014/main" id="{7A543A1B-03B5-44B3-9921-AC0F70A8A26E}"/>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269</a:t>
                  </a:r>
                  <a:endParaRPr lang="zh-CN" altLang="en-US" sz="2400" i="0"/>
                </a:p>
              </p:txBody>
            </p:sp>
            <p:sp>
              <p:nvSpPr>
                <p:cNvPr id="80936" name="Line 239">
                  <a:extLst>
                    <a:ext uri="{FF2B5EF4-FFF2-40B4-BE49-F238E27FC236}">
                      <a16:creationId xmlns:a16="http://schemas.microsoft.com/office/drawing/2014/main" id="{C862C78D-9015-4358-9D94-F99C4DEBD8D5}"/>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23" name="Group 240">
                <a:extLst>
                  <a:ext uri="{FF2B5EF4-FFF2-40B4-BE49-F238E27FC236}">
                    <a16:creationId xmlns:a16="http://schemas.microsoft.com/office/drawing/2014/main" id="{D1837CD5-FC31-4C8D-A614-2EEFD8349F76}"/>
                  </a:ext>
                </a:extLst>
              </p:cNvPr>
              <p:cNvGrpSpPr>
                <a:grpSpLocks/>
              </p:cNvGrpSpPr>
              <p:nvPr/>
            </p:nvGrpSpPr>
            <p:grpSpPr bwMode="auto">
              <a:xfrm>
                <a:off x="3154" y="0"/>
                <a:ext cx="542" cy="256"/>
                <a:chOff x="0" y="0"/>
                <a:chExt cx="542" cy="256"/>
              </a:xfrm>
            </p:grpSpPr>
            <p:sp>
              <p:nvSpPr>
                <p:cNvPr id="80933" name="Rectangle 241">
                  <a:extLst>
                    <a:ext uri="{FF2B5EF4-FFF2-40B4-BE49-F238E27FC236}">
                      <a16:creationId xmlns:a16="http://schemas.microsoft.com/office/drawing/2014/main" id="{05DA684E-5146-4539-BB98-1446155DE17B}"/>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278</a:t>
                  </a:r>
                  <a:endParaRPr lang="zh-CN" altLang="en-US" sz="2400" i="0"/>
                </a:p>
              </p:txBody>
            </p:sp>
            <p:sp>
              <p:nvSpPr>
                <p:cNvPr id="80934" name="Line 242">
                  <a:extLst>
                    <a:ext uri="{FF2B5EF4-FFF2-40B4-BE49-F238E27FC236}">
                      <a16:creationId xmlns:a16="http://schemas.microsoft.com/office/drawing/2014/main" id="{F6361BA9-CB1B-491E-B370-EB55321E5412}"/>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24" name="Group 243">
                <a:extLst>
                  <a:ext uri="{FF2B5EF4-FFF2-40B4-BE49-F238E27FC236}">
                    <a16:creationId xmlns:a16="http://schemas.microsoft.com/office/drawing/2014/main" id="{435E5F58-E798-46D3-B510-E1B5BE59B4ED}"/>
                  </a:ext>
                </a:extLst>
              </p:cNvPr>
              <p:cNvGrpSpPr>
                <a:grpSpLocks/>
              </p:cNvGrpSpPr>
              <p:nvPr/>
            </p:nvGrpSpPr>
            <p:grpSpPr bwMode="auto">
              <a:xfrm>
                <a:off x="3680" y="0"/>
                <a:ext cx="542" cy="256"/>
                <a:chOff x="0" y="0"/>
                <a:chExt cx="542" cy="256"/>
              </a:xfrm>
            </p:grpSpPr>
            <p:sp>
              <p:nvSpPr>
                <p:cNvPr id="80931" name="Rectangle 244">
                  <a:extLst>
                    <a:ext uri="{FF2B5EF4-FFF2-40B4-BE49-F238E27FC236}">
                      <a16:creationId xmlns:a16="http://schemas.microsoft.com/office/drawing/2014/main" id="{AE568713-64CD-4985-9A0A-5891ACD8A9A7}"/>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083</a:t>
                  </a:r>
                  <a:endParaRPr lang="zh-CN" altLang="en-US" sz="2400" i="0"/>
                </a:p>
              </p:txBody>
            </p:sp>
            <p:sp>
              <p:nvSpPr>
                <p:cNvPr id="80932" name="Line 245">
                  <a:extLst>
                    <a:ext uri="{FF2B5EF4-FFF2-40B4-BE49-F238E27FC236}">
                      <a16:creationId xmlns:a16="http://schemas.microsoft.com/office/drawing/2014/main" id="{2622844F-6642-4D6B-8FA9-DD03DB7AAA2E}"/>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25" name="Group 246">
                <a:extLst>
                  <a:ext uri="{FF2B5EF4-FFF2-40B4-BE49-F238E27FC236}">
                    <a16:creationId xmlns:a16="http://schemas.microsoft.com/office/drawing/2014/main" id="{52EF12B8-A929-4D63-8146-6E3C653B51DF}"/>
                  </a:ext>
                </a:extLst>
              </p:cNvPr>
              <p:cNvGrpSpPr>
                <a:grpSpLocks/>
              </p:cNvGrpSpPr>
              <p:nvPr/>
            </p:nvGrpSpPr>
            <p:grpSpPr bwMode="auto">
              <a:xfrm>
                <a:off x="4206" y="0"/>
                <a:ext cx="542" cy="256"/>
                <a:chOff x="0" y="0"/>
                <a:chExt cx="542" cy="256"/>
              </a:xfrm>
            </p:grpSpPr>
            <p:sp>
              <p:nvSpPr>
                <p:cNvPr id="80929" name="Rectangle 247">
                  <a:extLst>
                    <a:ext uri="{FF2B5EF4-FFF2-40B4-BE49-F238E27FC236}">
                      <a16:creationId xmlns:a16="http://schemas.microsoft.com/office/drawing/2014/main" id="{11FFE57D-10ED-4EC3-8569-F317342D259C}"/>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184</a:t>
                  </a:r>
                  <a:endParaRPr lang="zh-CN" altLang="en-US" sz="2400" i="0"/>
                </a:p>
              </p:txBody>
            </p:sp>
            <p:sp>
              <p:nvSpPr>
                <p:cNvPr id="80930" name="Line 248">
                  <a:extLst>
                    <a:ext uri="{FF2B5EF4-FFF2-40B4-BE49-F238E27FC236}">
                      <a16:creationId xmlns:a16="http://schemas.microsoft.com/office/drawing/2014/main" id="{4884F16E-B69A-4DAB-B575-1EDC46B85723}"/>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nvGrpSpPr>
              <p:cNvPr id="80926" name="Group 249">
                <a:extLst>
                  <a:ext uri="{FF2B5EF4-FFF2-40B4-BE49-F238E27FC236}">
                    <a16:creationId xmlns:a16="http://schemas.microsoft.com/office/drawing/2014/main" id="{B55CDCEC-5C93-400E-9254-B975E8DF84C0}"/>
                  </a:ext>
                </a:extLst>
              </p:cNvPr>
              <p:cNvGrpSpPr>
                <a:grpSpLocks/>
              </p:cNvGrpSpPr>
              <p:nvPr/>
            </p:nvGrpSpPr>
            <p:grpSpPr bwMode="auto">
              <a:xfrm>
                <a:off x="4731" y="0"/>
                <a:ext cx="542" cy="256"/>
                <a:chOff x="0" y="0"/>
                <a:chExt cx="542" cy="256"/>
              </a:xfrm>
            </p:grpSpPr>
            <p:sp>
              <p:nvSpPr>
                <p:cNvPr id="80927" name="Rectangle 250">
                  <a:extLst>
                    <a:ext uri="{FF2B5EF4-FFF2-40B4-BE49-F238E27FC236}">
                      <a16:creationId xmlns:a16="http://schemas.microsoft.com/office/drawing/2014/main" id="{22B95732-38B0-43D5-9E5C-005A3834835A}"/>
                    </a:ext>
                  </a:extLst>
                </p:cNvPr>
                <p:cNvSpPr>
                  <a:spLocks noChangeArrowheads="1"/>
                </p:cNvSpPr>
                <p:nvPr/>
              </p:nvSpPr>
              <p:spPr bwMode="auto">
                <a:xfrm>
                  <a:off x="180" y="0"/>
                  <a:ext cx="362" cy="256"/>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rIns="0"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000" b="1" i="0">
                      <a:solidFill>
                        <a:srgbClr val="000000"/>
                      </a:solidFill>
                      <a:latin typeface="Times New Roman" panose="02020603050405020304" pitchFamily="18" charset="0"/>
                      <a:ea typeface="楷体_GB2312" pitchFamily="1" charset="-122"/>
                      <a:sym typeface="Times New Roman" panose="02020603050405020304" pitchFamily="18" charset="0"/>
                    </a:rPr>
                    <a:t>589</a:t>
                  </a:r>
                  <a:endParaRPr lang="zh-CN" altLang="en-US" sz="2400" i="0"/>
                </a:p>
              </p:txBody>
            </p:sp>
            <p:sp>
              <p:nvSpPr>
                <p:cNvPr id="80928" name="Line 251">
                  <a:extLst>
                    <a:ext uri="{FF2B5EF4-FFF2-40B4-BE49-F238E27FC236}">
                      <a16:creationId xmlns:a16="http://schemas.microsoft.com/office/drawing/2014/main" id="{7E19464A-2580-4267-9B5B-AC5E2393C918}"/>
                    </a:ext>
                  </a:extLst>
                </p:cNvPr>
                <p:cNvSpPr>
                  <a:spLocks noChangeShapeType="1"/>
                </p:cNvSpPr>
                <p:nvPr/>
              </p:nvSpPr>
              <p:spPr bwMode="auto">
                <a:xfrm>
                  <a:off x="0" y="122"/>
                  <a:ext cx="178" cy="1"/>
                </a:xfrm>
                <a:prstGeom prst="line">
                  <a:avLst/>
                </a:prstGeom>
                <a:noFill/>
                <a:ln w="12700">
                  <a:solidFill>
                    <a:schemeClr val="tx1"/>
                  </a:solidFill>
                  <a:bevel/>
                  <a:headEnd/>
                  <a:tailEnd type="triangle" w="med" len="med"/>
                </a:ln>
                <a:extLst>
                  <a:ext uri="{909E8E84-426E-40DD-AFC4-6F175D3DCCD1}">
                    <a14:hiddenFill xmlns:a14="http://schemas.microsoft.com/office/drawing/2010/main">
                      <a:noFill/>
                    </a14:hiddenFill>
                  </a:ext>
                </a:extLst>
              </p:spPr>
              <p:txBody>
                <a:bodyPr wrap="none" lIns="0" rIns="0" anchor="ctr"/>
                <a:lstStyle/>
                <a:p>
                  <a:endParaRPr lang="zh-CN" altLang="en-US" i="0"/>
                </a:p>
              </p:txBody>
            </p:sp>
          </p:grpSp>
        </p:grpSp>
        <p:sp>
          <p:nvSpPr>
            <p:cNvPr id="80916" name="Text Box 252">
              <a:extLst>
                <a:ext uri="{FF2B5EF4-FFF2-40B4-BE49-F238E27FC236}">
                  <a16:creationId xmlns:a16="http://schemas.microsoft.com/office/drawing/2014/main" id="{86EDA784-4090-496D-A28F-36C6BF4F46E3}"/>
                </a:ext>
              </a:extLst>
            </p:cNvPr>
            <p:cNvSpPr>
              <a:spLocks noChangeArrowheads="1"/>
            </p:cNvSpPr>
            <p:nvPr/>
          </p:nvSpPr>
          <p:spPr bwMode="auto">
            <a:xfrm>
              <a:off x="-96" y="70"/>
              <a:ext cx="61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r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800" b="1" i="0" dirty="0">
                  <a:solidFill>
                    <a:srgbClr val="A200C8"/>
                  </a:solidFill>
                  <a:latin typeface="Times New Roman" panose="02020603050405020304" pitchFamily="18" charset="0"/>
                  <a:ea typeface="楷体_GB2312" pitchFamily="1" charset="-122"/>
                  <a:sym typeface="Times New Roman" panose="02020603050405020304" pitchFamily="18" charset="0"/>
                </a:rPr>
                <a:t>二趟收集</a:t>
              </a:r>
              <a:endParaRPr lang="zh-CN" altLang="en-US" sz="2400" i="0" dirty="0"/>
            </a:p>
          </p:txBody>
        </p:sp>
      </p:grpSp>
      <p:sp>
        <p:nvSpPr>
          <p:cNvPr id="2" name="Text Box 4">
            <a:extLst>
              <a:ext uri="{FF2B5EF4-FFF2-40B4-BE49-F238E27FC236}">
                <a16:creationId xmlns:a16="http://schemas.microsoft.com/office/drawing/2014/main" id="{0F272F9E-97D4-42D0-B600-AE7B81D494EE}"/>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链式基数排序举例</a:t>
            </a:r>
          </a:p>
        </p:txBody>
      </p:sp>
      <p:sp>
        <p:nvSpPr>
          <p:cNvPr id="3" name="文本框 2">
            <a:extLst>
              <a:ext uri="{FF2B5EF4-FFF2-40B4-BE49-F238E27FC236}">
                <a16:creationId xmlns:a16="http://schemas.microsoft.com/office/drawing/2014/main" id="{504DEC44-874D-DE7F-9FCA-88B0E3E657E0}"/>
              </a:ext>
            </a:extLst>
          </p:cNvPr>
          <p:cNvSpPr txBox="1"/>
          <p:nvPr/>
        </p:nvSpPr>
        <p:spPr>
          <a:xfrm>
            <a:off x="755576" y="5681881"/>
            <a:ext cx="2869882" cy="523220"/>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百位分配收集。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Text Box 3">
            <a:extLst>
              <a:ext uri="{FF2B5EF4-FFF2-40B4-BE49-F238E27FC236}">
                <a16:creationId xmlns:a16="http://schemas.microsoft.com/office/drawing/2014/main" id="{55C707DE-4C1A-4656-BD4F-5DAE4EF738B0}"/>
              </a:ext>
            </a:extLst>
          </p:cNvPr>
          <p:cNvSpPr>
            <a:spLocks noChangeArrowheads="1"/>
          </p:cNvSpPr>
          <p:nvPr/>
        </p:nvSpPr>
        <p:spPr bwMode="auto">
          <a:xfrm>
            <a:off x="8316416" y="6400800"/>
            <a:ext cx="82758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602CDA41-9D7B-430A-ABE9-01FBCA5DCA71}" type="slidenum">
              <a:rPr lang="zh-CN" altLang="en-US" sz="2400">
                <a:solidFill>
                  <a:srgbClr val="000000"/>
                </a:solidFill>
              </a:rPr>
              <a:pPr algn="r" eaLnBrk="1" hangingPunct="1">
                <a:spcBef>
                  <a:spcPct val="50000"/>
                </a:spcBef>
                <a:buClrTx/>
                <a:buSzTx/>
                <a:buFont typeface="Arial" panose="020B0604020202020204" pitchFamily="34" charset="0"/>
                <a:buNone/>
              </a:pPr>
              <a:t>108</a:t>
            </a:fld>
            <a:endParaRPr lang="en-US" altLang="zh-CN" sz="2400" dirty="0"/>
          </a:p>
        </p:txBody>
      </p:sp>
      <p:sp>
        <p:nvSpPr>
          <p:cNvPr id="81925" name="Rectangle 5">
            <a:extLst>
              <a:ext uri="{FF2B5EF4-FFF2-40B4-BE49-F238E27FC236}">
                <a16:creationId xmlns:a16="http://schemas.microsoft.com/office/drawing/2014/main" id="{EABF2D44-4430-402B-9154-B5FA5572D0A6}"/>
              </a:ext>
            </a:extLst>
          </p:cNvPr>
          <p:cNvSpPr>
            <a:spLocks noGrp="1" noChangeArrowheads="1"/>
          </p:cNvSpPr>
          <p:nvPr>
            <p:ph type="body" idx="4294967295"/>
          </p:nvPr>
        </p:nvSpPr>
        <p:spPr>
          <a:xfrm>
            <a:off x="611560" y="1409700"/>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不需要进行关键字的比较</a:t>
            </a:r>
            <a:endParaRPr lang="en-US" altLang="zh-CN"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若每个关键字有 </a:t>
            </a:r>
            <a:r>
              <a:rPr lang="en-US" altLang="zh-CN" dirty="0">
                <a:latin typeface="黑体" panose="02010609060101010101" pitchFamily="49" charset="-122"/>
                <a:ea typeface="黑体" panose="02010609060101010101" pitchFamily="49" charset="-122"/>
                <a:sym typeface="黑体" panose="02010609060101010101" pitchFamily="49" charset="-122"/>
              </a:rPr>
              <a:t>d </a:t>
            </a:r>
            <a:r>
              <a:rPr lang="zh-CN" altLang="en-US" dirty="0">
                <a:latin typeface="黑体" panose="02010609060101010101" pitchFamily="49" charset="-122"/>
                <a:ea typeface="黑体" panose="02010609060101010101" pitchFamily="49" charset="-122"/>
                <a:sym typeface="黑体" panose="02010609060101010101" pitchFamily="49" charset="-122"/>
              </a:rPr>
              <a:t>位,关键字的基数为</a:t>
            </a:r>
            <a:r>
              <a:rPr lang="en-US" altLang="zh-CN" dirty="0" err="1">
                <a:latin typeface="黑体" panose="02010609060101010101" pitchFamily="49" charset="-122"/>
                <a:ea typeface="黑体" panose="02010609060101010101" pitchFamily="49" charset="-122"/>
                <a:sym typeface="黑体" panose="02010609060101010101" pitchFamily="49" charset="-122"/>
              </a:rPr>
              <a:t>rd</a:t>
            </a:r>
            <a:r>
              <a:rPr lang="zh-CN" altLang="en-US" dirty="0">
                <a:latin typeface="黑体" panose="02010609060101010101" pitchFamily="49" charset="-122"/>
                <a:ea typeface="黑体" panose="02010609060101010101" pitchFamily="49" charset="-122"/>
                <a:sym typeface="黑体" panose="02010609060101010101" pitchFamily="49" charset="-122"/>
              </a:rPr>
              <a:t> </a:t>
            </a: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需要重复执行</a:t>
            </a:r>
            <a:r>
              <a:rPr lang="en-US" altLang="zh-CN" dirty="0">
                <a:latin typeface="黑体" panose="02010609060101010101" pitchFamily="49" charset="-122"/>
                <a:ea typeface="黑体" panose="02010609060101010101" pitchFamily="49" charset="-122"/>
                <a:sym typeface="黑体" panose="02010609060101010101" pitchFamily="49" charset="-122"/>
              </a:rPr>
              <a:t>d </a:t>
            </a:r>
            <a:r>
              <a:rPr lang="zh-CN" altLang="en-US" dirty="0">
                <a:latin typeface="黑体" panose="02010609060101010101" pitchFamily="49" charset="-122"/>
                <a:ea typeface="黑体" panose="02010609060101010101" pitchFamily="49" charset="-122"/>
                <a:sym typeface="黑体" panose="02010609060101010101" pitchFamily="49" charset="-122"/>
              </a:rPr>
              <a:t>趟</a:t>
            </a:r>
            <a:r>
              <a:rPr lang="zh-CN" altLang="en-US" dirty="0">
                <a:latin typeface="Times New Roman" panose="02020603050405020304" pitchFamily="18" charset="0"/>
                <a:ea typeface="黑体" panose="02010609060101010101" pitchFamily="49" charset="-122"/>
                <a:sym typeface="Times New Roman" panose="02020603050405020304" pitchFamily="18" charset="0"/>
              </a:rPr>
              <a:t>“</a:t>
            </a:r>
            <a:r>
              <a:rPr lang="zh-CN" altLang="en-US" dirty="0">
                <a:latin typeface="黑体" panose="02010609060101010101" pitchFamily="49" charset="-122"/>
                <a:ea typeface="黑体" panose="02010609060101010101" pitchFamily="49" charset="-122"/>
                <a:sym typeface="黑体" panose="02010609060101010101" pitchFamily="49" charset="-122"/>
              </a:rPr>
              <a:t>分配</a:t>
            </a:r>
            <a:r>
              <a:rPr lang="zh-CN" altLang="en-US" dirty="0">
                <a:latin typeface="Times New Roman" panose="02020603050405020304" pitchFamily="18" charset="0"/>
                <a:ea typeface="黑体" panose="02010609060101010101" pitchFamily="49" charset="-122"/>
                <a:sym typeface="Times New Roman" panose="02020603050405020304" pitchFamily="18" charset="0"/>
              </a:rPr>
              <a:t>”</a:t>
            </a:r>
            <a:r>
              <a:rPr lang="zh-CN" altLang="en-US" dirty="0">
                <a:latin typeface="黑体" panose="02010609060101010101" pitchFamily="49" charset="-122"/>
                <a:ea typeface="黑体" panose="02010609060101010101" pitchFamily="49" charset="-122"/>
                <a:sym typeface="黑体" panose="02010609060101010101" pitchFamily="49" charset="-122"/>
              </a:rPr>
              <a:t>与</a:t>
            </a:r>
            <a:r>
              <a:rPr lang="zh-CN" altLang="en-US" dirty="0">
                <a:latin typeface="Times New Roman" panose="02020603050405020304" pitchFamily="18" charset="0"/>
                <a:ea typeface="黑体" panose="02010609060101010101" pitchFamily="49" charset="-122"/>
                <a:sym typeface="Times New Roman" panose="02020603050405020304" pitchFamily="18" charset="0"/>
              </a:rPr>
              <a:t>“</a:t>
            </a:r>
            <a:r>
              <a:rPr lang="zh-CN" altLang="en-US" dirty="0">
                <a:latin typeface="黑体" panose="02010609060101010101" pitchFamily="49" charset="-122"/>
                <a:ea typeface="黑体" panose="02010609060101010101" pitchFamily="49" charset="-122"/>
                <a:sym typeface="黑体" panose="02010609060101010101" pitchFamily="49" charset="-122"/>
              </a:rPr>
              <a:t>收集</a:t>
            </a:r>
            <a:r>
              <a:rPr lang="zh-CN" altLang="en-US" dirty="0">
                <a:latin typeface="Times New Roman" panose="02020603050405020304" pitchFamily="18" charset="0"/>
                <a:ea typeface="黑体" panose="02010609060101010101" pitchFamily="49" charset="-122"/>
                <a:sym typeface="Times New Roman" panose="02020603050405020304" pitchFamily="18" charset="0"/>
              </a:rPr>
              <a:t>”</a:t>
            </a: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每趟对 </a:t>
            </a:r>
            <a:r>
              <a:rPr lang="en-US" altLang="zh-CN" dirty="0">
                <a:latin typeface="黑体" panose="02010609060101010101" pitchFamily="49" charset="-122"/>
                <a:ea typeface="黑体" panose="02010609060101010101" pitchFamily="49" charset="-122"/>
                <a:sym typeface="黑体" panose="02010609060101010101" pitchFamily="49" charset="-122"/>
              </a:rPr>
              <a:t>n </a:t>
            </a:r>
            <a:r>
              <a:rPr lang="zh-CN" altLang="en-US" dirty="0">
                <a:latin typeface="黑体" panose="02010609060101010101" pitchFamily="49" charset="-122"/>
                <a:ea typeface="黑体" panose="02010609060101010101" pitchFamily="49" charset="-122"/>
                <a:sym typeface="黑体" panose="02010609060101010101" pitchFamily="49" charset="-122"/>
              </a:rPr>
              <a:t>个对象进行</a:t>
            </a:r>
            <a:r>
              <a:rPr lang="zh-CN" altLang="en-US" dirty="0">
                <a:latin typeface="Times New Roman" panose="02020603050405020304" pitchFamily="18" charset="0"/>
                <a:ea typeface="黑体" panose="02010609060101010101" pitchFamily="49" charset="-122"/>
                <a:sym typeface="Times New Roman" panose="02020603050405020304" pitchFamily="18" charset="0"/>
              </a:rPr>
              <a:t>“</a:t>
            </a:r>
            <a:r>
              <a:rPr lang="zh-CN" altLang="en-US" dirty="0">
                <a:latin typeface="黑体" panose="02010609060101010101" pitchFamily="49" charset="-122"/>
                <a:ea typeface="黑体" panose="02010609060101010101" pitchFamily="49" charset="-122"/>
                <a:sym typeface="黑体" panose="02010609060101010101" pitchFamily="49" charset="-122"/>
              </a:rPr>
              <a:t>分配</a:t>
            </a:r>
            <a:r>
              <a:rPr lang="zh-CN" altLang="en-US" dirty="0">
                <a:latin typeface="Times New Roman" panose="02020603050405020304" pitchFamily="18" charset="0"/>
                <a:ea typeface="黑体" panose="02010609060101010101" pitchFamily="49" charset="-122"/>
                <a:sym typeface="Times New Roman" panose="02020603050405020304" pitchFamily="18" charset="0"/>
              </a:rPr>
              <a:t>”</a:t>
            </a:r>
            <a:r>
              <a:rPr lang="zh-CN" altLang="en-US" dirty="0">
                <a:latin typeface="黑体" panose="02010609060101010101" pitchFamily="49" charset="-122"/>
                <a:ea typeface="黑体" panose="02010609060101010101" pitchFamily="49" charset="-122"/>
                <a:sym typeface="黑体" panose="02010609060101010101" pitchFamily="49" charset="-122"/>
              </a:rPr>
              <a:t>，对</a:t>
            </a:r>
            <a:r>
              <a:rPr lang="en-US" altLang="zh-CN" dirty="0" err="1">
                <a:latin typeface="黑体" panose="02010609060101010101" pitchFamily="49" charset="-122"/>
                <a:ea typeface="黑体" panose="02010609060101010101" pitchFamily="49" charset="-122"/>
                <a:sym typeface="黑体" panose="02010609060101010101" pitchFamily="49" charset="-122"/>
              </a:rPr>
              <a:t>rd</a:t>
            </a:r>
            <a:r>
              <a:rPr lang="zh-CN" altLang="en-US" dirty="0">
                <a:latin typeface="黑体" panose="02010609060101010101" pitchFamily="49" charset="-122"/>
                <a:ea typeface="黑体" panose="02010609060101010101" pitchFamily="49" charset="-122"/>
                <a:sym typeface="黑体" panose="02010609060101010101" pitchFamily="49" charset="-122"/>
              </a:rPr>
              <a:t>个队列进行</a:t>
            </a:r>
            <a:endParaRPr lang="en-US" altLang="zh-CN" dirty="0">
              <a:latin typeface="黑体" panose="02010609060101010101" pitchFamily="49" charset="-122"/>
              <a:ea typeface="黑体" panose="02010609060101010101" pitchFamily="49" charset="-122"/>
              <a:sym typeface="黑体" panose="02010609060101010101" pitchFamily="49" charset="-122"/>
            </a:endParaRPr>
          </a:p>
          <a:p>
            <a:pPr marL="0" indent="0" eaLnBrk="1" hangingPunct="1">
              <a:spcBef>
                <a:spcPct val="70000"/>
              </a:spcBef>
              <a:buClr>
                <a:srgbClr val="FF0000"/>
              </a:buClr>
              <a:buSzPct val="100000"/>
              <a:buNone/>
            </a:pPr>
            <a:r>
              <a:rPr lang="en-US" altLang="zh-CN" dirty="0">
                <a:latin typeface="黑体" panose="02010609060101010101" pitchFamily="49" charset="-122"/>
                <a:ea typeface="黑体" panose="02010609060101010101" pitchFamily="49" charset="-122"/>
                <a:sym typeface="黑体" panose="02010609060101010101" pitchFamily="49" charset="-122"/>
              </a:rPr>
              <a:t>  </a:t>
            </a:r>
            <a:r>
              <a:rPr lang="zh-CN" altLang="en-US" dirty="0">
                <a:latin typeface="Times New Roman" panose="02020603050405020304" pitchFamily="18" charset="0"/>
                <a:ea typeface="黑体" panose="02010609060101010101" pitchFamily="49" charset="-122"/>
                <a:sym typeface="Times New Roman" panose="02020603050405020304" pitchFamily="18" charset="0"/>
              </a:rPr>
              <a:t>“</a:t>
            </a:r>
            <a:r>
              <a:rPr lang="zh-CN" altLang="en-US" dirty="0">
                <a:latin typeface="黑体" panose="02010609060101010101" pitchFamily="49" charset="-122"/>
                <a:ea typeface="黑体" panose="02010609060101010101" pitchFamily="49" charset="-122"/>
                <a:sym typeface="黑体" panose="02010609060101010101" pitchFamily="49" charset="-122"/>
              </a:rPr>
              <a:t>收集</a:t>
            </a:r>
            <a:r>
              <a:rPr lang="zh-CN" altLang="en-US" dirty="0">
                <a:latin typeface="Times New Roman" panose="02020603050405020304" pitchFamily="18" charset="0"/>
                <a:ea typeface="黑体" panose="02010609060101010101" pitchFamily="49" charset="-122"/>
                <a:sym typeface="Times New Roman" panose="02020603050405020304" pitchFamily="18" charset="0"/>
              </a:rPr>
              <a:t>”</a:t>
            </a: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总时间复杂度为</a:t>
            </a:r>
            <a:r>
              <a:rPr lang="en-US" altLang="zh-CN" dirty="0">
                <a:latin typeface="黑体" panose="02010609060101010101" pitchFamily="49" charset="-122"/>
                <a:ea typeface="黑体" panose="02010609060101010101" pitchFamily="49" charset="-122"/>
                <a:sym typeface="黑体" panose="02010609060101010101" pitchFamily="49" charset="-122"/>
              </a:rPr>
              <a:t>O(d(</a:t>
            </a:r>
            <a:r>
              <a:rPr lang="en-US" altLang="zh-CN" dirty="0" err="1">
                <a:latin typeface="黑体" panose="02010609060101010101" pitchFamily="49" charset="-122"/>
                <a:ea typeface="黑体" panose="02010609060101010101" pitchFamily="49" charset="-122"/>
                <a:sym typeface="黑体" panose="02010609060101010101" pitchFamily="49" charset="-122"/>
              </a:rPr>
              <a:t>n+rd</a:t>
            </a:r>
            <a:r>
              <a:rPr lang="en-US" altLang="zh-CN" dirty="0">
                <a:latin typeface="黑体" panose="02010609060101010101" pitchFamily="49" charset="-122"/>
                <a:ea typeface="黑体" panose="02010609060101010101" pitchFamily="49" charset="-122"/>
                <a:sym typeface="黑体" panose="02010609060101010101" pitchFamily="49" charset="-122"/>
              </a:rPr>
              <a:t>))。</a:t>
            </a:r>
            <a:endParaRPr lang="zh-CN" altLang="en-US" dirty="0"/>
          </a:p>
        </p:txBody>
      </p:sp>
      <p:sp>
        <p:nvSpPr>
          <p:cNvPr id="2" name="Text Box 4">
            <a:extLst>
              <a:ext uri="{FF2B5EF4-FFF2-40B4-BE49-F238E27FC236}">
                <a16:creationId xmlns:a16="http://schemas.microsoft.com/office/drawing/2014/main" id="{BB7C5F2A-6D29-40B8-B542-9166E22B16AE}"/>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链式基数排序算法分析</a:t>
            </a:r>
          </a:p>
        </p:txBody>
      </p:sp>
      <p:sp>
        <p:nvSpPr>
          <p:cNvPr id="3" name="矩形 2">
            <a:extLst>
              <a:ext uri="{FF2B5EF4-FFF2-40B4-BE49-F238E27FC236}">
                <a16:creationId xmlns:a16="http://schemas.microsoft.com/office/drawing/2014/main" id="{5001C91D-D915-4011-37E3-14C32FEC3873}"/>
              </a:ext>
            </a:extLst>
          </p:cNvPr>
          <p:cNvSpPr/>
          <p:nvPr/>
        </p:nvSpPr>
        <p:spPr bwMode="auto">
          <a:xfrm>
            <a:off x="1187624" y="1409700"/>
            <a:ext cx="3960440" cy="57914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2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2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92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92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9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a:extLst>
              <a:ext uri="{FF2B5EF4-FFF2-40B4-BE49-F238E27FC236}">
                <a16:creationId xmlns:a16="http://schemas.microsoft.com/office/drawing/2014/main" id="{C7DE7C4C-2684-4EC7-9150-E47252FEFB77}"/>
              </a:ext>
            </a:extLst>
          </p:cNvPr>
          <p:cNvSpPr>
            <a:spLocks noChangeArrowheads="1"/>
          </p:cNvSpPr>
          <p:nvPr/>
        </p:nvSpPr>
        <p:spPr bwMode="auto">
          <a:xfrm>
            <a:off x="8316416" y="6400800"/>
            <a:ext cx="827584"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75097DA1-D01D-400D-A0F7-CDD67EC8846A}" type="slidenum">
              <a:rPr lang="zh-CN" altLang="en-US" sz="2400">
                <a:solidFill>
                  <a:srgbClr val="000000"/>
                </a:solidFill>
              </a:rPr>
              <a:pPr algn="r" eaLnBrk="1" hangingPunct="1">
                <a:spcBef>
                  <a:spcPct val="50000"/>
                </a:spcBef>
                <a:buClrTx/>
                <a:buSzTx/>
                <a:buFont typeface="Arial" panose="020B0604020202020204" pitchFamily="34" charset="0"/>
                <a:buNone/>
              </a:pPr>
              <a:t>109</a:t>
            </a:fld>
            <a:endParaRPr lang="en-US" altLang="zh-CN" sz="2400" dirty="0"/>
          </a:p>
        </p:txBody>
      </p:sp>
      <p:sp>
        <p:nvSpPr>
          <p:cNvPr id="82949" name="Rectangle 5">
            <a:extLst>
              <a:ext uri="{FF2B5EF4-FFF2-40B4-BE49-F238E27FC236}">
                <a16:creationId xmlns:a16="http://schemas.microsoft.com/office/drawing/2014/main" id="{28FED688-3EF3-4575-9AAA-96749A0CFC40}"/>
              </a:ext>
            </a:extLst>
          </p:cNvPr>
          <p:cNvSpPr>
            <a:spLocks noGrp="1" noChangeArrowheads="1"/>
          </p:cNvSpPr>
          <p:nvPr>
            <p:ph type="body" idx="4294967295"/>
          </p:nvPr>
        </p:nvSpPr>
        <p:spPr>
          <a:xfrm>
            <a:off x="533400" y="1340768"/>
            <a:ext cx="8763000" cy="2546176"/>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70000"/>
              </a:spcBef>
              <a:buClr>
                <a:srgbClr val="FF0000"/>
              </a:buClr>
              <a:buSzPct val="100000"/>
              <a:buFont typeface="Wingdings" panose="05000000000000000000" pitchFamily="2" charset="2"/>
              <a:buChar char="p"/>
            </a:pPr>
            <a:r>
              <a:rPr lang="zh-CN" altLang="en-US" dirty="0">
                <a:latin typeface="黑体" panose="02010609060101010101" pitchFamily="49" charset="-122"/>
                <a:ea typeface="黑体" panose="02010609060101010101" pitchFamily="49" charset="-122"/>
                <a:sym typeface="黑体" panose="02010609060101010101" pitchFamily="49" charset="-122"/>
              </a:rPr>
              <a:t>若基数</a:t>
            </a:r>
            <a:r>
              <a:rPr lang="en-US" altLang="zh-CN" dirty="0" err="1">
                <a:latin typeface="黑体" panose="02010609060101010101" pitchFamily="49" charset="-122"/>
                <a:ea typeface="黑体" panose="02010609060101010101" pitchFamily="49" charset="-122"/>
                <a:sym typeface="黑体" panose="02010609060101010101" pitchFamily="49" charset="-122"/>
              </a:rPr>
              <a:t>rd</a:t>
            </a:r>
            <a:r>
              <a:rPr lang="zh-CN" altLang="en-US" dirty="0">
                <a:latin typeface="黑体" panose="02010609060101010101" pitchFamily="49" charset="-122"/>
                <a:ea typeface="黑体" panose="02010609060101010101" pitchFamily="49" charset="-122"/>
                <a:sym typeface="黑体" panose="02010609060101010101" pitchFamily="49" charset="-122"/>
              </a:rPr>
              <a:t>相同, 对于对象个数较多而关键字位数较少的情况, 使用链式基数排序较好。</a:t>
            </a:r>
          </a:p>
          <a:p>
            <a:pPr eaLnBrk="1" hangingPunct="1">
              <a:spcBef>
                <a:spcPct val="70000"/>
              </a:spcBef>
              <a:buClr>
                <a:srgbClr val="FF0000"/>
              </a:buClr>
              <a:buSzPct val="100000"/>
              <a:buFont typeface="Wingdings" panose="05000000000000000000" pitchFamily="2" charset="2"/>
              <a:buChar char="p"/>
            </a:pPr>
            <a:r>
              <a:rPr lang="zh-CN" altLang="en-US" dirty="0">
                <a:latin typeface="黑体" panose="02010609060101010101" pitchFamily="49" charset="-122"/>
                <a:ea typeface="黑体" panose="02010609060101010101" pitchFamily="49" charset="-122"/>
                <a:sym typeface="黑体" panose="02010609060101010101" pitchFamily="49" charset="-122"/>
              </a:rPr>
              <a:t>基数排序需要增加</a:t>
            </a:r>
            <a:r>
              <a:rPr lang="en-US" altLang="zh-CN" dirty="0">
                <a:latin typeface="黑体" panose="02010609060101010101" pitchFamily="49" charset="-122"/>
                <a:ea typeface="黑体" panose="02010609060101010101" pitchFamily="49" charset="-122"/>
                <a:sym typeface="黑体" panose="02010609060101010101" pitchFamily="49" charset="-122"/>
              </a:rPr>
              <a:t>n+2rd</a:t>
            </a:r>
            <a:r>
              <a:rPr lang="zh-CN" altLang="en-US" dirty="0">
                <a:latin typeface="黑体" panose="02010609060101010101" pitchFamily="49" charset="-122"/>
                <a:ea typeface="黑体" panose="02010609060101010101" pitchFamily="49" charset="-122"/>
                <a:sym typeface="黑体" panose="02010609060101010101" pitchFamily="49" charset="-122"/>
              </a:rPr>
              <a:t>个附加链接指针。</a:t>
            </a:r>
          </a:p>
          <a:p>
            <a:pPr eaLnBrk="1" hangingPunct="1">
              <a:spcBef>
                <a:spcPct val="70000"/>
              </a:spcBef>
              <a:buClr>
                <a:srgbClr val="FF0000"/>
              </a:buClr>
              <a:buSzPct val="100000"/>
              <a:buFont typeface="Wingdings" panose="05000000000000000000" pitchFamily="2" charset="2"/>
              <a:buChar char="p"/>
            </a:pPr>
            <a:r>
              <a:rPr lang="zh-CN" altLang="en-US" dirty="0">
                <a:latin typeface="黑体" panose="02010609060101010101" pitchFamily="49" charset="-122"/>
                <a:ea typeface="黑体" panose="02010609060101010101" pitchFamily="49" charset="-122"/>
                <a:sym typeface="黑体" panose="02010609060101010101" pitchFamily="49" charset="-122"/>
              </a:rPr>
              <a:t>基数排序是稳定的排序方法。</a:t>
            </a:r>
            <a:endParaRPr lang="zh-CN" altLang="en-US" dirty="0"/>
          </a:p>
        </p:txBody>
      </p:sp>
      <p:sp>
        <p:nvSpPr>
          <p:cNvPr id="2" name="Text Box 4">
            <a:extLst>
              <a:ext uri="{FF2B5EF4-FFF2-40B4-BE49-F238E27FC236}">
                <a16:creationId xmlns:a16="http://schemas.microsoft.com/office/drawing/2014/main" id="{C062AC42-EB6A-4BCC-B195-9EE697366B5A}"/>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链式基数排序算法分析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9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1027">
            <a:extLst>
              <a:ext uri="{FF2B5EF4-FFF2-40B4-BE49-F238E27FC236}">
                <a16:creationId xmlns:a16="http://schemas.microsoft.com/office/drawing/2014/main" id="{3D3A3D9E-996F-4C43-8EF2-2AF4920CCEC7}"/>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C418FD3-468A-4C02-8980-AB75658E85C9}" type="slidenum">
              <a:rPr lang="zh-CN" altLang="en-US" sz="2400">
                <a:solidFill>
                  <a:srgbClr val="000000"/>
                </a:solidFill>
              </a:rPr>
              <a:pPr algn="r" eaLnBrk="1" hangingPunct="1">
                <a:spcBef>
                  <a:spcPct val="50000"/>
                </a:spcBef>
                <a:buClrTx/>
                <a:buSzTx/>
                <a:buFont typeface="Arial" panose="020B0604020202020204" pitchFamily="34" charset="0"/>
                <a:buNone/>
              </a:pPr>
              <a:t>11</a:t>
            </a:fld>
            <a:endParaRPr lang="en-US" altLang="zh-CN" sz="2400"/>
          </a:p>
        </p:txBody>
      </p:sp>
      <p:sp>
        <p:nvSpPr>
          <p:cNvPr id="2" name="Text Box 4">
            <a:extLst>
              <a:ext uri="{FF2B5EF4-FFF2-40B4-BE49-F238E27FC236}">
                <a16:creationId xmlns:a16="http://schemas.microsoft.com/office/drawing/2014/main" id="{4421C918-14FC-4545-9257-560293112E6E}"/>
              </a:ext>
            </a:extLst>
          </p:cNvPr>
          <p:cNvSpPr>
            <a:spLocks noChangeArrowheads="1"/>
          </p:cNvSpPr>
          <p:nvPr/>
        </p:nvSpPr>
        <p:spPr bwMode="auto">
          <a:xfrm>
            <a:off x="362272" y="18864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en-US" altLang="zh-CN" sz="4400" i="0" dirty="0">
                <a:solidFill>
                  <a:schemeClr val="tx2"/>
                </a:solidFill>
                <a:ea typeface="隶书" pitchFamily="49" charset="-122"/>
              </a:rPr>
              <a:t>C</a:t>
            </a:r>
            <a:r>
              <a:rPr lang="zh-CN" altLang="en-US" sz="4400" i="0" dirty="0">
                <a:solidFill>
                  <a:schemeClr val="tx2"/>
                </a:solidFill>
                <a:ea typeface="隶书" pitchFamily="49" charset="-122"/>
              </a:rPr>
              <a:t>中的排序算法</a:t>
            </a:r>
          </a:p>
        </p:txBody>
      </p:sp>
      <p:sp>
        <p:nvSpPr>
          <p:cNvPr id="6" name="Rectangle 1">
            <a:extLst>
              <a:ext uri="{FF2B5EF4-FFF2-40B4-BE49-F238E27FC236}">
                <a16:creationId xmlns:a16="http://schemas.microsoft.com/office/drawing/2014/main" id="{B77E9892-FBA4-44E2-B87C-12E04BE4C588}"/>
              </a:ext>
            </a:extLst>
          </p:cNvPr>
          <p:cNvSpPr>
            <a:spLocks noChangeArrowheads="1"/>
          </p:cNvSpPr>
          <p:nvPr/>
        </p:nvSpPr>
        <p:spPr bwMode="auto">
          <a:xfrm>
            <a:off x="611560" y="1368930"/>
            <a:ext cx="8604448" cy="1292662"/>
          </a:xfrm>
          <a:prstGeom prst="rect">
            <a:avLst/>
          </a:prstGeom>
          <a:solidFill>
            <a:srgbClr val="FAFF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1" hangingPunct="1"/>
            <a:r>
              <a:rPr lang="en-US" altLang="zh-CN" sz="2800" b="0" i="0" dirty="0">
                <a:solidFill>
                  <a:schemeClr val="dk1"/>
                </a:solidFill>
                <a:latin typeface="+mn-ea"/>
                <a:ea typeface="+mn-ea"/>
              </a:rPr>
              <a:t>template &lt;class </a:t>
            </a:r>
            <a:r>
              <a:rPr lang="en-US" altLang="zh-CN" sz="2800" b="0" i="0" dirty="0" err="1">
                <a:solidFill>
                  <a:schemeClr val="dk1"/>
                </a:solidFill>
                <a:latin typeface="+mn-ea"/>
                <a:ea typeface="+mn-ea"/>
              </a:rPr>
              <a:t>RandomAccessIterator</a:t>
            </a:r>
            <a:r>
              <a:rPr lang="en-US" altLang="zh-CN" sz="2800" b="0" i="0" dirty="0">
                <a:solidFill>
                  <a:schemeClr val="dk1"/>
                </a:solidFill>
                <a:latin typeface="+mn-ea"/>
                <a:ea typeface="+mn-ea"/>
              </a:rPr>
              <a:t>&gt; </a:t>
            </a:r>
          </a:p>
          <a:p>
            <a:pPr eaLnBrk="1" hangingPunct="1"/>
            <a:r>
              <a:rPr lang="en-US" altLang="zh-CN" sz="2800" b="0" i="0" dirty="0">
                <a:solidFill>
                  <a:schemeClr val="dk1"/>
                </a:solidFill>
                <a:latin typeface="+mn-ea"/>
                <a:ea typeface="+mn-ea"/>
              </a:rPr>
              <a:t>void </a:t>
            </a:r>
            <a:r>
              <a:rPr lang="en-US" altLang="zh-CN" sz="2800" b="0" i="0" dirty="0" err="1">
                <a:solidFill>
                  <a:srgbClr val="FF0000"/>
                </a:solidFill>
                <a:latin typeface="+mn-ea"/>
                <a:ea typeface="+mn-ea"/>
              </a:rPr>
              <a:t>sort_heap</a:t>
            </a:r>
            <a:r>
              <a:rPr lang="en-US" altLang="zh-CN" sz="2800" b="0" i="0" dirty="0">
                <a:solidFill>
                  <a:srgbClr val="FF0000"/>
                </a:solidFill>
                <a:latin typeface="+mn-ea"/>
                <a:ea typeface="+mn-ea"/>
              </a:rPr>
              <a:t> </a:t>
            </a:r>
            <a:r>
              <a:rPr lang="en-US" altLang="zh-CN" sz="2800" b="0" i="0" dirty="0">
                <a:solidFill>
                  <a:schemeClr val="dk1"/>
                </a:solidFill>
                <a:latin typeface="+mn-ea"/>
                <a:ea typeface="+mn-ea"/>
              </a:rPr>
              <a:t>(</a:t>
            </a:r>
            <a:r>
              <a:rPr lang="en-US" altLang="zh-CN" sz="2800" b="0" i="0" dirty="0" err="1">
                <a:solidFill>
                  <a:schemeClr val="dk1"/>
                </a:solidFill>
                <a:latin typeface="+mn-ea"/>
                <a:ea typeface="+mn-ea"/>
              </a:rPr>
              <a:t>RandomAccessIterator</a:t>
            </a:r>
            <a:r>
              <a:rPr lang="en-US" altLang="zh-CN" sz="2800" b="0" i="0" dirty="0">
                <a:solidFill>
                  <a:schemeClr val="dk1"/>
                </a:solidFill>
                <a:latin typeface="+mn-ea"/>
                <a:ea typeface="+mn-ea"/>
              </a:rPr>
              <a:t> first, </a:t>
            </a:r>
            <a:r>
              <a:rPr lang="en-US" altLang="zh-CN" sz="2800" b="0" i="0" dirty="0" err="1">
                <a:solidFill>
                  <a:schemeClr val="dk1"/>
                </a:solidFill>
                <a:latin typeface="+mn-ea"/>
                <a:ea typeface="+mn-ea"/>
              </a:rPr>
              <a:t>RandomAccessIterator</a:t>
            </a:r>
            <a:r>
              <a:rPr lang="en-US" altLang="zh-CN" sz="2800" b="0" i="0" dirty="0">
                <a:solidFill>
                  <a:schemeClr val="dk1"/>
                </a:solidFill>
                <a:latin typeface="+mn-ea"/>
                <a:ea typeface="+mn-ea"/>
              </a:rPr>
              <a:t> last);</a:t>
            </a:r>
          </a:p>
        </p:txBody>
      </p:sp>
      <p:sp>
        <p:nvSpPr>
          <p:cNvPr id="7" name="文本框 6">
            <a:extLst>
              <a:ext uri="{FF2B5EF4-FFF2-40B4-BE49-F238E27FC236}">
                <a16:creationId xmlns:a16="http://schemas.microsoft.com/office/drawing/2014/main" id="{DEE67408-0E06-4FE1-A92D-E4AF1A7350A9}"/>
              </a:ext>
            </a:extLst>
          </p:cNvPr>
          <p:cNvSpPr txBox="1"/>
          <p:nvPr/>
        </p:nvSpPr>
        <p:spPr>
          <a:xfrm>
            <a:off x="539552" y="4365104"/>
            <a:ext cx="7488832" cy="523220"/>
          </a:xfrm>
          <a:prstGeom prst="rect">
            <a:avLst/>
          </a:prstGeom>
          <a:noFill/>
        </p:spPr>
        <p:txBody>
          <a:bodyPr wrap="square" rtlCol="0">
            <a:spAutoFit/>
          </a:bodyPr>
          <a:lstStyle/>
          <a:p>
            <a:r>
              <a:rPr lang="zh-CN" altLang="en-US" sz="2800" b="0" i="0" dirty="0">
                <a:latin typeface="+mn-ea"/>
                <a:ea typeface="+mn-ea"/>
              </a:rPr>
              <a:t>堆排序。</a:t>
            </a:r>
            <a:r>
              <a:rPr lang="en-US" altLang="zh-CN" sz="2800" b="0" i="0" dirty="0">
                <a:latin typeface="+mn-ea"/>
                <a:ea typeface="+mn-ea"/>
              </a:rPr>
              <a:t> #include &lt;algorithm&gt;</a:t>
            </a:r>
            <a:endParaRPr lang="zh-CN" altLang="en-US" sz="2800" b="0" dirty="0">
              <a:latin typeface="+mn-ea"/>
              <a:ea typeface="+mn-ea"/>
            </a:endParaRPr>
          </a:p>
        </p:txBody>
      </p:sp>
    </p:spTree>
    <p:extLst>
      <p:ext uri="{BB962C8B-B14F-4D97-AF65-F5344CB8AC3E}">
        <p14:creationId xmlns:p14="http://schemas.microsoft.com/office/powerpoint/2010/main" val="226854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a:extLst>
              <a:ext uri="{FF2B5EF4-FFF2-40B4-BE49-F238E27FC236}">
                <a16:creationId xmlns:a16="http://schemas.microsoft.com/office/drawing/2014/main" id="{C8CBEACF-BD89-465D-B630-6963A5D68BF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1BE1A26E-8B3E-49C7-A43C-B1F79ADE7006}" type="slidenum">
              <a:rPr lang="zh-CN" altLang="en-US" sz="2400">
                <a:solidFill>
                  <a:srgbClr val="000000"/>
                </a:solidFill>
              </a:rPr>
              <a:pPr algn="r" eaLnBrk="1" hangingPunct="1">
                <a:spcBef>
                  <a:spcPct val="50000"/>
                </a:spcBef>
                <a:buClrTx/>
                <a:buSzTx/>
                <a:buFont typeface="Arial" panose="020B0604020202020204" pitchFamily="34" charset="0"/>
                <a:buNone/>
              </a:pPr>
              <a:t>110</a:t>
            </a:fld>
            <a:endParaRPr lang="en-US" altLang="zh-CN" sz="2400"/>
          </a:p>
        </p:txBody>
      </p:sp>
      <p:graphicFrame>
        <p:nvGraphicFramePr>
          <p:cNvPr id="7" name="表格 3">
            <a:extLst>
              <a:ext uri="{FF2B5EF4-FFF2-40B4-BE49-F238E27FC236}">
                <a16:creationId xmlns:a16="http://schemas.microsoft.com/office/drawing/2014/main" id="{1433488B-232F-43B3-82D2-55B61D7929AA}"/>
              </a:ext>
            </a:extLst>
          </p:cNvPr>
          <p:cNvGraphicFramePr>
            <a:graphicFrameLocks noGrp="1"/>
          </p:cNvGraphicFramePr>
          <p:nvPr>
            <p:extLst>
              <p:ext uri="{D42A27DB-BD31-4B8C-83A1-F6EECF244321}">
                <p14:modId xmlns:p14="http://schemas.microsoft.com/office/powerpoint/2010/main" val="1722504816"/>
              </p:ext>
            </p:extLst>
          </p:nvPr>
        </p:nvGraphicFramePr>
        <p:xfrm>
          <a:off x="1007604" y="1412776"/>
          <a:ext cx="7128792" cy="4937254"/>
        </p:xfrm>
        <a:graphic>
          <a:graphicData uri="http://schemas.openxmlformats.org/drawingml/2006/table">
            <a:tbl>
              <a:tblPr firstRow="1" bandRow="1">
                <a:tableStyleId>{21E4AEA4-8DFA-4A89-87EB-49C32662AFE0}</a:tableStyleId>
              </a:tblPr>
              <a:tblGrid>
                <a:gridCol w="4881673">
                  <a:extLst>
                    <a:ext uri="{9D8B030D-6E8A-4147-A177-3AD203B41FA5}">
                      <a16:colId xmlns:a16="http://schemas.microsoft.com/office/drawing/2014/main" val="1677247194"/>
                    </a:ext>
                  </a:extLst>
                </a:gridCol>
                <a:gridCol w="2247119">
                  <a:extLst>
                    <a:ext uri="{9D8B030D-6E8A-4147-A177-3AD203B41FA5}">
                      <a16:colId xmlns:a16="http://schemas.microsoft.com/office/drawing/2014/main" val="29205442"/>
                    </a:ext>
                  </a:extLst>
                </a:gridCol>
              </a:tblGrid>
              <a:tr h="705322">
                <a:tc>
                  <a:txBody>
                    <a:bodyPr/>
                    <a:lstStyle/>
                    <a:p>
                      <a:pPr marL="0" algn="ctr" defTabSz="914400" rtl="0" eaLnBrk="1" latinLnBrk="0" hangingPunct="1"/>
                      <a:r>
                        <a:rPr lang="zh-CN" altLang="en-US" sz="2800" kern="1200" dirty="0">
                          <a:solidFill>
                            <a:schemeClr val="dk1"/>
                          </a:solidFill>
                          <a:latin typeface="+mn-lt"/>
                          <a:ea typeface="+mn-ea"/>
                          <a:cs typeface="+mn-cs"/>
                        </a:rPr>
                        <a:t>最好情况时间复杂度</a:t>
                      </a:r>
                    </a:p>
                  </a:txBody>
                  <a:tcPr anchor="ctr">
                    <a:solidFill>
                      <a:srgbClr val="F6E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kern="1200" dirty="0">
                        <a:solidFill>
                          <a:schemeClr val="dk1"/>
                        </a:solidFill>
                        <a:latin typeface="+mn-lt"/>
                        <a:ea typeface="+mn-ea"/>
                        <a:cs typeface="+mn-cs"/>
                      </a:endParaRPr>
                    </a:p>
                  </a:txBody>
                  <a:tcPr anchor="ctr">
                    <a:solidFill>
                      <a:srgbClr val="F6E7E7"/>
                    </a:solidFill>
                  </a:tcPr>
                </a:tc>
                <a:extLst>
                  <a:ext uri="{0D108BD9-81ED-4DB2-BD59-A6C34878D82A}">
                    <a16:rowId xmlns:a16="http://schemas.microsoft.com/office/drawing/2014/main" val="3968162967"/>
                  </a:ext>
                </a:extLst>
              </a:tr>
              <a:tr h="705322">
                <a:tc>
                  <a:txBody>
                    <a:bodyPr/>
                    <a:lstStyle/>
                    <a:p>
                      <a:pPr algn="ctr"/>
                      <a:r>
                        <a:rPr lang="zh-CN" altLang="en-US" sz="2800" dirty="0"/>
                        <a:t>最坏情况时间复杂度</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947751764"/>
                  </a:ext>
                </a:extLst>
              </a:tr>
              <a:tr h="705322">
                <a:tc>
                  <a:txBody>
                    <a:bodyPr/>
                    <a:lstStyle/>
                    <a:p>
                      <a:pPr algn="ctr"/>
                      <a:r>
                        <a:rPr lang="zh-CN" altLang="en-US" sz="2800" dirty="0"/>
                        <a:t>平均情况时间复杂度</a:t>
                      </a:r>
                    </a:p>
                  </a:txBody>
                  <a:tcPr anchor="ctr"/>
                </a:tc>
                <a:tc>
                  <a:txBody>
                    <a:bodyPr/>
                    <a:lstStyle/>
                    <a:p>
                      <a:pPr algn="just" eaLnBrk="1" hangingPunct="1">
                        <a:spcBef>
                          <a:spcPct val="50000"/>
                        </a:spcBef>
                        <a:buClr>
                          <a:srgbClr val="FF0000"/>
                        </a:buClr>
                        <a:buSzPct val="100000"/>
                      </a:pPr>
                      <a:r>
                        <a:rPr lang="en-US" altLang="zh-CN" sz="2800" b="1" baseline="0" dirty="0">
                          <a:latin typeface="黑体" panose="02010609060101010101" pitchFamily="49" charset="-122"/>
                          <a:ea typeface="黑体" panose="02010609060101010101" pitchFamily="49" charset="-122"/>
                          <a:sym typeface="黑体" panose="02010609060101010101" pitchFamily="49" charset="-122"/>
                        </a:rPr>
                        <a:t>   </a:t>
                      </a:r>
                      <a:endParaRPr lang="zh-CN" altLang="en-US" sz="2800" b="1" i="0" kern="1200" dirty="0">
                        <a:solidFill>
                          <a:schemeClr val="dk1"/>
                        </a:solidFill>
                        <a:effectLst/>
                        <a:latin typeface="+mn-lt"/>
                        <a:ea typeface="+mn-ea"/>
                        <a:cs typeface="+mn-cs"/>
                        <a:sym typeface="黑体" panose="02010609060101010101" pitchFamily="49" charset="-122"/>
                      </a:endParaRPr>
                    </a:p>
                  </a:txBody>
                  <a:tcPr anchor="ctr"/>
                </a:tc>
                <a:extLst>
                  <a:ext uri="{0D108BD9-81ED-4DB2-BD59-A6C34878D82A}">
                    <a16:rowId xmlns:a16="http://schemas.microsoft.com/office/drawing/2014/main" val="1214173241"/>
                  </a:ext>
                </a:extLst>
              </a:tr>
              <a:tr h="705322">
                <a:tc>
                  <a:txBody>
                    <a:bodyPr/>
                    <a:lstStyle/>
                    <a:p>
                      <a:pPr algn="ctr"/>
                      <a:r>
                        <a:rPr lang="zh-CN" altLang="en-US" sz="2800" dirty="0"/>
                        <a:t>空间复杂度</a:t>
                      </a:r>
                    </a:p>
                  </a:txBody>
                  <a:tcPr anchor="ctr"/>
                </a:tc>
                <a:tc>
                  <a:txBody>
                    <a:bodyPr/>
                    <a:lstStyle/>
                    <a:p>
                      <a:pPr algn="ctr"/>
                      <a:endParaRPr lang="zh-CN" altLang="en-US" sz="2800" dirty="0"/>
                    </a:p>
                  </a:txBody>
                  <a:tcPr anchor="ctr"/>
                </a:tc>
                <a:extLst>
                  <a:ext uri="{0D108BD9-81ED-4DB2-BD59-A6C34878D82A}">
                    <a16:rowId xmlns:a16="http://schemas.microsoft.com/office/drawing/2014/main" val="3199917565"/>
                  </a:ext>
                </a:extLst>
              </a:tr>
              <a:tr h="705322">
                <a:tc>
                  <a:txBody>
                    <a:bodyPr/>
                    <a:lstStyle/>
                    <a:p>
                      <a:pPr algn="ctr"/>
                      <a:r>
                        <a:rPr lang="zh-CN" altLang="en-US" sz="2800" dirty="0"/>
                        <a:t>时间复杂度与初始数据有关</a:t>
                      </a:r>
                    </a:p>
                  </a:txBody>
                  <a:tcPr anchor="ctr"/>
                </a:tc>
                <a:tc>
                  <a:txBody>
                    <a:bodyPr/>
                    <a:lstStyle/>
                    <a:p>
                      <a:pPr algn="ctr"/>
                      <a:endParaRPr lang="zh-CN" altLang="en-US" sz="2800" dirty="0"/>
                    </a:p>
                  </a:txBody>
                  <a:tcPr anchor="ctr"/>
                </a:tc>
                <a:extLst>
                  <a:ext uri="{0D108BD9-81ED-4DB2-BD59-A6C34878D82A}">
                    <a16:rowId xmlns:a16="http://schemas.microsoft.com/office/drawing/2014/main" val="3248287171"/>
                  </a:ext>
                </a:extLst>
              </a:tr>
              <a:tr h="705322">
                <a:tc>
                  <a:txBody>
                    <a:bodyPr/>
                    <a:lstStyle/>
                    <a:p>
                      <a:pPr algn="ctr"/>
                      <a:r>
                        <a:rPr lang="zh-CN" altLang="en-US" sz="2800" dirty="0"/>
                        <a:t>找前</a:t>
                      </a:r>
                      <a:r>
                        <a:rPr lang="en-US" altLang="zh-CN" sz="2800" dirty="0"/>
                        <a:t>k</a:t>
                      </a:r>
                      <a:r>
                        <a:rPr lang="zh-CN" altLang="en-US" sz="2800" dirty="0"/>
                        <a:t>大、前</a:t>
                      </a:r>
                      <a:r>
                        <a:rPr lang="en-US" altLang="zh-CN" sz="2800" dirty="0"/>
                        <a:t>k</a:t>
                      </a:r>
                      <a:r>
                        <a:rPr lang="zh-CN" altLang="en-US" sz="2800" dirty="0"/>
                        <a:t>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1023600082"/>
                  </a:ext>
                </a:extLst>
              </a:tr>
              <a:tr h="705322">
                <a:tc>
                  <a:txBody>
                    <a:bodyPr/>
                    <a:lstStyle/>
                    <a:p>
                      <a:pPr algn="ctr"/>
                      <a:r>
                        <a:rPr lang="zh-CN" altLang="en-US" sz="2800" dirty="0"/>
                        <a:t>稳定</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2251443621"/>
                  </a:ext>
                </a:extLst>
              </a:tr>
            </a:tbl>
          </a:graphicData>
        </a:graphic>
      </p:graphicFrame>
      <p:sp>
        <p:nvSpPr>
          <p:cNvPr id="17" name="文本框 16">
            <a:extLst>
              <a:ext uri="{FF2B5EF4-FFF2-40B4-BE49-F238E27FC236}">
                <a16:creationId xmlns:a16="http://schemas.microsoft.com/office/drawing/2014/main" id="{2C96D3FC-88DC-4C89-9AA2-7DC72F8FF037}"/>
              </a:ext>
            </a:extLst>
          </p:cNvPr>
          <p:cNvSpPr txBox="1"/>
          <p:nvPr/>
        </p:nvSpPr>
        <p:spPr>
          <a:xfrm>
            <a:off x="5904148" y="3625860"/>
            <a:ext cx="2539752"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a:t>
            </a:r>
            <a:r>
              <a:rPr lang="en-US" altLang="zh-CN" sz="2800" i="0" dirty="0" err="1">
                <a:latin typeface="黑体" panose="02010609060101010101" pitchFamily="49" charset="-122"/>
                <a:ea typeface="黑体" panose="02010609060101010101" pitchFamily="49" charset="-122"/>
                <a:sym typeface="黑体" panose="02010609060101010101" pitchFamily="49" charset="-122"/>
              </a:rPr>
              <a:t>n+rd</a:t>
            </a:r>
            <a:r>
              <a:rPr lang="en-US" altLang="zh-CN" sz="2800" i="0" dirty="0">
                <a:latin typeface="黑体" panose="02010609060101010101" pitchFamily="49" charset="-122"/>
                <a:ea typeface="黑体" panose="02010609060101010101" pitchFamily="49" charset="-122"/>
                <a:sym typeface="黑体" panose="02010609060101010101" pitchFamily="49" charset="-122"/>
              </a:rPr>
              <a:t>)</a:t>
            </a:r>
            <a:endParaRPr lang="zh-CN" altLang="en-US" sz="2800" i="0" kern="1200" dirty="0">
              <a:latin typeface="+mn-lt"/>
              <a:ea typeface="+mn-ea"/>
            </a:endParaRPr>
          </a:p>
        </p:txBody>
      </p:sp>
      <p:sp>
        <p:nvSpPr>
          <p:cNvPr id="13" name="文本框 12">
            <a:extLst>
              <a:ext uri="{FF2B5EF4-FFF2-40B4-BE49-F238E27FC236}">
                <a16:creationId xmlns:a16="http://schemas.microsoft.com/office/drawing/2014/main" id="{2F086B81-5ADA-43FB-B72E-EF2DCD92AB57}"/>
              </a:ext>
            </a:extLst>
          </p:cNvPr>
          <p:cNvSpPr txBox="1"/>
          <p:nvPr/>
        </p:nvSpPr>
        <p:spPr>
          <a:xfrm>
            <a:off x="5920411" y="1514919"/>
            <a:ext cx="2539752"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O(d(</a:t>
            </a:r>
            <a:r>
              <a:rPr lang="en-US" altLang="zh-CN" sz="2800" i="0" dirty="0" err="1">
                <a:latin typeface="黑体" panose="02010609060101010101" pitchFamily="49" charset="-122"/>
                <a:ea typeface="黑体" panose="02010609060101010101" pitchFamily="49" charset="-122"/>
                <a:sym typeface="黑体" panose="02010609060101010101" pitchFamily="49" charset="-122"/>
              </a:rPr>
              <a:t>n+rd</a:t>
            </a:r>
            <a:r>
              <a:rPr lang="en-US" altLang="zh-CN" sz="2800" i="0" dirty="0">
                <a:latin typeface="黑体" panose="02010609060101010101" pitchFamily="49" charset="-122"/>
                <a:ea typeface="黑体" panose="02010609060101010101" pitchFamily="49" charset="-122"/>
                <a:sym typeface="黑体" panose="02010609060101010101" pitchFamily="49" charset="-122"/>
              </a:rPr>
              <a:t>))</a:t>
            </a:r>
            <a:endParaRPr lang="zh-CN" altLang="en-US" sz="2800" i="0" kern="1200" dirty="0">
              <a:latin typeface="+mn-lt"/>
              <a:ea typeface="+mn-ea"/>
            </a:endParaRPr>
          </a:p>
        </p:txBody>
      </p:sp>
      <p:sp>
        <p:nvSpPr>
          <p:cNvPr id="15" name="文本框 14">
            <a:extLst>
              <a:ext uri="{FF2B5EF4-FFF2-40B4-BE49-F238E27FC236}">
                <a16:creationId xmlns:a16="http://schemas.microsoft.com/office/drawing/2014/main" id="{05CF3674-49D1-491A-AC07-B8F1CAEDBB4D}"/>
              </a:ext>
            </a:extLst>
          </p:cNvPr>
          <p:cNvSpPr txBox="1"/>
          <p:nvPr/>
        </p:nvSpPr>
        <p:spPr>
          <a:xfrm>
            <a:off x="5920411" y="2179663"/>
            <a:ext cx="2539752"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O(d(</a:t>
            </a:r>
            <a:r>
              <a:rPr lang="en-US" altLang="zh-CN" sz="2800" i="0" dirty="0" err="1">
                <a:latin typeface="黑体" panose="02010609060101010101" pitchFamily="49" charset="-122"/>
                <a:ea typeface="黑体" panose="02010609060101010101" pitchFamily="49" charset="-122"/>
                <a:sym typeface="黑体" panose="02010609060101010101" pitchFamily="49" charset="-122"/>
              </a:rPr>
              <a:t>n+rd</a:t>
            </a:r>
            <a:r>
              <a:rPr lang="en-US" altLang="zh-CN" sz="2800" i="0" dirty="0">
                <a:latin typeface="黑体" panose="02010609060101010101" pitchFamily="49" charset="-122"/>
                <a:ea typeface="黑体" panose="02010609060101010101" pitchFamily="49" charset="-122"/>
                <a:sym typeface="黑体" panose="02010609060101010101" pitchFamily="49" charset="-122"/>
              </a:rPr>
              <a:t>))</a:t>
            </a:r>
            <a:endParaRPr lang="zh-CN" altLang="en-US" sz="2800" i="0" kern="1200" dirty="0">
              <a:latin typeface="+mn-lt"/>
              <a:ea typeface="+mn-ea"/>
            </a:endParaRPr>
          </a:p>
        </p:txBody>
      </p:sp>
      <p:sp>
        <p:nvSpPr>
          <p:cNvPr id="16" name="文本框 15">
            <a:extLst>
              <a:ext uri="{FF2B5EF4-FFF2-40B4-BE49-F238E27FC236}">
                <a16:creationId xmlns:a16="http://schemas.microsoft.com/office/drawing/2014/main" id="{97863E20-4B7A-4633-BD75-5E0CB7371547}"/>
              </a:ext>
            </a:extLst>
          </p:cNvPr>
          <p:cNvSpPr txBox="1"/>
          <p:nvPr/>
        </p:nvSpPr>
        <p:spPr>
          <a:xfrm>
            <a:off x="5976156" y="2847892"/>
            <a:ext cx="2539752"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O(d(</a:t>
            </a:r>
            <a:r>
              <a:rPr lang="en-US" altLang="zh-CN" sz="2800" i="0" dirty="0" err="1">
                <a:latin typeface="黑体" panose="02010609060101010101" pitchFamily="49" charset="-122"/>
                <a:ea typeface="黑体" panose="02010609060101010101" pitchFamily="49" charset="-122"/>
                <a:sym typeface="黑体" panose="02010609060101010101" pitchFamily="49" charset="-122"/>
              </a:rPr>
              <a:t>n+rd</a:t>
            </a:r>
            <a:r>
              <a:rPr lang="en-US" altLang="zh-CN" sz="2800" i="0" dirty="0">
                <a:latin typeface="黑体" panose="02010609060101010101" pitchFamily="49" charset="-122"/>
                <a:ea typeface="黑体" panose="02010609060101010101" pitchFamily="49" charset="-122"/>
                <a:sym typeface="黑体" panose="02010609060101010101" pitchFamily="49" charset="-122"/>
              </a:rPr>
              <a:t>))</a:t>
            </a:r>
            <a:endParaRPr lang="zh-CN" altLang="en-US" sz="2800" i="0" kern="1200" dirty="0">
              <a:latin typeface="+mn-lt"/>
              <a:ea typeface="+mn-ea"/>
            </a:endParaRPr>
          </a:p>
        </p:txBody>
      </p:sp>
      <p:sp>
        <p:nvSpPr>
          <p:cNvPr id="19" name="文本框 18">
            <a:extLst>
              <a:ext uri="{FF2B5EF4-FFF2-40B4-BE49-F238E27FC236}">
                <a16:creationId xmlns:a16="http://schemas.microsoft.com/office/drawing/2014/main" id="{CE7A8EF7-E01C-4FDB-9DCD-C3F28C3A855A}"/>
              </a:ext>
            </a:extLst>
          </p:cNvPr>
          <p:cNvSpPr txBox="1"/>
          <p:nvPr/>
        </p:nvSpPr>
        <p:spPr>
          <a:xfrm>
            <a:off x="5832140" y="4994012"/>
            <a:ext cx="2539752"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O(d(</a:t>
            </a:r>
            <a:r>
              <a:rPr lang="en-US" altLang="zh-CN" sz="2800" i="0" dirty="0" err="1">
                <a:latin typeface="黑体" panose="02010609060101010101" pitchFamily="49" charset="-122"/>
                <a:ea typeface="黑体" panose="02010609060101010101" pitchFamily="49" charset="-122"/>
                <a:sym typeface="黑体" panose="02010609060101010101" pitchFamily="49" charset="-122"/>
              </a:rPr>
              <a:t>n+rd</a:t>
            </a:r>
            <a:r>
              <a:rPr lang="en-US" altLang="zh-CN" sz="2800" i="0" dirty="0">
                <a:latin typeface="黑体" panose="02010609060101010101" pitchFamily="49" charset="-122"/>
                <a:ea typeface="黑体" panose="02010609060101010101" pitchFamily="49" charset="-122"/>
                <a:sym typeface="黑体" panose="02010609060101010101" pitchFamily="49" charset="-122"/>
              </a:rPr>
              <a:t>))</a:t>
            </a:r>
            <a:endParaRPr lang="zh-CN" altLang="en-US" sz="2800" i="0" kern="1200" dirty="0">
              <a:latin typeface="+mn-lt"/>
              <a:ea typeface="+mn-ea"/>
            </a:endParaRPr>
          </a:p>
        </p:txBody>
      </p:sp>
      <p:sp>
        <p:nvSpPr>
          <p:cNvPr id="3" name="Text Box 4">
            <a:extLst>
              <a:ext uri="{FF2B5EF4-FFF2-40B4-BE49-F238E27FC236}">
                <a16:creationId xmlns:a16="http://schemas.microsoft.com/office/drawing/2014/main" id="{96CAC372-EEF1-DE23-C36E-458A4DDCA1D2}"/>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链式基数排序算法分析</a:t>
            </a:r>
          </a:p>
        </p:txBody>
      </p:sp>
      <p:sp>
        <p:nvSpPr>
          <p:cNvPr id="4" name="矩形 3">
            <a:extLst>
              <a:ext uri="{FF2B5EF4-FFF2-40B4-BE49-F238E27FC236}">
                <a16:creationId xmlns:a16="http://schemas.microsoft.com/office/drawing/2014/main" id="{8352C246-0F46-952E-4616-734BBEEE58AE}"/>
              </a:ext>
            </a:extLst>
          </p:cNvPr>
          <p:cNvSpPr/>
          <p:nvPr/>
        </p:nvSpPr>
        <p:spPr>
          <a:xfrm>
            <a:off x="6769352" y="4320148"/>
            <a:ext cx="545342" cy="523220"/>
          </a:xfrm>
          <a:prstGeom prst="rect">
            <a:avLst/>
          </a:prstGeom>
          <a:noFill/>
        </p:spPr>
        <p:txBody>
          <a:bodyPr wrap="none" lIns="91440" tIns="45720" rIns="91440" bIns="45720">
            <a:spAutoFit/>
          </a:bodyPr>
          <a:lstStyle/>
          <a:p>
            <a:pPr algn="ctr"/>
            <a:r>
              <a:rPr lang="en-US" altLang="zh-CN" sz="2800" i="0" dirty="0">
                <a:ln w="22225">
                  <a:solidFill>
                    <a:schemeClr val="accent2"/>
                  </a:solidFill>
                  <a:prstDash val="solid"/>
                </a:ln>
                <a:solidFill>
                  <a:schemeClr val="accent2">
                    <a:lumMod val="40000"/>
                    <a:lumOff val="60000"/>
                  </a:schemeClr>
                </a:solidFill>
              </a:rPr>
              <a:t>×</a:t>
            </a:r>
            <a:endParaRPr lang="zh-CN" altLang="en-US" sz="2800" b="1" i="0" cap="none" spc="0" dirty="0">
              <a:ln w="22225">
                <a:solidFill>
                  <a:schemeClr val="accent2"/>
                </a:solidFill>
                <a:prstDash val="solid"/>
              </a:ln>
              <a:solidFill>
                <a:schemeClr val="accent2">
                  <a:lumMod val="40000"/>
                  <a:lumOff val="60000"/>
                </a:schemeClr>
              </a:solidFill>
              <a:effectLst/>
            </a:endParaRPr>
          </a:p>
        </p:txBody>
      </p:sp>
      <p:sp>
        <p:nvSpPr>
          <p:cNvPr id="5" name="矩形 4">
            <a:extLst>
              <a:ext uri="{FF2B5EF4-FFF2-40B4-BE49-F238E27FC236}">
                <a16:creationId xmlns:a16="http://schemas.microsoft.com/office/drawing/2014/main" id="{74B923B2-6733-2569-13F6-DF623489D727}"/>
              </a:ext>
            </a:extLst>
          </p:cNvPr>
          <p:cNvSpPr/>
          <p:nvPr/>
        </p:nvSpPr>
        <p:spPr>
          <a:xfrm>
            <a:off x="6911098" y="5710748"/>
            <a:ext cx="381836" cy="523220"/>
          </a:xfrm>
          <a:prstGeom prst="rect">
            <a:avLst/>
          </a:prstGeom>
          <a:noFill/>
        </p:spPr>
        <p:txBody>
          <a:bodyPr wrap="none" lIns="91440" tIns="45720" rIns="91440" bIns="45720">
            <a:spAutoFit/>
          </a:bodyPr>
          <a:lstStyle/>
          <a:p>
            <a:pPr algn="ctr"/>
            <a:r>
              <a:rPr lang="zh-CN" altLang="en-US" sz="2800" i="0" dirty="0">
                <a:ln w="22225">
                  <a:solidFill>
                    <a:schemeClr val="accent2"/>
                  </a:solidFill>
                  <a:prstDash val="solid"/>
                </a:ln>
                <a:solidFill>
                  <a:schemeClr val="accent2">
                    <a:lumMod val="40000"/>
                    <a:lumOff val="60000"/>
                  </a:schemeClr>
                </a:solidFill>
              </a:rPr>
              <a:t>√</a:t>
            </a:r>
            <a:endParaRPr lang="zh-CN" altLang="en-US" sz="2800" b="1" i="0"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41018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3" grpId="0"/>
      <p:bldP spid="15" grpId="0"/>
      <p:bldP spid="16" grpId="0"/>
      <p:bldP spid="19" grpId="0"/>
      <p:bldP spid="4" grpId="0"/>
      <p:bldP spid="5"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3">
            <a:extLst>
              <a:ext uri="{FF2B5EF4-FFF2-40B4-BE49-F238E27FC236}">
                <a16:creationId xmlns:a16="http://schemas.microsoft.com/office/drawing/2014/main" id="{54351412-354B-4975-8787-B7461134410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82B97C1F-AD00-4B05-A904-FF682C2A3BCC}" type="slidenum">
              <a:rPr lang="zh-CN" altLang="en-US" sz="2400">
                <a:solidFill>
                  <a:srgbClr val="000000"/>
                </a:solidFill>
              </a:rPr>
              <a:pPr algn="r" eaLnBrk="1" hangingPunct="1">
                <a:spcBef>
                  <a:spcPct val="50000"/>
                </a:spcBef>
                <a:buClrTx/>
                <a:buSzTx/>
                <a:buFont typeface="Arial" panose="020B0604020202020204" pitchFamily="34" charset="0"/>
                <a:buNone/>
              </a:pPr>
              <a:t>111</a:t>
            </a:fld>
            <a:endParaRPr lang="en-US" altLang="zh-CN" sz="2400"/>
          </a:p>
        </p:txBody>
      </p:sp>
      <p:sp>
        <p:nvSpPr>
          <p:cNvPr id="83971" name="Text Box 4">
            <a:extLst>
              <a:ext uri="{FF2B5EF4-FFF2-40B4-BE49-F238E27FC236}">
                <a16:creationId xmlns:a16="http://schemas.microsoft.com/office/drawing/2014/main" id="{C18481C7-3CBF-4CE6-8995-C732CF795B9B}"/>
              </a:ext>
            </a:extLst>
          </p:cNvPr>
          <p:cNvSpPr>
            <a:spLocks noChangeArrowheads="1"/>
          </p:cNvSpPr>
          <p:nvPr/>
        </p:nvSpPr>
        <p:spPr bwMode="auto">
          <a:xfrm>
            <a:off x="481030" y="114796"/>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第七节　各种排序方法比较</a:t>
            </a:r>
          </a:p>
        </p:txBody>
      </p:sp>
      <p:graphicFrame>
        <p:nvGraphicFramePr>
          <p:cNvPr id="83973" name="Group 289">
            <a:extLst>
              <a:ext uri="{FF2B5EF4-FFF2-40B4-BE49-F238E27FC236}">
                <a16:creationId xmlns:a16="http://schemas.microsoft.com/office/drawing/2014/main" id="{555D75AE-661F-4D17-8601-F3E3AC376695}"/>
              </a:ext>
            </a:extLst>
          </p:cNvPr>
          <p:cNvGraphicFramePr>
            <a:graphicFrameLocks noGrp="1"/>
          </p:cNvGraphicFramePr>
          <p:nvPr>
            <p:extLst>
              <p:ext uri="{D42A27DB-BD31-4B8C-83A1-F6EECF244321}">
                <p14:modId xmlns:p14="http://schemas.microsoft.com/office/powerpoint/2010/main" val="92449745"/>
              </p:ext>
            </p:extLst>
          </p:nvPr>
        </p:nvGraphicFramePr>
        <p:xfrm>
          <a:off x="533400" y="1317875"/>
          <a:ext cx="8610600" cy="3444876"/>
        </p:xfrm>
        <a:graphic>
          <a:graphicData uri="http://schemas.openxmlformats.org/drawingml/2006/table">
            <a:tbl>
              <a:tblPr/>
              <a:tblGrid>
                <a:gridCol w="16764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2133600">
                  <a:extLst>
                    <a:ext uri="{9D8B030D-6E8A-4147-A177-3AD203B41FA5}">
                      <a16:colId xmlns:a16="http://schemas.microsoft.com/office/drawing/2014/main" val="20004"/>
                    </a:ext>
                  </a:extLst>
                </a:gridCol>
              </a:tblGrid>
              <a:tr h="457200">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1" i="0" u="none" strike="noStrike" cap="none" normalizeH="0" baseline="0">
                          <a:ln>
                            <a:noFill/>
                          </a:ln>
                          <a:solidFill>
                            <a:schemeClr val="tx1"/>
                          </a:solidFill>
                          <a:effectLst/>
                          <a:latin typeface="黑体" pitchFamily="49" charset="-122"/>
                          <a:ea typeface="黑体" pitchFamily="49" charset="-122"/>
                          <a:sym typeface="黑体" pitchFamily="49" charset="-122"/>
                        </a:rPr>
                        <a:t>排序方法</a:t>
                      </a:r>
                      <a:endParaRPr kumimoji="0" lang="zh-CN"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1" i="0" u="none" strike="noStrike" cap="none" normalizeH="0" baseline="0">
                          <a:ln>
                            <a:noFill/>
                          </a:ln>
                          <a:solidFill>
                            <a:schemeClr val="tx1"/>
                          </a:solidFill>
                          <a:effectLst/>
                          <a:latin typeface="黑体" pitchFamily="49" charset="-122"/>
                          <a:ea typeface="黑体" pitchFamily="49" charset="-122"/>
                          <a:sym typeface="黑体" pitchFamily="49" charset="-122"/>
                        </a:rPr>
                        <a:t>平均时间</a:t>
                      </a:r>
                      <a:endParaRPr kumimoji="0" lang="zh-CN"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1" i="0" u="none" strike="noStrike" cap="none" normalizeH="0" baseline="0">
                          <a:ln>
                            <a:noFill/>
                          </a:ln>
                          <a:solidFill>
                            <a:schemeClr val="tx1"/>
                          </a:solidFill>
                          <a:effectLst/>
                          <a:latin typeface="黑体" pitchFamily="49" charset="-122"/>
                          <a:ea typeface="黑体" pitchFamily="49" charset="-122"/>
                          <a:sym typeface="黑体" pitchFamily="49" charset="-122"/>
                        </a:rPr>
                        <a:t>最坏情况</a:t>
                      </a:r>
                      <a:endParaRPr kumimoji="0" lang="zh-CN"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1" i="0" u="none" strike="noStrike" cap="none" normalizeH="0" baseline="0">
                          <a:ln>
                            <a:noFill/>
                          </a:ln>
                          <a:solidFill>
                            <a:schemeClr val="tx1"/>
                          </a:solidFill>
                          <a:effectLst/>
                          <a:latin typeface="黑体" pitchFamily="49" charset="-122"/>
                          <a:ea typeface="黑体" pitchFamily="49" charset="-122"/>
                          <a:sym typeface="黑体" pitchFamily="49" charset="-122"/>
                        </a:rPr>
                        <a:t>辅助存储</a:t>
                      </a:r>
                      <a:endParaRPr kumimoji="0" lang="zh-CN"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1" i="0" u="none" strike="noStrike" cap="none" normalizeH="0" baseline="0">
                          <a:ln>
                            <a:noFill/>
                          </a:ln>
                          <a:solidFill>
                            <a:schemeClr val="tx1"/>
                          </a:solidFill>
                          <a:effectLst/>
                          <a:latin typeface="黑体" pitchFamily="49" charset="-122"/>
                          <a:ea typeface="黑体" pitchFamily="49" charset="-122"/>
                          <a:sym typeface="黑体" pitchFamily="49" charset="-122"/>
                        </a:rPr>
                        <a:t>适合情况</a:t>
                      </a:r>
                      <a:endParaRPr kumimoji="0" lang="zh-CN"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1" i="0" u="none" strike="noStrike" cap="none" normalizeH="0" baseline="0" dirty="0">
                          <a:ln>
                            <a:noFill/>
                          </a:ln>
                          <a:solidFill>
                            <a:srgbClr val="FF0000"/>
                          </a:solidFill>
                          <a:effectLst/>
                          <a:latin typeface="黑体" pitchFamily="49" charset="-122"/>
                          <a:ea typeface="黑体" pitchFamily="49" charset="-122"/>
                          <a:sym typeface="黑体" pitchFamily="49" charset="-122"/>
                        </a:rPr>
                        <a:t>插入排序</a:t>
                      </a:r>
                      <a:endParaRPr kumimoji="0" lang="zh-CN" sz="2800" b="0" i="0" u="none" strike="noStrike" cap="none" normalizeH="0" baseline="0" dirty="0">
                        <a:ln>
                          <a:noFill/>
                        </a:ln>
                        <a:solidFill>
                          <a:srgbClr val="FF0000"/>
                        </a:solidFill>
                        <a:effectLst/>
                        <a:latin typeface="Tahoma" pitchFamily="34" charset="0"/>
                        <a:ea typeface="宋体" pitchFamily="2" charset="-122"/>
                        <a:sym typeface="Tahoma"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O(n</a:t>
                      </a:r>
                      <a:r>
                        <a:rPr kumimoji="0" lang="en-US" sz="2400" b="1" i="0" u="none" strike="noStrike" cap="none" normalizeH="0" baseline="30000">
                          <a:ln>
                            <a:noFill/>
                          </a:ln>
                          <a:solidFill>
                            <a:schemeClr val="tx1"/>
                          </a:solidFill>
                          <a:effectLst/>
                          <a:latin typeface="黑体" pitchFamily="49" charset="-122"/>
                          <a:ea typeface="黑体" pitchFamily="49" charset="-122"/>
                          <a:sym typeface="黑体" pitchFamily="49" charset="-122"/>
                        </a:rPr>
                        <a:t>2</a:t>
                      </a: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a:t>
                      </a:r>
                      <a:endParaRPr kumimoji="0" lang="zh-CN" altLang="en-US"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O(n</a:t>
                      </a:r>
                      <a:r>
                        <a:rPr kumimoji="0" lang="en-US" sz="2400" b="1" i="0" u="none" strike="noStrike" cap="none" normalizeH="0" baseline="30000">
                          <a:ln>
                            <a:noFill/>
                          </a:ln>
                          <a:solidFill>
                            <a:schemeClr val="tx1"/>
                          </a:solidFill>
                          <a:effectLst/>
                          <a:latin typeface="黑体" pitchFamily="49" charset="-122"/>
                          <a:ea typeface="黑体" pitchFamily="49" charset="-122"/>
                          <a:sym typeface="黑体" pitchFamily="49" charset="-122"/>
                        </a:rPr>
                        <a:t>2</a:t>
                      </a: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a:t>
                      </a:r>
                      <a:endParaRPr kumimoji="0" lang="zh-CN" altLang="en-US" sz="2400" b="1" i="0" u="none" strike="noStrike" cap="none" normalizeH="0" baseline="0">
                        <a:ln>
                          <a:noFill/>
                        </a:ln>
                        <a:solidFill>
                          <a:schemeClr val="tx1"/>
                        </a:solidFill>
                        <a:effectLst/>
                        <a:latin typeface="黑体" pitchFamily="49" charset="-122"/>
                        <a:ea typeface="黑体" pitchFamily="49" charset="-122"/>
                        <a:sym typeface="黑体"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O(1)</a:t>
                      </a:r>
                      <a:endParaRPr kumimoji="0" lang="zh-CN" altLang="en-US"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1" i="0" u="none" strike="noStrike" cap="none" normalizeH="0" baseline="0">
                          <a:ln>
                            <a:noFill/>
                          </a:ln>
                          <a:solidFill>
                            <a:schemeClr val="tx1"/>
                          </a:solidFill>
                          <a:effectLst/>
                          <a:latin typeface="黑体" pitchFamily="49" charset="-122"/>
                          <a:ea typeface="黑体" pitchFamily="49" charset="-122"/>
                          <a:sym typeface="黑体" pitchFamily="49" charset="-122"/>
                        </a:rPr>
                        <a:t>记录数不很多</a:t>
                      </a:r>
                      <a:endParaRPr kumimoji="0" lang="zh-CN"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7525">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1" i="0" u="none" strike="noStrike" cap="none" normalizeH="0" baseline="0">
                          <a:ln>
                            <a:noFill/>
                          </a:ln>
                          <a:solidFill>
                            <a:schemeClr val="tx1"/>
                          </a:solidFill>
                          <a:effectLst/>
                          <a:latin typeface="黑体" pitchFamily="49" charset="-122"/>
                          <a:ea typeface="黑体" pitchFamily="49" charset="-122"/>
                          <a:sym typeface="黑体" pitchFamily="49" charset="-122"/>
                        </a:rPr>
                        <a:t>希尔排序</a:t>
                      </a:r>
                      <a:endParaRPr kumimoji="0" lang="zh-CN"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O(n(log</a:t>
                      </a:r>
                      <a:r>
                        <a:rPr kumimoji="0" lang="en-US" sz="2400" b="1" i="0" u="none" strike="noStrike" cap="none" normalizeH="0" baseline="-25000">
                          <a:ln>
                            <a:noFill/>
                          </a:ln>
                          <a:solidFill>
                            <a:schemeClr val="tx1"/>
                          </a:solidFill>
                          <a:effectLst/>
                          <a:latin typeface="黑体" pitchFamily="49" charset="-122"/>
                          <a:ea typeface="黑体" pitchFamily="49" charset="-122"/>
                          <a:sym typeface="黑体" pitchFamily="49" charset="-122"/>
                        </a:rPr>
                        <a:t>2</a:t>
                      </a: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n)</a:t>
                      </a:r>
                      <a:r>
                        <a:rPr kumimoji="0" lang="en-US" sz="2400" b="1" i="0" u="none" strike="noStrike" cap="none" normalizeH="0" baseline="30000">
                          <a:ln>
                            <a:noFill/>
                          </a:ln>
                          <a:solidFill>
                            <a:schemeClr val="tx1"/>
                          </a:solidFill>
                          <a:effectLst/>
                          <a:latin typeface="黑体" pitchFamily="49" charset="-122"/>
                          <a:ea typeface="黑体" pitchFamily="49" charset="-122"/>
                          <a:sym typeface="黑体" pitchFamily="49" charset="-122"/>
                        </a:rPr>
                        <a:t>2</a:t>
                      </a: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a:t>
                      </a:r>
                      <a:endParaRPr kumimoji="0" lang="zh-CN" altLang="en-US"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O(n</a:t>
                      </a:r>
                      <a:r>
                        <a:rPr kumimoji="0" lang="en-US" sz="2400" b="1" i="0" u="none" strike="noStrike" cap="none" normalizeH="0" baseline="30000">
                          <a:ln>
                            <a:noFill/>
                          </a:ln>
                          <a:solidFill>
                            <a:schemeClr val="tx1"/>
                          </a:solidFill>
                          <a:effectLst/>
                          <a:latin typeface="黑体" pitchFamily="49" charset="-122"/>
                          <a:ea typeface="黑体" pitchFamily="49" charset="-122"/>
                          <a:sym typeface="黑体" pitchFamily="49" charset="-122"/>
                        </a:rPr>
                        <a:t>2</a:t>
                      </a: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a:t>
                      </a:r>
                      <a:endParaRPr kumimoji="0" lang="zh-CN" altLang="en-US" sz="2400" b="1" i="0" u="none" strike="noStrike" cap="none" normalizeH="0" baseline="0">
                        <a:ln>
                          <a:noFill/>
                        </a:ln>
                        <a:solidFill>
                          <a:schemeClr val="tx1"/>
                        </a:solidFill>
                        <a:effectLst/>
                        <a:latin typeface="黑体" pitchFamily="49" charset="-122"/>
                        <a:ea typeface="黑体" pitchFamily="49" charset="-122"/>
                        <a:sym typeface="黑体"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O(1)</a:t>
                      </a:r>
                      <a:endParaRPr kumimoji="0" lang="zh-CN" altLang="en-US"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1" i="0" u="none" strike="noStrike" cap="none" normalizeH="0" baseline="0">
                          <a:ln>
                            <a:noFill/>
                          </a:ln>
                          <a:solidFill>
                            <a:schemeClr val="tx1"/>
                          </a:solidFill>
                          <a:effectLst/>
                          <a:latin typeface="黑体" pitchFamily="49" charset="-122"/>
                          <a:ea typeface="黑体" pitchFamily="49" charset="-122"/>
                          <a:sym typeface="黑体" pitchFamily="49" charset="-122"/>
                        </a:rPr>
                        <a:t>不太多</a:t>
                      </a:r>
                      <a:endParaRPr kumimoji="0" lang="zh-CN"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13">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1" i="0" u="none" strike="noStrike" cap="none" normalizeH="0" baseline="0">
                          <a:ln>
                            <a:noFill/>
                          </a:ln>
                          <a:solidFill>
                            <a:schemeClr val="tx1"/>
                          </a:solidFill>
                          <a:effectLst/>
                          <a:latin typeface="黑体" pitchFamily="49" charset="-122"/>
                          <a:ea typeface="黑体" pitchFamily="49" charset="-122"/>
                          <a:sym typeface="黑体" pitchFamily="49" charset="-122"/>
                        </a:rPr>
                        <a:t>快速排序</a:t>
                      </a:r>
                      <a:endParaRPr kumimoji="0" lang="zh-CN"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O(nlog</a:t>
                      </a:r>
                      <a:r>
                        <a:rPr kumimoji="0" lang="en-US" sz="2400" b="1" i="0" u="none" strike="noStrike" cap="none" normalizeH="0" baseline="-25000">
                          <a:ln>
                            <a:noFill/>
                          </a:ln>
                          <a:solidFill>
                            <a:schemeClr val="tx1"/>
                          </a:solidFill>
                          <a:effectLst/>
                          <a:latin typeface="黑体" pitchFamily="49" charset="-122"/>
                          <a:ea typeface="黑体" pitchFamily="49" charset="-122"/>
                          <a:sym typeface="黑体" pitchFamily="49" charset="-122"/>
                        </a:rPr>
                        <a:t>2</a:t>
                      </a: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n)</a:t>
                      </a:r>
                      <a:endParaRPr kumimoji="0" lang="zh-CN" altLang="en-US"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O(n</a:t>
                      </a:r>
                      <a:r>
                        <a:rPr kumimoji="0" lang="en-US" sz="2400" b="1" i="0" u="none" strike="noStrike" cap="none" normalizeH="0" baseline="30000">
                          <a:ln>
                            <a:noFill/>
                          </a:ln>
                          <a:solidFill>
                            <a:schemeClr val="tx1"/>
                          </a:solidFill>
                          <a:effectLst/>
                          <a:latin typeface="黑体" pitchFamily="49" charset="-122"/>
                          <a:ea typeface="黑体" pitchFamily="49" charset="-122"/>
                          <a:sym typeface="黑体" pitchFamily="49" charset="-122"/>
                        </a:rPr>
                        <a:t>2</a:t>
                      </a: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a:t>
                      </a:r>
                      <a:endParaRPr kumimoji="0" lang="zh-CN" altLang="en-US" sz="2400" b="1" i="0" u="none" strike="noStrike" cap="none" normalizeH="0" baseline="0">
                        <a:ln>
                          <a:noFill/>
                        </a:ln>
                        <a:solidFill>
                          <a:schemeClr val="tx1"/>
                        </a:solidFill>
                        <a:effectLst/>
                        <a:latin typeface="黑体" pitchFamily="49" charset="-122"/>
                        <a:ea typeface="黑体" pitchFamily="49" charset="-122"/>
                        <a:sym typeface="黑体"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O(log</a:t>
                      </a:r>
                      <a:r>
                        <a:rPr kumimoji="0" lang="en-US" sz="2400" b="1" i="0" u="none" strike="noStrike" cap="none" normalizeH="0" baseline="-25000">
                          <a:ln>
                            <a:noFill/>
                          </a:ln>
                          <a:solidFill>
                            <a:schemeClr val="tx1"/>
                          </a:solidFill>
                          <a:effectLst/>
                          <a:latin typeface="黑体" pitchFamily="49" charset="-122"/>
                          <a:ea typeface="黑体" pitchFamily="49" charset="-122"/>
                          <a:sym typeface="黑体" pitchFamily="49" charset="-122"/>
                        </a:rPr>
                        <a:t>2</a:t>
                      </a: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n)</a:t>
                      </a:r>
                      <a:endParaRPr kumimoji="0" lang="zh-CN" altLang="en-US" sz="2400" b="1" i="0" u="none" strike="noStrike" cap="none" normalizeH="0" baseline="0">
                        <a:ln>
                          <a:noFill/>
                        </a:ln>
                        <a:solidFill>
                          <a:schemeClr val="tx1"/>
                        </a:solidFill>
                        <a:effectLst/>
                        <a:latin typeface="黑体" pitchFamily="49" charset="-122"/>
                        <a:ea typeface="黑体" pitchFamily="49" charset="-122"/>
                        <a:sym typeface="黑体"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1" i="0" u="none" strike="noStrike" cap="none" normalizeH="0" baseline="0">
                          <a:ln>
                            <a:noFill/>
                          </a:ln>
                          <a:solidFill>
                            <a:schemeClr val="tx1"/>
                          </a:solidFill>
                          <a:effectLst/>
                          <a:latin typeface="黑体" pitchFamily="49" charset="-122"/>
                          <a:ea typeface="黑体" pitchFamily="49" charset="-122"/>
                          <a:sym typeface="黑体" pitchFamily="49" charset="-122"/>
                        </a:rPr>
                        <a:t>较多</a:t>
                      </a:r>
                      <a:endParaRPr kumimoji="0" lang="zh-CN"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25">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1" i="0" u="none" strike="noStrike" cap="none" normalizeH="0" baseline="0">
                          <a:ln>
                            <a:noFill/>
                          </a:ln>
                          <a:solidFill>
                            <a:schemeClr val="tx1"/>
                          </a:solidFill>
                          <a:effectLst/>
                          <a:latin typeface="黑体" pitchFamily="49" charset="-122"/>
                          <a:ea typeface="黑体" pitchFamily="49" charset="-122"/>
                          <a:sym typeface="黑体" pitchFamily="49" charset="-122"/>
                        </a:rPr>
                        <a:t>堆排序</a:t>
                      </a:r>
                      <a:endParaRPr kumimoji="0" lang="zh-CN"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O(nlog</a:t>
                      </a:r>
                      <a:r>
                        <a:rPr kumimoji="0" lang="en-US" sz="2400" b="1" i="0" u="none" strike="noStrike" cap="none" normalizeH="0" baseline="-25000">
                          <a:ln>
                            <a:noFill/>
                          </a:ln>
                          <a:solidFill>
                            <a:schemeClr val="tx1"/>
                          </a:solidFill>
                          <a:effectLst/>
                          <a:latin typeface="黑体" pitchFamily="49" charset="-122"/>
                          <a:ea typeface="黑体" pitchFamily="49" charset="-122"/>
                          <a:sym typeface="黑体" pitchFamily="49" charset="-122"/>
                        </a:rPr>
                        <a:t>2</a:t>
                      </a: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n)</a:t>
                      </a:r>
                      <a:endParaRPr kumimoji="0" lang="zh-CN" altLang="en-US" sz="2400" b="1" i="0" u="none" strike="noStrike" cap="none" normalizeH="0" baseline="0">
                        <a:ln>
                          <a:noFill/>
                        </a:ln>
                        <a:solidFill>
                          <a:schemeClr val="tx1"/>
                        </a:solidFill>
                        <a:effectLst/>
                        <a:latin typeface="黑体" pitchFamily="49" charset="-122"/>
                        <a:ea typeface="黑体" pitchFamily="49" charset="-122"/>
                        <a:sym typeface="黑体"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O(nlog</a:t>
                      </a:r>
                      <a:r>
                        <a:rPr kumimoji="0" lang="en-US" sz="2400" b="1" i="0" u="none" strike="noStrike" cap="none" normalizeH="0" baseline="-25000">
                          <a:ln>
                            <a:noFill/>
                          </a:ln>
                          <a:solidFill>
                            <a:schemeClr val="tx1"/>
                          </a:solidFill>
                          <a:effectLst/>
                          <a:latin typeface="黑体" pitchFamily="49" charset="-122"/>
                          <a:ea typeface="黑体" pitchFamily="49" charset="-122"/>
                          <a:sym typeface="黑体" pitchFamily="49" charset="-122"/>
                        </a:rPr>
                        <a:t>2</a:t>
                      </a: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n)</a:t>
                      </a:r>
                      <a:endParaRPr kumimoji="0" lang="zh-CN" altLang="en-US" sz="2400" b="1" i="0" u="none" strike="noStrike" cap="none" normalizeH="0" baseline="0">
                        <a:ln>
                          <a:noFill/>
                        </a:ln>
                        <a:solidFill>
                          <a:schemeClr val="tx1"/>
                        </a:solidFill>
                        <a:effectLst/>
                        <a:latin typeface="黑体" pitchFamily="49" charset="-122"/>
                        <a:ea typeface="黑体" pitchFamily="49" charset="-122"/>
                        <a:sym typeface="黑体"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O(1)</a:t>
                      </a:r>
                      <a:endParaRPr kumimoji="0" lang="zh-CN" altLang="en-US"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1" i="0" u="none" strike="noStrike" cap="none" normalizeH="0" baseline="0">
                          <a:ln>
                            <a:noFill/>
                          </a:ln>
                          <a:solidFill>
                            <a:schemeClr val="tx1"/>
                          </a:solidFill>
                          <a:effectLst/>
                          <a:latin typeface="黑体" pitchFamily="49" charset="-122"/>
                          <a:ea typeface="黑体" pitchFamily="49" charset="-122"/>
                          <a:sym typeface="黑体" pitchFamily="49" charset="-122"/>
                        </a:rPr>
                        <a:t>较多</a:t>
                      </a:r>
                      <a:endParaRPr kumimoji="0" lang="zh-CN"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113">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1" i="0" u="none" strike="noStrike" cap="none" normalizeH="0" baseline="0" dirty="0">
                          <a:ln>
                            <a:noFill/>
                          </a:ln>
                          <a:solidFill>
                            <a:srgbClr val="FF0000"/>
                          </a:solidFill>
                          <a:effectLst/>
                          <a:latin typeface="黑体" pitchFamily="49" charset="-122"/>
                          <a:ea typeface="黑体" pitchFamily="49" charset="-122"/>
                          <a:sym typeface="黑体" pitchFamily="49" charset="-122"/>
                        </a:rPr>
                        <a:t>归并排序</a:t>
                      </a:r>
                      <a:endParaRPr kumimoji="0" lang="zh-CN" sz="2800" b="0" i="0" u="none" strike="noStrike" cap="none" normalizeH="0" baseline="0" dirty="0">
                        <a:ln>
                          <a:noFill/>
                        </a:ln>
                        <a:solidFill>
                          <a:srgbClr val="FF0000"/>
                        </a:solidFill>
                        <a:effectLst/>
                        <a:latin typeface="Tahoma" pitchFamily="34" charset="0"/>
                        <a:ea typeface="宋体" pitchFamily="2" charset="-122"/>
                        <a:sym typeface="Tahoma"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O(nlog</a:t>
                      </a:r>
                      <a:r>
                        <a:rPr kumimoji="0" lang="en-US" sz="2400" b="1" i="0" u="none" strike="noStrike" cap="none" normalizeH="0" baseline="-25000">
                          <a:ln>
                            <a:noFill/>
                          </a:ln>
                          <a:solidFill>
                            <a:schemeClr val="tx1"/>
                          </a:solidFill>
                          <a:effectLst/>
                          <a:latin typeface="黑体" pitchFamily="49" charset="-122"/>
                          <a:ea typeface="黑体" pitchFamily="49" charset="-122"/>
                          <a:sym typeface="黑体" pitchFamily="49" charset="-122"/>
                        </a:rPr>
                        <a:t>2</a:t>
                      </a: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n)</a:t>
                      </a:r>
                      <a:endParaRPr kumimoji="0" lang="zh-CN" altLang="en-US" sz="2400" b="1" i="0" u="none" strike="noStrike" cap="none" normalizeH="0" baseline="0">
                        <a:ln>
                          <a:noFill/>
                        </a:ln>
                        <a:solidFill>
                          <a:schemeClr val="tx1"/>
                        </a:solidFill>
                        <a:effectLst/>
                        <a:latin typeface="黑体" pitchFamily="49" charset="-122"/>
                        <a:ea typeface="黑体" pitchFamily="49" charset="-122"/>
                        <a:sym typeface="黑体"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O(nlog</a:t>
                      </a:r>
                      <a:r>
                        <a:rPr kumimoji="0" lang="en-US" sz="2400" b="1" i="0" u="none" strike="noStrike" cap="none" normalizeH="0" baseline="-25000">
                          <a:ln>
                            <a:noFill/>
                          </a:ln>
                          <a:solidFill>
                            <a:schemeClr val="tx1"/>
                          </a:solidFill>
                          <a:effectLst/>
                          <a:latin typeface="黑体" pitchFamily="49" charset="-122"/>
                          <a:ea typeface="黑体" pitchFamily="49" charset="-122"/>
                          <a:sym typeface="黑体" pitchFamily="49" charset="-122"/>
                        </a:rPr>
                        <a:t>2</a:t>
                      </a: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n)</a:t>
                      </a:r>
                      <a:endParaRPr kumimoji="0" lang="zh-CN" altLang="en-US" sz="2400" b="1" i="0" u="none" strike="noStrike" cap="none" normalizeH="0" baseline="0">
                        <a:ln>
                          <a:noFill/>
                        </a:ln>
                        <a:solidFill>
                          <a:schemeClr val="tx1"/>
                        </a:solidFill>
                        <a:effectLst/>
                        <a:latin typeface="黑体" pitchFamily="49" charset="-122"/>
                        <a:ea typeface="黑体" pitchFamily="49" charset="-122"/>
                        <a:sym typeface="黑体" pitchFamily="49" charset="-122"/>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O(n)</a:t>
                      </a:r>
                      <a:endParaRPr kumimoji="0" lang="zh-CN" altLang="en-US"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1" i="0" u="none" strike="noStrike" cap="none" normalizeH="0" baseline="0">
                          <a:ln>
                            <a:noFill/>
                          </a:ln>
                          <a:solidFill>
                            <a:schemeClr val="tx1"/>
                          </a:solidFill>
                          <a:effectLst/>
                          <a:latin typeface="黑体" pitchFamily="49" charset="-122"/>
                          <a:ea typeface="黑体" pitchFamily="49" charset="-122"/>
                          <a:sym typeface="黑体" pitchFamily="49" charset="-122"/>
                        </a:rPr>
                        <a:t>都可以</a:t>
                      </a:r>
                      <a:endParaRPr kumimoji="0" lang="zh-CN"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00">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1" i="0" u="none" strike="noStrike" cap="none" normalizeH="0" baseline="0" dirty="0">
                          <a:ln>
                            <a:noFill/>
                          </a:ln>
                          <a:solidFill>
                            <a:srgbClr val="FF0000"/>
                          </a:solidFill>
                          <a:effectLst/>
                          <a:latin typeface="黑体" pitchFamily="49" charset="-122"/>
                          <a:ea typeface="黑体" pitchFamily="49" charset="-122"/>
                          <a:sym typeface="黑体" pitchFamily="49" charset="-122"/>
                        </a:rPr>
                        <a:t>基数排序</a:t>
                      </a:r>
                      <a:endParaRPr kumimoji="0" lang="zh-CN" sz="2800" b="0" i="0" u="none" strike="noStrike" cap="none" normalizeH="0" baseline="0" dirty="0">
                        <a:ln>
                          <a:noFill/>
                        </a:ln>
                        <a:solidFill>
                          <a:srgbClr val="FF0000"/>
                        </a:solidFill>
                        <a:effectLst/>
                        <a:latin typeface="Tahoma" pitchFamily="34" charset="0"/>
                        <a:ea typeface="宋体" pitchFamily="2" charset="-122"/>
                        <a:sym typeface="Tahoma" pitchFamily="34" charset="0"/>
                      </a:endParaRPr>
                    </a:p>
                  </a:txBody>
                  <a:tcPr marL="0" marR="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O(d(n+rd))</a:t>
                      </a:r>
                      <a:endParaRPr kumimoji="0" lang="zh-CN" altLang="en-US"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a:ln>
                            <a:noFill/>
                          </a:ln>
                          <a:solidFill>
                            <a:schemeClr val="tx1"/>
                          </a:solidFill>
                          <a:effectLst/>
                          <a:latin typeface="黑体" pitchFamily="49" charset="-122"/>
                          <a:ea typeface="黑体" pitchFamily="49" charset="-122"/>
                          <a:sym typeface="黑体" pitchFamily="49" charset="-122"/>
                        </a:rPr>
                        <a:t>O(d(n+rd))</a:t>
                      </a:r>
                      <a:endParaRPr kumimoji="0" lang="zh-CN" altLang="en-US" sz="2800" b="0" i="0" u="none" strike="noStrike" cap="none" normalizeH="0" baseline="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a:ln>
                            <a:noFill/>
                          </a:ln>
                          <a:solidFill>
                            <a:schemeClr val="tx1"/>
                          </a:solidFill>
                          <a:effectLst/>
                          <a:latin typeface="黑体" pitchFamily="49" charset="-122"/>
                          <a:ea typeface="黑体" pitchFamily="49" charset="-122"/>
                          <a:sym typeface="黑体" pitchFamily="49" charset="-122"/>
                        </a:rPr>
                        <a:t>O(</a:t>
                      </a:r>
                      <a:r>
                        <a:rPr kumimoji="0" lang="en-US" sz="2400" b="1" i="0" u="none" strike="noStrike" cap="none" normalizeH="0" baseline="0" dirty="0" err="1">
                          <a:ln>
                            <a:noFill/>
                          </a:ln>
                          <a:solidFill>
                            <a:schemeClr val="tx1"/>
                          </a:solidFill>
                          <a:effectLst/>
                          <a:latin typeface="黑体" pitchFamily="49" charset="-122"/>
                          <a:ea typeface="黑体" pitchFamily="49" charset="-122"/>
                          <a:sym typeface="黑体" pitchFamily="49" charset="-122"/>
                        </a:rPr>
                        <a:t>n+rd</a:t>
                      </a:r>
                      <a:r>
                        <a:rPr kumimoji="0" lang="en-US" sz="2400" b="1" i="0" u="none" strike="noStrike" cap="none" normalizeH="0" baseline="0" dirty="0">
                          <a:ln>
                            <a:noFill/>
                          </a:ln>
                          <a:solidFill>
                            <a:schemeClr val="tx1"/>
                          </a:solidFill>
                          <a:effectLst/>
                          <a:latin typeface="黑体" pitchFamily="49" charset="-122"/>
                          <a:ea typeface="黑体" pitchFamily="49" charset="-122"/>
                          <a:sym typeface="黑体" pitchFamily="49" charset="-122"/>
                        </a:rPr>
                        <a:t>)</a:t>
                      </a:r>
                      <a:endParaRPr kumimoji="0" lang="zh-CN" altLang="en-US" sz="2800" b="0" i="0" u="none" strike="noStrike" cap="none" normalizeH="0" baseline="0" dirty="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sz="2400" b="1" i="0" u="none" strike="noStrike" cap="none" normalizeH="0" baseline="0" dirty="0">
                          <a:ln>
                            <a:noFill/>
                          </a:ln>
                          <a:solidFill>
                            <a:schemeClr val="tx1"/>
                          </a:solidFill>
                          <a:effectLst/>
                          <a:latin typeface="黑体" pitchFamily="49" charset="-122"/>
                          <a:ea typeface="黑体" pitchFamily="49" charset="-122"/>
                          <a:sym typeface="黑体" pitchFamily="49" charset="-122"/>
                        </a:rPr>
                        <a:t>关键字位数少</a:t>
                      </a:r>
                      <a:endParaRPr kumimoji="0" lang="zh-CN" sz="2800" b="0" i="0" u="none" strike="noStrike" cap="none" normalizeH="0" baseline="0" dirty="0">
                        <a:ln>
                          <a:noFill/>
                        </a:ln>
                        <a:solidFill>
                          <a:schemeClr val="tx1"/>
                        </a:solidFill>
                        <a:effectLst/>
                        <a:latin typeface="Tahoma" pitchFamily="34" charset="0"/>
                        <a:ea typeface="宋体" pitchFamily="2" charset="-122"/>
                        <a:sym typeface="Tahoma" pitchFamily="34" charset="0"/>
                      </a:endParaRPr>
                    </a:p>
                  </a:txBody>
                  <a:tcPr marL="0" marR="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84023" name="Text Box 290">
            <a:extLst>
              <a:ext uri="{FF2B5EF4-FFF2-40B4-BE49-F238E27FC236}">
                <a16:creationId xmlns:a16="http://schemas.microsoft.com/office/drawing/2014/main" id="{484904A4-C714-4A34-9B90-5B0BE0F716BB}"/>
              </a:ext>
            </a:extLst>
          </p:cNvPr>
          <p:cNvSpPr>
            <a:spLocks noChangeArrowheads="1"/>
          </p:cNvSpPr>
          <p:nvPr/>
        </p:nvSpPr>
        <p:spPr bwMode="auto">
          <a:xfrm>
            <a:off x="557220" y="5196389"/>
            <a:ext cx="76097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i="0" dirty="0"/>
              <a:t>注：</a:t>
            </a:r>
            <a:r>
              <a:rPr lang="zh-CN" altLang="en-US" sz="2400" i="0" dirty="0">
                <a:solidFill>
                  <a:srgbClr val="FF0000"/>
                </a:solidFill>
              </a:rPr>
              <a:t>红色</a:t>
            </a:r>
            <a:r>
              <a:rPr lang="zh-CN" altLang="en-US" sz="2400" i="0" dirty="0"/>
              <a:t>是稳定的排序算法，黑色是不稳定的排序算法</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63C8BB76-9F78-41C3-8D97-4AEF612819AE}"/>
              </a:ext>
            </a:extLst>
          </p:cNvPr>
          <p:cNvSpPr>
            <a:spLocks noChangeArrowheads="1"/>
          </p:cNvSpPr>
          <p:nvPr/>
        </p:nvSpPr>
        <p:spPr bwMode="auto">
          <a:xfrm>
            <a:off x="3872532" y="188913"/>
            <a:ext cx="131638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4400" i="0" dirty="0">
                <a:solidFill>
                  <a:schemeClr val="tx2"/>
                </a:solidFill>
                <a:ea typeface="隶书" pitchFamily="49" charset="-122"/>
                <a:sym typeface="Times New Roman" panose="02020603050405020304" pitchFamily="18" charset="0"/>
              </a:rPr>
              <a:t>练习</a:t>
            </a:r>
            <a:endParaRPr lang="zh-CN" altLang="en-US" sz="4400" i="0" dirty="0">
              <a:solidFill>
                <a:schemeClr val="tx2"/>
              </a:solidFill>
              <a:ea typeface="隶书" pitchFamily="49" charset="-122"/>
            </a:endParaRPr>
          </a:p>
        </p:txBody>
      </p:sp>
      <p:sp>
        <p:nvSpPr>
          <p:cNvPr id="92163" name="矩形 2">
            <a:extLst>
              <a:ext uri="{FF2B5EF4-FFF2-40B4-BE49-F238E27FC236}">
                <a16:creationId xmlns:a16="http://schemas.microsoft.com/office/drawing/2014/main" id="{826C185A-D7F5-4145-B607-F60DC4162CEC}"/>
              </a:ext>
            </a:extLst>
          </p:cNvPr>
          <p:cNvSpPr>
            <a:spLocks noChangeArrowheads="1"/>
          </p:cNvSpPr>
          <p:nvPr/>
        </p:nvSpPr>
        <p:spPr bwMode="auto">
          <a:xfrm>
            <a:off x="514350" y="1412776"/>
            <a:ext cx="8162106"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marL="457200" indent="-457200">
              <a:spcBef>
                <a:spcPct val="0"/>
              </a:spcBef>
              <a:buClrTx/>
              <a:buSzTx/>
              <a:buFont typeface="Arial" panose="020B0604020202020204" pitchFamily="34" charset="0"/>
              <a:buAutoNum type="arabicPeriod"/>
              <a:defRPr/>
            </a:pPr>
            <a:r>
              <a:rPr lang="zh-CN" altLang="en-US" sz="2800" b="0" i="0" dirty="0">
                <a:latin typeface="+mn-ea"/>
                <a:ea typeface="+mn-ea"/>
              </a:rPr>
              <a:t>排序趟数与序列的原始状态有关的排序方法是</a:t>
            </a:r>
            <a:r>
              <a:rPr lang="en-US" altLang="zh-CN" sz="2800" b="0" i="0" dirty="0">
                <a:latin typeface="+mn-ea"/>
                <a:ea typeface="+mn-ea"/>
              </a:rPr>
              <a:t>____</a:t>
            </a:r>
            <a:r>
              <a:rPr lang="zh-CN" altLang="en-US" sz="2800" b="0" i="0" dirty="0">
                <a:latin typeface="+mn-ea"/>
                <a:ea typeface="+mn-ea"/>
              </a:rPr>
              <a:t>排序法。</a:t>
            </a:r>
            <a:endParaRPr lang="en-US" altLang="zh-CN" sz="2800" b="0" i="0" dirty="0">
              <a:latin typeface="+mn-ea"/>
              <a:ea typeface="+mn-ea"/>
            </a:endParaRPr>
          </a:p>
          <a:p>
            <a:pPr>
              <a:spcBef>
                <a:spcPct val="0"/>
              </a:spcBef>
              <a:buClrTx/>
              <a:buSzTx/>
              <a:buFont typeface="Wingdings" panose="05000000000000000000" pitchFamily="2" charset="2"/>
              <a:buNone/>
              <a:defRPr/>
            </a:pPr>
            <a:r>
              <a:rPr lang="en-US" altLang="zh-CN" sz="2800" b="0" i="0" dirty="0">
                <a:latin typeface="+mn-ea"/>
                <a:ea typeface="+mn-ea"/>
              </a:rPr>
              <a:t>   </a:t>
            </a:r>
          </a:p>
          <a:p>
            <a:pPr>
              <a:spcBef>
                <a:spcPct val="0"/>
              </a:spcBef>
              <a:buClrTx/>
              <a:buSzTx/>
              <a:buFont typeface="Wingdings" panose="05000000000000000000" pitchFamily="2" charset="2"/>
              <a:buNone/>
              <a:defRPr/>
            </a:pPr>
            <a:r>
              <a:rPr lang="en-US" altLang="zh-CN" sz="2800" b="0" i="0" dirty="0">
                <a:latin typeface="+mn-ea"/>
                <a:ea typeface="+mn-ea"/>
              </a:rPr>
              <a:t>   A</a:t>
            </a:r>
            <a:r>
              <a:rPr lang="zh-CN" altLang="en-US" sz="2800" b="0" i="0" dirty="0">
                <a:latin typeface="+mn-ea"/>
                <a:ea typeface="+mn-ea"/>
              </a:rPr>
              <a:t>）插入      </a:t>
            </a:r>
            <a:r>
              <a:rPr lang="en-US" altLang="zh-CN" sz="2800" b="0" i="0" dirty="0">
                <a:latin typeface="+mn-ea"/>
                <a:ea typeface="+mn-ea"/>
              </a:rPr>
              <a:t>B</a:t>
            </a:r>
            <a:r>
              <a:rPr lang="zh-CN" altLang="en-US" sz="2800" b="0" i="0" dirty="0">
                <a:latin typeface="+mn-ea"/>
                <a:ea typeface="+mn-ea"/>
              </a:rPr>
              <a:t>）选择        </a:t>
            </a:r>
            <a:r>
              <a:rPr lang="en-US" altLang="zh-CN" sz="2800" b="0" i="0" dirty="0">
                <a:latin typeface="+mn-ea"/>
                <a:ea typeface="+mn-ea"/>
              </a:rPr>
              <a:t>C</a:t>
            </a:r>
            <a:r>
              <a:rPr lang="zh-CN" altLang="en-US" sz="2800" b="0" i="0" dirty="0">
                <a:latin typeface="+mn-ea"/>
                <a:ea typeface="+mn-ea"/>
              </a:rPr>
              <a:t>）希尔</a:t>
            </a:r>
            <a:endParaRPr lang="en-US" altLang="zh-CN" sz="2800" b="0" i="0" dirty="0">
              <a:latin typeface="+mn-ea"/>
              <a:ea typeface="+mn-ea"/>
            </a:endParaRPr>
          </a:p>
          <a:p>
            <a:pPr>
              <a:spcBef>
                <a:spcPct val="0"/>
              </a:spcBef>
              <a:buClrTx/>
              <a:buSzTx/>
              <a:buFont typeface="Wingdings" panose="05000000000000000000" pitchFamily="2" charset="2"/>
              <a:buNone/>
              <a:defRPr/>
            </a:pPr>
            <a:r>
              <a:rPr lang="en-US" altLang="zh-CN" sz="2800" b="0" i="0" dirty="0">
                <a:latin typeface="+mn-ea"/>
                <a:ea typeface="+mn-ea"/>
              </a:rPr>
              <a:t>   D</a:t>
            </a:r>
            <a:r>
              <a:rPr lang="zh-CN" altLang="en-US" sz="2800" b="0" i="0" dirty="0">
                <a:latin typeface="+mn-ea"/>
                <a:ea typeface="+mn-ea"/>
              </a:rPr>
              <a:t>）快排</a:t>
            </a:r>
            <a:endParaRPr lang="en-US" altLang="zh-CN" sz="2800" b="0" i="0" dirty="0">
              <a:latin typeface="+mn-ea"/>
              <a:ea typeface="+mn-ea"/>
            </a:endParaRPr>
          </a:p>
          <a:p>
            <a:pPr>
              <a:spcBef>
                <a:spcPct val="0"/>
              </a:spcBef>
              <a:buClrTx/>
              <a:buSzTx/>
              <a:buFont typeface="Wingdings" panose="05000000000000000000" pitchFamily="2" charset="2"/>
              <a:buNone/>
              <a:defRPr/>
            </a:pPr>
            <a:r>
              <a:rPr lang="en-US" altLang="zh-CN" i="0" dirty="0"/>
              <a:t>    </a:t>
            </a:r>
          </a:p>
        </p:txBody>
      </p:sp>
      <p:sp>
        <p:nvSpPr>
          <p:cNvPr id="4" name="文本框 3">
            <a:extLst>
              <a:ext uri="{FF2B5EF4-FFF2-40B4-BE49-F238E27FC236}">
                <a16:creationId xmlns:a16="http://schemas.microsoft.com/office/drawing/2014/main" id="{0AB58AF9-CE24-02AF-6D91-C53D9F145524}"/>
              </a:ext>
            </a:extLst>
          </p:cNvPr>
          <p:cNvSpPr txBox="1"/>
          <p:nvPr/>
        </p:nvSpPr>
        <p:spPr>
          <a:xfrm>
            <a:off x="1115616" y="4725144"/>
            <a:ext cx="4572000" cy="461665"/>
          </a:xfrm>
          <a:prstGeom prst="rect">
            <a:avLst/>
          </a:prstGeom>
          <a:noFill/>
        </p:spPr>
        <p:txBody>
          <a:bodyPr wrap="square">
            <a:spAutoFit/>
          </a:bodyPr>
          <a:lstStyle/>
          <a:p>
            <a:r>
              <a:rPr lang="en-US" altLang="zh-CN" sz="2400" b="0" i="0" dirty="0">
                <a:solidFill>
                  <a:srgbClr val="FF0000"/>
                </a:solidFill>
              </a:rPr>
              <a:t>D</a:t>
            </a:r>
            <a:endParaRPr lang="zh-CN" altLang="en-US" sz="2400" b="0" i="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utoUpdateAnimBg="0"/>
      <p:bldP spid="4"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A8046B22-A5C4-49F7-BEC7-00A4F3CD658A}"/>
              </a:ext>
            </a:extLst>
          </p:cNvPr>
          <p:cNvSpPr>
            <a:spLocks noChangeArrowheads="1"/>
          </p:cNvSpPr>
          <p:nvPr/>
        </p:nvSpPr>
        <p:spPr bwMode="auto">
          <a:xfrm>
            <a:off x="3872532" y="188913"/>
            <a:ext cx="131638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None/>
            </a:pPr>
            <a:r>
              <a:rPr lang="zh-CN" altLang="en-US" sz="4400" i="0" dirty="0">
                <a:solidFill>
                  <a:schemeClr val="tx2"/>
                </a:solidFill>
                <a:ea typeface="隶书" pitchFamily="49" charset="-122"/>
                <a:sym typeface="Times New Roman" panose="02020603050405020304" pitchFamily="18" charset="0"/>
              </a:rPr>
              <a:t>练习</a:t>
            </a:r>
            <a:endParaRPr lang="zh-CN" altLang="en-US" sz="4400" i="0" dirty="0">
              <a:solidFill>
                <a:schemeClr val="tx2"/>
              </a:solidFill>
              <a:ea typeface="隶书" pitchFamily="49" charset="-122"/>
            </a:endParaRPr>
          </a:p>
        </p:txBody>
      </p:sp>
      <p:sp>
        <p:nvSpPr>
          <p:cNvPr id="87043" name="矩形 2">
            <a:extLst>
              <a:ext uri="{FF2B5EF4-FFF2-40B4-BE49-F238E27FC236}">
                <a16:creationId xmlns:a16="http://schemas.microsoft.com/office/drawing/2014/main" id="{F815F57D-340E-4240-A5C8-9850A330B195}"/>
              </a:ext>
            </a:extLst>
          </p:cNvPr>
          <p:cNvSpPr>
            <a:spLocks noChangeArrowheads="1"/>
          </p:cNvSpPr>
          <p:nvPr/>
        </p:nvSpPr>
        <p:spPr bwMode="auto">
          <a:xfrm>
            <a:off x="506412" y="1340768"/>
            <a:ext cx="8637588"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Wingdings" panose="05000000000000000000" pitchFamily="2" charset="2"/>
              <a:buNone/>
            </a:pPr>
            <a:r>
              <a:rPr lang="en-US" altLang="zh-CN" i="0" dirty="0"/>
              <a:t>2. </a:t>
            </a:r>
            <a:r>
              <a:rPr lang="zh-CN" altLang="en-US" sz="2800" b="0" i="0" dirty="0">
                <a:latin typeface="+mn-ea"/>
                <a:ea typeface="+mn-ea"/>
              </a:rPr>
              <a:t>关键字比较次数与数据的初始状态无关的排序算法</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sz="2800" b="0" i="0" dirty="0">
                <a:latin typeface="+mn-ea"/>
                <a:ea typeface="+mn-ea"/>
              </a:rPr>
              <a:t>   </a:t>
            </a:r>
            <a:r>
              <a:rPr lang="zh-CN" altLang="en-US" sz="2800" b="0" i="0" dirty="0">
                <a:latin typeface="+mn-ea"/>
                <a:ea typeface="+mn-ea"/>
              </a:rPr>
              <a:t>是</a:t>
            </a:r>
            <a:r>
              <a:rPr lang="en-US" altLang="zh-CN" sz="2800" b="0" i="0" dirty="0">
                <a:latin typeface="+mn-ea"/>
                <a:ea typeface="+mn-ea"/>
              </a:rPr>
              <a:t>______</a:t>
            </a:r>
            <a:r>
              <a:rPr lang="zh-CN" altLang="en-US" sz="2800" b="0" i="0" dirty="0">
                <a:latin typeface="+mn-ea"/>
                <a:ea typeface="+mn-ea"/>
              </a:rPr>
              <a:t>。</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sz="2800" b="0" i="0" dirty="0">
                <a:latin typeface="+mn-ea"/>
                <a:ea typeface="+mn-ea"/>
              </a:rPr>
              <a:t>    A</a:t>
            </a:r>
            <a:r>
              <a:rPr lang="zh-CN" altLang="en-US" sz="2800" b="0" i="0" dirty="0">
                <a:latin typeface="+mn-ea"/>
                <a:ea typeface="+mn-ea"/>
              </a:rPr>
              <a:t>）选择排序</a:t>
            </a:r>
            <a:endParaRPr lang="en-US" altLang="zh-CN" sz="2800" b="0" i="0" dirty="0">
              <a:latin typeface="+mn-ea"/>
              <a:ea typeface="+mn-ea"/>
            </a:endParaRPr>
          </a:p>
          <a:p>
            <a:pPr>
              <a:spcBef>
                <a:spcPct val="0"/>
              </a:spcBef>
              <a:buClrTx/>
              <a:buSzTx/>
              <a:buFont typeface="Wingdings" panose="05000000000000000000" pitchFamily="2" charset="2"/>
              <a:buNone/>
            </a:pPr>
            <a:r>
              <a:rPr lang="zh-CN" altLang="en-US" sz="2800" b="0" i="0" dirty="0">
                <a:latin typeface="+mn-ea"/>
                <a:ea typeface="+mn-ea"/>
              </a:rPr>
              <a:t>    </a:t>
            </a:r>
            <a:r>
              <a:rPr lang="en-US" altLang="zh-CN" sz="2800" b="0" i="0" dirty="0">
                <a:latin typeface="+mn-ea"/>
                <a:ea typeface="+mn-ea"/>
              </a:rPr>
              <a:t>B</a:t>
            </a:r>
            <a:r>
              <a:rPr lang="zh-CN" altLang="en-US" sz="2800" b="0" i="0" dirty="0">
                <a:latin typeface="+mn-ea"/>
                <a:ea typeface="+mn-ea"/>
              </a:rPr>
              <a:t>）冒泡排序        </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sz="2800" b="0" i="0" dirty="0">
                <a:latin typeface="+mn-ea"/>
                <a:ea typeface="+mn-ea"/>
              </a:rPr>
              <a:t>    C</a:t>
            </a:r>
            <a:r>
              <a:rPr lang="zh-CN" altLang="en-US" sz="2800" b="0" i="0" dirty="0">
                <a:latin typeface="+mn-ea"/>
                <a:ea typeface="+mn-ea"/>
              </a:rPr>
              <a:t>）直接插入排序</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sz="2800" b="0" i="0" dirty="0">
                <a:latin typeface="+mn-ea"/>
                <a:ea typeface="+mn-ea"/>
              </a:rPr>
              <a:t>    D</a:t>
            </a:r>
            <a:r>
              <a:rPr lang="zh-CN" altLang="en-US" sz="2800" b="0" i="0" dirty="0">
                <a:latin typeface="+mn-ea"/>
                <a:ea typeface="+mn-ea"/>
              </a:rPr>
              <a:t>）希尔排序</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i="0" dirty="0"/>
              <a:t>    </a:t>
            </a:r>
          </a:p>
        </p:txBody>
      </p:sp>
      <p:sp>
        <p:nvSpPr>
          <p:cNvPr id="4" name="文本框 3">
            <a:extLst>
              <a:ext uri="{FF2B5EF4-FFF2-40B4-BE49-F238E27FC236}">
                <a16:creationId xmlns:a16="http://schemas.microsoft.com/office/drawing/2014/main" id="{96F36C32-A3F6-91B0-5BF0-E89965C1952E}"/>
              </a:ext>
            </a:extLst>
          </p:cNvPr>
          <p:cNvSpPr txBox="1"/>
          <p:nvPr/>
        </p:nvSpPr>
        <p:spPr>
          <a:xfrm>
            <a:off x="899592" y="5147900"/>
            <a:ext cx="4572000" cy="523220"/>
          </a:xfrm>
          <a:prstGeom prst="rect">
            <a:avLst/>
          </a:prstGeom>
          <a:noFill/>
        </p:spPr>
        <p:txBody>
          <a:bodyPr wrap="square">
            <a:spAutoFit/>
          </a:bodyPr>
          <a:lstStyle/>
          <a:p>
            <a:r>
              <a:rPr lang="en-US" altLang="zh-CN" sz="2800" b="0" i="0" dirty="0">
                <a:solidFill>
                  <a:srgbClr val="FF0000"/>
                </a:solidFill>
              </a:rPr>
              <a:t>A</a:t>
            </a:r>
            <a:endParaRPr lang="zh-CN" altLang="en-US" sz="2800" b="0" i="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utoUpdateAnimBg="0"/>
      <p:bldP spid="4"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754CD5C8-0FA9-4A81-9FF3-8CE39721E89D}"/>
              </a:ext>
            </a:extLst>
          </p:cNvPr>
          <p:cNvSpPr>
            <a:spLocks noChangeArrowheads="1"/>
          </p:cNvSpPr>
          <p:nvPr/>
        </p:nvSpPr>
        <p:spPr bwMode="auto">
          <a:xfrm>
            <a:off x="3872532" y="188913"/>
            <a:ext cx="131638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None/>
            </a:pPr>
            <a:r>
              <a:rPr lang="zh-CN" altLang="en-US" sz="4400" i="0" dirty="0">
                <a:solidFill>
                  <a:schemeClr val="tx2"/>
                </a:solidFill>
                <a:ea typeface="隶书" pitchFamily="49" charset="-122"/>
                <a:sym typeface="Times New Roman" panose="02020603050405020304" pitchFamily="18" charset="0"/>
              </a:rPr>
              <a:t>练习</a:t>
            </a:r>
            <a:endParaRPr lang="zh-CN" altLang="en-US" sz="4400" i="0" dirty="0">
              <a:solidFill>
                <a:schemeClr val="tx2"/>
              </a:solidFill>
              <a:ea typeface="隶书" pitchFamily="49" charset="-122"/>
            </a:endParaRPr>
          </a:p>
        </p:txBody>
      </p:sp>
      <p:sp>
        <p:nvSpPr>
          <p:cNvPr id="89091" name="矩形 2">
            <a:extLst>
              <a:ext uri="{FF2B5EF4-FFF2-40B4-BE49-F238E27FC236}">
                <a16:creationId xmlns:a16="http://schemas.microsoft.com/office/drawing/2014/main" id="{AF5BFB67-9870-42E0-954A-A2A8EEB490B0}"/>
              </a:ext>
            </a:extLst>
          </p:cNvPr>
          <p:cNvSpPr>
            <a:spLocks noChangeArrowheads="1"/>
          </p:cNvSpPr>
          <p:nvPr/>
        </p:nvSpPr>
        <p:spPr bwMode="auto">
          <a:xfrm>
            <a:off x="551583" y="1268760"/>
            <a:ext cx="8412905"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Wingdings" panose="05000000000000000000" pitchFamily="2" charset="2"/>
              <a:buNone/>
            </a:pPr>
            <a:r>
              <a:rPr lang="en-US" altLang="zh-CN" i="0" dirty="0"/>
              <a:t>3. </a:t>
            </a:r>
            <a:r>
              <a:rPr lang="zh-CN" altLang="en-US" sz="2800" b="0" i="0" dirty="0">
                <a:latin typeface="+mn-ea"/>
                <a:ea typeface="+mn-ea"/>
              </a:rPr>
              <a:t>若要从</a:t>
            </a:r>
            <a:r>
              <a:rPr lang="en-US" altLang="zh-CN" sz="2800" b="0" i="0" dirty="0">
                <a:latin typeface="+mn-ea"/>
                <a:ea typeface="+mn-ea"/>
              </a:rPr>
              <a:t>1000</a:t>
            </a:r>
            <a:r>
              <a:rPr lang="zh-CN" altLang="en-US" sz="2800" b="0" i="0" dirty="0">
                <a:latin typeface="+mn-ea"/>
                <a:ea typeface="+mn-ea"/>
              </a:rPr>
              <a:t>个元素中得到</a:t>
            </a:r>
            <a:r>
              <a:rPr lang="en-US" altLang="zh-CN" sz="2800" b="0" i="0" dirty="0">
                <a:latin typeface="+mn-ea"/>
                <a:ea typeface="+mn-ea"/>
              </a:rPr>
              <a:t>4</a:t>
            </a:r>
            <a:r>
              <a:rPr lang="zh-CN" altLang="en-US" sz="2800" b="0" i="0" dirty="0">
                <a:latin typeface="+mn-ea"/>
                <a:ea typeface="+mn-ea"/>
              </a:rPr>
              <a:t>个最小值元素，最好采</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sz="2800" b="0" i="0" dirty="0">
                <a:latin typeface="+mn-ea"/>
                <a:ea typeface="+mn-ea"/>
              </a:rPr>
              <a:t>   </a:t>
            </a:r>
            <a:r>
              <a:rPr lang="zh-CN" altLang="en-US" sz="2800" b="0" i="0" dirty="0">
                <a:latin typeface="+mn-ea"/>
                <a:ea typeface="+mn-ea"/>
              </a:rPr>
              <a:t>用</a:t>
            </a:r>
            <a:r>
              <a:rPr lang="en-US" altLang="zh-CN" sz="2800" b="0" i="0" dirty="0">
                <a:latin typeface="+mn-ea"/>
                <a:ea typeface="+mn-ea"/>
              </a:rPr>
              <a:t>_____</a:t>
            </a:r>
            <a:r>
              <a:rPr lang="zh-CN" altLang="en-US" sz="2800" b="0" i="0" dirty="0">
                <a:latin typeface="+mn-ea"/>
                <a:ea typeface="+mn-ea"/>
              </a:rPr>
              <a:t>方法。</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sz="2800" b="0" i="0" dirty="0">
                <a:latin typeface="+mn-ea"/>
                <a:ea typeface="+mn-ea"/>
              </a:rPr>
              <a:t>    A</a:t>
            </a:r>
            <a:r>
              <a:rPr lang="zh-CN" altLang="en-US" sz="2800" b="0" i="0" dirty="0">
                <a:latin typeface="+mn-ea"/>
                <a:ea typeface="+mn-ea"/>
              </a:rPr>
              <a:t>）直接插入排序</a:t>
            </a:r>
            <a:endParaRPr lang="en-US" altLang="zh-CN" sz="2800" b="0" i="0" dirty="0">
              <a:latin typeface="+mn-ea"/>
              <a:ea typeface="+mn-ea"/>
            </a:endParaRPr>
          </a:p>
          <a:p>
            <a:pPr>
              <a:spcBef>
                <a:spcPct val="0"/>
              </a:spcBef>
              <a:buClrTx/>
              <a:buSzTx/>
              <a:buFont typeface="Wingdings" panose="05000000000000000000" pitchFamily="2" charset="2"/>
              <a:buNone/>
            </a:pPr>
            <a:r>
              <a:rPr lang="zh-CN" altLang="en-US" sz="2800" b="0" i="0" dirty="0">
                <a:latin typeface="+mn-ea"/>
                <a:ea typeface="+mn-ea"/>
              </a:rPr>
              <a:t>    </a:t>
            </a:r>
            <a:r>
              <a:rPr lang="en-US" altLang="zh-CN" sz="2800" b="0" i="0" dirty="0">
                <a:latin typeface="+mn-ea"/>
                <a:ea typeface="+mn-ea"/>
              </a:rPr>
              <a:t>B</a:t>
            </a:r>
            <a:r>
              <a:rPr lang="zh-CN" altLang="en-US" sz="2800" b="0" i="0" dirty="0">
                <a:latin typeface="+mn-ea"/>
                <a:ea typeface="+mn-ea"/>
              </a:rPr>
              <a:t>）直接选择排序        </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sz="2800" b="0" i="0" dirty="0">
                <a:latin typeface="+mn-ea"/>
                <a:ea typeface="+mn-ea"/>
              </a:rPr>
              <a:t>    C</a:t>
            </a:r>
            <a:r>
              <a:rPr lang="zh-CN" altLang="en-US" sz="2800" b="0" i="0" dirty="0">
                <a:latin typeface="+mn-ea"/>
                <a:ea typeface="+mn-ea"/>
              </a:rPr>
              <a:t>）堆排序</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sz="2800" b="0" i="0" dirty="0">
                <a:latin typeface="+mn-ea"/>
                <a:ea typeface="+mn-ea"/>
              </a:rPr>
              <a:t>    D</a:t>
            </a:r>
            <a:r>
              <a:rPr lang="zh-CN" altLang="en-US" sz="2800" b="0" i="0" dirty="0">
                <a:latin typeface="+mn-ea"/>
                <a:ea typeface="+mn-ea"/>
              </a:rPr>
              <a:t>）快速排序</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dirty="0"/>
              <a:t>    </a:t>
            </a:r>
          </a:p>
        </p:txBody>
      </p:sp>
      <p:sp>
        <p:nvSpPr>
          <p:cNvPr id="3" name="文本框 2">
            <a:extLst>
              <a:ext uri="{FF2B5EF4-FFF2-40B4-BE49-F238E27FC236}">
                <a16:creationId xmlns:a16="http://schemas.microsoft.com/office/drawing/2014/main" id="{6786A110-4C90-E4C5-12DD-14E8671BE89E}"/>
              </a:ext>
            </a:extLst>
          </p:cNvPr>
          <p:cNvSpPr txBox="1"/>
          <p:nvPr/>
        </p:nvSpPr>
        <p:spPr>
          <a:xfrm>
            <a:off x="899592" y="4941168"/>
            <a:ext cx="4572000" cy="523220"/>
          </a:xfrm>
          <a:prstGeom prst="rect">
            <a:avLst/>
          </a:prstGeom>
          <a:noFill/>
        </p:spPr>
        <p:txBody>
          <a:bodyPr wrap="square">
            <a:spAutoFit/>
          </a:bodyPr>
          <a:lstStyle/>
          <a:p>
            <a:r>
              <a:rPr lang="en-US" altLang="zh-CN" sz="2800" b="0" i="0" dirty="0">
                <a:solidFill>
                  <a:srgbClr val="FF0000"/>
                </a:solidFill>
              </a:rPr>
              <a:t>B</a:t>
            </a:r>
            <a:endParaRPr lang="zh-CN" altLang="en-US" sz="2800" b="0" i="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utoUpdateAnimBg="0"/>
      <p:bldP spid="3"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448EDFEE-3F8B-4B03-BD95-A3CD311B75B5}"/>
              </a:ext>
            </a:extLst>
          </p:cNvPr>
          <p:cNvSpPr>
            <a:spLocks noChangeArrowheads="1"/>
          </p:cNvSpPr>
          <p:nvPr/>
        </p:nvSpPr>
        <p:spPr bwMode="auto">
          <a:xfrm>
            <a:off x="3872532" y="188913"/>
            <a:ext cx="131638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None/>
            </a:pPr>
            <a:r>
              <a:rPr lang="zh-CN" altLang="en-US" sz="4400" i="0" dirty="0">
                <a:solidFill>
                  <a:schemeClr val="tx2"/>
                </a:solidFill>
                <a:ea typeface="隶书" pitchFamily="49" charset="-122"/>
                <a:sym typeface="Times New Roman" panose="02020603050405020304" pitchFamily="18" charset="0"/>
              </a:rPr>
              <a:t>练习</a:t>
            </a:r>
            <a:endParaRPr lang="zh-CN" altLang="en-US" sz="4400" i="0" dirty="0">
              <a:solidFill>
                <a:schemeClr val="tx2"/>
              </a:solidFill>
              <a:ea typeface="隶书" pitchFamily="49" charset="-122"/>
            </a:endParaRPr>
          </a:p>
        </p:txBody>
      </p:sp>
      <p:sp>
        <p:nvSpPr>
          <p:cNvPr id="91139" name="矩形 2">
            <a:extLst>
              <a:ext uri="{FF2B5EF4-FFF2-40B4-BE49-F238E27FC236}">
                <a16:creationId xmlns:a16="http://schemas.microsoft.com/office/drawing/2014/main" id="{E9849C5D-19E4-427B-806B-BBEE74936ABC}"/>
              </a:ext>
            </a:extLst>
          </p:cNvPr>
          <p:cNvSpPr>
            <a:spLocks noChangeArrowheads="1"/>
          </p:cNvSpPr>
          <p:nvPr/>
        </p:nvSpPr>
        <p:spPr bwMode="auto">
          <a:xfrm>
            <a:off x="467544" y="1268760"/>
            <a:ext cx="8352928"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Wingdings" panose="05000000000000000000" pitchFamily="2" charset="2"/>
              <a:buNone/>
            </a:pPr>
            <a:r>
              <a:rPr lang="en-US" altLang="zh-CN" sz="2800" b="0" i="0" dirty="0">
                <a:latin typeface="+mn-ea"/>
                <a:ea typeface="+mn-ea"/>
              </a:rPr>
              <a:t>4. </a:t>
            </a:r>
            <a:r>
              <a:rPr lang="zh-CN" altLang="en-US" sz="2800" b="0" i="0" dirty="0">
                <a:latin typeface="+mn-ea"/>
                <a:ea typeface="+mn-ea"/>
              </a:rPr>
              <a:t>下面排序中，</a:t>
            </a:r>
            <a:r>
              <a:rPr lang="en-US" altLang="zh-CN" sz="2800" b="0" i="0" dirty="0">
                <a:latin typeface="+mn-ea"/>
                <a:ea typeface="+mn-ea"/>
              </a:rPr>
              <a:t>____</a:t>
            </a:r>
            <a:r>
              <a:rPr lang="zh-CN" altLang="en-US" sz="2800" b="0" i="0" dirty="0">
                <a:latin typeface="+mn-ea"/>
                <a:ea typeface="+mn-ea"/>
              </a:rPr>
              <a:t>排序法是不稳定的。</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sz="2800" b="0" i="0" dirty="0">
                <a:latin typeface="+mn-ea"/>
                <a:ea typeface="+mn-ea"/>
              </a:rPr>
              <a:t>    A</a:t>
            </a:r>
            <a:r>
              <a:rPr lang="zh-CN" altLang="en-US" sz="2800" b="0" i="0" dirty="0">
                <a:latin typeface="+mn-ea"/>
                <a:ea typeface="+mn-ea"/>
              </a:rPr>
              <a:t>）插入</a:t>
            </a:r>
            <a:endParaRPr lang="en-US" altLang="zh-CN" sz="2800" b="0" i="0" dirty="0">
              <a:latin typeface="+mn-ea"/>
              <a:ea typeface="+mn-ea"/>
            </a:endParaRPr>
          </a:p>
          <a:p>
            <a:pPr>
              <a:spcBef>
                <a:spcPct val="0"/>
              </a:spcBef>
              <a:buClrTx/>
              <a:buSzTx/>
              <a:buFont typeface="Wingdings" panose="05000000000000000000" pitchFamily="2" charset="2"/>
              <a:buNone/>
            </a:pPr>
            <a:r>
              <a:rPr lang="zh-CN" altLang="en-US" sz="2800" b="0" i="0" dirty="0">
                <a:latin typeface="+mn-ea"/>
                <a:ea typeface="+mn-ea"/>
              </a:rPr>
              <a:t>    </a:t>
            </a:r>
            <a:r>
              <a:rPr lang="en-US" altLang="zh-CN" sz="2800" b="0" i="0" dirty="0">
                <a:latin typeface="+mn-ea"/>
                <a:ea typeface="+mn-ea"/>
              </a:rPr>
              <a:t>B</a:t>
            </a:r>
            <a:r>
              <a:rPr lang="zh-CN" altLang="en-US" sz="2800" b="0" i="0" dirty="0">
                <a:latin typeface="+mn-ea"/>
                <a:ea typeface="+mn-ea"/>
              </a:rPr>
              <a:t>）冒泡        </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sz="2800" b="0" i="0" dirty="0">
                <a:latin typeface="+mn-ea"/>
                <a:ea typeface="+mn-ea"/>
              </a:rPr>
              <a:t>    C</a:t>
            </a:r>
            <a:r>
              <a:rPr lang="zh-CN" altLang="en-US" sz="2800" b="0" i="0" dirty="0">
                <a:latin typeface="+mn-ea"/>
                <a:ea typeface="+mn-ea"/>
              </a:rPr>
              <a:t>）二路归并</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sz="2800" b="0" i="0" dirty="0">
                <a:latin typeface="+mn-ea"/>
                <a:ea typeface="+mn-ea"/>
              </a:rPr>
              <a:t>    D</a:t>
            </a:r>
            <a:r>
              <a:rPr lang="zh-CN" altLang="en-US" sz="2800" b="0" i="0" dirty="0">
                <a:latin typeface="+mn-ea"/>
                <a:ea typeface="+mn-ea"/>
              </a:rPr>
              <a:t>）堆</a:t>
            </a:r>
            <a:endParaRPr lang="en-US" altLang="zh-CN" sz="2800" b="0" i="0" dirty="0">
              <a:latin typeface="+mn-ea"/>
              <a:ea typeface="+mn-ea"/>
            </a:endParaRPr>
          </a:p>
          <a:p>
            <a:pPr>
              <a:spcBef>
                <a:spcPct val="0"/>
              </a:spcBef>
              <a:buClrTx/>
              <a:buSzTx/>
              <a:buFont typeface="Wingdings" panose="05000000000000000000" pitchFamily="2" charset="2"/>
              <a:buNone/>
            </a:pPr>
            <a:r>
              <a:rPr lang="en-US" altLang="zh-CN" i="0" dirty="0"/>
              <a:t>    </a:t>
            </a:r>
          </a:p>
        </p:txBody>
      </p:sp>
      <p:sp>
        <p:nvSpPr>
          <p:cNvPr id="3" name="文本框 2">
            <a:extLst>
              <a:ext uri="{FF2B5EF4-FFF2-40B4-BE49-F238E27FC236}">
                <a16:creationId xmlns:a16="http://schemas.microsoft.com/office/drawing/2014/main" id="{09A62FC4-5EC2-A42E-A5B6-82ACE674FBFB}"/>
              </a:ext>
            </a:extLst>
          </p:cNvPr>
          <p:cNvSpPr txBox="1"/>
          <p:nvPr/>
        </p:nvSpPr>
        <p:spPr>
          <a:xfrm>
            <a:off x="899592" y="4581128"/>
            <a:ext cx="4572000" cy="523220"/>
          </a:xfrm>
          <a:prstGeom prst="rect">
            <a:avLst/>
          </a:prstGeom>
          <a:noFill/>
        </p:spPr>
        <p:txBody>
          <a:bodyPr wrap="square">
            <a:spAutoFit/>
          </a:bodyPr>
          <a:lstStyle/>
          <a:p>
            <a:r>
              <a:rPr lang="en-US" altLang="zh-CN" sz="2800" b="0" i="0" dirty="0">
                <a:solidFill>
                  <a:srgbClr val="FF0000"/>
                </a:solidFill>
              </a:rPr>
              <a:t>D</a:t>
            </a:r>
            <a:endParaRPr lang="zh-CN" altLang="en-US" sz="2800" b="0" i="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utoUpdateAnimBg="0"/>
      <p:bldP spid="3"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8B711A4B-5D80-44D1-95E0-CAA2DA2F01FA}"/>
              </a:ext>
            </a:extLst>
          </p:cNvPr>
          <p:cNvSpPr>
            <a:spLocks noChangeArrowheads="1"/>
          </p:cNvSpPr>
          <p:nvPr/>
        </p:nvSpPr>
        <p:spPr bwMode="auto">
          <a:xfrm>
            <a:off x="3872532" y="188913"/>
            <a:ext cx="131638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None/>
            </a:pPr>
            <a:r>
              <a:rPr lang="zh-CN" altLang="en-US" sz="4400" i="0" dirty="0">
                <a:solidFill>
                  <a:schemeClr val="tx2"/>
                </a:solidFill>
                <a:ea typeface="隶书" pitchFamily="49" charset="-122"/>
                <a:sym typeface="Times New Roman" panose="02020603050405020304" pitchFamily="18" charset="0"/>
              </a:rPr>
              <a:t>练习</a:t>
            </a:r>
            <a:endParaRPr lang="zh-CN" altLang="en-US" sz="4400" i="0" dirty="0">
              <a:solidFill>
                <a:schemeClr val="tx2"/>
              </a:solidFill>
              <a:ea typeface="隶书" pitchFamily="49" charset="-122"/>
            </a:endParaRPr>
          </a:p>
        </p:txBody>
      </p:sp>
      <p:sp>
        <p:nvSpPr>
          <p:cNvPr id="93187" name="矩形 2">
            <a:extLst>
              <a:ext uri="{FF2B5EF4-FFF2-40B4-BE49-F238E27FC236}">
                <a16:creationId xmlns:a16="http://schemas.microsoft.com/office/drawing/2014/main" id="{68E8A22D-9C4E-4559-BFE3-C96DADEC9FE0}"/>
              </a:ext>
            </a:extLst>
          </p:cNvPr>
          <p:cNvSpPr>
            <a:spLocks noChangeArrowheads="1"/>
          </p:cNvSpPr>
          <p:nvPr/>
        </p:nvSpPr>
        <p:spPr bwMode="auto">
          <a:xfrm>
            <a:off x="467544" y="1340768"/>
            <a:ext cx="880241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0" i="0" dirty="0">
                <a:latin typeface="+mn-ea"/>
                <a:ea typeface="+mn-ea"/>
              </a:rPr>
              <a:t>假设数据</a:t>
            </a:r>
            <a:r>
              <a:rPr lang="en-US" altLang="zh-CN" sz="2800" b="0" i="0" dirty="0">
                <a:latin typeface="+mn-ea"/>
                <a:ea typeface="+mn-ea"/>
              </a:rPr>
              <a:t>87, 12, 32, 57, 19, 39, 12</a:t>
            </a:r>
            <a:r>
              <a:rPr lang="zh-CN" altLang="en-US" sz="2800" b="0" i="0" dirty="0">
                <a:latin typeface="+mn-ea"/>
                <a:ea typeface="+mn-ea"/>
              </a:rPr>
              <a:t>*</a:t>
            </a:r>
            <a:r>
              <a:rPr lang="en-US" altLang="zh-CN" sz="2800" b="0" i="0" dirty="0">
                <a:latin typeface="+mn-ea"/>
                <a:ea typeface="+mn-ea"/>
              </a:rPr>
              <a:t>, 79</a:t>
            </a:r>
            <a:r>
              <a:rPr lang="zh-CN" altLang="en-US" sz="2800" b="0" i="0" dirty="0">
                <a:latin typeface="+mn-ea"/>
                <a:ea typeface="+mn-ea"/>
              </a:rPr>
              <a:t>。用下列</a:t>
            </a:r>
            <a:endParaRPr lang="en-US" altLang="zh-CN" sz="2800" b="0" i="0" dirty="0">
              <a:latin typeface="+mn-ea"/>
              <a:ea typeface="+mn-ea"/>
            </a:endParaRPr>
          </a:p>
          <a:p>
            <a:pPr>
              <a:spcBef>
                <a:spcPct val="0"/>
              </a:spcBef>
              <a:buClrTx/>
              <a:buSzTx/>
              <a:buFont typeface="Arial" panose="020B0604020202020204" pitchFamily="34" charset="0"/>
              <a:buNone/>
            </a:pPr>
            <a:r>
              <a:rPr lang="zh-CN" altLang="en-US" sz="2800" b="0" i="0" dirty="0">
                <a:latin typeface="+mn-ea"/>
                <a:ea typeface="+mn-ea"/>
              </a:rPr>
              <a:t>排序算法进行降序排序，写出前四趟的排序结果。</a:t>
            </a:r>
            <a:endParaRPr lang="en-US" altLang="zh-CN" sz="2800" b="0" i="0" dirty="0">
              <a:latin typeface="+mn-ea"/>
              <a:ea typeface="+mn-ea"/>
            </a:endParaRPr>
          </a:p>
          <a:p>
            <a:pPr>
              <a:spcBef>
                <a:spcPct val="0"/>
              </a:spcBef>
              <a:buClrTx/>
              <a:buSzTx/>
              <a:buFont typeface="Arial" panose="020B0604020202020204" pitchFamily="34" charset="0"/>
              <a:buNone/>
            </a:pPr>
            <a:r>
              <a:rPr lang="en-US" altLang="zh-CN" sz="2800" b="0" i="0" dirty="0">
                <a:latin typeface="+mn-ea"/>
                <a:ea typeface="+mn-ea"/>
              </a:rPr>
              <a:t>1</a:t>
            </a:r>
            <a:r>
              <a:rPr lang="zh-CN" altLang="en-US" sz="2800" b="0" i="0" dirty="0">
                <a:latin typeface="+mn-ea"/>
                <a:ea typeface="+mn-ea"/>
              </a:rPr>
              <a:t>）直插；</a:t>
            </a:r>
            <a:r>
              <a:rPr lang="en-US" altLang="zh-CN" sz="2800" b="0" i="0" dirty="0">
                <a:latin typeface="+mn-ea"/>
                <a:ea typeface="+mn-ea"/>
              </a:rPr>
              <a:t>2</a:t>
            </a:r>
            <a:r>
              <a:rPr lang="zh-CN" altLang="en-US" sz="2800" b="0" i="0" dirty="0">
                <a:latin typeface="+mn-ea"/>
                <a:ea typeface="+mn-ea"/>
              </a:rPr>
              <a:t>）希尔；</a:t>
            </a:r>
            <a:r>
              <a:rPr lang="en-US" altLang="zh-CN" sz="2800" b="0" i="0" dirty="0">
                <a:latin typeface="+mn-ea"/>
                <a:ea typeface="+mn-ea"/>
              </a:rPr>
              <a:t>3</a:t>
            </a:r>
            <a:r>
              <a:rPr lang="zh-CN" altLang="en-US" sz="2800" b="0" i="0" dirty="0">
                <a:latin typeface="+mn-ea"/>
                <a:ea typeface="+mn-ea"/>
              </a:rPr>
              <a:t>）简单选择；</a:t>
            </a:r>
            <a:endParaRPr lang="en-US" altLang="zh-CN" sz="2800" b="0" i="0" dirty="0">
              <a:latin typeface="+mn-ea"/>
              <a:ea typeface="+mn-ea"/>
            </a:endParaRPr>
          </a:p>
          <a:p>
            <a:pPr>
              <a:spcBef>
                <a:spcPct val="0"/>
              </a:spcBef>
              <a:buClrTx/>
              <a:buSzTx/>
              <a:buFont typeface="Arial" panose="020B0604020202020204" pitchFamily="34" charset="0"/>
              <a:buNone/>
            </a:pPr>
            <a:r>
              <a:rPr lang="en-US" altLang="zh-CN" sz="2800" b="0" i="0" dirty="0">
                <a:latin typeface="+mn-ea"/>
                <a:ea typeface="+mn-ea"/>
              </a:rPr>
              <a:t>4</a:t>
            </a:r>
            <a:r>
              <a:rPr lang="zh-CN" altLang="en-US" sz="2800" b="0" i="0" dirty="0">
                <a:latin typeface="+mn-ea"/>
                <a:ea typeface="+mn-ea"/>
              </a:rPr>
              <a:t>）快排；</a:t>
            </a:r>
            <a:r>
              <a:rPr lang="en-US" altLang="zh-CN" sz="2800" b="0" i="0" dirty="0">
                <a:latin typeface="+mn-ea"/>
                <a:ea typeface="+mn-ea"/>
              </a:rPr>
              <a:t>5</a:t>
            </a:r>
            <a:r>
              <a:rPr lang="zh-CN" altLang="en-US" sz="2800" b="0" i="0" dirty="0">
                <a:latin typeface="+mn-ea"/>
                <a:ea typeface="+mn-ea"/>
              </a:rPr>
              <a:t>）冒泡；</a:t>
            </a:r>
            <a:r>
              <a:rPr lang="en-US" altLang="zh-CN" sz="2800" b="0" i="0" dirty="0">
                <a:latin typeface="+mn-ea"/>
                <a:ea typeface="+mn-ea"/>
              </a:rPr>
              <a:t>6</a:t>
            </a:r>
            <a:r>
              <a:rPr lang="zh-CN" altLang="en-US" sz="2800" b="0" i="0" dirty="0">
                <a:latin typeface="+mn-ea"/>
                <a:ea typeface="+mn-ea"/>
              </a:rPr>
              <a:t>）堆排序</a:t>
            </a:r>
            <a:endParaRPr lang="en-US" altLang="zh-CN" sz="2800" b="0" i="0" dirty="0">
              <a:latin typeface="+mn-ea"/>
              <a:ea typeface="+mn-ea"/>
            </a:endParaRPr>
          </a:p>
          <a:p>
            <a:pPr>
              <a:spcBef>
                <a:spcPct val="0"/>
              </a:spcBef>
              <a:buClrTx/>
              <a:buSzTx/>
              <a:buFont typeface="Arial" panose="020B0604020202020204" pitchFamily="34" charset="0"/>
              <a:buNone/>
            </a:pPr>
            <a:r>
              <a:rPr lang="en-US" altLang="zh-CN" sz="2800" b="0" i="0" dirty="0">
                <a:latin typeface="+mn-ea"/>
                <a:ea typeface="+mn-ea"/>
              </a:rPr>
              <a:t>7</a:t>
            </a:r>
            <a:r>
              <a:rPr lang="zh-CN" altLang="en-US" sz="2800" b="0" i="0" dirty="0">
                <a:latin typeface="+mn-ea"/>
                <a:ea typeface="+mn-ea"/>
              </a:rPr>
              <a:t>）归并排序；</a:t>
            </a:r>
            <a:r>
              <a:rPr lang="en-US" altLang="zh-CN" sz="2800" b="0" i="0" dirty="0">
                <a:latin typeface="+mn-ea"/>
                <a:ea typeface="+mn-ea"/>
              </a:rPr>
              <a:t>8</a:t>
            </a:r>
            <a:r>
              <a:rPr lang="zh-CN" altLang="en-US" sz="2800" b="0" i="0" dirty="0">
                <a:latin typeface="+mn-ea"/>
                <a:ea typeface="+mn-ea"/>
              </a:rPr>
              <a:t>）基数排序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a:extLst>
              <a:ext uri="{FF2B5EF4-FFF2-40B4-BE49-F238E27FC236}">
                <a16:creationId xmlns:a16="http://schemas.microsoft.com/office/drawing/2014/main" id="{BFA09A92-DE41-44B1-9005-89C9D5703B93}"/>
              </a:ext>
            </a:extLst>
          </p:cNvPr>
          <p:cNvSpPr>
            <a:spLocks noGrp="1" noChangeArrowheads="1"/>
          </p:cNvSpPr>
          <p:nvPr>
            <p:ph type="title" idx="4294967295"/>
          </p:nvPr>
        </p:nvSpPr>
        <p:spPr>
          <a:xfrm>
            <a:off x="559432" y="1340768"/>
            <a:ext cx="8326760" cy="3096344"/>
          </a:xfrm>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zh-CN" sz="2800" dirty="0">
                <a:latin typeface="黑体" panose="02010609060101010101" pitchFamily="49" charset="-122"/>
                <a:ea typeface="黑体" panose="02010609060101010101" pitchFamily="49" charset="-122"/>
                <a:sym typeface="黑体" panose="02010609060101010101" pitchFamily="49" charset="-122"/>
              </a:rPr>
              <a:t>1</a:t>
            </a:r>
            <a:r>
              <a:rPr lang="zh-CN" altLang="en-US" sz="2800" dirty="0">
                <a:latin typeface="黑体" panose="02010609060101010101" pitchFamily="49" charset="-122"/>
                <a:ea typeface="黑体" panose="02010609060101010101" pitchFamily="49" charset="-122"/>
                <a:sym typeface="黑体" panose="02010609060101010101" pitchFamily="49" charset="-122"/>
              </a:rPr>
              <a:t>）哪些是稳定的排序算法？</a:t>
            </a:r>
            <a:br>
              <a:rPr lang="en-US" altLang="zh-CN" sz="2800" dirty="0">
                <a:latin typeface="黑体" panose="02010609060101010101" pitchFamily="49" charset="-122"/>
                <a:ea typeface="黑体" panose="02010609060101010101" pitchFamily="49" charset="-122"/>
                <a:sym typeface="黑体" panose="02010609060101010101" pitchFamily="49" charset="-122"/>
              </a:rPr>
            </a:br>
            <a:r>
              <a:rPr lang="en-US" altLang="zh-CN" sz="2800" dirty="0">
                <a:latin typeface="黑体" panose="02010609060101010101" pitchFamily="49" charset="-122"/>
                <a:ea typeface="黑体" panose="02010609060101010101" pitchFamily="49" charset="-122"/>
                <a:sym typeface="黑体" panose="02010609060101010101" pitchFamily="49" charset="-122"/>
              </a:rPr>
              <a:t>2</a:t>
            </a:r>
            <a:r>
              <a:rPr lang="zh-CN" altLang="en-US" sz="2800" dirty="0">
                <a:latin typeface="黑体" panose="02010609060101010101" pitchFamily="49" charset="-122"/>
                <a:ea typeface="黑体" panose="02010609060101010101" pitchFamily="49" charset="-122"/>
                <a:sym typeface="黑体" panose="02010609060101010101" pitchFamily="49" charset="-122"/>
              </a:rPr>
              <a:t>）大量数据中只提出最大或最小的几个元素，采用</a:t>
            </a:r>
            <a:br>
              <a:rPr lang="en-US" altLang="zh-CN" sz="2800" dirty="0">
                <a:latin typeface="黑体" panose="02010609060101010101" pitchFamily="49" charset="-122"/>
                <a:ea typeface="黑体" panose="02010609060101010101" pitchFamily="49" charset="-122"/>
                <a:sym typeface="黑体" panose="02010609060101010101" pitchFamily="49" charset="-122"/>
              </a:rPr>
            </a:br>
            <a:r>
              <a:rPr lang="en-US" altLang="zh-CN" sz="2800" dirty="0">
                <a:latin typeface="黑体" panose="02010609060101010101" pitchFamily="49" charset="-122"/>
                <a:ea typeface="黑体" panose="02010609060101010101" pitchFamily="49" charset="-122"/>
                <a:sym typeface="黑体" panose="02010609060101010101" pitchFamily="49" charset="-122"/>
              </a:rPr>
              <a:t>   </a:t>
            </a:r>
            <a:r>
              <a:rPr lang="zh-CN" altLang="en-US" sz="2800" dirty="0">
                <a:latin typeface="黑体" panose="02010609060101010101" pitchFamily="49" charset="-122"/>
                <a:ea typeface="黑体" panose="02010609060101010101" pitchFamily="49" charset="-122"/>
                <a:sym typeface="黑体" panose="02010609060101010101" pitchFamily="49" charset="-122"/>
              </a:rPr>
              <a:t>哪种算法最有效？</a:t>
            </a:r>
            <a:br>
              <a:rPr lang="en-US" altLang="zh-CN" sz="2800" dirty="0">
                <a:latin typeface="黑体" panose="02010609060101010101" pitchFamily="49" charset="-122"/>
                <a:ea typeface="黑体" panose="02010609060101010101" pitchFamily="49" charset="-122"/>
                <a:sym typeface="黑体" panose="02010609060101010101" pitchFamily="49" charset="-122"/>
              </a:rPr>
            </a:br>
            <a:r>
              <a:rPr lang="en-US" altLang="zh-CN" sz="2800" dirty="0">
                <a:latin typeface="黑体" panose="02010609060101010101" pitchFamily="49" charset="-122"/>
                <a:ea typeface="黑体" panose="02010609060101010101" pitchFamily="49" charset="-122"/>
                <a:sym typeface="黑体" panose="02010609060101010101" pitchFamily="49" charset="-122"/>
              </a:rPr>
              <a:t>3</a:t>
            </a:r>
            <a:r>
              <a:rPr lang="zh-CN" altLang="en-US" sz="2800" dirty="0">
                <a:latin typeface="黑体" panose="02010609060101010101" pitchFamily="49" charset="-122"/>
                <a:ea typeface="黑体" panose="02010609060101010101" pitchFamily="49" charset="-122"/>
                <a:sym typeface="黑体" panose="02010609060101010101" pitchFamily="49" charset="-122"/>
              </a:rPr>
              <a:t>）平均情况下最优算法？</a:t>
            </a:r>
            <a:br>
              <a:rPr lang="en-US" altLang="zh-CN" sz="2800" dirty="0">
                <a:latin typeface="黑体" panose="02010609060101010101" pitchFamily="49" charset="-122"/>
                <a:ea typeface="黑体" panose="02010609060101010101" pitchFamily="49" charset="-122"/>
                <a:sym typeface="黑体" panose="02010609060101010101" pitchFamily="49" charset="-122"/>
              </a:rPr>
            </a:br>
            <a:r>
              <a:rPr lang="en-US" altLang="zh-CN" sz="2800" dirty="0">
                <a:latin typeface="黑体" panose="02010609060101010101" pitchFamily="49" charset="-122"/>
                <a:ea typeface="黑体" panose="02010609060101010101" pitchFamily="49" charset="-122"/>
                <a:sym typeface="黑体" panose="02010609060101010101" pitchFamily="49" charset="-122"/>
              </a:rPr>
              <a:t>4</a:t>
            </a:r>
            <a:r>
              <a:rPr lang="zh-CN" altLang="en-US" sz="2800" dirty="0">
                <a:latin typeface="黑体" panose="02010609060101010101" pitchFamily="49" charset="-122"/>
                <a:ea typeface="黑体" panose="02010609060101010101" pitchFamily="49" charset="-122"/>
                <a:sym typeface="黑体" panose="02010609060101010101" pitchFamily="49" charset="-122"/>
              </a:rPr>
              <a:t>）最坏情况下最优算法？</a:t>
            </a:r>
            <a:br>
              <a:rPr lang="en-US" altLang="zh-CN" sz="2800" dirty="0">
                <a:latin typeface="黑体" panose="02010609060101010101" pitchFamily="49" charset="-122"/>
                <a:ea typeface="黑体" panose="02010609060101010101" pitchFamily="49" charset="-122"/>
                <a:sym typeface="黑体" panose="02010609060101010101" pitchFamily="49" charset="-122"/>
              </a:rPr>
            </a:br>
            <a:r>
              <a:rPr lang="en-US" altLang="zh-CN" sz="2800" dirty="0">
                <a:latin typeface="黑体" panose="02010609060101010101" pitchFamily="49" charset="-122"/>
                <a:ea typeface="黑体" panose="02010609060101010101" pitchFamily="49" charset="-122"/>
                <a:sym typeface="黑体" panose="02010609060101010101" pitchFamily="49" charset="-122"/>
              </a:rPr>
              <a:t>5</a:t>
            </a:r>
            <a:r>
              <a:rPr lang="zh-CN" altLang="en-US" sz="2800" dirty="0">
                <a:latin typeface="黑体" panose="02010609060101010101" pitchFamily="49" charset="-122"/>
                <a:ea typeface="黑体" panose="02010609060101010101" pitchFamily="49" charset="-122"/>
                <a:sym typeface="黑体" panose="02010609060101010101" pitchFamily="49" charset="-122"/>
              </a:rPr>
              <a:t>）哪些算法性能与初始数据无关？</a:t>
            </a:r>
            <a:br>
              <a:rPr lang="en-US" altLang="zh-CN" sz="2800" dirty="0">
                <a:latin typeface="黑体" panose="02010609060101010101" pitchFamily="49" charset="-122"/>
                <a:ea typeface="黑体" panose="02010609060101010101" pitchFamily="49" charset="-122"/>
                <a:sym typeface="黑体" panose="02010609060101010101" pitchFamily="49" charset="-122"/>
              </a:rPr>
            </a:br>
            <a:r>
              <a:rPr lang="en-US" altLang="zh-CN" sz="2800" dirty="0">
                <a:latin typeface="黑体" panose="02010609060101010101" pitchFamily="49" charset="-122"/>
                <a:ea typeface="黑体" panose="02010609060101010101" pitchFamily="49" charset="-122"/>
                <a:sym typeface="黑体" panose="02010609060101010101" pitchFamily="49" charset="-122"/>
              </a:rPr>
              <a:t>6</a:t>
            </a:r>
            <a:r>
              <a:rPr lang="zh-CN" altLang="en-US" sz="2800" dirty="0">
                <a:latin typeface="黑体" panose="02010609060101010101" pitchFamily="49" charset="-122"/>
                <a:ea typeface="黑体" panose="02010609060101010101" pitchFamily="49" charset="-122"/>
                <a:sym typeface="黑体" panose="02010609060101010101" pitchFamily="49" charset="-122"/>
              </a:rPr>
              <a:t>）各算法的空间复杂度？</a:t>
            </a:r>
            <a:endParaRPr lang="en-US" altLang="zh-CN" sz="2800" dirty="0">
              <a:latin typeface="黑体" panose="02010609060101010101" pitchFamily="49" charset="-122"/>
              <a:ea typeface="黑体" panose="02010609060101010101" pitchFamily="49" charset="-122"/>
              <a:sym typeface="黑体" panose="02010609060101010101" pitchFamily="49" charset="-122"/>
            </a:endParaRPr>
          </a:p>
        </p:txBody>
      </p:sp>
      <p:sp>
        <p:nvSpPr>
          <p:cNvPr id="7171" name="Text Box 1027">
            <a:extLst>
              <a:ext uri="{FF2B5EF4-FFF2-40B4-BE49-F238E27FC236}">
                <a16:creationId xmlns:a16="http://schemas.microsoft.com/office/drawing/2014/main" id="{3D3A3D9E-996F-4C43-8EF2-2AF4920CCEC7}"/>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C418FD3-468A-4C02-8980-AB75658E85C9}" type="slidenum">
              <a:rPr lang="zh-CN" altLang="en-US" sz="2400">
                <a:solidFill>
                  <a:srgbClr val="000000"/>
                </a:solidFill>
              </a:rPr>
              <a:pPr algn="r" eaLnBrk="1" hangingPunct="1">
                <a:spcBef>
                  <a:spcPct val="50000"/>
                </a:spcBef>
                <a:buClrTx/>
                <a:buSzTx/>
                <a:buFont typeface="Arial" panose="020B0604020202020204" pitchFamily="34" charset="0"/>
                <a:buNone/>
              </a:pPr>
              <a:t>12</a:t>
            </a:fld>
            <a:endParaRPr lang="en-US" altLang="zh-CN" sz="2400"/>
          </a:p>
        </p:txBody>
      </p:sp>
      <p:sp>
        <p:nvSpPr>
          <p:cNvPr id="2" name="Text Box 4">
            <a:extLst>
              <a:ext uri="{FF2B5EF4-FFF2-40B4-BE49-F238E27FC236}">
                <a16:creationId xmlns:a16="http://schemas.microsoft.com/office/drawing/2014/main" id="{4421C918-14FC-4545-9257-560293112E6E}"/>
              </a:ext>
            </a:extLst>
          </p:cNvPr>
          <p:cNvSpPr>
            <a:spLocks noChangeArrowheads="1"/>
          </p:cNvSpPr>
          <p:nvPr/>
        </p:nvSpPr>
        <p:spPr bwMode="auto">
          <a:xfrm>
            <a:off x="427992" y="18864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问题</a:t>
            </a:r>
          </a:p>
        </p:txBody>
      </p:sp>
    </p:spTree>
    <p:extLst>
      <p:ext uri="{BB962C8B-B14F-4D97-AF65-F5344CB8AC3E}">
        <p14:creationId xmlns:p14="http://schemas.microsoft.com/office/powerpoint/2010/main" val="353430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3">
            <a:extLst>
              <a:ext uri="{FF2B5EF4-FFF2-40B4-BE49-F238E27FC236}">
                <a16:creationId xmlns:a16="http://schemas.microsoft.com/office/drawing/2014/main" id="{1634C0A1-7172-450D-993D-D8109DF4B2E6}"/>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E76E0052-81FF-46BA-B7AA-6F62132A5E30}" type="slidenum">
              <a:rPr lang="zh-CN" altLang="en-US" sz="2400">
                <a:solidFill>
                  <a:srgbClr val="000000"/>
                </a:solidFill>
              </a:rPr>
              <a:pPr algn="r" eaLnBrk="1" hangingPunct="1">
                <a:spcBef>
                  <a:spcPct val="50000"/>
                </a:spcBef>
                <a:buClrTx/>
                <a:buSzTx/>
                <a:buFont typeface="Arial" panose="020B0604020202020204" pitchFamily="34" charset="0"/>
                <a:buNone/>
              </a:pPr>
              <a:t>13</a:t>
            </a:fld>
            <a:endParaRPr lang="en-US" altLang="zh-CN" sz="2400"/>
          </a:p>
        </p:txBody>
      </p:sp>
      <p:sp>
        <p:nvSpPr>
          <p:cNvPr id="8195" name="Text Box 4">
            <a:extLst>
              <a:ext uri="{FF2B5EF4-FFF2-40B4-BE49-F238E27FC236}">
                <a16:creationId xmlns:a16="http://schemas.microsoft.com/office/drawing/2014/main" id="{325D4B8E-449C-4E3B-B0E9-636F886CE5E5}"/>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第二节　插入排序</a:t>
            </a:r>
          </a:p>
        </p:txBody>
      </p:sp>
      <p:sp>
        <p:nvSpPr>
          <p:cNvPr id="8196" name="Rectangle 5">
            <a:extLst>
              <a:ext uri="{FF2B5EF4-FFF2-40B4-BE49-F238E27FC236}">
                <a16:creationId xmlns:a16="http://schemas.microsoft.com/office/drawing/2014/main" id="{7C64A7FE-871A-4B3F-B0B8-3846B83F0CD4}"/>
              </a:ext>
            </a:extLst>
          </p:cNvPr>
          <p:cNvSpPr>
            <a:spLocks noGrp="1" noChangeArrowheads="1"/>
          </p:cNvSpPr>
          <p:nvPr>
            <p:ph type="body" idx="4294967295"/>
          </p:nvPr>
        </p:nvSpPr>
        <p:spPr>
          <a:xfrm>
            <a:off x="533400" y="1268760"/>
            <a:ext cx="8610600" cy="1512168"/>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pPr>
            <a:r>
              <a:rPr lang="zh-CN" altLang="zh-CN" dirty="0">
                <a:latin typeface="黑体" panose="02010609060101010101" pitchFamily="49" charset="-122"/>
                <a:ea typeface="黑体" panose="02010609060101010101" pitchFamily="49" charset="-122"/>
                <a:sym typeface="黑体" panose="02010609060101010101" pitchFamily="49" charset="-122"/>
              </a:rPr>
              <a:t>每步</a:t>
            </a:r>
            <a:r>
              <a:rPr lang="zh-CN" altLang="zh-CN" dirty="0">
                <a:solidFill>
                  <a:schemeClr val="hlink"/>
                </a:solidFill>
                <a:latin typeface="黑体" panose="02010609060101010101" pitchFamily="49" charset="-122"/>
                <a:ea typeface="黑体" panose="02010609060101010101" pitchFamily="49" charset="-122"/>
                <a:sym typeface="黑体" panose="02010609060101010101" pitchFamily="49" charset="-122"/>
              </a:rPr>
              <a:t>将一个待排序的对象</a:t>
            </a:r>
            <a:r>
              <a:rPr lang="zh-CN" altLang="zh-CN" dirty="0">
                <a:latin typeface="黑体" panose="02010609060101010101" pitchFamily="49" charset="-122"/>
                <a:ea typeface="黑体" panose="02010609060101010101" pitchFamily="49" charset="-122"/>
                <a:sym typeface="黑体" panose="02010609060101010101" pitchFamily="49" charset="-122"/>
              </a:rPr>
              <a:t>, 按其关键字大小</a:t>
            </a:r>
            <a:r>
              <a:rPr lang="en-US" altLang="zh-CN" dirty="0">
                <a:latin typeface="黑体" panose="02010609060101010101" pitchFamily="49" charset="-122"/>
                <a:ea typeface="黑体" panose="02010609060101010101" pitchFamily="49" charset="-122"/>
                <a:sym typeface="黑体" panose="02010609060101010101" pitchFamily="49" charset="-122"/>
              </a:rPr>
              <a:t>,</a:t>
            </a:r>
            <a:r>
              <a:rPr lang="zh-CN" altLang="zh-CN" dirty="0">
                <a:solidFill>
                  <a:schemeClr val="hlink"/>
                </a:solidFill>
                <a:latin typeface="黑体" panose="02010609060101010101" pitchFamily="49" charset="-122"/>
                <a:ea typeface="黑体" panose="02010609060101010101" pitchFamily="49" charset="-122"/>
                <a:sym typeface="黑体" panose="02010609060101010101" pitchFamily="49" charset="-122"/>
              </a:rPr>
              <a:t>插入到</a:t>
            </a:r>
            <a:r>
              <a:rPr lang="zh-CN" altLang="zh-CN" dirty="0">
                <a:latin typeface="黑体" panose="02010609060101010101" pitchFamily="49" charset="-122"/>
                <a:ea typeface="黑体" panose="02010609060101010101" pitchFamily="49" charset="-122"/>
                <a:sym typeface="黑体" panose="02010609060101010101" pitchFamily="49" charset="-122"/>
              </a:rPr>
              <a:t>前面</a:t>
            </a:r>
            <a:r>
              <a:rPr lang="zh-CN" altLang="zh-CN" dirty="0">
                <a:solidFill>
                  <a:schemeClr val="hlink"/>
                </a:solidFill>
                <a:latin typeface="黑体" panose="02010609060101010101" pitchFamily="49" charset="-122"/>
                <a:ea typeface="黑体" panose="02010609060101010101" pitchFamily="49" charset="-122"/>
                <a:sym typeface="黑体" panose="02010609060101010101" pitchFamily="49" charset="-122"/>
              </a:rPr>
              <a:t>已经排好序</a:t>
            </a:r>
            <a:r>
              <a:rPr lang="zh-CN" altLang="zh-CN" dirty="0">
                <a:latin typeface="黑体" panose="02010609060101010101" pitchFamily="49" charset="-122"/>
                <a:ea typeface="黑体" panose="02010609060101010101" pitchFamily="49" charset="-122"/>
                <a:sym typeface="黑体" panose="02010609060101010101" pitchFamily="49" charset="-122"/>
              </a:rPr>
              <a:t>的有序表的适当位置上, 直到对象全部插入为止。</a:t>
            </a:r>
            <a:endParaRPr lang="zh-CN"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a:extLst>
              <a:ext uri="{FF2B5EF4-FFF2-40B4-BE49-F238E27FC236}">
                <a16:creationId xmlns:a16="http://schemas.microsoft.com/office/drawing/2014/main" id="{D301A54D-8FA6-4E3D-8334-DECEAF492A34}"/>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BFD80F51-8DFE-4EE9-B9EC-3623AA0F3F30}" type="slidenum">
              <a:rPr lang="zh-CN" altLang="en-US" sz="2400">
                <a:solidFill>
                  <a:srgbClr val="000000"/>
                </a:solidFill>
              </a:rPr>
              <a:pPr algn="r" eaLnBrk="1" hangingPunct="1">
                <a:spcBef>
                  <a:spcPct val="50000"/>
                </a:spcBef>
                <a:buClrTx/>
                <a:buSzTx/>
                <a:buFont typeface="Arial" panose="020B0604020202020204" pitchFamily="34" charset="0"/>
                <a:buNone/>
              </a:pPr>
              <a:t>14</a:t>
            </a:fld>
            <a:endParaRPr lang="en-US" altLang="zh-CN" sz="2400"/>
          </a:p>
        </p:txBody>
      </p:sp>
      <p:sp>
        <p:nvSpPr>
          <p:cNvPr id="9221" name="Rectangle 5">
            <a:extLst>
              <a:ext uri="{FF2B5EF4-FFF2-40B4-BE49-F238E27FC236}">
                <a16:creationId xmlns:a16="http://schemas.microsoft.com/office/drawing/2014/main" id="{AA2A2C57-45F7-4A80-89D1-E955ADBFDAE1}"/>
              </a:ext>
            </a:extLst>
          </p:cNvPr>
          <p:cNvSpPr>
            <a:spLocks noGrp="1" noChangeArrowheads="1"/>
          </p:cNvSpPr>
          <p:nvPr>
            <p:ph type="body" idx="4294967295"/>
          </p:nvPr>
        </p:nvSpPr>
        <p:spPr>
          <a:xfrm>
            <a:off x="522248" y="1268760"/>
            <a:ext cx="8763000" cy="3030488"/>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pPr>
            <a:r>
              <a:rPr lang="zh-CN" altLang="en-US" dirty="0">
                <a:latin typeface="+mn-ea"/>
                <a:sym typeface="黑体" panose="02010609060101010101" pitchFamily="49" charset="-122"/>
              </a:rPr>
              <a:t>当插入第</a:t>
            </a:r>
            <a:r>
              <a:rPr lang="en-US" altLang="zh-CN" dirty="0" err="1">
                <a:latin typeface="+mn-ea"/>
                <a:sym typeface="黑体" panose="02010609060101010101" pitchFamily="49" charset="-122"/>
              </a:rPr>
              <a:t>i</a:t>
            </a:r>
            <a:r>
              <a:rPr lang="en-US" altLang="zh-CN" dirty="0">
                <a:latin typeface="+mn-ea"/>
                <a:sym typeface="黑体" panose="02010609060101010101" pitchFamily="49" charset="-122"/>
              </a:rPr>
              <a:t>(i≥1)</a:t>
            </a:r>
            <a:r>
              <a:rPr lang="zh-CN" altLang="en-US" dirty="0">
                <a:latin typeface="+mn-ea"/>
                <a:sym typeface="黑体" panose="02010609060101010101" pitchFamily="49" charset="-122"/>
              </a:rPr>
              <a:t>个对象时, 前面的</a:t>
            </a:r>
            <a:r>
              <a:rPr lang="en-US" altLang="zh-CN" dirty="0">
                <a:latin typeface="+mn-ea"/>
                <a:sym typeface="黑体" panose="02010609060101010101" pitchFamily="49" charset="-122"/>
              </a:rPr>
              <a:t>r[0], r[1], </a:t>
            </a:r>
          </a:p>
          <a:p>
            <a:pPr marL="0" indent="0" eaLnBrk="1" hangingPunct="1">
              <a:spcBef>
                <a:spcPct val="30000"/>
              </a:spcBef>
              <a:buNone/>
            </a:pPr>
            <a:r>
              <a:rPr lang="en-US" altLang="zh-CN" dirty="0">
                <a:latin typeface="+mn-ea"/>
                <a:sym typeface="黑体" panose="02010609060101010101" pitchFamily="49" charset="-122"/>
              </a:rPr>
              <a:t>   </a:t>
            </a:r>
            <a:r>
              <a:rPr lang="en-US" altLang="zh-CN" dirty="0">
                <a:latin typeface="+mn-ea"/>
                <a:sym typeface="Times New Roman" panose="02020603050405020304" pitchFamily="18" charset="0"/>
              </a:rPr>
              <a:t>…</a:t>
            </a:r>
            <a:r>
              <a:rPr lang="en-US" altLang="zh-CN" dirty="0">
                <a:latin typeface="+mn-ea"/>
                <a:sym typeface="黑体" panose="02010609060101010101" pitchFamily="49" charset="-122"/>
              </a:rPr>
              <a:t>, r[i-1]</a:t>
            </a:r>
            <a:r>
              <a:rPr lang="zh-CN" altLang="en-US" dirty="0">
                <a:latin typeface="+mn-ea"/>
                <a:sym typeface="黑体" panose="02010609060101010101" pitchFamily="49" charset="-122"/>
              </a:rPr>
              <a:t>已经排好序。</a:t>
            </a:r>
          </a:p>
          <a:p>
            <a:pPr eaLnBrk="1" hangingPunct="1">
              <a:spcBef>
                <a:spcPct val="30000"/>
              </a:spcBef>
            </a:pPr>
            <a:r>
              <a:rPr lang="zh-CN" altLang="en-US" dirty="0">
                <a:latin typeface="+mn-ea"/>
                <a:sym typeface="黑体" panose="02010609060101010101" pitchFamily="49" charset="-122"/>
              </a:rPr>
              <a:t>用</a:t>
            </a:r>
            <a:r>
              <a:rPr lang="en-US" altLang="zh-CN" dirty="0">
                <a:latin typeface="+mn-ea"/>
                <a:sym typeface="黑体" panose="02010609060101010101" pitchFamily="49" charset="-122"/>
              </a:rPr>
              <a:t>r[</a:t>
            </a:r>
            <a:r>
              <a:rPr lang="en-US" altLang="zh-CN" dirty="0" err="1">
                <a:latin typeface="+mn-ea"/>
                <a:sym typeface="黑体" panose="02010609060101010101" pitchFamily="49" charset="-122"/>
              </a:rPr>
              <a:t>i</a:t>
            </a:r>
            <a:r>
              <a:rPr lang="en-US" altLang="zh-CN" dirty="0">
                <a:latin typeface="+mn-ea"/>
                <a:sym typeface="黑体" panose="02010609060101010101" pitchFamily="49" charset="-122"/>
              </a:rPr>
              <a:t>]</a:t>
            </a:r>
            <a:r>
              <a:rPr lang="zh-CN" altLang="en-US" dirty="0">
                <a:latin typeface="+mn-ea"/>
                <a:sym typeface="黑体" panose="02010609060101010101" pitchFamily="49" charset="-122"/>
              </a:rPr>
              <a:t>的关键字与</a:t>
            </a:r>
            <a:r>
              <a:rPr lang="en-US" altLang="zh-CN" dirty="0">
                <a:latin typeface="+mn-ea"/>
                <a:sym typeface="黑体" panose="02010609060101010101" pitchFamily="49" charset="-122"/>
              </a:rPr>
              <a:t>r[i-1], r[i-2], </a:t>
            </a:r>
            <a:r>
              <a:rPr lang="en-US" altLang="zh-CN" dirty="0">
                <a:latin typeface="+mn-ea"/>
                <a:sym typeface="Times New Roman" panose="02020603050405020304" pitchFamily="18" charset="0"/>
              </a:rPr>
              <a:t>…r[0]</a:t>
            </a:r>
            <a:r>
              <a:rPr lang="zh-CN" altLang="en-US" dirty="0">
                <a:latin typeface="+mn-ea"/>
                <a:sym typeface="黑体" panose="02010609060101010101" pitchFamily="49" charset="-122"/>
              </a:rPr>
              <a:t>的关键字顺序进行比较(和顺序查找类似)，如果小于，则将</a:t>
            </a:r>
            <a:r>
              <a:rPr lang="en-US" altLang="zh-CN" dirty="0">
                <a:latin typeface="+mn-ea"/>
                <a:sym typeface="黑体" panose="02010609060101010101" pitchFamily="49" charset="-122"/>
              </a:rPr>
              <a:t>r[j](j=i-1,i-2,…,0)</a:t>
            </a:r>
            <a:r>
              <a:rPr lang="zh-CN" altLang="en-US" dirty="0">
                <a:latin typeface="+mn-ea"/>
                <a:sym typeface="黑体" panose="02010609060101010101" pitchFamily="49" charset="-122"/>
              </a:rPr>
              <a:t>向后移动(插入位置后的记录向后顺移)</a:t>
            </a:r>
          </a:p>
          <a:p>
            <a:pPr eaLnBrk="1" hangingPunct="1">
              <a:spcBef>
                <a:spcPct val="30000"/>
              </a:spcBef>
            </a:pPr>
            <a:r>
              <a:rPr lang="zh-CN" altLang="en-US" dirty="0">
                <a:latin typeface="+mn-ea"/>
                <a:sym typeface="黑体" panose="02010609060101010101" pitchFamily="49" charset="-122"/>
              </a:rPr>
              <a:t>找到插入位置将</a:t>
            </a:r>
            <a:r>
              <a:rPr lang="en-US" altLang="zh-CN" dirty="0">
                <a:latin typeface="+mn-ea"/>
                <a:sym typeface="黑体" panose="02010609060101010101" pitchFamily="49" charset="-122"/>
              </a:rPr>
              <a:t>r[</a:t>
            </a:r>
            <a:r>
              <a:rPr lang="en-US" altLang="zh-CN" dirty="0" err="1">
                <a:latin typeface="+mn-ea"/>
                <a:sym typeface="黑体" panose="02010609060101010101" pitchFamily="49" charset="-122"/>
              </a:rPr>
              <a:t>i</a:t>
            </a:r>
            <a:r>
              <a:rPr lang="en-US" altLang="zh-CN" dirty="0">
                <a:latin typeface="+mn-ea"/>
                <a:sym typeface="黑体" panose="02010609060101010101" pitchFamily="49" charset="-122"/>
              </a:rPr>
              <a:t>]</a:t>
            </a:r>
            <a:r>
              <a:rPr lang="zh-CN" altLang="en-US" dirty="0">
                <a:latin typeface="+mn-ea"/>
                <a:sym typeface="黑体" panose="02010609060101010101" pitchFamily="49" charset="-122"/>
              </a:rPr>
              <a:t>插入。</a:t>
            </a:r>
            <a:endParaRPr lang="en-US" altLang="zh-CN" dirty="0">
              <a:latin typeface="+mn-ea"/>
              <a:sym typeface="黑体" panose="02010609060101010101" pitchFamily="49" charset="-122"/>
            </a:endParaRPr>
          </a:p>
        </p:txBody>
      </p:sp>
      <p:sp>
        <p:nvSpPr>
          <p:cNvPr id="2" name="Text Box 4">
            <a:extLst>
              <a:ext uri="{FF2B5EF4-FFF2-40B4-BE49-F238E27FC236}">
                <a16:creationId xmlns:a16="http://schemas.microsoft.com/office/drawing/2014/main" id="{4AC9FDE9-531E-48D9-951B-EDDFF8DF37B2}"/>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一、直接插入排序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a:extLst>
              <a:ext uri="{FF2B5EF4-FFF2-40B4-BE49-F238E27FC236}">
                <a16:creationId xmlns:a16="http://schemas.microsoft.com/office/drawing/2014/main" id="{3C9B0EF5-0593-46A5-945A-DA1D517481CC}"/>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13F49B77-8B6F-4593-A06D-74EBE2300732}" type="slidenum">
              <a:rPr lang="zh-CN" altLang="en-US" sz="2400">
                <a:solidFill>
                  <a:srgbClr val="000000"/>
                </a:solidFill>
              </a:rPr>
              <a:pPr algn="r" eaLnBrk="1" hangingPunct="1">
                <a:spcBef>
                  <a:spcPct val="50000"/>
                </a:spcBef>
                <a:buClrTx/>
                <a:buSzTx/>
                <a:buFont typeface="Arial" panose="020B0604020202020204" pitchFamily="34" charset="0"/>
                <a:buNone/>
              </a:pPr>
              <a:t>15</a:t>
            </a:fld>
            <a:endParaRPr lang="en-US" altLang="zh-CN" sz="2400"/>
          </a:p>
        </p:txBody>
      </p:sp>
      <p:sp>
        <p:nvSpPr>
          <p:cNvPr id="10245" name="Rectangle 5">
            <a:extLst>
              <a:ext uri="{FF2B5EF4-FFF2-40B4-BE49-F238E27FC236}">
                <a16:creationId xmlns:a16="http://schemas.microsoft.com/office/drawing/2014/main" id="{3636081E-85C4-43B9-90F7-687B488C3F64}"/>
              </a:ext>
            </a:extLst>
          </p:cNvPr>
          <p:cNvSpPr>
            <a:spLocks noGrp="1" noChangeArrowheads="1"/>
          </p:cNvSpPr>
          <p:nvPr>
            <p:ph type="body" idx="4294967295"/>
          </p:nvPr>
        </p:nvSpPr>
        <p:spPr>
          <a:xfrm>
            <a:off x="515352" y="1242864"/>
            <a:ext cx="8763000" cy="962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pPr>
            <a:r>
              <a:rPr lang="zh-CN" altLang="zh-CN" dirty="0">
                <a:latin typeface="黑体" panose="02010609060101010101" pitchFamily="49" charset="-122"/>
                <a:ea typeface="黑体" panose="02010609060101010101" pitchFamily="49" charset="-122"/>
                <a:sym typeface="黑体" panose="02010609060101010101" pitchFamily="49" charset="-122"/>
              </a:rPr>
              <a:t>已知待</a:t>
            </a:r>
            <a:r>
              <a:rPr lang="zh-CN" altLang="en-US" dirty="0">
                <a:latin typeface="黑体" panose="02010609060101010101" pitchFamily="49" charset="-122"/>
                <a:ea typeface="黑体" panose="02010609060101010101" pitchFamily="49" charset="-122"/>
                <a:sym typeface="黑体" panose="02010609060101010101" pitchFamily="49" charset="-122"/>
              </a:rPr>
              <a:t>排</a:t>
            </a:r>
            <a:r>
              <a:rPr lang="zh-CN" altLang="zh-CN" dirty="0">
                <a:latin typeface="黑体" panose="02010609060101010101" pitchFamily="49" charset="-122"/>
                <a:ea typeface="黑体" panose="02010609060101010101" pitchFamily="49" charset="-122"/>
                <a:sym typeface="黑体" panose="02010609060101010101" pitchFamily="49" charset="-122"/>
              </a:rPr>
              <a:t>序的一组记录的初始排列为：21, 25, 49, 25</a:t>
            </a:r>
            <a:r>
              <a:rPr lang="zh-CN" altLang="zh-CN" baseline="30000" dirty="0">
                <a:latin typeface="黑体" panose="02010609060101010101" pitchFamily="49" charset="-122"/>
                <a:ea typeface="黑体" panose="02010609060101010101" pitchFamily="49" charset="-122"/>
                <a:sym typeface="黑体" panose="02010609060101010101" pitchFamily="49" charset="-122"/>
              </a:rPr>
              <a:t>*</a:t>
            </a:r>
            <a:r>
              <a:rPr lang="zh-CN" altLang="zh-CN" dirty="0">
                <a:latin typeface="黑体" panose="02010609060101010101" pitchFamily="49" charset="-122"/>
                <a:ea typeface="黑体" panose="02010609060101010101" pitchFamily="49" charset="-122"/>
                <a:sym typeface="黑体" panose="02010609060101010101" pitchFamily="49" charset="-122"/>
              </a:rPr>
              <a:t>, 16, 08</a:t>
            </a:r>
            <a:endParaRPr lang="zh-CN" altLang="zh-CN" dirty="0"/>
          </a:p>
        </p:txBody>
      </p:sp>
      <p:grpSp>
        <p:nvGrpSpPr>
          <p:cNvPr id="10247" name="Group 7">
            <a:extLst>
              <a:ext uri="{FF2B5EF4-FFF2-40B4-BE49-F238E27FC236}">
                <a16:creationId xmlns:a16="http://schemas.microsoft.com/office/drawing/2014/main" id="{498499D8-0375-495F-96B5-C58F36672F16}"/>
              </a:ext>
            </a:extLst>
          </p:cNvPr>
          <p:cNvGrpSpPr>
            <a:grpSpLocks/>
          </p:cNvGrpSpPr>
          <p:nvPr/>
        </p:nvGrpSpPr>
        <p:grpSpPr bwMode="auto">
          <a:xfrm>
            <a:off x="864032" y="2708920"/>
            <a:ext cx="7848600" cy="1676400"/>
            <a:chOff x="0" y="0"/>
            <a:chExt cx="4944" cy="1056"/>
          </a:xfrm>
        </p:grpSpPr>
        <p:sp>
          <p:nvSpPr>
            <p:cNvPr id="10248" name="AutoShape 8" descr="白色大理石">
              <a:extLst>
                <a:ext uri="{FF2B5EF4-FFF2-40B4-BE49-F238E27FC236}">
                  <a16:creationId xmlns:a16="http://schemas.microsoft.com/office/drawing/2014/main" id="{9B62784F-D2D3-4100-945A-763712C310A0}"/>
                </a:ext>
              </a:extLst>
            </p:cNvPr>
            <p:cNvSpPr>
              <a:spLocks noChangeArrowheads="1"/>
            </p:cNvSpPr>
            <p:nvPr/>
          </p:nvSpPr>
          <p:spPr bwMode="auto">
            <a:xfrm>
              <a:off x="0" y="480"/>
              <a:ext cx="4944" cy="288"/>
            </a:xfrm>
            <a:prstGeom prst="parallelogram">
              <a:avLst>
                <a:gd name="adj" fmla="val 248360"/>
              </a:avLst>
            </a:prstGeom>
            <a:blipFill dpi="0" rotWithShape="0">
              <a:blip r:embed="rId2"/>
              <a:srcRect/>
              <a:tile tx="0" ty="0" sx="100000" sy="100000" flip="none" algn="tl"/>
            </a:blipFill>
            <a:ln w="952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a:solidFill>
                  <a:srgbClr val="000000"/>
                </a:solidFill>
              </a:endParaRPr>
            </a:p>
          </p:txBody>
        </p:sp>
        <p:sp>
          <p:nvSpPr>
            <p:cNvPr id="10249" name="AutoShape 9">
              <a:extLst>
                <a:ext uri="{FF2B5EF4-FFF2-40B4-BE49-F238E27FC236}">
                  <a16:creationId xmlns:a16="http://schemas.microsoft.com/office/drawing/2014/main" id="{05D9DE67-3D37-4712-B6E1-E07AEC1EA732}"/>
                </a:ext>
              </a:extLst>
            </p:cNvPr>
            <p:cNvSpPr>
              <a:spLocks noChangeArrowheads="1"/>
            </p:cNvSpPr>
            <p:nvPr/>
          </p:nvSpPr>
          <p:spPr bwMode="auto">
            <a:xfrm>
              <a:off x="816" y="240"/>
              <a:ext cx="336" cy="480"/>
            </a:xfrm>
            <a:prstGeom prst="can">
              <a:avLst>
                <a:gd name="adj" fmla="val 35708"/>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21</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0250" name="AutoShape 10">
              <a:extLst>
                <a:ext uri="{FF2B5EF4-FFF2-40B4-BE49-F238E27FC236}">
                  <a16:creationId xmlns:a16="http://schemas.microsoft.com/office/drawing/2014/main" id="{9B9FBCF8-EFC9-40AA-85B1-B8FFC882E96C}"/>
                </a:ext>
              </a:extLst>
            </p:cNvPr>
            <p:cNvSpPr>
              <a:spLocks noChangeArrowheads="1"/>
            </p:cNvSpPr>
            <p:nvPr/>
          </p:nvSpPr>
          <p:spPr bwMode="auto">
            <a:xfrm>
              <a:off x="1296" y="192"/>
              <a:ext cx="336" cy="528"/>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25</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0251" name="AutoShape 11">
              <a:extLst>
                <a:ext uri="{FF2B5EF4-FFF2-40B4-BE49-F238E27FC236}">
                  <a16:creationId xmlns:a16="http://schemas.microsoft.com/office/drawing/2014/main" id="{A684BBD4-33DE-4BCE-9E2B-11EDCABBE632}"/>
                </a:ext>
              </a:extLst>
            </p:cNvPr>
            <p:cNvSpPr>
              <a:spLocks noChangeArrowheads="1"/>
            </p:cNvSpPr>
            <p:nvPr/>
          </p:nvSpPr>
          <p:spPr bwMode="auto">
            <a:xfrm>
              <a:off x="1776" y="0"/>
              <a:ext cx="336" cy="720"/>
            </a:xfrm>
            <a:prstGeom prst="can">
              <a:avLst>
                <a:gd name="adj" fmla="val 53562"/>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49</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0252" name="AutoShape 12">
              <a:extLst>
                <a:ext uri="{FF2B5EF4-FFF2-40B4-BE49-F238E27FC236}">
                  <a16:creationId xmlns:a16="http://schemas.microsoft.com/office/drawing/2014/main" id="{70D4842D-1B88-48F1-8716-3D883E5E2AF9}"/>
                </a:ext>
              </a:extLst>
            </p:cNvPr>
            <p:cNvSpPr>
              <a:spLocks noChangeArrowheads="1"/>
            </p:cNvSpPr>
            <p:nvPr/>
          </p:nvSpPr>
          <p:spPr bwMode="auto">
            <a:xfrm>
              <a:off x="2256" y="192"/>
              <a:ext cx="336" cy="528"/>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25*</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0253" name="AutoShape 13">
              <a:extLst>
                <a:ext uri="{FF2B5EF4-FFF2-40B4-BE49-F238E27FC236}">
                  <a16:creationId xmlns:a16="http://schemas.microsoft.com/office/drawing/2014/main" id="{0B4B9C12-E800-4F67-9FD5-673C0660F9B6}"/>
                </a:ext>
              </a:extLst>
            </p:cNvPr>
            <p:cNvSpPr>
              <a:spLocks noChangeArrowheads="1"/>
            </p:cNvSpPr>
            <p:nvPr/>
          </p:nvSpPr>
          <p:spPr bwMode="auto">
            <a:xfrm>
              <a:off x="2736" y="288"/>
              <a:ext cx="336" cy="432"/>
            </a:xfrm>
            <a:prstGeom prst="can">
              <a:avLst>
                <a:gd name="adj" fmla="val 32143"/>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16</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0254" name="AutoShape 14">
              <a:extLst>
                <a:ext uri="{FF2B5EF4-FFF2-40B4-BE49-F238E27FC236}">
                  <a16:creationId xmlns:a16="http://schemas.microsoft.com/office/drawing/2014/main" id="{9733AB2A-CFC4-43AA-AD01-6FE277AFBE46}"/>
                </a:ext>
              </a:extLst>
            </p:cNvPr>
            <p:cNvSpPr>
              <a:spLocks noChangeArrowheads="1"/>
            </p:cNvSpPr>
            <p:nvPr/>
          </p:nvSpPr>
          <p:spPr bwMode="auto">
            <a:xfrm>
              <a:off x="3216" y="480"/>
              <a:ext cx="336" cy="240"/>
            </a:xfrm>
            <a:prstGeom prst="can">
              <a:avLst>
                <a:gd name="adj" fmla="val 25000"/>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08</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0255" name="Text Box 15">
              <a:extLst>
                <a:ext uri="{FF2B5EF4-FFF2-40B4-BE49-F238E27FC236}">
                  <a16:creationId xmlns:a16="http://schemas.microsoft.com/office/drawing/2014/main" id="{51F61CEC-FCDB-408D-846C-47053968C42A}"/>
                </a:ext>
              </a:extLst>
            </p:cNvPr>
            <p:cNvSpPr>
              <a:spLocks noChangeArrowheads="1"/>
            </p:cNvSpPr>
            <p:nvPr/>
          </p:nvSpPr>
          <p:spPr bwMode="auto">
            <a:xfrm>
              <a:off x="892" y="768"/>
              <a:ext cx="26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a:latin typeface="Times New Roman" panose="02020603050405020304" pitchFamily="18" charset="0"/>
                  <a:sym typeface="Times New Roman" panose="02020603050405020304" pitchFamily="18" charset="0"/>
                </a:rPr>
                <a:t>0        1        2        3        4        5</a:t>
              </a:r>
              <a:endParaRPr lang="zh-CN" altLang="en-US" sz="2400">
                <a:latin typeface="Times New Roman" panose="02020603050405020304" pitchFamily="18" charset="0"/>
                <a:sym typeface="Times New Roman" panose="02020603050405020304" pitchFamily="18" charset="0"/>
              </a:endParaRPr>
            </a:p>
          </p:txBody>
        </p:sp>
      </p:grpSp>
      <p:sp>
        <p:nvSpPr>
          <p:cNvPr id="2" name="Text Box 4">
            <a:extLst>
              <a:ext uri="{FF2B5EF4-FFF2-40B4-BE49-F238E27FC236}">
                <a16:creationId xmlns:a16="http://schemas.microsoft.com/office/drawing/2014/main" id="{35B055E2-5297-4E21-BC20-866B22235BF1}"/>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直接插入排序举例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3">
            <a:extLst>
              <a:ext uri="{FF2B5EF4-FFF2-40B4-BE49-F238E27FC236}">
                <a16:creationId xmlns:a16="http://schemas.microsoft.com/office/drawing/2014/main" id="{1483F806-CA07-4A83-B3DC-A690D1373805}"/>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A58F4F33-F0E8-4AED-96CE-139B8BBA624F}" type="slidenum">
              <a:rPr lang="zh-CN" altLang="en-US" sz="2400">
                <a:solidFill>
                  <a:srgbClr val="000000"/>
                </a:solidFill>
              </a:rPr>
              <a:pPr algn="r" eaLnBrk="1" hangingPunct="1">
                <a:spcBef>
                  <a:spcPct val="50000"/>
                </a:spcBef>
                <a:buClrTx/>
                <a:buSzTx/>
                <a:buFont typeface="Arial" panose="020B0604020202020204" pitchFamily="34" charset="0"/>
                <a:buNone/>
              </a:pPr>
              <a:t>16</a:t>
            </a:fld>
            <a:endParaRPr lang="en-US" altLang="zh-CN" sz="2400"/>
          </a:p>
        </p:txBody>
      </p:sp>
      <p:grpSp>
        <p:nvGrpSpPr>
          <p:cNvPr id="11270" name="Group 17">
            <a:extLst>
              <a:ext uri="{FF2B5EF4-FFF2-40B4-BE49-F238E27FC236}">
                <a16:creationId xmlns:a16="http://schemas.microsoft.com/office/drawing/2014/main" id="{FB35FD7C-1993-4B8B-907D-D6D3B2C4DC30}"/>
              </a:ext>
            </a:extLst>
          </p:cNvPr>
          <p:cNvGrpSpPr>
            <a:grpSpLocks/>
          </p:cNvGrpSpPr>
          <p:nvPr/>
        </p:nvGrpSpPr>
        <p:grpSpPr bwMode="auto">
          <a:xfrm>
            <a:off x="450800" y="1340768"/>
            <a:ext cx="8534400" cy="1828800"/>
            <a:chOff x="0" y="0"/>
            <a:chExt cx="5376" cy="1152"/>
          </a:xfrm>
        </p:grpSpPr>
        <p:sp>
          <p:nvSpPr>
            <p:cNvPr id="11285" name="AutoShape 18" descr="白色大理石">
              <a:extLst>
                <a:ext uri="{FF2B5EF4-FFF2-40B4-BE49-F238E27FC236}">
                  <a16:creationId xmlns:a16="http://schemas.microsoft.com/office/drawing/2014/main" id="{9AE508E8-3887-46BF-BEF6-AB7798A6B509}"/>
                </a:ext>
              </a:extLst>
            </p:cNvPr>
            <p:cNvSpPr>
              <a:spLocks noChangeArrowheads="1"/>
            </p:cNvSpPr>
            <p:nvPr/>
          </p:nvSpPr>
          <p:spPr bwMode="auto">
            <a:xfrm>
              <a:off x="432" y="480"/>
              <a:ext cx="4944" cy="288"/>
            </a:xfrm>
            <a:prstGeom prst="parallelogram">
              <a:avLst>
                <a:gd name="adj" fmla="val 248360"/>
              </a:avLst>
            </a:prstGeom>
            <a:blipFill dpi="0" rotWithShape="0">
              <a:blip r:embed="rId2"/>
              <a:srcRect/>
              <a:tile tx="0" ty="0" sx="100000" sy="100000" flip="none" algn="tl"/>
            </a:blipFill>
            <a:ln w="952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a:solidFill>
                  <a:srgbClr val="000000"/>
                </a:solidFill>
              </a:endParaRPr>
            </a:p>
          </p:txBody>
        </p:sp>
        <p:sp>
          <p:nvSpPr>
            <p:cNvPr id="11286" name="Text Box 19">
              <a:extLst>
                <a:ext uri="{FF2B5EF4-FFF2-40B4-BE49-F238E27FC236}">
                  <a16:creationId xmlns:a16="http://schemas.microsoft.com/office/drawing/2014/main" id="{64DDC67B-0095-4EC9-8FB0-B32D8B13CD43}"/>
                </a:ext>
              </a:extLst>
            </p:cNvPr>
            <p:cNvSpPr>
              <a:spLocks noChangeArrowheads="1"/>
            </p:cNvSpPr>
            <p:nvPr/>
          </p:nvSpPr>
          <p:spPr bwMode="auto">
            <a:xfrm>
              <a:off x="1228" y="768"/>
              <a:ext cx="34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a:latin typeface="Times New Roman" panose="02020603050405020304" pitchFamily="18" charset="0"/>
                  <a:sym typeface="Times New Roman" panose="02020603050405020304" pitchFamily="18" charset="0"/>
                </a:rPr>
                <a:t>0        1        2        3        4        5         </a:t>
              </a:r>
              <a:r>
                <a:rPr lang="en-US" altLang="zh-CN" sz="2400" b="1" i="1">
                  <a:latin typeface="Times New Roman" panose="02020603050405020304" pitchFamily="18" charset="0"/>
                  <a:sym typeface="Times New Roman" panose="02020603050405020304" pitchFamily="18" charset="0"/>
                </a:rPr>
                <a:t>temp</a:t>
              </a:r>
              <a:endParaRPr lang="en-US" altLang="zh-CN" sz="2400">
                <a:latin typeface="Times New Roman" panose="02020603050405020304" pitchFamily="18" charset="0"/>
                <a:sym typeface="Times New Roman" panose="02020603050405020304" pitchFamily="18" charset="0"/>
              </a:endParaRPr>
            </a:p>
          </p:txBody>
        </p:sp>
        <p:sp>
          <p:nvSpPr>
            <p:cNvPr id="11287" name="AutoShape 20">
              <a:extLst>
                <a:ext uri="{FF2B5EF4-FFF2-40B4-BE49-F238E27FC236}">
                  <a16:creationId xmlns:a16="http://schemas.microsoft.com/office/drawing/2014/main" id="{75F81E23-733D-4697-BD1E-18B78E319C5E}"/>
                </a:ext>
              </a:extLst>
            </p:cNvPr>
            <p:cNvSpPr>
              <a:spLocks noChangeArrowheads="1"/>
            </p:cNvSpPr>
            <p:nvPr/>
          </p:nvSpPr>
          <p:spPr bwMode="auto">
            <a:xfrm>
              <a:off x="1152" y="240"/>
              <a:ext cx="336" cy="480"/>
            </a:xfrm>
            <a:prstGeom prst="can">
              <a:avLst>
                <a:gd name="adj" fmla="val 35708"/>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21</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11288" name="AutoShape 21">
              <a:extLst>
                <a:ext uri="{FF2B5EF4-FFF2-40B4-BE49-F238E27FC236}">
                  <a16:creationId xmlns:a16="http://schemas.microsoft.com/office/drawing/2014/main" id="{E9EB9311-899C-4353-81CA-2B087FDC56B8}"/>
                </a:ext>
              </a:extLst>
            </p:cNvPr>
            <p:cNvSpPr>
              <a:spLocks noChangeArrowheads="1"/>
            </p:cNvSpPr>
            <p:nvPr/>
          </p:nvSpPr>
          <p:spPr bwMode="auto">
            <a:xfrm>
              <a:off x="1632" y="192"/>
              <a:ext cx="336" cy="528"/>
            </a:xfrm>
            <a:prstGeom prst="can">
              <a:avLst>
                <a:gd name="adj" fmla="val 39286"/>
              </a:avLst>
            </a:prstGeom>
            <a:gradFill rotWithShape="0">
              <a:gsLst>
                <a:gs pos="0">
                  <a:srgbClr val="747474"/>
                </a:gs>
                <a:gs pos="50000">
                  <a:srgbClr val="FFFFFF"/>
                </a:gs>
                <a:gs pos="100000">
                  <a:srgbClr val="7474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chemeClr val="bg1"/>
                  </a:solidFill>
                  <a:latin typeface="Arial" panose="020B0604020202020204" pitchFamily="34" charset="0"/>
                  <a:sym typeface="Arial" panose="020B0604020202020204" pitchFamily="34" charset="0"/>
                </a:rPr>
                <a:t>25</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1289" name="AutoShape 22">
              <a:extLst>
                <a:ext uri="{FF2B5EF4-FFF2-40B4-BE49-F238E27FC236}">
                  <a16:creationId xmlns:a16="http://schemas.microsoft.com/office/drawing/2014/main" id="{3A046577-F1A4-45E6-BAC5-2CFAF9314D2F}"/>
                </a:ext>
              </a:extLst>
            </p:cNvPr>
            <p:cNvSpPr>
              <a:spLocks noChangeArrowheads="1"/>
            </p:cNvSpPr>
            <p:nvPr/>
          </p:nvSpPr>
          <p:spPr bwMode="auto">
            <a:xfrm>
              <a:off x="2112" y="0"/>
              <a:ext cx="336" cy="720"/>
            </a:xfrm>
            <a:prstGeom prst="can">
              <a:avLst>
                <a:gd name="adj" fmla="val 53562"/>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49</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1290" name="AutoShape 23">
              <a:extLst>
                <a:ext uri="{FF2B5EF4-FFF2-40B4-BE49-F238E27FC236}">
                  <a16:creationId xmlns:a16="http://schemas.microsoft.com/office/drawing/2014/main" id="{7A4CB4AD-32E7-4854-8734-F7708E8D4A9B}"/>
                </a:ext>
              </a:extLst>
            </p:cNvPr>
            <p:cNvSpPr>
              <a:spLocks noChangeArrowheads="1"/>
            </p:cNvSpPr>
            <p:nvPr/>
          </p:nvSpPr>
          <p:spPr bwMode="auto">
            <a:xfrm>
              <a:off x="2592" y="192"/>
              <a:ext cx="336" cy="528"/>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25*</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1291" name="AutoShape 24">
              <a:extLst>
                <a:ext uri="{FF2B5EF4-FFF2-40B4-BE49-F238E27FC236}">
                  <a16:creationId xmlns:a16="http://schemas.microsoft.com/office/drawing/2014/main" id="{1BDB0C5A-06E9-40A1-B928-1A09FFD92548}"/>
                </a:ext>
              </a:extLst>
            </p:cNvPr>
            <p:cNvSpPr>
              <a:spLocks noChangeArrowheads="1"/>
            </p:cNvSpPr>
            <p:nvPr/>
          </p:nvSpPr>
          <p:spPr bwMode="auto">
            <a:xfrm>
              <a:off x="3072" y="288"/>
              <a:ext cx="336" cy="432"/>
            </a:xfrm>
            <a:prstGeom prst="can">
              <a:avLst>
                <a:gd name="adj" fmla="val 32143"/>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16</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1292" name="AutoShape 25">
              <a:extLst>
                <a:ext uri="{FF2B5EF4-FFF2-40B4-BE49-F238E27FC236}">
                  <a16:creationId xmlns:a16="http://schemas.microsoft.com/office/drawing/2014/main" id="{6B0C9CE8-C3FD-43D4-A8BD-D3855DC6AC92}"/>
                </a:ext>
              </a:extLst>
            </p:cNvPr>
            <p:cNvSpPr>
              <a:spLocks noChangeArrowheads="1"/>
            </p:cNvSpPr>
            <p:nvPr/>
          </p:nvSpPr>
          <p:spPr bwMode="auto">
            <a:xfrm>
              <a:off x="3552" y="480"/>
              <a:ext cx="336" cy="240"/>
            </a:xfrm>
            <a:prstGeom prst="can">
              <a:avLst>
                <a:gd name="adj" fmla="val 25000"/>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08</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1293" name="AutoShape 26">
              <a:extLst>
                <a:ext uri="{FF2B5EF4-FFF2-40B4-BE49-F238E27FC236}">
                  <a16:creationId xmlns:a16="http://schemas.microsoft.com/office/drawing/2014/main" id="{B2F69A7D-B0F6-49E0-ABC3-50B412FB2DAB}"/>
                </a:ext>
              </a:extLst>
            </p:cNvPr>
            <p:cNvSpPr>
              <a:spLocks noChangeArrowheads="1"/>
            </p:cNvSpPr>
            <p:nvPr/>
          </p:nvSpPr>
          <p:spPr bwMode="auto">
            <a:xfrm>
              <a:off x="4224" y="192"/>
              <a:ext cx="336" cy="528"/>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25</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1294" name="Text Box 27">
              <a:extLst>
                <a:ext uri="{FF2B5EF4-FFF2-40B4-BE49-F238E27FC236}">
                  <a16:creationId xmlns:a16="http://schemas.microsoft.com/office/drawing/2014/main" id="{88A60765-63E7-45AF-A421-1D71408F0179}"/>
                </a:ext>
              </a:extLst>
            </p:cNvPr>
            <p:cNvSpPr>
              <a:spLocks noChangeArrowheads="1"/>
            </p:cNvSpPr>
            <p:nvPr/>
          </p:nvSpPr>
          <p:spPr bwMode="auto">
            <a:xfrm>
              <a:off x="0" y="336"/>
              <a:ext cx="58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en-US" altLang="zh-CN" b="1" i="1">
                  <a:solidFill>
                    <a:schemeClr val="hlink"/>
                  </a:solidFill>
                  <a:latin typeface="Times New Roman" panose="02020603050405020304" pitchFamily="18" charset="0"/>
                  <a:sym typeface="Times New Roman" panose="02020603050405020304" pitchFamily="18" charset="0"/>
                </a:rPr>
                <a:t>i </a:t>
              </a:r>
              <a:r>
                <a:rPr lang="en-US" altLang="zh-CN" b="1">
                  <a:solidFill>
                    <a:schemeClr val="hlink"/>
                  </a:solidFill>
                  <a:latin typeface="Times New Roman" panose="02020603050405020304" pitchFamily="18" charset="0"/>
                  <a:sym typeface="Times New Roman" panose="02020603050405020304" pitchFamily="18" charset="0"/>
                </a:rPr>
                <a:t>= 1</a:t>
              </a:r>
              <a:endParaRPr lang="en-US" altLang="zh-CN" sz="2400">
                <a:solidFill>
                  <a:schemeClr val="bg1"/>
                </a:solidFill>
                <a:latin typeface="Times New Roman" panose="02020603050405020304" pitchFamily="18" charset="0"/>
                <a:sym typeface="Times New Roman" panose="02020603050405020304" pitchFamily="18" charset="0"/>
              </a:endParaRPr>
            </a:p>
          </p:txBody>
        </p:sp>
        <p:sp>
          <p:nvSpPr>
            <p:cNvPr id="11295" name="Line 28">
              <a:extLst>
                <a:ext uri="{FF2B5EF4-FFF2-40B4-BE49-F238E27FC236}">
                  <a16:creationId xmlns:a16="http://schemas.microsoft.com/office/drawing/2014/main" id="{EBD84E75-E39D-42DD-AB7D-044FD1AB4ED9}"/>
                </a:ext>
              </a:extLst>
            </p:cNvPr>
            <p:cNvSpPr>
              <a:spLocks noChangeShapeType="1"/>
            </p:cNvSpPr>
            <p:nvPr/>
          </p:nvSpPr>
          <p:spPr bwMode="auto">
            <a:xfrm>
              <a:off x="1776" y="1056"/>
              <a:ext cx="2544" cy="1"/>
            </a:xfrm>
            <a:prstGeom prst="line">
              <a:avLst/>
            </a:prstGeom>
            <a:noFill/>
            <a:ln w="19050">
              <a:solidFill>
                <a:srgbClr val="00808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6" name="Line 29">
              <a:extLst>
                <a:ext uri="{FF2B5EF4-FFF2-40B4-BE49-F238E27FC236}">
                  <a16:creationId xmlns:a16="http://schemas.microsoft.com/office/drawing/2014/main" id="{EA225E61-4D68-4ECB-AF02-56DA9820FF9C}"/>
                </a:ext>
              </a:extLst>
            </p:cNvPr>
            <p:cNvSpPr>
              <a:spLocks noChangeShapeType="1"/>
            </p:cNvSpPr>
            <p:nvPr/>
          </p:nvSpPr>
          <p:spPr bwMode="auto">
            <a:xfrm flipH="1">
              <a:off x="1776" y="1152"/>
              <a:ext cx="2544" cy="1"/>
            </a:xfrm>
            <a:prstGeom prst="line">
              <a:avLst/>
            </a:prstGeom>
            <a:noFill/>
            <a:ln w="19050">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271" name="Group 30">
            <a:extLst>
              <a:ext uri="{FF2B5EF4-FFF2-40B4-BE49-F238E27FC236}">
                <a16:creationId xmlns:a16="http://schemas.microsoft.com/office/drawing/2014/main" id="{39D1BA1D-E407-4D07-900C-F37FA1678169}"/>
              </a:ext>
            </a:extLst>
          </p:cNvPr>
          <p:cNvGrpSpPr>
            <a:grpSpLocks/>
          </p:cNvGrpSpPr>
          <p:nvPr/>
        </p:nvGrpSpPr>
        <p:grpSpPr bwMode="auto">
          <a:xfrm>
            <a:off x="222200" y="3398168"/>
            <a:ext cx="8610600" cy="1828800"/>
            <a:chOff x="0" y="0"/>
            <a:chExt cx="5424" cy="1152"/>
          </a:xfrm>
        </p:grpSpPr>
        <p:sp>
          <p:nvSpPr>
            <p:cNvPr id="11272" name="Rectangle 31">
              <a:extLst>
                <a:ext uri="{FF2B5EF4-FFF2-40B4-BE49-F238E27FC236}">
                  <a16:creationId xmlns:a16="http://schemas.microsoft.com/office/drawing/2014/main" id="{98694201-CA2E-4CFC-9753-4846E514683A}"/>
                </a:ext>
              </a:extLst>
            </p:cNvPr>
            <p:cNvSpPr>
              <a:spLocks noChangeArrowheads="1"/>
            </p:cNvSpPr>
            <p:nvPr/>
          </p:nvSpPr>
          <p:spPr bwMode="auto">
            <a:xfrm>
              <a:off x="0" y="68"/>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b="1">
                <a:solidFill>
                  <a:schemeClr val="tx2"/>
                </a:solidFill>
                <a:latin typeface="Times New Roman" panose="02020603050405020304" pitchFamily="18" charset="0"/>
                <a:sym typeface="Times New Roman" panose="02020603050405020304" pitchFamily="18" charset="0"/>
              </a:endParaRPr>
            </a:p>
          </p:txBody>
        </p:sp>
        <p:sp>
          <p:nvSpPr>
            <p:cNvPr id="11273" name="Text Box 32">
              <a:extLst>
                <a:ext uri="{FF2B5EF4-FFF2-40B4-BE49-F238E27FC236}">
                  <a16:creationId xmlns:a16="http://schemas.microsoft.com/office/drawing/2014/main" id="{0472F512-476B-46E5-A7B6-531C55740C0B}"/>
                </a:ext>
              </a:extLst>
            </p:cNvPr>
            <p:cNvSpPr>
              <a:spLocks noChangeArrowheads="1"/>
            </p:cNvSpPr>
            <p:nvPr/>
          </p:nvSpPr>
          <p:spPr bwMode="auto">
            <a:xfrm>
              <a:off x="1277" y="768"/>
              <a:ext cx="34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a:latin typeface="Times New Roman" panose="02020603050405020304" pitchFamily="18" charset="0"/>
                  <a:sym typeface="Times New Roman" panose="02020603050405020304" pitchFamily="18" charset="0"/>
                </a:rPr>
                <a:t>0        1        2        3        4        5         </a:t>
              </a:r>
              <a:r>
                <a:rPr lang="en-US" altLang="zh-CN" sz="2400" b="1" i="1">
                  <a:latin typeface="Times New Roman" panose="02020603050405020304" pitchFamily="18" charset="0"/>
                  <a:sym typeface="Times New Roman" panose="02020603050405020304" pitchFamily="18" charset="0"/>
                </a:rPr>
                <a:t>temp</a:t>
              </a:r>
              <a:endParaRPr lang="en-US" altLang="zh-CN" sz="2400">
                <a:latin typeface="Times New Roman" panose="02020603050405020304" pitchFamily="18" charset="0"/>
                <a:sym typeface="Times New Roman" panose="02020603050405020304" pitchFamily="18" charset="0"/>
              </a:endParaRPr>
            </a:p>
          </p:txBody>
        </p:sp>
        <p:sp>
          <p:nvSpPr>
            <p:cNvPr id="11274" name="AutoShape 33" descr="白色大理石">
              <a:extLst>
                <a:ext uri="{FF2B5EF4-FFF2-40B4-BE49-F238E27FC236}">
                  <a16:creationId xmlns:a16="http://schemas.microsoft.com/office/drawing/2014/main" id="{4A601C61-89C9-44E4-96EF-D7715E2E214A}"/>
                </a:ext>
              </a:extLst>
            </p:cNvPr>
            <p:cNvSpPr>
              <a:spLocks noChangeArrowheads="1"/>
            </p:cNvSpPr>
            <p:nvPr/>
          </p:nvSpPr>
          <p:spPr bwMode="auto">
            <a:xfrm>
              <a:off x="480" y="480"/>
              <a:ext cx="4944" cy="288"/>
            </a:xfrm>
            <a:prstGeom prst="parallelogram">
              <a:avLst>
                <a:gd name="adj" fmla="val 248360"/>
              </a:avLst>
            </a:prstGeom>
            <a:blipFill dpi="0" rotWithShape="0">
              <a:blip r:embed="rId2"/>
              <a:srcRect/>
              <a:tile tx="0" ty="0" sx="100000" sy="100000" flip="none" algn="tl"/>
            </a:blipFill>
            <a:ln w="952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a:solidFill>
                  <a:srgbClr val="000000"/>
                </a:solidFill>
              </a:endParaRPr>
            </a:p>
          </p:txBody>
        </p:sp>
        <p:sp>
          <p:nvSpPr>
            <p:cNvPr id="11275" name="AutoShape 34">
              <a:extLst>
                <a:ext uri="{FF2B5EF4-FFF2-40B4-BE49-F238E27FC236}">
                  <a16:creationId xmlns:a16="http://schemas.microsoft.com/office/drawing/2014/main" id="{011069D9-7568-4709-9D56-473693404A7F}"/>
                </a:ext>
              </a:extLst>
            </p:cNvPr>
            <p:cNvSpPr>
              <a:spLocks noChangeArrowheads="1"/>
            </p:cNvSpPr>
            <p:nvPr/>
          </p:nvSpPr>
          <p:spPr bwMode="auto">
            <a:xfrm>
              <a:off x="1200" y="240"/>
              <a:ext cx="336" cy="480"/>
            </a:xfrm>
            <a:prstGeom prst="can">
              <a:avLst>
                <a:gd name="adj" fmla="val 35708"/>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21</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11276" name="AutoShape 35">
              <a:extLst>
                <a:ext uri="{FF2B5EF4-FFF2-40B4-BE49-F238E27FC236}">
                  <a16:creationId xmlns:a16="http://schemas.microsoft.com/office/drawing/2014/main" id="{70D00B04-3C9F-41AA-A94B-83FA27B8D6B0}"/>
                </a:ext>
              </a:extLst>
            </p:cNvPr>
            <p:cNvSpPr>
              <a:spLocks noChangeArrowheads="1"/>
            </p:cNvSpPr>
            <p:nvPr/>
          </p:nvSpPr>
          <p:spPr bwMode="auto">
            <a:xfrm>
              <a:off x="1680" y="192"/>
              <a:ext cx="336" cy="528"/>
            </a:xfrm>
            <a:prstGeom prst="can">
              <a:avLst>
                <a:gd name="adj" fmla="val 39286"/>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25</a:t>
              </a:r>
              <a:endParaRPr lang="zh-CN" altLang="en-US" sz="2400" b="1">
                <a:solidFill>
                  <a:srgbClr val="FFFFCC"/>
                </a:solidFill>
                <a:latin typeface="Times New Roman" panose="02020603050405020304" pitchFamily="18" charset="0"/>
                <a:sym typeface="Times New Roman" panose="02020603050405020304" pitchFamily="18" charset="0"/>
              </a:endParaRPr>
            </a:p>
          </p:txBody>
        </p:sp>
        <p:sp>
          <p:nvSpPr>
            <p:cNvPr id="11277" name="AutoShape 36">
              <a:extLst>
                <a:ext uri="{FF2B5EF4-FFF2-40B4-BE49-F238E27FC236}">
                  <a16:creationId xmlns:a16="http://schemas.microsoft.com/office/drawing/2014/main" id="{92677B55-E91B-482B-9969-FEE64E457D9A}"/>
                </a:ext>
              </a:extLst>
            </p:cNvPr>
            <p:cNvSpPr>
              <a:spLocks noChangeArrowheads="1"/>
            </p:cNvSpPr>
            <p:nvPr/>
          </p:nvSpPr>
          <p:spPr bwMode="auto">
            <a:xfrm>
              <a:off x="2160" y="0"/>
              <a:ext cx="336" cy="720"/>
            </a:xfrm>
            <a:prstGeom prst="can">
              <a:avLst>
                <a:gd name="adj" fmla="val 53562"/>
              </a:avLst>
            </a:prstGeom>
            <a:gradFill rotWithShape="0">
              <a:gsLst>
                <a:gs pos="0">
                  <a:srgbClr val="747474"/>
                </a:gs>
                <a:gs pos="50000">
                  <a:srgbClr val="FFFFFF"/>
                </a:gs>
                <a:gs pos="100000">
                  <a:srgbClr val="7474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chemeClr val="bg1"/>
                  </a:solidFill>
                  <a:latin typeface="Arial" panose="020B0604020202020204" pitchFamily="34" charset="0"/>
                  <a:sym typeface="Arial" panose="020B0604020202020204" pitchFamily="34" charset="0"/>
                </a:rPr>
                <a:t>49</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1278" name="AutoShape 37">
              <a:extLst>
                <a:ext uri="{FF2B5EF4-FFF2-40B4-BE49-F238E27FC236}">
                  <a16:creationId xmlns:a16="http://schemas.microsoft.com/office/drawing/2014/main" id="{390CC117-8A35-4BC4-A7F6-3AA5CF887D21}"/>
                </a:ext>
              </a:extLst>
            </p:cNvPr>
            <p:cNvSpPr>
              <a:spLocks noChangeArrowheads="1"/>
            </p:cNvSpPr>
            <p:nvPr/>
          </p:nvSpPr>
          <p:spPr bwMode="auto">
            <a:xfrm>
              <a:off x="2640" y="192"/>
              <a:ext cx="336" cy="528"/>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25*</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1279" name="AutoShape 38">
              <a:extLst>
                <a:ext uri="{FF2B5EF4-FFF2-40B4-BE49-F238E27FC236}">
                  <a16:creationId xmlns:a16="http://schemas.microsoft.com/office/drawing/2014/main" id="{D1A133B9-2BBE-44C7-BC37-B540DF018C3A}"/>
                </a:ext>
              </a:extLst>
            </p:cNvPr>
            <p:cNvSpPr>
              <a:spLocks noChangeArrowheads="1"/>
            </p:cNvSpPr>
            <p:nvPr/>
          </p:nvSpPr>
          <p:spPr bwMode="auto">
            <a:xfrm>
              <a:off x="3120" y="288"/>
              <a:ext cx="336" cy="432"/>
            </a:xfrm>
            <a:prstGeom prst="can">
              <a:avLst>
                <a:gd name="adj" fmla="val 32143"/>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16</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1280" name="AutoShape 39">
              <a:extLst>
                <a:ext uri="{FF2B5EF4-FFF2-40B4-BE49-F238E27FC236}">
                  <a16:creationId xmlns:a16="http://schemas.microsoft.com/office/drawing/2014/main" id="{DC69690A-380E-49AA-9BB9-766684765D67}"/>
                </a:ext>
              </a:extLst>
            </p:cNvPr>
            <p:cNvSpPr>
              <a:spLocks noChangeArrowheads="1"/>
            </p:cNvSpPr>
            <p:nvPr/>
          </p:nvSpPr>
          <p:spPr bwMode="auto">
            <a:xfrm>
              <a:off x="3600" y="480"/>
              <a:ext cx="336" cy="240"/>
            </a:xfrm>
            <a:prstGeom prst="can">
              <a:avLst>
                <a:gd name="adj" fmla="val 25000"/>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08</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1281" name="AutoShape 40">
              <a:extLst>
                <a:ext uri="{FF2B5EF4-FFF2-40B4-BE49-F238E27FC236}">
                  <a16:creationId xmlns:a16="http://schemas.microsoft.com/office/drawing/2014/main" id="{10A20295-3BE8-4B80-BA0D-C42D6DAD5E7D}"/>
                </a:ext>
              </a:extLst>
            </p:cNvPr>
            <p:cNvSpPr>
              <a:spLocks noChangeArrowheads="1"/>
            </p:cNvSpPr>
            <p:nvPr/>
          </p:nvSpPr>
          <p:spPr bwMode="auto">
            <a:xfrm>
              <a:off x="4272" y="0"/>
              <a:ext cx="336" cy="720"/>
            </a:xfrm>
            <a:prstGeom prst="can">
              <a:avLst>
                <a:gd name="adj" fmla="val 53562"/>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49</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1282" name="Text Box 41">
              <a:extLst>
                <a:ext uri="{FF2B5EF4-FFF2-40B4-BE49-F238E27FC236}">
                  <a16:creationId xmlns:a16="http://schemas.microsoft.com/office/drawing/2014/main" id="{BE5B31D1-F3E6-4E4C-9517-F4260B33899A}"/>
                </a:ext>
              </a:extLst>
            </p:cNvPr>
            <p:cNvSpPr>
              <a:spLocks noChangeArrowheads="1"/>
            </p:cNvSpPr>
            <p:nvPr/>
          </p:nvSpPr>
          <p:spPr bwMode="auto">
            <a:xfrm>
              <a:off x="48" y="355"/>
              <a:ext cx="58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en-US" altLang="zh-CN" b="1" i="1">
                  <a:solidFill>
                    <a:schemeClr val="hlink"/>
                  </a:solidFill>
                  <a:latin typeface="Times New Roman" panose="02020603050405020304" pitchFamily="18" charset="0"/>
                  <a:sym typeface="Times New Roman" panose="02020603050405020304" pitchFamily="18" charset="0"/>
                </a:rPr>
                <a:t>i </a:t>
              </a:r>
              <a:r>
                <a:rPr lang="en-US" altLang="zh-CN" b="1">
                  <a:solidFill>
                    <a:schemeClr val="hlink"/>
                  </a:solidFill>
                  <a:latin typeface="Times New Roman" panose="02020603050405020304" pitchFamily="18" charset="0"/>
                  <a:sym typeface="Times New Roman" panose="02020603050405020304" pitchFamily="18" charset="0"/>
                </a:rPr>
                <a:t>= 2</a:t>
              </a:r>
              <a:endParaRPr lang="en-US" altLang="zh-CN" sz="2400">
                <a:solidFill>
                  <a:schemeClr val="bg1"/>
                </a:solidFill>
                <a:latin typeface="Times New Roman" panose="02020603050405020304" pitchFamily="18" charset="0"/>
                <a:sym typeface="Times New Roman" panose="02020603050405020304" pitchFamily="18" charset="0"/>
              </a:endParaRPr>
            </a:p>
          </p:txBody>
        </p:sp>
        <p:sp>
          <p:nvSpPr>
            <p:cNvPr id="11283" name="Line 42">
              <a:extLst>
                <a:ext uri="{FF2B5EF4-FFF2-40B4-BE49-F238E27FC236}">
                  <a16:creationId xmlns:a16="http://schemas.microsoft.com/office/drawing/2014/main" id="{75B84845-0536-43D4-A535-97868F705DCF}"/>
                </a:ext>
              </a:extLst>
            </p:cNvPr>
            <p:cNvSpPr>
              <a:spLocks noChangeShapeType="1"/>
            </p:cNvSpPr>
            <p:nvPr/>
          </p:nvSpPr>
          <p:spPr bwMode="auto">
            <a:xfrm>
              <a:off x="2304" y="1056"/>
              <a:ext cx="2064" cy="1"/>
            </a:xfrm>
            <a:prstGeom prst="line">
              <a:avLst/>
            </a:prstGeom>
            <a:noFill/>
            <a:ln w="19050">
              <a:solidFill>
                <a:srgbClr val="00808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4" name="Line 43">
              <a:extLst>
                <a:ext uri="{FF2B5EF4-FFF2-40B4-BE49-F238E27FC236}">
                  <a16:creationId xmlns:a16="http://schemas.microsoft.com/office/drawing/2014/main" id="{C0115C70-F977-49B0-BF57-158AB79BB8ED}"/>
                </a:ext>
              </a:extLst>
            </p:cNvPr>
            <p:cNvSpPr>
              <a:spLocks noChangeShapeType="1"/>
            </p:cNvSpPr>
            <p:nvPr/>
          </p:nvSpPr>
          <p:spPr bwMode="auto">
            <a:xfrm flipH="1">
              <a:off x="2304" y="1152"/>
              <a:ext cx="2064" cy="1"/>
            </a:xfrm>
            <a:prstGeom prst="line">
              <a:avLst/>
            </a:prstGeom>
            <a:noFill/>
            <a:ln w="19050">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 name="Text Box 4">
            <a:extLst>
              <a:ext uri="{FF2B5EF4-FFF2-40B4-BE49-F238E27FC236}">
                <a16:creationId xmlns:a16="http://schemas.microsoft.com/office/drawing/2014/main" id="{160FCD7E-9884-4F24-9BB9-40BB3E37B976}"/>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直接插入排序举例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a:extLst>
              <a:ext uri="{FF2B5EF4-FFF2-40B4-BE49-F238E27FC236}">
                <a16:creationId xmlns:a16="http://schemas.microsoft.com/office/drawing/2014/main" id="{B25F7DA3-5F4E-45C3-9201-C3C96A5F9104}"/>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C2F88F55-52FC-46AC-BC82-3E79DF0A8A1E}" type="slidenum">
              <a:rPr lang="zh-CN" altLang="en-US" sz="2400">
                <a:solidFill>
                  <a:srgbClr val="000000"/>
                </a:solidFill>
              </a:rPr>
              <a:pPr algn="r" eaLnBrk="1" hangingPunct="1">
                <a:spcBef>
                  <a:spcPct val="50000"/>
                </a:spcBef>
                <a:buClrTx/>
                <a:buSzTx/>
                <a:buFont typeface="Arial" panose="020B0604020202020204" pitchFamily="34" charset="0"/>
                <a:buNone/>
              </a:pPr>
              <a:t>17</a:t>
            </a:fld>
            <a:endParaRPr lang="en-US" altLang="zh-CN" sz="2400"/>
          </a:p>
        </p:txBody>
      </p:sp>
      <p:sp>
        <p:nvSpPr>
          <p:cNvPr id="12312" name="AutoShape 34" descr="白色大理石">
            <a:extLst>
              <a:ext uri="{FF2B5EF4-FFF2-40B4-BE49-F238E27FC236}">
                <a16:creationId xmlns:a16="http://schemas.microsoft.com/office/drawing/2014/main" id="{FCE5DAD5-58D1-4CF1-B371-0301897FD602}"/>
              </a:ext>
            </a:extLst>
          </p:cNvPr>
          <p:cNvSpPr>
            <a:spLocks noChangeArrowheads="1"/>
          </p:cNvSpPr>
          <p:nvPr/>
        </p:nvSpPr>
        <p:spPr bwMode="auto">
          <a:xfrm>
            <a:off x="891480" y="2105000"/>
            <a:ext cx="7848600" cy="457200"/>
          </a:xfrm>
          <a:prstGeom prst="parallelogram">
            <a:avLst>
              <a:gd name="adj" fmla="val 248360"/>
            </a:avLst>
          </a:prstGeom>
          <a:blipFill dpi="0" rotWithShape="0">
            <a:blip r:embed="rId2"/>
            <a:srcRect/>
            <a:tile tx="0" ty="0" sx="100000" sy="100000" flip="none" algn="tl"/>
          </a:blipFill>
          <a:ln w="952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a:solidFill>
                <a:srgbClr val="000000"/>
              </a:solidFill>
            </a:endParaRPr>
          </a:p>
        </p:txBody>
      </p:sp>
      <p:sp>
        <p:nvSpPr>
          <p:cNvPr id="12313" name="AutoShape 35">
            <a:extLst>
              <a:ext uri="{FF2B5EF4-FFF2-40B4-BE49-F238E27FC236}">
                <a16:creationId xmlns:a16="http://schemas.microsoft.com/office/drawing/2014/main" id="{11FFD355-9CCE-4E43-A5DD-A956ED2816DE}"/>
              </a:ext>
            </a:extLst>
          </p:cNvPr>
          <p:cNvSpPr>
            <a:spLocks noChangeArrowheads="1"/>
          </p:cNvSpPr>
          <p:nvPr/>
        </p:nvSpPr>
        <p:spPr bwMode="auto">
          <a:xfrm>
            <a:off x="2186880" y="1724000"/>
            <a:ext cx="533400" cy="762000"/>
          </a:xfrm>
          <a:prstGeom prst="can">
            <a:avLst>
              <a:gd name="adj" fmla="val 35708"/>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21</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12314" name="AutoShape 36">
            <a:extLst>
              <a:ext uri="{FF2B5EF4-FFF2-40B4-BE49-F238E27FC236}">
                <a16:creationId xmlns:a16="http://schemas.microsoft.com/office/drawing/2014/main" id="{99EF0F55-6AA7-4D83-BC89-C49D33F8A7EC}"/>
              </a:ext>
            </a:extLst>
          </p:cNvPr>
          <p:cNvSpPr>
            <a:spLocks noChangeArrowheads="1"/>
          </p:cNvSpPr>
          <p:nvPr/>
        </p:nvSpPr>
        <p:spPr bwMode="auto">
          <a:xfrm>
            <a:off x="2948880" y="1647800"/>
            <a:ext cx="533400" cy="838200"/>
          </a:xfrm>
          <a:prstGeom prst="can">
            <a:avLst>
              <a:gd name="adj" fmla="val 39286"/>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25</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12315" name="AutoShape 37">
            <a:extLst>
              <a:ext uri="{FF2B5EF4-FFF2-40B4-BE49-F238E27FC236}">
                <a16:creationId xmlns:a16="http://schemas.microsoft.com/office/drawing/2014/main" id="{09A7D5C4-9E0A-40CB-99E9-40AF86955E65}"/>
              </a:ext>
            </a:extLst>
          </p:cNvPr>
          <p:cNvSpPr>
            <a:spLocks noChangeArrowheads="1"/>
          </p:cNvSpPr>
          <p:nvPr/>
        </p:nvSpPr>
        <p:spPr bwMode="auto">
          <a:xfrm>
            <a:off x="3710880" y="1343000"/>
            <a:ext cx="533400" cy="1143000"/>
          </a:xfrm>
          <a:prstGeom prst="can">
            <a:avLst>
              <a:gd name="adj" fmla="val 53562"/>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rgbClr val="FFFFCC"/>
                </a:solidFill>
                <a:latin typeface="Arial" panose="020B0604020202020204" pitchFamily="34" charset="0"/>
                <a:sym typeface="Arial" panose="020B0604020202020204" pitchFamily="34" charset="0"/>
              </a:rPr>
              <a:t>49</a:t>
            </a:r>
            <a:endParaRPr lang="zh-CN" altLang="en-US" sz="2400" dirty="0">
              <a:solidFill>
                <a:srgbClr val="FFFFCC"/>
              </a:solidFill>
              <a:latin typeface="Times New Roman" panose="02020603050405020304" pitchFamily="18" charset="0"/>
              <a:sym typeface="Times New Roman" panose="02020603050405020304" pitchFamily="18" charset="0"/>
            </a:endParaRPr>
          </a:p>
        </p:txBody>
      </p:sp>
      <p:sp>
        <p:nvSpPr>
          <p:cNvPr id="12316" name="AutoShape 38">
            <a:extLst>
              <a:ext uri="{FF2B5EF4-FFF2-40B4-BE49-F238E27FC236}">
                <a16:creationId xmlns:a16="http://schemas.microsoft.com/office/drawing/2014/main" id="{660E26C2-45D8-4F9B-8D35-433EEC638E95}"/>
              </a:ext>
            </a:extLst>
          </p:cNvPr>
          <p:cNvSpPr>
            <a:spLocks noChangeArrowheads="1"/>
          </p:cNvSpPr>
          <p:nvPr/>
        </p:nvSpPr>
        <p:spPr bwMode="auto">
          <a:xfrm>
            <a:off x="4472880" y="1647800"/>
            <a:ext cx="533400" cy="838200"/>
          </a:xfrm>
          <a:prstGeom prst="can">
            <a:avLst>
              <a:gd name="adj" fmla="val 39286"/>
            </a:avLst>
          </a:prstGeom>
          <a:gradFill rotWithShape="0">
            <a:gsLst>
              <a:gs pos="0">
                <a:srgbClr val="747474"/>
              </a:gs>
              <a:gs pos="50000">
                <a:srgbClr val="FFFFFF"/>
              </a:gs>
              <a:gs pos="100000">
                <a:srgbClr val="7474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chemeClr val="bg1"/>
                </a:solidFill>
                <a:latin typeface="Arial" panose="020B0604020202020204" pitchFamily="34" charset="0"/>
                <a:sym typeface="Arial" panose="020B0604020202020204" pitchFamily="34" charset="0"/>
              </a:rPr>
              <a:t>25*</a:t>
            </a:r>
            <a:endParaRPr lang="zh-CN" altLang="en-US" sz="2400" dirty="0">
              <a:solidFill>
                <a:srgbClr val="000000"/>
              </a:solidFill>
              <a:latin typeface="Times New Roman" panose="02020603050405020304" pitchFamily="18" charset="0"/>
              <a:sym typeface="Times New Roman" panose="02020603050405020304" pitchFamily="18" charset="0"/>
            </a:endParaRPr>
          </a:p>
        </p:txBody>
      </p:sp>
      <p:sp>
        <p:nvSpPr>
          <p:cNvPr id="12317" name="AutoShape 39">
            <a:extLst>
              <a:ext uri="{FF2B5EF4-FFF2-40B4-BE49-F238E27FC236}">
                <a16:creationId xmlns:a16="http://schemas.microsoft.com/office/drawing/2014/main" id="{CC23626E-C0FA-4695-925C-AFEDF0F84EEB}"/>
              </a:ext>
            </a:extLst>
          </p:cNvPr>
          <p:cNvSpPr>
            <a:spLocks noChangeArrowheads="1"/>
          </p:cNvSpPr>
          <p:nvPr/>
        </p:nvSpPr>
        <p:spPr bwMode="auto">
          <a:xfrm>
            <a:off x="5234880" y="1800200"/>
            <a:ext cx="533400" cy="685800"/>
          </a:xfrm>
          <a:prstGeom prst="can">
            <a:avLst>
              <a:gd name="adj" fmla="val 32143"/>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16</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2318" name="AutoShape 40">
            <a:extLst>
              <a:ext uri="{FF2B5EF4-FFF2-40B4-BE49-F238E27FC236}">
                <a16:creationId xmlns:a16="http://schemas.microsoft.com/office/drawing/2014/main" id="{7AC47B20-38F2-4DB1-B631-590E78D64209}"/>
              </a:ext>
            </a:extLst>
          </p:cNvPr>
          <p:cNvSpPr>
            <a:spLocks noChangeArrowheads="1"/>
          </p:cNvSpPr>
          <p:nvPr/>
        </p:nvSpPr>
        <p:spPr bwMode="auto">
          <a:xfrm>
            <a:off x="5996880" y="2105000"/>
            <a:ext cx="533400" cy="381000"/>
          </a:xfrm>
          <a:prstGeom prst="can">
            <a:avLst>
              <a:gd name="adj" fmla="val 25000"/>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08</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2319" name="Text Box 41">
            <a:extLst>
              <a:ext uri="{FF2B5EF4-FFF2-40B4-BE49-F238E27FC236}">
                <a16:creationId xmlns:a16="http://schemas.microsoft.com/office/drawing/2014/main" id="{8AB568EB-31AC-4A4B-9877-1276DBA247D1}"/>
              </a:ext>
            </a:extLst>
          </p:cNvPr>
          <p:cNvSpPr>
            <a:spLocks noChangeArrowheads="1"/>
          </p:cNvSpPr>
          <p:nvPr/>
        </p:nvSpPr>
        <p:spPr bwMode="auto">
          <a:xfrm>
            <a:off x="2307530" y="2562200"/>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a:latin typeface="Times New Roman" panose="02020603050405020304" pitchFamily="18" charset="0"/>
                <a:sym typeface="Times New Roman" panose="02020603050405020304" pitchFamily="18" charset="0"/>
              </a:rPr>
              <a:t>0        1        2        3        4        5</a:t>
            </a:r>
            <a:endParaRPr lang="zh-CN" altLang="en-US" sz="2400">
              <a:latin typeface="Times New Roman" panose="02020603050405020304" pitchFamily="18" charset="0"/>
              <a:sym typeface="Times New Roman" panose="02020603050405020304" pitchFamily="18" charset="0"/>
            </a:endParaRPr>
          </a:p>
        </p:txBody>
      </p:sp>
      <p:sp>
        <p:nvSpPr>
          <p:cNvPr id="12320" name="Text Box 42">
            <a:extLst>
              <a:ext uri="{FF2B5EF4-FFF2-40B4-BE49-F238E27FC236}">
                <a16:creationId xmlns:a16="http://schemas.microsoft.com/office/drawing/2014/main" id="{6F2FB64E-BF34-4501-A89F-FA023B079325}"/>
              </a:ext>
            </a:extLst>
          </p:cNvPr>
          <p:cNvSpPr>
            <a:spLocks noChangeArrowheads="1"/>
          </p:cNvSpPr>
          <p:nvPr/>
        </p:nvSpPr>
        <p:spPr bwMode="auto">
          <a:xfrm>
            <a:off x="358080" y="1982763"/>
            <a:ext cx="9350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en-US" altLang="zh-CN" b="1" i="1">
                <a:solidFill>
                  <a:schemeClr val="hlink"/>
                </a:solidFill>
                <a:latin typeface="Times New Roman" panose="02020603050405020304" pitchFamily="18" charset="0"/>
                <a:sym typeface="Times New Roman" panose="02020603050405020304" pitchFamily="18" charset="0"/>
              </a:rPr>
              <a:t>i </a:t>
            </a:r>
            <a:r>
              <a:rPr lang="en-US" altLang="zh-CN" b="1">
                <a:solidFill>
                  <a:schemeClr val="hlink"/>
                </a:solidFill>
                <a:latin typeface="Times New Roman" panose="02020603050405020304" pitchFamily="18" charset="0"/>
                <a:sym typeface="Times New Roman" panose="02020603050405020304" pitchFamily="18" charset="0"/>
              </a:rPr>
              <a:t>= 3</a:t>
            </a:r>
            <a:endParaRPr lang="en-US" altLang="zh-CN" sz="2400">
              <a:solidFill>
                <a:schemeClr val="bg1"/>
              </a:solidFill>
              <a:latin typeface="Times New Roman" panose="02020603050405020304" pitchFamily="18" charset="0"/>
              <a:sym typeface="Times New Roman" panose="02020603050405020304" pitchFamily="18" charset="0"/>
            </a:endParaRPr>
          </a:p>
        </p:txBody>
      </p:sp>
      <p:sp>
        <p:nvSpPr>
          <p:cNvPr id="12321" name="AutoShape 43">
            <a:extLst>
              <a:ext uri="{FF2B5EF4-FFF2-40B4-BE49-F238E27FC236}">
                <a16:creationId xmlns:a16="http://schemas.microsoft.com/office/drawing/2014/main" id="{16A18554-C83B-486A-BCDB-6C8466B1B1CF}"/>
              </a:ext>
            </a:extLst>
          </p:cNvPr>
          <p:cNvSpPr>
            <a:spLocks noChangeArrowheads="1"/>
          </p:cNvSpPr>
          <p:nvPr/>
        </p:nvSpPr>
        <p:spPr bwMode="auto">
          <a:xfrm>
            <a:off x="7063680" y="1647800"/>
            <a:ext cx="533400" cy="838200"/>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25*</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2322" name="Line 44">
            <a:extLst>
              <a:ext uri="{FF2B5EF4-FFF2-40B4-BE49-F238E27FC236}">
                <a16:creationId xmlns:a16="http://schemas.microsoft.com/office/drawing/2014/main" id="{78728D33-2041-4E86-A175-455707592DD9}"/>
              </a:ext>
            </a:extLst>
          </p:cNvPr>
          <p:cNvSpPr>
            <a:spLocks noChangeShapeType="1"/>
          </p:cNvSpPr>
          <p:nvPr/>
        </p:nvSpPr>
        <p:spPr bwMode="auto">
          <a:xfrm>
            <a:off x="4701480" y="3019400"/>
            <a:ext cx="2667000" cy="1588"/>
          </a:xfrm>
          <a:prstGeom prst="line">
            <a:avLst/>
          </a:prstGeom>
          <a:noFill/>
          <a:ln w="19050">
            <a:solidFill>
              <a:srgbClr val="00808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3" name="Line 45">
            <a:extLst>
              <a:ext uri="{FF2B5EF4-FFF2-40B4-BE49-F238E27FC236}">
                <a16:creationId xmlns:a16="http://schemas.microsoft.com/office/drawing/2014/main" id="{DC965C9A-E3FD-4A99-BD83-DB7CA0531190}"/>
              </a:ext>
            </a:extLst>
          </p:cNvPr>
          <p:cNvSpPr>
            <a:spLocks noChangeShapeType="1"/>
          </p:cNvSpPr>
          <p:nvPr/>
        </p:nvSpPr>
        <p:spPr bwMode="auto">
          <a:xfrm flipH="1">
            <a:off x="4015680" y="3171800"/>
            <a:ext cx="3276600" cy="1588"/>
          </a:xfrm>
          <a:prstGeom prst="line">
            <a:avLst/>
          </a:prstGeom>
          <a:noFill/>
          <a:ln w="19050">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4" name="Line 46">
            <a:extLst>
              <a:ext uri="{FF2B5EF4-FFF2-40B4-BE49-F238E27FC236}">
                <a16:creationId xmlns:a16="http://schemas.microsoft.com/office/drawing/2014/main" id="{6AABB9A7-9CAD-4A93-BDF5-A0BB4ABE38DA}"/>
              </a:ext>
            </a:extLst>
          </p:cNvPr>
          <p:cNvSpPr>
            <a:spLocks noChangeShapeType="1"/>
          </p:cNvSpPr>
          <p:nvPr/>
        </p:nvSpPr>
        <p:spPr bwMode="auto">
          <a:xfrm>
            <a:off x="4015680" y="3095600"/>
            <a:ext cx="762000" cy="1588"/>
          </a:xfrm>
          <a:prstGeom prst="line">
            <a:avLst/>
          </a:prstGeom>
          <a:noFill/>
          <a:ln w="1905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296" name="AutoShape 48" descr="白色大理石">
            <a:extLst>
              <a:ext uri="{FF2B5EF4-FFF2-40B4-BE49-F238E27FC236}">
                <a16:creationId xmlns:a16="http://schemas.microsoft.com/office/drawing/2014/main" id="{0BB88684-6AAA-4648-B75D-D074AE73DDFE}"/>
              </a:ext>
            </a:extLst>
          </p:cNvPr>
          <p:cNvSpPr>
            <a:spLocks noChangeArrowheads="1"/>
          </p:cNvSpPr>
          <p:nvPr/>
        </p:nvSpPr>
        <p:spPr bwMode="auto">
          <a:xfrm>
            <a:off x="1043880" y="4162400"/>
            <a:ext cx="7848600" cy="457200"/>
          </a:xfrm>
          <a:prstGeom prst="parallelogram">
            <a:avLst>
              <a:gd name="adj" fmla="val 248360"/>
            </a:avLst>
          </a:prstGeom>
          <a:blipFill dpi="0" rotWithShape="0">
            <a:blip r:embed="rId2"/>
            <a:srcRect/>
            <a:tile tx="0" ty="0" sx="100000" sy="100000" flip="none" algn="tl"/>
          </a:blipFill>
          <a:ln w="952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a:solidFill>
                <a:srgbClr val="000000"/>
              </a:solidFill>
            </a:endParaRPr>
          </a:p>
        </p:txBody>
      </p:sp>
      <p:sp>
        <p:nvSpPr>
          <p:cNvPr id="12297" name="Text Box 49">
            <a:extLst>
              <a:ext uri="{FF2B5EF4-FFF2-40B4-BE49-F238E27FC236}">
                <a16:creationId xmlns:a16="http://schemas.microsoft.com/office/drawing/2014/main" id="{704731DE-40F8-4508-A37E-139B3E7956FA}"/>
              </a:ext>
            </a:extLst>
          </p:cNvPr>
          <p:cNvSpPr>
            <a:spLocks noChangeArrowheads="1"/>
          </p:cNvSpPr>
          <p:nvPr/>
        </p:nvSpPr>
        <p:spPr bwMode="auto">
          <a:xfrm>
            <a:off x="2307530" y="4619600"/>
            <a:ext cx="54403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a:latin typeface="Times New Roman" panose="02020603050405020304" pitchFamily="18" charset="0"/>
                <a:sym typeface="Times New Roman" panose="02020603050405020304" pitchFamily="18" charset="0"/>
              </a:rPr>
              <a:t>0        1        2        3        4        5         </a:t>
            </a:r>
            <a:r>
              <a:rPr lang="en-US" altLang="zh-CN" sz="2400" b="1" i="1">
                <a:latin typeface="Times New Roman" panose="02020603050405020304" pitchFamily="18" charset="0"/>
                <a:sym typeface="Times New Roman" panose="02020603050405020304" pitchFamily="18" charset="0"/>
              </a:rPr>
              <a:t>temp</a:t>
            </a:r>
            <a:endParaRPr lang="en-US" altLang="zh-CN" sz="2400">
              <a:latin typeface="Times New Roman" panose="02020603050405020304" pitchFamily="18" charset="0"/>
              <a:sym typeface="Times New Roman" panose="02020603050405020304" pitchFamily="18" charset="0"/>
            </a:endParaRPr>
          </a:p>
        </p:txBody>
      </p:sp>
      <p:sp>
        <p:nvSpPr>
          <p:cNvPr id="12298" name="AutoShape 50">
            <a:extLst>
              <a:ext uri="{FF2B5EF4-FFF2-40B4-BE49-F238E27FC236}">
                <a16:creationId xmlns:a16="http://schemas.microsoft.com/office/drawing/2014/main" id="{3252AEF2-B7F4-465A-90B2-E5781013CCB6}"/>
              </a:ext>
            </a:extLst>
          </p:cNvPr>
          <p:cNvSpPr>
            <a:spLocks noChangeArrowheads="1"/>
          </p:cNvSpPr>
          <p:nvPr/>
        </p:nvSpPr>
        <p:spPr bwMode="auto">
          <a:xfrm>
            <a:off x="2186880" y="3781400"/>
            <a:ext cx="533400" cy="762000"/>
          </a:xfrm>
          <a:prstGeom prst="can">
            <a:avLst>
              <a:gd name="adj" fmla="val 35708"/>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rgbClr val="FFFFCC"/>
                </a:solidFill>
                <a:latin typeface="Arial" panose="020B0604020202020204" pitchFamily="34" charset="0"/>
                <a:sym typeface="Arial" panose="020B0604020202020204" pitchFamily="34" charset="0"/>
              </a:rPr>
              <a:t>21</a:t>
            </a:r>
            <a:endParaRPr lang="zh-CN" altLang="en-US" sz="2400" dirty="0">
              <a:solidFill>
                <a:srgbClr val="FFFFCC"/>
              </a:solidFill>
              <a:latin typeface="Times New Roman" panose="02020603050405020304" pitchFamily="18" charset="0"/>
              <a:sym typeface="Times New Roman" panose="02020603050405020304" pitchFamily="18" charset="0"/>
            </a:endParaRPr>
          </a:p>
        </p:txBody>
      </p:sp>
      <p:sp>
        <p:nvSpPr>
          <p:cNvPr id="12299" name="AutoShape 51">
            <a:extLst>
              <a:ext uri="{FF2B5EF4-FFF2-40B4-BE49-F238E27FC236}">
                <a16:creationId xmlns:a16="http://schemas.microsoft.com/office/drawing/2014/main" id="{EBAAC6A8-D388-4A8B-A277-94B4EC0F91C8}"/>
              </a:ext>
            </a:extLst>
          </p:cNvPr>
          <p:cNvSpPr>
            <a:spLocks noChangeArrowheads="1"/>
          </p:cNvSpPr>
          <p:nvPr/>
        </p:nvSpPr>
        <p:spPr bwMode="auto">
          <a:xfrm>
            <a:off x="2948880" y="3705200"/>
            <a:ext cx="533400" cy="838200"/>
          </a:xfrm>
          <a:prstGeom prst="can">
            <a:avLst>
              <a:gd name="adj" fmla="val 39286"/>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25</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12300" name="AutoShape 52">
            <a:extLst>
              <a:ext uri="{FF2B5EF4-FFF2-40B4-BE49-F238E27FC236}">
                <a16:creationId xmlns:a16="http://schemas.microsoft.com/office/drawing/2014/main" id="{2270B2A6-83E2-4D3C-BC48-DB5583F1E5D6}"/>
              </a:ext>
            </a:extLst>
          </p:cNvPr>
          <p:cNvSpPr>
            <a:spLocks noChangeArrowheads="1"/>
          </p:cNvSpPr>
          <p:nvPr/>
        </p:nvSpPr>
        <p:spPr bwMode="auto">
          <a:xfrm>
            <a:off x="4472880" y="3400400"/>
            <a:ext cx="533400" cy="1143000"/>
          </a:xfrm>
          <a:prstGeom prst="can">
            <a:avLst>
              <a:gd name="adj" fmla="val 53562"/>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rgbClr val="FFFFCC"/>
                </a:solidFill>
                <a:latin typeface="Arial" panose="020B0604020202020204" pitchFamily="34" charset="0"/>
                <a:sym typeface="Arial" panose="020B0604020202020204" pitchFamily="34" charset="0"/>
              </a:rPr>
              <a:t>49</a:t>
            </a:r>
            <a:endParaRPr lang="zh-CN" altLang="en-US" sz="2400" dirty="0">
              <a:solidFill>
                <a:srgbClr val="FFFFCC"/>
              </a:solidFill>
              <a:latin typeface="Times New Roman" panose="02020603050405020304" pitchFamily="18" charset="0"/>
              <a:sym typeface="Times New Roman" panose="02020603050405020304" pitchFamily="18" charset="0"/>
            </a:endParaRPr>
          </a:p>
        </p:txBody>
      </p:sp>
      <p:sp>
        <p:nvSpPr>
          <p:cNvPr id="12301" name="AutoShape 53">
            <a:extLst>
              <a:ext uri="{FF2B5EF4-FFF2-40B4-BE49-F238E27FC236}">
                <a16:creationId xmlns:a16="http://schemas.microsoft.com/office/drawing/2014/main" id="{E8FDA377-258F-40C1-9A2B-E99AA8CC2681}"/>
              </a:ext>
            </a:extLst>
          </p:cNvPr>
          <p:cNvSpPr>
            <a:spLocks noChangeArrowheads="1"/>
          </p:cNvSpPr>
          <p:nvPr/>
        </p:nvSpPr>
        <p:spPr bwMode="auto">
          <a:xfrm>
            <a:off x="3710880" y="3705200"/>
            <a:ext cx="533400" cy="838200"/>
          </a:xfrm>
          <a:prstGeom prst="can">
            <a:avLst>
              <a:gd name="adj" fmla="val 39286"/>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rgbClr val="FFFFCC"/>
                </a:solidFill>
                <a:latin typeface="Arial" panose="020B0604020202020204" pitchFamily="34" charset="0"/>
                <a:sym typeface="Arial" panose="020B0604020202020204" pitchFamily="34" charset="0"/>
              </a:rPr>
              <a:t>25*</a:t>
            </a:r>
            <a:endParaRPr lang="zh-CN" altLang="en-US" sz="2400" dirty="0">
              <a:solidFill>
                <a:srgbClr val="FFFFCC"/>
              </a:solidFill>
              <a:latin typeface="Times New Roman" panose="02020603050405020304" pitchFamily="18" charset="0"/>
              <a:sym typeface="Times New Roman" panose="02020603050405020304" pitchFamily="18" charset="0"/>
            </a:endParaRPr>
          </a:p>
        </p:txBody>
      </p:sp>
      <p:sp>
        <p:nvSpPr>
          <p:cNvPr id="12302" name="AutoShape 54">
            <a:extLst>
              <a:ext uri="{FF2B5EF4-FFF2-40B4-BE49-F238E27FC236}">
                <a16:creationId xmlns:a16="http://schemas.microsoft.com/office/drawing/2014/main" id="{76A231B7-EC2A-43D7-8428-69CD06CB1ED2}"/>
              </a:ext>
            </a:extLst>
          </p:cNvPr>
          <p:cNvSpPr>
            <a:spLocks noChangeArrowheads="1"/>
          </p:cNvSpPr>
          <p:nvPr/>
        </p:nvSpPr>
        <p:spPr bwMode="auto">
          <a:xfrm>
            <a:off x="5234880" y="3857600"/>
            <a:ext cx="533400" cy="685800"/>
          </a:xfrm>
          <a:prstGeom prst="can">
            <a:avLst>
              <a:gd name="adj" fmla="val 32143"/>
            </a:avLst>
          </a:prstGeom>
          <a:gradFill rotWithShape="0">
            <a:gsLst>
              <a:gs pos="0">
                <a:srgbClr val="747474"/>
              </a:gs>
              <a:gs pos="50000">
                <a:srgbClr val="FFFFFF"/>
              </a:gs>
              <a:gs pos="100000">
                <a:srgbClr val="7474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chemeClr val="bg1"/>
                </a:solidFill>
                <a:latin typeface="Arial" panose="020B0604020202020204" pitchFamily="34" charset="0"/>
                <a:sym typeface="Arial" panose="020B0604020202020204" pitchFamily="34" charset="0"/>
              </a:rPr>
              <a:t>16</a:t>
            </a:r>
            <a:endParaRPr lang="zh-CN" altLang="en-US" sz="2400" dirty="0">
              <a:solidFill>
                <a:srgbClr val="000000"/>
              </a:solidFill>
              <a:latin typeface="Times New Roman" panose="02020603050405020304" pitchFamily="18" charset="0"/>
              <a:sym typeface="Times New Roman" panose="02020603050405020304" pitchFamily="18" charset="0"/>
            </a:endParaRPr>
          </a:p>
        </p:txBody>
      </p:sp>
      <p:sp>
        <p:nvSpPr>
          <p:cNvPr id="12303" name="AutoShape 55">
            <a:extLst>
              <a:ext uri="{FF2B5EF4-FFF2-40B4-BE49-F238E27FC236}">
                <a16:creationId xmlns:a16="http://schemas.microsoft.com/office/drawing/2014/main" id="{60454A18-EA91-440B-8B02-B612D47E4132}"/>
              </a:ext>
            </a:extLst>
          </p:cNvPr>
          <p:cNvSpPr>
            <a:spLocks noChangeArrowheads="1"/>
          </p:cNvSpPr>
          <p:nvPr/>
        </p:nvSpPr>
        <p:spPr bwMode="auto">
          <a:xfrm>
            <a:off x="5996880" y="4162400"/>
            <a:ext cx="533400" cy="381000"/>
          </a:xfrm>
          <a:prstGeom prst="can">
            <a:avLst>
              <a:gd name="adj" fmla="val 25000"/>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08</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2304" name="Text Box 56">
            <a:extLst>
              <a:ext uri="{FF2B5EF4-FFF2-40B4-BE49-F238E27FC236}">
                <a16:creationId xmlns:a16="http://schemas.microsoft.com/office/drawing/2014/main" id="{A2A6F19D-BEEE-4096-BE87-99BFDB990B5E}"/>
              </a:ext>
            </a:extLst>
          </p:cNvPr>
          <p:cNvSpPr>
            <a:spLocks noChangeArrowheads="1"/>
          </p:cNvSpPr>
          <p:nvPr/>
        </p:nvSpPr>
        <p:spPr bwMode="auto">
          <a:xfrm>
            <a:off x="358080" y="4010000"/>
            <a:ext cx="9350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en-US" altLang="zh-CN" b="1" i="1" dirty="0" err="1">
                <a:solidFill>
                  <a:schemeClr val="hlink"/>
                </a:solidFill>
                <a:latin typeface="Times New Roman" panose="02020603050405020304" pitchFamily="18" charset="0"/>
                <a:sym typeface="Times New Roman" panose="02020603050405020304" pitchFamily="18" charset="0"/>
              </a:rPr>
              <a:t>i</a:t>
            </a:r>
            <a:r>
              <a:rPr lang="en-US" altLang="zh-CN" b="1" i="1" dirty="0">
                <a:solidFill>
                  <a:schemeClr val="hlink"/>
                </a:solidFill>
                <a:latin typeface="Times New Roman" panose="02020603050405020304" pitchFamily="18" charset="0"/>
                <a:sym typeface="Times New Roman" panose="02020603050405020304" pitchFamily="18" charset="0"/>
              </a:rPr>
              <a:t> </a:t>
            </a:r>
            <a:r>
              <a:rPr lang="en-US" altLang="zh-CN" b="1" dirty="0">
                <a:solidFill>
                  <a:schemeClr val="hlink"/>
                </a:solidFill>
                <a:latin typeface="Times New Roman" panose="02020603050405020304" pitchFamily="18" charset="0"/>
                <a:sym typeface="Times New Roman" panose="02020603050405020304" pitchFamily="18" charset="0"/>
              </a:rPr>
              <a:t>= 4</a:t>
            </a:r>
            <a:endParaRPr lang="en-US" altLang="zh-CN" sz="2400" dirty="0">
              <a:solidFill>
                <a:schemeClr val="bg1"/>
              </a:solidFill>
              <a:latin typeface="Times New Roman" panose="02020603050405020304" pitchFamily="18" charset="0"/>
              <a:sym typeface="Times New Roman" panose="02020603050405020304" pitchFamily="18" charset="0"/>
            </a:endParaRPr>
          </a:p>
        </p:txBody>
      </p:sp>
      <p:sp>
        <p:nvSpPr>
          <p:cNvPr id="12305" name="Line 57">
            <a:extLst>
              <a:ext uri="{FF2B5EF4-FFF2-40B4-BE49-F238E27FC236}">
                <a16:creationId xmlns:a16="http://schemas.microsoft.com/office/drawing/2014/main" id="{04A23BD4-DBFE-4092-AA25-CDDE72CBC1FF}"/>
              </a:ext>
            </a:extLst>
          </p:cNvPr>
          <p:cNvSpPr>
            <a:spLocks noChangeShapeType="1"/>
          </p:cNvSpPr>
          <p:nvPr/>
        </p:nvSpPr>
        <p:spPr bwMode="auto">
          <a:xfrm>
            <a:off x="5539680" y="5076800"/>
            <a:ext cx="1676400" cy="1588"/>
          </a:xfrm>
          <a:prstGeom prst="line">
            <a:avLst/>
          </a:prstGeom>
          <a:noFill/>
          <a:ln w="19050">
            <a:solidFill>
              <a:srgbClr val="00808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6" name="Line 58">
            <a:extLst>
              <a:ext uri="{FF2B5EF4-FFF2-40B4-BE49-F238E27FC236}">
                <a16:creationId xmlns:a16="http://schemas.microsoft.com/office/drawing/2014/main" id="{553D5662-E2B3-4266-A8D8-310E7EFA9E4A}"/>
              </a:ext>
            </a:extLst>
          </p:cNvPr>
          <p:cNvSpPr>
            <a:spLocks noChangeShapeType="1"/>
          </p:cNvSpPr>
          <p:nvPr/>
        </p:nvSpPr>
        <p:spPr bwMode="auto">
          <a:xfrm flipH="1">
            <a:off x="2415480" y="5229200"/>
            <a:ext cx="4800600" cy="1588"/>
          </a:xfrm>
          <a:prstGeom prst="line">
            <a:avLst/>
          </a:prstGeom>
          <a:noFill/>
          <a:ln w="19050">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7" name="AutoShape 59">
            <a:extLst>
              <a:ext uri="{FF2B5EF4-FFF2-40B4-BE49-F238E27FC236}">
                <a16:creationId xmlns:a16="http://schemas.microsoft.com/office/drawing/2014/main" id="{2DCD5E20-D576-4723-AEB4-EF88A2A5D8FD}"/>
              </a:ext>
            </a:extLst>
          </p:cNvPr>
          <p:cNvSpPr>
            <a:spLocks noChangeArrowheads="1"/>
          </p:cNvSpPr>
          <p:nvPr/>
        </p:nvSpPr>
        <p:spPr bwMode="auto">
          <a:xfrm>
            <a:off x="7063680" y="3857600"/>
            <a:ext cx="533400" cy="685800"/>
          </a:xfrm>
          <a:prstGeom prst="can">
            <a:avLst>
              <a:gd name="adj" fmla="val 32143"/>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16</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2308" name="Line 60">
            <a:extLst>
              <a:ext uri="{FF2B5EF4-FFF2-40B4-BE49-F238E27FC236}">
                <a16:creationId xmlns:a16="http://schemas.microsoft.com/office/drawing/2014/main" id="{AD0C432D-AA35-4D98-8216-A5712A2F3B69}"/>
              </a:ext>
            </a:extLst>
          </p:cNvPr>
          <p:cNvSpPr>
            <a:spLocks noChangeShapeType="1"/>
          </p:cNvSpPr>
          <p:nvPr/>
        </p:nvSpPr>
        <p:spPr bwMode="auto">
          <a:xfrm>
            <a:off x="4853880" y="5153000"/>
            <a:ext cx="685800" cy="1588"/>
          </a:xfrm>
          <a:prstGeom prst="line">
            <a:avLst/>
          </a:prstGeom>
          <a:noFill/>
          <a:ln w="1905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9" name="Line 61">
            <a:extLst>
              <a:ext uri="{FF2B5EF4-FFF2-40B4-BE49-F238E27FC236}">
                <a16:creationId xmlns:a16="http://schemas.microsoft.com/office/drawing/2014/main" id="{B00770E4-F98F-4DA0-857B-83353424B6A9}"/>
              </a:ext>
            </a:extLst>
          </p:cNvPr>
          <p:cNvSpPr>
            <a:spLocks noChangeShapeType="1"/>
          </p:cNvSpPr>
          <p:nvPr/>
        </p:nvSpPr>
        <p:spPr bwMode="auto">
          <a:xfrm>
            <a:off x="4015680" y="5153000"/>
            <a:ext cx="762000" cy="1588"/>
          </a:xfrm>
          <a:prstGeom prst="line">
            <a:avLst/>
          </a:prstGeom>
          <a:noFill/>
          <a:ln w="1905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0" name="Line 62">
            <a:extLst>
              <a:ext uri="{FF2B5EF4-FFF2-40B4-BE49-F238E27FC236}">
                <a16:creationId xmlns:a16="http://schemas.microsoft.com/office/drawing/2014/main" id="{EF731307-0AD0-4A22-AE9D-792A59672E9C}"/>
              </a:ext>
            </a:extLst>
          </p:cNvPr>
          <p:cNvSpPr>
            <a:spLocks noChangeShapeType="1"/>
          </p:cNvSpPr>
          <p:nvPr/>
        </p:nvSpPr>
        <p:spPr bwMode="auto">
          <a:xfrm>
            <a:off x="3253680" y="5153000"/>
            <a:ext cx="685800" cy="1588"/>
          </a:xfrm>
          <a:prstGeom prst="line">
            <a:avLst/>
          </a:prstGeom>
          <a:noFill/>
          <a:ln w="1905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1" name="Line 63">
            <a:extLst>
              <a:ext uri="{FF2B5EF4-FFF2-40B4-BE49-F238E27FC236}">
                <a16:creationId xmlns:a16="http://schemas.microsoft.com/office/drawing/2014/main" id="{ACACA711-73AF-4246-B6A4-A5E9666EAB89}"/>
              </a:ext>
            </a:extLst>
          </p:cNvPr>
          <p:cNvSpPr>
            <a:spLocks noChangeShapeType="1"/>
          </p:cNvSpPr>
          <p:nvPr/>
        </p:nvSpPr>
        <p:spPr bwMode="auto">
          <a:xfrm>
            <a:off x="2415480" y="5153000"/>
            <a:ext cx="762000" cy="1588"/>
          </a:xfrm>
          <a:prstGeom prst="line">
            <a:avLst/>
          </a:prstGeom>
          <a:noFill/>
          <a:ln w="1905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 name="Text Box 4">
            <a:extLst>
              <a:ext uri="{FF2B5EF4-FFF2-40B4-BE49-F238E27FC236}">
                <a16:creationId xmlns:a16="http://schemas.microsoft.com/office/drawing/2014/main" id="{C9E5CB3A-56A6-4681-83DF-22688B13769E}"/>
              </a:ext>
            </a:extLst>
          </p:cNvPr>
          <p:cNvSpPr>
            <a:spLocks noChangeArrowheads="1"/>
          </p:cNvSpPr>
          <p:nvPr/>
        </p:nvSpPr>
        <p:spPr bwMode="auto">
          <a:xfrm>
            <a:off x="510480" y="14903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直接插入排序举例</a:t>
            </a:r>
          </a:p>
        </p:txBody>
      </p:sp>
      <p:sp>
        <p:nvSpPr>
          <p:cNvPr id="3" name="AutoShape 37">
            <a:extLst>
              <a:ext uri="{FF2B5EF4-FFF2-40B4-BE49-F238E27FC236}">
                <a16:creationId xmlns:a16="http://schemas.microsoft.com/office/drawing/2014/main" id="{BCB6FF04-F4AE-B787-DEC7-C902332E9281}"/>
              </a:ext>
            </a:extLst>
          </p:cNvPr>
          <p:cNvSpPr>
            <a:spLocks noChangeArrowheads="1"/>
          </p:cNvSpPr>
          <p:nvPr/>
        </p:nvSpPr>
        <p:spPr bwMode="auto">
          <a:xfrm>
            <a:off x="4456340" y="1353318"/>
            <a:ext cx="533400" cy="1143000"/>
          </a:xfrm>
          <a:prstGeom prst="can">
            <a:avLst>
              <a:gd name="adj" fmla="val 53562"/>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rgbClr val="FFFFCC"/>
                </a:solidFill>
                <a:latin typeface="Arial" panose="020B0604020202020204" pitchFamily="34" charset="0"/>
                <a:sym typeface="Arial" panose="020B0604020202020204" pitchFamily="34" charset="0"/>
              </a:rPr>
              <a:t>49</a:t>
            </a:r>
            <a:endParaRPr lang="zh-CN" altLang="en-US" sz="2400" dirty="0">
              <a:solidFill>
                <a:srgbClr val="FFFFCC"/>
              </a:solidFill>
              <a:latin typeface="Times New Roman" panose="02020603050405020304" pitchFamily="18" charset="0"/>
              <a:sym typeface="Times New Roman" panose="02020603050405020304" pitchFamily="18" charset="0"/>
            </a:endParaRPr>
          </a:p>
        </p:txBody>
      </p:sp>
      <p:sp>
        <p:nvSpPr>
          <p:cNvPr id="4" name="AutoShape 38">
            <a:extLst>
              <a:ext uri="{FF2B5EF4-FFF2-40B4-BE49-F238E27FC236}">
                <a16:creationId xmlns:a16="http://schemas.microsoft.com/office/drawing/2014/main" id="{21D0209F-16FB-8E8B-6422-E1DDF768EE7B}"/>
              </a:ext>
            </a:extLst>
          </p:cNvPr>
          <p:cNvSpPr>
            <a:spLocks noChangeArrowheads="1"/>
          </p:cNvSpPr>
          <p:nvPr/>
        </p:nvSpPr>
        <p:spPr bwMode="auto">
          <a:xfrm>
            <a:off x="3710880" y="1638726"/>
            <a:ext cx="533400" cy="838200"/>
          </a:xfrm>
          <a:prstGeom prst="can">
            <a:avLst>
              <a:gd name="adj" fmla="val 39286"/>
            </a:avLst>
          </a:prstGeom>
          <a:gradFill rotWithShape="0">
            <a:gsLst>
              <a:gs pos="0">
                <a:srgbClr val="747474"/>
              </a:gs>
              <a:gs pos="50000">
                <a:srgbClr val="FFFFFF"/>
              </a:gs>
              <a:gs pos="100000">
                <a:srgbClr val="7474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chemeClr val="bg1"/>
                </a:solidFill>
                <a:latin typeface="Arial" panose="020B0604020202020204" pitchFamily="34" charset="0"/>
                <a:sym typeface="Arial" panose="020B0604020202020204" pitchFamily="34" charset="0"/>
              </a:rPr>
              <a:t>25*</a:t>
            </a:r>
            <a:endParaRPr lang="zh-CN" altLang="en-US" sz="2400" dirty="0">
              <a:solidFill>
                <a:srgbClr val="000000"/>
              </a:solidFill>
              <a:latin typeface="Times New Roman" panose="02020603050405020304" pitchFamily="18" charset="0"/>
              <a:sym typeface="Times New Roman" panose="02020603050405020304" pitchFamily="18" charset="0"/>
            </a:endParaRPr>
          </a:p>
        </p:txBody>
      </p:sp>
      <p:sp>
        <p:nvSpPr>
          <p:cNvPr id="5" name="AutoShape 54">
            <a:extLst>
              <a:ext uri="{FF2B5EF4-FFF2-40B4-BE49-F238E27FC236}">
                <a16:creationId xmlns:a16="http://schemas.microsoft.com/office/drawing/2014/main" id="{A28E8865-24CA-4A82-D583-846413AA8C32}"/>
              </a:ext>
            </a:extLst>
          </p:cNvPr>
          <p:cNvSpPr>
            <a:spLocks noChangeArrowheads="1"/>
          </p:cNvSpPr>
          <p:nvPr/>
        </p:nvSpPr>
        <p:spPr bwMode="auto">
          <a:xfrm>
            <a:off x="2195551" y="3833564"/>
            <a:ext cx="533400" cy="685800"/>
          </a:xfrm>
          <a:prstGeom prst="can">
            <a:avLst>
              <a:gd name="adj" fmla="val 32143"/>
            </a:avLst>
          </a:prstGeom>
          <a:gradFill rotWithShape="0">
            <a:gsLst>
              <a:gs pos="0">
                <a:srgbClr val="747474"/>
              </a:gs>
              <a:gs pos="50000">
                <a:srgbClr val="FFFFFF"/>
              </a:gs>
              <a:gs pos="100000">
                <a:srgbClr val="7474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chemeClr val="bg1"/>
                </a:solidFill>
                <a:latin typeface="Arial" panose="020B0604020202020204" pitchFamily="34" charset="0"/>
                <a:sym typeface="Arial" panose="020B0604020202020204" pitchFamily="34" charset="0"/>
              </a:rPr>
              <a:t>16</a:t>
            </a:r>
            <a:endParaRPr lang="zh-CN" altLang="en-US" sz="2400" dirty="0">
              <a:solidFill>
                <a:srgbClr val="000000"/>
              </a:solidFill>
              <a:latin typeface="Times New Roman" panose="02020603050405020304" pitchFamily="18" charset="0"/>
              <a:sym typeface="Times New Roman" panose="02020603050405020304" pitchFamily="18" charset="0"/>
            </a:endParaRPr>
          </a:p>
        </p:txBody>
      </p:sp>
      <p:sp>
        <p:nvSpPr>
          <p:cNvPr id="6" name="AutoShape 52">
            <a:extLst>
              <a:ext uri="{FF2B5EF4-FFF2-40B4-BE49-F238E27FC236}">
                <a16:creationId xmlns:a16="http://schemas.microsoft.com/office/drawing/2014/main" id="{45779E5E-4AF6-7ED9-3BD3-BB95A97D566E}"/>
              </a:ext>
            </a:extLst>
          </p:cNvPr>
          <p:cNvSpPr>
            <a:spLocks noChangeArrowheads="1"/>
          </p:cNvSpPr>
          <p:nvPr/>
        </p:nvSpPr>
        <p:spPr bwMode="auto">
          <a:xfrm>
            <a:off x="5234880" y="3424138"/>
            <a:ext cx="533400" cy="1143000"/>
          </a:xfrm>
          <a:prstGeom prst="can">
            <a:avLst>
              <a:gd name="adj" fmla="val 53562"/>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rgbClr val="FFFFCC"/>
                </a:solidFill>
                <a:latin typeface="Arial" panose="020B0604020202020204" pitchFamily="34" charset="0"/>
                <a:sym typeface="Arial" panose="020B0604020202020204" pitchFamily="34" charset="0"/>
              </a:rPr>
              <a:t>49</a:t>
            </a:r>
            <a:endParaRPr lang="zh-CN" altLang="en-US" sz="2400" dirty="0">
              <a:solidFill>
                <a:srgbClr val="FFFFCC"/>
              </a:solidFill>
              <a:latin typeface="Times New Roman" panose="02020603050405020304" pitchFamily="18" charset="0"/>
              <a:sym typeface="Times New Roman" panose="02020603050405020304" pitchFamily="18" charset="0"/>
            </a:endParaRPr>
          </a:p>
        </p:txBody>
      </p:sp>
      <p:sp>
        <p:nvSpPr>
          <p:cNvPr id="7" name="AutoShape 53">
            <a:extLst>
              <a:ext uri="{FF2B5EF4-FFF2-40B4-BE49-F238E27FC236}">
                <a16:creationId xmlns:a16="http://schemas.microsoft.com/office/drawing/2014/main" id="{9FE3D983-1324-6363-47B0-790F3D8EF55B}"/>
              </a:ext>
            </a:extLst>
          </p:cNvPr>
          <p:cNvSpPr>
            <a:spLocks noChangeArrowheads="1"/>
          </p:cNvSpPr>
          <p:nvPr/>
        </p:nvSpPr>
        <p:spPr bwMode="auto">
          <a:xfrm>
            <a:off x="4494311" y="3685098"/>
            <a:ext cx="533400" cy="838200"/>
          </a:xfrm>
          <a:prstGeom prst="can">
            <a:avLst>
              <a:gd name="adj" fmla="val 39286"/>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rgbClr val="FFFFCC"/>
                </a:solidFill>
                <a:latin typeface="Arial" panose="020B0604020202020204" pitchFamily="34" charset="0"/>
                <a:sym typeface="Arial" panose="020B0604020202020204" pitchFamily="34" charset="0"/>
              </a:rPr>
              <a:t>25*</a:t>
            </a:r>
            <a:endParaRPr lang="zh-CN" altLang="en-US" sz="2400" dirty="0">
              <a:solidFill>
                <a:srgbClr val="FFFFCC"/>
              </a:solidFill>
              <a:latin typeface="Times New Roman" panose="02020603050405020304" pitchFamily="18" charset="0"/>
              <a:sym typeface="Times New Roman" panose="02020603050405020304" pitchFamily="18" charset="0"/>
            </a:endParaRPr>
          </a:p>
        </p:txBody>
      </p:sp>
      <p:sp>
        <p:nvSpPr>
          <p:cNvPr id="8" name="AutoShape 51">
            <a:extLst>
              <a:ext uri="{FF2B5EF4-FFF2-40B4-BE49-F238E27FC236}">
                <a16:creationId xmlns:a16="http://schemas.microsoft.com/office/drawing/2014/main" id="{113940CE-DDC3-99AC-40DC-1A9BB5ACA33B}"/>
              </a:ext>
            </a:extLst>
          </p:cNvPr>
          <p:cNvSpPr>
            <a:spLocks noChangeArrowheads="1"/>
          </p:cNvSpPr>
          <p:nvPr/>
        </p:nvSpPr>
        <p:spPr bwMode="auto">
          <a:xfrm>
            <a:off x="3710880" y="3714358"/>
            <a:ext cx="533400" cy="838200"/>
          </a:xfrm>
          <a:prstGeom prst="can">
            <a:avLst>
              <a:gd name="adj" fmla="val 39286"/>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25</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9" name="AutoShape 50">
            <a:extLst>
              <a:ext uri="{FF2B5EF4-FFF2-40B4-BE49-F238E27FC236}">
                <a16:creationId xmlns:a16="http://schemas.microsoft.com/office/drawing/2014/main" id="{1BDD4DB9-14CF-E51A-9308-1A5CDD235531}"/>
              </a:ext>
            </a:extLst>
          </p:cNvPr>
          <p:cNvSpPr>
            <a:spLocks noChangeArrowheads="1"/>
          </p:cNvSpPr>
          <p:nvPr/>
        </p:nvSpPr>
        <p:spPr bwMode="auto">
          <a:xfrm>
            <a:off x="2948880" y="3831369"/>
            <a:ext cx="533400" cy="762000"/>
          </a:xfrm>
          <a:prstGeom prst="can">
            <a:avLst>
              <a:gd name="adj" fmla="val 35708"/>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rgbClr val="FFFFCC"/>
                </a:solidFill>
                <a:latin typeface="Arial" panose="020B0604020202020204" pitchFamily="34" charset="0"/>
                <a:sym typeface="Arial" panose="020B0604020202020204" pitchFamily="34" charset="0"/>
              </a:rPr>
              <a:t>21</a:t>
            </a:r>
            <a:endParaRPr lang="zh-CN" altLang="en-US" sz="2400" dirty="0">
              <a:solidFill>
                <a:srgbClr val="FFFFCC"/>
              </a:solidFill>
              <a:latin typeface="Times New Roman" panose="02020603050405020304" pitchFamily="18" charset="0"/>
              <a:sym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31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231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231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30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2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29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29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30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30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30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30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30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3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230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229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30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2302"/>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230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2300"/>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231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2301"/>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23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12299"/>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2298"/>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5" grpId="0" animBg="1"/>
      <p:bldP spid="12316" grpId="0" animBg="1"/>
      <p:bldP spid="12316" grpId="1" animBg="1"/>
      <p:bldP spid="12324" grpId="0" animBg="1"/>
      <p:bldP spid="12296" grpId="0" animBg="1"/>
      <p:bldP spid="12297" grpId="0"/>
      <p:bldP spid="12298" grpId="0" animBg="1"/>
      <p:bldP spid="12298" grpId="1" animBg="1"/>
      <p:bldP spid="12299" grpId="0" animBg="1"/>
      <p:bldP spid="12299" grpId="1" animBg="1"/>
      <p:bldP spid="12300" grpId="0" animBg="1"/>
      <p:bldP spid="12300" grpId="1" animBg="1"/>
      <p:bldP spid="12301" grpId="0" animBg="1"/>
      <p:bldP spid="12301" grpId="1" animBg="1"/>
      <p:bldP spid="12302" grpId="0" animBg="1"/>
      <p:bldP spid="12302" grpId="1" animBg="1"/>
      <p:bldP spid="12303" grpId="0" animBg="1"/>
      <p:bldP spid="12304" grpId="0"/>
      <p:bldP spid="12305" grpId="0" animBg="1"/>
      <p:bldP spid="12306" grpId="0" animBg="1"/>
      <p:bldP spid="12307" grpId="0" animBg="1"/>
      <p:bldP spid="12308" grpId="0" animBg="1"/>
      <p:bldP spid="12309" grpId="0" animBg="1"/>
      <p:bldP spid="12310" grpId="0" animBg="1"/>
      <p:bldP spid="12311" grpId="0" animBg="1"/>
      <p:bldP spid="3" grpId="1" animBg="1"/>
      <p:bldP spid="4" grpId="1" animBg="1"/>
      <p:bldP spid="5" grpId="0" animBg="1"/>
      <p:bldP spid="6" grpId="0" animBg="1"/>
      <p:bldP spid="7" grpId="0" animBg="1"/>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a:extLst>
              <a:ext uri="{FF2B5EF4-FFF2-40B4-BE49-F238E27FC236}">
                <a16:creationId xmlns:a16="http://schemas.microsoft.com/office/drawing/2014/main" id="{2F346F38-2750-4CAB-B61F-98CC97B3F37F}"/>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FA74EFA3-B8C3-4101-9753-53CDB3CE8BA0}" type="slidenum">
              <a:rPr lang="zh-CN" altLang="en-US" sz="2400">
                <a:solidFill>
                  <a:srgbClr val="000000"/>
                </a:solidFill>
              </a:rPr>
              <a:pPr algn="r" eaLnBrk="1" hangingPunct="1">
                <a:spcBef>
                  <a:spcPct val="50000"/>
                </a:spcBef>
                <a:buClrTx/>
                <a:buSzTx/>
                <a:buFont typeface="Arial" panose="020B0604020202020204" pitchFamily="34" charset="0"/>
                <a:buNone/>
              </a:pPr>
              <a:t>18</a:t>
            </a:fld>
            <a:endParaRPr lang="en-US" altLang="zh-CN" sz="2400"/>
          </a:p>
        </p:txBody>
      </p:sp>
      <p:grpSp>
        <p:nvGrpSpPr>
          <p:cNvPr id="13318" name="Group 37">
            <a:extLst>
              <a:ext uri="{FF2B5EF4-FFF2-40B4-BE49-F238E27FC236}">
                <a16:creationId xmlns:a16="http://schemas.microsoft.com/office/drawing/2014/main" id="{C5271BE4-16A3-47C2-906A-097FF2EF4D68}"/>
              </a:ext>
            </a:extLst>
          </p:cNvPr>
          <p:cNvGrpSpPr>
            <a:grpSpLocks/>
          </p:cNvGrpSpPr>
          <p:nvPr/>
        </p:nvGrpSpPr>
        <p:grpSpPr bwMode="auto">
          <a:xfrm>
            <a:off x="413280" y="1340768"/>
            <a:ext cx="8610600" cy="1828800"/>
            <a:chOff x="0" y="0"/>
            <a:chExt cx="5424" cy="1152"/>
          </a:xfrm>
        </p:grpSpPr>
        <p:sp>
          <p:nvSpPr>
            <p:cNvPr id="13329" name="Rectangle 38">
              <a:extLst>
                <a:ext uri="{FF2B5EF4-FFF2-40B4-BE49-F238E27FC236}">
                  <a16:creationId xmlns:a16="http://schemas.microsoft.com/office/drawing/2014/main" id="{550C0111-A2F3-455E-8848-CBAE78EED628}"/>
                </a:ext>
              </a:extLst>
            </p:cNvPr>
            <p:cNvSpPr>
              <a:spLocks noChangeArrowheads="1"/>
            </p:cNvSpPr>
            <p:nvPr/>
          </p:nvSpPr>
          <p:spPr bwMode="auto">
            <a:xfrm>
              <a:off x="0" y="68"/>
              <a:ext cx="1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b="1">
                <a:solidFill>
                  <a:schemeClr val="tx2"/>
                </a:solidFill>
                <a:latin typeface="Times New Roman" panose="02020603050405020304" pitchFamily="18" charset="0"/>
                <a:sym typeface="Times New Roman" panose="02020603050405020304" pitchFamily="18" charset="0"/>
              </a:endParaRPr>
            </a:p>
          </p:txBody>
        </p:sp>
        <p:sp>
          <p:nvSpPr>
            <p:cNvPr id="13330" name="Text Box 39">
              <a:extLst>
                <a:ext uri="{FF2B5EF4-FFF2-40B4-BE49-F238E27FC236}">
                  <a16:creationId xmlns:a16="http://schemas.microsoft.com/office/drawing/2014/main" id="{531E5742-5D74-49C3-A146-8055292A4401}"/>
                </a:ext>
              </a:extLst>
            </p:cNvPr>
            <p:cNvSpPr>
              <a:spLocks noChangeArrowheads="1"/>
            </p:cNvSpPr>
            <p:nvPr/>
          </p:nvSpPr>
          <p:spPr bwMode="auto">
            <a:xfrm>
              <a:off x="1277" y="768"/>
              <a:ext cx="34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a:latin typeface="Times New Roman" panose="02020603050405020304" pitchFamily="18" charset="0"/>
                  <a:sym typeface="Times New Roman" panose="02020603050405020304" pitchFamily="18" charset="0"/>
                </a:rPr>
                <a:t>0        1        2        3        4        5         </a:t>
              </a:r>
              <a:r>
                <a:rPr lang="en-US" altLang="zh-CN" sz="2400" b="1" i="1">
                  <a:latin typeface="Times New Roman" panose="02020603050405020304" pitchFamily="18" charset="0"/>
                  <a:sym typeface="Times New Roman" panose="02020603050405020304" pitchFamily="18" charset="0"/>
                </a:rPr>
                <a:t>temp</a:t>
              </a:r>
              <a:endParaRPr lang="en-US" altLang="zh-CN" sz="2400">
                <a:latin typeface="Times New Roman" panose="02020603050405020304" pitchFamily="18" charset="0"/>
                <a:sym typeface="Times New Roman" panose="02020603050405020304" pitchFamily="18" charset="0"/>
              </a:endParaRPr>
            </a:p>
          </p:txBody>
        </p:sp>
        <p:sp>
          <p:nvSpPr>
            <p:cNvPr id="13331" name="AutoShape 40" descr="白色大理石">
              <a:extLst>
                <a:ext uri="{FF2B5EF4-FFF2-40B4-BE49-F238E27FC236}">
                  <a16:creationId xmlns:a16="http://schemas.microsoft.com/office/drawing/2014/main" id="{B64A1E17-5307-4410-85D9-FCB9C1097DD6}"/>
                </a:ext>
              </a:extLst>
            </p:cNvPr>
            <p:cNvSpPr>
              <a:spLocks noChangeArrowheads="1"/>
            </p:cNvSpPr>
            <p:nvPr/>
          </p:nvSpPr>
          <p:spPr bwMode="auto">
            <a:xfrm>
              <a:off x="480" y="480"/>
              <a:ext cx="4944" cy="288"/>
            </a:xfrm>
            <a:prstGeom prst="parallelogram">
              <a:avLst>
                <a:gd name="adj" fmla="val 248360"/>
              </a:avLst>
            </a:prstGeom>
            <a:blipFill dpi="0" rotWithShape="0">
              <a:blip r:embed="rId2"/>
              <a:srcRect/>
              <a:tile tx="0" ty="0" sx="100000" sy="100000" flip="none" algn="tl"/>
            </a:blipFill>
            <a:ln w="952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a:solidFill>
                  <a:srgbClr val="000000"/>
                </a:solidFill>
              </a:endParaRPr>
            </a:p>
          </p:txBody>
        </p:sp>
        <p:sp>
          <p:nvSpPr>
            <p:cNvPr id="13332" name="AutoShape 41">
              <a:extLst>
                <a:ext uri="{FF2B5EF4-FFF2-40B4-BE49-F238E27FC236}">
                  <a16:creationId xmlns:a16="http://schemas.microsoft.com/office/drawing/2014/main" id="{7C3DF1A4-B76E-4671-9CE5-FB90BE74A6E6}"/>
                </a:ext>
              </a:extLst>
            </p:cNvPr>
            <p:cNvSpPr>
              <a:spLocks noChangeArrowheads="1"/>
            </p:cNvSpPr>
            <p:nvPr/>
          </p:nvSpPr>
          <p:spPr bwMode="auto">
            <a:xfrm>
              <a:off x="1680" y="240"/>
              <a:ext cx="336" cy="480"/>
            </a:xfrm>
            <a:prstGeom prst="can">
              <a:avLst>
                <a:gd name="adj" fmla="val 35708"/>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21</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13333" name="AutoShape 42">
              <a:extLst>
                <a:ext uri="{FF2B5EF4-FFF2-40B4-BE49-F238E27FC236}">
                  <a16:creationId xmlns:a16="http://schemas.microsoft.com/office/drawing/2014/main" id="{0017837E-2070-4FA3-859E-4C154DDE4FC9}"/>
                </a:ext>
              </a:extLst>
            </p:cNvPr>
            <p:cNvSpPr>
              <a:spLocks noChangeArrowheads="1"/>
            </p:cNvSpPr>
            <p:nvPr/>
          </p:nvSpPr>
          <p:spPr bwMode="auto">
            <a:xfrm>
              <a:off x="2160" y="192"/>
              <a:ext cx="336" cy="528"/>
            </a:xfrm>
            <a:prstGeom prst="can">
              <a:avLst>
                <a:gd name="adj" fmla="val 39286"/>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25</a:t>
              </a:r>
              <a:endParaRPr lang="zh-CN" altLang="en-US" sz="2400" b="1">
                <a:solidFill>
                  <a:srgbClr val="FFFFCC"/>
                </a:solidFill>
                <a:latin typeface="Times New Roman" panose="02020603050405020304" pitchFamily="18" charset="0"/>
                <a:sym typeface="Times New Roman" panose="02020603050405020304" pitchFamily="18" charset="0"/>
              </a:endParaRPr>
            </a:p>
          </p:txBody>
        </p:sp>
        <p:sp>
          <p:nvSpPr>
            <p:cNvPr id="13334" name="AutoShape 43">
              <a:extLst>
                <a:ext uri="{FF2B5EF4-FFF2-40B4-BE49-F238E27FC236}">
                  <a16:creationId xmlns:a16="http://schemas.microsoft.com/office/drawing/2014/main" id="{A1E904A9-6116-436C-97D9-0537510E8ECE}"/>
                </a:ext>
              </a:extLst>
            </p:cNvPr>
            <p:cNvSpPr>
              <a:spLocks noChangeArrowheads="1"/>
            </p:cNvSpPr>
            <p:nvPr/>
          </p:nvSpPr>
          <p:spPr bwMode="auto">
            <a:xfrm>
              <a:off x="3120" y="0"/>
              <a:ext cx="336" cy="720"/>
            </a:xfrm>
            <a:prstGeom prst="can">
              <a:avLst>
                <a:gd name="adj" fmla="val 53562"/>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49</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13335" name="AutoShape 44">
              <a:extLst>
                <a:ext uri="{FF2B5EF4-FFF2-40B4-BE49-F238E27FC236}">
                  <a16:creationId xmlns:a16="http://schemas.microsoft.com/office/drawing/2014/main" id="{13F0E445-2D96-4464-AEDD-24AAE356BC90}"/>
                </a:ext>
              </a:extLst>
            </p:cNvPr>
            <p:cNvSpPr>
              <a:spLocks noChangeArrowheads="1"/>
            </p:cNvSpPr>
            <p:nvPr/>
          </p:nvSpPr>
          <p:spPr bwMode="auto">
            <a:xfrm>
              <a:off x="2640" y="192"/>
              <a:ext cx="336" cy="528"/>
            </a:xfrm>
            <a:prstGeom prst="can">
              <a:avLst>
                <a:gd name="adj" fmla="val 39286"/>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25*</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13336" name="AutoShape 45">
              <a:extLst>
                <a:ext uri="{FF2B5EF4-FFF2-40B4-BE49-F238E27FC236}">
                  <a16:creationId xmlns:a16="http://schemas.microsoft.com/office/drawing/2014/main" id="{EC483BA0-A356-437A-83B6-3106465DAD74}"/>
                </a:ext>
              </a:extLst>
            </p:cNvPr>
            <p:cNvSpPr>
              <a:spLocks noChangeArrowheads="1"/>
            </p:cNvSpPr>
            <p:nvPr/>
          </p:nvSpPr>
          <p:spPr bwMode="auto">
            <a:xfrm>
              <a:off x="1200" y="288"/>
              <a:ext cx="336" cy="432"/>
            </a:xfrm>
            <a:prstGeom prst="can">
              <a:avLst>
                <a:gd name="adj" fmla="val 32143"/>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16</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13337" name="AutoShape 46">
              <a:extLst>
                <a:ext uri="{FF2B5EF4-FFF2-40B4-BE49-F238E27FC236}">
                  <a16:creationId xmlns:a16="http://schemas.microsoft.com/office/drawing/2014/main" id="{6B69BF63-9692-4070-B975-89A9B3C0CF6C}"/>
                </a:ext>
              </a:extLst>
            </p:cNvPr>
            <p:cNvSpPr>
              <a:spLocks noChangeArrowheads="1"/>
            </p:cNvSpPr>
            <p:nvPr/>
          </p:nvSpPr>
          <p:spPr bwMode="auto">
            <a:xfrm>
              <a:off x="3600" y="480"/>
              <a:ext cx="336" cy="240"/>
            </a:xfrm>
            <a:prstGeom prst="can">
              <a:avLst>
                <a:gd name="adj" fmla="val 25000"/>
              </a:avLst>
            </a:prstGeom>
            <a:gradFill rotWithShape="0">
              <a:gsLst>
                <a:gs pos="0">
                  <a:srgbClr val="747474"/>
                </a:gs>
                <a:gs pos="50000">
                  <a:srgbClr val="FFFFFF"/>
                </a:gs>
                <a:gs pos="100000">
                  <a:srgbClr val="7474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chemeClr val="bg1"/>
                  </a:solidFill>
                  <a:latin typeface="Arial" panose="020B0604020202020204" pitchFamily="34" charset="0"/>
                  <a:sym typeface="Arial" panose="020B0604020202020204" pitchFamily="34" charset="0"/>
                </a:rPr>
                <a:t>08</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3338" name="Text Box 47">
              <a:extLst>
                <a:ext uri="{FF2B5EF4-FFF2-40B4-BE49-F238E27FC236}">
                  <a16:creationId xmlns:a16="http://schemas.microsoft.com/office/drawing/2014/main" id="{AA2E1186-9704-4165-9D9F-BA42F2E7B211}"/>
                </a:ext>
              </a:extLst>
            </p:cNvPr>
            <p:cNvSpPr>
              <a:spLocks noChangeArrowheads="1"/>
            </p:cNvSpPr>
            <p:nvPr/>
          </p:nvSpPr>
          <p:spPr bwMode="auto">
            <a:xfrm>
              <a:off x="48" y="355"/>
              <a:ext cx="589"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en-US" altLang="zh-CN" b="1" i="1">
                  <a:solidFill>
                    <a:schemeClr val="hlink"/>
                  </a:solidFill>
                  <a:latin typeface="Times New Roman" panose="02020603050405020304" pitchFamily="18" charset="0"/>
                  <a:sym typeface="Times New Roman" panose="02020603050405020304" pitchFamily="18" charset="0"/>
                </a:rPr>
                <a:t>i </a:t>
              </a:r>
              <a:r>
                <a:rPr lang="en-US" altLang="zh-CN" b="1">
                  <a:solidFill>
                    <a:schemeClr val="hlink"/>
                  </a:solidFill>
                  <a:latin typeface="Times New Roman" panose="02020603050405020304" pitchFamily="18" charset="0"/>
                  <a:sym typeface="Times New Roman" panose="02020603050405020304" pitchFamily="18" charset="0"/>
                </a:rPr>
                <a:t>= 5</a:t>
              </a:r>
              <a:endParaRPr lang="en-US" altLang="zh-CN" sz="2400">
                <a:solidFill>
                  <a:schemeClr val="bg1"/>
                </a:solidFill>
                <a:latin typeface="Times New Roman" panose="02020603050405020304" pitchFamily="18" charset="0"/>
                <a:sym typeface="Times New Roman" panose="02020603050405020304" pitchFamily="18" charset="0"/>
              </a:endParaRPr>
            </a:p>
          </p:txBody>
        </p:sp>
        <p:sp>
          <p:nvSpPr>
            <p:cNvPr id="13339" name="Line 48">
              <a:extLst>
                <a:ext uri="{FF2B5EF4-FFF2-40B4-BE49-F238E27FC236}">
                  <a16:creationId xmlns:a16="http://schemas.microsoft.com/office/drawing/2014/main" id="{0ECBE51D-6181-4989-AA17-2660E2DD3583}"/>
                </a:ext>
              </a:extLst>
            </p:cNvPr>
            <p:cNvSpPr>
              <a:spLocks noChangeShapeType="1"/>
            </p:cNvSpPr>
            <p:nvPr/>
          </p:nvSpPr>
          <p:spPr bwMode="auto">
            <a:xfrm>
              <a:off x="3744" y="1056"/>
              <a:ext cx="624" cy="1"/>
            </a:xfrm>
            <a:prstGeom prst="line">
              <a:avLst/>
            </a:prstGeom>
            <a:noFill/>
            <a:ln w="19050">
              <a:solidFill>
                <a:srgbClr val="00808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0" name="Line 49">
              <a:extLst>
                <a:ext uri="{FF2B5EF4-FFF2-40B4-BE49-F238E27FC236}">
                  <a16:creationId xmlns:a16="http://schemas.microsoft.com/office/drawing/2014/main" id="{C0092F73-6020-406B-BE52-BCD89DF414B5}"/>
                </a:ext>
              </a:extLst>
            </p:cNvPr>
            <p:cNvSpPr>
              <a:spLocks noChangeShapeType="1"/>
            </p:cNvSpPr>
            <p:nvPr/>
          </p:nvSpPr>
          <p:spPr bwMode="auto">
            <a:xfrm flipH="1">
              <a:off x="1392" y="1152"/>
              <a:ext cx="2976" cy="1"/>
            </a:xfrm>
            <a:prstGeom prst="line">
              <a:avLst/>
            </a:prstGeom>
            <a:noFill/>
            <a:ln w="19050">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1" name="AutoShape 50">
              <a:extLst>
                <a:ext uri="{FF2B5EF4-FFF2-40B4-BE49-F238E27FC236}">
                  <a16:creationId xmlns:a16="http://schemas.microsoft.com/office/drawing/2014/main" id="{2A36BCA5-8189-47B5-A46F-E96C1F928FAB}"/>
                </a:ext>
              </a:extLst>
            </p:cNvPr>
            <p:cNvSpPr>
              <a:spLocks noChangeArrowheads="1"/>
            </p:cNvSpPr>
            <p:nvPr/>
          </p:nvSpPr>
          <p:spPr bwMode="auto">
            <a:xfrm>
              <a:off x="4272" y="480"/>
              <a:ext cx="336" cy="240"/>
            </a:xfrm>
            <a:prstGeom prst="can">
              <a:avLst>
                <a:gd name="adj" fmla="val 25000"/>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3300"/>
                  </a:solidFill>
                  <a:latin typeface="Arial" panose="020B0604020202020204" pitchFamily="34" charset="0"/>
                  <a:sym typeface="Arial" panose="020B0604020202020204" pitchFamily="34" charset="0"/>
                </a:rPr>
                <a:t>08</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3342" name="Line 51">
              <a:extLst>
                <a:ext uri="{FF2B5EF4-FFF2-40B4-BE49-F238E27FC236}">
                  <a16:creationId xmlns:a16="http://schemas.microsoft.com/office/drawing/2014/main" id="{FC73D33B-2766-4096-99BC-91F2C0F83CDB}"/>
                </a:ext>
              </a:extLst>
            </p:cNvPr>
            <p:cNvSpPr>
              <a:spLocks noChangeShapeType="1"/>
            </p:cNvSpPr>
            <p:nvPr/>
          </p:nvSpPr>
          <p:spPr bwMode="auto">
            <a:xfrm>
              <a:off x="3312" y="1104"/>
              <a:ext cx="432" cy="1"/>
            </a:xfrm>
            <a:prstGeom prst="line">
              <a:avLst/>
            </a:prstGeom>
            <a:noFill/>
            <a:ln w="1905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3" name="Line 52">
              <a:extLst>
                <a:ext uri="{FF2B5EF4-FFF2-40B4-BE49-F238E27FC236}">
                  <a16:creationId xmlns:a16="http://schemas.microsoft.com/office/drawing/2014/main" id="{1F40FF38-3811-4436-A377-798066AC0546}"/>
                </a:ext>
              </a:extLst>
            </p:cNvPr>
            <p:cNvSpPr>
              <a:spLocks noChangeShapeType="1"/>
            </p:cNvSpPr>
            <p:nvPr/>
          </p:nvSpPr>
          <p:spPr bwMode="auto">
            <a:xfrm>
              <a:off x="2832" y="1104"/>
              <a:ext cx="432" cy="1"/>
            </a:xfrm>
            <a:prstGeom prst="line">
              <a:avLst/>
            </a:prstGeom>
            <a:noFill/>
            <a:ln w="1905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4" name="Line 53">
              <a:extLst>
                <a:ext uri="{FF2B5EF4-FFF2-40B4-BE49-F238E27FC236}">
                  <a16:creationId xmlns:a16="http://schemas.microsoft.com/office/drawing/2014/main" id="{FEC25301-0112-4048-9224-995B8AE006A6}"/>
                </a:ext>
              </a:extLst>
            </p:cNvPr>
            <p:cNvSpPr>
              <a:spLocks noChangeShapeType="1"/>
            </p:cNvSpPr>
            <p:nvPr/>
          </p:nvSpPr>
          <p:spPr bwMode="auto">
            <a:xfrm>
              <a:off x="2352" y="1104"/>
              <a:ext cx="432" cy="1"/>
            </a:xfrm>
            <a:prstGeom prst="line">
              <a:avLst/>
            </a:prstGeom>
            <a:noFill/>
            <a:ln w="1905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5" name="Line 54">
              <a:extLst>
                <a:ext uri="{FF2B5EF4-FFF2-40B4-BE49-F238E27FC236}">
                  <a16:creationId xmlns:a16="http://schemas.microsoft.com/office/drawing/2014/main" id="{2F246EE0-3A02-4061-AE8E-A487788A6F95}"/>
                </a:ext>
              </a:extLst>
            </p:cNvPr>
            <p:cNvSpPr>
              <a:spLocks noChangeShapeType="1"/>
            </p:cNvSpPr>
            <p:nvPr/>
          </p:nvSpPr>
          <p:spPr bwMode="auto">
            <a:xfrm>
              <a:off x="1872" y="1104"/>
              <a:ext cx="432" cy="1"/>
            </a:xfrm>
            <a:prstGeom prst="line">
              <a:avLst/>
            </a:prstGeom>
            <a:noFill/>
            <a:ln w="1905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6" name="Line 55">
              <a:extLst>
                <a:ext uri="{FF2B5EF4-FFF2-40B4-BE49-F238E27FC236}">
                  <a16:creationId xmlns:a16="http://schemas.microsoft.com/office/drawing/2014/main" id="{0D283538-F759-44F0-B345-37F2CCEE6E7D}"/>
                </a:ext>
              </a:extLst>
            </p:cNvPr>
            <p:cNvSpPr>
              <a:spLocks noChangeShapeType="1"/>
            </p:cNvSpPr>
            <p:nvPr/>
          </p:nvSpPr>
          <p:spPr bwMode="auto">
            <a:xfrm>
              <a:off x="1392" y="1104"/>
              <a:ext cx="432" cy="1"/>
            </a:xfrm>
            <a:prstGeom prst="line">
              <a:avLst/>
            </a:prstGeom>
            <a:noFill/>
            <a:ln w="19050">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319" name="Group 56">
            <a:extLst>
              <a:ext uri="{FF2B5EF4-FFF2-40B4-BE49-F238E27FC236}">
                <a16:creationId xmlns:a16="http://schemas.microsoft.com/office/drawing/2014/main" id="{CED6909C-A2FF-4F0A-BA5D-B0BD7C13F3F7}"/>
              </a:ext>
            </a:extLst>
          </p:cNvPr>
          <p:cNvGrpSpPr>
            <a:grpSpLocks/>
          </p:cNvGrpSpPr>
          <p:nvPr/>
        </p:nvGrpSpPr>
        <p:grpSpPr bwMode="auto">
          <a:xfrm>
            <a:off x="489480" y="3550568"/>
            <a:ext cx="8458200" cy="1676400"/>
            <a:chOff x="0" y="0"/>
            <a:chExt cx="5328" cy="1056"/>
          </a:xfrm>
        </p:grpSpPr>
        <p:sp>
          <p:nvSpPr>
            <p:cNvPr id="13320" name="AutoShape 57" descr="白色大理石">
              <a:extLst>
                <a:ext uri="{FF2B5EF4-FFF2-40B4-BE49-F238E27FC236}">
                  <a16:creationId xmlns:a16="http://schemas.microsoft.com/office/drawing/2014/main" id="{B3120CAB-071C-43CE-B851-38C3A9436A2E}"/>
                </a:ext>
              </a:extLst>
            </p:cNvPr>
            <p:cNvSpPr>
              <a:spLocks noChangeArrowheads="1"/>
            </p:cNvSpPr>
            <p:nvPr/>
          </p:nvSpPr>
          <p:spPr bwMode="auto">
            <a:xfrm>
              <a:off x="384" y="480"/>
              <a:ext cx="4944" cy="288"/>
            </a:xfrm>
            <a:prstGeom prst="parallelogram">
              <a:avLst>
                <a:gd name="adj" fmla="val 248360"/>
              </a:avLst>
            </a:prstGeom>
            <a:blipFill dpi="0" rotWithShape="0">
              <a:blip r:embed="rId2"/>
              <a:srcRect/>
              <a:tile tx="0" ty="0" sx="100000" sy="100000" flip="none" algn="tl"/>
            </a:blipFill>
            <a:ln w="952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a:solidFill>
                  <a:srgbClr val="000000"/>
                </a:solidFill>
              </a:endParaRPr>
            </a:p>
          </p:txBody>
        </p:sp>
        <p:sp>
          <p:nvSpPr>
            <p:cNvPr id="13321" name="AutoShape 58">
              <a:extLst>
                <a:ext uri="{FF2B5EF4-FFF2-40B4-BE49-F238E27FC236}">
                  <a16:creationId xmlns:a16="http://schemas.microsoft.com/office/drawing/2014/main" id="{8F86D837-FEC7-4534-BD29-CA61AFF80384}"/>
                </a:ext>
              </a:extLst>
            </p:cNvPr>
            <p:cNvSpPr>
              <a:spLocks noChangeArrowheads="1"/>
            </p:cNvSpPr>
            <p:nvPr/>
          </p:nvSpPr>
          <p:spPr bwMode="auto">
            <a:xfrm>
              <a:off x="2160" y="240"/>
              <a:ext cx="336" cy="480"/>
            </a:xfrm>
            <a:prstGeom prst="can">
              <a:avLst>
                <a:gd name="adj" fmla="val 35708"/>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21</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13322" name="AutoShape 59">
              <a:extLst>
                <a:ext uri="{FF2B5EF4-FFF2-40B4-BE49-F238E27FC236}">
                  <a16:creationId xmlns:a16="http://schemas.microsoft.com/office/drawing/2014/main" id="{2B51ED48-AF2F-40E8-9149-0EE06E947395}"/>
                </a:ext>
              </a:extLst>
            </p:cNvPr>
            <p:cNvSpPr>
              <a:spLocks noChangeArrowheads="1"/>
            </p:cNvSpPr>
            <p:nvPr/>
          </p:nvSpPr>
          <p:spPr bwMode="auto">
            <a:xfrm>
              <a:off x="2640" y="192"/>
              <a:ext cx="336" cy="528"/>
            </a:xfrm>
            <a:prstGeom prst="can">
              <a:avLst>
                <a:gd name="adj" fmla="val 39286"/>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25</a:t>
              </a:r>
              <a:endParaRPr lang="zh-CN" altLang="en-US" sz="2400">
                <a:solidFill>
                  <a:srgbClr val="000000"/>
                </a:solidFill>
                <a:latin typeface="Times New Roman" panose="02020603050405020304" pitchFamily="18" charset="0"/>
                <a:sym typeface="Times New Roman" panose="02020603050405020304" pitchFamily="18" charset="0"/>
              </a:endParaRPr>
            </a:p>
          </p:txBody>
        </p:sp>
        <p:sp>
          <p:nvSpPr>
            <p:cNvPr id="13323" name="AutoShape 60">
              <a:extLst>
                <a:ext uri="{FF2B5EF4-FFF2-40B4-BE49-F238E27FC236}">
                  <a16:creationId xmlns:a16="http://schemas.microsoft.com/office/drawing/2014/main" id="{9828717C-6E8C-44D2-885C-F5043419061B}"/>
                </a:ext>
              </a:extLst>
            </p:cNvPr>
            <p:cNvSpPr>
              <a:spLocks noChangeArrowheads="1"/>
            </p:cNvSpPr>
            <p:nvPr/>
          </p:nvSpPr>
          <p:spPr bwMode="auto">
            <a:xfrm>
              <a:off x="3600" y="0"/>
              <a:ext cx="336" cy="720"/>
            </a:xfrm>
            <a:prstGeom prst="can">
              <a:avLst>
                <a:gd name="adj" fmla="val 53562"/>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rgbClr val="FFFFCC"/>
                  </a:solidFill>
                  <a:latin typeface="Arial" panose="020B0604020202020204" pitchFamily="34" charset="0"/>
                  <a:sym typeface="Arial" panose="020B0604020202020204" pitchFamily="34" charset="0"/>
                </a:rPr>
                <a:t>49</a:t>
              </a:r>
              <a:endParaRPr lang="zh-CN" altLang="en-US" sz="2400" dirty="0">
                <a:solidFill>
                  <a:srgbClr val="FFFFCC"/>
                </a:solidFill>
                <a:latin typeface="Times New Roman" panose="02020603050405020304" pitchFamily="18" charset="0"/>
                <a:sym typeface="Times New Roman" panose="02020603050405020304" pitchFamily="18" charset="0"/>
              </a:endParaRPr>
            </a:p>
          </p:txBody>
        </p:sp>
        <p:sp>
          <p:nvSpPr>
            <p:cNvPr id="13324" name="AutoShape 61">
              <a:extLst>
                <a:ext uri="{FF2B5EF4-FFF2-40B4-BE49-F238E27FC236}">
                  <a16:creationId xmlns:a16="http://schemas.microsoft.com/office/drawing/2014/main" id="{55CD4D07-881B-4226-BA7B-18C9CE3AD5EA}"/>
                </a:ext>
              </a:extLst>
            </p:cNvPr>
            <p:cNvSpPr>
              <a:spLocks noChangeArrowheads="1"/>
            </p:cNvSpPr>
            <p:nvPr/>
          </p:nvSpPr>
          <p:spPr bwMode="auto">
            <a:xfrm>
              <a:off x="3120" y="192"/>
              <a:ext cx="336" cy="528"/>
            </a:xfrm>
            <a:prstGeom prst="can">
              <a:avLst>
                <a:gd name="adj" fmla="val 39286"/>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25*</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13325" name="AutoShape 62">
              <a:extLst>
                <a:ext uri="{FF2B5EF4-FFF2-40B4-BE49-F238E27FC236}">
                  <a16:creationId xmlns:a16="http://schemas.microsoft.com/office/drawing/2014/main" id="{C02CE943-FF39-4A4C-89B3-D9FC19C7B7E3}"/>
                </a:ext>
              </a:extLst>
            </p:cNvPr>
            <p:cNvSpPr>
              <a:spLocks noChangeArrowheads="1"/>
            </p:cNvSpPr>
            <p:nvPr/>
          </p:nvSpPr>
          <p:spPr bwMode="auto">
            <a:xfrm>
              <a:off x="1680" y="288"/>
              <a:ext cx="336" cy="432"/>
            </a:xfrm>
            <a:prstGeom prst="can">
              <a:avLst>
                <a:gd name="adj" fmla="val 32143"/>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16</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13326" name="AutoShape 63">
              <a:extLst>
                <a:ext uri="{FF2B5EF4-FFF2-40B4-BE49-F238E27FC236}">
                  <a16:creationId xmlns:a16="http://schemas.microsoft.com/office/drawing/2014/main" id="{6AEF3F83-15FC-47B7-8A83-D330320082C1}"/>
                </a:ext>
              </a:extLst>
            </p:cNvPr>
            <p:cNvSpPr>
              <a:spLocks noChangeArrowheads="1"/>
            </p:cNvSpPr>
            <p:nvPr/>
          </p:nvSpPr>
          <p:spPr bwMode="auto">
            <a:xfrm>
              <a:off x="1200" y="480"/>
              <a:ext cx="336" cy="240"/>
            </a:xfrm>
            <a:prstGeom prst="can">
              <a:avLst>
                <a:gd name="adj" fmla="val 25000"/>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Arial" panose="020B0604020202020204" pitchFamily="34" charset="0"/>
                  <a:sym typeface="Arial" panose="020B0604020202020204" pitchFamily="34" charset="0"/>
                </a:rPr>
                <a:t>08</a:t>
              </a:r>
              <a:endParaRPr lang="zh-CN" altLang="en-US" sz="2400">
                <a:solidFill>
                  <a:srgbClr val="FFFFCC"/>
                </a:solidFill>
                <a:latin typeface="Times New Roman" panose="02020603050405020304" pitchFamily="18" charset="0"/>
                <a:sym typeface="Times New Roman" panose="02020603050405020304" pitchFamily="18" charset="0"/>
              </a:endParaRPr>
            </a:p>
          </p:txBody>
        </p:sp>
        <p:sp>
          <p:nvSpPr>
            <p:cNvPr id="13327" name="Text Box 64">
              <a:extLst>
                <a:ext uri="{FF2B5EF4-FFF2-40B4-BE49-F238E27FC236}">
                  <a16:creationId xmlns:a16="http://schemas.microsoft.com/office/drawing/2014/main" id="{ECC636B7-A3B5-4270-B746-65522D54D852}"/>
                </a:ext>
              </a:extLst>
            </p:cNvPr>
            <p:cNvSpPr>
              <a:spLocks noChangeArrowheads="1"/>
            </p:cNvSpPr>
            <p:nvPr/>
          </p:nvSpPr>
          <p:spPr bwMode="auto">
            <a:xfrm>
              <a:off x="1276" y="768"/>
              <a:ext cx="26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a:latin typeface="Times New Roman" panose="02020603050405020304" pitchFamily="18" charset="0"/>
                  <a:sym typeface="Times New Roman" panose="02020603050405020304" pitchFamily="18" charset="0"/>
                </a:rPr>
                <a:t>0        1        2        3        4        5</a:t>
              </a:r>
              <a:endParaRPr lang="zh-CN" altLang="en-US" sz="2400">
                <a:latin typeface="Times New Roman" panose="02020603050405020304" pitchFamily="18" charset="0"/>
                <a:sym typeface="Times New Roman" panose="02020603050405020304" pitchFamily="18" charset="0"/>
              </a:endParaRPr>
            </a:p>
          </p:txBody>
        </p:sp>
        <p:sp>
          <p:nvSpPr>
            <p:cNvPr id="13328" name="Text Box 65">
              <a:extLst>
                <a:ext uri="{FF2B5EF4-FFF2-40B4-BE49-F238E27FC236}">
                  <a16:creationId xmlns:a16="http://schemas.microsoft.com/office/drawing/2014/main" id="{899B6D22-F5D5-4EAD-A7C1-C2947B8B069F}"/>
                </a:ext>
              </a:extLst>
            </p:cNvPr>
            <p:cNvSpPr>
              <a:spLocks noChangeArrowheads="1"/>
            </p:cNvSpPr>
            <p:nvPr/>
          </p:nvSpPr>
          <p:spPr bwMode="auto">
            <a:xfrm>
              <a:off x="0" y="386"/>
              <a:ext cx="6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a:solidFill>
                    <a:schemeClr val="hlink"/>
                  </a:solidFill>
                  <a:latin typeface="Times New Roman" panose="02020603050405020304" pitchFamily="18" charset="0"/>
                  <a:ea typeface="隶书" panose="02010509060101010101" pitchFamily="49" charset="-122"/>
                  <a:sym typeface="Times New Roman" panose="02020603050405020304" pitchFamily="18" charset="0"/>
                </a:rPr>
                <a:t>完成</a:t>
              </a:r>
              <a:endParaRPr lang="zh-CN" altLang="en-US" sz="2400" b="1">
                <a:solidFill>
                  <a:schemeClr val="bg1"/>
                </a:solidFill>
                <a:latin typeface="Times New Roman" panose="02020603050405020304" pitchFamily="18" charset="0"/>
                <a:ea typeface="仿宋_GB2312" pitchFamily="1" charset="-122"/>
                <a:sym typeface="Times New Roman" panose="02020603050405020304" pitchFamily="18" charset="0"/>
              </a:endParaRPr>
            </a:p>
          </p:txBody>
        </p:sp>
      </p:grpSp>
      <p:sp>
        <p:nvSpPr>
          <p:cNvPr id="2" name="Text Box 4">
            <a:extLst>
              <a:ext uri="{FF2B5EF4-FFF2-40B4-BE49-F238E27FC236}">
                <a16:creationId xmlns:a16="http://schemas.microsoft.com/office/drawing/2014/main" id="{FB12C6A7-7F9E-4B1F-9515-381A8688BF44}"/>
              </a:ext>
            </a:extLst>
          </p:cNvPr>
          <p:cNvSpPr>
            <a:spLocks noChangeArrowheads="1"/>
          </p:cNvSpPr>
          <p:nvPr/>
        </p:nvSpPr>
        <p:spPr bwMode="auto">
          <a:xfrm>
            <a:off x="578296" y="11998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直接插入排序举例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a:extLst>
              <a:ext uri="{FF2B5EF4-FFF2-40B4-BE49-F238E27FC236}">
                <a16:creationId xmlns:a16="http://schemas.microsoft.com/office/drawing/2014/main" id="{D5502EDA-18D0-4905-9E92-FB93727F5759}"/>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259B5CC-73E8-49AA-B403-95FAB5775DE7}" type="slidenum">
              <a:rPr lang="zh-CN" altLang="en-US" sz="2400">
                <a:solidFill>
                  <a:srgbClr val="000000"/>
                </a:solidFill>
              </a:rPr>
              <a:pPr algn="r" eaLnBrk="1" hangingPunct="1">
                <a:spcBef>
                  <a:spcPct val="50000"/>
                </a:spcBef>
                <a:buClrTx/>
                <a:buSzTx/>
                <a:buFont typeface="Arial" panose="020B0604020202020204" pitchFamily="34" charset="0"/>
                <a:buNone/>
              </a:pPr>
              <a:t>19</a:t>
            </a:fld>
            <a:endParaRPr lang="en-US" altLang="zh-CN" sz="2400"/>
          </a:p>
        </p:txBody>
      </p:sp>
      <p:sp>
        <p:nvSpPr>
          <p:cNvPr id="2" name="Text Box 4">
            <a:extLst>
              <a:ext uri="{FF2B5EF4-FFF2-40B4-BE49-F238E27FC236}">
                <a16:creationId xmlns:a16="http://schemas.microsoft.com/office/drawing/2014/main" id="{7FE0A699-1D04-4DCE-9ED9-43BC4E0D0FCF}"/>
              </a:ext>
            </a:extLst>
          </p:cNvPr>
          <p:cNvSpPr>
            <a:spLocks noChangeArrowheads="1"/>
          </p:cNvSpPr>
          <p:nvPr/>
        </p:nvSpPr>
        <p:spPr bwMode="auto">
          <a:xfrm>
            <a:off x="539904" y="116632"/>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直接插入排序算法实现</a:t>
            </a:r>
          </a:p>
        </p:txBody>
      </p:sp>
      <p:sp>
        <p:nvSpPr>
          <p:cNvPr id="4" name="文本框 3">
            <a:extLst>
              <a:ext uri="{FF2B5EF4-FFF2-40B4-BE49-F238E27FC236}">
                <a16:creationId xmlns:a16="http://schemas.microsoft.com/office/drawing/2014/main" id="{4411BF84-C100-E7B3-004F-D4154E19C79C}"/>
              </a:ext>
            </a:extLst>
          </p:cNvPr>
          <p:cNvSpPr txBox="1"/>
          <p:nvPr/>
        </p:nvSpPr>
        <p:spPr>
          <a:xfrm>
            <a:off x="539904" y="1225689"/>
            <a:ext cx="8611592" cy="5632311"/>
          </a:xfrm>
          <a:prstGeom prst="rect">
            <a:avLst/>
          </a:prstGeom>
          <a:noFill/>
        </p:spPr>
        <p:txBody>
          <a:bodyPr wrap="square">
            <a:spAutoFit/>
          </a:bodyPr>
          <a:lstStyle/>
          <a:p>
            <a:r>
              <a:rPr lang="en-US" altLang="zh-CN" sz="2400" b="0" i="0" dirty="0">
                <a:solidFill>
                  <a:srgbClr val="0000FF"/>
                </a:solidFill>
                <a:effectLst/>
                <a:latin typeface="+mn-ea"/>
                <a:ea typeface="+mn-ea"/>
              </a:rPr>
              <a:t>void</a:t>
            </a:r>
            <a:r>
              <a:rPr lang="en-US" altLang="zh-CN" sz="2400" b="0" i="0" dirty="0">
                <a:solidFill>
                  <a:srgbClr val="000000"/>
                </a:solidFill>
                <a:effectLst/>
                <a:latin typeface="+mn-ea"/>
                <a:ea typeface="+mn-ea"/>
              </a:rPr>
              <a:t> </a:t>
            </a:r>
            <a:r>
              <a:rPr lang="en-US" altLang="zh-CN" sz="2400" b="0" i="0" dirty="0" err="1">
                <a:solidFill>
                  <a:srgbClr val="795E26"/>
                </a:solidFill>
                <a:effectLst/>
                <a:latin typeface="+mn-ea"/>
                <a:ea typeface="+mn-ea"/>
              </a:rPr>
              <a:t>InsertSort</a:t>
            </a:r>
            <a:r>
              <a:rPr lang="en-US" altLang="zh-CN" sz="2400" b="0" i="0" dirty="0">
                <a:solidFill>
                  <a:srgbClr val="000000"/>
                </a:solidFill>
                <a:effectLst/>
                <a:latin typeface="+mn-ea"/>
                <a:ea typeface="+mn-ea"/>
              </a:rPr>
              <a:t>(</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r</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n</a:t>
            </a:r>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a:t>
            </a:r>
          </a:p>
          <a:p>
            <a:r>
              <a:rPr lang="en-US" altLang="zh-CN" sz="2400" b="0" i="0" dirty="0">
                <a:solidFill>
                  <a:srgbClr val="008000"/>
                </a:solidFill>
                <a:effectLst/>
                <a:latin typeface="+mn-ea"/>
                <a:ea typeface="+mn-ea"/>
              </a:rPr>
              <a:t>    // </a:t>
            </a:r>
            <a:r>
              <a:rPr lang="zh-CN" altLang="en-US" sz="2400" b="0" i="0" dirty="0">
                <a:solidFill>
                  <a:srgbClr val="008000"/>
                </a:solidFill>
                <a:effectLst/>
                <a:latin typeface="+mn-ea"/>
                <a:ea typeface="+mn-ea"/>
              </a:rPr>
              <a:t>假设关键字为整型，放在向量</a:t>
            </a:r>
            <a:r>
              <a:rPr lang="en-US" altLang="zh-CN" sz="2400" b="0" i="0" dirty="0">
                <a:solidFill>
                  <a:srgbClr val="008000"/>
                </a:solidFill>
                <a:effectLst/>
                <a:latin typeface="+mn-ea"/>
                <a:ea typeface="+mn-ea"/>
              </a:rPr>
              <a:t>r[]</a:t>
            </a:r>
            <a:r>
              <a:rPr lang="zh-CN" altLang="en-US" sz="2400" b="0" i="0" dirty="0">
                <a:solidFill>
                  <a:srgbClr val="008000"/>
                </a:solidFill>
                <a:effectLst/>
                <a:latin typeface="+mn-ea"/>
                <a:ea typeface="+mn-ea"/>
              </a:rPr>
              <a:t>中</a:t>
            </a:r>
            <a:endParaRPr lang="zh-CN" altLang="en-US" sz="2400" b="0" i="0" dirty="0">
              <a:solidFill>
                <a:srgbClr val="000000"/>
              </a:solidFill>
              <a:effectLst/>
              <a:latin typeface="+mn-ea"/>
              <a:ea typeface="+mn-ea"/>
            </a:endParaRPr>
          </a:p>
          <a:p>
            <a:r>
              <a:rPr lang="zh-CN" altLang="en-US"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n</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j</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temp</a:t>
            </a:r>
            <a:r>
              <a:rPr lang="en-US" altLang="zh-CN" sz="2400" b="0" i="0" dirty="0">
                <a:solidFill>
                  <a:srgbClr val="000000"/>
                </a:solidFill>
                <a:effectLst/>
                <a:latin typeface="+mn-ea"/>
                <a:ea typeface="+mn-ea"/>
              </a:rPr>
              <a:t>;</a:t>
            </a:r>
          </a:p>
          <a:p>
            <a:br>
              <a:rPr lang="en-US" altLang="zh-CN" sz="2400" b="0" i="0" dirty="0">
                <a:solidFill>
                  <a:srgbClr val="000000"/>
                </a:solidFill>
                <a:effectLst/>
                <a:latin typeface="+mn-ea"/>
                <a:ea typeface="+mn-ea"/>
              </a:rPr>
            </a:br>
            <a:r>
              <a:rPr lang="en-US" altLang="zh-CN" sz="2400" b="0" i="0" dirty="0">
                <a:solidFill>
                  <a:srgbClr val="008000"/>
                </a:solidFill>
                <a:effectLst/>
                <a:latin typeface="+mn-ea"/>
                <a:ea typeface="+mn-ea"/>
              </a:rPr>
              <a:t>    // </a:t>
            </a:r>
            <a:r>
              <a:rPr lang="zh-CN" altLang="en-US" sz="2400" b="0" i="0" dirty="0">
                <a:solidFill>
                  <a:srgbClr val="008000"/>
                </a:solidFill>
                <a:effectLst/>
                <a:latin typeface="+mn-ea"/>
                <a:ea typeface="+mn-ea"/>
              </a:rPr>
              <a:t>将</a:t>
            </a:r>
            <a:r>
              <a:rPr lang="en-US" altLang="zh-CN" sz="2400" b="0" i="0" dirty="0">
                <a:solidFill>
                  <a:srgbClr val="008000"/>
                </a:solidFill>
                <a:effectLst/>
                <a:latin typeface="+mn-ea"/>
                <a:ea typeface="+mn-ea"/>
              </a:rPr>
              <a:t>r[</a:t>
            </a:r>
            <a:r>
              <a:rPr lang="en-US" altLang="zh-CN" sz="2400" b="0" i="0" dirty="0" err="1">
                <a:solidFill>
                  <a:srgbClr val="008000"/>
                </a:solidFill>
                <a:effectLst/>
                <a:latin typeface="+mn-ea"/>
                <a:ea typeface="+mn-ea"/>
              </a:rPr>
              <a:t>i</a:t>
            </a:r>
            <a:r>
              <a:rPr lang="en-US" altLang="zh-CN" sz="2400" b="0" i="0" dirty="0">
                <a:solidFill>
                  <a:srgbClr val="008000"/>
                </a:solidFill>
                <a:effectLst/>
                <a:latin typeface="+mn-ea"/>
                <a:ea typeface="+mn-ea"/>
              </a:rPr>
              <a:t>]</a:t>
            </a:r>
            <a:r>
              <a:rPr lang="zh-CN" altLang="en-US" sz="2400" b="0" i="0" dirty="0">
                <a:solidFill>
                  <a:srgbClr val="008000"/>
                </a:solidFill>
                <a:effectLst/>
                <a:latin typeface="+mn-ea"/>
                <a:ea typeface="+mn-ea"/>
              </a:rPr>
              <a:t>插入已排好序的</a:t>
            </a:r>
            <a:r>
              <a:rPr lang="en-US" altLang="zh-CN" sz="2400" b="0" i="0" dirty="0">
                <a:solidFill>
                  <a:srgbClr val="008000"/>
                </a:solidFill>
                <a:effectLst/>
                <a:latin typeface="+mn-ea"/>
                <a:ea typeface="+mn-ea"/>
              </a:rPr>
              <a:t>r[0],...,r[i-1]</a:t>
            </a:r>
            <a:r>
              <a:rPr lang="zh-CN" altLang="en-US" sz="2400" b="0" i="0" dirty="0">
                <a:solidFill>
                  <a:srgbClr val="008000"/>
                </a:solidFill>
                <a:effectLst/>
                <a:latin typeface="+mn-ea"/>
                <a:ea typeface="+mn-ea"/>
              </a:rPr>
              <a:t>中</a:t>
            </a:r>
            <a:endParaRPr lang="zh-CN" altLang="en-US" sz="2400" b="0" i="0" dirty="0">
              <a:solidFill>
                <a:srgbClr val="000000"/>
              </a:solidFill>
              <a:effectLst/>
              <a:latin typeface="+mn-ea"/>
              <a:ea typeface="+mn-ea"/>
            </a:endParaRPr>
          </a:p>
          <a:p>
            <a:r>
              <a:rPr lang="zh-CN" altLang="en-US" sz="2400" b="0" i="0" dirty="0">
                <a:solidFill>
                  <a:srgbClr val="000000"/>
                </a:solidFill>
                <a:effectLst/>
                <a:latin typeface="+mn-ea"/>
                <a:ea typeface="+mn-ea"/>
              </a:rPr>
              <a:t>    </a:t>
            </a:r>
            <a:r>
              <a:rPr lang="en-US" altLang="zh-CN" sz="2400" b="0" i="0" dirty="0">
                <a:solidFill>
                  <a:srgbClr val="AF00DB"/>
                </a:solidFill>
                <a:effectLst/>
                <a:latin typeface="+mn-ea"/>
                <a:ea typeface="+mn-ea"/>
              </a:rPr>
              <a:t>for</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i</a:t>
            </a:r>
            <a:r>
              <a:rPr lang="en-US" altLang="zh-CN" sz="2400" b="0" i="0" dirty="0">
                <a:solidFill>
                  <a:srgbClr val="000000"/>
                </a:solidFill>
                <a:effectLst/>
                <a:latin typeface="+mn-ea"/>
                <a:ea typeface="+mn-ea"/>
              </a:rPr>
              <a:t> = </a:t>
            </a:r>
            <a:r>
              <a:rPr lang="en-US" altLang="zh-CN" sz="2400" b="0" i="0" dirty="0">
                <a:solidFill>
                  <a:srgbClr val="098658"/>
                </a:solidFill>
                <a:effectLst/>
                <a:latin typeface="+mn-ea"/>
                <a:ea typeface="+mn-ea"/>
              </a:rPr>
              <a:t>1</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i</a:t>
            </a:r>
            <a:r>
              <a:rPr lang="en-US" altLang="zh-CN" sz="2400" b="0" i="0" dirty="0">
                <a:solidFill>
                  <a:srgbClr val="000000"/>
                </a:solidFill>
                <a:effectLst/>
                <a:latin typeface="+mn-ea"/>
                <a:ea typeface="+mn-ea"/>
              </a:rPr>
              <a:t> &lt; </a:t>
            </a:r>
            <a:r>
              <a:rPr lang="en-US" altLang="zh-CN" sz="2400" b="0" i="0" dirty="0">
                <a:solidFill>
                  <a:srgbClr val="001080"/>
                </a:solidFill>
                <a:effectLst/>
                <a:latin typeface="+mn-ea"/>
                <a:ea typeface="+mn-ea"/>
              </a:rPr>
              <a:t>n</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i</a:t>
            </a:r>
            <a:r>
              <a:rPr lang="en-US" altLang="zh-CN" sz="2400" b="0" i="0" dirty="0">
                <a:solidFill>
                  <a:srgbClr val="000000"/>
                </a:solidFill>
                <a:effectLst/>
                <a:latin typeface="+mn-ea"/>
                <a:ea typeface="+mn-ea"/>
              </a:rPr>
              <a:t>++)   </a:t>
            </a:r>
          </a:p>
          <a:p>
            <a:r>
              <a:rPr lang="en-US" altLang="zh-CN" sz="2400" b="0" i="0" dirty="0">
                <a:solidFill>
                  <a:srgbClr val="000000"/>
                </a:solidFill>
                <a:effectLst/>
                <a:latin typeface="+mn-ea"/>
                <a:ea typeface="+mn-ea"/>
              </a:rPr>
              <a:t>    {</a:t>
            </a:r>
          </a:p>
          <a:p>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temp</a:t>
            </a:r>
            <a:r>
              <a:rPr lang="en-US" altLang="zh-CN" sz="2400" b="0" i="0" dirty="0">
                <a:solidFill>
                  <a:srgbClr val="000000"/>
                </a:solidFill>
                <a:effectLst/>
                <a:latin typeface="+mn-ea"/>
                <a:ea typeface="+mn-ea"/>
              </a:rPr>
              <a:t> = </a:t>
            </a:r>
            <a:r>
              <a:rPr lang="en-US" altLang="zh-CN" sz="2400" b="0" i="0" dirty="0">
                <a:solidFill>
                  <a:srgbClr val="001080"/>
                </a:solidFill>
                <a:effectLst/>
                <a:latin typeface="+mn-ea"/>
                <a:ea typeface="+mn-ea"/>
              </a:rPr>
              <a:t>r</a:t>
            </a:r>
            <a:r>
              <a:rPr lang="en-US" altLang="zh-CN" sz="2400" b="0" i="0" dirty="0">
                <a:solidFill>
                  <a:srgbClr val="000000"/>
                </a:solidFill>
                <a:effectLst/>
                <a:latin typeface="+mn-ea"/>
                <a:ea typeface="+mn-ea"/>
              </a:rPr>
              <a:t>[</a:t>
            </a:r>
            <a:r>
              <a:rPr lang="en-US" altLang="zh-CN" sz="2400" b="0" i="0" dirty="0" err="1">
                <a:solidFill>
                  <a:srgbClr val="001080"/>
                </a:solidFill>
                <a:effectLst/>
                <a:latin typeface="+mn-ea"/>
                <a:ea typeface="+mn-ea"/>
              </a:rPr>
              <a:t>i</a:t>
            </a:r>
            <a:r>
              <a:rPr lang="en-US" altLang="zh-CN" sz="2400" b="0" i="0" dirty="0">
                <a:solidFill>
                  <a:srgbClr val="000000"/>
                </a:solidFill>
                <a:effectLst/>
                <a:latin typeface="+mn-ea"/>
                <a:ea typeface="+mn-ea"/>
              </a:rPr>
              <a:t>];</a:t>
            </a:r>
          </a:p>
          <a:p>
            <a:r>
              <a:rPr lang="en-US" altLang="zh-CN" sz="2400" b="0" i="0" dirty="0">
                <a:solidFill>
                  <a:srgbClr val="008000"/>
                </a:solidFill>
                <a:effectLst/>
                <a:latin typeface="+mn-ea"/>
                <a:ea typeface="+mn-ea"/>
              </a:rPr>
              <a:t>        // </a:t>
            </a:r>
            <a:r>
              <a:rPr lang="zh-CN" altLang="en-US" sz="2400" b="0" i="0" dirty="0">
                <a:solidFill>
                  <a:srgbClr val="008000"/>
                </a:solidFill>
                <a:effectLst/>
                <a:latin typeface="+mn-ea"/>
                <a:ea typeface="+mn-ea"/>
              </a:rPr>
              <a:t>从后向前顺序比较，依次后移</a:t>
            </a:r>
            <a:endParaRPr lang="zh-CN" altLang="en-US" sz="2400" b="0" i="0" dirty="0">
              <a:solidFill>
                <a:srgbClr val="000000"/>
              </a:solidFill>
              <a:effectLst/>
              <a:latin typeface="+mn-ea"/>
              <a:ea typeface="+mn-ea"/>
            </a:endParaRPr>
          </a:p>
          <a:p>
            <a:r>
              <a:rPr lang="zh-CN" altLang="en-US" sz="2400" b="0" i="0" dirty="0">
                <a:solidFill>
                  <a:srgbClr val="000000"/>
                </a:solidFill>
                <a:effectLst/>
                <a:latin typeface="+mn-ea"/>
                <a:ea typeface="+mn-ea"/>
              </a:rPr>
              <a:t>        </a:t>
            </a:r>
            <a:r>
              <a:rPr lang="en-US" altLang="zh-CN" sz="2400" b="0" i="0" dirty="0">
                <a:solidFill>
                  <a:srgbClr val="AF00DB"/>
                </a:solidFill>
                <a:effectLst/>
                <a:latin typeface="+mn-ea"/>
                <a:ea typeface="+mn-ea"/>
              </a:rPr>
              <a:t>for</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j</a:t>
            </a:r>
            <a:r>
              <a:rPr lang="en-US" altLang="zh-CN" sz="2400" b="0" i="0" dirty="0">
                <a:solidFill>
                  <a:srgbClr val="000000"/>
                </a:solidFill>
                <a:effectLst/>
                <a:latin typeface="+mn-ea"/>
                <a:ea typeface="+mn-ea"/>
              </a:rPr>
              <a:t> = </a:t>
            </a:r>
            <a:r>
              <a:rPr lang="en-US" altLang="zh-CN" sz="2400" b="0" i="0" dirty="0" err="1">
                <a:solidFill>
                  <a:srgbClr val="001080"/>
                </a:solidFill>
                <a:effectLst/>
                <a:latin typeface="+mn-ea"/>
                <a:ea typeface="+mn-ea"/>
              </a:rPr>
              <a:t>i</a:t>
            </a:r>
            <a:r>
              <a:rPr lang="en-US" altLang="zh-CN" sz="2400" b="0" i="0" dirty="0">
                <a:solidFill>
                  <a:srgbClr val="000000"/>
                </a:solidFill>
                <a:effectLst/>
                <a:latin typeface="+mn-ea"/>
                <a:ea typeface="+mn-ea"/>
              </a:rPr>
              <a:t> - </a:t>
            </a:r>
            <a:r>
              <a:rPr lang="en-US" altLang="zh-CN" sz="2400" b="0" i="0" dirty="0">
                <a:solidFill>
                  <a:srgbClr val="098658"/>
                </a:solidFill>
                <a:effectLst/>
                <a:latin typeface="+mn-ea"/>
                <a:ea typeface="+mn-ea"/>
              </a:rPr>
              <a:t>1</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j</a:t>
            </a:r>
            <a:r>
              <a:rPr lang="en-US" altLang="zh-CN" sz="2400" b="0" i="0" dirty="0">
                <a:solidFill>
                  <a:srgbClr val="000000"/>
                </a:solidFill>
                <a:effectLst/>
                <a:latin typeface="+mn-ea"/>
                <a:ea typeface="+mn-ea"/>
              </a:rPr>
              <a:t> &gt;= </a:t>
            </a:r>
            <a:r>
              <a:rPr lang="en-US" altLang="zh-CN" sz="2400" b="0" i="0" dirty="0">
                <a:solidFill>
                  <a:srgbClr val="098658"/>
                </a:solidFill>
                <a:effectLst/>
                <a:latin typeface="+mn-ea"/>
                <a:ea typeface="+mn-ea"/>
              </a:rPr>
              <a:t>0</a:t>
            </a:r>
            <a:r>
              <a:rPr lang="en-US" altLang="zh-CN" sz="2400" b="0" i="0" dirty="0">
                <a:solidFill>
                  <a:srgbClr val="000000"/>
                </a:solidFill>
                <a:effectLst/>
                <a:latin typeface="+mn-ea"/>
                <a:ea typeface="+mn-ea"/>
              </a:rPr>
              <a:t> &amp;&amp; </a:t>
            </a:r>
            <a:r>
              <a:rPr lang="en-US" altLang="zh-CN" sz="2400" b="0" i="0" dirty="0">
                <a:solidFill>
                  <a:srgbClr val="001080"/>
                </a:solidFill>
                <a:effectLst/>
                <a:latin typeface="+mn-ea"/>
                <a:ea typeface="+mn-ea"/>
              </a:rPr>
              <a:t>r</a:t>
            </a:r>
            <a:r>
              <a:rPr lang="en-US" altLang="zh-CN" sz="2400" b="0" i="0" dirty="0">
                <a:solidFill>
                  <a:srgbClr val="000000"/>
                </a:solidFill>
                <a:effectLst/>
                <a:latin typeface="+mn-ea"/>
                <a:ea typeface="+mn-ea"/>
              </a:rPr>
              <a:t>[</a:t>
            </a:r>
            <a:r>
              <a:rPr lang="en-US" altLang="zh-CN" sz="2400" b="0" i="0" dirty="0">
                <a:solidFill>
                  <a:srgbClr val="001080"/>
                </a:solidFill>
                <a:effectLst/>
                <a:latin typeface="+mn-ea"/>
                <a:ea typeface="+mn-ea"/>
              </a:rPr>
              <a:t>j</a:t>
            </a:r>
            <a:r>
              <a:rPr lang="en-US" altLang="zh-CN" sz="2400" b="0" i="0" dirty="0">
                <a:solidFill>
                  <a:srgbClr val="000000"/>
                </a:solidFill>
                <a:effectLst/>
                <a:latin typeface="+mn-ea"/>
                <a:ea typeface="+mn-ea"/>
              </a:rPr>
              <a:t>] &gt; </a:t>
            </a:r>
            <a:r>
              <a:rPr lang="en-US" altLang="zh-CN" sz="2400" b="0" i="0" dirty="0">
                <a:solidFill>
                  <a:srgbClr val="001080"/>
                </a:solidFill>
                <a:effectLst/>
                <a:latin typeface="+mn-ea"/>
                <a:ea typeface="+mn-ea"/>
              </a:rPr>
              <a:t>temp</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j</a:t>
            </a:r>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r</a:t>
            </a:r>
            <a:r>
              <a:rPr lang="en-US" altLang="zh-CN" sz="2400" b="0" i="0" dirty="0">
                <a:solidFill>
                  <a:srgbClr val="000000"/>
                </a:solidFill>
                <a:effectLst/>
                <a:latin typeface="+mn-ea"/>
                <a:ea typeface="+mn-ea"/>
              </a:rPr>
              <a:t>[</a:t>
            </a:r>
            <a:r>
              <a:rPr lang="en-US" altLang="zh-CN" sz="2400" b="0" i="0" dirty="0">
                <a:solidFill>
                  <a:srgbClr val="001080"/>
                </a:solidFill>
                <a:effectLst/>
                <a:latin typeface="+mn-ea"/>
                <a:ea typeface="+mn-ea"/>
              </a:rPr>
              <a:t>j</a:t>
            </a:r>
            <a:r>
              <a:rPr lang="en-US" altLang="zh-CN" sz="2400" b="0" i="0" dirty="0">
                <a:solidFill>
                  <a:srgbClr val="000000"/>
                </a:solidFill>
                <a:effectLst/>
                <a:latin typeface="+mn-ea"/>
                <a:ea typeface="+mn-ea"/>
              </a:rPr>
              <a:t> + </a:t>
            </a:r>
            <a:r>
              <a:rPr lang="en-US" altLang="zh-CN" sz="2400" b="0" i="0" dirty="0">
                <a:solidFill>
                  <a:srgbClr val="098658"/>
                </a:solidFill>
                <a:effectLst/>
                <a:latin typeface="+mn-ea"/>
                <a:ea typeface="+mn-ea"/>
              </a:rPr>
              <a:t>1</a:t>
            </a:r>
            <a:r>
              <a:rPr lang="en-US" altLang="zh-CN" sz="2400" b="0" i="0" dirty="0">
                <a:solidFill>
                  <a:srgbClr val="000000"/>
                </a:solidFill>
                <a:effectLst/>
                <a:latin typeface="+mn-ea"/>
                <a:ea typeface="+mn-ea"/>
              </a:rPr>
              <a:t>] = </a:t>
            </a:r>
            <a:r>
              <a:rPr lang="en-US" altLang="zh-CN" sz="2400" b="0" i="0" dirty="0">
                <a:solidFill>
                  <a:srgbClr val="001080"/>
                </a:solidFill>
                <a:effectLst/>
                <a:latin typeface="+mn-ea"/>
                <a:ea typeface="+mn-ea"/>
              </a:rPr>
              <a:t>r</a:t>
            </a:r>
            <a:r>
              <a:rPr lang="en-US" altLang="zh-CN" sz="2400" b="0" i="0" dirty="0">
                <a:solidFill>
                  <a:srgbClr val="000000"/>
                </a:solidFill>
                <a:effectLst/>
                <a:latin typeface="+mn-ea"/>
                <a:ea typeface="+mn-ea"/>
              </a:rPr>
              <a:t>[</a:t>
            </a:r>
            <a:r>
              <a:rPr lang="en-US" altLang="zh-CN" sz="2400" b="0" i="0" dirty="0">
                <a:solidFill>
                  <a:srgbClr val="001080"/>
                </a:solidFill>
                <a:effectLst/>
                <a:latin typeface="+mn-ea"/>
                <a:ea typeface="+mn-ea"/>
              </a:rPr>
              <a:t>j</a:t>
            </a:r>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r</a:t>
            </a:r>
            <a:r>
              <a:rPr lang="en-US" altLang="zh-CN" sz="2400" b="0" i="0" dirty="0">
                <a:solidFill>
                  <a:srgbClr val="000000"/>
                </a:solidFill>
                <a:effectLst/>
                <a:latin typeface="+mn-ea"/>
                <a:ea typeface="+mn-ea"/>
              </a:rPr>
              <a:t>[</a:t>
            </a:r>
            <a:r>
              <a:rPr lang="en-US" altLang="zh-CN" sz="2400" b="0" i="0" dirty="0">
                <a:solidFill>
                  <a:srgbClr val="001080"/>
                </a:solidFill>
                <a:effectLst/>
                <a:latin typeface="+mn-ea"/>
                <a:ea typeface="+mn-ea"/>
              </a:rPr>
              <a:t>j</a:t>
            </a:r>
            <a:r>
              <a:rPr lang="en-US" altLang="zh-CN" sz="2400" b="0" i="0" dirty="0">
                <a:solidFill>
                  <a:srgbClr val="000000"/>
                </a:solidFill>
                <a:effectLst/>
                <a:latin typeface="+mn-ea"/>
                <a:ea typeface="+mn-ea"/>
              </a:rPr>
              <a:t> + </a:t>
            </a:r>
            <a:r>
              <a:rPr lang="en-US" altLang="zh-CN" sz="2400" b="0" i="0" dirty="0">
                <a:solidFill>
                  <a:srgbClr val="098658"/>
                </a:solidFill>
                <a:effectLst/>
                <a:latin typeface="+mn-ea"/>
                <a:ea typeface="+mn-ea"/>
              </a:rPr>
              <a:t>1</a:t>
            </a:r>
            <a:r>
              <a:rPr lang="en-US" altLang="zh-CN" sz="2400" b="0" i="0" dirty="0">
                <a:solidFill>
                  <a:srgbClr val="000000"/>
                </a:solidFill>
                <a:effectLst/>
                <a:latin typeface="+mn-ea"/>
                <a:ea typeface="+mn-ea"/>
              </a:rPr>
              <a:t>] = </a:t>
            </a:r>
            <a:r>
              <a:rPr lang="en-US" altLang="zh-CN" sz="2400" b="0" i="0" dirty="0">
                <a:solidFill>
                  <a:srgbClr val="001080"/>
                </a:solidFill>
                <a:effectLst/>
                <a:latin typeface="+mn-ea"/>
                <a:ea typeface="+mn-ea"/>
              </a:rPr>
              <a:t>temp</a:t>
            </a:r>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    }</a:t>
            </a:r>
          </a:p>
          <a:p>
            <a:r>
              <a:rPr lang="en-US" altLang="zh-CN" sz="2400" b="0" i="0" dirty="0">
                <a:solidFill>
                  <a:srgbClr val="000000"/>
                </a:solidFill>
                <a:effectLst/>
                <a:latin typeface="+mn-ea"/>
                <a:ea typeface="+mn-ea"/>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AED8CBB-808F-44C9-B29A-F6FDB6B1E3ED}"/>
              </a:ext>
            </a:extLst>
          </p:cNvPr>
          <p:cNvSpPr>
            <a:spLocks noGrp="1" noChangeArrowheads="1"/>
          </p:cNvSpPr>
          <p:nvPr>
            <p:ph type="title" idx="4294967295"/>
          </p:nvPr>
        </p:nvSpPr>
        <p:spPr>
          <a:xfrm>
            <a:off x="493712" y="1124744"/>
            <a:ext cx="5516217" cy="685800"/>
          </a:xfrm>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zh-CN" altLang="en-US" sz="3200" dirty="0">
                <a:latin typeface="黑体" panose="02010609060101010101" pitchFamily="49" charset="-122"/>
                <a:ea typeface="黑体" panose="02010609060101010101" pitchFamily="49" charset="-122"/>
                <a:sym typeface="黑体" panose="02010609060101010101" pitchFamily="49" charset="-122"/>
              </a:rPr>
              <a:t>一、排序(</a:t>
            </a:r>
            <a:r>
              <a:rPr lang="en-US" altLang="zh-CN" sz="3200" dirty="0">
                <a:latin typeface="黑体" panose="02010609060101010101" pitchFamily="49" charset="-122"/>
                <a:ea typeface="黑体" panose="02010609060101010101" pitchFamily="49" charset="-122"/>
                <a:sym typeface="黑体" panose="02010609060101010101" pitchFamily="49" charset="-122"/>
              </a:rPr>
              <a:t>Sorting)</a:t>
            </a:r>
            <a:endParaRPr lang="zh-CN" altLang="en-US" dirty="0"/>
          </a:p>
        </p:txBody>
      </p:sp>
      <p:sp>
        <p:nvSpPr>
          <p:cNvPr id="4099" name="Text Box 3">
            <a:extLst>
              <a:ext uri="{FF2B5EF4-FFF2-40B4-BE49-F238E27FC236}">
                <a16:creationId xmlns:a16="http://schemas.microsoft.com/office/drawing/2014/main" id="{3AA47E58-C1ED-4963-A17F-616FF8D0F6A6}"/>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24A971C5-CC75-4301-A86C-FD303C8618DC}" type="slidenum">
              <a:rPr lang="zh-CN" altLang="en-US" sz="2400">
                <a:solidFill>
                  <a:srgbClr val="000000"/>
                </a:solidFill>
              </a:rPr>
              <a:pPr algn="r" eaLnBrk="1" hangingPunct="1">
                <a:spcBef>
                  <a:spcPct val="50000"/>
                </a:spcBef>
                <a:buClrTx/>
                <a:buSzTx/>
                <a:buFont typeface="Arial" panose="020B0604020202020204" pitchFamily="34" charset="0"/>
                <a:buNone/>
              </a:pPr>
              <a:t>2</a:t>
            </a:fld>
            <a:endParaRPr lang="en-US" altLang="zh-CN" sz="2400"/>
          </a:p>
        </p:txBody>
      </p:sp>
      <p:sp>
        <p:nvSpPr>
          <p:cNvPr id="4100" name="Text Box 4">
            <a:extLst>
              <a:ext uri="{FF2B5EF4-FFF2-40B4-BE49-F238E27FC236}">
                <a16:creationId xmlns:a16="http://schemas.microsoft.com/office/drawing/2014/main" id="{9DEC34CF-4E44-4316-A128-9C1B646D0D63}"/>
              </a:ext>
            </a:extLst>
          </p:cNvPr>
          <p:cNvSpPr>
            <a:spLocks noChangeArrowheads="1"/>
          </p:cNvSpPr>
          <p:nvPr/>
        </p:nvSpPr>
        <p:spPr bwMode="auto">
          <a:xfrm>
            <a:off x="362272" y="18864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第一节　排序</a:t>
            </a:r>
          </a:p>
        </p:txBody>
      </p:sp>
      <p:sp>
        <p:nvSpPr>
          <p:cNvPr id="4101" name="Rectangle 5">
            <a:extLst>
              <a:ext uri="{FF2B5EF4-FFF2-40B4-BE49-F238E27FC236}">
                <a16:creationId xmlns:a16="http://schemas.microsoft.com/office/drawing/2014/main" id="{66F8A6F2-037A-4892-B243-89C6A8E236FC}"/>
              </a:ext>
            </a:extLst>
          </p:cNvPr>
          <p:cNvSpPr>
            <a:spLocks noGrp="1" noChangeArrowheads="1"/>
          </p:cNvSpPr>
          <p:nvPr>
            <p:ph type="body" idx="4294967295"/>
          </p:nvPr>
        </p:nvSpPr>
        <p:spPr>
          <a:xfrm>
            <a:off x="417512" y="1962944"/>
            <a:ext cx="84582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60000"/>
              </a:spcBef>
            </a:pPr>
            <a:r>
              <a:rPr lang="zh-CN" altLang="en-US" dirty="0">
                <a:solidFill>
                  <a:srgbClr val="FF0000"/>
                </a:solidFill>
                <a:latin typeface="黑体" panose="02010609060101010101" pitchFamily="49" charset="-122"/>
                <a:ea typeface="黑体" panose="02010609060101010101" pitchFamily="49" charset="-122"/>
                <a:sym typeface="黑体" panose="02010609060101010101" pitchFamily="49" charset="-122"/>
              </a:rPr>
              <a:t>排序：</a:t>
            </a:r>
            <a:r>
              <a:rPr lang="zh-CN" altLang="en-US" dirty="0">
                <a:latin typeface="黑体" panose="02010609060101010101" pitchFamily="49" charset="-122"/>
                <a:ea typeface="黑体" panose="02010609060101010101" pitchFamily="49" charset="-122"/>
                <a:sym typeface="黑体" panose="02010609060101010101" pitchFamily="49" charset="-122"/>
              </a:rPr>
              <a:t>将一个数据元素（或记录）的任意序列，重新排列成一个按关键字有序的序列</a:t>
            </a:r>
          </a:p>
          <a:p>
            <a:pPr eaLnBrk="1" hangingPunct="1">
              <a:lnSpc>
                <a:spcPct val="90000"/>
              </a:lnSpc>
              <a:spcBef>
                <a:spcPct val="60000"/>
              </a:spcBef>
            </a:pPr>
            <a:r>
              <a:rPr lang="zh-CN" altLang="en-US" dirty="0">
                <a:solidFill>
                  <a:srgbClr val="FF0000"/>
                </a:solidFill>
                <a:latin typeface="黑体" panose="02010609060101010101" pitchFamily="49" charset="-122"/>
                <a:ea typeface="黑体" panose="02010609060101010101" pitchFamily="49" charset="-122"/>
                <a:sym typeface="黑体" panose="02010609060101010101" pitchFamily="49" charset="-122"/>
              </a:rPr>
              <a:t>内部排序：</a:t>
            </a:r>
            <a:r>
              <a:rPr lang="zh-CN" altLang="en-US" dirty="0">
                <a:latin typeface="黑体" panose="02010609060101010101" pitchFamily="49" charset="-122"/>
                <a:ea typeface="黑体" panose="02010609060101010101" pitchFamily="49" charset="-122"/>
                <a:sym typeface="黑体" panose="02010609060101010101" pitchFamily="49" charset="-122"/>
              </a:rPr>
              <a:t>在排序期间数据对象全部存放在内存的排序</a:t>
            </a:r>
          </a:p>
          <a:p>
            <a:pPr eaLnBrk="1" hangingPunct="1">
              <a:lnSpc>
                <a:spcPct val="90000"/>
              </a:lnSpc>
              <a:spcBef>
                <a:spcPct val="60000"/>
              </a:spcBef>
            </a:pPr>
            <a:r>
              <a:rPr lang="zh-CN" altLang="en-US" dirty="0">
                <a:solidFill>
                  <a:srgbClr val="FF0000"/>
                </a:solidFill>
                <a:latin typeface="黑体" panose="02010609060101010101" pitchFamily="49" charset="-122"/>
                <a:ea typeface="黑体" panose="02010609060101010101" pitchFamily="49" charset="-122"/>
                <a:sym typeface="黑体" panose="02010609060101010101" pitchFamily="49" charset="-122"/>
              </a:rPr>
              <a:t>外部排序：</a:t>
            </a:r>
            <a:r>
              <a:rPr lang="zh-CN" altLang="en-US" dirty="0">
                <a:latin typeface="黑体" panose="02010609060101010101" pitchFamily="49" charset="-122"/>
                <a:ea typeface="黑体" panose="02010609060101010101" pitchFamily="49" charset="-122"/>
                <a:sym typeface="黑体" panose="02010609060101010101" pitchFamily="49" charset="-122"/>
              </a:rPr>
              <a:t>在排序期间全部对象个数太多，不能同时存放在内存，必须根据排序过程的要求，不断在内、外存之间移动的排序。</a:t>
            </a:r>
            <a:endParaRPr lang="en-US" altLang="zh-CN" dirty="0">
              <a:latin typeface="黑体" panose="02010609060101010101" pitchFamily="49" charset="-122"/>
              <a:ea typeface="黑体" panose="02010609060101010101" pitchFamily="49" charset="-122"/>
              <a:sym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0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1027">
            <a:extLst>
              <a:ext uri="{FF2B5EF4-FFF2-40B4-BE49-F238E27FC236}">
                <a16:creationId xmlns:a16="http://schemas.microsoft.com/office/drawing/2014/main" id="{26AAED6A-421E-43B4-AA83-625A3DC0393F}"/>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00C58D80-5836-44A3-A859-17E2CE1E27A1}" type="slidenum">
              <a:rPr lang="zh-CN" altLang="en-US" sz="2400">
                <a:solidFill>
                  <a:srgbClr val="000000"/>
                </a:solidFill>
              </a:rPr>
              <a:pPr algn="r" eaLnBrk="1" hangingPunct="1">
                <a:spcBef>
                  <a:spcPct val="50000"/>
                </a:spcBef>
                <a:buClrTx/>
                <a:buSzTx/>
                <a:buFont typeface="Arial" panose="020B0604020202020204" pitchFamily="34" charset="0"/>
                <a:buNone/>
              </a:pPr>
              <a:t>20</a:t>
            </a:fld>
            <a:endParaRPr lang="en-US" altLang="zh-CN" sz="2400"/>
          </a:p>
        </p:txBody>
      </p:sp>
      <p:sp>
        <p:nvSpPr>
          <p:cNvPr id="15365" name="Rectangle 1029">
            <a:extLst>
              <a:ext uri="{FF2B5EF4-FFF2-40B4-BE49-F238E27FC236}">
                <a16:creationId xmlns:a16="http://schemas.microsoft.com/office/drawing/2014/main" id="{DF80D9C2-EBFB-4D34-9C18-A5A2BE1E50BC}"/>
              </a:ext>
            </a:extLst>
          </p:cNvPr>
          <p:cNvSpPr>
            <a:spLocks noGrp="1" noChangeArrowheads="1"/>
          </p:cNvSpPr>
          <p:nvPr>
            <p:ph type="body" idx="4294967295"/>
          </p:nvPr>
        </p:nvSpPr>
        <p:spPr>
          <a:xfrm>
            <a:off x="564272" y="1268760"/>
            <a:ext cx="8427328"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pPr>
            <a:r>
              <a:rPr lang="zh-CN" altLang="en-US" dirty="0">
                <a:latin typeface="黑体" panose="02010609060101010101" pitchFamily="49" charset="-122"/>
                <a:ea typeface="黑体" panose="02010609060101010101" pitchFamily="49" charset="-122"/>
                <a:sym typeface="黑体" panose="02010609060101010101" pitchFamily="49" charset="-122"/>
              </a:rPr>
              <a:t>关键字比较次数和记录移动次数</a:t>
            </a:r>
            <a:r>
              <a:rPr lang="zh-CN" altLang="en-US" dirty="0">
                <a:solidFill>
                  <a:srgbClr val="FF0000"/>
                </a:solidFill>
                <a:latin typeface="黑体" panose="02010609060101010101" pitchFamily="49" charset="-122"/>
                <a:ea typeface="黑体" panose="02010609060101010101" pitchFamily="49" charset="-122"/>
                <a:sym typeface="黑体" panose="02010609060101010101" pitchFamily="49" charset="-122"/>
              </a:rPr>
              <a:t>与记录关键字的初始排列有关。</a:t>
            </a:r>
          </a:p>
          <a:p>
            <a:pPr eaLnBrk="1" hangingPunct="1">
              <a:spcBef>
                <a:spcPct val="30000"/>
              </a:spcBef>
            </a:pP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30000"/>
              </a:spcBef>
            </a:pPr>
            <a:r>
              <a:rPr lang="zh-CN" altLang="en-US" dirty="0">
                <a:latin typeface="黑体" panose="02010609060101010101" pitchFamily="49" charset="-122"/>
                <a:ea typeface="黑体" panose="02010609060101010101" pitchFamily="49" charset="-122"/>
                <a:sym typeface="黑体" panose="02010609060101010101" pitchFamily="49" charset="-122"/>
              </a:rPr>
              <a:t>最好情况</a:t>
            </a:r>
            <a:r>
              <a:rPr lang="en-US" altLang="zh-CN" dirty="0">
                <a:latin typeface="黑体" panose="02010609060101010101" pitchFamily="49" charset="-122"/>
                <a:ea typeface="黑体" panose="02010609060101010101" pitchFamily="49" charset="-122"/>
                <a:sym typeface="黑体" panose="02010609060101010101" pitchFamily="49" charset="-122"/>
              </a:rPr>
              <a:t>:</a:t>
            </a:r>
            <a:r>
              <a:rPr lang="zh-CN" altLang="en-US" dirty="0">
                <a:latin typeface="黑体" panose="02010609060101010101" pitchFamily="49" charset="-122"/>
                <a:ea typeface="黑体" panose="02010609060101010101" pitchFamily="49" charset="-122"/>
                <a:sym typeface="黑体" panose="02010609060101010101" pitchFamily="49" charset="-122"/>
              </a:rPr>
              <a:t>初始正序，每趟只需与前面有序记录序列的最后一个记录比较1次, 移动2次记录, 总的关键字比较次数为 </a:t>
            </a:r>
            <a:r>
              <a:rPr lang="en-US" altLang="zh-CN" dirty="0">
                <a:latin typeface="黑体" panose="02010609060101010101" pitchFamily="49" charset="-122"/>
                <a:ea typeface="黑体" panose="02010609060101010101" pitchFamily="49" charset="-122"/>
                <a:sym typeface="黑体" panose="02010609060101010101" pitchFamily="49" charset="-122"/>
              </a:rPr>
              <a:t>n-1, </a:t>
            </a:r>
            <a:r>
              <a:rPr lang="zh-CN" altLang="en-US" dirty="0">
                <a:latin typeface="黑体" panose="02010609060101010101" pitchFamily="49" charset="-122"/>
                <a:ea typeface="黑体" panose="02010609060101010101" pitchFamily="49" charset="-122"/>
                <a:sym typeface="黑体" panose="02010609060101010101" pitchFamily="49" charset="-122"/>
              </a:rPr>
              <a:t>记录移动次数为 2(</a:t>
            </a:r>
            <a:r>
              <a:rPr lang="en-US" altLang="zh-CN" dirty="0">
                <a:latin typeface="黑体" panose="02010609060101010101" pitchFamily="49" charset="-122"/>
                <a:ea typeface="黑体" panose="02010609060101010101" pitchFamily="49" charset="-122"/>
                <a:sym typeface="黑体" panose="02010609060101010101" pitchFamily="49" charset="-122"/>
              </a:rPr>
              <a:t>n-1)。</a:t>
            </a:r>
            <a:endParaRPr lang="zh-CN" altLang="en-US" dirty="0"/>
          </a:p>
        </p:txBody>
      </p:sp>
      <p:sp>
        <p:nvSpPr>
          <p:cNvPr id="2" name="Text Box 4">
            <a:extLst>
              <a:ext uri="{FF2B5EF4-FFF2-40B4-BE49-F238E27FC236}">
                <a16:creationId xmlns:a16="http://schemas.microsoft.com/office/drawing/2014/main" id="{D4760F44-872A-49F7-8D71-67D1708BBBB7}"/>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直接插入排序算法分析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3">
            <a:extLst>
              <a:ext uri="{FF2B5EF4-FFF2-40B4-BE49-F238E27FC236}">
                <a16:creationId xmlns:a16="http://schemas.microsoft.com/office/drawing/2014/main" id="{09E4D2B1-95F9-4CBE-A74D-CA063A835A1E}"/>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67DD19F1-5D5A-4FC8-8CE0-951E19A17D04}" type="slidenum">
              <a:rPr lang="zh-CN" altLang="en-US" sz="2400">
                <a:solidFill>
                  <a:srgbClr val="000000"/>
                </a:solidFill>
              </a:rPr>
              <a:pPr algn="r" eaLnBrk="1" hangingPunct="1">
                <a:spcBef>
                  <a:spcPct val="50000"/>
                </a:spcBef>
                <a:buClrTx/>
                <a:buSzTx/>
                <a:buFont typeface="Arial" panose="020B0604020202020204" pitchFamily="34" charset="0"/>
                <a:buNone/>
              </a:pPr>
              <a:t>21</a:t>
            </a:fld>
            <a:endParaRPr lang="en-US" altLang="zh-CN" sz="2400"/>
          </a:p>
        </p:txBody>
      </p:sp>
      <p:sp>
        <p:nvSpPr>
          <p:cNvPr id="16389" name="Rectangle 5">
            <a:extLst>
              <a:ext uri="{FF2B5EF4-FFF2-40B4-BE49-F238E27FC236}">
                <a16:creationId xmlns:a16="http://schemas.microsoft.com/office/drawing/2014/main" id="{CCFE3AAB-C39C-48E7-BD94-CFC725CCA9BE}"/>
              </a:ext>
            </a:extLst>
          </p:cNvPr>
          <p:cNvSpPr>
            <a:spLocks noGrp="1" noChangeArrowheads="1"/>
          </p:cNvSpPr>
          <p:nvPr>
            <p:ph type="body" idx="4294967295"/>
          </p:nvPr>
        </p:nvSpPr>
        <p:spPr>
          <a:xfrm>
            <a:off x="507206" y="1353710"/>
            <a:ext cx="8763000" cy="168208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30000"/>
              </a:spcBef>
            </a:pPr>
            <a:r>
              <a:rPr lang="zh-CN" altLang="en-US" dirty="0">
                <a:latin typeface="黑体" panose="02010609060101010101" pitchFamily="49" charset="-122"/>
                <a:ea typeface="黑体" panose="02010609060101010101" pitchFamily="49" charset="-122"/>
                <a:sym typeface="黑体" panose="02010609060101010101" pitchFamily="49" charset="-122"/>
              </a:rPr>
              <a:t>最坏情况</a:t>
            </a:r>
            <a:r>
              <a:rPr lang="en-US" altLang="zh-CN" dirty="0">
                <a:latin typeface="黑体" panose="02010609060101010101" pitchFamily="49" charset="-122"/>
                <a:ea typeface="黑体" panose="02010609060101010101" pitchFamily="49" charset="-122"/>
                <a:sym typeface="黑体" panose="02010609060101010101" pitchFamily="49" charset="-122"/>
              </a:rPr>
              <a:t>: </a:t>
            </a:r>
            <a:r>
              <a:rPr lang="zh-CN" altLang="en-US" dirty="0">
                <a:latin typeface="黑体" panose="02010609060101010101" pitchFamily="49" charset="-122"/>
                <a:ea typeface="黑体" panose="02010609060101010101" pitchFamily="49" charset="-122"/>
                <a:sym typeface="黑体" panose="02010609060101010101" pitchFamily="49" charset="-122"/>
              </a:rPr>
              <a:t>初始逆序，第</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趟时第</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个记录必须与前面</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个记录都做关键字比较, 并且每做1次比较就要做1次数据移动。则总关键字比较次数</a:t>
            </a:r>
            <a:r>
              <a:rPr lang="en-US" altLang="zh-CN" dirty="0">
                <a:latin typeface="黑体" panose="02010609060101010101" pitchFamily="49" charset="-122"/>
                <a:ea typeface="黑体" panose="02010609060101010101" pitchFamily="49" charset="-122"/>
                <a:sym typeface="黑体" panose="02010609060101010101" pitchFamily="49" charset="-122"/>
              </a:rPr>
              <a:t>KCN</a:t>
            </a:r>
            <a:r>
              <a:rPr lang="zh-CN" altLang="en-US" dirty="0">
                <a:latin typeface="黑体" panose="02010609060101010101" pitchFamily="49" charset="-122"/>
                <a:ea typeface="黑体" panose="02010609060101010101" pitchFamily="49" charset="-122"/>
                <a:sym typeface="黑体" panose="02010609060101010101" pitchFamily="49" charset="-122"/>
              </a:rPr>
              <a:t>和记录移动次数</a:t>
            </a:r>
            <a:r>
              <a:rPr lang="en-US" altLang="zh-CN" dirty="0">
                <a:latin typeface="黑体" panose="02010609060101010101" pitchFamily="49" charset="-122"/>
                <a:ea typeface="黑体" panose="02010609060101010101" pitchFamily="49" charset="-122"/>
                <a:sym typeface="黑体" panose="02010609060101010101" pitchFamily="49" charset="-122"/>
              </a:rPr>
              <a:t>RMN</a:t>
            </a:r>
            <a:r>
              <a:rPr lang="zh-CN" altLang="en-US" dirty="0">
                <a:latin typeface="黑体" panose="02010609060101010101" pitchFamily="49" charset="-122"/>
                <a:ea typeface="黑体" panose="02010609060101010101" pitchFamily="49" charset="-122"/>
                <a:sym typeface="黑体" panose="02010609060101010101" pitchFamily="49" charset="-122"/>
              </a:rPr>
              <a:t>分别为</a:t>
            </a:r>
            <a:endParaRPr lang="zh-CN" altLang="en-US" dirty="0"/>
          </a:p>
        </p:txBody>
      </p:sp>
      <p:graphicFrame>
        <p:nvGraphicFramePr>
          <p:cNvPr id="16391" name="Object 1024">
            <a:extLst>
              <a:ext uri="{FF2B5EF4-FFF2-40B4-BE49-F238E27FC236}">
                <a16:creationId xmlns:a16="http://schemas.microsoft.com/office/drawing/2014/main" id="{BF59FD7F-8090-4B8E-8AA0-9D272E107C80}"/>
              </a:ext>
            </a:extLst>
          </p:cNvPr>
          <p:cNvGraphicFramePr>
            <a:graphicFrameLocks noChangeAspect="1"/>
          </p:cNvGraphicFramePr>
          <p:nvPr>
            <p:extLst>
              <p:ext uri="{D42A27DB-BD31-4B8C-83A1-F6EECF244321}">
                <p14:modId xmlns:p14="http://schemas.microsoft.com/office/powerpoint/2010/main" val="640902053"/>
              </p:ext>
            </p:extLst>
          </p:nvPr>
        </p:nvGraphicFramePr>
        <p:xfrm>
          <a:off x="1043608" y="3429000"/>
          <a:ext cx="7291388" cy="1931988"/>
        </p:xfrm>
        <a:graphic>
          <a:graphicData uri="http://schemas.openxmlformats.org/presentationml/2006/ole">
            <mc:AlternateContent xmlns:mc="http://schemas.openxmlformats.org/markup-compatibility/2006">
              <mc:Choice xmlns:v="urn:schemas-microsoft-com:vml" Requires="v">
                <p:oleObj r:id="rId2" imgW="2705100" imgH="838200" progId="">
                  <p:embed/>
                </p:oleObj>
              </mc:Choice>
              <mc:Fallback>
                <p:oleObj r:id="rId2" imgW="2705100" imgH="838200" progId="">
                  <p:embed/>
                  <p:pic>
                    <p:nvPicPr>
                      <p:cNvPr id="16391" name="Object 1024">
                        <a:extLst>
                          <a:ext uri="{FF2B5EF4-FFF2-40B4-BE49-F238E27FC236}">
                            <a16:creationId xmlns:a16="http://schemas.microsoft.com/office/drawing/2014/main" id="{BF59FD7F-8090-4B8E-8AA0-9D272E107C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3429000"/>
                        <a:ext cx="7291388" cy="193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 Box 4">
            <a:extLst>
              <a:ext uri="{FF2B5EF4-FFF2-40B4-BE49-F238E27FC236}">
                <a16:creationId xmlns:a16="http://schemas.microsoft.com/office/drawing/2014/main" id="{5380711F-8DA9-493C-A8E8-4D148C71DE2D}"/>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直接插入排序算法分析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a:extLst>
              <a:ext uri="{FF2B5EF4-FFF2-40B4-BE49-F238E27FC236}">
                <a16:creationId xmlns:a16="http://schemas.microsoft.com/office/drawing/2014/main" id="{979533E8-2768-43DA-B178-067A745E0040}"/>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6ED7E887-8D0F-44A1-B072-0E81DD5C60DF}" type="slidenum">
              <a:rPr lang="zh-CN" altLang="en-US" sz="2400">
                <a:solidFill>
                  <a:srgbClr val="000000"/>
                </a:solidFill>
              </a:rPr>
              <a:pPr algn="r" eaLnBrk="1" hangingPunct="1">
                <a:spcBef>
                  <a:spcPct val="50000"/>
                </a:spcBef>
                <a:buClrTx/>
                <a:buSzTx/>
                <a:buFont typeface="Arial" panose="020B0604020202020204" pitchFamily="34" charset="0"/>
                <a:buNone/>
              </a:pPr>
              <a:t>22</a:t>
            </a:fld>
            <a:endParaRPr lang="en-US" altLang="zh-CN" sz="2400"/>
          </a:p>
        </p:txBody>
      </p:sp>
      <p:sp>
        <p:nvSpPr>
          <p:cNvPr id="17413" name="Rectangle 5">
            <a:extLst>
              <a:ext uri="{FF2B5EF4-FFF2-40B4-BE49-F238E27FC236}">
                <a16:creationId xmlns:a16="http://schemas.microsoft.com/office/drawing/2014/main" id="{9D7257D4-5366-43B8-B6EB-A70D61D3E995}"/>
              </a:ext>
            </a:extLst>
          </p:cNvPr>
          <p:cNvSpPr>
            <a:spLocks noGrp="1" noChangeArrowheads="1"/>
          </p:cNvSpPr>
          <p:nvPr>
            <p:ph type="body" idx="4294967295"/>
          </p:nvPr>
        </p:nvSpPr>
        <p:spPr>
          <a:xfrm>
            <a:off x="533400" y="1268760"/>
            <a:ext cx="9267056"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30000"/>
              </a:spcBef>
            </a:pPr>
            <a:r>
              <a:rPr lang="zh-CN" altLang="en-US" dirty="0">
                <a:latin typeface="黑体" panose="02010609060101010101" pitchFamily="49" charset="-122"/>
                <a:ea typeface="黑体" panose="02010609060101010101" pitchFamily="49" charset="-122"/>
                <a:sym typeface="黑体" panose="02010609060101010101" pitchFamily="49" charset="-122"/>
              </a:rPr>
              <a:t>平均情况下的关键字比较次数和记录移动次数约为 </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en-US" altLang="zh-CN" baseline="30000" dirty="0">
                <a:latin typeface="黑体" panose="02010609060101010101" pitchFamily="49" charset="-122"/>
                <a:ea typeface="黑体" panose="02010609060101010101" pitchFamily="49" charset="-122"/>
                <a:sym typeface="黑体" panose="02010609060101010101" pitchFamily="49" charset="-122"/>
              </a:rPr>
              <a:t>2</a:t>
            </a:r>
            <a:r>
              <a:rPr lang="en-US" altLang="zh-CN" dirty="0">
                <a:latin typeface="黑体" panose="02010609060101010101" pitchFamily="49" charset="-122"/>
                <a:ea typeface="黑体" panose="02010609060101010101" pitchFamily="49" charset="-122"/>
                <a:sym typeface="黑体" panose="02010609060101010101" pitchFamily="49" charset="-122"/>
              </a:rPr>
              <a:t>/4。</a:t>
            </a:r>
          </a:p>
          <a:p>
            <a:pPr eaLnBrk="1" hangingPunct="1">
              <a:lnSpc>
                <a:spcPct val="90000"/>
              </a:lnSpc>
              <a:spcBef>
                <a:spcPct val="30000"/>
              </a:spcBef>
            </a:pPr>
            <a:r>
              <a:rPr lang="zh-CN" altLang="en-US" dirty="0">
                <a:latin typeface="黑体" panose="02010609060101010101" pitchFamily="49" charset="-122"/>
                <a:ea typeface="黑体" panose="02010609060101010101" pitchFamily="49" charset="-122"/>
                <a:sym typeface="黑体" panose="02010609060101010101" pitchFamily="49" charset="-122"/>
              </a:rPr>
              <a:t>直接插入排序的时间复杂度为</a:t>
            </a:r>
            <a:r>
              <a:rPr lang="en-US" altLang="zh-CN" dirty="0">
                <a:latin typeface="黑体" panose="02010609060101010101" pitchFamily="49" charset="-122"/>
                <a:ea typeface="黑体" panose="02010609060101010101" pitchFamily="49" charset="-122"/>
                <a:sym typeface="黑体" panose="02010609060101010101" pitchFamily="49" charset="-122"/>
              </a:rPr>
              <a:t>O(n</a:t>
            </a:r>
            <a:r>
              <a:rPr lang="en-US" altLang="zh-CN" baseline="30000" dirty="0">
                <a:latin typeface="黑体" panose="02010609060101010101" pitchFamily="49" charset="-122"/>
                <a:ea typeface="黑体" panose="02010609060101010101" pitchFamily="49" charset="-122"/>
                <a:sym typeface="黑体" panose="02010609060101010101" pitchFamily="49" charset="-122"/>
              </a:rPr>
              <a:t>2</a:t>
            </a:r>
            <a:r>
              <a:rPr lang="en-US" altLang="zh-CN" dirty="0">
                <a:latin typeface="黑体" panose="02010609060101010101" pitchFamily="49" charset="-122"/>
                <a:ea typeface="黑体" panose="02010609060101010101" pitchFamily="49" charset="-122"/>
                <a:sym typeface="黑体" panose="02010609060101010101" pitchFamily="49" charset="-122"/>
              </a:rPr>
              <a:t>)</a:t>
            </a: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30000"/>
              </a:spcBef>
            </a:pPr>
            <a:r>
              <a:rPr lang="zh-CN" altLang="en-US" dirty="0">
                <a:latin typeface="黑体" panose="02010609060101010101" pitchFamily="49" charset="-122"/>
                <a:ea typeface="黑体" panose="02010609060101010101" pitchFamily="49" charset="-122"/>
                <a:sym typeface="黑体" panose="02010609060101010101" pitchFamily="49" charset="-122"/>
              </a:rPr>
              <a:t>直接插入排序是一种</a:t>
            </a:r>
            <a:r>
              <a:rPr lang="zh-CN" altLang="en-US" dirty="0">
                <a:latin typeface="黑体" panose="02010609060101010101" pitchFamily="49" charset="-122"/>
                <a:ea typeface="黑体" panose="02010609060101010101" pitchFamily="49" charset="-122"/>
                <a:sym typeface="黑体" panose="02010609060101010101" pitchFamily="49" charset="-122"/>
                <a:hlinkClick r:id="rId2" action="ppaction://hlinksldjump"/>
              </a:rPr>
              <a:t>稳定的排序方法</a:t>
            </a: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30000"/>
              </a:spcBef>
            </a:pPr>
            <a:r>
              <a:rPr lang="zh-CN" altLang="en-US" dirty="0">
                <a:latin typeface="黑体" panose="02010609060101010101" pitchFamily="49" charset="-122"/>
                <a:ea typeface="黑体" panose="02010609060101010101" pitchFamily="49" charset="-122"/>
                <a:sym typeface="黑体" panose="02010609060101010101" pitchFamily="49" charset="-122"/>
              </a:rPr>
              <a:t>直接插入排序最大的优点是简单，在记录数较少时，</a:t>
            </a:r>
            <a:endParaRPr lang="en-US" altLang="zh-CN" dirty="0">
              <a:latin typeface="黑体" panose="02010609060101010101" pitchFamily="49" charset="-122"/>
              <a:ea typeface="黑体" panose="02010609060101010101" pitchFamily="49" charset="-122"/>
              <a:sym typeface="黑体" panose="02010609060101010101" pitchFamily="49" charset="-122"/>
            </a:endParaRPr>
          </a:p>
          <a:p>
            <a:pPr marL="0" indent="0" eaLnBrk="1" hangingPunct="1">
              <a:lnSpc>
                <a:spcPct val="90000"/>
              </a:lnSpc>
              <a:spcBef>
                <a:spcPct val="30000"/>
              </a:spcBef>
              <a:buNone/>
            </a:pPr>
            <a:r>
              <a:rPr lang="en-US" altLang="zh-CN" dirty="0">
                <a:latin typeface="黑体" panose="02010609060101010101" pitchFamily="49" charset="-122"/>
                <a:ea typeface="黑体" panose="02010609060101010101" pitchFamily="49" charset="-122"/>
                <a:sym typeface="黑体" panose="02010609060101010101" pitchFamily="49" charset="-122"/>
              </a:rPr>
              <a:t>   </a:t>
            </a:r>
            <a:r>
              <a:rPr lang="zh-CN" altLang="en-US" dirty="0">
                <a:latin typeface="黑体" panose="02010609060101010101" pitchFamily="49" charset="-122"/>
                <a:ea typeface="黑体" panose="02010609060101010101" pitchFamily="49" charset="-122"/>
                <a:sym typeface="黑体" panose="02010609060101010101" pitchFamily="49" charset="-122"/>
              </a:rPr>
              <a:t>是比较好的办法</a:t>
            </a:r>
            <a:endParaRPr lang="en-US" altLang="zh-CN"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30000"/>
              </a:spcBef>
            </a:pPr>
            <a:r>
              <a:rPr lang="zh-CN" altLang="en-US" dirty="0">
                <a:latin typeface="黑体" panose="02010609060101010101" pitchFamily="49" charset="-122"/>
                <a:ea typeface="黑体" panose="02010609060101010101" pitchFamily="49" charset="-122"/>
                <a:sym typeface="黑体" panose="02010609060101010101" pitchFamily="49" charset="-122"/>
              </a:rPr>
              <a:t>直接插入排序空间复杂度：</a:t>
            </a:r>
            <a:r>
              <a:rPr lang="en-US" altLang="zh-CN" dirty="0">
                <a:latin typeface="黑体" panose="02010609060101010101" pitchFamily="49" charset="-122"/>
                <a:ea typeface="黑体" panose="02010609060101010101" pitchFamily="49" charset="-122"/>
                <a:sym typeface="黑体" panose="02010609060101010101" pitchFamily="49" charset="-122"/>
              </a:rPr>
              <a:t>O(1)</a:t>
            </a:r>
          </a:p>
          <a:p>
            <a:pPr eaLnBrk="1" hangingPunct="1">
              <a:lnSpc>
                <a:spcPct val="90000"/>
              </a:lnSpc>
              <a:spcBef>
                <a:spcPct val="30000"/>
              </a:spcBef>
            </a:pPr>
            <a:r>
              <a:rPr lang="zh-CN" altLang="en-US" dirty="0">
                <a:latin typeface="黑体" panose="02010609060101010101" pitchFamily="49" charset="-122"/>
                <a:ea typeface="黑体" panose="02010609060101010101" pitchFamily="49" charset="-122"/>
                <a:sym typeface="黑体" panose="02010609060101010101" pitchFamily="49" charset="-122"/>
              </a:rPr>
              <a:t>直接插入排序的时间复杂度与初始数据有关</a:t>
            </a:r>
            <a:endParaRPr lang="en-US" altLang="zh-CN"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30000"/>
              </a:spcBef>
            </a:pPr>
            <a:r>
              <a:rPr lang="zh-CN" altLang="en-US" dirty="0">
                <a:latin typeface="黑体" panose="02010609060101010101" pitchFamily="49" charset="-122"/>
                <a:ea typeface="黑体" panose="02010609060101010101" pitchFamily="49" charset="-122"/>
                <a:sym typeface="黑体" panose="02010609060101010101" pitchFamily="49" charset="-122"/>
              </a:rPr>
              <a:t>直接插入排序最坏完成所有排序后，找到最大或最小。</a:t>
            </a:r>
            <a:endParaRPr lang="en-US" altLang="zh-CN"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30000"/>
              </a:spcBef>
            </a:pPr>
            <a:endParaRPr lang="zh-CN" altLang="en-US" dirty="0"/>
          </a:p>
        </p:txBody>
      </p:sp>
      <p:sp>
        <p:nvSpPr>
          <p:cNvPr id="2" name="Text Box 4">
            <a:extLst>
              <a:ext uri="{FF2B5EF4-FFF2-40B4-BE49-F238E27FC236}">
                <a16:creationId xmlns:a16="http://schemas.microsoft.com/office/drawing/2014/main" id="{BF8AF23D-828C-4DD4-BE9B-D26A4FCA045F}"/>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直接插入排序算法分析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a:extLst>
              <a:ext uri="{FF2B5EF4-FFF2-40B4-BE49-F238E27FC236}">
                <a16:creationId xmlns:a16="http://schemas.microsoft.com/office/drawing/2014/main" id="{979533E8-2768-43DA-B178-067A745E0040}"/>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6ED7E887-8D0F-44A1-B072-0E81DD5C60DF}" type="slidenum">
              <a:rPr lang="zh-CN" altLang="en-US" sz="2400">
                <a:solidFill>
                  <a:srgbClr val="000000"/>
                </a:solidFill>
              </a:rPr>
              <a:pPr algn="r" eaLnBrk="1" hangingPunct="1">
                <a:spcBef>
                  <a:spcPct val="50000"/>
                </a:spcBef>
                <a:buClrTx/>
                <a:buSzTx/>
                <a:buFont typeface="Arial" panose="020B0604020202020204" pitchFamily="34" charset="0"/>
                <a:buNone/>
              </a:pPr>
              <a:t>23</a:t>
            </a:fld>
            <a:endParaRPr lang="en-US" altLang="zh-CN" sz="2400"/>
          </a:p>
        </p:txBody>
      </p:sp>
      <p:sp>
        <p:nvSpPr>
          <p:cNvPr id="2" name="Text Box 4">
            <a:extLst>
              <a:ext uri="{FF2B5EF4-FFF2-40B4-BE49-F238E27FC236}">
                <a16:creationId xmlns:a16="http://schemas.microsoft.com/office/drawing/2014/main" id="{BF8AF23D-828C-4DD4-BE9B-D26A4FCA045F}"/>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直接插入排序算法分析</a:t>
            </a:r>
          </a:p>
        </p:txBody>
      </p:sp>
      <p:graphicFrame>
        <p:nvGraphicFramePr>
          <p:cNvPr id="3" name="表格 3">
            <a:extLst>
              <a:ext uri="{FF2B5EF4-FFF2-40B4-BE49-F238E27FC236}">
                <a16:creationId xmlns:a16="http://schemas.microsoft.com/office/drawing/2014/main" id="{62A2EB1A-146A-464F-97F1-D94B7D1460B4}"/>
              </a:ext>
            </a:extLst>
          </p:cNvPr>
          <p:cNvGraphicFramePr>
            <a:graphicFrameLocks noGrp="1"/>
          </p:cNvGraphicFramePr>
          <p:nvPr>
            <p:extLst>
              <p:ext uri="{D42A27DB-BD31-4B8C-83A1-F6EECF244321}">
                <p14:modId xmlns:p14="http://schemas.microsoft.com/office/powerpoint/2010/main" val="3498790536"/>
              </p:ext>
            </p:extLst>
          </p:nvPr>
        </p:nvGraphicFramePr>
        <p:xfrm>
          <a:off x="1115616" y="1340768"/>
          <a:ext cx="6624736" cy="4937254"/>
        </p:xfrm>
        <a:graphic>
          <a:graphicData uri="http://schemas.openxmlformats.org/drawingml/2006/table">
            <a:tbl>
              <a:tblPr firstRow="1" bandRow="1">
                <a:tableStyleId>{21E4AEA4-8DFA-4A89-87EB-49C32662AFE0}</a:tableStyleId>
              </a:tblPr>
              <a:tblGrid>
                <a:gridCol w="4536504">
                  <a:extLst>
                    <a:ext uri="{9D8B030D-6E8A-4147-A177-3AD203B41FA5}">
                      <a16:colId xmlns:a16="http://schemas.microsoft.com/office/drawing/2014/main" val="1677247194"/>
                    </a:ext>
                  </a:extLst>
                </a:gridCol>
                <a:gridCol w="2088232">
                  <a:extLst>
                    <a:ext uri="{9D8B030D-6E8A-4147-A177-3AD203B41FA5}">
                      <a16:colId xmlns:a16="http://schemas.microsoft.com/office/drawing/2014/main" val="29205442"/>
                    </a:ext>
                  </a:extLst>
                </a:gridCol>
              </a:tblGrid>
              <a:tr h="705322">
                <a:tc>
                  <a:txBody>
                    <a:bodyPr/>
                    <a:lstStyle/>
                    <a:p>
                      <a:pPr marL="0" algn="ctr" defTabSz="914400" rtl="0" eaLnBrk="1" latinLnBrk="0" hangingPunct="1"/>
                      <a:r>
                        <a:rPr lang="zh-CN" altLang="en-US" sz="2800" b="0" kern="1200" dirty="0">
                          <a:solidFill>
                            <a:schemeClr val="dk1"/>
                          </a:solidFill>
                          <a:latin typeface="+mn-ea"/>
                          <a:ea typeface="+mn-ea"/>
                          <a:cs typeface="+mn-cs"/>
                        </a:rPr>
                        <a:t>最好情况时间复杂度</a:t>
                      </a:r>
                    </a:p>
                  </a:txBody>
                  <a:tcPr anchor="ctr">
                    <a:solidFill>
                      <a:srgbClr val="F6E7E7"/>
                    </a:solidFill>
                  </a:tcPr>
                </a:tc>
                <a:tc>
                  <a:txBody>
                    <a:bodyPr/>
                    <a:lstStyle/>
                    <a:p>
                      <a:pPr marL="0" algn="ctr" defTabSz="914400" rtl="0" eaLnBrk="1" latinLnBrk="0" hangingPunct="1"/>
                      <a:endParaRPr lang="zh-CN" altLang="en-US" sz="2800" b="0" kern="1200" dirty="0">
                        <a:solidFill>
                          <a:schemeClr val="dk1"/>
                        </a:solidFill>
                        <a:latin typeface="+mn-ea"/>
                        <a:ea typeface="+mn-ea"/>
                        <a:cs typeface="+mn-cs"/>
                      </a:endParaRPr>
                    </a:p>
                  </a:txBody>
                  <a:tcPr anchor="ctr">
                    <a:solidFill>
                      <a:srgbClr val="F6E7E7"/>
                    </a:solidFill>
                  </a:tcPr>
                </a:tc>
                <a:extLst>
                  <a:ext uri="{0D108BD9-81ED-4DB2-BD59-A6C34878D82A}">
                    <a16:rowId xmlns:a16="http://schemas.microsoft.com/office/drawing/2014/main" val="3968162967"/>
                  </a:ext>
                </a:extLst>
              </a:tr>
              <a:tr h="705322">
                <a:tc>
                  <a:txBody>
                    <a:bodyPr/>
                    <a:lstStyle/>
                    <a:p>
                      <a:pPr algn="ctr"/>
                      <a:r>
                        <a:rPr lang="zh-CN" altLang="en-US" sz="2800" b="0" dirty="0">
                          <a:latin typeface="+mn-ea"/>
                          <a:ea typeface="+mn-ea"/>
                        </a:rPr>
                        <a:t>最坏情况时间复杂度</a:t>
                      </a:r>
                    </a:p>
                  </a:txBody>
                  <a:tcPr anchor="ctr"/>
                </a:tc>
                <a:tc>
                  <a:txBody>
                    <a:bodyPr/>
                    <a:lstStyle/>
                    <a:p>
                      <a:pPr algn="ctr"/>
                      <a:endParaRPr lang="zh-CN" altLang="en-US" sz="2800" b="0" dirty="0">
                        <a:latin typeface="+mn-ea"/>
                        <a:ea typeface="+mn-ea"/>
                      </a:endParaRPr>
                    </a:p>
                  </a:txBody>
                  <a:tcPr anchor="ctr"/>
                </a:tc>
                <a:extLst>
                  <a:ext uri="{0D108BD9-81ED-4DB2-BD59-A6C34878D82A}">
                    <a16:rowId xmlns:a16="http://schemas.microsoft.com/office/drawing/2014/main" val="947751764"/>
                  </a:ext>
                </a:extLst>
              </a:tr>
              <a:tr h="705322">
                <a:tc>
                  <a:txBody>
                    <a:bodyPr/>
                    <a:lstStyle/>
                    <a:p>
                      <a:pPr algn="ctr"/>
                      <a:r>
                        <a:rPr lang="zh-CN" altLang="en-US" sz="2800" b="0" dirty="0">
                          <a:latin typeface="+mn-ea"/>
                          <a:ea typeface="+mn-ea"/>
                        </a:rPr>
                        <a:t>平均情况时间复杂度</a:t>
                      </a:r>
                    </a:p>
                  </a:txBody>
                  <a:tcPr anchor="ctr"/>
                </a:tc>
                <a:tc>
                  <a:txBody>
                    <a:bodyPr/>
                    <a:lstStyle/>
                    <a:p>
                      <a:pPr algn="ctr"/>
                      <a:endParaRPr lang="zh-CN" altLang="en-US" sz="2800" b="0" dirty="0">
                        <a:latin typeface="+mn-ea"/>
                        <a:ea typeface="+mn-ea"/>
                      </a:endParaRPr>
                    </a:p>
                  </a:txBody>
                  <a:tcPr anchor="ctr"/>
                </a:tc>
                <a:extLst>
                  <a:ext uri="{0D108BD9-81ED-4DB2-BD59-A6C34878D82A}">
                    <a16:rowId xmlns:a16="http://schemas.microsoft.com/office/drawing/2014/main" val="1214173241"/>
                  </a:ext>
                </a:extLst>
              </a:tr>
              <a:tr h="705322">
                <a:tc>
                  <a:txBody>
                    <a:bodyPr/>
                    <a:lstStyle/>
                    <a:p>
                      <a:pPr algn="ctr"/>
                      <a:r>
                        <a:rPr lang="zh-CN" altLang="en-US" sz="2800" b="0" dirty="0">
                          <a:latin typeface="+mn-ea"/>
                          <a:ea typeface="+mn-ea"/>
                        </a:rPr>
                        <a:t>空间复杂度</a:t>
                      </a:r>
                    </a:p>
                  </a:txBody>
                  <a:tcPr anchor="ctr"/>
                </a:tc>
                <a:tc>
                  <a:txBody>
                    <a:bodyPr/>
                    <a:lstStyle/>
                    <a:p>
                      <a:pPr algn="ctr"/>
                      <a:endParaRPr lang="zh-CN" altLang="en-US" sz="2800" b="0" dirty="0">
                        <a:latin typeface="+mn-ea"/>
                        <a:ea typeface="+mn-ea"/>
                      </a:endParaRPr>
                    </a:p>
                  </a:txBody>
                  <a:tcPr anchor="ctr"/>
                </a:tc>
                <a:extLst>
                  <a:ext uri="{0D108BD9-81ED-4DB2-BD59-A6C34878D82A}">
                    <a16:rowId xmlns:a16="http://schemas.microsoft.com/office/drawing/2014/main" val="3199917565"/>
                  </a:ext>
                </a:extLst>
              </a:tr>
              <a:tr h="705322">
                <a:tc>
                  <a:txBody>
                    <a:bodyPr/>
                    <a:lstStyle/>
                    <a:p>
                      <a:pPr algn="ctr"/>
                      <a:r>
                        <a:rPr lang="zh-CN" altLang="en-US" sz="2800" b="0" dirty="0">
                          <a:latin typeface="+mn-ea"/>
                          <a:ea typeface="+mn-ea"/>
                        </a:rPr>
                        <a:t>时间复杂度与初始数据有关</a:t>
                      </a:r>
                    </a:p>
                  </a:txBody>
                  <a:tcPr anchor="ctr"/>
                </a:tc>
                <a:tc>
                  <a:txBody>
                    <a:bodyPr/>
                    <a:lstStyle/>
                    <a:p>
                      <a:pPr algn="ctr"/>
                      <a:endParaRPr lang="zh-CN" altLang="en-US" sz="2800" b="0" dirty="0">
                        <a:latin typeface="+mn-ea"/>
                        <a:ea typeface="+mn-ea"/>
                      </a:endParaRPr>
                    </a:p>
                  </a:txBody>
                  <a:tcPr anchor="ctr"/>
                </a:tc>
                <a:extLst>
                  <a:ext uri="{0D108BD9-81ED-4DB2-BD59-A6C34878D82A}">
                    <a16:rowId xmlns:a16="http://schemas.microsoft.com/office/drawing/2014/main" val="3248287171"/>
                  </a:ext>
                </a:extLst>
              </a:tr>
              <a:tr h="705322">
                <a:tc>
                  <a:txBody>
                    <a:bodyPr/>
                    <a:lstStyle/>
                    <a:p>
                      <a:pPr algn="ctr"/>
                      <a:r>
                        <a:rPr lang="zh-CN" altLang="en-US" sz="2800" b="0" dirty="0">
                          <a:latin typeface="+mn-ea"/>
                          <a:ea typeface="+mn-ea"/>
                        </a:rPr>
                        <a:t>找前</a:t>
                      </a:r>
                      <a:r>
                        <a:rPr lang="en-US" altLang="zh-CN" sz="2800" b="0" dirty="0">
                          <a:latin typeface="+mn-ea"/>
                          <a:ea typeface="+mn-ea"/>
                        </a:rPr>
                        <a:t>k</a:t>
                      </a:r>
                      <a:r>
                        <a:rPr lang="zh-CN" altLang="en-US" sz="2800" b="0" dirty="0">
                          <a:latin typeface="+mn-ea"/>
                          <a:ea typeface="+mn-ea"/>
                        </a:rPr>
                        <a:t>大、前</a:t>
                      </a:r>
                      <a:r>
                        <a:rPr lang="en-US" altLang="zh-CN" sz="2800" b="0" dirty="0">
                          <a:latin typeface="+mn-ea"/>
                          <a:ea typeface="+mn-ea"/>
                        </a:rPr>
                        <a:t>k</a:t>
                      </a:r>
                      <a:r>
                        <a:rPr lang="zh-CN" altLang="en-US" sz="2800" b="0" dirty="0">
                          <a:latin typeface="+mn-ea"/>
                          <a:ea typeface="+mn-ea"/>
                        </a:rPr>
                        <a:t>小</a:t>
                      </a:r>
                    </a:p>
                  </a:txBody>
                  <a:tcPr anchor="ctr"/>
                </a:tc>
                <a:tc>
                  <a:txBody>
                    <a:bodyPr/>
                    <a:lstStyle/>
                    <a:p>
                      <a:pPr algn="ctr"/>
                      <a:endParaRPr lang="zh-CN" altLang="en-US" sz="2800" b="0" dirty="0">
                        <a:latin typeface="+mn-ea"/>
                        <a:ea typeface="+mn-ea"/>
                      </a:endParaRPr>
                    </a:p>
                  </a:txBody>
                  <a:tcPr anchor="ctr"/>
                </a:tc>
                <a:extLst>
                  <a:ext uri="{0D108BD9-81ED-4DB2-BD59-A6C34878D82A}">
                    <a16:rowId xmlns:a16="http://schemas.microsoft.com/office/drawing/2014/main" val="1023600082"/>
                  </a:ext>
                </a:extLst>
              </a:tr>
              <a:tr h="705322">
                <a:tc>
                  <a:txBody>
                    <a:bodyPr/>
                    <a:lstStyle/>
                    <a:p>
                      <a:pPr algn="ctr"/>
                      <a:r>
                        <a:rPr lang="zh-CN" altLang="en-US" sz="2800" b="0" dirty="0">
                          <a:latin typeface="+mn-ea"/>
                          <a:ea typeface="+mn-ea"/>
                        </a:rPr>
                        <a:t>稳定</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b="0" dirty="0">
                        <a:latin typeface="+mn-ea"/>
                        <a:ea typeface="+mn-ea"/>
                      </a:endParaRPr>
                    </a:p>
                  </a:txBody>
                  <a:tcPr anchor="ctr"/>
                </a:tc>
                <a:extLst>
                  <a:ext uri="{0D108BD9-81ED-4DB2-BD59-A6C34878D82A}">
                    <a16:rowId xmlns:a16="http://schemas.microsoft.com/office/drawing/2014/main" val="2251443621"/>
                  </a:ext>
                </a:extLst>
              </a:tr>
            </a:tbl>
          </a:graphicData>
        </a:graphic>
      </p:graphicFrame>
      <p:sp>
        <p:nvSpPr>
          <p:cNvPr id="4" name="矩形 3">
            <a:extLst>
              <a:ext uri="{FF2B5EF4-FFF2-40B4-BE49-F238E27FC236}">
                <a16:creationId xmlns:a16="http://schemas.microsoft.com/office/drawing/2014/main" id="{ABBFC633-BD3A-4178-B069-8C771E6DCD88}"/>
              </a:ext>
            </a:extLst>
          </p:cNvPr>
          <p:cNvSpPr/>
          <p:nvPr/>
        </p:nvSpPr>
        <p:spPr>
          <a:xfrm>
            <a:off x="6415375" y="4334235"/>
            <a:ext cx="381836" cy="523220"/>
          </a:xfrm>
          <a:prstGeom prst="rect">
            <a:avLst/>
          </a:prstGeom>
          <a:noFill/>
        </p:spPr>
        <p:txBody>
          <a:bodyPr wrap="none" lIns="91440" tIns="45720" rIns="91440" bIns="45720">
            <a:spAutoFit/>
          </a:bodyPr>
          <a:lstStyle/>
          <a:p>
            <a:pPr algn="ctr"/>
            <a:r>
              <a:rPr lang="zh-CN" altLang="en-US" sz="2800" b="1" cap="none" spc="0" dirty="0">
                <a:ln w="22225">
                  <a:solidFill>
                    <a:schemeClr val="accent2"/>
                  </a:solidFill>
                  <a:prstDash val="solid"/>
                </a:ln>
                <a:solidFill>
                  <a:schemeClr val="accent2">
                    <a:lumMod val="40000"/>
                    <a:lumOff val="60000"/>
                  </a:schemeClr>
                </a:solidFill>
                <a:effectLst/>
              </a:rPr>
              <a:t>√</a:t>
            </a:r>
          </a:p>
        </p:txBody>
      </p:sp>
      <p:sp>
        <p:nvSpPr>
          <p:cNvPr id="9" name="文本框 8">
            <a:extLst>
              <a:ext uri="{FF2B5EF4-FFF2-40B4-BE49-F238E27FC236}">
                <a16:creationId xmlns:a16="http://schemas.microsoft.com/office/drawing/2014/main" id="{7D037850-95C4-4201-A2D6-0438AAF4BFC4}"/>
              </a:ext>
            </a:extLst>
          </p:cNvPr>
          <p:cNvSpPr txBox="1"/>
          <p:nvPr/>
        </p:nvSpPr>
        <p:spPr>
          <a:xfrm>
            <a:off x="6237920" y="1425853"/>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O(n)</a:t>
            </a:r>
            <a:endParaRPr lang="zh-CN" altLang="en-US" sz="2800" i="0" kern="1200" dirty="0">
              <a:solidFill>
                <a:schemeClr val="dk1"/>
              </a:solidFill>
              <a:latin typeface="+mn-lt"/>
              <a:ea typeface="+mn-ea"/>
              <a:cs typeface="+mn-cs"/>
            </a:endParaRPr>
          </a:p>
        </p:txBody>
      </p:sp>
      <p:sp>
        <p:nvSpPr>
          <p:cNvPr id="10" name="文本框 9">
            <a:extLst>
              <a:ext uri="{FF2B5EF4-FFF2-40B4-BE49-F238E27FC236}">
                <a16:creationId xmlns:a16="http://schemas.microsoft.com/office/drawing/2014/main" id="{F7F789FB-C1D3-40B7-B786-1E14B5AB134F}"/>
              </a:ext>
            </a:extLst>
          </p:cNvPr>
          <p:cNvSpPr txBox="1"/>
          <p:nvPr/>
        </p:nvSpPr>
        <p:spPr>
          <a:xfrm>
            <a:off x="6237920" y="2120702"/>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O(n</a:t>
            </a:r>
            <a:r>
              <a:rPr lang="en-US" altLang="zh-CN" sz="2800" i="0" kern="1200" baseline="30000" dirty="0">
                <a:solidFill>
                  <a:schemeClr val="dk1"/>
                </a:solidFill>
                <a:latin typeface="+mn-lt"/>
                <a:ea typeface="+mn-ea"/>
                <a:cs typeface="+mn-cs"/>
              </a:rPr>
              <a:t>2</a:t>
            </a:r>
            <a:r>
              <a:rPr lang="en-US" altLang="zh-CN" sz="2800" i="0" kern="1200" dirty="0">
                <a:solidFill>
                  <a:schemeClr val="dk1"/>
                </a:solidFill>
                <a:latin typeface="+mn-lt"/>
                <a:ea typeface="+mn-ea"/>
                <a:cs typeface="+mn-cs"/>
              </a:rPr>
              <a:t>)</a:t>
            </a:r>
            <a:endParaRPr lang="zh-CN" altLang="en-US" sz="2800" i="0" kern="1200" dirty="0">
              <a:solidFill>
                <a:schemeClr val="dk1"/>
              </a:solidFill>
              <a:latin typeface="+mn-lt"/>
              <a:ea typeface="+mn-ea"/>
              <a:cs typeface="+mn-cs"/>
            </a:endParaRPr>
          </a:p>
        </p:txBody>
      </p:sp>
      <p:sp>
        <p:nvSpPr>
          <p:cNvPr id="11" name="文本框 10">
            <a:extLst>
              <a:ext uri="{FF2B5EF4-FFF2-40B4-BE49-F238E27FC236}">
                <a16:creationId xmlns:a16="http://schemas.microsoft.com/office/drawing/2014/main" id="{6E3B5A44-7604-4BCD-8915-55C3CA07181C}"/>
              </a:ext>
            </a:extLst>
          </p:cNvPr>
          <p:cNvSpPr txBox="1"/>
          <p:nvPr/>
        </p:nvSpPr>
        <p:spPr>
          <a:xfrm>
            <a:off x="6237920" y="2836772"/>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O(n</a:t>
            </a:r>
            <a:r>
              <a:rPr lang="en-US" altLang="zh-CN" sz="2800" i="0" kern="1200" baseline="30000" dirty="0">
                <a:solidFill>
                  <a:schemeClr val="dk1"/>
                </a:solidFill>
                <a:latin typeface="+mn-lt"/>
                <a:ea typeface="+mn-ea"/>
                <a:cs typeface="+mn-cs"/>
              </a:rPr>
              <a:t>2</a:t>
            </a:r>
            <a:r>
              <a:rPr lang="en-US" altLang="zh-CN" sz="2800" i="0" kern="1200" dirty="0">
                <a:solidFill>
                  <a:schemeClr val="dk1"/>
                </a:solidFill>
                <a:latin typeface="+mn-lt"/>
                <a:ea typeface="+mn-ea"/>
                <a:cs typeface="+mn-cs"/>
              </a:rPr>
              <a:t>)</a:t>
            </a:r>
            <a:endParaRPr lang="zh-CN" altLang="en-US" sz="2800" i="0" kern="1200" dirty="0">
              <a:solidFill>
                <a:schemeClr val="dk1"/>
              </a:solidFill>
              <a:latin typeface="+mn-lt"/>
              <a:ea typeface="+mn-ea"/>
              <a:cs typeface="+mn-cs"/>
            </a:endParaRPr>
          </a:p>
        </p:txBody>
      </p:sp>
      <p:sp>
        <p:nvSpPr>
          <p:cNvPr id="12" name="文本框 11">
            <a:extLst>
              <a:ext uri="{FF2B5EF4-FFF2-40B4-BE49-F238E27FC236}">
                <a16:creationId xmlns:a16="http://schemas.microsoft.com/office/drawing/2014/main" id="{059F9989-0CA6-4B13-A63C-2D2D8F2914B8}"/>
              </a:ext>
            </a:extLst>
          </p:cNvPr>
          <p:cNvSpPr txBox="1"/>
          <p:nvPr/>
        </p:nvSpPr>
        <p:spPr>
          <a:xfrm>
            <a:off x="6175648" y="3553852"/>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a:t>
            </a:r>
            <a:r>
              <a:rPr lang="en-US" altLang="zh-CN" sz="2800" i="0" dirty="0">
                <a:solidFill>
                  <a:schemeClr val="dk1"/>
                </a:solidFill>
                <a:latin typeface="+mn-lt"/>
                <a:ea typeface="+mn-ea"/>
              </a:rPr>
              <a:t>1</a:t>
            </a:r>
            <a:r>
              <a:rPr lang="en-US" altLang="zh-CN" sz="2800" i="0" kern="1200" dirty="0">
                <a:solidFill>
                  <a:schemeClr val="dk1"/>
                </a:solidFill>
                <a:latin typeface="+mn-lt"/>
                <a:ea typeface="+mn-ea"/>
                <a:cs typeface="+mn-cs"/>
              </a:rPr>
              <a:t>)</a:t>
            </a:r>
            <a:endParaRPr lang="zh-CN" altLang="en-US" sz="2800" i="0" kern="1200" dirty="0">
              <a:solidFill>
                <a:schemeClr val="dk1"/>
              </a:solidFill>
              <a:latin typeface="+mn-lt"/>
              <a:ea typeface="+mn-ea"/>
              <a:cs typeface="+mn-cs"/>
            </a:endParaRPr>
          </a:p>
        </p:txBody>
      </p:sp>
      <p:sp>
        <p:nvSpPr>
          <p:cNvPr id="13" name="文本框 12">
            <a:extLst>
              <a:ext uri="{FF2B5EF4-FFF2-40B4-BE49-F238E27FC236}">
                <a16:creationId xmlns:a16="http://schemas.microsoft.com/office/drawing/2014/main" id="{872C4CD9-F418-4DF7-93BB-0FE9223E9D73}"/>
              </a:ext>
            </a:extLst>
          </p:cNvPr>
          <p:cNvSpPr txBox="1"/>
          <p:nvPr/>
        </p:nvSpPr>
        <p:spPr>
          <a:xfrm>
            <a:off x="6237920" y="4943999"/>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O(n</a:t>
            </a:r>
            <a:r>
              <a:rPr lang="en-US" altLang="zh-CN" sz="2800" i="0" kern="1200" baseline="30000" dirty="0">
                <a:solidFill>
                  <a:schemeClr val="dk1"/>
                </a:solidFill>
                <a:latin typeface="+mn-lt"/>
                <a:ea typeface="+mn-ea"/>
                <a:cs typeface="+mn-cs"/>
              </a:rPr>
              <a:t>2</a:t>
            </a:r>
            <a:r>
              <a:rPr lang="en-US" altLang="zh-CN" sz="2800" i="0" kern="1200" dirty="0">
                <a:solidFill>
                  <a:schemeClr val="dk1"/>
                </a:solidFill>
                <a:latin typeface="+mn-lt"/>
                <a:ea typeface="+mn-ea"/>
                <a:cs typeface="+mn-cs"/>
              </a:rPr>
              <a:t>)</a:t>
            </a:r>
            <a:endParaRPr lang="zh-CN" altLang="en-US" sz="2800" i="0" kern="1200" dirty="0">
              <a:solidFill>
                <a:schemeClr val="dk1"/>
              </a:solidFill>
              <a:latin typeface="+mn-lt"/>
              <a:ea typeface="+mn-ea"/>
              <a:cs typeface="+mn-cs"/>
            </a:endParaRPr>
          </a:p>
        </p:txBody>
      </p:sp>
      <p:sp>
        <p:nvSpPr>
          <p:cNvPr id="14" name="矩形 13">
            <a:extLst>
              <a:ext uri="{FF2B5EF4-FFF2-40B4-BE49-F238E27FC236}">
                <a16:creationId xmlns:a16="http://schemas.microsoft.com/office/drawing/2014/main" id="{B723D119-C33C-4D42-9E15-EED04615351E}"/>
              </a:ext>
            </a:extLst>
          </p:cNvPr>
          <p:cNvSpPr/>
          <p:nvPr/>
        </p:nvSpPr>
        <p:spPr>
          <a:xfrm>
            <a:off x="6444208" y="5642084"/>
            <a:ext cx="381836" cy="523220"/>
          </a:xfrm>
          <a:prstGeom prst="rect">
            <a:avLst/>
          </a:prstGeom>
          <a:noFill/>
        </p:spPr>
        <p:txBody>
          <a:bodyPr wrap="none" lIns="91440" tIns="45720" rIns="91440" bIns="45720">
            <a:spAutoFit/>
          </a:bodyPr>
          <a:lstStyle/>
          <a:p>
            <a:pPr algn="ctr"/>
            <a:r>
              <a:rPr lang="zh-CN" altLang="en-US" sz="2800" b="1" cap="none" spc="0" dirty="0">
                <a:ln w="22225">
                  <a:solidFill>
                    <a:schemeClr val="accent2"/>
                  </a:solidFill>
                  <a:prstDash val="solid"/>
                </a:ln>
                <a:solidFill>
                  <a:schemeClr val="accent2">
                    <a:lumMod val="40000"/>
                    <a:lumOff val="60000"/>
                  </a:schemeClr>
                </a:solidFill>
                <a:effectLst/>
              </a:rPr>
              <a:t>√</a:t>
            </a:r>
          </a:p>
        </p:txBody>
      </p:sp>
    </p:spTree>
    <p:extLst>
      <p:ext uri="{BB962C8B-B14F-4D97-AF65-F5344CB8AC3E}">
        <p14:creationId xmlns:p14="http://schemas.microsoft.com/office/powerpoint/2010/main" val="54360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1" grpId="0"/>
      <p:bldP spid="12" grpId="0"/>
      <p:bldP spid="13"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DD869B2-939C-43C6-808E-BF7DB235F28C}"/>
              </a:ext>
            </a:extLst>
          </p:cNvPr>
          <p:cNvSpPr>
            <a:spLocks noGrp="1" noChangeArrowheads="1"/>
          </p:cNvSpPr>
          <p:nvPr>
            <p:ph type="title" idx="4294967295"/>
          </p:nvPr>
        </p:nvSpPr>
        <p:spPr>
          <a:xfrm>
            <a:off x="493712" y="1124744"/>
            <a:ext cx="5715000" cy="685800"/>
          </a:xfrm>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zh-CN" altLang="en-US" sz="3200" dirty="0">
                <a:latin typeface="黑体" panose="02010609060101010101" pitchFamily="49" charset="-122"/>
                <a:ea typeface="黑体" panose="02010609060101010101" pitchFamily="49" charset="-122"/>
                <a:sym typeface="黑体" panose="02010609060101010101" pitchFamily="49" charset="-122"/>
              </a:rPr>
              <a:t>二、折半插入排序</a:t>
            </a:r>
            <a:endParaRPr lang="en-US" altLang="zh-CN" sz="3200" dirty="0">
              <a:latin typeface="黑体" panose="02010609060101010101" pitchFamily="49" charset="-122"/>
              <a:ea typeface="黑体" panose="02010609060101010101" pitchFamily="49" charset="-122"/>
              <a:sym typeface="黑体" panose="02010609060101010101" pitchFamily="49" charset="-122"/>
            </a:endParaRPr>
          </a:p>
        </p:txBody>
      </p:sp>
      <p:sp>
        <p:nvSpPr>
          <p:cNvPr id="18435" name="Text Box 3">
            <a:extLst>
              <a:ext uri="{FF2B5EF4-FFF2-40B4-BE49-F238E27FC236}">
                <a16:creationId xmlns:a16="http://schemas.microsoft.com/office/drawing/2014/main" id="{294B1AF7-E6B9-4258-9FBE-7901CB29B0EC}"/>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6729DBE6-7AB7-42FF-A9E7-87D5FEE17CB6}" type="slidenum">
              <a:rPr lang="zh-CN" altLang="en-US" sz="2400">
                <a:solidFill>
                  <a:srgbClr val="000000"/>
                </a:solidFill>
              </a:rPr>
              <a:pPr algn="r" eaLnBrk="1" hangingPunct="1">
                <a:spcBef>
                  <a:spcPct val="50000"/>
                </a:spcBef>
                <a:buClrTx/>
                <a:buSzTx/>
                <a:buFont typeface="Arial" panose="020B0604020202020204" pitchFamily="34" charset="0"/>
                <a:buNone/>
              </a:pPr>
              <a:t>24</a:t>
            </a:fld>
            <a:endParaRPr lang="en-US" altLang="zh-CN" sz="2400"/>
          </a:p>
        </p:txBody>
      </p:sp>
      <p:sp>
        <p:nvSpPr>
          <p:cNvPr id="18437" name="Rectangle 5">
            <a:extLst>
              <a:ext uri="{FF2B5EF4-FFF2-40B4-BE49-F238E27FC236}">
                <a16:creationId xmlns:a16="http://schemas.microsoft.com/office/drawing/2014/main" id="{3CD901D2-4441-4F8E-97DD-C4D0A0041E4B}"/>
              </a:ext>
            </a:extLst>
          </p:cNvPr>
          <p:cNvSpPr>
            <a:spLocks noGrp="1" noChangeArrowheads="1"/>
          </p:cNvSpPr>
          <p:nvPr>
            <p:ph type="body" idx="4294967295"/>
          </p:nvPr>
        </p:nvSpPr>
        <p:spPr>
          <a:xfrm>
            <a:off x="555288" y="1906588"/>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dirty="0">
                <a:latin typeface="+mn-ea"/>
                <a:sym typeface="黑体" panose="02010609060101010101" pitchFamily="49" charset="-122"/>
              </a:rPr>
              <a:t>折半插入排序是直插排序改进。</a:t>
            </a:r>
            <a:endParaRPr lang="en-US" altLang="zh-CN" dirty="0">
              <a:latin typeface="+mn-ea"/>
              <a:sym typeface="黑体" panose="02010609060101010101" pitchFamily="49" charset="-122"/>
            </a:endParaRPr>
          </a:p>
          <a:p>
            <a:pPr eaLnBrk="1" hangingPunct="1">
              <a:lnSpc>
                <a:spcPct val="90000"/>
              </a:lnSpc>
            </a:pPr>
            <a:r>
              <a:rPr lang="zh-CN" altLang="en-US" dirty="0">
                <a:latin typeface="+mn-ea"/>
                <a:sym typeface="黑体" panose="02010609060101010101" pitchFamily="49" charset="-122"/>
              </a:rPr>
              <a:t>折半插入排序</a:t>
            </a:r>
            <a:r>
              <a:rPr lang="zh-CN" altLang="en-US" dirty="0">
                <a:solidFill>
                  <a:srgbClr val="FF0000"/>
                </a:solidFill>
                <a:latin typeface="+mn-ea"/>
                <a:sym typeface="黑体" panose="02010609060101010101" pitchFamily="49" charset="-122"/>
              </a:rPr>
              <a:t>在查找记录插入位置时，采用折半查找算法</a:t>
            </a:r>
          </a:p>
          <a:p>
            <a:pPr eaLnBrk="1" hangingPunct="1">
              <a:lnSpc>
                <a:spcPct val="90000"/>
              </a:lnSpc>
            </a:pPr>
            <a:r>
              <a:rPr lang="zh-CN" altLang="en-US" dirty="0">
                <a:latin typeface="+mn-ea"/>
                <a:sym typeface="黑体" panose="02010609060101010101" pitchFamily="49" charset="-122"/>
              </a:rPr>
              <a:t>折半查找比顺序查找快, 所以折半插入排序在查找上性能比直接插入排序好</a:t>
            </a:r>
          </a:p>
          <a:p>
            <a:pPr eaLnBrk="1" hangingPunct="1">
              <a:lnSpc>
                <a:spcPct val="90000"/>
              </a:lnSpc>
            </a:pPr>
            <a:r>
              <a:rPr lang="zh-CN" altLang="en-US" dirty="0">
                <a:latin typeface="+mn-ea"/>
                <a:sym typeface="黑体" panose="02010609060101010101" pitchFamily="49" charset="-122"/>
              </a:rPr>
              <a:t>但需要移动的记录数目与直接插入排序相同(为</a:t>
            </a:r>
            <a:r>
              <a:rPr lang="en-US" altLang="zh-CN" dirty="0">
                <a:latin typeface="+mn-ea"/>
                <a:sym typeface="黑体" panose="02010609060101010101" pitchFamily="49" charset="-122"/>
              </a:rPr>
              <a:t>O(n</a:t>
            </a:r>
            <a:r>
              <a:rPr lang="en-US" altLang="zh-CN" baseline="30000" dirty="0">
                <a:latin typeface="+mn-ea"/>
                <a:sym typeface="黑体" panose="02010609060101010101" pitchFamily="49" charset="-122"/>
              </a:rPr>
              <a:t>2</a:t>
            </a:r>
            <a:r>
              <a:rPr lang="en-US" altLang="zh-CN" dirty="0">
                <a:latin typeface="+mn-ea"/>
                <a:sym typeface="黑体" panose="02010609060101010101" pitchFamily="49" charset="-122"/>
              </a:rPr>
              <a:t>))</a:t>
            </a:r>
            <a:endParaRPr lang="zh-CN" altLang="en-US" dirty="0">
              <a:latin typeface="+mn-ea"/>
              <a:sym typeface="黑体" panose="02010609060101010101" pitchFamily="49" charset="-122"/>
            </a:endParaRPr>
          </a:p>
          <a:p>
            <a:pPr eaLnBrk="1" hangingPunct="1">
              <a:lnSpc>
                <a:spcPct val="90000"/>
              </a:lnSpc>
            </a:pPr>
            <a:r>
              <a:rPr lang="zh-CN" altLang="en-US" dirty="0">
                <a:latin typeface="+mn-ea"/>
                <a:sym typeface="黑体" panose="02010609060101010101" pitchFamily="49" charset="-122"/>
              </a:rPr>
              <a:t>折半插入排序的时间复杂度为</a:t>
            </a:r>
            <a:r>
              <a:rPr lang="en-US" altLang="zh-CN" dirty="0">
                <a:latin typeface="+mn-ea"/>
                <a:sym typeface="黑体" panose="02010609060101010101" pitchFamily="49" charset="-122"/>
              </a:rPr>
              <a:t>O(n</a:t>
            </a:r>
            <a:r>
              <a:rPr lang="en-US" altLang="zh-CN" baseline="30000" dirty="0">
                <a:latin typeface="+mn-ea"/>
                <a:sym typeface="黑体" panose="02010609060101010101" pitchFamily="49" charset="-122"/>
              </a:rPr>
              <a:t>2</a:t>
            </a:r>
            <a:r>
              <a:rPr lang="en-US" altLang="zh-CN" dirty="0">
                <a:latin typeface="+mn-ea"/>
                <a:sym typeface="黑体" panose="02010609060101010101" pitchFamily="49" charset="-122"/>
              </a:rPr>
              <a:t>)。</a:t>
            </a:r>
            <a:endParaRPr lang="zh-CN" altLang="en-US" dirty="0">
              <a:latin typeface="+mn-ea"/>
              <a:sym typeface="黑体" panose="02010609060101010101" pitchFamily="49" charset="-122"/>
            </a:endParaRPr>
          </a:p>
          <a:p>
            <a:pPr eaLnBrk="1" hangingPunct="1">
              <a:lnSpc>
                <a:spcPct val="90000"/>
              </a:lnSpc>
            </a:pPr>
            <a:r>
              <a:rPr lang="zh-CN" altLang="en-US" dirty="0">
                <a:latin typeface="+mn-ea"/>
                <a:sym typeface="黑体" panose="02010609060101010101" pitchFamily="49" charset="-122"/>
              </a:rPr>
              <a:t>折半插入排序是一种稳定的排序方法</a:t>
            </a:r>
            <a:endParaRPr lang="zh-CN" altLang="en-US" dirty="0">
              <a:latin typeface="+mn-ea"/>
            </a:endParaRPr>
          </a:p>
        </p:txBody>
      </p:sp>
      <p:sp>
        <p:nvSpPr>
          <p:cNvPr id="2" name="Text Box 4">
            <a:extLst>
              <a:ext uri="{FF2B5EF4-FFF2-40B4-BE49-F238E27FC236}">
                <a16:creationId xmlns:a16="http://schemas.microsoft.com/office/drawing/2014/main" id="{7D381D01-1412-4CF8-87D4-A5381429E53A}"/>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第二节　插入排序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43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43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43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70C9C25-DFD7-4A2C-AEB9-8C744A6491D3}"/>
              </a:ext>
            </a:extLst>
          </p:cNvPr>
          <p:cNvSpPr>
            <a:spLocks noGrp="1" noChangeArrowheads="1"/>
          </p:cNvSpPr>
          <p:nvPr>
            <p:ph type="title" idx="4294967295"/>
          </p:nvPr>
        </p:nvSpPr>
        <p:spPr>
          <a:xfrm>
            <a:off x="493712" y="1124744"/>
            <a:ext cx="5715000" cy="685800"/>
          </a:xfrm>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zh-CN" altLang="en-US" sz="3200" dirty="0">
                <a:latin typeface="黑体" panose="02010609060101010101" pitchFamily="49" charset="-122"/>
                <a:ea typeface="黑体" panose="02010609060101010101" pitchFamily="49" charset="-122"/>
                <a:sym typeface="黑体" panose="02010609060101010101" pitchFamily="49" charset="-122"/>
              </a:rPr>
              <a:t>三、希尔排序</a:t>
            </a:r>
            <a:endParaRPr lang="en-US" altLang="zh-CN" sz="3200" dirty="0">
              <a:latin typeface="黑体" panose="02010609060101010101" pitchFamily="49" charset="-122"/>
              <a:ea typeface="黑体" panose="02010609060101010101" pitchFamily="49" charset="-122"/>
              <a:sym typeface="黑体" panose="02010609060101010101" pitchFamily="49" charset="-122"/>
            </a:endParaRPr>
          </a:p>
        </p:txBody>
      </p:sp>
      <p:sp>
        <p:nvSpPr>
          <p:cNvPr id="19459" name="Text Box 3">
            <a:extLst>
              <a:ext uri="{FF2B5EF4-FFF2-40B4-BE49-F238E27FC236}">
                <a16:creationId xmlns:a16="http://schemas.microsoft.com/office/drawing/2014/main" id="{48904BED-2C6B-411F-B068-984CD87F7E2F}"/>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77F5ADA6-AD6B-419B-87B5-D3282EC0658C}" type="slidenum">
              <a:rPr lang="zh-CN" altLang="en-US" sz="2400">
                <a:solidFill>
                  <a:srgbClr val="000000"/>
                </a:solidFill>
              </a:rPr>
              <a:pPr algn="r" eaLnBrk="1" hangingPunct="1">
                <a:spcBef>
                  <a:spcPct val="50000"/>
                </a:spcBef>
                <a:buClrTx/>
                <a:buSzTx/>
                <a:buFont typeface="Arial" panose="020B0604020202020204" pitchFamily="34" charset="0"/>
                <a:buNone/>
              </a:pPr>
              <a:t>25</a:t>
            </a:fld>
            <a:endParaRPr lang="en-US" altLang="zh-CN" sz="2400"/>
          </a:p>
        </p:txBody>
      </p:sp>
      <p:sp>
        <p:nvSpPr>
          <p:cNvPr id="19461" name="Rectangle 5">
            <a:extLst>
              <a:ext uri="{FF2B5EF4-FFF2-40B4-BE49-F238E27FC236}">
                <a16:creationId xmlns:a16="http://schemas.microsoft.com/office/drawing/2014/main" id="{5A64AFE3-DF3E-4109-A8C2-C098F94114EF}"/>
              </a:ext>
            </a:extLst>
          </p:cNvPr>
          <p:cNvSpPr>
            <a:spLocks noGrp="1" noChangeArrowheads="1"/>
          </p:cNvSpPr>
          <p:nvPr>
            <p:ph type="body" idx="4294967295"/>
          </p:nvPr>
        </p:nvSpPr>
        <p:spPr>
          <a:xfrm>
            <a:off x="417512" y="1962944"/>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pPr>
            <a:r>
              <a:rPr lang="zh-CN" altLang="en-US" dirty="0">
                <a:latin typeface="+mn-ea"/>
                <a:sym typeface="黑体" panose="02010609060101010101" pitchFamily="49" charset="-122"/>
              </a:rPr>
              <a:t>从直接插入排序可以看出，当待排序列为正序时，时间复杂度为</a:t>
            </a:r>
            <a:r>
              <a:rPr lang="en-US" altLang="zh-CN" dirty="0">
                <a:latin typeface="+mn-ea"/>
                <a:sym typeface="黑体" panose="02010609060101010101" pitchFamily="49" charset="-122"/>
              </a:rPr>
              <a:t>O(n)</a:t>
            </a:r>
            <a:endParaRPr lang="zh-CN" altLang="en-US" dirty="0">
              <a:latin typeface="+mn-ea"/>
              <a:sym typeface="黑体" panose="02010609060101010101" pitchFamily="49" charset="-122"/>
            </a:endParaRPr>
          </a:p>
          <a:p>
            <a:pPr eaLnBrk="1" hangingPunct="1">
              <a:spcBef>
                <a:spcPct val="30000"/>
              </a:spcBef>
            </a:pPr>
            <a:r>
              <a:rPr lang="zh-CN" altLang="en-US" dirty="0">
                <a:latin typeface="+mn-ea"/>
                <a:sym typeface="黑体" panose="02010609060101010101" pitchFamily="49" charset="-122"/>
              </a:rPr>
              <a:t>若待排序列基本有序时，插入排序效率会提高</a:t>
            </a:r>
          </a:p>
          <a:p>
            <a:pPr eaLnBrk="1" hangingPunct="1">
              <a:spcBef>
                <a:spcPct val="30000"/>
              </a:spcBef>
            </a:pPr>
            <a:r>
              <a:rPr lang="zh-CN" altLang="en-US" dirty="0">
                <a:latin typeface="+mn-ea"/>
                <a:sym typeface="黑体" panose="02010609060101010101" pitchFamily="49" charset="-122"/>
              </a:rPr>
              <a:t>希尔排序是直插排序的一种更高效的改进。</a:t>
            </a:r>
            <a:r>
              <a:rPr lang="en-US" altLang="zh-CN" dirty="0" err="1">
                <a:solidFill>
                  <a:srgbClr val="333333"/>
                </a:solidFill>
                <a:latin typeface="+mn-ea"/>
              </a:rPr>
              <a:t>L.Shell</a:t>
            </a:r>
            <a:r>
              <a:rPr lang="en-US" altLang="zh-CN" dirty="0">
                <a:solidFill>
                  <a:srgbClr val="333333"/>
                </a:solidFill>
                <a:latin typeface="+mn-ea"/>
              </a:rPr>
              <a:t> </a:t>
            </a:r>
            <a:r>
              <a:rPr lang="zh-CN" altLang="en-US" dirty="0">
                <a:solidFill>
                  <a:srgbClr val="333333"/>
                </a:solidFill>
                <a:latin typeface="+mn-ea"/>
              </a:rPr>
              <a:t>于</a:t>
            </a:r>
            <a:r>
              <a:rPr lang="en-US" altLang="zh-CN" dirty="0">
                <a:solidFill>
                  <a:srgbClr val="333333"/>
                </a:solidFill>
                <a:latin typeface="+mn-ea"/>
              </a:rPr>
              <a:t>1959</a:t>
            </a:r>
            <a:r>
              <a:rPr lang="zh-CN" altLang="en-US" dirty="0">
                <a:solidFill>
                  <a:srgbClr val="333333"/>
                </a:solidFill>
                <a:latin typeface="+mn-ea"/>
              </a:rPr>
              <a:t>年提出。</a:t>
            </a:r>
            <a:endParaRPr lang="zh-CN" altLang="en-US" dirty="0">
              <a:latin typeface="+mn-ea"/>
            </a:endParaRPr>
          </a:p>
          <a:p>
            <a:pPr eaLnBrk="1" hangingPunct="1">
              <a:spcBef>
                <a:spcPct val="30000"/>
              </a:spcBef>
            </a:pPr>
            <a:r>
              <a:rPr lang="zh-CN" altLang="en-US" dirty="0">
                <a:latin typeface="+mn-ea"/>
                <a:sym typeface="黑体" panose="02010609060101010101" pitchFamily="49" charset="-122"/>
              </a:rPr>
              <a:t>希尔排序方法是先将待排序列分成若干子序列分别进行插入排序，待整个序列基本有序时，再对全体记录进行一次直接插入排序</a:t>
            </a:r>
          </a:p>
          <a:p>
            <a:pPr eaLnBrk="1" hangingPunct="1">
              <a:spcBef>
                <a:spcPct val="30000"/>
              </a:spcBef>
            </a:pPr>
            <a:r>
              <a:rPr lang="zh-CN" altLang="en-US" dirty="0">
                <a:latin typeface="+mn-ea"/>
                <a:sym typeface="黑体" panose="02010609060101010101" pitchFamily="49" charset="-122"/>
              </a:rPr>
              <a:t>希尔排序又称为</a:t>
            </a:r>
            <a:r>
              <a:rPr lang="zh-CN" altLang="en-US" dirty="0">
                <a:solidFill>
                  <a:schemeClr val="hlink"/>
                </a:solidFill>
                <a:latin typeface="+mn-ea"/>
                <a:sym typeface="黑体" panose="02010609060101010101" pitchFamily="49" charset="-122"/>
              </a:rPr>
              <a:t>缩小增量排序</a:t>
            </a:r>
            <a:r>
              <a:rPr lang="zh-CN" altLang="en-US" dirty="0">
                <a:latin typeface="+mn-ea"/>
                <a:sym typeface="黑体" panose="02010609060101010101" pitchFamily="49" charset="-122"/>
              </a:rPr>
              <a:t>。</a:t>
            </a:r>
            <a:endParaRPr lang="en-US" altLang="zh-CN" dirty="0">
              <a:latin typeface="+mn-ea"/>
              <a:sym typeface="黑体" panose="02010609060101010101" pitchFamily="49" charset="-122"/>
            </a:endParaRPr>
          </a:p>
        </p:txBody>
      </p:sp>
      <p:sp>
        <p:nvSpPr>
          <p:cNvPr id="2" name="Text Box 4">
            <a:extLst>
              <a:ext uri="{FF2B5EF4-FFF2-40B4-BE49-F238E27FC236}">
                <a16:creationId xmlns:a16="http://schemas.microsoft.com/office/drawing/2014/main" id="{66C2D7A9-5466-47B6-9917-9D94209C2885}"/>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第二节　插入排序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a:extLst>
              <a:ext uri="{FF2B5EF4-FFF2-40B4-BE49-F238E27FC236}">
                <a16:creationId xmlns:a16="http://schemas.microsoft.com/office/drawing/2014/main" id="{48904BED-2C6B-411F-B068-984CD87F7E2F}"/>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77F5ADA6-AD6B-419B-87B5-D3282EC0658C}" type="slidenum">
              <a:rPr lang="zh-CN" altLang="en-US" sz="2400">
                <a:solidFill>
                  <a:srgbClr val="000000"/>
                </a:solidFill>
              </a:rPr>
              <a:pPr algn="r" eaLnBrk="1" hangingPunct="1">
                <a:spcBef>
                  <a:spcPct val="50000"/>
                </a:spcBef>
                <a:buClrTx/>
                <a:buSzTx/>
                <a:buFont typeface="Arial" panose="020B0604020202020204" pitchFamily="34" charset="0"/>
                <a:buNone/>
              </a:pPr>
              <a:t>26</a:t>
            </a:fld>
            <a:endParaRPr lang="en-US" altLang="zh-CN" sz="2400"/>
          </a:p>
        </p:txBody>
      </p:sp>
      <p:sp>
        <p:nvSpPr>
          <p:cNvPr id="19461" name="Rectangle 5">
            <a:extLst>
              <a:ext uri="{FF2B5EF4-FFF2-40B4-BE49-F238E27FC236}">
                <a16:creationId xmlns:a16="http://schemas.microsoft.com/office/drawing/2014/main" id="{5A64AFE3-DF3E-4109-A8C2-C098F94114EF}"/>
              </a:ext>
            </a:extLst>
          </p:cNvPr>
          <p:cNvSpPr>
            <a:spLocks noGrp="1" noChangeArrowheads="1"/>
          </p:cNvSpPr>
          <p:nvPr>
            <p:ph type="body" idx="4294967295"/>
          </p:nvPr>
        </p:nvSpPr>
        <p:spPr>
          <a:xfrm>
            <a:off x="533400" y="1268760"/>
            <a:ext cx="8763000" cy="57606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pPr>
            <a:r>
              <a:rPr lang="zh-CN" altLang="en-US" dirty="0">
                <a:latin typeface="+mn-ea"/>
              </a:rPr>
              <a:t>是第一批突破</a:t>
            </a:r>
            <a:r>
              <a:rPr lang="en-US" altLang="zh-CN" dirty="0">
                <a:latin typeface="+mn-ea"/>
              </a:rPr>
              <a:t>O(n</a:t>
            </a:r>
            <a:r>
              <a:rPr lang="en-US" altLang="zh-CN" baseline="30000" dirty="0">
                <a:latin typeface="+mn-ea"/>
              </a:rPr>
              <a:t>2</a:t>
            </a:r>
            <a:r>
              <a:rPr lang="en-US" altLang="zh-CN" dirty="0">
                <a:latin typeface="+mn-ea"/>
              </a:rPr>
              <a:t>)</a:t>
            </a:r>
            <a:r>
              <a:rPr lang="zh-CN" altLang="en-US" dirty="0">
                <a:latin typeface="+mn-ea"/>
              </a:rPr>
              <a:t>时间复杂度的排序算法之一。</a:t>
            </a:r>
          </a:p>
        </p:txBody>
      </p:sp>
      <p:sp>
        <p:nvSpPr>
          <p:cNvPr id="2" name="Text Box 4">
            <a:extLst>
              <a:ext uri="{FF2B5EF4-FFF2-40B4-BE49-F238E27FC236}">
                <a16:creationId xmlns:a16="http://schemas.microsoft.com/office/drawing/2014/main" id="{66C2D7A9-5466-47B6-9917-9D94209C2885}"/>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三、希尔排序</a:t>
            </a:r>
          </a:p>
        </p:txBody>
      </p:sp>
      <p:sp>
        <p:nvSpPr>
          <p:cNvPr id="3" name="Rectangle 5">
            <a:extLst>
              <a:ext uri="{FF2B5EF4-FFF2-40B4-BE49-F238E27FC236}">
                <a16:creationId xmlns:a16="http://schemas.microsoft.com/office/drawing/2014/main" id="{CAE3D512-1038-8E11-3D2D-28F9E3B8BBDE}"/>
              </a:ext>
            </a:extLst>
          </p:cNvPr>
          <p:cNvSpPr txBox="1">
            <a:spLocks noChangeArrowheads="1"/>
          </p:cNvSpPr>
          <p:nvPr/>
        </p:nvSpPr>
        <p:spPr bwMode="auto">
          <a:xfrm>
            <a:off x="533400" y="1916832"/>
            <a:ext cx="8763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lnSpc>
                <a:spcPct val="90000"/>
              </a:lnSpc>
              <a:spcBef>
                <a:spcPct val="30000"/>
              </a:spcBef>
            </a:pPr>
            <a:r>
              <a:rPr lang="zh-CN" altLang="en-US" b="0" i="0" kern="0" dirty="0">
                <a:latin typeface="黑体" panose="02010609060101010101" pitchFamily="49" charset="-122"/>
                <a:ea typeface="黑体" panose="02010609060101010101" pitchFamily="49" charset="-122"/>
                <a:sym typeface="黑体" panose="02010609060101010101" pitchFamily="49" charset="-122"/>
              </a:rPr>
              <a:t>希尔排序算法</a:t>
            </a:r>
            <a:endParaRPr lang="en-US" altLang="zh-CN" b="0" i="0" kern="0" dirty="0">
              <a:latin typeface="黑体" panose="02010609060101010101" pitchFamily="49" charset="-122"/>
              <a:ea typeface="黑体" panose="02010609060101010101" pitchFamily="49" charset="-122"/>
              <a:sym typeface="黑体" panose="02010609060101010101" pitchFamily="49" charset="-122"/>
            </a:endParaRPr>
          </a:p>
          <a:p>
            <a:pPr marL="0" indent="0" eaLnBrk="1" hangingPunct="1">
              <a:lnSpc>
                <a:spcPct val="90000"/>
              </a:lnSpc>
              <a:spcBef>
                <a:spcPct val="30000"/>
              </a:spcBef>
              <a:buNone/>
            </a:pPr>
            <a:r>
              <a:rPr lang="en-US" altLang="zh-CN" b="0" i="0" kern="0" dirty="0">
                <a:latin typeface="黑体" panose="02010609060101010101" pitchFamily="49" charset="-122"/>
                <a:ea typeface="黑体" panose="02010609060101010101" pitchFamily="49" charset="-122"/>
                <a:sym typeface="黑体" panose="02010609060101010101" pitchFamily="49" charset="-122"/>
              </a:rPr>
              <a:t>(1)</a:t>
            </a:r>
            <a:r>
              <a:rPr lang="zh-CN" altLang="en-US" b="0" i="0" kern="0" dirty="0">
                <a:latin typeface="黑体" panose="02010609060101010101" pitchFamily="49" charset="-122"/>
                <a:ea typeface="黑体" panose="02010609060101010101" pitchFamily="49" charset="-122"/>
                <a:sym typeface="黑体" panose="02010609060101010101" pitchFamily="49" charset="-122"/>
              </a:rPr>
              <a:t>首先取一个整数</a:t>
            </a:r>
            <a:r>
              <a:rPr lang="en-US" altLang="zh-CN" b="0" i="0" kern="0" dirty="0">
                <a:latin typeface="黑体" panose="02010609060101010101" pitchFamily="49" charset="-122"/>
                <a:ea typeface="黑体" panose="02010609060101010101" pitchFamily="49" charset="-122"/>
                <a:sym typeface="黑体" panose="02010609060101010101" pitchFamily="49" charset="-122"/>
              </a:rPr>
              <a:t>gap&lt;n(</a:t>
            </a:r>
            <a:r>
              <a:rPr lang="zh-CN" altLang="en-US" b="0" i="0" kern="0" dirty="0">
                <a:latin typeface="黑体" panose="02010609060101010101" pitchFamily="49" charset="-122"/>
                <a:ea typeface="黑体" panose="02010609060101010101" pitchFamily="49" charset="-122"/>
                <a:sym typeface="黑体" panose="02010609060101010101" pitchFamily="49" charset="-122"/>
              </a:rPr>
              <a:t>待排序记录数)作为间隔, </a:t>
            </a:r>
            <a:endParaRPr lang="en-US" altLang="zh-CN" b="0" i="0" kern="0" dirty="0">
              <a:latin typeface="黑体" panose="02010609060101010101" pitchFamily="49" charset="-122"/>
              <a:ea typeface="黑体" panose="02010609060101010101" pitchFamily="49" charset="-122"/>
              <a:sym typeface="黑体" panose="02010609060101010101" pitchFamily="49" charset="-122"/>
            </a:endParaRPr>
          </a:p>
          <a:p>
            <a:pPr marL="0" indent="0" eaLnBrk="1" hangingPunct="1">
              <a:lnSpc>
                <a:spcPct val="90000"/>
              </a:lnSpc>
              <a:spcBef>
                <a:spcPct val="30000"/>
              </a:spcBef>
              <a:buNone/>
            </a:pPr>
            <a:r>
              <a:rPr lang="en-US" altLang="zh-CN" b="0" i="0" kern="0" dirty="0">
                <a:latin typeface="黑体" panose="02010609060101010101" pitchFamily="49" charset="-122"/>
                <a:ea typeface="黑体" panose="02010609060101010101" pitchFamily="49" charset="-122"/>
                <a:sym typeface="黑体" panose="02010609060101010101" pitchFamily="49" charset="-122"/>
              </a:rPr>
              <a:t>   </a:t>
            </a:r>
            <a:r>
              <a:rPr lang="zh-CN" altLang="en-US" b="0" i="0" kern="0" dirty="0">
                <a:latin typeface="黑体" panose="02010609060101010101" pitchFamily="49" charset="-122"/>
                <a:ea typeface="黑体" panose="02010609060101010101" pitchFamily="49" charset="-122"/>
                <a:sym typeface="黑体" panose="02010609060101010101" pitchFamily="49" charset="-122"/>
              </a:rPr>
              <a:t>将全部记录分为</a:t>
            </a:r>
            <a:r>
              <a:rPr lang="en-US" altLang="zh-CN" b="0" i="0" kern="0" dirty="0">
                <a:latin typeface="黑体" panose="02010609060101010101" pitchFamily="49" charset="-122"/>
                <a:ea typeface="黑体" panose="02010609060101010101" pitchFamily="49" charset="-122"/>
                <a:sym typeface="黑体" panose="02010609060101010101" pitchFamily="49" charset="-122"/>
              </a:rPr>
              <a:t>gap</a:t>
            </a:r>
            <a:r>
              <a:rPr lang="zh-CN" altLang="en-US" b="0" i="0" kern="0" dirty="0">
                <a:latin typeface="黑体" panose="02010609060101010101" pitchFamily="49" charset="-122"/>
                <a:ea typeface="黑体" panose="02010609060101010101" pitchFamily="49" charset="-122"/>
                <a:sym typeface="黑体" panose="02010609060101010101" pitchFamily="49" charset="-122"/>
              </a:rPr>
              <a:t>个子序列, 所有距离为</a:t>
            </a:r>
            <a:r>
              <a:rPr lang="en-US" altLang="zh-CN" b="0" i="0" kern="0" dirty="0">
                <a:latin typeface="黑体" panose="02010609060101010101" pitchFamily="49" charset="-122"/>
                <a:ea typeface="黑体" panose="02010609060101010101" pitchFamily="49" charset="-122"/>
                <a:sym typeface="黑体" panose="02010609060101010101" pitchFamily="49" charset="-122"/>
              </a:rPr>
              <a:t>gap</a:t>
            </a:r>
            <a:r>
              <a:rPr lang="zh-CN" altLang="en-US" b="0" i="0" kern="0" dirty="0">
                <a:latin typeface="黑体" panose="02010609060101010101" pitchFamily="49" charset="-122"/>
                <a:ea typeface="黑体" panose="02010609060101010101" pitchFamily="49" charset="-122"/>
                <a:sym typeface="黑体" panose="02010609060101010101" pitchFamily="49" charset="-122"/>
              </a:rPr>
              <a:t>的记</a:t>
            </a:r>
            <a:endParaRPr lang="en-US" altLang="zh-CN" b="0" i="0" kern="0" dirty="0">
              <a:latin typeface="黑体" panose="02010609060101010101" pitchFamily="49" charset="-122"/>
              <a:ea typeface="黑体" panose="02010609060101010101" pitchFamily="49" charset="-122"/>
              <a:sym typeface="黑体" panose="02010609060101010101" pitchFamily="49" charset="-122"/>
            </a:endParaRPr>
          </a:p>
          <a:p>
            <a:pPr marL="0" indent="0" eaLnBrk="1" hangingPunct="1">
              <a:lnSpc>
                <a:spcPct val="90000"/>
              </a:lnSpc>
              <a:spcBef>
                <a:spcPct val="30000"/>
              </a:spcBef>
              <a:buNone/>
            </a:pPr>
            <a:r>
              <a:rPr lang="en-US" altLang="zh-CN" b="0" i="0" kern="0" dirty="0">
                <a:latin typeface="黑体" panose="02010609060101010101" pitchFamily="49" charset="-122"/>
                <a:ea typeface="黑体" panose="02010609060101010101" pitchFamily="49" charset="-122"/>
                <a:sym typeface="黑体" panose="02010609060101010101" pitchFamily="49" charset="-122"/>
              </a:rPr>
              <a:t>   </a:t>
            </a:r>
            <a:r>
              <a:rPr lang="zh-CN" altLang="en-US" b="0" i="0" kern="0" dirty="0">
                <a:latin typeface="黑体" panose="02010609060101010101" pitchFamily="49" charset="-122"/>
                <a:ea typeface="黑体" panose="02010609060101010101" pitchFamily="49" charset="-122"/>
                <a:sym typeface="黑体" panose="02010609060101010101" pitchFamily="49" charset="-122"/>
              </a:rPr>
              <a:t>录放在同一个子序列中</a:t>
            </a:r>
          </a:p>
          <a:p>
            <a:pPr marL="0" indent="0" eaLnBrk="1" hangingPunct="1">
              <a:lnSpc>
                <a:spcPct val="90000"/>
              </a:lnSpc>
              <a:spcBef>
                <a:spcPct val="30000"/>
              </a:spcBef>
              <a:buNone/>
            </a:pPr>
            <a:r>
              <a:rPr lang="en-US" altLang="zh-CN" b="0" i="0" kern="0" dirty="0">
                <a:latin typeface="黑体" panose="02010609060101010101" pitchFamily="49" charset="-122"/>
                <a:ea typeface="黑体" panose="02010609060101010101" pitchFamily="49" charset="-122"/>
                <a:sym typeface="黑体" panose="02010609060101010101" pitchFamily="49" charset="-122"/>
              </a:rPr>
              <a:t>(2)</a:t>
            </a:r>
            <a:r>
              <a:rPr lang="zh-CN" altLang="en-US" b="0" i="0" kern="0" dirty="0">
                <a:latin typeface="黑体" panose="02010609060101010101" pitchFamily="49" charset="-122"/>
                <a:ea typeface="黑体" panose="02010609060101010101" pitchFamily="49" charset="-122"/>
                <a:sym typeface="黑体" panose="02010609060101010101" pitchFamily="49" charset="-122"/>
              </a:rPr>
              <a:t>在每一个子序列中分别施行直接插入排序。</a:t>
            </a:r>
          </a:p>
          <a:p>
            <a:pPr marL="0" indent="0" eaLnBrk="1" hangingPunct="1">
              <a:lnSpc>
                <a:spcPct val="90000"/>
              </a:lnSpc>
              <a:spcBef>
                <a:spcPct val="30000"/>
              </a:spcBef>
              <a:buNone/>
            </a:pPr>
            <a:r>
              <a:rPr lang="en-US" altLang="zh-CN" b="0" i="0" kern="0" dirty="0">
                <a:latin typeface="黑体" panose="02010609060101010101" pitchFamily="49" charset="-122"/>
                <a:ea typeface="黑体" panose="02010609060101010101" pitchFamily="49" charset="-122"/>
                <a:sym typeface="黑体" panose="02010609060101010101" pitchFamily="49" charset="-122"/>
              </a:rPr>
              <a:t>(3)</a:t>
            </a:r>
            <a:r>
              <a:rPr lang="zh-CN" altLang="en-US" b="0" i="0" kern="0" dirty="0">
                <a:latin typeface="黑体" panose="02010609060101010101" pitchFamily="49" charset="-122"/>
                <a:ea typeface="黑体" panose="02010609060101010101" pitchFamily="49" charset="-122"/>
                <a:sym typeface="黑体" panose="02010609060101010101" pitchFamily="49" charset="-122"/>
              </a:rPr>
              <a:t>然后缩小间隔 </a:t>
            </a:r>
            <a:r>
              <a:rPr lang="en-US" altLang="zh-CN" b="0" i="0" kern="0" dirty="0">
                <a:latin typeface="黑体" panose="02010609060101010101" pitchFamily="49" charset="-122"/>
                <a:ea typeface="黑体" panose="02010609060101010101" pitchFamily="49" charset="-122"/>
                <a:sym typeface="黑体" panose="02010609060101010101" pitchFamily="49" charset="-122"/>
              </a:rPr>
              <a:t>gap, </a:t>
            </a:r>
            <a:r>
              <a:rPr lang="zh-CN" altLang="en-US" b="0" i="0" kern="0" dirty="0">
                <a:latin typeface="黑体" panose="02010609060101010101" pitchFamily="49" charset="-122"/>
                <a:ea typeface="黑体" panose="02010609060101010101" pitchFamily="49" charset="-122"/>
                <a:sym typeface="黑体" panose="02010609060101010101" pitchFamily="49" charset="-122"/>
              </a:rPr>
              <a:t>例如取 </a:t>
            </a:r>
            <a:r>
              <a:rPr lang="en-US" altLang="zh-CN" b="0" i="0" kern="0" dirty="0">
                <a:latin typeface="黑体" panose="02010609060101010101" pitchFamily="49" charset="-122"/>
                <a:ea typeface="黑体" panose="02010609060101010101" pitchFamily="49" charset="-122"/>
                <a:sym typeface="黑体" panose="02010609060101010101" pitchFamily="49" charset="-122"/>
              </a:rPr>
              <a:t>gap = gap/2</a:t>
            </a:r>
            <a:endParaRPr lang="zh-CN" altLang="en-US" b="0" i="0" kern="0" dirty="0">
              <a:latin typeface="黑体" panose="02010609060101010101" pitchFamily="49" charset="-122"/>
              <a:ea typeface="黑体" panose="02010609060101010101" pitchFamily="49" charset="-122"/>
              <a:sym typeface="黑体" panose="02010609060101010101" pitchFamily="49" charset="-122"/>
            </a:endParaRPr>
          </a:p>
          <a:p>
            <a:pPr marL="0" indent="0" eaLnBrk="1" hangingPunct="1">
              <a:lnSpc>
                <a:spcPct val="90000"/>
              </a:lnSpc>
              <a:spcBef>
                <a:spcPct val="30000"/>
              </a:spcBef>
              <a:buNone/>
            </a:pPr>
            <a:r>
              <a:rPr lang="en-US" altLang="zh-CN" b="0" i="0" kern="0" dirty="0">
                <a:latin typeface="黑体" panose="02010609060101010101" pitchFamily="49" charset="-122"/>
                <a:ea typeface="黑体" panose="02010609060101010101" pitchFamily="49" charset="-122"/>
                <a:sym typeface="黑体" panose="02010609060101010101" pitchFamily="49" charset="-122"/>
              </a:rPr>
              <a:t>(4)</a:t>
            </a:r>
            <a:r>
              <a:rPr lang="zh-CN" altLang="en-US" b="0" i="0" kern="0" dirty="0">
                <a:latin typeface="黑体" panose="02010609060101010101" pitchFamily="49" charset="-122"/>
                <a:ea typeface="黑体" panose="02010609060101010101" pitchFamily="49" charset="-122"/>
                <a:sym typeface="黑体" panose="02010609060101010101" pitchFamily="49" charset="-122"/>
              </a:rPr>
              <a:t>重复上述子序列划分和排序工作，直到最后取</a:t>
            </a:r>
            <a:endParaRPr lang="en-US" altLang="zh-CN" b="0" i="0" kern="0" dirty="0">
              <a:latin typeface="黑体" panose="02010609060101010101" pitchFamily="49" charset="-122"/>
              <a:ea typeface="黑体" panose="02010609060101010101" pitchFamily="49" charset="-122"/>
              <a:sym typeface="黑体" panose="02010609060101010101" pitchFamily="49" charset="-122"/>
            </a:endParaRPr>
          </a:p>
          <a:p>
            <a:pPr marL="0" indent="0" eaLnBrk="1" hangingPunct="1">
              <a:lnSpc>
                <a:spcPct val="90000"/>
              </a:lnSpc>
              <a:spcBef>
                <a:spcPct val="30000"/>
              </a:spcBef>
              <a:buNone/>
            </a:pPr>
            <a:r>
              <a:rPr lang="en-US" altLang="zh-CN" b="0" i="0" kern="0" dirty="0">
                <a:latin typeface="黑体" panose="02010609060101010101" pitchFamily="49" charset="-122"/>
                <a:ea typeface="黑体" panose="02010609060101010101" pitchFamily="49" charset="-122"/>
                <a:sym typeface="黑体" panose="02010609060101010101" pitchFamily="49" charset="-122"/>
              </a:rPr>
              <a:t>   gap = 1, </a:t>
            </a:r>
            <a:r>
              <a:rPr lang="zh-CN" altLang="en-US" b="0" i="0" kern="0" dirty="0">
                <a:latin typeface="黑体" panose="02010609060101010101" pitchFamily="49" charset="-122"/>
                <a:ea typeface="黑体" panose="02010609060101010101" pitchFamily="49" charset="-122"/>
                <a:sym typeface="黑体" panose="02010609060101010101" pitchFamily="49" charset="-122"/>
              </a:rPr>
              <a:t>将所有记录放在同一个序列中排序为止。</a:t>
            </a:r>
            <a:endParaRPr lang="zh-CN" altLang="en-US" b="0" i="0" kern="0" dirty="0"/>
          </a:p>
        </p:txBody>
      </p:sp>
    </p:spTree>
    <p:extLst>
      <p:ext uri="{BB962C8B-B14F-4D97-AF65-F5344CB8AC3E}">
        <p14:creationId xmlns:p14="http://schemas.microsoft.com/office/powerpoint/2010/main" val="1061563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a:extLst>
              <a:ext uri="{FF2B5EF4-FFF2-40B4-BE49-F238E27FC236}">
                <a16:creationId xmlns:a16="http://schemas.microsoft.com/office/drawing/2014/main" id="{5824229F-3E27-42B3-AAD4-8F6BD5E83F62}"/>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E712B495-8D20-4701-8B59-7324DA08F66A}" type="slidenum">
              <a:rPr lang="zh-CN" altLang="en-US" sz="2400">
                <a:solidFill>
                  <a:srgbClr val="000000"/>
                </a:solidFill>
              </a:rPr>
              <a:pPr algn="r" eaLnBrk="1" hangingPunct="1">
                <a:spcBef>
                  <a:spcPct val="50000"/>
                </a:spcBef>
                <a:buClrTx/>
                <a:buSzTx/>
                <a:buFont typeface="Arial" panose="020B0604020202020204" pitchFamily="34" charset="0"/>
                <a:buNone/>
              </a:pPr>
              <a:t>27</a:t>
            </a:fld>
            <a:endParaRPr lang="en-US" altLang="zh-CN" sz="2400"/>
          </a:p>
        </p:txBody>
      </p:sp>
      <p:sp>
        <p:nvSpPr>
          <p:cNvPr id="21509" name="Rectangle 5">
            <a:extLst>
              <a:ext uri="{FF2B5EF4-FFF2-40B4-BE49-F238E27FC236}">
                <a16:creationId xmlns:a16="http://schemas.microsoft.com/office/drawing/2014/main" id="{8AD175F9-AF19-44B8-9C02-8CCF3C467D0A}"/>
              </a:ext>
            </a:extLst>
          </p:cNvPr>
          <p:cNvSpPr>
            <a:spLocks noGrp="1" noChangeArrowheads="1"/>
          </p:cNvSpPr>
          <p:nvPr>
            <p:ph type="body" idx="4294967295"/>
          </p:nvPr>
        </p:nvSpPr>
        <p:spPr>
          <a:xfrm>
            <a:off x="489520" y="1277679"/>
            <a:ext cx="8763000" cy="1034008"/>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pPr>
            <a:r>
              <a:rPr lang="zh-CN" altLang="zh-CN" dirty="0">
                <a:latin typeface="黑体" panose="02010609060101010101" pitchFamily="49" charset="-122"/>
                <a:ea typeface="黑体" panose="02010609060101010101" pitchFamily="49" charset="-122"/>
                <a:sym typeface="黑体" panose="02010609060101010101" pitchFamily="49" charset="-122"/>
              </a:rPr>
              <a:t>已知待序的一组记录的初始排列为：21, 25, 49, 25</a:t>
            </a:r>
            <a:r>
              <a:rPr lang="zh-CN" altLang="zh-CN" baseline="30000" dirty="0">
                <a:latin typeface="黑体" panose="02010609060101010101" pitchFamily="49" charset="-122"/>
                <a:ea typeface="黑体" panose="02010609060101010101" pitchFamily="49" charset="-122"/>
                <a:sym typeface="黑体" panose="02010609060101010101" pitchFamily="49" charset="-122"/>
              </a:rPr>
              <a:t>*</a:t>
            </a:r>
            <a:r>
              <a:rPr lang="zh-CN" altLang="zh-CN" dirty="0">
                <a:latin typeface="黑体" panose="02010609060101010101" pitchFamily="49" charset="-122"/>
                <a:ea typeface="黑体" panose="02010609060101010101" pitchFamily="49" charset="-122"/>
                <a:sym typeface="黑体" panose="02010609060101010101" pitchFamily="49" charset="-122"/>
              </a:rPr>
              <a:t>, 16, 08</a:t>
            </a:r>
            <a:endParaRPr lang="zh-CN" altLang="zh-CN" dirty="0"/>
          </a:p>
        </p:txBody>
      </p:sp>
      <p:grpSp>
        <p:nvGrpSpPr>
          <p:cNvPr id="21511" name="Group 15">
            <a:extLst>
              <a:ext uri="{FF2B5EF4-FFF2-40B4-BE49-F238E27FC236}">
                <a16:creationId xmlns:a16="http://schemas.microsoft.com/office/drawing/2014/main" id="{84CA3F86-896F-4831-ACFB-7345B5464E54}"/>
              </a:ext>
            </a:extLst>
          </p:cNvPr>
          <p:cNvGrpSpPr>
            <a:grpSpLocks/>
          </p:cNvGrpSpPr>
          <p:nvPr/>
        </p:nvGrpSpPr>
        <p:grpSpPr bwMode="auto">
          <a:xfrm>
            <a:off x="2364109" y="3018656"/>
            <a:ext cx="4603750" cy="914400"/>
            <a:chOff x="0" y="0"/>
            <a:chExt cx="2900" cy="576"/>
          </a:xfrm>
        </p:grpSpPr>
        <p:sp>
          <p:nvSpPr>
            <p:cNvPr id="21512" name="Text Box 8">
              <a:extLst>
                <a:ext uri="{FF2B5EF4-FFF2-40B4-BE49-F238E27FC236}">
                  <a16:creationId xmlns:a16="http://schemas.microsoft.com/office/drawing/2014/main" id="{3244D206-FADA-413D-AD73-2ABE97FE5102}"/>
                </a:ext>
              </a:extLst>
            </p:cNvPr>
            <p:cNvSpPr>
              <a:spLocks noChangeArrowheads="1"/>
            </p:cNvSpPr>
            <p:nvPr/>
          </p:nvSpPr>
          <p:spPr bwMode="auto">
            <a:xfrm>
              <a:off x="96" y="0"/>
              <a:ext cx="28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a:latin typeface="Times New Roman" panose="02020603050405020304" pitchFamily="18" charset="0"/>
                  <a:sym typeface="Times New Roman" panose="02020603050405020304" pitchFamily="18" charset="0"/>
                </a:rPr>
                <a:t>0        1        2        3        4        5    </a:t>
              </a:r>
              <a:endParaRPr lang="en-US" altLang="zh-CN" sz="2400" i="0">
                <a:latin typeface="Times New Roman" panose="02020603050405020304" pitchFamily="18" charset="0"/>
                <a:sym typeface="Times New Roman" panose="02020603050405020304" pitchFamily="18" charset="0"/>
              </a:endParaRPr>
            </a:p>
          </p:txBody>
        </p:sp>
        <p:sp>
          <p:nvSpPr>
            <p:cNvPr id="21513" name="Oval 9">
              <a:extLst>
                <a:ext uri="{FF2B5EF4-FFF2-40B4-BE49-F238E27FC236}">
                  <a16:creationId xmlns:a16="http://schemas.microsoft.com/office/drawing/2014/main" id="{AF9B6488-739A-4D7F-8E7E-B3141AE92ADB}"/>
                </a:ext>
              </a:extLst>
            </p:cNvPr>
            <p:cNvSpPr>
              <a:spLocks noChangeArrowheads="1"/>
            </p:cNvSpPr>
            <p:nvPr/>
          </p:nvSpPr>
          <p:spPr bwMode="auto">
            <a:xfrm>
              <a:off x="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21514" name="Oval 10">
              <a:extLst>
                <a:ext uri="{FF2B5EF4-FFF2-40B4-BE49-F238E27FC236}">
                  <a16:creationId xmlns:a16="http://schemas.microsoft.com/office/drawing/2014/main" id="{D9B18DB9-B577-4E11-90B4-60D40523E33F}"/>
                </a:ext>
              </a:extLst>
            </p:cNvPr>
            <p:cNvSpPr>
              <a:spLocks noChangeArrowheads="1"/>
            </p:cNvSpPr>
            <p:nvPr/>
          </p:nvSpPr>
          <p:spPr bwMode="auto">
            <a:xfrm>
              <a:off x="240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21515" name="Oval 11">
              <a:extLst>
                <a:ext uri="{FF2B5EF4-FFF2-40B4-BE49-F238E27FC236}">
                  <a16:creationId xmlns:a16="http://schemas.microsoft.com/office/drawing/2014/main" id="{B30D5705-2154-4745-926D-F69FBB9D1643}"/>
                </a:ext>
              </a:extLst>
            </p:cNvPr>
            <p:cNvSpPr>
              <a:spLocks noChangeArrowheads="1"/>
            </p:cNvSpPr>
            <p:nvPr/>
          </p:nvSpPr>
          <p:spPr bwMode="auto">
            <a:xfrm>
              <a:off x="432"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21516" name="Oval 12">
              <a:extLst>
                <a:ext uri="{FF2B5EF4-FFF2-40B4-BE49-F238E27FC236}">
                  <a16:creationId xmlns:a16="http://schemas.microsoft.com/office/drawing/2014/main" id="{7387F011-21D2-4997-86BD-C1164D787D94}"/>
                </a:ext>
              </a:extLst>
            </p:cNvPr>
            <p:cNvSpPr>
              <a:spLocks noChangeArrowheads="1"/>
            </p:cNvSpPr>
            <p:nvPr/>
          </p:nvSpPr>
          <p:spPr bwMode="auto">
            <a:xfrm>
              <a:off x="96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21517" name="Oval 13">
              <a:extLst>
                <a:ext uri="{FF2B5EF4-FFF2-40B4-BE49-F238E27FC236}">
                  <a16:creationId xmlns:a16="http://schemas.microsoft.com/office/drawing/2014/main" id="{79A85CF6-DA3B-4C9F-B54D-064A966247FE}"/>
                </a:ext>
              </a:extLst>
            </p:cNvPr>
            <p:cNvSpPr>
              <a:spLocks noChangeArrowheads="1"/>
            </p:cNvSpPr>
            <p:nvPr/>
          </p:nvSpPr>
          <p:spPr bwMode="auto">
            <a:xfrm>
              <a:off x="1488"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21518" name="Oval 14">
              <a:extLst>
                <a:ext uri="{FF2B5EF4-FFF2-40B4-BE49-F238E27FC236}">
                  <a16:creationId xmlns:a16="http://schemas.microsoft.com/office/drawing/2014/main" id="{FC908250-0AB9-4E13-8595-28FE83AB3B31}"/>
                </a:ext>
              </a:extLst>
            </p:cNvPr>
            <p:cNvSpPr>
              <a:spLocks noChangeArrowheads="1"/>
            </p:cNvSpPr>
            <p:nvPr/>
          </p:nvSpPr>
          <p:spPr bwMode="auto">
            <a:xfrm>
              <a:off x="192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grpSp>
      <p:sp>
        <p:nvSpPr>
          <p:cNvPr id="2" name="Text Box 4">
            <a:extLst>
              <a:ext uri="{FF2B5EF4-FFF2-40B4-BE49-F238E27FC236}">
                <a16:creationId xmlns:a16="http://schemas.microsoft.com/office/drawing/2014/main" id="{498F43B6-80C0-4D05-9F51-F3E9AE62C22E}"/>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希尔排序算法举例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a:extLst>
              <a:ext uri="{FF2B5EF4-FFF2-40B4-BE49-F238E27FC236}">
                <a16:creationId xmlns:a16="http://schemas.microsoft.com/office/drawing/2014/main" id="{A7CE6F25-B99B-4833-A8E8-A9E3FB302153}"/>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293F5EE8-F2B5-454D-B1EB-BC01FFB32968}" type="slidenum">
              <a:rPr lang="zh-CN" altLang="en-US" sz="2400">
                <a:solidFill>
                  <a:srgbClr val="000000"/>
                </a:solidFill>
              </a:rPr>
              <a:pPr algn="r" eaLnBrk="1" hangingPunct="1">
                <a:spcBef>
                  <a:spcPct val="50000"/>
                </a:spcBef>
                <a:buClrTx/>
                <a:buSzTx/>
                <a:buFont typeface="Arial" panose="020B0604020202020204" pitchFamily="34" charset="0"/>
                <a:buNone/>
              </a:pPr>
              <a:t>28</a:t>
            </a:fld>
            <a:endParaRPr lang="en-US" altLang="zh-CN" sz="2400"/>
          </a:p>
        </p:txBody>
      </p:sp>
      <p:sp>
        <p:nvSpPr>
          <p:cNvPr id="22550" name="Text Box 18">
            <a:extLst>
              <a:ext uri="{FF2B5EF4-FFF2-40B4-BE49-F238E27FC236}">
                <a16:creationId xmlns:a16="http://schemas.microsoft.com/office/drawing/2014/main" id="{CA681C4E-BBE4-466E-BB56-432C362E92A5}"/>
              </a:ext>
            </a:extLst>
          </p:cNvPr>
          <p:cNvSpPr>
            <a:spLocks noChangeArrowheads="1"/>
          </p:cNvSpPr>
          <p:nvPr/>
        </p:nvSpPr>
        <p:spPr bwMode="auto">
          <a:xfrm>
            <a:off x="966713" y="1712604"/>
            <a:ext cx="1395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2800" b="1" i="0" dirty="0">
                <a:solidFill>
                  <a:schemeClr val="tx2"/>
                </a:solidFill>
                <a:latin typeface="Times New Roman" panose="02020603050405020304" pitchFamily="18" charset="0"/>
                <a:sym typeface="Times New Roman" panose="02020603050405020304" pitchFamily="18" charset="0"/>
              </a:rPr>
              <a:t>Gap = 3</a:t>
            </a:r>
            <a:endParaRPr lang="en-US" altLang="zh-CN" sz="2800" b="1" i="0" dirty="0">
              <a:latin typeface="Times New Roman" panose="02020603050405020304" pitchFamily="18" charset="0"/>
              <a:sym typeface="Times New Roman" panose="02020603050405020304" pitchFamily="18" charset="0"/>
            </a:endParaRPr>
          </a:p>
        </p:txBody>
      </p:sp>
      <p:grpSp>
        <p:nvGrpSpPr>
          <p:cNvPr id="22551" name="Group 19">
            <a:extLst>
              <a:ext uri="{FF2B5EF4-FFF2-40B4-BE49-F238E27FC236}">
                <a16:creationId xmlns:a16="http://schemas.microsoft.com/office/drawing/2014/main" id="{257B216D-5DD6-42D7-AF87-D35D198A0648}"/>
              </a:ext>
            </a:extLst>
          </p:cNvPr>
          <p:cNvGrpSpPr>
            <a:grpSpLocks/>
          </p:cNvGrpSpPr>
          <p:nvPr/>
        </p:nvGrpSpPr>
        <p:grpSpPr bwMode="auto">
          <a:xfrm>
            <a:off x="3059832" y="1412776"/>
            <a:ext cx="4343400" cy="914400"/>
            <a:chOff x="0" y="0"/>
            <a:chExt cx="2736" cy="576"/>
          </a:xfrm>
        </p:grpSpPr>
        <p:sp>
          <p:nvSpPr>
            <p:cNvPr id="22560" name="Text Box 20">
              <a:extLst>
                <a:ext uri="{FF2B5EF4-FFF2-40B4-BE49-F238E27FC236}">
                  <a16:creationId xmlns:a16="http://schemas.microsoft.com/office/drawing/2014/main" id="{1DEECFBB-DD09-46F3-8AE2-CEFD7202BF05}"/>
                </a:ext>
              </a:extLst>
            </p:cNvPr>
            <p:cNvSpPr>
              <a:spLocks noChangeArrowheads="1"/>
            </p:cNvSpPr>
            <p:nvPr/>
          </p:nvSpPr>
          <p:spPr bwMode="auto">
            <a:xfrm>
              <a:off x="96" y="0"/>
              <a:ext cx="26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a:latin typeface="Times New Roman" panose="02020603050405020304" pitchFamily="18" charset="0"/>
                  <a:sym typeface="Times New Roman" panose="02020603050405020304" pitchFamily="18" charset="0"/>
                </a:rPr>
                <a:t>0        1        2        3        4        5</a:t>
              </a:r>
              <a:endParaRPr lang="zh-CN" altLang="en-US" sz="2400" i="0">
                <a:latin typeface="Times New Roman" panose="02020603050405020304" pitchFamily="18" charset="0"/>
                <a:sym typeface="Times New Roman" panose="02020603050405020304" pitchFamily="18" charset="0"/>
              </a:endParaRPr>
            </a:p>
          </p:txBody>
        </p:sp>
        <p:sp>
          <p:nvSpPr>
            <p:cNvPr id="22561" name="Oval 21">
              <a:extLst>
                <a:ext uri="{FF2B5EF4-FFF2-40B4-BE49-F238E27FC236}">
                  <a16:creationId xmlns:a16="http://schemas.microsoft.com/office/drawing/2014/main" id="{5368E165-FCF7-4409-8A61-43DA1E9C1602}"/>
                </a:ext>
              </a:extLst>
            </p:cNvPr>
            <p:cNvSpPr>
              <a:spLocks noChangeArrowheads="1"/>
            </p:cNvSpPr>
            <p:nvPr/>
          </p:nvSpPr>
          <p:spPr bwMode="auto">
            <a:xfrm>
              <a:off x="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22562" name="Oval 22">
              <a:extLst>
                <a:ext uri="{FF2B5EF4-FFF2-40B4-BE49-F238E27FC236}">
                  <a16:creationId xmlns:a16="http://schemas.microsoft.com/office/drawing/2014/main" id="{866CC37A-FCA5-46A6-9F24-2C5316C5F3BF}"/>
                </a:ext>
              </a:extLst>
            </p:cNvPr>
            <p:cNvSpPr>
              <a:spLocks noChangeArrowheads="1"/>
            </p:cNvSpPr>
            <p:nvPr/>
          </p:nvSpPr>
          <p:spPr bwMode="auto">
            <a:xfrm>
              <a:off x="240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006600"/>
                  </a:solidFill>
                  <a:latin typeface="Arial" panose="020B0604020202020204" pitchFamily="34" charset="0"/>
                  <a:sym typeface="Arial" panose="020B0604020202020204" pitchFamily="34" charset="0"/>
                </a:rPr>
                <a:t>08</a:t>
              </a:r>
              <a:endParaRPr lang="zh-CN" altLang="en-US" sz="2400" i="0"/>
            </a:p>
          </p:txBody>
        </p:sp>
        <p:sp>
          <p:nvSpPr>
            <p:cNvPr id="22563" name="Oval 23">
              <a:extLst>
                <a:ext uri="{FF2B5EF4-FFF2-40B4-BE49-F238E27FC236}">
                  <a16:creationId xmlns:a16="http://schemas.microsoft.com/office/drawing/2014/main" id="{7FF625A8-61D5-4EFE-9BC1-6E8EFD9B0253}"/>
                </a:ext>
              </a:extLst>
            </p:cNvPr>
            <p:cNvSpPr>
              <a:spLocks noChangeArrowheads="1"/>
            </p:cNvSpPr>
            <p:nvPr/>
          </p:nvSpPr>
          <p:spPr bwMode="auto">
            <a:xfrm>
              <a:off x="432"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A200C8"/>
                  </a:solidFill>
                  <a:latin typeface="Arial" panose="020B0604020202020204" pitchFamily="34" charset="0"/>
                  <a:sym typeface="Arial" panose="020B0604020202020204" pitchFamily="34" charset="0"/>
                </a:rPr>
                <a:t>25</a:t>
              </a:r>
              <a:endParaRPr lang="zh-CN" altLang="en-US" sz="2400" i="0"/>
            </a:p>
          </p:txBody>
        </p:sp>
        <p:sp>
          <p:nvSpPr>
            <p:cNvPr id="22564" name="Oval 24">
              <a:extLst>
                <a:ext uri="{FF2B5EF4-FFF2-40B4-BE49-F238E27FC236}">
                  <a16:creationId xmlns:a16="http://schemas.microsoft.com/office/drawing/2014/main" id="{FCF866D4-89CA-44FF-B1CD-E577568BD288}"/>
                </a:ext>
              </a:extLst>
            </p:cNvPr>
            <p:cNvSpPr>
              <a:spLocks noChangeArrowheads="1"/>
            </p:cNvSpPr>
            <p:nvPr/>
          </p:nvSpPr>
          <p:spPr bwMode="auto">
            <a:xfrm>
              <a:off x="96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006600"/>
                  </a:solidFill>
                  <a:latin typeface="Arial" panose="020B0604020202020204" pitchFamily="34" charset="0"/>
                  <a:sym typeface="Arial" panose="020B0604020202020204" pitchFamily="34" charset="0"/>
                </a:rPr>
                <a:t>49</a:t>
              </a:r>
              <a:endParaRPr lang="zh-CN" altLang="en-US" sz="2400" i="0"/>
            </a:p>
          </p:txBody>
        </p:sp>
        <p:sp>
          <p:nvSpPr>
            <p:cNvPr id="22565" name="Oval 25">
              <a:extLst>
                <a:ext uri="{FF2B5EF4-FFF2-40B4-BE49-F238E27FC236}">
                  <a16:creationId xmlns:a16="http://schemas.microsoft.com/office/drawing/2014/main" id="{163FF265-9572-4878-915F-C87E39FA6A9C}"/>
                </a:ext>
              </a:extLst>
            </p:cNvPr>
            <p:cNvSpPr>
              <a:spLocks noChangeArrowheads="1"/>
            </p:cNvSpPr>
            <p:nvPr/>
          </p:nvSpPr>
          <p:spPr bwMode="auto">
            <a:xfrm>
              <a:off x="1488"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22566" name="Oval 26">
              <a:extLst>
                <a:ext uri="{FF2B5EF4-FFF2-40B4-BE49-F238E27FC236}">
                  <a16:creationId xmlns:a16="http://schemas.microsoft.com/office/drawing/2014/main" id="{D9E16CFC-74EC-4621-8221-00D4995F0525}"/>
                </a:ext>
              </a:extLst>
            </p:cNvPr>
            <p:cNvSpPr>
              <a:spLocks noChangeArrowheads="1"/>
            </p:cNvSpPr>
            <p:nvPr/>
          </p:nvSpPr>
          <p:spPr bwMode="auto">
            <a:xfrm>
              <a:off x="192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A200C8"/>
                  </a:solidFill>
                  <a:latin typeface="Arial" panose="020B0604020202020204" pitchFamily="34" charset="0"/>
                  <a:sym typeface="Arial" panose="020B0604020202020204" pitchFamily="34" charset="0"/>
                </a:rPr>
                <a:t>16</a:t>
              </a:r>
              <a:endParaRPr lang="zh-CN" altLang="en-US" sz="2400" i="0"/>
            </a:p>
          </p:txBody>
        </p:sp>
      </p:grpSp>
      <p:sp>
        <p:nvSpPr>
          <p:cNvPr id="22552" name="Text Box 27">
            <a:extLst>
              <a:ext uri="{FF2B5EF4-FFF2-40B4-BE49-F238E27FC236}">
                <a16:creationId xmlns:a16="http://schemas.microsoft.com/office/drawing/2014/main" id="{336D55F2-78B9-40BD-8526-4BA3CA4B6BEC}"/>
              </a:ext>
            </a:extLst>
          </p:cNvPr>
          <p:cNvSpPr>
            <a:spLocks noChangeArrowheads="1"/>
          </p:cNvSpPr>
          <p:nvPr/>
        </p:nvSpPr>
        <p:spPr bwMode="auto">
          <a:xfrm>
            <a:off x="3212232" y="2327176"/>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dirty="0">
                <a:latin typeface="Times New Roman" panose="02020603050405020304" pitchFamily="18" charset="0"/>
                <a:sym typeface="Times New Roman" panose="02020603050405020304" pitchFamily="18" charset="0"/>
              </a:rPr>
              <a:t>0        1        2        3        4        5</a:t>
            </a:r>
            <a:endParaRPr lang="zh-CN" altLang="en-US" sz="2400" i="0" dirty="0">
              <a:latin typeface="Times New Roman" panose="02020603050405020304" pitchFamily="18" charset="0"/>
              <a:sym typeface="Times New Roman" panose="02020603050405020304" pitchFamily="18" charset="0"/>
            </a:endParaRPr>
          </a:p>
        </p:txBody>
      </p:sp>
      <p:sp>
        <p:nvSpPr>
          <p:cNvPr id="22554" name="Oval 29">
            <a:extLst>
              <a:ext uri="{FF2B5EF4-FFF2-40B4-BE49-F238E27FC236}">
                <a16:creationId xmlns:a16="http://schemas.microsoft.com/office/drawing/2014/main" id="{C6F602DD-810F-4760-81F9-7DA3520BB42D}"/>
              </a:ext>
            </a:extLst>
          </p:cNvPr>
          <p:cNvSpPr>
            <a:spLocks noChangeArrowheads="1"/>
          </p:cNvSpPr>
          <p:nvPr/>
        </p:nvSpPr>
        <p:spPr bwMode="auto">
          <a:xfrm>
            <a:off x="3059832" y="27081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21</a:t>
            </a:r>
            <a:endParaRPr lang="zh-CN" altLang="en-US" sz="2400" i="0" dirty="0"/>
          </a:p>
        </p:txBody>
      </p:sp>
      <p:sp>
        <p:nvSpPr>
          <p:cNvPr id="22555" name="Oval 30">
            <a:extLst>
              <a:ext uri="{FF2B5EF4-FFF2-40B4-BE49-F238E27FC236}">
                <a16:creationId xmlns:a16="http://schemas.microsoft.com/office/drawing/2014/main" id="{46AB3E2D-BA79-4DF0-A11C-BE06172889F3}"/>
              </a:ext>
            </a:extLst>
          </p:cNvPr>
          <p:cNvSpPr>
            <a:spLocks noChangeArrowheads="1"/>
          </p:cNvSpPr>
          <p:nvPr/>
        </p:nvSpPr>
        <p:spPr bwMode="auto">
          <a:xfrm>
            <a:off x="4583832" y="27081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006600"/>
                </a:solidFill>
                <a:latin typeface="Arial" panose="020B0604020202020204" pitchFamily="34" charset="0"/>
                <a:sym typeface="Arial" panose="020B0604020202020204" pitchFamily="34" charset="0"/>
              </a:rPr>
              <a:t>08</a:t>
            </a:r>
            <a:endParaRPr lang="zh-CN" altLang="en-US" sz="2400" i="0" dirty="0"/>
          </a:p>
        </p:txBody>
      </p:sp>
      <p:sp>
        <p:nvSpPr>
          <p:cNvPr id="22556" name="Oval 31">
            <a:extLst>
              <a:ext uri="{FF2B5EF4-FFF2-40B4-BE49-F238E27FC236}">
                <a16:creationId xmlns:a16="http://schemas.microsoft.com/office/drawing/2014/main" id="{FA7B81C0-3E87-462B-A92F-09691FEAB750}"/>
              </a:ext>
            </a:extLst>
          </p:cNvPr>
          <p:cNvSpPr>
            <a:spLocks noChangeArrowheads="1"/>
          </p:cNvSpPr>
          <p:nvPr/>
        </p:nvSpPr>
        <p:spPr bwMode="auto">
          <a:xfrm>
            <a:off x="6107832" y="27081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A200C8"/>
                </a:solidFill>
                <a:latin typeface="Arial" panose="020B0604020202020204" pitchFamily="34" charset="0"/>
                <a:sym typeface="Arial" panose="020B0604020202020204" pitchFamily="34" charset="0"/>
              </a:rPr>
              <a:t>25</a:t>
            </a:r>
            <a:endParaRPr lang="zh-CN" altLang="en-US" sz="2400" i="0" dirty="0"/>
          </a:p>
        </p:txBody>
      </p:sp>
      <p:sp>
        <p:nvSpPr>
          <p:cNvPr id="22557" name="Oval 32">
            <a:extLst>
              <a:ext uri="{FF2B5EF4-FFF2-40B4-BE49-F238E27FC236}">
                <a16:creationId xmlns:a16="http://schemas.microsoft.com/office/drawing/2014/main" id="{9DA4AEEF-C0DF-46BF-BE5A-B4CA91A48D15}"/>
              </a:ext>
            </a:extLst>
          </p:cNvPr>
          <p:cNvSpPr>
            <a:spLocks noChangeArrowheads="1"/>
          </p:cNvSpPr>
          <p:nvPr/>
        </p:nvSpPr>
        <p:spPr bwMode="auto">
          <a:xfrm>
            <a:off x="6869832" y="27081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006600"/>
                </a:solidFill>
                <a:latin typeface="Arial" panose="020B0604020202020204" pitchFamily="34" charset="0"/>
                <a:sym typeface="Arial" panose="020B0604020202020204" pitchFamily="34" charset="0"/>
              </a:rPr>
              <a:t>49</a:t>
            </a:r>
            <a:endParaRPr lang="zh-CN" altLang="en-US" sz="2400" i="0" dirty="0"/>
          </a:p>
        </p:txBody>
      </p:sp>
      <p:sp>
        <p:nvSpPr>
          <p:cNvPr id="22558" name="Oval 33">
            <a:extLst>
              <a:ext uri="{FF2B5EF4-FFF2-40B4-BE49-F238E27FC236}">
                <a16:creationId xmlns:a16="http://schemas.microsoft.com/office/drawing/2014/main" id="{CB57C8EE-B070-4CB7-9CB3-38435AB2459F}"/>
              </a:ext>
            </a:extLst>
          </p:cNvPr>
          <p:cNvSpPr>
            <a:spLocks noChangeArrowheads="1"/>
          </p:cNvSpPr>
          <p:nvPr/>
        </p:nvSpPr>
        <p:spPr bwMode="auto">
          <a:xfrm>
            <a:off x="5422032" y="27081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25*</a:t>
            </a:r>
            <a:endParaRPr lang="zh-CN" altLang="en-US" sz="2400" i="0" dirty="0"/>
          </a:p>
        </p:txBody>
      </p:sp>
      <p:sp>
        <p:nvSpPr>
          <p:cNvPr id="22559" name="Oval 34">
            <a:extLst>
              <a:ext uri="{FF2B5EF4-FFF2-40B4-BE49-F238E27FC236}">
                <a16:creationId xmlns:a16="http://schemas.microsoft.com/office/drawing/2014/main" id="{2B922F27-99B0-441B-82D1-8DD5D35E12B8}"/>
              </a:ext>
            </a:extLst>
          </p:cNvPr>
          <p:cNvSpPr>
            <a:spLocks noChangeArrowheads="1"/>
          </p:cNvSpPr>
          <p:nvPr/>
        </p:nvSpPr>
        <p:spPr bwMode="auto">
          <a:xfrm>
            <a:off x="3821832" y="27081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A200C8"/>
                </a:solidFill>
                <a:latin typeface="Arial" panose="020B0604020202020204" pitchFamily="34" charset="0"/>
                <a:sym typeface="Arial" panose="020B0604020202020204" pitchFamily="34" charset="0"/>
              </a:rPr>
              <a:t>16</a:t>
            </a:r>
            <a:endParaRPr lang="zh-CN" altLang="en-US" sz="2400" i="0" dirty="0"/>
          </a:p>
        </p:txBody>
      </p:sp>
      <p:sp>
        <p:nvSpPr>
          <p:cNvPr id="22536" name="Text Box 36">
            <a:extLst>
              <a:ext uri="{FF2B5EF4-FFF2-40B4-BE49-F238E27FC236}">
                <a16:creationId xmlns:a16="http://schemas.microsoft.com/office/drawing/2014/main" id="{EBACEE63-9FAA-422C-BCA9-EF464B7CA5E8}"/>
              </a:ext>
            </a:extLst>
          </p:cNvPr>
          <p:cNvSpPr>
            <a:spLocks noChangeArrowheads="1"/>
          </p:cNvSpPr>
          <p:nvPr/>
        </p:nvSpPr>
        <p:spPr bwMode="auto">
          <a:xfrm>
            <a:off x="952401" y="3953312"/>
            <a:ext cx="1395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2800" b="1" i="0" dirty="0">
                <a:solidFill>
                  <a:schemeClr val="tx2"/>
                </a:solidFill>
                <a:latin typeface="Times New Roman" panose="02020603050405020304" pitchFamily="18" charset="0"/>
                <a:sym typeface="Times New Roman" panose="02020603050405020304" pitchFamily="18" charset="0"/>
              </a:rPr>
              <a:t>Gap = 2</a:t>
            </a:r>
            <a:endParaRPr lang="en-US" altLang="zh-CN" sz="2800" b="1" i="0" dirty="0">
              <a:latin typeface="Times New Roman" panose="02020603050405020304" pitchFamily="18" charset="0"/>
              <a:sym typeface="Times New Roman" panose="02020603050405020304" pitchFamily="18" charset="0"/>
            </a:endParaRPr>
          </a:p>
        </p:txBody>
      </p:sp>
      <p:sp>
        <p:nvSpPr>
          <p:cNvPr id="22537" name="Oval 37">
            <a:extLst>
              <a:ext uri="{FF2B5EF4-FFF2-40B4-BE49-F238E27FC236}">
                <a16:creationId xmlns:a16="http://schemas.microsoft.com/office/drawing/2014/main" id="{EAA702F9-1907-4B07-8F76-A6D9CD466AB7}"/>
              </a:ext>
            </a:extLst>
          </p:cNvPr>
          <p:cNvSpPr>
            <a:spLocks noChangeArrowheads="1"/>
          </p:cNvSpPr>
          <p:nvPr/>
        </p:nvSpPr>
        <p:spPr bwMode="auto">
          <a:xfrm>
            <a:off x="3136032" y="40035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21</a:t>
            </a:r>
            <a:endParaRPr lang="zh-CN" altLang="en-US" sz="2400" i="0" dirty="0"/>
          </a:p>
        </p:txBody>
      </p:sp>
      <p:sp>
        <p:nvSpPr>
          <p:cNvPr id="22538" name="Oval 38">
            <a:extLst>
              <a:ext uri="{FF2B5EF4-FFF2-40B4-BE49-F238E27FC236}">
                <a16:creationId xmlns:a16="http://schemas.microsoft.com/office/drawing/2014/main" id="{FCD9869E-C011-47A0-8B27-A1013D6599EB}"/>
              </a:ext>
            </a:extLst>
          </p:cNvPr>
          <p:cNvSpPr>
            <a:spLocks noChangeArrowheads="1"/>
          </p:cNvSpPr>
          <p:nvPr/>
        </p:nvSpPr>
        <p:spPr bwMode="auto">
          <a:xfrm>
            <a:off x="4660032" y="40035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08</a:t>
            </a:r>
            <a:endParaRPr lang="zh-CN" altLang="en-US" sz="2400" i="0" dirty="0"/>
          </a:p>
        </p:txBody>
      </p:sp>
      <p:sp>
        <p:nvSpPr>
          <p:cNvPr id="22539" name="Oval 39">
            <a:extLst>
              <a:ext uri="{FF2B5EF4-FFF2-40B4-BE49-F238E27FC236}">
                <a16:creationId xmlns:a16="http://schemas.microsoft.com/office/drawing/2014/main" id="{212D9835-2F72-4EE2-B36E-8C04841984C9}"/>
              </a:ext>
            </a:extLst>
          </p:cNvPr>
          <p:cNvSpPr>
            <a:spLocks noChangeArrowheads="1"/>
          </p:cNvSpPr>
          <p:nvPr/>
        </p:nvSpPr>
        <p:spPr bwMode="auto">
          <a:xfrm>
            <a:off x="6184032" y="40035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22540" name="Oval 40">
            <a:extLst>
              <a:ext uri="{FF2B5EF4-FFF2-40B4-BE49-F238E27FC236}">
                <a16:creationId xmlns:a16="http://schemas.microsoft.com/office/drawing/2014/main" id="{B564E6FB-C568-4DA5-8D76-DAAA9C44B201}"/>
              </a:ext>
            </a:extLst>
          </p:cNvPr>
          <p:cNvSpPr>
            <a:spLocks noChangeArrowheads="1"/>
          </p:cNvSpPr>
          <p:nvPr/>
        </p:nvSpPr>
        <p:spPr bwMode="auto">
          <a:xfrm>
            <a:off x="6946032" y="40035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A200C8"/>
                </a:solidFill>
                <a:latin typeface="Arial" panose="020B0604020202020204" pitchFamily="34" charset="0"/>
                <a:sym typeface="Arial" panose="020B0604020202020204" pitchFamily="34" charset="0"/>
              </a:rPr>
              <a:t>49</a:t>
            </a:r>
            <a:endParaRPr lang="zh-CN" altLang="en-US" sz="2400" i="0"/>
          </a:p>
        </p:txBody>
      </p:sp>
      <p:sp>
        <p:nvSpPr>
          <p:cNvPr id="22541" name="Oval 41">
            <a:extLst>
              <a:ext uri="{FF2B5EF4-FFF2-40B4-BE49-F238E27FC236}">
                <a16:creationId xmlns:a16="http://schemas.microsoft.com/office/drawing/2014/main" id="{57097BAC-8579-43EF-ADB2-B6CCA4929391}"/>
              </a:ext>
            </a:extLst>
          </p:cNvPr>
          <p:cNvSpPr>
            <a:spLocks noChangeArrowheads="1"/>
          </p:cNvSpPr>
          <p:nvPr/>
        </p:nvSpPr>
        <p:spPr bwMode="auto">
          <a:xfrm>
            <a:off x="5498232" y="40035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A200C8"/>
                </a:solidFill>
                <a:latin typeface="Arial" panose="020B0604020202020204" pitchFamily="34" charset="0"/>
                <a:sym typeface="Arial" panose="020B0604020202020204" pitchFamily="34" charset="0"/>
              </a:rPr>
              <a:t>25*</a:t>
            </a:r>
            <a:endParaRPr lang="zh-CN" altLang="en-US" sz="2400" i="0"/>
          </a:p>
        </p:txBody>
      </p:sp>
      <p:sp>
        <p:nvSpPr>
          <p:cNvPr id="22542" name="Oval 42">
            <a:extLst>
              <a:ext uri="{FF2B5EF4-FFF2-40B4-BE49-F238E27FC236}">
                <a16:creationId xmlns:a16="http://schemas.microsoft.com/office/drawing/2014/main" id="{BF4EDDA4-B4EF-4A74-A3E8-EE5DDB33D365}"/>
              </a:ext>
            </a:extLst>
          </p:cNvPr>
          <p:cNvSpPr>
            <a:spLocks noChangeArrowheads="1"/>
          </p:cNvSpPr>
          <p:nvPr/>
        </p:nvSpPr>
        <p:spPr bwMode="auto">
          <a:xfrm>
            <a:off x="3898032" y="40035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A200C8"/>
                </a:solidFill>
                <a:latin typeface="Arial" panose="020B0604020202020204" pitchFamily="34" charset="0"/>
                <a:sym typeface="Arial" panose="020B0604020202020204" pitchFamily="34" charset="0"/>
              </a:rPr>
              <a:t>16</a:t>
            </a:r>
            <a:endParaRPr lang="zh-CN" altLang="en-US" sz="2400" i="0" dirty="0"/>
          </a:p>
        </p:txBody>
      </p:sp>
      <p:sp>
        <p:nvSpPr>
          <p:cNvPr id="22544" name="Oval 44">
            <a:extLst>
              <a:ext uri="{FF2B5EF4-FFF2-40B4-BE49-F238E27FC236}">
                <a16:creationId xmlns:a16="http://schemas.microsoft.com/office/drawing/2014/main" id="{81720DDE-07A3-45DB-8D6B-6003C292C7D7}"/>
              </a:ext>
            </a:extLst>
          </p:cNvPr>
          <p:cNvSpPr>
            <a:spLocks noChangeArrowheads="1"/>
          </p:cNvSpPr>
          <p:nvPr/>
        </p:nvSpPr>
        <p:spPr bwMode="auto">
          <a:xfrm>
            <a:off x="4660032" y="47655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22545" name="Oval 45">
            <a:extLst>
              <a:ext uri="{FF2B5EF4-FFF2-40B4-BE49-F238E27FC236}">
                <a16:creationId xmlns:a16="http://schemas.microsoft.com/office/drawing/2014/main" id="{FDAC5DA5-490D-4EA6-A82E-F1054DC94267}"/>
              </a:ext>
            </a:extLst>
          </p:cNvPr>
          <p:cNvSpPr>
            <a:spLocks noChangeArrowheads="1"/>
          </p:cNvSpPr>
          <p:nvPr/>
        </p:nvSpPr>
        <p:spPr bwMode="auto">
          <a:xfrm>
            <a:off x="3059832" y="47655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22546" name="Oval 46">
            <a:extLst>
              <a:ext uri="{FF2B5EF4-FFF2-40B4-BE49-F238E27FC236}">
                <a16:creationId xmlns:a16="http://schemas.microsoft.com/office/drawing/2014/main" id="{4AE63338-CE35-4B9A-98F2-542EC4352F3D}"/>
              </a:ext>
            </a:extLst>
          </p:cNvPr>
          <p:cNvSpPr>
            <a:spLocks noChangeArrowheads="1"/>
          </p:cNvSpPr>
          <p:nvPr/>
        </p:nvSpPr>
        <p:spPr bwMode="auto">
          <a:xfrm>
            <a:off x="6184032" y="47655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25</a:t>
            </a:r>
            <a:endParaRPr lang="zh-CN" altLang="en-US" sz="2400" i="0" dirty="0"/>
          </a:p>
        </p:txBody>
      </p:sp>
      <p:sp>
        <p:nvSpPr>
          <p:cNvPr id="22547" name="Oval 47">
            <a:extLst>
              <a:ext uri="{FF2B5EF4-FFF2-40B4-BE49-F238E27FC236}">
                <a16:creationId xmlns:a16="http://schemas.microsoft.com/office/drawing/2014/main" id="{99C45444-B481-48A5-B0C5-9B2EBCE58412}"/>
              </a:ext>
            </a:extLst>
          </p:cNvPr>
          <p:cNvSpPr>
            <a:spLocks noChangeArrowheads="1"/>
          </p:cNvSpPr>
          <p:nvPr/>
        </p:nvSpPr>
        <p:spPr bwMode="auto">
          <a:xfrm>
            <a:off x="6946032" y="47655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A200C8"/>
                </a:solidFill>
                <a:latin typeface="Arial" panose="020B0604020202020204" pitchFamily="34" charset="0"/>
                <a:sym typeface="Arial" panose="020B0604020202020204" pitchFamily="34" charset="0"/>
              </a:rPr>
              <a:t>49</a:t>
            </a:r>
            <a:endParaRPr lang="zh-CN" altLang="en-US" sz="2400" i="0"/>
          </a:p>
        </p:txBody>
      </p:sp>
      <p:sp>
        <p:nvSpPr>
          <p:cNvPr id="22548" name="Oval 48">
            <a:extLst>
              <a:ext uri="{FF2B5EF4-FFF2-40B4-BE49-F238E27FC236}">
                <a16:creationId xmlns:a16="http://schemas.microsoft.com/office/drawing/2014/main" id="{817AEB27-A969-4C26-8F27-2CCF3CD2933A}"/>
              </a:ext>
            </a:extLst>
          </p:cNvPr>
          <p:cNvSpPr>
            <a:spLocks noChangeArrowheads="1"/>
          </p:cNvSpPr>
          <p:nvPr/>
        </p:nvSpPr>
        <p:spPr bwMode="auto">
          <a:xfrm>
            <a:off x="5498232" y="47655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A200C8"/>
                </a:solidFill>
                <a:latin typeface="Arial" panose="020B0604020202020204" pitchFamily="34" charset="0"/>
                <a:sym typeface="Arial" panose="020B0604020202020204" pitchFamily="34" charset="0"/>
              </a:rPr>
              <a:t>25*</a:t>
            </a:r>
            <a:endParaRPr lang="zh-CN" altLang="en-US" sz="2400" i="0" dirty="0"/>
          </a:p>
        </p:txBody>
      </p:sp>
      <p:sp>
        <p:nvSpPr>
          <p:cNvPr id="22549" name="Oval 49">
            <a:extLst>
              <a:ext uri="{FF2B5EF4-FFF2-40B4-BE49-F238E27FC236}">
                <a16:creationId xmlns:a16="http://schemas.microsoft.com/office/drawing/2014/main" id="{03E4CE8F-1A11-4131-B777-0795434010F4}"/>
              </a:ext>
            </a:extLst>
          </p:cNvPr>
          <p:cNvSpPr>
            <a:spLocks noChangeArrowheads="1"/>
          </p:cNvSpPr>
          <p:nvPr/>
        </p:nvSpPr>
        <p:spPr bwMode="auto">
          <a:xfrm>
            <a:off x="3898032" y="4765576"/>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A200C8"/>
                </a:solidFill>
                <a:latin typeface="Arial" panose="020B0604020202020204" pitchFamily="34" charset="0"/>
                <a:sym typeface="Arial" panose="020B0604020202020204" pitchFamily="34" charset="0"/>
              </a:rPr>
              <a:t>16</a:t>
            </a:r>
            <a:endParaRPr lang="zh-CN" altLang="en-US" sz="2400" i="0"/>
          </a:p>
        </p:txBody>
      </p:sp>
      <p:sp>
        <p:nvSpPr>
          <p:cNvPr id="2" name="Text Box 4">
            <a:extLst>
              <a:ext uri="{FF2B5EF4-FFF2-40B4-BE49-F238E27FC236}">
                <a16:creationId xmlns:a16="http://schemas.microsoft.com/office/drawing/2014/main" id="{64A184C1-BA1B-4E58-8AB9-B7A013A79D43}"/>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希尔排序举例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5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5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5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55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5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5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5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5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5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5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5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5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5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54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254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25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5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2" grpId="0"/>
      <p:bldP spid="22554" grpId="0" animBg="1"/>
      <p:bldP spid="22555" grpId="0" animBg="1"/>
      <p:bldP spid="22556" grpId="0" animBg="1"/>
      <p:bldP spid="22557" grpId="0" animBg="1"/>
      <p:bldP spid="22558" grpId="0" animBg="1"/>
      <p:bldP spid="22559" grpId="0" animBg="1"/>
      <p:bldP spid="22536" grpId="0"/>
      <p:bldP spid="22537" grpId="0" animBg="1"/>
      <p:bldP spid="22538" grpId="0" animBg="1"/>
      <p:bldP spid="22539" grpId="0" animBg="1"/>
      <p:bldP spid="22540" grpId="0" animBg="1"/>
      <p:bldP spid="22541" grpId="0" animBg="1"/>
      <p:bldP spid="22542" grpId="0" animBg="1"/>
      <p:bldP spid="22544" grpId="0" animBg="1"/>
      <p:bldP spid="22545" grpId="0" animBg="1"/>
      <p:bldP spid="22546" grpId="0" animBg="1"/>
      <p:bldP spid="22547" grpId="0" animBg="1"/>
      <p:bldP spid="22548" grpId="0" animBg="1"/>
      <p:bldP spid="2254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3">
            <a:extLst>
              <a:ext uri="{FF2B5EF4-FFF2-40B4-BE49-F238E27FC236}">
                <a16:creationId xmlns:a16="http://schemas.microsoft.com/office/drawing/2014/main" id="{9606A473-BBA1-4CAF-ABE5-6876169D6B9C}"/>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916764A5-1FE7-4E49-B4A2-33E81D9186E5}" type="slidenum">
              <a:rPr lang="zh-CN" altLang="en-US" sz="2400">
                <a:solidFill>
                  <a:srgbClr val="000000"/>
                </a:solidFill>
              </a:rPr>
              <a:pPr algn="r" eaLnBrk="1" hangingPunct="1">
                <a:spcBef>
                  <a:spcPct val="50000"/>
                </a:spcBef>
                <a:buClrTx/>
                <a:buSzTx/>
                <a:buFont typeface="Arial" panose="020B0604020202020204" pitchFamily="34" charset="0"/>
                <a:buNone/>
              </a:pPr>
              <a:t>29</a:t>
            </a:fld>
            <a:endParaRPr lang="en-US" altLang="zh-CN" sz="2400"/>
          </a:p>
        </p:txBody>
      </p:sp>
      <p:sp>
        <p:nvSpPr>
          <p:cNvPr id="23559" name="Text Box 40">
            <a:extLst>
              <a:ext uri="{FF2B5EF4-FFF2-40B4-BE49-F238E27FC236}">
                <a16:creationId xmlns:a16="http://schemas.microsoft.com/office/drawing/2014/main" id="{C3F3C68B-D7AA-4ACE-AB2F-AA8FA4FCEFDD}"/>
              </a:ext>
            </a:extLst>
          </p:cNvPr>
          <p:cNvSpPr>
            <a:spLocks noChangeArrowheads="1"/>
          </p:cNvSpPr>
          <p:nvPr/>
        </p:nvSpPr>
        <p:spPr bwMode="auto">
          <a:xfrm>
            <a:off x="971600" y="1556792"/>
            <a:ext cx="1395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2800" b="1" i="0" dirty="0">
                <a:solidFill>
                  <a:schemeClr val="tx2"/>
                </a:solidFill>
                <a:latin typeface="Times New Roman" panose="02020603050405020304" pitchFamily="18" charset="0"/>
                <a:sym typeface="Times New Roman" panose="02020603050405020304" pitchFamily="18" charset="0"/>
              </a:rPr>
              <a:t>Gap = 1</a:t>
            </a:r>
            <a:endParaRPr lang="en-US" altLang="zh-CN" sz="2800" b="1" i="0" dirty="0">
              <a:latin typeface="Times New Roman" panose="02020603050405020304" pitchFamily="18" charset="0"/>
              <a:sym typeface="Times New Roman" panose="02020603050405020304" pitchFamily="18" charset="0"/>
            </a:endParaRPr>
          </a:p>
        </p:txBody>
      </p:sp>
      <p:sp>
        <p:nvSpPr>
          <p:cNvPr id="23568" name="Oval 42">
            <a:extLst>
              <a:ext uri="{FF2B5EF4-FFF2-40B4-BE49-F238E27FC236}">
                <a16:creationId xmlns:a16="http://schemas.microsoft.com/office/drawing/2014/main" id="{069B0CC1-5E68-461C-AF68-D86D1ED6F31A}"/>
              </a:ext>
            </a:extLst>
          </p:cNvPr>
          <p:cNvSpPr>
            <a:spLocks noChangeArrowheads="1"/>
          </p:cNvSpPr>
          <p:nvPr/>
        </p:nvSpPr>
        <p:spPr bwMode="auto">
          <a:xfrm>
            <a:off x="4597896" y="1556792"/>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CC0000"/>
                </a:solidFill>
                <a:latin typeface="Arial" panose="020B0604020202020204" pitchFamily="34" charset="0"/>
                <a:sym typeface="Arial" panose="020B0604020202020204" pitchFamily="34" charset="0"/>
              </a:rPr>
              <a:t>21</a:t>
            </a:r>
            <a:endParaRPr lang="zh-CN" altLang="en-US" sz="2400" i="0"/>
          </a:p>
        </p:txBody>
      </p:sp>
      <p:sp>
        <p:nvSpPr>
          <p:cNvPr id="23569" name="Oval 43">
            <a:extLst>
              <a:ext uri="{FF2B5EF4-FFF2-40B4-BE49-F238E27FC236}">
                <a16:creationId xmlns:a16="http://schemas.microsoft.com/office/drawing/2014/main" id="{1989101C-A8A3-4F15-AA15-923F78E2A08C}"/>
              </a:ext>
            </a:extLst>
          </p:cNvPr>
          <p:cNvSpPr>
            <a:spLocks noChangeArrowheads="1"/>
          </p:cNvSpPr>
          <p:nvPr/>
        </p:nvSpPr>
        <p:spPr bwMode="auto">
          <a:xfrm>
            <a:off x="2997696" y="1556792"/>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CC0000"/>
                </a:solidFill>
                <a:latin typeface="Arial" panose="020B0604020202020204" pitchFamily="34" charset="0"/>
                <a:sym typeface="Arial" panose="020B0604020202020204" pitchFamily="34" charset="0"/>
              </a:rPr>
              <a:t>08</a:t>
            </a:r>
            <a:endParaRPr lang="zh-CN" altLang="en-US" sz="2400" i="0"/>
          </a:p>
        </p:txBody>
      </p:sp>
      <p:sp>
        <p:nvSpPr>
          <p:cNvPr id="23570" name="Oval 44">
            <a:extLst>
              <a:ext uri="{FF2B5EF4-FFF2-40B4-BE49-F238E27FC236}">
                <a16:creationId xmlns:a16="http://schemas.microsoft.com/office/drawing/2014/main" id="{6402310F-41CB-4793-9C33-2AFF5A83EBBB}"/>
              </a:ext>
            </a:extLst>
          </p:cNvPr>
          <p:cNvSpPr>
            <a:spLocks noChangeArrowheads="1"/>
          </p:cNvSpPr>
          <p:nvPr/>
        </p:nvSpPr>
        <p:spPr bwMode="auto">
          <a:xfrm>
            <a:off x="6121896" y="1556792"/>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CC0000"/>
                </a:solidFill>
                <a:latin typeface="Arial" panose="020B0604020202020204" pitchFamily="34" charset="0"/>
                <a:sym typeface="Arial" panose="020B0604020202020204" pitchFamily="34" charset="0"/>
              </a:rPr>
              <a:t>25</a:t>
            </a:r>
            <a:endParaRPr lang="zh-CN" altLang="en-US" sz="2400" i="0"/>
          </a:p>
        </p:txBody>
      </p:sp>
      <p:sp>
        <p:nvSpPr>
          <p:cNvPr id="23571" name="Oval 45">
            <a:extLst>
              <a:ext uri="{FF2B5EF4-FFF2-40B4-BE49-F238E27FC236}">
                <a16:creationId xmlns:a16="http://schemas.microsoft.com/office/drawing/2014/main" id="{BA551CB0-7165-4EF8-AE35-C76FD484524B}"/>
              </a:ext>
            </a:extLst>
          </p:cNvPr>
          <p:cNvSpPr>
            <a:spLocks noChangeArrowheads="1"/>
          </p:cNvSpPr>
          <p:nvPr/>
        </p:nvSpPr>
        <p:spPr bwMode="auto">
          <a:xfrm>
            <a:off x="6883896" y="1556792"/>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CC0000"/>
                </a:solidFill>
                <a:latin typeface="Arial" panose="020B0604020202020204" pitchFamily="34" charset="0"/>
                <a:sym typeface="Arial" panose="020B0604020202020204" pitchFamily="34" charset="0"/>
              </a:rPr>
              <a:t>49</a:t>
            </a:r>
            <a:endParaRPr lang="zh-CN" altLang="en-US" sz="2400" i="0"/>
          </a:p>
        </p:txBody>
      </p:sp>
      <p:sp>
        <p:nvSpPr>
          <p:cNvPr id="23572" name="Oval 46">
            <a:extLst>
              <a:ext uri="{FF2B5EF4-FFF2-40B4-BE49-F238E27FC236}">
                <a16:creationId xmlns:a16="http://schemas.microsoft.com/office/drawing/2014/main" id="{F576393F-EA24-4E3B-877D-618192885B18}"/>
              </a:ext>
            </a:extLst>
          </p:cNvPr>
          <p:cNvSpPr>
            <a:spLocks noChangeArrowheads="1"/>
          </p:cNvSpPr>
          <p:nvPr/>
        </p:nvSpPr>
        <p:spPr bwMode="auto">
          <a:xfrm>
            <a:off x="5436096" y="1556792"/>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CC0000"/>
                </a:solidFill>
                <a:latin typeface="Arial" panose="020B0604020202020204" pitchFamily="34" charset="0"/>
                <a:sym typeface="Arial" panose="020B0604020202020204" pitchFamily="34" charset="0"/>
              </a:rPr>
              <a:t>25*</a:t>
            </a:r>
            <a:endParaRPr lang="zh-CN" altLang="en-US" sz="2400" i="0"/>
          </a:p>
        </p:txBody>
      </p:sp>
      <p:sp>
        <p:nvSpPr>
          <p:cNvPr id="23573" name="Oval 47">
            <a:extLst>
              <a:ext uri="{FF2B5EF4-FFF2-40B4-BE49-F238E27FC236}">
                <a16:creationId xmlns:a16="http://schemas.microsoft.com/office/drawing/2014/main" id="{F96FF85C-D1DA-4D83-9C2E-2D855B5ECFC3}"/>
              </a:ext>
            </a:extLst>
          </p:cNvPr>
          <p:cNvSpPr>
            <a:spLocks noChangeArrowheads="1"/>
          </p:cNvSpPr>
          <p:nvPr/>
        </p:nvSpPr>
        <p:spPr bwMode="auto">
          <a:xfrm>
            <a:off x="3835896" y="1556792"/>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CC0000"/>
                </a:solidFill>
                <a:latin typeface="Arial" panose="020B0604020202020204" pitchFamily="34" charset="0"/>
                <a:sym typeface="Arial" panose="020B0604020202020204" pitchFamily="34" charset="0"/>
              </a:rPr>
              <a:t>16</a:t>
            </a:r>
            <a:endParaRPr lang="zh-CN" altLang="en-US" sz="2400" i="0"/>
          </a:p>
        </p:txBody>
      </p:sp>
      <p:sp>
        <p:nvSpPr>
          <p:cNvPr id="23562" name="Oval 49">
            <a:extLst>
              <a:ext uri="{FF2B5EF4-FFF2-40B4-BE49-F238E27FC236}">
                <a16:creationId xmlns:a16="http://schemas.microsoft.com/office/drawing/2014/main" id="{4D9A1BA8-CF41-437F-88F6-60FFF76E9AFD}"/>
              </a:ext>
            </a:extLst>
          </p:cNvPr>
          <p:cNvSpPr>
            <a:spLocks noChangeArrowheads="1"/>
          </p:cNvSpPr>
          <p:nvPr/>
        </p:nvSpPr>
        <p:spPr bwMode="auto">
          <a:xfrm>
            <a:off x="4597896" y="2318792"/>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CC0000"/>
                </a:solidFill>
                <a:latin typeface="Arial" panose="020B0604020202020204" pitchFamily="34" charset="0"/>
                <a:sym typeface="Arial" panose="020B0604020202020204" pitchFamily="34" charset="0"/>
              </a:rPr>
              <a:t>21</a:t>
            </a:r>
            <a:endParaRPr lang="zh-CN" altLang="en-US" sz="2400" i="0"/>
          </a:p>
        </p:txBody>
      </p:sp>
      <p:sp>
        <p:nvSpPr>
          <p:cNvPr id="23563" name="Oval 50">
            <a:extLst>
              <a:ext uri="{FF2B5EF4-FFF2-40B4-BE49-F238E27FC236}">
                <a16:creationId xmlns:a16="http://schemas.microsoft.com/office/drawing/2014/main" id="{A501C816-AB3F-4D37-8BDF-59B91DB42BEF}"/>
              </a:ext>
            </a:extLst>
          </p:cNvPr>
          <p:cNvSpPr>
            <a:spLocks noChangeArrowheads="1"/>
          </p:cNvSpPr>
          <p:nvPr/>
        </p:nvSpPr>
        <p:spPr bwMode="auto">
          <a:xfrm>
            <a:off x="2997696" y="2318792"/>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CC0000"/>
                </a:solidFill>
                <a:latin typeface="Arial" panose="020B0604020202020204" pitchFamily="34" charset="0"/>
                <a:sym typeface="Arial" panose="020B0604020202020204" pitchFamily="34" charset="0"/>
              </a:rPr>
              <a:t>08</a:t>
            </a:r>
            <a:endParaRPr lang="zh-CN" altLang="en-US" sz="2400" i="0"/>
          </a:p>
        </p:txBody>
      </p:sp>
      <p:sp>
        <p:nvSpPr>
          <p:cNvPr id="23564" name="Oval 51">
            <a:extLst>
              <a:ext uri="{FF2B5EF4-FFF2-40B4-BE49-F238E27FC236}">
                <a16:creationId xmlns:a16="http://schemas.microsoft.com/office/drawing/2014/main" id="{17C2BEC3-DF99-4E75-862B-4ACE8B0213D3}"/>
              </a:ext>
            </a:extLst>
          </p:cNvPr>
          <p:cNvSpPr>
            <a:spLocks noChangeArrowheads="1"/>
          </p:cNvSpPr>
          <p:nvPr/>
        </p:nvSpPr>
        <p:spPr bwMode="auto">
          <a:xfrm>
            <a:off x="6121896" y="2318792"/>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CC0000"/>
                </a:solidFill>
                <a:latin typeface="Arial" panose="020B0604020202020204" pitchFamily="34" charset="0"/>
                <a:sym typeface="Arial" panose="020B0604020202020204" pitchFamily="34" charset="0"/>
              </a:rPr>
              <a:t>25</a:t>
            </a:r>
            <a:endParaRPr lang="zh-CN" altLang="en-US" sz="2400" i="0"/>
          </a:p>
        </p:txBody>
      </p:sp>
      <p:sp>
        <p:nvSpPr>
          <p:cNvPr id="23565" name="Oval 52">
            <a:extLst>
              <a:ext uri="{FF2B5EF4-FFF2-40B4-BE49-F238E27FC236}">
                <a16:creationId xmlns:a16="http://schemas.microsoft.com/office/drawing/2014/main" id="{49C2F07D-311F-456C-B197-C8199AA9F3C0}"/>
              </a:ext>
            </a:extLst>
          </p:cNvPr>
          <p:cNvSpPr>
            <a:spLocks noChangeArrowheads="1"/>
          </p:cNvSpPr>
          <p:nvPr/>
        </p:nvSpPr>
        <p:spPr bwMode="auto">
          <a:xfrm>
            <a:off x="6883896" y="2318792"/>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CC0000"/>
                </a:solidFill>
                <a:latin typeface="Arial" panose="020B0604020202020204" pitchFamily="34" charset="0"/>
                <a:sym typeface="Arial" panose="020B0604020202020204" pitchFamily="34" charset="0"/>
              </a:rPr>
              <a:t>49</a:t>
            </a:r>
            <a:endParaRPr lang="zh-CN" altLang="en-US" sz="2400" i="0"/>
          </a:p>
        </p:txBody>
      </p:sp>
      <p:sp>
        <p:nvSpPr>
          <p:cNvPr id="23566" name="Oval 53">
            <a:extLst>
              <a:ext uri="{FF2B5EF4-FFF2-40B4-BE49-F238E27FC236}">
                <a16:creationId xmlns:a16="http://schemas.microsoft.com/office/drawing/2014/main" id="{A7B4D39F-2577-4794-AE70-BB57D90C3C3D}"/>
              </a:ext>
            </a:extLst>
          </p:cNvPr>
          <p:cNvSpPr>
            <a:spLocks noChangeArrowheads="1"/>
          </p:cNvSpPr>
          <p:nvPr/>
        </p:nvSpPr>
        <p:spPr bwMode="auto">
          <a:xfrm>
            <a:off x="5436096" y="2318792"/>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CC0000"/>
                </a:solidFill>
                <a:latin typeface="Arial" panose="020B0604020202020204" pitchFamily="34" charset="0"/>
                <a:sym typeface="Arial" panose="020B0604020202020204" pitchFamily="34" charset="0"/>
              </a:rPr>
              <a:t>25*</a:t>
            </a:r>
            <a:endParaRPr lang="zh-CN" altLang="en-US" sz="2400" i="0"/>
          </a:p>
        </p:txBody>
      </p:sp>
      <p:sp>
        <p:nvSpPr>
          <p:cNvPr id="23567" name="Oval 54">
            <a:extLst>
              <a:ext uri="{FF2B5EF4-FFF2-40B4-BE49-F238E27FC236}">
                <a16:creationId xmlns:a16="http://schemas.microsoft.com/office/drawing/2014/main" id="{44D5F16F-EF4D-4222-8CAF-C35AD37FE482}"/>
              </a:ext>
            </a:extLst>
          </p:cNvPr>
          <p:cNvSpPr>
            <a:spLocks noChangeArrowheads="1"/>
          </p:cNvSpPr>
          <p:nvPr/>
        </p:nvSpPr>
        <p:spPr bwMode="auto">
          <a:xfrm>
            <a:off x="3835896" y="2318792"/>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CC0000"/>
                </a:solidFill>
                <a:latin typeface="Arial" panose="020B0604020202020204" pitchFamily="34" charset="0"/>
                <a:sym typeface="Arial" panose="020B0604020202020204" pitchFamily="34" charset="0"/>
              </a:rPr>
              <a:t>16</a:t>
            </a:r>
            <a:endParaRPr lang="zh-CN" altLang="en-US" sz="2400" i="0"/>
          </a:p>
        </p:txBody>
      </p:sp>
      <p:sp>
        <p:nvSpPr>
          <p:cNvPr id="2" name="Text Box 4">
            <a:extLst>
              <a:ext uri="{FF2B5EF4-FFF2-40B4-BE49-F238E27FC236}">
                <a16:creationId xmlns:a16="http://schemas.microsoft.com/office/drawing/2014/main" id="{30C98A46-1516-4327-B553-BBFDC3CFDCA2}"/>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希尔排序举例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5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5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56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57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5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5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5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56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56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5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5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p:bldP spid="23568" grpId="0" animBg="1"/>
      <p:bldP spid="23569" grpId="0" animBg="1"/>
      <p:bldP spid="23570" grpId="0" animBg="1"/>
      <p:bldP spid="23571" grpId="0" animBg="1"/>
      <p:bldP spid="23572" grpId="0" animBg="1"/>
      <p:bldP spid="23573" grpId="0" animBg="1"/>
      <p:bldP spid="23562" grpId="0" animBg="1"/>
      <p:bldP spid="23563" grpId="0" animBg="1"/>
      <p:bldP spid="23564" grpId="0" animBg="1"/>
      <p:bldP spid="23565" grpId="0" animBg="1"/>
      <p:bldP spid="23566" grpId="0" animBg="1"/>
      <p:bldP spid="2356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ext Box 3">
            <a:extLst>
              <a:ext uri="{FF2B5EF4-FFF2-40B4-BE49-F238E27FC236}">
                <a16:creationId xmlns:a16="http://schemas.microsoft.com/office/drawing/2014/main" id="{55918E52-D363-432A-8BAF-36D0670A474B}"/>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5EE6C395-E048-4D1A-99BB-BD13AC87CE4A}" type="slidenum">
              <a:rPr lang="zh-CN" altLang="en-US" sz="2400">
                <a:solidFill>
                  <a:srgbClr val="000000"/>
                </a:solidFill>
              </a:rPr>
              <a:pPr algn="r" eaLnBrk="1" hangingPunct="1">
                <a:spcBef>
                  <a:spcPct val="50000"/>
                </a:spcBef>
                <a:buClrTx/>
                <a:buSzTx/>
                <a:buFont typeface="Arial" panose="020B0604020202020204" pitchFamily="34" charset="0"/>
                <a:buNone/>
              </a:pPr>
              <a:t>3</a:t>
            </a:fld>
            <a:endParaRPr lang="en-US" altLang="zh-CN" sz="2400"/>
          </a:p>
        </p:txBody>
      </p:sp>
      <p:sp>
        <p:nvSpPr>
          <p:cNvPr id="5125" name="Rectangle 5">
            <a:extLst>
              <a:ext uri="{FF2B5EF4-FFF2-40B4-BE49-F238E27FC236}">
                <a16:creationId xmlns:a16="http://schemas.microsoft.com/office/drawing/2014/main" id="{D052E011-131C-497C-8D0A-2827A4700AA6}"/>
              </a:ext>
            </a:extLst>
          </p:cNvPr>
          <p:cNvSpPr>
            <a:spLocks noGrp="1" noChangeArrowheads="1"/>
          </p:cNvSpPr>
          <p:nvPr>
            <p:ph type="body" idx="4294967295"/>
          </p:nvPr>
        </p:nvSpPr>
        <p:spPr>
          <a:xfrm>
            <a:off x="611560" y="1196752"/>
            <a:ext cx="7632848" cy="209438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70000"/>
              </a:spcBef>
              <a:buFont typeface="Wingdings" panose="05000000000000000000" pitchFamily="2" charset="2"/>
              <a:buNone/>
            </a:pPr>
            <a:r>
              <a:rPr lang="zh-CN" altLang="zh-CN" dirty="0">
                <a:latin typeface="黑体" panose="02010609060101010101" pitchFamily="49" charset="-122"/>
                <a:ea typeface="黑体" panose="02010609060101010101" pitchFamily="49" charset="-122"/>
                <a:sym typeface="黑体" panose="02010609060101010101" pitchFamily="49" charset="-122"/>
              </a:rPr>
              <a:t>排序的基本操作包括：</a:t>
            </a:r>
          </a:p>
          <a:p>
            <a:pPr eaLnBrk="1" hangingPunct="1">
              <a:spcBef>
                <a:spcPct val="70000"/>
              </a:spcBef>
            </a:pPr>
            <a:r>
              <a:rPr lang="zh-CN" altLang="zh-CN" dirty="0">
                <a:latin typeface="黑体" panose="02010609060101010101" pitchFamily="49" charset="-122"/>
                <a:ea typeface="黑体" panose="02010609060101010101" pitchFamily="49" charset="-122"/>
                <a:sym typeface="黑体" panose="02010609060101010101" pitchFamily="49" charset="-122"/>
              </a:rPr>
              <a:t>比较：比较两个关键字的大小</a:t>
            </a:r>
          </a:p>
          <a:p>
            <a:pPr eaLnBrk="1" hangingPunct="1">
              <a:spcBef>
                <a:spcPct val="70000"/>
              </a:spcBef>
            </a:pPr>
            <a:r>
              <a:rPr lang="zh-CN" altLang="zh-CN" dirty="0">
                <a:latin typeface="黑体" panose="02010609060101010101" pitchFamily="49" charset="-122"/>
                <a:ea typeface="黑体" panose="02010609060101010101" pitchFamily="49" charset="-122"/>
                <a:sym typeface="黑体" panose="02010609060101010101" pitchFamily="49" charset="-122"/>
              </a:rPr>
              <a:t>移动：将记录从一个位置移动至另一个位置</a:t>
            </a:r>
            <a:endParaRPr lang="zh-CN" altLang="zh-CN" dirty="0"/>
          </a:p>
        </p:txBody>
      </p:sp>
      <p:sp>
        <p:nvSpPr>
          <p:cNvPr id="2" name="Text Box 4">
            <a:extLst>
              <a:ext uri="{FF2B5EF4-FFF2-40B4-BE49-F238E27FC236}">
                <a16:creationId xmlns:a16="http://schemas.microsoft.com/office/drawing/2014/main" id="{299CFCEB-4A4F-4B26-A02F-B75CD26D9F02}"/>
              </a:ext>
            </a:extLst>
          </p:cNvPr>
          <p:cNvSpPr>
            <a:spLocks noChangeArrowheads="1"/>
          </p:cNvSpPr>
          <p:nvPr/>
        </p:nvSpPr>
        <p:spPr bwMode="auto">
          <a:xfrm>
            <a:off x="362272" y="18864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二、排序的基本操作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a:extLst>
              <a:ext uri="{FF2B5EF4-FFF2-40B4-BE49-F238E27FC236}">
                <a16:creationId xmlns:a16="http://schemas.microsoft.com/office/drawing/2014/main" id="{04593197-7EB2-4BC9-8C4C-5A05501C8617}"/>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2F0C77C1-F4CE-4133-AAEA-EAFD7CC87D6A}" type="slidenum">
              <a:rPr lang="zh-CN" altLang="en-US" sz="2400">
                <a:solidFill>
                  <a:srgbClr val="000000"/>
                </a:solidFill>
              </a:rPr>
              <a:pPr algn="r" eaLnBrk="1" hangingPunct="1">
                <a:spcBef>
                  <a:spcPct val="50000"/>
                </a:spcBef>
                <a:buClrTx/>
                <a:buSzTx/>
                <a:buFont typeface="Arial" panose="020B0604020202020204" pitchFamily="34" charset="0"/>
                <a:buNone/>
              </a:pPr>
              <a:t>30</a:t>
            </a:fld>
            <a:endParaRPr lang="en-US" altLang="zh-CN" sz="2400"/>
          </a:p>
        </p:txBody>
      </p:sp>
      <p:sp>
        <p:nvSpPr>
          <p:cNvPr id="24581" name="Rectangle 5">
            <a:extLst>
              <a:ext uri="{FF2B5EF4-FFF2-40B4-BE49-F238E27FC236}">
                <a16:creationId xmlns:a16="http://schemas.microsoft.com/office/drawing/2014/main" id="{9731CF16-CC8C-47BF-AD96-0A930FAE1FC9}"/>
              </a:ext>
            </a:extLst>
          </p:cNvPr>
          <p:cNvSpPr>
            <a:spLocks noGrp="1" noChangeArrowheads="1"/>
          </p:cNvSpPr>
          <p:nvPr>
            <p:ph type="body" idx="4294967295"/>
          </p:nvPr>
        </p:nvSpPr>
        <p:spPr>
          <a:xfrm>
            <a:off x="550560" y="1268760"/>
            <a:ext cx="834192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FF0000"/>
              </a:buClr>
              <a:buSzPct val="100000"/>
              <a:buFont typeface="Wingdings" panose="05000000000000000000" pitchFamily="2" charset="2"/>
              <a:buChar char="p"/>
            </a:pPr>
            <a:r>
              <a:rPr lang="zh-CN" altLang="en-US" dirty="0">
                <a:latin typeface="黑体" panose="02010609060101010101" pitchFamily="49" charset="-122"/>
                <a:ea typeface="黑体" panose="02010609060101010101" pitchFamily="49" charset="-122"/>
                <a:sym typeface="黑体" panose="02010609060101010101" pitchFamily="49" charset="-122"/>
              </a:rPr>
              <a:t>开始时</a:t>
            </a:r>
            <a:r>
              <a:rPr lang="en-US" altLang="zh-CN" dirty="0">
                <a:latin typeface="黑体" panose="02010609060101010101" pitchFamily="49" charset="-122"/>
                <a:ea typeface="黑体" panose="02010609060101010101" pitchFamily="49" charset="-122"/>
                <a:sym typeface="黑体" panose="02010609060101010101" pitchFamily="49" charset="-122"/>
              </a:rPr>
              <a:t>gap</a:t>
            </a:r>
            <a:r>
              <a:rPr lang="zh-CN" altLang="en-US" dirty="0">
                <a:latin typeface="黑体" panose="02010609060101010101" pitchFamily="49" charset="-122"/>
                <a:ea typeface="黑体" panose="02010609060101010101" pitchFamily="49" charset="-122"/>
                <a:sym typeface="黑体" panose="02010609060101010101" pitchFamily="49" charset="-122"/>
              </a:rPr>
              <a:t>的值较大, 子序列中的记录较少, 排序速度较快。</a:t>
            </a:r>
            <a:endParaRPr lang="en-US" altLang="zh-CN" dirty="0">
              <a:latin typeface="黑体" panose="02010609060101010101" pitchFamily="49" charset="-122"/>
              <a:ea typeface="黑体" panose="02010609060101010101" pitchFamily="49" charset="-122"/>
              <a:sym typeface="黑体" panose="02010609060101010101" pitchFamily="49" charset="-122"/>
            </a:endParaRPr>
          </a:p>
          <a:p>
            <a:pPr eaLnBrk="1" hangingPunct="1">
              <a:buClr>
                <a:srgbClr val="FF0000"/>
              </a:buClr>
              <a:buSzPct val="100000"/>
              <a:buFont typeface="Wingdings" panose="05000000000000000000" pitchFamily="2" charset="2"/>
              <a:buChar char="p"/>
            </a:pP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buClr>
                <a:srgbClr val="FF0000"/>
              </a:buClr>
              <a:buSzPct val="100000"/>
              <a:buFont typeface="Wingdings" panose="05000000000000000000" pitchFamily="2" charset="2"/>
              <a:buChar char="p"/>
            </a:pPr>
            <a:r>
              <a:rPr lang="zh-CN" altLang="en-US" dirty="0">
                <a:latin typeface="黑体" panose="02010609060101010101" pitchFamily="49" charset="-122"/>
                <a:ea typeface="黑体" panose="02010609060101010101" pitchFamily="49" charset="-122"/>
                <a:sym typeface="黑体" panose="02010609060101010101" pitchFamily="49" charset="-122"/>
              </a:rPr>
              <a:t>随着排序进展, </a:t>
            </a:r>
            <a:r>
              <a:rPr lang="en-US" altLang="zh-CN" dirty="0">
                <a:latin typeface="黑体" panose="02010609060101010101" pitchFamily="49" charset="-122"/>
                <a:ea typeface="黑体" panose="02010609060101010101" pitchFamily="49" charset="-122"/>
                <a:sym typeface="黑体" panose="02010609060101010101" pitchFamily="49" charset="-122"/>
              </a:rPr>
              <a:t>gap</a:t>
            </a:r>
            <a:r>
              <a:rPr lang="zh-CN" altLang="en-US" dirty="0">
                <a:latin typeface="黑体" panose="02010609060101010101" pitchFamily="49" charset="-122"/>
                <a:ea typeface="黑体" panose="02010609060101010101" pitchFamily="49" charset="-122"/>
                <a:sym typeface="黑体" panose="02010609060101010101" pitchFamily="49" charset="-122"/>
              </a:rPr>
              <a:t>值逐渐变小, 子序列中记录个数逐渐变多,由于大多数记录已基本有序, 所以排序速度仍然很快。</a:t>
            </a:r>
            <a:endParaRPr lang="en-US" altLang="zh-CN" dirty="0">
              <a:latin typeface="黑体" panose="02010609060101010101" pitchFamily="49" charset="-122"/>
              <a:ea typeface="黑体" panose="02010609060101010101" pitchFamily="49" charset="-122"/>
              <a:sym typeface="黑体" panose="02010609060101010101" pitchFamily="49" charset="-122"/>
            </a:endParaRPr>
          </a:p>
          <a:p>
            <a:pPr eaLnBrk="1" hangingPunct="1">
              <a:buClr>
                <a:srgbClr val="FF0000"/>
              </a:buClr>
              <a:buSzPct val="100000"/>
              <a:buFont typeface="Wingdings" panose="05000000000000000000" pitchFamily="2" charset="2"/>
              <a:buChar char="p"/>
            </a:pP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buClr>
                <a:srgbClr val="FF0000"/>
              </a:buClr>
              <a:buSzPct val="100000"/>
              <a:buFont typeface="Wingdings" panose="05000000000000000000" pitchFamily="2" charset="2"/>
              <a:buChar char="p"/>
            </a:pPr>
            <a:r>
              <a:rPr lang="en-US" altLang="zh-CN" dirty="0">
                <a:latin typeface="黑体" panose="02010609060101010101" pitchFamily="49" charset="-122"/>
                <a:ea typeface="黑体" panose="02010609060101010101" pitchFamily="49" charset="-122"/>
                <a:sym typeface="黑体" panose="02010609060101010101" pitchFamily="49" charset="-122"/>
              </a:rPr>
              <a:t>Gap</a:t>
            </a:r>
            <a:r>
              <a:rPr lang="zh-CN" altLang="en-US" dirty="0">
                <a:latin typeface="黑体" panose="02010609060101010101" pitchFamily="49" charset="-122"/>
                <a:ea typeface="黑体" panose="02010609060101010101" pitchFamily="49" charset="-122"/>
                <a:sym typeface="黑体" panose="02010609060101010101" pitchFamily="49" charset="-122"/>
              </a:rPr>
              <a:t>的取法有多种。 </a:t>
            </a:r>
            <a:r>
              <a:rPr lang="en-US" altLang="zh-CN" dirty="0">
                <a:latin typeface="黑体" panose="02010609060101010101" pitchFamily="49" charset="-122"/>
                <a:ea typeface="黑体" panose="02010609060101010101" pitchFamily="49" charset="-122"/>
                <a:sym typeface="黑体" panose="02010609060101010101" pitchFamily="49" charset="-122"/>
              </a:rPr>
              <a:t>shell</a:t>
            </a:r>
            <a:r>
              <a:rPr lang="zh-CN" altLang="en-US" dirty="0">
                <a:latin typeface="黑体" panose="02010609060101010101" pitchFamily="49" charset="-122"/>
                <a:ea typeface="黑体" panose="02010609060101010101" pitchFamily="49" charset="-122"/>
                <a:sym typeface="黑体" panose="02010609060101010101" pitchFamily="49" charset="-122"/>
              </a:rPr>
              <a:t>提出取</a:t>
            </a:r>
            <a:r>
              <a:rPr lang="en-US" altLang="zh-CN" dirty="0">
                <a:latin typeface="黑体" panose="02010609060101010101" pitchFamily="49" charset="-122"/>
                <a:ea typeface="黑体" panose="02010609060101010101" pitchFamily="49" charset="-122"/>
                <a:sym typeface="黑体" panose="02010609060101010101" pitchFamily="49" charset="-122"/>
              </a:rPr>
              <a:t>gap = n/2，gap = gap/2，</a:t>
            </a:r>
            <a:r>
              <a:rPr lang="zh-CN" altLang="en-US" dirty="0">
                <a:latin typeface="黑体" panose="02010609060101010101" pitchFamily="49" charset="-122"/>
                <a:ea typeface="黑体" panose="02010609060101010101" pitchFamily="49" charset="-122"/>
                <a:sym typeface="黑体" panose="02010609060101010101" pitchFamily="49" charset="-122"/>
              </a:rPr>
              <a:t>直到</a:t>
            </a:r>
            <a:r>
              <a:rPr lang="en-US" altLang="zh-CN" dirty="0">
                <a:latin typeface="黑体" panose="02010609060101010101" pitchFamily="49" charset="-122"/>
                <a:ea typeface="黑体" panose="02010609060101010101" pitchFamily="49" charset="-122"/>
                <a:sym typeface="黑体" panose="02010609060101010101" pitchFamily="49" charset="-122"/>
              </a:rPr>
              <a:t>gap = 1。</a:t>
            </a:r>
            <a:endParaRPr lang="zh-CN" altLang="en-US" dirty="0"/>
          </a:p>
        </p:txBody>
      </p:sp>
      <p:sp>
        <p:nvSpPr>
          <p:cNvPr id="2" name="Text Box 4">
            <a:extLst>
              <a:ext uri="{FF2B5EF4-FFF2-40B4-BE49-F238E27FC236}">
                <a16:creationId xmlns:a16="http://schemas.microsoft.com/office/drawing/2014/main" id="{69C893F3-F854-4C14-BD79-575FC4FD47CB}"/>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希尔排序算法分析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a:extLst>
              <a:ext uri="{FF2B5EF4-FFF2-40B4-BE49-F238E27FC236}">
                <a16:creationId xmlns:a16="http://schemas.microsoft.com/office/drawing/2014/main" id="{9CA2F20A-5B44-4F57-9405-C9E330341E95}"/>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94AD02AC-4E72-4774-A012-CCF461BF02E2}" type="slidenum">
              <a:rPr lang="zh-CN" altLang="en-US" sz="2400">
                <a:solidFill>
                  <a:srgbClr val="000000"/>
                </a:solidFill>
              </a:rPr>
              <a:pPr algn="r" eaLnBrk="1" hangingPunct="1">
                <a:spcBef>
                  <a:spcPct val="50000"/>
                </a:spcBef>
                <a:buClrTx/>
                <a:buSzTx/>
                <a:buFont typeface="Arial" panose="020B0604020202020204" pitchFamily="34" charset="0"/>
                <a:buNone/>
              </a:pPr>
              <a:t>31</a:t>
            </a:fld>
            <a:endParaRPr lang="en-US" altLang="zh-CN" sz="2400"/>
          </a:p>
        </p:txBody>
      </p:sp>
      <p:sp>
        <p:nvSpPr>
          <p:cNvPr id="25605" name="Rectangle 5">
            <a:extLst>
              <a:ext uri="{FF2B5EF4-FFF2-40B4-BE49-F238E27FC236}">
                <a16:creationId xmlns:a16="http://schemas.microsoft.com/office/drawing/2014/main" id="{451FE04D-9047-44EB-A43D-0E03E3D54FD4}"/>
              </a:ext>
            </a:extLst>
          </p:cNvPr>
          <p:cNvSpPr>
            <a:spLocks noGrp="1" noChangeArrowheads="1"/>
          </p:cNvSpPr>
          <p:nvPr>
            <p:ph type="body" idx="4294967295"/>
          </p:nvPr>
        </p:nvSpPr>
        <p:spPr>
          <a:xfrm>
            <a:off x="533400" y="1196752"/>
            <a:ext cx="8287072"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对特定的待排序记录序列，可以准确地估算关键字的比较次数和记录移动次数。</a:t>
            </a:r>
          </a:p>
          <a:p>
            <a:pPr algn="just" eaLnBrk="1" hangingPunct="1">
              <a:spcBef>
                <a:spcPct val="50000"/>
              </a:spcBef>
              <a:buClr>
                <a:srgbClr val="FF0000"/>
              </a:buClr>
              <a:buSzPct val="100000"/>
            </a:pP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zh-CN" altLang="en-US" dirty="0">
                <a:latin typeface="黑体" panose="02010609060101010101" pitchFamily="49" charset="-122"/>
                <a:ea typeface="黑体" panose="02010609060101010101" pitchFamily="49" charset="-122"/>
                <a:sym typeface="黑体" panose="02010609060101010101" pitchFamily="49" charset="-122"/>
              </a:rPr>
              <a:t>在某个特定范围，希尔排序所需的比较次数和移动次数约为</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en-US" altLang="zh-CN" baseline="30000" dirty="0">
                <a:latin typeface="黑体" panose="02010609060101010101" pitchFamily="49" charset="-122"/>
                <a:ea typeface="黑体" panose="02010609060101010101" pitchFamily="49" charset="-122"/>
                <a:sym typeface="黑体" panose="02010609060101010101" pitchFamily="49" charset="-122"/>
              </a:rPr>
              <a:t>1.3</a:t>
            </a:r>
            <a:endParaRPr lang="zh-CN" altLang="en-US" baseline="30000" dirty="0">
              <a:latin typeface="黑体" panose="02010609060101010101" pitchFamily="49" charset="-122"/>
              <a:ea typeface="黑体" panose="02010609060101010101" pitchFamily="49" charset="-122"/>
              <a:sym typeface="黑体" panose="02010609060101010101" pitchFamily="49" charset="-122"/>
            </a:endParaRPr>
          </a:p>
          <a:p>
            <a:pPr algn="just"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当</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zh-CN" altLang="en-US" dirty="0">
                <a:latin typeface="黑体" panose="02010609060101010101" pitchFamily="49" charset="-122"/>
                <a:ea typeface="黑体" panose="02010609060101010101" pitchFamily="49" charset="-122"/>
                <a:sym typeface="黑体" panose="02010609060101010101" pitchFamily="49" charset="-122"/>
              </a:rPr>
              <a:t>趋于无穷时可减少到</a:t>
            </a:r>
            <a:r>
              <a:rPr lang="en-US" altLang="zh-CN" dirty="0">
                <a:latin typeface="黑体" panose="02010609060101010101" pitchFamily="49" charset="-122"/>
                <a:ea typeface="黑体" panose="02010609060101010101" pitchFamily="49" charset="-122"/>
                <a:sym typeface="黑体" panose="02010609060101010101" pitchFamily="49" charset="-122"/>
              </a:rPr>
              <a:t>n(log</a:t>
            </a:r>
            <a:r>
              <a:rPr lang="en-US" altLang="zh-CN" baseline="-25000" dirty="0">
                <a:latin typeface="黑体" panose="02010609060101010101" pitchFamily="49" charset="-122"/>
                <a:ea typeface="黑体" panose="02010609060101010101" pitchFamily="49" charset="-122"/>
                <a:sym typeface="黑体" panose="02010609060101010101" pitchFamily="49" charset="-122"/>
              </a:rPr>
              <a:t>2 </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en-US" altLang="zh-CN" baseline="30000" dirty="0">
                <a:latin typeface="黑体" panose="02010609060101010101" pitchFamily="49" charset="-122"/>
                <a:ea typeface="黑体" panose="02010609060101010101" pitchFamily="49" charset="-122"/>
                <a:sym typeface="黑体" panose="02010609060101010101" pitchFamily="49" charset="-122"/>
              </a:rPr>
              <a:t>2</a:t>
            </a:r>
            <a:endParaRPr lang="zh-CN" altLang="en-US" baseline="30000" dirty="0">
              <a:latin typeface="黑体" panose="02010609060101010101" pitchFamily="49" charset="-122"/>
              <a:ea typeface="黑体" panose="02010609060101010101" pitchFamily="49" charset="-122"/>
              <a:sym typeface="黑体" panose="02010609060101010101" pitchFamily="49" charset="-122"/>
            </a:endParaRPr>
          </a:p>
          <a:p>
            <a:pPr algn="just"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希尔排序的最坏情况时间复杂度</a:t>
            </a:r>
            <a:r>
              <a:rPr lang="zh-CN" altLang="en-US" dirty="0">
                <a:solidFill>
                  <a:srgbClr val="FF0000"/>
                </a:solidFill>
                <a:latin typeface="黑体" panose="02010609060101010101" pitchFamily="49" charset="-122"/>
                <a:ea typeface="黑体" panose="02010609060101010101" pitchFamily="49" charset="-122"/>
                <a:sym typeface="黑体" panose="02010609060101010101" pitchFamily="49" charset="-122"/>
              </a:rPr>
              <a:t>与步长有关</a:t>
            </a:r>
            <a:r>
              <a:rPr lang="zh-CN" altLang="en-US" dirty="0">
                <a:latin typeface="黑体" panose="02010609060101010101" pitchFamily="49" charset="-122"/>
                <a:ea typeface="黑体" panose="02010609060101010101" pitchFamily="49" charset="-122"/>
                <a:sym typeface="黑体" panose="02010609060101010101" pitchFamily="49" charset="-122"/>
              </a:rPr>
              <a:t>。</a:t>
            </a:r>
          </a:p>
          <a:p>
            <a:pPr algn="just"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希尔排序是一种不稳定的排序方法</a:t>
            </a:r>
            <a:endParaRPr lang="en-US" altLang="zh-CN" dirty="0">
              <a:latin typeface="黑体" panose="02010609060101010101" pitchFamily="49" charset="-122"/>
              <a:ea typeface="黑体" panose="02010609060101010101" pitchFamily="49" charset="-122"/>
              <a:sym typeface="黑体" panose="02010609060101010101" pitchFamily="49" charset="-122"/>
            </a:endParaRPr>
          </a:p>
        </p:txBody>
      </p:sp>
      <p:sp>
        <p:nvSpPr>
          <p:cNvPr id="2" name="Text Box 4">
            <a:extLst>
              <a:ext uri="{FF2B5EF4-FFF2-40B4-BE49-F238E27FC236}">
                <a16:creationId xmlns:a16="http://schemas.microsoft.com/office/drawing/2014/main" id="{284E6E2C-4D74-4F5E-95F1-CF45E1F96853}"/>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希尔排序算法分析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0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a:extLst>
              <a:ext uri="{FF2B5EF4-FFF2-40B4-BE49-F238E27FC236}">
                <a16:creationId xmlns:a16="http://schemas.microsoft.com/office/drawing/2014/main" id="{9CA2F20A-5B44-4F57-9405-C9E330341E95}"/>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94AD02AC-4E72-4774-A012-CCF461BF02E2}" type="slidenum">
              <a:rPr lang="zh-CN" altLang="en-US" sz="2400">
                <a:solidFill>
                  <a:srgbClr val="000000"/>
                </a:solidFill>
              </a:rPr>
              <a:pPr algn="r" eaLnBrk="1" hangingPunct="1">
                <a:spcBef>
                  <a:spcPct val="50000"/>
                </a:spcBef>
                <a:buClrTx/>
                <a:buSzTx/>
                <a:buFont typeface="Arial" panose="020B0604020202020204" pitchFamily="34" charset="0"/>
                <a:buNone/>
              </a:pPr>
              <a:t>32</a:t>
            </a:fld>
            <a:endParaRPr lang="en-US" altLang="zh-CN" sz="2400"/>
          </a:p>
        </p:txBody>
      </p:sp>
      <p:sp>
        <p:nvSpPr>
          <p:cNvPr id="2" name="Text Box 4">
            <a:extLst>
              <a:ext uri="{FF2B5EF4-FFF2-40B4-BE49-F238E27FC236}">
                <a16:creationId xmlns:a16="http://schemas.microsoft.com/office/drawing/2014/main" id="{284E6E2C-4D74-4F5E-95F1-CF45E1F96853}"/>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希尔排序算法分析</a:t>
            </a:r>
          </a:p>
        </p:txBody>
      </p:sp>
      <p:graphicFrame>
        <p:nvGraphicFramePr>
          <p:cNvPr id="3" name="表格 3">
            <a:extLst>
              <a:ext uri="{FF2B5EF4-FFF2-40B4-BE49-F238E27FC236}">
                <a16:creationId xmlns:a16="http://schemas.microsoft.com/office/drawing/2014/main" id="{F60E5847-74C7-4FE3-9B20-B98DA73245DC}"/>
              </a:ext>
            </a:extLst>
          </p:cNvPr>
          <p:cNvGraphicFramePr>
            <a:graphicFrameLocks noGrp="1"/>
          </p:cNvGraphicFramePr>
          <p:nvPr>
            <p:extLst>
              <p:ext uri="{D42A27DB-BD31-4B8C-83A1-F6EECF244321}">
                <p14:modId xmlns:p14="http://schemas.microsoft.com/office/powerpoint/2010/main" val="1225689455"/>
              </p:ext>
            </p:extLst>
          </p:nvPr>
        </p:nvGraphicFramePr>
        <p:xfrm>
          <a:off x="1126096" y="1412776"/>
          <a:ext cx="7272808" cy="2722036"/>
        </p:xfrm>
        <a:graphic>
          <a:graphicData uri="http://schemas.openxmlformats.org/drawingml/2006/table">
            <a:tbl>
              <a:tblPr firstRow="1" bandRow="1">
                <a:tableStyleId>{21E4AEA4-8DFA-4A89-87EB-49C32662AFE0}</a:tableStyleId>
              </a:tblPr>
              <a:tblGrid>
                <a:gridCol w="3024336">
                  <a:extLst>
                    <a:ext uri="{9D8B030D-6E8A-4147-A177-3AD203B41FA5}">
                      <a16:colId xmlns:a16="http://schemas.microsoft.com/office/drawing/2014/main" val="1540963076"/>
                    </a:ext>
                  </a:extLst>
                </a:gridCol>
                <a:gridCol w="4248472">
                  <a:extLst>
                    <a:ext uri="{9D8B030D-6E8A-4147-A177-3AD203B41FA5}">
                      <a16:colId xmlns:a16="http://schemas.microsoft.com/office/drawing/2014/main" val="3307667205"/>
                    </a:ext>
                  </a:extLst>
                </a:gridCol>
              </a:tblGrid>
              <a:tr h="680509">
                <a:tc>
                  <a:txBody>
                    <a:bodyPr/>
                    <a:lstStyle/>
                    <a:p>
                      <a:pPr algn="ctr"/>
                      <a:r>
                        <a:rPr lang="zh-CN" altLang="en-US" sz="2800" b="0" dirty="0">
                          <a:latin typeface="+mn-ea"/>
                          <a:ea typeface="+mn-ea"/>
                        </a:rPr>
                        <a:t>步长</a:t>
                      </a:r>
                    </a:p>
                  </a:txBody>
                  <a:tcPr anchor="ctr"/>
                </a:tc>
                <a:tc>
                  <a:txBody>
                    <a:bodyPr/>
                    <a:lstStyle/>
                    <a:p>
                      <a:pPr algn="ctr"/>
                      <a:r>
                        <a:rPr lang="zh-CN" altLang="en-US" sz="2800" b="0" dirty="0">
                          <a:latin typeface="+mn-ea"/>
                          <a:ea typeface="+mn-ea"/>
                        </a:rPr>
                        <a:t>最坏情况下时间复杂度</a:t>
                      </a:r>
                    </a:p>
                  </a:txBody>
                  <a:tcPr anchor="ctr"/>
                </a:tc>
                <a:extLst>
                  <a:ext uri="{0D108BD9-81ED-4DB2-BD59-A6C34878D82A}">
                    <a16:rowId xmlns:a16="http://schemas.microsoft.com/office/drawing/2014/main" val="1955732832"/>
                  </a:ext>
                </a:extLst>
              </a:tr>
              <a:tr h="680509">
                <a:tc>
                  <a:txBody>
                    <a:bodyPr/>
                    <a:lstStyle/>
                    <a:p>
                      <a:pPr algn="ctr"/>
                      <a:r>
                        <a:rPr lang="en-US" altLang="zh-CN" sz="2800" b="0" dirty="0">
                          <a:latin typeface="+mn-ea"/>
                          <a:ea typeface="+mn-ea"/>
                        </a:rPr>
                        <a:t>n/2</a:t>
                      </a:r>
                      <a:r>
                        <a:rPr lang="en-US" altLang="zh-CN" sz="2800" b="0" baseline="30000" dirty="0">
                          <a:latin typeface="+mn-ea"/>
                          <a:ea typeface="+mn-ea"/>
                        </a:rPr>
                        <a:t>i</a:t>
                      </a:r>
                      <a:endParaRPr lang="zh-CN" altLang="en-US" sz="2800" b="0" dirty="0">
                        <a:latin typeface="+mn-ea"/>
                        <a:ea typeface="+mn-ea"/>
                      </a:endParaRPr>
                    </a:p>
                  </a:txBody>
                  <a:tcPr anchor="ctr"/>
                </a:tc>
                <a:tc>
                  <a:txBody>
                    <a:bodyPr/>
                    <a:lstStyle/>
                    <a:p>
                      <a:pPr algn="ctr"/>
                      <a:r>
                        <a:rPr lang="en-US" altLang="zh-CN" sz="2800" b="0" dirty="0">
                          <a:latin typeface="+mn-ea"/>
                          <a:ea typeface="+mn-ea"/>
                        </a:rPr>
                        <a:t>O(n</a:t>
                      </a:r>
                      <a:r>
                        <a:rPr lang="en-US" altLang="zh-CN" sz="2800" b="0" baseline="30000" dirty="0">
                          <a:latin typeface="+mn-ea"/>
                          <a:ea typeface="+mn-ea"/>
                        </a:rPr>
                        <a:t>2</a:t>
                      </a:r>
                      <a:r>
                        <a:rPr lang="en-US" altLang="zh-CN" sz="2800" b="0" baseline="0" dirty="0">
                          <a:latin typeface="+mn-ea"/>
                          <a:ea typeface="+mn-ea"/>
                        </a:rPr>
                        <a:t>)</a:t>
                      </a:r>
                      <a:endParaRPr lang="zh-CN" altLang="en-US" sz="2800" b="0" dirty="0">
                        <a:latin typeface="+mn-ea"/>
                        <a:ea typeface="+mn-ea"/>
                      </a:endParaRPr>
                    </a:p>
                  </a:txBody>
                  <a:tcPr anchor="ctr"/>
                </a:tc>
                <a:extLst>
                  <a:ext uri="{0D108BD9-81ED-4DB2-BD59-A6C34878D82A}">
                    <a16:rowId xmlns:a16="http://schemas.microsoft.com/office/drawing/2014/main" val="3866477722"/>
                  </a:ext>
                </a:extLst>
              </a:tr>
              <a:tr h="680509">
                <a:tc>
                  <a:txBody>
                    <a:bodyPr/>
                    <a:lstStyle/>
                    <a:p>
                      <a:pPr algn="ctr"/>
                      <a:r>
                        <a:rPr lang="en-US" altLang="zh-CN" sz="2800" b="0" dirty="0">
                          <a:latin typeface="+mn-ea"/>
                          <a:ea typeface="+mn-ea"/>
                        </a:rPr>
                        <a:t>2</a:t>
                      </a:r>
                      <a:r>
                        <a:rPr lang="en-US" altLang="zh-CN" sz="2800" b="0" baseline="30000" dirty="0">
                          <a:latin typeface="+mn-ea"/>
                          <a:ea typeface="+mn-ea"/>
                        </a:rPr>
                        <a:t>k</a:t>
                      </a:r>
                      <a:r>
                        <a:rPr lang="en-US" altLang="zh-CN" sz="2800" b="0" baseline="0" dirty="0">
                          <a:latin typeface="+mn-ea"/>
                          <a:ea typeface="+mn-ea"/>
                        </a:rPr>
                        <a:t>-1</a:t>
                      </a:r>
                      <a:endParaRPr lang="zh-CN" altLang="en-US" sz="2800" b="0" dirty="0">
                        <a:latin typeface="+mn-ea"/>
                        <a:ea typeface="+mn-ea"/>
                      </a:endParaRPr>
                    </a:p>
                  </a:txBody>
                  <a:tcPr anchor="ctr"/>
                </a:tc>
                <a:tc>
                  <a:txBody>
                    <a:bodyPr/>
                    <a:lstStyle/>
                    <a:p>
                      <a:pPr algn="ctr"/>
                      <a:r>
                        <a:rPr lang="en-US" altLang="zh-CN" sz="2800" b="0" dirty="0">
                          <a:latin typeface="+mn-ea"/>
                          <a:ea typeface="+mn-ea"/>
                        </a:rPr>
                        <a:t>O(n</a:t>
                      </a:r>
                      <a:r>
                        <a:rPr lang="en-US" altLang="zh-CN" sz="2800" b="0" baseline="30000" dirty="0">
                          <a:latin typeface="+mn-ea"/>
                          <a:ea typeface="+mn-ea"/>
                        </a:rPr>
                        <a:t>3/2</a:t>
                      </a:r>
                      <a:r>
                        <a:rPr lang="en-US" altLang="zh-CN" sz="2800" b="0" baseline="0" dirty="0">
                          <a:latin typeface="+mn-ea"/>
                          <a:ea typeface="+mn-ea"/>
                        </a:rPr>
                        <a:t>)</a:t>
                      </a:r>
                      <a:endParaRPr lang="zh-CN" altLang="en-US" sz="2800" b="0" dirty="0">
                        <a:latin typeface="+mn-ea"/>
                        <a:ea typeface="+mn-ea"/>
                      </a:endParaRPr>
                    </a:p>
                  </a:txBody>
                  <a:tcPr anchor="ctr"/>
                </a:tc>
                <a:extLst>
                  <a:ext uri="{0D108BD9-81ED-4DB2-BD59-A6C34878D82A}">
                    <a16:rowId xmlns:a16="http://schemas.microsoft.com/office/drawing/2014/main" val="3676864514"/>
                  </a:ext>
                </a:extLst>
              </a:tr>
              <a:tr h="680509">
                <a:tc>
                  <a:txBody>
                    <a:bodyPr/>
                    <a:lstStyle/>
                    <a:p>
                      <a:pPr algn="ctr"/>
                      <a:r>
                        <a:rPr lang="en-US" altLang="zh-CN" sz="2800" b="0" dirty="0">
                          <a:latin typeface="+mn-ea"/>
                          <a:ea typeface="+mn-ea"/>
                        </a:rPr>
                        <a:t>2</a:t>
                      </a:r>
                      <a:r>
                        <a:rPr lang="en-US" altLang="zh-CN" sz="2800" b="0" baseline="30000" dirty="0">
                          <a:latin typeface="+mn-ea"/>
                          <a:ea typeface="+mn-ea"/>
                        </a:rPr>
                        <a:t>i</a:t>
                      </a:r>
                      <a:r>
                        <a:rPr lang="en-US" altLang="zh-CN" sz="2800" b="0" baseline="0" dirty="0">
                          <a:latin typeface="+mn-ea"/>
                          <a:ea typeface="+mn-ea"/>
                        </a:rPr>
                        <a:t>3</a:t>
                      </a:r>
                      <a:r>
                        <a:rPr lang="en-US" altLang="zh-CN" sz="2800" b="0" baseline="30000" dirty="0">
                          <a:latin typeface="+mn-ea"/>
                          <a:ea typeface="+mn-ea"/>
                        </a:rPr>
                        <a:t>j</a:t>
                      </a:r>
                      <a:endParaRPr lang="zh-CN" altLang="en-US" sz="2800" b="0" dirty="0">
                        <a:latin typeface="+mn-ea"/>
                        <a:ea typeface="+mn-ea"/>
                      </a:endParaRPr>
                    </a:p>
                  </a:txBody>
                  <a:tcPr anchor="ctr"/>
                </a:tc>
                <a:tc>
                  <a:txBody>
                    <a:bodyPr/>
                    <a:lstStyle/>
                    <a:p>
                      <a:pPr algn="ctr"/>
                      <a:r>
                        <a:rPr lang="en-US" altLang="zh-CN" sz="2800" b="0" dirty="0">
                          <a:latin typeface="+mn-ea"/>
                          <a:ea typeface="+mn-ea"/>
                        </a:rPr>
                        <a:t>O(nlog</a:t>
                      </a:r>
                      <a:r>
                        <a:rPr lang="en-US" altLang="zh-CN" sz="2800" b="0" baseline="30000" dirty="0">
                          <a:latin typeface="+mn-ea"/>
                          <a:ea typeface="+mn-ea"/>
                        </a:rPr>
                        <a:t>2</a:t>
                      </a:r>
                      <a:r>
                        <a:rPr lang="en-US" altLang="zh-CN" sz="2800" b="0" baseline="0" dirty="0">
                          <a:latin typeface="+mn-ea"/>
                          <a:ea typeface="+mn-ea"/>
                        </a:rPr>
                        <a:t>n)</a:t>
                      </a:r>
                      <a:endParaRPr lang="zh-CN" altLang="en-US" sz="2800" b="0" dirty="0">
                        <a:latin typeface="+mn-ea"/>
                        <a:ea typeface="+mn-ea"/>
                      </a:endParaRPr>
                    </a:p>
                  </a:txBody>
                  <a:tcPr anchor="ctr"/>
                </a:tc>
                <a:extLst>
                  <a:ext uri="{0D108BD9-81ED-4DB2-BD59-A6C34878D82A}">
                    <a16:rowId xmlns:a16="http://schemas.microsoft.com/office/drawing/2014/main" val="967103432"/>
                  </a:ext>
                </a:extLst>
              </a:tr>
            </a:tbl>
          </a:graphicData>
        </a:graphic>
      </p:graphicFrame>
    </p:spTree>
    <p:extLst>
      <p:ext uri="{BB962C8B-B14F-4D97-AF65-F5344CB8AC3E}">
        <p14:creationId xmlns:p14="http://schemas.microsoft.com/office/powerpoint/2010/main" val="2946699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a:extLst>
              <a:ext uri="{FF2B5EF4-FFF2-40B4-BE49-F238E27FC236}">
                <a16:creationId xmlns:a16="http://schemas.microsoft.com/office/drawing/2014/main" id="{979533E8-2768-43DA-B178-067A745E0040}"/>
              </a:ext>
            </a:extLst>
          </p:cNvPr>
          <p:cNvSpPr>
            <a:spLocks noChangeArrowheads="1"/>
          </p:cNvSpPr>
          <p:nvPr/>
        </p:nvSpPr>
        <p:spPr bwMode="auto">
          <a:xfrm>
            <a:off x="8407360" y="5865446"/>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6ED7E887-8D0F-44A1-B072-0E81DD5C60DF}" type="slidenum">
              <a:rPr lang="zh-CN" altLang="en-US" sz="2400">
                <a:solidFill>
                  <a:srgbClr val="000000"/>
                </a:solidFill>
              </a:rPr>
              <a:pPr algn="r" eaLnBrk="1" hangingPunct="1">
                <a:spcBef>
                  <a:spcPct val="50000"/>
                </a:spcBef>
                <a:buClrTx/>
                <a:buSzTx/>
                <a:buFont typeface="Arial" panose="020B0604020202020204" pitchFamily="34" charset="0"/>
                <a:buNone/>
              </a:pPr>
              <a:t>33</a:t>
            </a:fld>
            <a:endParaRPr lang="en-US" altLang="zh-CN" sz="2400"/>
          </a:p>
        </p:txBody>
      </p:sp>
      <p:sp>
        <p:nvSpPr>
          <p:cNvPr id="2" name="Text Box 4">
            <a:extLst>
              <a:ext uri="{FF2B5EF4-FFF2-40B4-BE49-F238E27FC236}">
                <a16:creationId xmlns:a16="http://schemas.microsoft.com/office/drawing/2014/main" id="{BF8AF23D-828C-4DD4-BE9B-D26A4FCA045F}"/>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希尔排序算法分析</a:t>
            </a:r>
          </a:p>
        </p:txBody>
      </p:sp>
      <p:graphicFrame>
        <p:nvGraphicFramePr>
          <p:cNvPr id="3" name="表格 3">
            <a:extLst>
              <a:ext uri="{FF2B5EF4-FFF2-40B4-BE49-F238E27FC236}">
                <a16:creationId xmlns:a16="http://schemas.microsoft.com/office/drawing/2014/main" id="{62A2EB1A-146A-464F-97F1-D94B7D1460B4}"/>
              </a:ext>
            </a:extLst>
          </p:cNvPr>
          <p:cNvGraphicFramePr>
            <a:graphicFrameLocks noGrp="1"/>
          </p:cNvGraphicFramePr>
          <p:nvPr>
            <p:extLst>
              <p:ext uri="{D42A27DB-BD31-4B8C-83A1-F6EECF244321}">
                <p14:modId xmlns:p14="http://schemas.microsoft.com/office/powerpoint/2010/main" val="3794728988"/>
              </p:ext>
            </p:extLst>
          </p:nvPr>
        </p:nvGraphicFramePr>
        <p:xfrm>
          <a:off x="988576" y="1412776"/>
          <a:ext cx="7128792" cy="4937254"/>
        </p:xfrm>
        <a:graphic>
          <a:graphicData uri="http://schemas.openxmlformats.org/drawingml/2006/table">
            <a:tbl>
              <a:tblPr firstRow="1" bandRow="1">
                <a:tableStyleId>{21E4AEA4-8DFA-4A89-87EB-49C32662AFE0}</a:tableStyleId>
              </a:tblPr>
              <a:tblGrid>
                <a:gridCol w="4881673">
                  <a:extLst>
                    <a:ext uri="{9D8B030D-6E8A-4147-A177-3AD203B41FA5}">
                      <a16:colId xmlns:a16="http://schemas.microsoft.com/office/drawing/2014/main" val="1677247194"/>
                    </a:ext>
                  </a:extLst>
                </a:gridCol>
                <a:gridCol w="2247119">
                  <a:extLst>
                    <a:ext uri="{9D8B030D-6E8A-4147-A177-3AD203B41FA5}">
                      <a16:colId xmlns:a16="http://schemas.microsoft.com/office/drawing/2014/main" val="29205442"/>
                    </a:ext>
                  </a:extLst>
                </a:gridCol>
              </a:tblGrid>
              <a:tr h="705322">
                <a:tc>
                  <a:txBody>
                    <a:bodyPr/>
                    <a:lstStyle/>
                    <a:p>
                      <a:pPr marL="0" algn="ctr" defTabSz="914400" rtl="0" eaLnBrk="1" latinLnBrk="0" hangingPunct="1"/>
                      <a:r>
                        <a:rPr lang="zh-CN" altLang="en-US" sz="2800" kern="1200" dirty="0">
                          <a:solidFill>
                            <a:schemeClr val="dk1"/>
                          </a:solidFill>
                          <a:latin typeface="+mn-lt"/>
                          <a:ea typeface="+mn-ea"/>
                          <a:cs typeface="+mn-cs"/>
                        </a:rPr>
                        <a:t>最好情况时间复杂度</a:t>
                      </a:r>
                    </a:p>
                  </a:txBody>
                  <a:tcPr anchor="ctr">
                    <a:solidFill>
                      <a:srgbClr val="F6E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kern="1200" dirty="0">
                        <a:solidFill>
                          <a:schemeClr val="dk1"/>
                        </a:solidFill>
                        <a:latin typeface="+mn-lt"/>
                        <a:ea typeface="+mn-ea"/>
                        <a:cs typeface="+mn-cs"/>
                      </a:endParaRPr>
                    </a:p>
                  </a:txBody>
                  <a:tcPr anchor="ctr">
                    <a:solidFill>
                      <a:srgbClr val="F6E7E7"/>
                    </a:solidFill>
                  </a:tcPr>
                </a:tc>
                <a:extLst>
                  <a:ext uri="{0D108BD9-81ED-4DB2-BD59-A6C34878D82A}">
                    <a16:rowId xmlns:a16="http://schemas.microsoft.com/office/drawing/2014/main" val="3968162967"/>
                  </a:ext>
                </a:extLst>
              </a:tr>
              <a:tr h="705322">
                <a:tc>
                  <a:txBody>
                    <a:bodyPr/>
                    <a:lstStyle/>
                    <a:p>
                      <a:pPr algn="ctr"/>
                      <a:r>
                        <a:rPr lang="zh-CN" altLang="en-US" sz="2800" dirty="0"/>
                        <a:t>最坏情况时间复杂度</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i="0" kern="1200" dirty="0">
                          <a:solidFill>
                            <a:schemeClr val="dk1"/>
                          </a:solidFill>
                          <a:effectLst/>
                          <a:latin typeface="+mn-lt"/>
                          <a:ea typeface="+mn-ea"/>
                          <a:cs typeface="+mn-cs"/>
                        </a:rPr>
                        <a:t>上一页</a:t>
                      </a:r>
                      <a:endParaRPr lang="zh-CN" altLang="en-US" sz="2800" dirty="0"/>
                    </a:p>
                  </a:txBody>
                  <a:tcPr anchor="ctr"/>
                </a:tc>
                <a:extLst>
                  <a:ext uri="{0D108BD9-81ED-4DB2-BD59-A6C34878D82A}">
                    <a16:rowId xmlns:a16="http://schemas.microsoft.com/office/drawing/2014/main" val="947751764"/>
                  </a:ext>
                </a:extLst>
              </a:tr>
              <a:tr h="705322">
                <a:tc>
                  <a:txBody>
                    <a:bodyPr/>
                    <a:lstStyle/>
                    <a:p>
                      <a:pPr algn="ctr"/>
                      <a:r>
                        <a:rPr lang="zh-CN" altLang="en-US" sz="2800" dirty="0"/>
                        <a:t>平均情况时间复杂度</a:t>
                      </a:r>
                    </a:p>
                  </a:txBody>
                  <a:tcPr anchor="ctr"/>
                </a:tc>
                <a:tc>
                  <a:txBody>
                    <a:bodyPr/>
                    <a:lstStyle/>
                    <a:p>
                      <a:pPr algn="just" eaLnBrk="1" hangingPunct="1">
                        <a:spcBef>
                          <a:spcPct val="50000"/>
                        </a:spcBef>
                        <a:buClr>
                          <a:srgbClr val="FF0000"/>
                        </a:buClr>
                        <a:buSzPct val="100000"/>
                      </a:pPr>
                      <a:endParaRPr lang="zh-CN" altLang="en-US" sz="2800" b="1" baseline="30000" dirty="0">
                        <a:latin typeface="黑体" panose="02010609060101010101" pitchFamily="49" charset="-122"/>
                        <a:ea typeface="黑体" panose="02010609060101010101" pitchFamily="49" charset="-122"/>
                        <a:sym typeface="黑体" panose="02010609060101010101" pitchFamily="49" charset="-122"/>
                      </a:endParaRPr>
                    </a:p>
                  </a:txBody>
                  <a:tcPr anchor="ctr"/>
                </a:tc>
                <a:extLst>
                  <a:ext uri="{0D108BD9-81ED-4DB2-BD59-A6C34878D82A}">
                    <a16:rowId xmlns:a16="http://schemas.microsoft.com/office/drawing/2014/main" val="1214173241"/>
                  </a:ext>
                </a:extLst>
              </a:tr>
              <a:tr h="705322">
                <a:tc>
                  <a:txBody>
                    <a:bodyPr/>
                    <a:lstStyle/>
                    <a:p>
                      <a:pPr algn="ctr"/>
                      <a:r>
                        <a:rPr lang="zh-CN" altLang="en-US" sz="2800" dirty="0"/>
                        <a:t>空间复杂度</a:t>
                      </a:r>
                    </a:p>
                  </a:txBody>
                  <a:tcPr anchor="ctr"/>
                </a:tc>
                <a:tc>
                  <a:txBody>
                    <a:bodyPr/>
                    <a:lstStyle/>
                    <a:p>
                      <a:pPr algn="ctr"/>
                      <a:endParaRPr lang="zh-CN" altLang="en-US" sz="2800" dirty="0"/>
                    </a:p>
                  </a:txBody>
                  <a:tcPr anchor="ctr"/>
                </a:tc>
                <a:extLst>
                  <a:ext uri="{0D108BD9-81ED-4DB2-BD59-A6C34878D82A}">
                    <a16:rowId xmlns:a16="http://schemas.microsoft.com/office/drawing/2014/main" val="3199917565"/>
                  </a:ext>
                </a:extLst>
              </a:tr>
              <a:tr h="705322">
                <a:tc>
                  <a:txBody>
                    <a:bodyPr/>
                    <a:lstStyle/>
                    <a:p>
                      <a:pPr algn="ctr"/>
                      <a:r>
                        <a:rPr lang="zh-CN" altLang="en-US" sz="2800" dirty="0"/>
                        <a:t>时间复杂度与初始数据有关</a:t>
                      </a:r>
                    </a:p>
                  </a:txBody>
                  <a:tcPr anchor="ctr"/>
                </a:tc>
                <a:tc>
                  <a:txBody>
                    <a:bodyPr/>
                    <a:lstStyle/>
                    <a:p>
                      <a:pPr algn="ctr"/>
                      <a:endParaRPr lang="zh-CN" altLang="en-US" sz="2800" dirty="0"/>
                    </a:p>
                  </a:txBody>
                  <a:tcPr anchor="ctr"/>
                </a:tc>
                <a:extLst>
                  <a:ext uri="{0D108BD9-81ED-4DB2-BD59-A6C34878D82A}">
                    <a16:rowId xmlns:a16="http://schemas.microsoft.com/office/drawing/2014/main" val="3248287171"/>
                  </a:ext>
                </a:extLst>
              </a:tr>
              <a:tr h="705322">
                <a:tc>
                  <a:txBody>
                    <a:bodyPr/>
                    <a:lstStyle/>
                    <a:p>
                      <a:pPr algn="ctr"/>
                      <a:r>
                        <a:rPr lang="zh-CN" altLang="en-US" sz="2800" dirty="0"/>
                        <a:t>找前</a:t>
                      </a:r>
                      <a:r>
                        <a:rPr lang="en-US" altLang="zh-CN" sz="2800" dirty="0"/>
                        <a:t>k</a:t>
                      </a:r>
                      <a:r>
                        <a:rPr lang="zh-CN" altLang="en-US" sz="2800" dirty="0"/>
                        <a:t>大、前</a:t>
                      </a:r>
                      <a:r>
                        <a:rPr lang="en-US" altLang="zh-CN" sz="2800" dirty="0"/>
                        <a:t>k</a:t>
                      </a:r>
                      <a:r>
                        <a:rPr lang="zh-CN" altLang="en-US" sz="2800" dirty="0"/>
                        <a:t>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1023600082"/>
                  </a:ext>
                </a:extLst>
              </a:tr>
              <a:tr h="705322">
                <a:tc>
                  <a:txBody>
                    <a:bodyPr/>
                    <a:lstStyle/>
                    <a:p>
                      <a:pPr algn="ctr"/>
                      <a:r>
                        <a:rPr lang="zh-CN" altLang="en-US" sz="2800" dirty="0"/>
                        <a:t>稳定</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2251443621"/>
                  </a:ext>
                </a:extLst>
              </a:tr>
            </a:tbl>
          </a:graphicData>
        </a:graphic>
      </p:graphicFrame>
      <p:sp>
        <p:nvSpPr>
          <p:cNvPr id="9" name="矩形 8">
            <a:extLst>
              <a:ext uri="{FF2B5EF4-FFF2-40B4-BE49-F238E27FC236}">
                <a16:creationId xmlns:a16="http://schemas.microsoft.com/office/drawing/2014/main" id="{9D1E492B-2298-4220-9EA9-CEC6C7967D86}"/>
              </a:ext>
            </a:extLst>
          </p:cNvPr>
          <p:cNvSpPr/>
          <p:nvPr/>
        </p:nvSpPr>
        <p:spPr>
          <a:xfrm>
            <a:off x="6677208" y="4405814"/>
            <a:ext cx="381835" cy="523220"/>
          </a:xfrm>
          <a:prstGeom prst="rect">
            <a:avLst/>
          </a:prstGeom>
          <a:noFill/>
        </p:spPr>
        <p:txBody>
          <a:bodyPr wrap="none" lIns="91440" tIns="45720" rIns="91440" bIns="45720">
            <a:spAutoFit/>
          </a:bodyPr>
          <a:lstStyle/>
          <a:p>
            <a:pPr algn="ctr"/>
            <a:r>
              <a:rPr lang="zh-CN" altLang="en-US" sz="2800" b="1" cap="none" spc="0" dirty="0">
                <a:ln w="22225">
                  <a:solidFill>
                    <a:schemeClr val="accent2"/>
                  </a:solidFill>
                  <a:prstDash val="solid"/>
                </a:ln>
                <a:solidFill>
                  <a:schemeClr val="accent2">
                    <a:lumMod val="40000"/>
                    <a:lumOff val="60000"/>
                  </a:schemeClr>
                </a:solidFill>
                <a:effectLst/>
              </a:rPr>
              <a:t>√</a:t>
            </a:r>
          </a:p>
        </p:txBody>
      </p:sp>
      <p:sp>
        <p:nvSpPr>
          <p:cNvPr id="11" name="文本框 10">
            <a:extLst>
              <a:ext uri="{FF2B5EF4-FFF2-40B4-BE49-F238E27FC236}">
                <a16:creationId xmlns:a16="http://schemas.microsoft.com/office/drawing/2014/main" id="{D5A824D2-1E75-4C1A-B4CE-A0DF7EE9FD99}"/>
              </a:ext>
            </a:extLst>
          </p:cNvPr>
          <p:cNvSpPr txBox="1"/>
          <p:nvPr/>
        </p:nvSpPr>
        <p:spPr>
          <a:xfrm>
            <a:off x="6461184" y="3619793"/>
            <a:ext cx="1037076" cy="523220"/>
          </a:xfrm>
          <a:prstGeom prst="rect">
            <a:avLst/>
          </a:prstGeom>
          <a:noFill/>
        </p:spPr>
        <p:txBody>
          <a:bodyPr wrap="square">
            <a:spAutoFit/>
          </a:bodyPr>
          <a:lstStyle/>
          <a:p>
            <a:pPr algn="ctr"/>
            <a:r>
              <a:rPr lang="en-US" altLang="zh-CN" sz="2800" i="0" dirty="0"/>
              <a:t>O(1)</a:t>
            </a:r>
            <a:endParaRPr lang="zh-CN" altLang="en-US" sz="2800" i="0" dirty="0"/>
          </a:p>
        </p:txBody>
      </p:sp>
      <p:sp>
        <p:nvSpPr>
          <p:cNvPr id="15" name="文本框 14">
            <a:extLst>
              <a:ext uri="{FF2B5EF4-FFF2-40B4-BE49-F238E27FC236}">
                <a16:creationId xmlns:a16="http://schemas.microsoft.com/office/drawing/2014/main" id="{BBB0229A-2DF0-4AD6-826D-DF5A356C6CDD}"/>
              </a:ext>
            </a:extLst>
          </p:cNvPr>
          <p:cNvSpPr txBox="1"/>
          <p:nvPr/>
        </p:nvSpPr>
        <p:spPr>
          <a:xfrm>
            <a:off x="5873932" y="5053886"/>
            <a:ext cx="3125308" cy="52322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i="0" dirty="0"/>
              <a:t>同最坏时间复杂度</a:t>
            </a:r>
          </a:p>
        </p:txBody>
      </p:sp>
      <p:sp>
        <p:nvSpPr>
          <p:cNvPr id="16" name="矩形 15">
            <a:extLst>
              <a:ext uri="{FF2B5EF4-FFF2-40B4-BE49-F238E27FC236}">
                <a16:creationId xmlns:a16="http://schemas.microsoft.com/office/drawing/2014/main" id="{8AEF8F40-C63C-4330-8F56-4C9E9E0EF289}"/>
              </a:ext>
            </a:extLst>
          </p:cNvPr>
          <p:cNvSpPr/>
          <p:nvPr/>
        </p:nvSpPr>
        <p:spPr>
          <a:xfrm>
            <a:off x="6677208" y="5709370"/>
            <a:ext cx="545342" cy="523220"/>
          </a:xfrm>
          <a:prstGeom prst="rect">
            <a:avLst/>
          </a:prstGeom>
          <a:noFill/>
        </p:spPr>
        <p:txBody>
          <a:bodyPr wrap="none" lIns="91440" tIns="45720" rIns="91440" bIns="45720">
            <a:spAutoFit/>
          </a:bodyPr>
          <a:lstStyle/>
          <a:p>
            <a:pPr algn="ctr"/>
            <a:r>
              <a:rPr lang="en-US" altLang="zh-CN" sz="2800" i="0" dirty="0">
                <a:ln w="22225">
                  <a:solidFill>
                    <a:schemeClr val="accent2"/>
                  </a:solidFill>
                  <a:prstDash val="solid"/>
                </a:ln>
                <a:solidFill>
                  <a:schemeClr val="accent2">
                    <a:lumMod val="40000"/>
                    <a:lumOff val="60000"/>
                  </a:schemeClr>
                </a:solidFill>
              </a:rPr>
              <a:t>×</a:t>
            </a:r>
            <a:endParaRPr lang="zh-CN" altLang="en-US" sz="2800" b="1" i="0"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93225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5" grpId="0"/>
      <p:bldP spid="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a:extLst>
              <a:ext uri="{FF2B5EF4-FFF2-40B4-BE49-F238E27FC236}">
                <a16:creationId xmlns:a16="http://schemas.microsoft.com/office/drawing/2014/main" id="{9CA2F20A-5B44-4F57-9405-C9E330341E95}"/>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94AD02AC-4E72-4774-A012-CCF461BF02E2}" type="slidenum">
              <a:rPr lang="zh-CN" altLang="en-US" sz="2400">
                <a:solidFill>
                  <a:srgbClr val="000000"/>
                </a:solidFill>
              </a:rPr>
              <a:pPr algn="r" eaLnBrk="1" hangingPunct="1">
                <a:spcBef>
                  <a:spcPct val="50000"/>
                </a:spcBef>
                <a:buClrTx/>
                <a:buSzTx/>
                <a:buFont typeface="Arial" panose="020B0604020202020204" pitchFamily="34" charset="0"/>
                <a:buNone/>
              </a:pPr>
              <a:t>34</a:t>
            </a:fld>
            <a:endParaRPr lang="en-US" altLang="zh-CN" sz="2400"/>
          </a:p>
        </p:txBody>
      </p:sp>
      <p:sp>
        <p:nvSpPr>
          <p:cNvPr id="2" name="Text Box 4">
            <a:extLst>
              <a:ext uri="{FF2B5EF4-FFF2-40B4-BE49-F238E27FC236}">
                <a16:creationId xmlns:a16="http://schemas.microsoft.com/office/drawing/2014/main" id="{284E6E2C-4D74-4F5E-95F1-CF45E1F96853}"/>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希尔排序实现</a:t>
            </a:r>
          </a:p>
        </p:txBody>
      </p:sp>
      <p:sp>
        <p:nvSpPr>
          <p:cNvPr id="4" name="文本框 3">
            <a:extLst>
              <a:ext uri="{FF2B5EF4-FFF2-40B4-BE49-F238E27FC236}">
                <a16:creationId xmlns:a16="http://schemas.microsoft.com/office/drawing/2014/main" id="{6A78D591-7148-544D-DB14-120FDA769E68}"/>
              </a:ext>
            </a:extLst>
          </p:cNvPr>
          <p:cNvSpPr txBox="1"/>
          <p:nvPr/>
        </p:nvSpPr>
        <p:spPr>
          <a:xfrm>
            <a:off x="533400" y="1268760"/>
            <a:ext cx="8610600" cy="4401205"/>
          </a:xfrm>
          <a:prstGeom prst="rect">
            <a:avLst/>
          </a:prstGeom>
          <a:noFill/>
        </p:spPr>
        <p:txBody>
          <a:bodyPr wrap="square">
            <a:spAutoFit/>
          </a:bodyPr>
          <a:lstStyle/>
          <a:p>
            <a:r>
              <a:rPr lang="en-US" altLang="zh-CN" sz="2000" b="0" i="0" dirty="0">
                <a:solidFill>
                  <a:srgbClr val="0000FF"/>
                </a:solidFill>
                <a:effectLst/>
                <a:latin typeface="+mn-ea"/>
                <a:ea typeface="+mn-ea"/>
              </a:rPr>
              <a:t>void</a:t>
            </a:r>
            <a:r>
              <a:rPr lang="en-US" altLang="zh-CN" sz="2000" b="0" i="0" dirty="0">
                <a:solidFill>
                  <a:srgbClr val="000000"/>
                </a:solidFill>
                <a:effectLst/>
                <a:latin typeface="+mn-ea"/>
                <a:ea typeface="+mn-ea"/>
              </a:rPr>
              <a:t> </a:t>
            </a:r>
            <a:r>
              <a:rPr lang="en-US" altLang="zh-CN" sz="2000" b="0" i="0" dirty="0" err="1">
                <a:solidFill>
                  <a:srgbClr val="795E26"/>
                </a:solidFill>
                <a:effectLst/>
                <a:latin typeface="+mn-ea"/>
                <a:ea typeface="+mn-ea"/>
              </a:rPr>
              <a:t>ShellSort</a:t>
            </a:r>
            <a:r>
              <a:rPr lang="en-US" altLang="zh-CN" sz="2000" b="0" i="0" dirty="0">
                <a:solidFill>
                  <a:srgbClr val="000000"/>
                </a:solidFill>
                <a:effectLst/>
                <a:latin typeface="+mn-ea"/>
                <a:ea typeface="+mn-ea"/>
              </a:rPr>
              <a:t>(</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r</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a:p>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假设关键字为整型，放在向量</a:t>
            </a:r>
            <a:r>
              <a:rPr lang="en-US" altLang="zh-CN" sz="2000" b="0" i="0" dirty="0">
                <a:solidFill>
                  <a:srgbClr val="008000"/>
                </a:solidFill>
                <a:effectLst/>
                <a:latin typeface="+mn-ea"/>
                <a:ea typeface="+mn-ea"/>
              </a:rPr>
              <a:t>r[]</a:t>
            </a:r>
            <a:r>
              <a:rPr lang="zh-CN" altLang="en-US" sz="2000" b="0" i="0" dirty="0">
                <a:solidFill>
                  <a:srgbClr val="008000"/>
                </a:solidFill>
                <a:effectLst/>
                <a:latin typeface="+mn-ea"/>
                <a:ea typeface="+mn-ea"/>
              </a:rPr>
              <a:t>中</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temp</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for</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gap</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n</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2</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gap</a:t>
            </a:r>
            <a:r>
              <a:rPr lang="en-US" altLang="zh-CN" sz="2000" b="0" i="0" dirty="0">
                <a:solidFill>
                  <a:srgbClr val="000000"/>
                </a:solidFill>
                <a:effectLst/>
                <a:latin typeface="+mn-ea"/>
                <a:ea typeface="+mn-ea"/>
              </a:rPr>
              <a:t> &gt;= </a:t>
            </a:r>
            <a:r>
              <a:rPr lang="en-US" altLang="zh-CN" sz="2000" b="0" i="0" dirty="0">
                <a:solidFill>
                  <a:srgbClr val="098658"/>
                </a:solidFill>
                <a:effectLst/>
                <a:latin typeface="+mn-ea"/>
                <a:ea typeface="+mn-ea"/>
              </a:rPr>
              <a:t>1</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gap</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2</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间隔</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for</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gap</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&lt; </a:t>
            </a:r>
            <a:r>
              <a:rPr lang="en-US" altLang="zh-CN" sz="2000" b="0" i="0" dirty="0">
                <a:solidFill>
                  <a:srgbClr val="001080"/>
                </a:solidFill>
                <a:effectLst/>
                <a:latin typeface="+mn-ea"/>
                <a:ea typeface="+mn-ea"/>
              </a:rPr>
              <a:t>n</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每个序列第</a:t>
            </a:r>
            <a:r>
              <a:rPr lang="en-US" altLang="zh-CN" sz="2000" b="0" i="0" dirty="0">
                <a:solidFill>
                  <a:srgbClr val="008000"/>
                </a:solidFill>
                <a:effectLst/>
                <a:latin typeface="+mn-ea"/>
                <a:ea typeface="+mn-ea"/>
              </a:rPr>
              <a:t>2</a:t>
            </a:r>
            <a:r>
              <a:rPr lang="zh-CN" altLang="en-US" sz="2000" b="0" i="0" dirty="0">
                <a:solidFill>
                  <a:srgbClr val="008000"/>
                </a:solidFill>
                <a:effectLst/>
                <a:latin typeface="+mn-ea"/>
                <a:ea typeface="+mn-ea"/>
              </a:rPr>
              <a:t>个开始</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001080"/>
                </a:solidFill>
                <a:effectLst/>
                <a:latin typeface="+mn-ea"/>
                <a:ea typeface="+mn-ea"/>
              </a:rPr>
              <a:t>temp</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r</a:t>
            </a:r>
            <a:r>
              <a:rPr lang="en-US" altLang="zh-CN" sz="2000" b="0" i="0" dirty="0">
                <a:solidFill>
                  <a:srgbClr val="000000"/>
                </a:solidFill>
                <a:effectLst/>
                <a:latin typeface="+mn-ea"/>
                <a:ea typeface="+mn-ea"/>
              </a:rPr>
              <a:t>[</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a:t>
            </a:r>
          </a:p>
          <a:p>
            <a:r>
              <a:rPr lang="en-US" altLang="zh-CN" sz="2000" b="0" i="0" dirty="0">
                <a:solidFill>
                  <a:srgbClr val="008000"/>
                </a:solidFill>
                <a:effectLst/>
                <a:latin typeface="+mn-ea"/>
                <a:ea typeface="+mn-ea"/>
              </a:rPr>
              <a:t>            // gap</a:t>
            </a:r>
            <a:r>
              <a:rPr lang="zh-CN" altLang="en-US" sz="2000" b="0" i="0" dirty="0">
                <a:solidFill>
                  <a:srgbClr val="008000"/>
                </a:solidFill>
                <a:effectLst/>
                <a:latin typeface="+mn-ea"/>
                <a:ea typeface="+mn-ea"/>
              </a:rPr>
              <a:t>间隔比较</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for</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gap</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&gt;= </a:t>
            </a:r>
            <a:r>
              <a:rPr lang="en-US" altLang="zh-CN" sz="2000" b="0" i="0" dirty="0">
                <a:solidFill>
                  <a:srgbClr val="098658"/>
                </a:solidFill>
                <a:effectLst/>
                <a:latin typeface="+mn-ea"/>
                <a:ea typeface="+mn-ea"/>
              </a:rPr>
              <a:t>0</a:t>
            </a:r>
            <a:r>
              <a:rPr lang="en-US" altLang="zh-CN" sz="2000" b="0" i="0" dirty="0">
                <a:solidFill>
                  <a:srgbClr val="000000"/>
                </a:solidFill>
                <a:effectLst/>
                <a:latin typeface="+mn-ea"/>
                <a:ea typeface="+mn-ea"/>
              </a:rPr>
              <a:t> &amp;&amp; </a:t>
            </a:r>
            <a:r>
              <a:rPr lang="en-US" altLang="zh-CN" sz="2000" b="0" i="0" dirty="0">
                <a:solidFill>
                  <a:srgbClr val="001080"/>
                </a:solidFill>
                <a:effectLst/>
                <a:latin typeface="+mn-ea"/>
                <a:ea typeface="+mn-ea"/>
              </a:rPr>
              <a:t>r</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&gt; </a:t>
            </a:r>
            <a:r>
              <a:rPr lang="en-US" altLang="zh-CN" sz="2000" b="0" i="0" dirty="0">
                <a:solidFill>
                  <a:srgbClr val="001080"/>
                </a:solidFill>
                <a:effectLst/>
                <a:latin typeface="+mn-ea"/>
                <a:ea typeface="+mn-ea"/>
              </a:rPr>
              <a:t>temp</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gap</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r</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gap</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r</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r</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gap</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temp</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a:t>
            </a:r>
          </a:p>
        </p:txBody>
      </p:sp>
    </p:spTree>
    <p:extLst>
      <p:ext uri="{BB962C8B-B14F-4D97-AF65-F5344CB8AC3E}">
        <p14:creationId xmlns:p14="http://schemas.microsoft.com/office/powerpoint/2010/main" val="11976699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4ED5307-3FE6-4F57-A375-A87DBEC1DE0B}"/>
              </a:ext>
            </a:extLst>
          </p:cNvPr>
          <p:cNvSpPr>
            <a:spLocks noGrp="1" noChangeArrowheads="1"/>
          </p:cNvSpPr>
          <p:nvPr>
            <p:ph type="title" idx="4294967295"/>
          </p:nvPr>
        </p:nvSpPr>
        <p:spPr>
          <a:xfrm>
            <a:off x="493712" y="1144488"/>
            <a:ext cx="5715000" cy="685800"/>
          </a:xfrm>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zh-CN" altLang="en-US" sz="3200" dirty="0">
                <a:latin typeface="黑体" panose="02010609060101010101" pitchFamily="49" charset="-122"/>
                <a:ea typeface="黑体" panose="02010609060101010101" pitchFamily="49" charset="-122"/>
                <a:sym typeface="黑体" panose="02010609060101010101" pitchFamily="49" charset="-122"/>
              </a:rPr>
              <a:t>一、起泡排序</a:t>
            </a:r>
            <a:endParaRPr lang="en-US" altLang="zh-CN" sz="3200" dirty="0">
              <a:latin typeface="黑体" panose="02010609060101010101" pitchFamily="49" charset="-122"/>
              <a:ea typeface="黑体" panose="02010609060101010101" pitchFamily="49" charset="-122"/>
              <a:sym typeface="黑体" panose="02010609060101010101" pitchFamily="49" charset="-122"/>
            </a:endParaRPr>
          </a:p>
        </p:txBody>
      </p:sp>
      <p:sp>
        <p:nvSpPr>
          <p:cNvPr id="26627" name="Text Box 3">
            <a:extLst>
              <a:ext uri="{FF2B5EF4-FFF2-40B4-BE49-F238E27FC236}">
                <a16:creationId xmlns:a16="http://schemas.microsoft.com/office/drawing/2014/main" id="{D19CF472-7F1E-46AB-9CC0-ED31B4D9045C}"/>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4C8F852F-7B9E-40D2-B6F8-A5A26D522BF6}" type="slidenum">
              <a:rPr lang="zh-CN" altLang="en-US" sz="2400">
                <a:solidFill>
                  <a:srgbClr val="000000"/>
                </a:solidFill>
              </a:rPr>
              <a:pPr algn="r" eaLnBrk="1" hangingPunct="1">
                <a:spcBef>
                  <a:spcPct val="50000"/>
                </a:spcBef>
                <a:buClrTx/>
                <a:buSzTx/>
                <a:buFont typeface="Arial" panose="020B0604020202020204" pitchFamily="34" charset="0"/>
                <a:buNone/>
              </a:pPr>
              <a:t>35</a:t>
            </a:fld>
            <a:endParaRPr lang="en-US" altLang="zh-CN" sz="2400"/>
          </a:p>
        </p:txBody>
      </p:sp>
      <p:sp>
        <p:nvSpPr>
          <p:cNvPr id="26628" name="Text Box 4">
            <a:extLst>
              <a:ext uri="{FF2B5EF4-FFF2-40B4-BE49-F238E27FC236}">
                <a16:creationId xmlns:a16="http://schemas.microsoft.com/office/drawing/2014/main" id="{08D14726-A9EA-4A78-9E34-FD8EE660D023}"/>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第三节　快速排序</a:t>
            </a:r>
          </a:p>
        </p:txBody>
      </p:sp>
      <p:sp>
        <p:nvSpPr>
          <p:cNvPr id="26629" name="Rectangle 5">
            <a:extLst>
              <a:ext uri="{FF2B5EF4-FFF2-40B4-BE49-F238E27FC236}">
                <a16:creationId xmlns:a16="http://schemas.microsoft.com/office/drawing/2014/main" id="{427BC6E9-596B-4235-B99F-E182901A6402}"/>
              </a:ext>
            </a:extLst>
          </p:cNvPr>
          <p:cNvSpPr>
            <a:spLocks noGrp="1" noChangeArrowheads="1"/>
          </p:cNvSpPr>
          <p:nvPr>
            <p:ph type="body" idx="4294967295"/>
          </p:nvPr>
        </p:nvSpPr>
        <p:spPr>
          <a:xfrm>
            <a:off x="417512" y="1982688"/>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设待排序记录序列中的记录个数为</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zh-CN" altLang="en-US" dirty="0">
                <a:latin typeface="黑体" panose="02010609060101010101" pitchFamily="49" charset="-122"/>
                <a:ea typeface="黑体" panose="02010609060101010101" pitchFamily="49" charset="-122"/>
                <a:sym typeface="黑体" panose="02010609060101010101" pitchFamily="49" charset="-122"/>
              </a:rPr>
              <a:t>下标从</a:t>
            </a:r>
            <a:r>
              <a:rPr lang="en-US" altLang="zh-CN" dirty="0">
                <a:latin typeface="黑体" panose="02010609060101010101" pitchFamily="49" charset="-122"/>
                <a:ea typeface="黑体" panose="02010609060101010101" pitchFamily="49" charset="-122"/>
                <a:sym typeface="黑体" panose="02010609060101010101" pitchFamily="49" charset="-122"/>
              </a:rPr>
              <a:t>0</a:t>
            </a:r>
            <a:r>
              <a:rPr lang="zh-CN" altLang="en-US" dirty="0">
                <a:latin typeface="黑体" panose="02010609060101010101" pitchFamily="49" charset="-122"/>
                <a:ea typeface="黑体" panose="02010609060101010101" pitchFamily="49" charset="-122"/>
                <a:sym typeface="黑体" panose="02010609060101010101" pitchFamily="49" charset="-122"/>
              </a:rPr>
              <a:t>到</a:t>
            </a:r>
            <a:r>
              <a:rPr lang="en-US" altLang="zh-CN" dirty="0">
                <a:latin typeface="黑体" panose="02010609060101010101" pitchFamily="49" charset="-122"/>
                <a:ea typeface="黑体" panose="02010609060101010101" pitchFamily="49" charset="-122"/>
                <a:sym typeface="黑体" panose="02010609060101010101" pitchFamily="49" charset="-122"/>
              </a:rPr>
              <a:t>n-1)。</a:t>
            </a: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一般地，第</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趟起泡排序从</a:t>
            </a:r>
            <a:r>
              <a:rPr lang="en-US" altLang="zh-CN" dirty="0">
                <a:latin typeface="黑体" panose="02010609060101010101" pitchFamily="49" charset="-122"/>
                <a:ea typeface="黑体" panose="02010609060101010101" pitchFamily="49" charset="-122"/>
                <a:sym typeface="黑体" panose="02010609060101010101" pitchFamily="49" charset="-122"/>
              </a:rPr>
              <a:t>0</a:t>
            </a:r>
            <a:r>
              <a:rPr lang="zh-CN" altLang="en-US" dirty="0">
                <a:latin typeface="黑体" panose="02010609060101010101" pitchFamily="49" charset="-122"/>
                <a:ea typeface="黑体" panose="02010609060101010101" pitchFamily="49" charset="-122"/>
                <a:sym typeface="黑体" panose="02010609060101010101" pitchFamily="49" charset="-122"/>
              </a:rPr>
              <a:t>到</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en-US" altLang="zh-CN" dirty="0" err="1">
                <a:latin typeface="黑体" panose="02010609060101010101" pitchFamily="49" charset="-122"/>
                <a:ea typeface="黑体" panose="02010609060101010101" pitchFamily="49" charset="-122"/>
                <a:sym typeface="黑体" panose="02010609060101010101" pitchFamily="49" charset="-122"/>
              </a:rPr>
              <a:t>i</a:t>
            </a: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依次比较相邻两个记录的关键字，如果发生逆序，则</a:t>
            </a:r>
            <a:r>
              <a:rPr lang="zh-CN" altLang="en-US" dirty="0">
                <a:solidFill>
                  <a:schemeClr val="hlink"/>
                </a:solidFill>
                <a:latin typeface="黑体" panose="02010609060101010101" pitchFamily="49" charset="-122"/>
                <a:ea typeface="黑体" panose="02010609060101010101" pitchFamily="49" charset="-122"/>
                <a:sym typeface="黑体" panose="02010609060101010101" pitchFamily="49" charset="-122"/>
              </a:rPr>
              <a:t>交换</a:t>
            </a:r>
            <a:r>
              <a:rPr lang="zh-CN" altLang="en-US" dirty="0">
                <a:latin typeface="黑体" panose="02010609060101010101" pitchFamily="49" charset="-122"/>
                <a:ea typeface="黑体" panose="02010609060101010101" pitchFamily="49" charset="-122"/>
                <a:sym typeface="黑体" panose="02010609060101010101" pitchFamily="49" charset="-122"/>
              </a:rPr>
              <a:t>之</a:t>
            </a:r>
          </a:p>
          <a:p>
            <a:pPr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其结果是这</a:t>
            </a:r>
            <a:r>
              <a:rPr lang="en-US" altLang="zh-CN" dirty="0">
                <a:latin typeface="黑体" panose="02010609060101010101" pitchFamily="49" charset="-122"/>
                <a:ea typeface="黑体" panose="02010609060101010101" pitchFamily="49" charset="-122"/>
                <a:sym typeface="黑体" panose="02010609060101010101" pitchFamily="49" charset="-122"/>
              </a:rPr>
              <a:t>n-i+1</a:t>
            </a:r>
            <a:r>
              <a:rPr lang="zh-CN" altLang="en-US" dirty="0">
                <a:latin typeface="黑体" panose="02010609060101010101" pitchFamily="49" charset="-122"/>
                <a:ea typeface="黑体" panose="02010609060101010101" pitchFamily="49" charset="-122"/>
                <a:sym typeface="黑体" panose="02010609060101010101" pitchFamily="49" charset="-122"/>
              </a:rPr>
              <a:t>个记录中，关键字最大的记录被交换到第</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的位置上，最多作</a:t>
            </a:r>
            <a:r>
              <a:rPr lang="en-US" altLang="zh-CN" dirty="0">
                <a:latin typeface="黑体" panose="02010609060101010101" pitchFamily="49" charset="-122"/>
                <a:ea typeface="黑体" panose="02010609060101010101" pitchFamily="49" charset="-122"/>
                <a:sym typeface="黑体" panose="02010609060101010101" pitchFamily="49" charset="-122"/>
              </a:rPr>
              <a:t>n-1</a:t>
            </a:r>
            <a:r>
              <a:rPr lang="zh-CN" altLang="en-US" dirty="0">
                <a:latin typeface="黑体" panose="02010609060101010101" pitchFamily="49" charset="-122"/>
                <a:ea typeface="黑体" panose="02010609060101010101" pitchFamily="49" charset="-122"/>
                <a:sym typeface="黑体" panose="02010609060101010101" pitchFamily="49" charset="-122"/>
              </a:rPr>
              <a:t>趟。</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ext Box 3">
            <a:extLst>
              <a:ext uri="{FF2B5EF4-FFF2-40B4-BE49-F238E27FC236}">
                <a16:creationId xmlns:a16="http://schemas.microsoft.com/office/drawing/2014/main" id="{BE5FE91E-C76A-4249-8B58-9AE5CA29F79C}"/>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ADC02F1F-C4AD-4CCA-B07A-D6EA907B059F}" type="slidenum">
              <a:rPr lang="zh-CN" altLang="en-US" sz="2400">
                <a:solidFill>
                  <a:srgbClr val="000000"/>
                </a:solidFill>
              </a:rPr>
              <a:pPr algn="r" eaLnBrk="1" hangingPunct="1">
                <a:spcBef>
                  <a:spcPct val="50000"/>
                </a:spcBef>
                <a:buClrTx/>
                <a:buSzTx/>
                <a:buFont typeface="Arial" panose="020B0604020202020204" pitchFamily="34" charset="0"/>
                <a:buNone/>
              </a:pPr>
              <a:t>36</a:t>
            </a:fld>
            <a:endParaRPr lang="en-US" altLang="zh-CN" sz="2400"/>
          </a:p>
        </p:txBody>
      </p:sp>
      <p:sp>
        <p:nvSpPr>
          <p:cNvPr id="27653" name="Rectangle 5">
            <a:extLst>
              <a:ext uri="{FF2B5EF4-FFF2-40B4-BE49-F238E27FC236}">
                <a16:creationId xmlns:a16="http://schemas.microsoft.com/office/drawing/2014/main" id="{743A5E52-BB44-4264-838D-50589A6B1E1B}"/>
              </a:ext>
            </a:extLst>
          </p:cNvPr>
          <p:cNvSpPr>
            <a:spLocks noGrp="1" noChangeArrowheads="1"/>
          </p:cNvSpPr>
          <p:nvPr>
            <p:ph type="body" idx="4294967295"/>
          </p:nvPr>
        </p:nvSpPr>
        <p:spPr>
          <a:xfrm>
            <a:off x="539552" y="1196752"/>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50000"/>
              </a:spcBef>
              <a:buClr>
                <a:srgbClr val="FF0000"/>
              </a:buClr>
              <a:buSzPct val="100000"/>
            </a:pP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en-US" altLang="zh-CN" dirty="0">
                <a:latin typeface="黑体" panose="02010609060101010101" pitchFamily="49" charset="-122"/>
                <a:ea typeface="黑体" panose="02010609060101010101" pitchFamily="49" charset="-122"/>
                <a:sym typeface="黑体" panose="02010609060101010101" pitchFamily="49" charset="-122"/>
              </a:rPr>
              <a:t>=1</a:t>
            </a:r>
            <a:r>
              <a:rPr lang="zh-CN" altLang="en-US" dirty="0">
                <a:latin typeface="黑体" panose="02010609060101010101" pitchFamily="49" charset="-122"/>
                <a:ea typeface="黑体" panose="02010609060101010101" pitchFamily="49" charset="-122"/>
                <a:sym typeface="黑体" panose="02010609060101010101" pitchFamily="49" charset="-122"/>
              </a:rPr>
              <a:t>时，为第一趟排序，关键字最大的记录将被交换到最后一个位置</a:t>
            </a:r>
          </a:p>
          <a:p>
            <a:pPr eaLnBrk="1" hangingPunct="1">
              <a:lnSpc>
                <a:spcPct val="90000"/>
              </a:lnSpc>
              <a:spcBef>
                <a:spcPct val="50000"/>
              </a:spcBef>
              <a:buClr>
                <a:srgbClr val="FF0000"/>
              </a:buClr>
              <a:buSzPct val="100000"/>
            </a:pP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en-US" altLang="zh-CN" dirty="0">
                <a:latin typeface="黑体" panose="02010609060101010101" pitchFamily="49" charset="-122"/>
                <a:ea typeface="黑体" panose="02010609060101010101" pitchFamily="49" charset="-122"/>
                <a:sym typeface="黑体" panose="02010609060101010101" pitchFamily="49" charset="-122"/>
              </a:rPr>
              <a:t>=2</a:t>
            </a:r>
            <a:r>
              <a:rPr lang="zh-CN" altLang="en-US" dirty="0">
                <a:latin typeface="黑体" panose="02010609060101010101" pitchFamily="49" charset="-122"/>
                <a:ea typeface="黑体" panose="02010609060101010101" pitchFamily="49" charset="-122"/>
                <a:sym typeface="黑体" panose="02010609060101010101" pitchFamily="49" charset="-122"/>
              </a:rPr>
              <a:t>时，为第二趟排序，关键字次大的记录将被交换到最后第二个位置</a:t>
            </a:r>
          </a:p>
          <a:p>
            <a:pPr eaLnBrk="1" hangingPunct="1">
              <a:lnSpc>
                <a:spcPct val="90000"/>
              </a:lnSpc>
              <a:spcBef>
                <a:spcPct val="50000"/>
              </a:spcBef>
              <a:buClr>
                <a:srgbClr val="FF0000"/>
              </a:buClr>
              <a:buSzPct val="100000"/>
            </a:pPr>
            <a:r>
              <a:rPr lang="en-US" altLang="zh-CN" dirty="0">
                <a:latin typeface="黑体" panose="02010609060101010101" pitchFamily="49" charset="-122"/>
                <a:ea typeface="黑体" panose="02010609060101010101" pitchFamily="49" charset="-122"/>
                <a:sym typeface="黑体" panose="02010609060101010101" pitchFamily="49" charset="-122"/>
              </a:rPr>
              <a:t>…</a:t>
            </a: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关键字小的记录不断上浮(</a:t>
            </a:r>
            <a:r>
              <a:rPr lang="zh-CN" altLang="en-US" dirty="0">
                <a:solidFill>
                  <a:schemeClr val="hlink"/>
                </a:solidFill>
                <a:latin typeface="黑体" panose="02010609060101010101" pitchFamily="49" charset="-122"/>
                <a:ea typeface="黑体" panose="02010609060101010101" pitchFamily="49" charset="-122"/>
                <a:sym typeface="黑体" panose="02010609060101010101" pitchFamily="49" charset="-122"/>
              </a:rPr>
              <a:t>起泡</a:t>
            </a:r>
            <a:r>
              <a:rPr lang="zh-CN" altLang="en-US" dirty="0">
                <a:latin typeface="黑体" panose="02010609060101010101" pitchFamily="49" charset="-122"/>
                <a:ea typeface="黑体" panose="02010609060101010101" pitchFamily="49" charset="-122"/>
                <a:sym typeface="黑体" panose="02010609060101010101" pitchFamily="49" charset="-122"/>
              </a:rPr>
              <a:t>)，关键字大的记录不断下沉(每趟排序最大的一直沉到底)</a:t>
            </a:r>
            <a:endParaRPr lang="zh-CN" altLang="en-US" dirty="0"/>
          </a:p>
        </p:txBody>
      </p:sp>
      <p:sp>
        <p:nvSpPr>
          <p:cNvPr id="2" name="Text Box 4">
            <a:extLst>
              <a:ext uri="{FF2B5EF4-FFF2-40B4-BE49-F238E27FC236}">
                <a16:creationId xmlns:a16="http://schemas.microsoft.com/office/drawing/2014/main" id="{90FC792F-B809-4420-BF42-D10823033B48}"/>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起泡排序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Text Box 3">
            <a:extLst>
              <a:ext uri="{FF2B5EF4-FFF2-40B4-BE49-F238E27FC236}">
                <a16:creationId xmlns:a16="http://schemas.microsoft.com/office/drawing/2014/main" id="{02B20528-699A-405B-8ACC-423D905AD25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BD19A3CE-4354-4DDF-B64F-40BBDE242E72}" type="slidenum">
              <a:rPr lang="zh-CN" altLang="en-US" sz="2400">
                <a:solidFill>
                  <a:srgbClr val="000000"/>
                </a:solidFill>
              </a:rPr>
              <a:pPr algn="r" eaLnBrk="1" hangingPunct="1">
                <a:spcBef>
                  <a:spcPct val="50000"/>
                </a:spcBef>
                <a:buClrTx/>
                <a:buSzTx/>
                <a:buFont typeface="Arial" panose="020B0604020202020204" pitchFamily="34" charset="0"/>
                <a:buNone/>
              </a:pPr>
              <a:t>37</a:t>
            </a:fld>
            <a:endParaRPr lang="en-US" altLang="zh-CN" sz="2400"/>
          </a:p>
        </p:txBody>
      </p:sp>
      <p:grpSp>
        <p:nvGrpSpPr>
          <p:cNvPr id="28679" name="Group 51">
            <a:extLst>
              <a:ext uri="{FF2B5EF4-FFF2-40B4-BE49-F238E27FC236}">
                <a16:creationId xmlns:a16="http://schemas.microsoft.com/office/drawing/2014/main" id="{67D6499C-C17F-44BD-A3F7-B1513DC2460E}"/>
              </a:ext>
            </a:extLst>
          </p:cNvPr>
          <p:cNvGrpSpPr>
            <a:grpSpLocks/>
          </p:cNvGrpSpPr>
          <p:nvPr/>
        </p:nvGrpSpPr>
        <p:grpSpPr bwMode="auto">
          <a:xfrm>
            <a:off x="989657" y="1501304"/>
            <a:ext cx="533400" cy="3276600"/>
            <a:chOff x="0" y="0"/>
            <a:chExt cx="336" cy="2016"/>
          </a:xfrm>
        </p:grpSpPr>
        <p:sp>
          <p:nvSpPr>
            <p:cNvPr id="28723" name="Oval 8">
              <a:extLst>
                <a:ext uri="{FF2B5EF4-FFF2-40B4-BE49-F238E27FC236}">
                  <a16:creationId xmlns:a16="http://schemas.microsoft.com/office/drawing/2014/main" id="{357713BD-9ED2-4DFE-AF97-F9756E2A0A5C}"/>
                </a:ext>
              </a:extLst>
            </p:cNvPr>
            <p:cNvSpPr>
              <a:spLocks noChangeArrowheads="1"/>
            </p:cNvSpPr>
            <p:nvPr/>
          </p:nvSpPr>
          <p:spPr bwMode="auto">
            <a:xfrm>
              <a:off x="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28724" name="Oval 9">
              <a:extLst>
                <a:ext uri="{FF2B5EF4-FFF2-40B4-BE49-F238E27FC236}">
                  <a16:creationId xmlns:a16="http://schemas.microsoft.com/office/drawing/2014/main" id="{ECE54558-267F-43D6-88F6-84CBBC240BC0}"/>
                </a:ext>
              </a:extLst>
            </p:cNvPr>
            <p:cNvSpPr>
              <a:spLocks noChangeArrowheads="1"/>
            </p:cNvSpPr>
            <p:nvPr/>
          </p:nvSpPr>
          <p:spPr bwMode="auto">
            <a:xfrm>
              <a:off x="0" y="168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28725" name="Oval 10">
              <a:extLst>
                <a:ext uri="{FF2B5EF4-FFF2-40B4-BE49-F238E27FC236}">
                  <a16:creationId xmlns:a16="http://schemas.microsoft.com/office/drawing/2014/main" id="{4C8CF5F9-7F33-4149-8D8B-886DE72D9C53}"/>
                </a:ext>
              </a:extLst>
            </p:cNvPr>
            <p:cNvSpPr>
              <a:spLocks noChangeArrowheads="1"/>
            </p:cNvSpPr>
            <p:nvPr/>
          </p:nvSpPr>
          <p:spPr bwMode="auto">
            <a:xfrm>
              <a:off x="0" y="336"/>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28726" name="Oval 11">
              <a:extLst>
                <a:ext uri="{FF2B5EF4-FFF2-40B4-BE49-F238E27FC236}">
                  <a16:creationId xmlns:a16="http://schemas.microsoft.com/office/drawing/2014/main" id="{D2433CE4-0D18-4FCE-8ED0-7A1638806113}"/>
                </a:ext>
              </a:extLst>
            </p:cNvPr>
            <p:cNvSpPr>
              <a:spLocks noChangeArrowheads="1"/>
            </p:cNvSpPr>
            <p:nvPr/>
          </p:nvSpPr>
          <p:spPr bwMode="auto">
            <a:xfrm>
              <a:off x="0" y="672"/>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28727" name="Oval 12">
              <a:extLst>
                <a:ext uri="{FF2B5EF4-FFF2-40B4-BE49-F238E27FC236}">
                  <a16:creationId xmlns:a16="http://schemas.microsoft.com/office/drawing/2014/main" id="{CB7D0C19-B0C7-4708-B556-6B8877E2DEED}"/>
                </a:ext>
              </a:extLst>
            </p:cNvPr>
            <p:cNvSpPr>
              <a:spLocks noChangeArrowheads="1"/>
            </p:cNvSpPr>
            <p:nvPr/>
          </p:nvSpPr>
          <p:spPr bwMode="auto">
            <a:xfrm>
              <a:off x="0" y="1008"/>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006600"/>
                  </a:solidFill>
                  <a:latin typeface="Arial" panose="020B0604020202020204" pitchFamily="34" charset="0"/>
                  <a:sym typeface="Arial" panose="020B0604020202020204" pitchFamily="34" charset="0"/>
                </a:rPr>
                <a:t>25</a:t>
              </a:r>
              <a:endParaRPr lang="zh-CN" altLang="en-US" sz="2400" i="0"/>
            </a:p>
          </p:txBody>
        </p:sp>
        <p:sp>
          <p:nvSpPr>
            <p:cNvPr id="28728" name="Oval 13">
              <a:extLst>
                <a:ext uri="{FF2B5EF4-FFF2-40B4-BE49-F238E27FC236}">
                  <a16:creationId xmlns:a16="http://schemas.microsoft.com/office/drawing/2014/main" id="{E60A4574-AA81-4AE9-930E-565563008515}"/>
                </a:ext>
              </a:extLst>
            </p:cNvPr>
            <p:cNvSpPr>
              <a:spLocks noChangeArrowheads="1"/>
            </p:cNvSpPr>
            <p:nvPr/>
          </p:nvSpPr>
          <p:spPr bwMode="auto">
            <a:xfrm>
              <a:off x="0" y="1344"/>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grpSp>
      <p:sp>
        <p:nvSpPr>
          <p:cNvPr id="28717" name="Oval 15">
            <a:extLst>
              <a:ext uri="{FF2B5EF4-FFF2-40B4-BE49-F238E27FC236}">
                <a16:creationId xmlns:a16="http://schemas.microsoft.com/office/drawing/2014/main" id="{E2BB87D7-7F65-4A42-8C3C-31E44988437B}"/>
              </a:ext>
            </a:extLst>
          </p:cNvPr>
          <p:cNvSpPr>
            <a:spLocks noChangeArrowheads="1"/>
          </p:cNvSpPr>
          <p:nvPr/>
        </p:nvSpPr>
        <p:spPr bwMode="auto">
          <a:xfrm>
            <a:off x="2377631" y="15013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21</a:t>
            </a:r>
            <a:endParaRPr lang="zh-CN" altLang="en-US" sz="2400" i="0" dirty="0"/>
          </a:p>
        </p:txBody>
      </p:sp>
      <p:sp>
        <p:nvSpPr>
          <p:cNvPr id="28718" name="Oval 16">
            <a:extLst>
              <a:ext uri="{FF2B5EF4-FFF2-40B4-BE49-F238E27FC236}">
                <a16:creationId xmlns:a16="http://schemas.microsoft.com/office/drawing/2014/main" id="{F000387C-152B-458B-99C9-EB59EE24D9DE}"/>
              </a:ext>
            </a:extLst>
          </p:cNvPr>
          <p:cNvSpPr>
            <a:spLocks noChangeArrowheads="1"/>
          </p:cNvSpPr>
          <p:nvPr/>
        </p:nvSpPr>
        <p:spPr bwMode="auto">
          <a:xfrm>
            <a:off x="2377631" y="42445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28719" name="Oval 17">
            <a:extLst>
              <a:ext uri="{FF2B5EF4-FFF2-40B4-BE49-F238E27FC236}">
                <a16:creationId xmlns:a16="http://schemas.microsoft.com/office/drawing/2014/main" id="{8A6B8F8B-0E52-414A-A933-24FE6238BD95}"/>
              </a:ext>
            </a:extLst>
          </p:cNvPr>
          <p:cNvSpPr>
            <a:spLocks noChangeArrowheads="1"/>
          </p:cNvSpPr>
          <p:nvPr/>
        </p:nvSpPr>
        <p:spPr bwMode="auto">
          <a:xfrm>
            <a:off x="2377631" y="20347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25</a:t>
            </a:r>
            <a:endParaRPr lang="zh-CN" altLang="en-US" sz="2400" i="0" dirty="0"/>
          </a:p>
        </p:txBody>
      </p:sp>
      <p:sp>
        <p:nvSpPr>
          <p:cNvPr id="28720" name="Oval 18">
            <a:extLst>
              <a:ext uri="{FF2B5EF4-FFF2-40B4-BE49-F238E27FC236}">
                <a16:creationId xmlns:a16="http://schemas.microsoft.com/office/drawing/2014/main" id="{FAE8E5CB-907D-495F-9CB7-6B1480360BDE}"/>
              </a:ext>
            </a:extLst>
          </p:cNvPr>
          <p:cNvSpPr>
            <a:spLocks noChangeArrowheads="1"/>
          </p:cNvSpPr>
          <p:nvPr/>
        </p:nvSpPr>
        <p:spPr bwMode="auto">
          <a:xfrm>
            <a:off x="2377631" y="25681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dirty="0">
                <a:solidFill>
                  <a:srgbClr val="006600"/>
                </a:solidFill>
                <a:latin typeface="Arial" panose="020B0604020202020204" pitchFamily="34" charset="0"/>
                <a:sym typeface="Arial" panose="020B0604020202020204" pitchFamily="34" charset="0"/>
              </a:rPr>
              <a:t>25</a:t>
            </a:r>
            <a:endParaRPr lang="zh-CN" altLang="en-US" sz="2400" b="1" i="0" dirty="0">
              <a:solidFill>
                <a:srgbClr val="FF3300"/>
              </a:solidFill>
              <a:latin typeface="Arial" panose="020B0604020202020204" pitchFamily="34" charset="0"/>
              <a:sym typeface="Arial" panose="020B0604020202020204" pitchFamily="34" charset="0"/>
            </a:endParaRPr>
          </a:p>
        </p:txBody>
      </p:sp>
      <p:sp>
        <p:nvSpPr>
          <p:cNvPr id="28721" name="Oval 19">
            <a:extLst>
              <a:ext uri="{FF2B5EF4-FFF2-40B4-BE49-F238E27FC236}">
                <a16:creationId xmlns:a16="http://schemas.microsoft.com/office/drawing/2014/main" id="{E27EFEA5-C5F9-4115-B0FE-7A343A240690}"/>
              </a:ext>
            </a:extLst>
          </p:cNvPr>
          <p:cNvSpPr>
            <a:spLocks noChangeArrowheads="1"/>
          </p:cNvSpPr>
          <p:nvPr/>
        </p:nvSpPr>
        <p:spPr bwMode="auto">
          <a:xfrm>
            <a:off x="2377631" y="31015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28722" name="Oval 20">
            <a:extLst>
              <a:ext uri="{FF2B5EF4-FFF2-40B4-BE49-F238E27FC236}">
                <a16:creationId xmlns:a16="http://schemas.microsoft.com/office/drawing/2014/main" id="{8E3E14A8-244E-46A1-BAB5-E4727B86547E}"/>
              </a:ext>
            </a:extLst>
          </p:cNvPr>
          <p:cNvSpPr>
            <a:spLocks noChangeArrowheads="1"/>
          </p:cNvSpPr>
          <p:nvPr/>
        </p:nvSpPr>
        <p:spPr bwMode="auto">
          <a:xfrm>
            <a:off x="2377631" y="36349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28688" name="Text Box 22">
            <a:extLst>
              <a:ext uri="{FF2B5EF4-FFF2-40B4-BE49-F238E27FC236}">
                <a16:creationId xmlns:a16="http://schemas.microsoft.com/office/drawing/2014/main" id="{F8B33196-7147-472E-A8DF-175238920CC0}"/>
              </a:ext>
            </a:extLst>
          </p:cNvPr>
          <p:cNvSpPr>
            <a:spLocks noChangeArrowheads="1"/>
          </p:cNvSpPr>
          <p:nvPr/>
        </p:nvSpPr>
        <p:spPr bwMode="auto">
          <a:xfrm>
            <a:off x="3901631" y="1577504"/>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endParaRPr lang="zh-CN" altLang="zh-CN" sz="2400" i="0">
              <a:latin typeface="Times New Roman" panose="02020603050405020304" pitchFamily="18" charset="0"/>
              <a:sym typeface="Times New Roman" panose="02020603050405020304" pitchFamily="18" charset="0"/>
            </a:endParaRPr>
          </a:p>
        </p:txBody>
      </p:sp>
      <p:sp>
        <p:nvSpPr>
          <p:cNvPr id="28689" name="Oval 23">
            <a:extLst>
              <a:ext uri="{FF2B5EF4-FFF2-40B4-BE49-F238E27FC236}">
                <a16:creationId xmlns:a16="http://schemas.microsoft.com/office/drawing/2014/main" id="{CBFF7A45-CF7E-487A-97E7-E02357681F29}"/>
              </a:ext>
            </a:extLst>
          </p:cNvPr>
          <p:cNvSpPr>
            <a:spLocks noChangeArrowheads="1"/>
          </p:cNvSpPr>
          <p:nvPr/>
        </p:nvSpPr>
        <p:spPr bwMode="auto">
          <a:xfrm>
            <a:off x="3596831" y="15013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21</a:t>
            </a:r>
            <a:endParaRPr lang="zh-CN" altLang="en-US" sz="2400" i="0" dirty="0"/>
          </a:p>
        </p:txBody>
      </p:sp>
      <p:sp>
        <p:nvSpPr>
          <p:cNvPr id="28690" name="Oval 24">
            <a:extLst>
              <a:ext uri="{FF2B5EF4-FFF2-40B4-BE49-F238E27FC236}">
                <a16:creationId xmlns:a16="http://schemas.microsoft.com/office/drawing/2014/main" id="{313BD24D-575A-46C1-B39B-C58AEB4B6959}"/>
              </a:ext>
            </a:extLst>
          </p:cNvPr>
          <p:cNvSpPr>
            <a:spLocks noChangeArrowheads="1"/>
          </p:cNvSpPr>
          <p:nvPr/>
        </p:nvSpPr>
        <p:spPr bwMode="auto">
          <a:xfrm>
            <a:off x="3596831" y="42445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28691" name="Oval 25">
            <a:extLst>
              <a:ext uri="{FF2B5EF4-FFF2-40B4-BE49-F238E27FC236}">
                <a16:creationId xmlns:a16="http://schemas.microsoft.com/office/drawing/2014/main" id="{B781432C-4FAD-48B3-BED8-2C8F39EDCB04}"/>
              </a:ext>
            </a:extLst>
          </p:cNvPr>
          <p:cNvSpPr>
            <a:spLocks noChangeArrowheads="1"/>
          </p:cNvSpPr>
          <p:nvPr/>
        </p:nvSpPr>
        <p:spPr bwMode="auto">
          <a:xfrm>
            <a:off x="3596831" y="20347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28692" name="Oval 26">
            <a:extLst>
              <a:ext uri="{FF2B5EF4-FFF2-40B4-BE49-F238E27FC236}">
                <a16:creationId xmlns:a16="http://schemas.microsoft.com/office/drawing/2014/main" id="{959074A5-60C3-47AB-B5CF-7DB284A19EE3}"/>
              </a:ext>
            </a:extLst>
          </p:cNvPr>
          <p:cNvSpPr>
            <a:spLocks noChangeArrowheads="1"/>
          </p:cNvSpPr>
          <p:nvPr/>
        </p:nvSpPr>
        <p:spPr bwMode="auto">
          <a:xfrm>
            <a:off x="3596831" y="37111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006600"/>
                </a:solidFill>
                <a:latin typeface="Arial" panose="020B0604020202020204" pitchFamily="34" charset="0"/>
                <a:sym typeface="Arial" panose="020B0604020202020204" pitchFamily="34" charset="0"/>
              </a:rPr>
              <a:t>25</a:t>
            </a:r>
            <a:endParaRPr lang="zh-CN" altLang="en-US" sz="2400" b="1" i="0">
              <a:solidFill>
                <a:srgbClr val="FF3300"/>
              </a:solidFill>
              <a:latin typeface="Arial" panose="020B0604020202020204" pitchFamily="34" charset="0"/>
              <a:sym typeface="Arial" panose="020B0604020202020204" pitchFamily="34" charset="0"/>
            </a:endParaRPr>
          </a:p>
        </p:txBody>
      </p:sp>
      <p:sp>
        <p:nvSpPr>
          <p:cNvPr id="28693" name="Oval 27">
            <a:extLst>
              <a:ext uri="{FF2B5EF4-FFF2-40B4-BE49-F238E27FC236}">
                <a16:creationId xmlns:a16="http://schemas.microsoft.com/office/drawing/2014/main" id="{18E7A727-7154-48FF-B773-5874A4CBB047}"/>
              </a:ext>
            </a:extLst>
          </p:cNvPr>
          <p:cNvSpPr>
            <a:spLocks noChangeArrowheads="1"/>
          </p:cNvSpPr>
          <p:nvPr/>
        </p:nvSpPr>
        <p:spPr bwMode="auto">
          <a:xfrm>
            <a:off x="3596831" y="25681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16</a:t>
            </a:r>
            <a:endParaRPr lang="zh-CN" altLang="en-US" sz="2400" i="0" dirty="0"/>
          </a:p>
        </p:txBody>
      </p:sp>
      <p:sp>
        <p:nvSpPr>
          <p:cNvPr id="28694" name="Oval 28">
            <a:extLst>
              <a:ext uri="{FF2B5EF4-FFF2-40B4-BE49-F238E27FC236}">
                <a16:creationId xmlns:a16="http://schemas.microsoft.com/office/drawing/2014/main" id="{98DD72A8-DFB4-4351-91D3-CB0B86FA9307}"/>
              </a:ext>
            </a:extLst>
          </p:cNvPr>
          <p:cNvSpPr>
            <a:spLocks noChangeArrowheads="1"/>
          </p:cNvSpPr>
          <p:nvPr/>
        </p:nvSpPr>
        <p:spPr bwMode="auto">
          <a:xfrm>
            <a:off x="3596831" y="31015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08</a:t>
            </a:r>
            <a:endParaRPr lang="zh-CN" altLang="en-US" sz="2400" i="0" dirty="0"/>
          </a:p>
        </p:txBody>
      </p:sp>
      <p:sp>
        <p:nvSpPr>
          <p:cNvPr id="28695" name="Text Box 29">
            <a:extLst>
              <a:ext uri="{FF2B5EF4-FFF2-40B4-BE49-F238E27FC236}">
                <a16:creationId xmlns:a16="http://schemas.microsoft.com/office/drawing/2014/main" id="{6FF7DFEE-3AB7-4589-95E5-490C19E7A0AB}"/>
              </a:ext>
            </a:extLst>
          </p:cNvPr>
          <p:cNvSpPr>
            <a:spLocks noChangeArrowheads="1"/>
          </p:cNvSpPr>
          <p:nvPr/>
        </p:nvSpPr>
        <p:spPr bwMode="auto">
          <a:xfrm>
            <a:off x="5120831" y="1577504"/>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endParaRPr lang="zh-CN" altLang="zh-CN" sz="2400" i="0">
              <a:latin typeface="Times New Roman" panose="02020603050405020304" pitchFamily="18" charset="0"/>
              <a:sym typeface="Times New Roman" panose="02020603050405020304" pitchFamily="18" charset="0"/>
            </a:endParaRPr>
          </a:p>
        </p:txBody>
      </p:sp>
      <p:sp>
        <p:nvSpPr>
          <p:cNvPr id="28696" name="Oval 30">
            <a:extLst>
              <a:ext uri="{FF2B5EF4-FFF2-40B4-BE49-F238E27FC236}">
                <a16:creationId xmlns:a16="http://schemas.microsoft.com/office/drawing/2014/main" id="{FD7EE687-3E91-439A-8DFC-EFF540801BE1}"/>
              </a:ext>
            </a:extLst>
          </p:cNvPr>
          <p:cNvSpPr>
            <a:spLocks noChangeArrowheads="1"/>
          </p:cNvSpPr>
          <p:nvPr/>
        </p:nvSpPr>
        <p:spPr bwMode="auto">
          <a:xfrm>
            <a:off x="4816031" y="15013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28697" name="Oval 31">
            <a:extLst>
              <a:ext uri="{FF2B5EF4-FFF2-40B4-BE49-F238E27FC236}">
                <a16:creationId xmlns:a16="http://schemas.microsoft.com/office/drawing/2014/main" id="{2FF3A6B0-2DD0-4703-9D5F-51139487DAE4}"/>
              </a:ext>
            </a:extLst>
          </p:cNvPr>
          <p:cNvSpPr>
            <a:spLocks noChangeArrowheads="1"/>
          </p:cNvSpPr>
          <p:nvPr/>
        </p:nvSpPr>
        <p:spPr bwMode="auto">
          <a:xfrm>
            <a:off x="4816031" y="42445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28698" name="Oval 32">
            <a:extLst>
              <a:ext uri="{FF2B5EF4-FFF2-40B4-BE49-F238E27FC236}">
                <a16:creationId xmlns:a16="http://schemas.microsoft.com/office/drawing/2014/main" id="{53A3FEBD-A0DF-4FAA-ADCB-242D8814FB4D}"/>
              </a:ext>
            </a:extLst>
          </p:cNvPr>
          <p:cNvSpPr>
            <a:spLocks noChangeArrowheads="1"/>
          </p:cNvSpPr>
          <p:nvPr/>
        </p:nvSpPr>
        <p:spPr bwMode="auto">
          <a:xfrm>
            <a:off x="4816031" y="31777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28699" name="Oval 33">
            <a:extLst>
              <a:ext uri="{FF2B5EF4-FFF2-40B4-BE49-F238E27FC236}">
                <a16:creationId xmlns:a16="http://schemas.microsoft.com/office/drawing/2014/main" id="{B98926DD-A39C-4E69-AF09-E7B728EE1F09}"/>
              </a:ext>
            </a:extLst>
          </p:cNvPr>
          <p:cNvSpPr>
            <a:spLocks noChangeArrowheads="1"/>
          </p:cNvSpPr>
          <p:nvPr/>
        </p:nvSpPr>
        <p:spPr bwMode="auto">
          <a:xfrm>
            <a:off x="4816031" y="37111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006600"/>
                </a:solidFill>
                <a:latin typeface="Arial" panose="020B0604020202020204" pitchFamily="34" charset="0"/>
                <a:sym typeface="Arial" panose="020B0604020202020204" pitchFamily="34" charset="0"/>
              </a:rPr>
              <a:t>25</a:t>
            </a:r>
            <a:endParaRPr lang="zh-CN" altLang="en-US" sz="2400" b="1" i="0">
              <a:solidFill>
                <a:srgbClr val="FF3300"/>
              </a:solidFill>
              <a:latin typeface="Arial" panose="020B0604020202020204" pitchFamily="34" charset="0"/>
              <a:sym typeface="Arial" panose="020B0604020202020204" pitchFamily="34" charset="0"/>
            </a:endParaRPr>
          </a:p>
        </p:txBody>
      </p:sp>
      <p:sp>
        <p:nvSpPr>
          <p:cNvPr id="28700" name="Oval 34">
            <a:extLst>
              <a:ext uri="{FF2B5EF4-FFF2-40B4-BE49-F238E27FC236}">
                <a16:creationId xmlns:a16="http://schemas.microsoft.com/office/drawing/2014/main" id="{A226F533-6602-4095-AAA0-DBED881289F8}"/>
              </a:ext>
            </a:extLst>
          </p:cNvPr>
          <p:cNvSpPr>
            <a:spLocks noChangeArrowheads="1"/>
          </p:cNvSpPr>
          <p:nvPr/>
        </p:nvSpPr>
        <p:spPr bwMode="auto">
          <a:xfrm>
            <a:off x="4816031" y="20347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28701" name="Oval 35">
            <a:extLst>
              <a:ext uri="{FF2B5EF4-FFF2-40B4-BE49-F238E27FC236}">
                <a16:creationId xmlns:a16="http://schemas.microsoft.com/office/drawing/2014/main" id="{E9763F68-18F2-4351-899D-671848387216}"/>
              </a:ext>
            </a:extLst>
          </p:cNvPr>
          <p:cNvSpPr>
            <a:spLocks noChangeArrowheads="1"/>
          </p:cNvSpPr>
          <p:nvPr/>
        </p:nvSpPr>
        <p:spPr bwMode="auto">
          <a:xfrm>
            <a:off x="4816031" y="25681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28702" name="Text Box 36">
            <a:extLst>
              <a:ext uri="{FF2B5EF4-FFF2-40B4-BE49-F238E27FC236}">
                <a16:creationId xmlns:a16="http://schemas.microsoft.com/office/drawing/2014/main" id="{B3933CE8-3A63-45AD-B175-44EA44E204BC}"/>
              </a:ext>
            </a:extLst>
          </p:cNvPr>
          <p:cNvSpPr>
            <a:spLocks noChangeArrowheads="1"/>
          </p:cNvSpPr>
          <p:nvPr/>
        </p:nvSpPr>
        <p:spPr bwMode="auto">
          <a:xfrm>
            <a:off x="6416231" y="1577504"/>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endParaRPr lang="zh-CN" altLang="zh-CN" sz="2400" i="0">
              <a:latin typeface="Times New Roman" panose="02020603050405020304" pitchFamily="18" charset="0"/>
              <a:sym typeface="Times New Roman" panose="02020603050405020304" pitchFamily="18" charset="0"/>
            </a:endParaRPr>
          </a:p>
        </p:txBody>
      </p:sp>
      <p:sp>
        <p:nvSpPr>
          <p:cNvPr id="28703" name="Oval 37">
            <a:extLst>
              <a:ext uri="{FF2B5EF4-FFF2-40B4-BE49-F238E27FC236}">
                <a16:creationId xmlns:a16="http://schemas.microsoft.com/office/drawing/2014/main" id="{07885ADF-6B69-4228-8D72-61CE200E5384}"/>
              </a:ext>
            </a:extLst>
          </p:cNvPr>
          <p:cNvSpPr>
            <a:spLocks noChangeArrowheads="1"/>
          </p:cNvSpPr>
          <p:nvPr/>
        </p:nvSpPr>
        <p:spPr bwMode="auto">
          <a:xfrm>
            <a:off x="6111431" y="26443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28704" name="Oval 38">
            <a:extLst>
              <a:ext uri="{FF2B5EF4-FFF2-40B4-BE49-F238E27FC236}">
                <a16:creationId xmlns:a16="http://schemas.microsoft.com/office/drawing/2014/main" id="{B6F4A70B-4305-44F6-A55C-D87A446AAA10}"/>
              </a:ext>
            </a:extLst>
          </p:cNvPr>
          <p:cNvSpPr>
            <a:spLocks noChangeArrowheads="1"/>
          </p:cNvSpPr>
          <p:nvPr/>
        </p:nvSpPr>
        <p:spPr bwMode="auto">
          <a:xfrm>
            <a:off x="6111431" y="42445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28705" name="Oval 39">
            <a:extLst>
              <a:ext uri="{FF2B5EF4-FFF2-40B4-BE49-F238E27FC236}">
                <a16:creationId xmlns:a16="http://schemas.microsoft.com/office/drawing/2014/main" id="{26174214-591E-49D9-9108-D5902F32F49C}"/>
              </a:ext>
            </a:extLst>
          </p:cNvPr>
          <p:cNvSpPr>
            <a:spLocks noChangeArrowheads="1"/>
          </p:cNvSpPr>
          <p:nvPr/>
        </p:nvSpPr>
        <p:spPr bwMode="auto">
          <a:xfrm>
            <a:off x="6111431" y="31777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28706" name="Oval 40">
            <a:extLst>
              <a:ext uri="{FF2B5EF4-FFF2-40B4-BE49-F238E27FC236}">
                <a16:creationId xmlns:a16="http://schemas.microsoft.com/office/drawing/2014/main" id="{5065934E-316A-40CA-B681-1C9A30D99CD5}"/>
              </a:ext>
            </a:extLst>
          </p:cNvPr>
          <p:cNvSpPr>
            <a:spLocks noChangeArrowheads="1"/>
          </p:cNvSpPr>
          <p:nvPr/>
        </p:nvSpPr>
        <p:spPr bwMode="auto">
          <a:xfrm>
            <a:off x="6111431" y="37111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006600"/>
                </a:solidFill>
                <a:latin typeface="Arial" panose="020B0604020202020204" pitchFamily="34" charset="0"/>
                <a:sym typeface="Arial" panose="020B0604020202020204" pitchFamily="34" charset="0"/>
              </a:rPr>
              <a:t>25</a:t>
            </a:r>
            <a:endParaRPr lang="zh-CN" altLang="en-US" sz="2400" b="1" i="0">
              <a:solidFill>
                <a:srgbClr val="FF3300"/>
              </a:solidFill>
              <a:latin typeface="Arial" panose="020B0604020202020204" pitchFamily="34" charset="0"/>
              <a:sym typeface="Arial" panose="020B0604020202020204" pitchFamily="34" charset="0"/>
            </a:endParaRPr>
          </a:p>
        </p:txBody>
      </p:sp>
      <p:sp>
        <p:nvSpPr>
          <p:cNvPr id="28707" name="Oval 41">
            <a:extLst>
              <a:ext uri="{FF2B5EF4-FFF2-40B4-BE49-F238E27FC236}">
                <a16:creationId xmlns:a16="http://schemas.microsoft.com/office/drawing/2014/main" id="{DD09A84C-E993-4365-8BA5-162A493E9450}"/>
              </a:ext>
            </a:extLst>
          </p:cNvPr>
          <p:cNvSpPr>
            <a:spLocks noChangeArrowheads="1"/>
          </p:cNvSpPr>
          <p:nvPr/>
        </p:nvSpPr>
        <p:spPr bwMode="auto">
          <a:xfrm>
            <a:off x="6111431" y="15013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28708" name="Oval 42">
            <a:extLst>
              <a:ext uri="{FF2B5EF4-FFF2-40B4-BE49-F238E27FC236}">
                <a16:creationId xmlns:a16="http://schemas.microsoft.com/office/drawing/2014/main" id="{D4CD4BF8-6E86-4DE2-A3C6-AED65B28E8DA}"/>
              </a:ext>
            </a:extLst>
          </p:cNvPr>
          <p:cNvSpPr>
            <a:spLocks noChangeArrowheads="1"/>
          </p:cNvSpPr>
          <p:nvPr/>
        </p:nvSpPr>
        <p:spPr bwMode="auto">
          <a:xfrm>
            <a:off x="6111431" y="20347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28709" name="Text Box 43">
            <a:extLst>
              <a:ext uri="{FF2B5EF4-FFF2-40B4-BE49-F238E27FC236}">
                <a16:creationId xmlns:a16="http://schemas.microsoft.com/office/drawing/2014/main" id="{D92DF666-CDAD-4BA6-AC40-8CF85F5B3112}"/>
              </a:ext>
            </a:extLst>
          </p:cNvPr>
          <p:cNvSpPr>
            <a:spLocks noChangeArrowheads="1"/>
          </p:cNvSpPr>
          <p:nvPr/>
        </p:nvSpPr>
        <p:spPr bwMode="auto">
          <a:xfrm>
            <a:off x="7787831" y="1577504"/>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endParaRPr lang="zh-CN" altLang="zh-CN" sz="2400" i="0">
              <a:latin typeface="Times New Roman" panose="02020603050405020304" pitchFamily="18" charset="0"/>
              <a:sym typeface="Times New Roman" panose="02020603050405020304" pitchFamily="18" charset="0"/>
            </a:endParaRPr>
          </a:p>
        </p:txBody>
      </p:sp>
      <p:sp>
        <p:nvSpPr>
          <p:cNvPr id="28710" name="Oval 44">
            <a:extLst>
              <a:ext uri="{FF2B5EF4-FFF2-40B4-BE49-F238E27FC236}">
                <a16:creationId xmlns:a16="http://schemas.microsoft.com/office/drawing/2014/main" id="{98CA93D4-944E-472D-B739-59869C654F47}"/>
              </a:ext>
            </a:extLst>
          </p:cNvPr>
          <p:cNvSpPr>
            <a:spLocks noChangeArrowheads="1"/>
          </p:cNvSpPr>
          <p:nvPr/>
        </p:nvSpPr>
        <p:spPr bwMode="auto">
          <a:xfrm>
            <a:off x="7483031" y="26443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28711" name="Oval 45">
            <a:extLst>
              <a:ext uri="{FF2B5EF4-FFF2-40B4-BE49-F238E27FC236}">
                <a16:creationId xmlns:a16="http://schemas.microsoft.com/office/drawing/2014/main" id="{C7152031-69CE-4702-8D8A-F5C18AD22591}"/>
              </a:ext>
            </a:extLst>
          </p:cNvPr>
          <p:cNvSpPr>
            <a:spLocks noChangeArrowheads="1"/>
          </p:cNvSpPr>
          <p:nvPr/>
        </p:nvSpPr>
        <p:spPr bwMode="auto">
          <a:xfrm>
            <a:off x="7483031" y="42445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28712" name="Oval 46">
            <a:extLst>
              <a:ext uri="{FF2B5EF4-FFF2-40B4-BE49-F238E27FC236}">
                <a16:creationId xmlns:a16="http://schemas.microsoft.com/office/drawing/2014/main" id="{CCFA8BC6-A81B-4FD1-A7FF-2A2DAEF1DD9E}"/>
              </a:ext>
            </a:extLst>
          </p:cNvPr>
          <p:cNvSpPr>
            <a:spLocks noChangeArrowheads="1"/>
          </p:cNvSpPr>
          <p:nvPr/>
        </p:nvSpPr>
        <p:spPr bwMode="auto">
          <a:xfrm>
            <a:off x="7483031" y="31777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28713" name="Oval 47">
            <a:extLst>
              <a:ext uri="{FF2B5EF4-FFF2-40B4-BE49-F238E27FC236}">
                <a16:creationId xmlns:a16="http://schemas.microsoft.com/office/drawing/2014/main" id="{DDAF1A86-F0B4-496C-B0E0-8CB398ABFB14}"/>
              </a:ext>
            </a:extLst>
          </p:cNvPr>
          <p:cNvSpPr>
            <a:spLocks noChangeArrowheads="1"/>
          </p:cNvSpPr>
          <p:nvPr/>
        </p:nvSpPr>
        <p:spPr bwMode="auto">
          <a:xfrm>
            <a:off x="7483031" y="37111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006600"/>
                </a:solidFill>
                <a:latin typeface="Arial" panose="020B0604020202020204" pitchFamily="34" charset="0"/>
                <a:sym typeface="Arial" panose="020B0604020202020204" pitchFamily="34" charset="0"/>
              </a:rPr>
              <a:t>25</a:t>
            </a:r>
            <a:endParaRPr lang="zh-CN" altLang="en-US" sz="2400" b="1" i="0">
              <a:solidFill>
                <a:srgbClr val="FF3300"/>
              </a:solidFill>
              <a:latin typeface="Arial" panose="020B0604020202020204" pitchFamily="34" charset="0"/>
              <a:sym typeface="Arial" panose="020B0604020202020204" pitchFamily="34" charset="0"/>
            </a:endParaRPr>
          </a:p>
        </p:txBody>
      </p:sp>
      <p:sp>
        <p:nvSpPr>
          <p:cNvPr id="28714" name="Oval 48">
            <a:extLst>
              <a:ext uri="{FF2B5EF4-FFF2-40B4-BE49-F238E27FC236}">
                <a16:creationId xmlns:a16="http://schemas.microsoft.com/office/drawing/2014/main" id="{16B83D32-EAF1-4543-B005-97D01C958CB4}"/>
              </a:ext>
            </a:extLst>
          </p:cNvPr>
          <p:cNvSpPr>
            <a:spLocks noChangeArrowheads="1"/>
          </p:cNvSpPr>
          <p:nvPr/>
        </p:nvSpPr>
        <p:spPr bwMode="auto">
          <a:xfrm>
            <a:off x="7483031" y="21109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28715" name="Oval 49">
            <a:extLst>
              <a:ext uri="{FF2B5EF4-FFF2-40B4-BE49-F238E27FC236}">
                <a16:creationId xmlns:a16="http://schemas.microsoft.com/office/drawing/2014/main" id="{86BB37BF-CF0A-4805-9E29-F9EBF6DA0245}"/>
              </a:ext>
            </a:extLst>
          </p:cNvPr>
          <p:cNvSpPr>
            <a:spLocks noChangeArrowheads="1"/>
          </p:cNvSpPr>
          <p:nvPr/>
        </p:nvSpPr>
        <p:spPr bwMode="auto">
          <a:xfrm>
            <a:off x="7483031" y="1501304"/>
            <a:ext cx="533400" cy="533400"/>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dist">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28716" name="Line 50">
            <a:extLst>
              <a:ext uri="{FF2B5EF4-FFF2-40B4-BE49-F238E27FC236}">
                <a16:creationId xmlns:a16="http://schemas.microsoft.com/office/drawing/2014/main" id="{B24A8327-5E42-4F77-943E-346535BA851C}"/>
              </a:ext>
            </a:extLst>
          </p:cNvPr>
          <p:cNvSpPr>
            <a:spLocks noChangeShapeType="1"/>
          </p:cNvSpPr>
          <p:nvPr/>
        </p:nvSpPr>
        <p:spPr bwMode="auto">
          <a:xfrm flipV="1">
            <a:off x="2606231" y="2034704"/>
            <a:ext cx="5181600" cy="2209800"/>
          </a:xfrm>
          <a:prstGeom prst="line">
            <a:avLst/>
          </a:prstGeom>
          <a:noFill/>
          <a:ln w="28575">
            <a:solidFill>
              <a:srgbClr val="FF0000"/>
            </a:solidFill>
            <a:bevel/>
            <a:headEnd/>
            <a:tailEnd/>
          </a:ln>
          <a:extLst>
            <a:ext uri="{909E8E84-426E-40DD-AFC4-6F175D3DCCD1}">
              <a14:hiddenFill xmlns:a14="http://schemas.microsoft.com/office/drawing/2010/main">
                <a:noFill/>
              </a14:hiddenFill>
            </a:ext>
          </a:extLst>
        </p:spPr>
        <p:txBody>
          <a:bodyPr/>
          <a:lstStyle/>
          <a:p>
            <a:endParaRPr lang="zh-CN" altLang="en-US" i="0"/>
          </a:p>
        </p:txBody>
      </p:sp>
      <p:sp>
        <p:nvSpPr>
          <p:cNvPr id="28681" name="Text Box 53">
            <a:extLst>
              <a:ext uri="{FF2B5EF4-FFF2-40B4-BE49-F238E27FC236}">
                <a16:creationId xmlns:a16="http://schemas.microsoft.com/office/drawing/2014/main" id="{3D20E22E-95E0-4FBC-B1C4-21F2D5DEEC66}"/>
              </a:ext>
            </a:extLst>
          </p:cNvPr>
          <p:cNvSpPr>
            <a:spLocks noChangeArrowheads="1"/>
          </p:cNvSpPr>
          <p:nvPr/>
        </p:nvSpPr>
        <p:spPr bwMode="auto">
          <a:xfrm rot="10795342" flipH="1" flipV="1">
            <a:off x="837257" y="4863629"/>
            <a:ext cx="841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600" i="0" dirty="0">
                <a:latin typeface="Times New Roman" panose="02020603050405020304" pitchFamily="18" charset="0"/>
                <a:sym typeface="Times New Roman" panose="02020603050405020304" pitchFamily="18" charset="0"/>
              </a:rPr>
              <a:t>初始关键字</a:t>
            </a:r>
            <a:endParaRPr lang="zh-CN" altLang="en-US" sz="2400" i="0" dirty="0"/>
          </a:p>
        </p:txBody>
      </p:sp>
      <p:sp>
        <p:nvSpPr>
          <p:cNvPr id="28682" name="Text Box 54">
            <a:extLst>
              <a:ext uri="{FF2B5EF4-FFF2-40B4-BE49-F238E27FC236}">
                <a16:creationId xmlns:a16="http://schemas.microsoft.com/office/drawing/2014/main" id="{BBE9F1A1-D2C6-47A8-9830-062A96D62AD7}"/>
              </a:ext>
            </a:extLst>
          </p:cNvPr>
          <p:cNvSpPr>
            <a:spLocks noChangeArrowheads="1"/>
          </p:cNvSpPr>
          <p:nvPr/>
        </p:nvSpPr>
        <p:spPr bwMode="auto">
          <a:xfrm rot="10795342" flipH="1" flipV="1">
            <a:off x="2225231" y="4863629"/>
            <a:ext cx="841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600" i="0" dirty="0">
                <a:latin typeface="Times New Roman" panose="02020603050405020304" pitchFamily="18" charset="0"/>
                <a:sym typeface="Times New Roman" panose="02020603050405020304" pitchFamily="18" charset="0"/>
              </a:rPr>
              <a:t>第一趟排序</a:t>
            </a:r>
            <a:endParaRPr lang="zh-CN" altLang="en-US" sz="2400" i="0" dirty="0"/>
          </a:p>
        </p:txBody>
      </p:sp>
      <p:sp>
        <p:nvSpPr>
          <p:cNvPr id="28683" name="Text Box 55">
            <a:extLst>
              <a:ext uri="{FF2B5EF4-FFF2-40B4-BE49-F238E27FC236}">
                <a16:creationId xmlns:a16="http://schemas.microsoft.com/office/drawing/2014/main" id="{B6CE122E-240D-45C7-BF6D-06E30E090418}"/>
              </a:ext>
            </a:extLst>
          </p:cNvPr>
          <p:cNvSpPr>
            <a:spLocks noChangeArrowheads="1"/>
          </p:cNvSpPr>
          <p:nvPr/>
        </p:nvSpPr>
        <p:spPr bwMode="auto">
          <a:xfrm rot="10795342" flipH="1" flipV="1">
            <a:off x="5959031" y="4863629"/>
            <a:ext cx="841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600" i="0">
                <a:latin typeface="Times New Roman" panose="02020603050405020304" pitchFamily="18" charset="0"/>
                <a:sym typeface="Times New Roman" panose="02020603050405020304" pitchFamily="18" charset="0"/>
              </a:rPr>
              <a:t>第四趟排序</a:t>
            </a:r>
            <a:endParaRPr lang="zh-CN" altLang="en-US" sz="2400" i="0"/>
          </a:p>
        </p:txBody>
      </p:sp>
      <p:sp>
        <p:nvSpPr>
          <p:cNvPr id="28684" name="Text Box 56">
            <a:extLst>
              <a:ext uri="{FF2B5EF4-FFF2-40B4-BE49-F238E27FC236}">
                <a16:creationId xmlns:a16="http://schemas.microsoft.com/office/drawing/2014/main" id="{A7F065F1-25E5-41EB-A695-8B84A5175D3A}"/>
              </a:ext>
            </a:extLst>
          </p:cNvPr>
          <p:cNvSpPr>
            <a:spLocks noChangeArrowheads="1"/>
          </p:cNvSpPr>
          <p:nvPr/>
        </p:nvSpPr>
        <p:spPr bwMode="auto">
          <a:xfrm rot="10795342" flipH="1" flipV="1">
            <a:off x="3444431" y="4863629"/>
            <a:ext cx="841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600" i="0" dirty="0">
                <a:latin typeface="Times New Roman" panose="02020603050405020304" pitchFamily="18" charset="0"/>
                <a:sym typeface="Times New Roman" panose="02020603050405020304" pitchFamily="18" charset="0"/>
              </a:rPr>
              <a:t>第二趟排序</a:t>
            </a:r>
            <a:endParaRPr lang="zh-CN" altLang="en-US" sz="2400" i="0" dirty="0"/>
          </a:p>
        </p:txBody>
      </p:sp>
      <p:sp>
        <p:nvSpPr>
          <p:cNvPr id="28685" name="Text Box 57">
            <a:extLst>
              <a:ext uri="{FF2B5EF4-FFF2-40B4-BE49-F238E27FC236}">
                <a16:creationId xmlns:a16="http://schemas.microsoft.com/office/drawing/2014/main" id="{BFBC1459-AC77-454C-8907-8E7C9B6833CA}"/>
              </a:ext>
            </a:extLst>
          </p:cNvPr>
          <p:cNvSpPr>
            <a:spLocks noChangeArrowheads="1"/>
          </p:cNvSpPr>
          <p:nvPr/>
        </p:nvSpPr>
        <p:spPr bwMode="auto">
          <a:xfrm rot="10795342" flipH="1" flipV="1">
            <a:off x="4663631" y="4863629"/>
            <a:ext cx="841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600" i="0">
                <a:latin typeface="Times New Roman" panose="02020603050405020304" pitchFamily="18" charset="0"/>
                <a:sym typeface="Times New Roman" panose="02020603050405020304" pitchFamily="18" charset="0"/>
              </a:rPr>
              <a:t>第三趟排序</a:t>
            </a:r>
            <a:endParaRPr lang="zh-CN" altLang="en-US" sz="2400" i="0"/>
          </a:p>
        </p:txBody>
      </p:sp>
      <p:sp>
        <p:nvSpPr>
          <p:cNvPr id="28686" name="Text Box 58">
            <a:extLst>
              <a:ext uri="{FF2B5EF4-FFF2-40B4-BE49-F238E27FC236}">
                <a16:creationId xmlns:a16="http://schemas.microsoft.com/office/drawing/2014/main" id="{8753B47D-0366-475D-9134-BB689B0896F1}"/>
              </a:ext>
            </a:extLst>
          </p:cNvPr>
          <p:cNvSpPr>
            <a:spLocks noChangeArrowheads="1"/>
          </p:cNvSpPr>
          <p:nvPr/>
        </p:nvSpPr>
        <p:spPr bwMode="auto">
          <a:xfrm rot="10795342" flipH="1" flipV="1">
            <a:off x="7330631" y="4863629"/>
            <a:ext cx="841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zh-CN" altLang="en-US" sz="1600" i="0">
                <a:latin typeface="Times New Roman" panose="02020603050405020304" pitchFamily="18" charset="0"/>
                <a:sym typeface="Times New Roman" panose="02020603050405020304" pitchFamily="18" charset="0"/>
              </a:rPr>
              <a:t>第五趟排序</a:t>
            </a:r>
            <a:endParaRPr lang="zh-CN" altLang="en-US" sz="2400" i="0"/>
          </a:p>
        </p:txBody>
      </p:sp>
      <p:sp>
        <p:nvSpPr>
          <p:cNvPr id="2" name="Text Box 4">
            <a:extLst>
              <a:ext uri="{FF2B5EF4-FFF2-40B4-BE49-F238E27FC236}">
                <a16:creationId xmlns:a16="http://schemas.microsoft.com/office/drawing/2014/main" id="{09A700BD-D745-47F0-AD1C-AEEABA8026D8}"/>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起泡排序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7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7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7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7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7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7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68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9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9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9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69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69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68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nodePh="1">
                                  <p:stCondLst>
                                    <p:cond delay="0"/>
                                  </p:stCondLst>
                                  <p:endCondLst>
                                    <p:cond evt="begin" delay="0">
                                      <p:tn val="39"/>
                                    </p:cond>
                                  </p:endCondLst>
                                  <p:childTnLst>
                                    <p:set>
                                      <p:cBhvr>
                                        <p:cTn id="40" dur="1" fill="hold">
                                          <p:stCondLst>
                                            <p:cond delay="0"/>
                                          </p:stCondLst>
                                        </p:cTn>
                                        <p:tgtEl>
                                          <p:spTgt spid="2869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69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69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69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69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70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70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68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nodePh="1">
                                  <p:stCondLst>
                                    <p:cond delay="0"/>
                                  </p:stCondLst>
                                  <p:endCondLst>
                                    <p:cond evt="begin" delay="0">
                                      <p:tn val="57"/>
                                    </p:cond>
                                  </p:endCondLst>
                                  <p:childTnLst>
                                    <p:set>
                                      <p:cBhvr>
                                        <p:cTn id="58" dur="1" fill="hold">
                                          <p:stCondLst>
                                            <p:cond delay="0"/>
                                          </p:stCondLst>
                                        </p:cTn>
                                        <p:tgtEl>
                                          <p:spTgt spid="2870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70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870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70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70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7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87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868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nodePh="1">
                                  <p:stCondLst>
                                    <p:cond delay="0"/>
                                  </p:stCondLst>
                                  <p:endCondLst>
                                    <p:cond evt="begin" delay="0">
                                      <p:tn val="75"/>
                                    </p:cond>
                                  </p:endCondLst>
                                  <p:childTnLst>
                                    <p:set>
                                      <p:cBhvr>
                                        <p:cTn id="76" dur="1" fill="hold">
                                          <p:stCondLst>
                                            <p:cond delay="0"/>
                                          </p:stCondLst>
                                        </p:cTn>
                                        <p:tgtEl>
                                          <p:spTgt spid="2870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871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871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871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871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871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871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868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87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17" grpId="0" animBg="1"/>
      <p:bldP spid="28718" grpId="0" animBg="1"/>
      <p:bldP spid="28719" grpId="0" animBg="1"/>
      <p:bldP spid="28720" grpId="0" animBg="1"/>
      <p:bldP spid="28721" grpId="0" animBg="1"/>
      <p:bldP spid="28722" grpId="0" animBg="1"/>
      <p:bldP spid="28689" grpId="0" animBg="1"/>
      <p:bldP spid="28690" grpId="0" animBg="1"/>
      <p:bldP spid="28691" grpId="0" animBg="1"/>
      <p:bldP spid="28692" grpId="0" animBg="1"/>
      <p:bldP spid="28693" grpId="0" animBg="1"/>
      <p:bldP spid="28694" grpId="0" animBg="1"/>
      <p:bldP spid="28695" grpId="0"/>
      <p:bldP spid="28696" grpId="0" animBg="1"/>
      <p:bldP spid="28697" grpId="0" animBg="1"/>
      <p:bldP spid="28698" grpId="0" animBg="1"/>
      <p:bldP spid="28699" grpId="0" animBg="1"/>
      <p:bldP spid="28700" grpId="0" animBg="1"/>
      <p:bldP spid="28701" grpId="0" animBg="1"/>
      <p:bldP spid="28702" grpId="0"/>
      <p:bldP spid="28703" grpId="0" animBg="1"/>
      <p:bldP spid="28704" grpId="0" animBg="1"/>
      <p:bldP spid="28705" grpId="0" animBg="1"/>
      <p:bldP spid="28706" grpId="0" animBg="1"/>
      <p:bldP spid="28707" grpId="0" animBg="1"/>
      <p:bldP spid="28708" grpId="0" animBg="1"/>
      <p:bldP spid="28709" grpId="0"/>
      <p:bldP spid="28710" grpId="0" animBg="1"/>
      <p:bldP spid="28711" grpId="0" animBg="1"/>
      <p:bldP spid="28712" grpId="0" animBg="1"/>
      <p:bldP spid="28713" grpId="0" animBg="1"/>
      <p:bldP spid="28714" grpId="0" animBg="1"/>
      <p:bldP spid="28715" grpId="0" animBg="1"/>
      <p:bldP spid="28716" grpId="0" animBg="1"/>
      <p:bldP spid="28682" grpId="0"/>
      <p:bldP spid="28683" grpId="0"/>
      <p:bldP spid="28684" grpId="0"/>
      <p:bldP spid="28685" grpId="0"/>
      <p:bldP spid="2868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3">
            <a:extLst>
              <a:ext uri="{FF2B5EF4-FFF2-40B4-BE49-F238E27FC236}">
                <a16:creationId xmlns:a16="http://schemas.microsoft.com/office/drawing/2014/main" id="{5FF5DC7C-C40D-4C92-8990-887809041B6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C6366619-6383-41BF-A1ED-19564D77D2A9}" type="slidenum">
              <a:rPr lang="zh-CN" altLang="en-US" sz="2400">
                <a:solidFill>
                  <a:srgbClr val="000000"/>
                </a:solidFill>
              </a:rPr>
              <a:pPr algn="r" eaLnBrk="1" hangingPunct="1">
                <a:spcBef>
                  <a:spcPct val="50000"/>
                </a:spcBef>
                <a:buClrTx/>
                <a:buSzTx/>
                <a:buFont typeface="Arial" panose="020B0604020202020204" pitchFamily="34" charset="0"/>
                <a:buNone/>
              </a:pPr>
              <a:t>38</a:t>
            </a:fld>
            <a:endParaRPr lang="en-US" altLang="zh-CN" sz="2400"/>
          </a:p>
        </p:txBody>
      </p:sp>
      <p:sp>
        <p:nvSpPr>
          <p:cNvPr id="29701" name="Rectangle 5">
            <a:extLst>
              <a:ext uri="{FF2B5EF4-FFF2-40B4-BE49-F238E27FC236}">
                <a16:creationId xmlns:a16="http://schemas.microsoft.com/office/drawing/2014/main" id="{D593B273-5C78-47AF-95D3-1BEC0E77E0E2}"/>
              </a:ext>
            </a:extLst>
          </p:cNvPr>
          <p:cNvSpPr>
            <a:spLocks noGrp="1" noChangeArrowheads="1"/>
          </p:cNvSpPr>
          <p:nvPr>
            <p:ph type="body" idx="4294967295"/>
          </p:nvPr>
        </p:nvSpPr>
        <p:spPr>
          <a:xfrm>
            <a:off x="539552" y="1340768"/>
            <a:ext cx="8458200" cy="1728192"/>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最好情况：初始</a:t>
            </a:r>
            <a:r>
              <a:rPr lang="zh-CN" altLang="en-US" dirty="0">
                <a:solidFill>
                  <a:srgbClr val="CC0066"/>
                </a:solidFill>
                <a:latin typeface="黑体" panose="02010609060101010101" pitchFamily="49" charset="-122"/>
                <a:ea typeface="黑体" panose="02010609060101010101" pitchFamily="49" charset="-122"/>
                <a:sym typeface="黑体" panose="02010609060101010101" pitchFamily="49" charset="-122"/>
              </a:rPr>
              <a:t>正序</a:t>
            </a:r>
            <a:r>
              <a:rPr lang="zh-CN" altLang="en-US" dirty="0">
                <a:latin typeface="黑体" panose="02010609060101010101" pitchFamily="49" charset="-122"/>
                <a:ea typeface="黑体" panose="02010609060101010101" pitchFamily="49" charset="-122"/>
                <a:sym typeface="黑体" panose="02010609060101010101" pitchFamily="49" charset="-122"/>
              </a:rPr>
              <a:t>，此算法只执行</a:t>
            </a:r>
            <a:r>
              <a:rPr lang="zh-CN" altLang="en-US" dirty="0">
                <a:solidFill>
                  <a:srgbClr val="CC0066"/>
                </a:solidFill>
                <a:latin typeface="黑体" panose="02010609060101010101" pitchFamily="49" charset="-122"/>
                <a:ea typeface="黑体" panose="02010609060101010101" pitchFamily="49" charset="-122"/>
                <a:sym typeface="黑体" panose="02010609060101010101" pitchFamily="49" charset="-122"/>
              </a:rPr>
              <a:t>一趟</a:t>
            </a:r>
            <a:r>
              <a:rPr lang="zh-CN" altLang="en-US" dirty="0">
                <a:latin typeface="黑体" panose="02010609060101010101" pitchFamily="49" charset="-122"/>
                <a:ea typeface="黑体" panose="02010609060101010101" pitchFamily="49" charset="-122"/>
                <a:sym typeface="黑体" panose="02010609060101010101" pitchFamily="49" charset="-122"/>
              </a:rPr>
              <a:t>起泡,做</a:t>
            </a:r>
            <a:r>
              <a:rPr lang="en-US" altLang="zh-CN" dirty="0">
                <a:solidFill>
                  <a:srgbClr val="CC0066"/>
                </a:solidFill>
                <a:latin typeface="黑体" panose="02010609060101010101" pitchFamily="49" charset="-122"/>
                <a:ea typeface="黑体" panose="02010609060101010101" pitchFamily="49" charset="-122"/>
                <a:sym typeface="黑体" panose="02010609060101010101" pitchFamily="49" charset="-122"/>
              </a:rPr>
              <a:t>n-1</a:t>
            </a:r>
            <a:r>
              <a:rPr lang="zh-CN" altLang="en-US" dirty="0">
                <a:solidFill>
                  <a:srgbClr val="CC0066"/>
                </a:solidFill>
                <a:latin typeface="黑体" panose="02010609060101010101" pitchFamily="49" charset="-122"/>
                <a:ea typeface="黑体" panose="02010609060101010101" pitchFamily="49" charset="-122"/>
                <a:sym typeface="黑体" panose="02010609060101010101" pitchFamily="49" charset="-122"/>
              </a:rPr>
              <a:t>次</a:t>
            </a:r>
            <a:r>
              <a:rPr lang="zh-CN" altLang="en-US" dirty="0">
                <a:latin typeface="黑体" panose="02010609060101010101" pitchFamily="49" charset="-122"/>
                <a:ea typeface="黑体" panose="02010609060101010101" pitchFamily="49" charset="-122"/>
                <a:sym typeface="黑体" panose="02010609060101010101" pitchFamily="49" charset="-122"/>
              </a:rPr>
              <a:t>关键字</a:t>
            </a:r>
            <a:r>
              <a:rPr lang="zh-CN" altLang="en-US" dirty="0">
                <a:solidFill>
                  <a:srgbClr val="CC0066"/>
                </a:solidFill>
                <a:latin typeface="黑体" panose="02010609060101010101" pitchFamily="49" charset="-122"/>
                <a:ea typeface="黑体" panose="02010609060101010101" pitchFamily="49" charset="-122"/>
                <a:sym typeface="黑体" panose="02010609060101010101" pitchFamily="49" charset="-122"/>
              </a:rPr>
              <a:t>比较</a:t>
            </a:r>
            <a:r>
              <a:rPr lang="zh-CN" altLang="en-US" dirty="0">
                <a:latin typeface="黑体" panose="02010609060101010101" pitchFamily="49" charset="-122"/>
                <a:ea typeface="黑体" panose="02010609060101010101" pitchFamily="49" charset="-122"/>
                <a:sym typeface="黑体" panose="02010609060101010101" pitchFamily="49" charset="-122"/>
              </a:rPr>
              <a:t>,</a:t>
            </a:r>
            <a:r>
              <a:rPr lang="zh-CN" altLang="en-US" dirty="0">
                <a:solidFill>
                  <a:srgbClr val="CC0066"/>
                </a:solidFill>
                <a:latin typeface="黑体" panose="02010609060101010101" pitchFamily="49" charset="-122"/>
                <a:ea typeface="黑体" panose="02010609060101010101" pitchFamily="49" charset="-122"/>
                <a:sym typeface="黑体" panose="02010609060101010101" pitchFamily="49" charset="-122"/>
              </a:rPr>
              <a:t>不移动</a:t>
            </a:r>
            <a:r>
              <a:rPr lang="zh-CN" altLang="en-US" dirty="0">
                <a:latin typeface="黑体" panose="02010609060101010101" pitchFamily="49" charset="-122"/>
                <a:ea typeface="黑体" panose="02010609060101010101" pitchFamily="49" charset="-122"/>
                <a:sym typeface="黑体" panose="02010609060101010101" pitchFamily="49" charset="-122"/>
              </a:rPr>
              <a:t>记录</a:t>
            </a:r>
            <a:endParaRPr lang="en-US" altLang="zh-CN"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最好情况，时间复杂度</a:t>
            </a:r>
            <a:r>
              <a:rPr lang="en-US" altLang="zh-CN" dirty="0">
                <a:latin typeface="黑体" panose="02010609060101010101" pitchFamily="49" charset="-122"/>
                <a:ea typeface="黑体" panose="02010609060101010101" pitchFamily="49" charset="-122"/>
                <a:sym typeface="黑体" panose="02010609060101010101" pitchFamily="49" charset="-122"/>
              </a:rPr>
              <a:t>O(n)</a:t>
            </a:r>
            <a:r>
              <a:rPr lang="zh-CN" altLang="en-US" dirty="0">
                <a:latin typeface="黑体" panose="02010609060101010101" pitchFamily="49" charset="-122"/>
                <a:ea typeface="黑体" panose="02010609060101010101" pitchFamily="49" charset="-122"/>
                <a:sym typeface="黑体" panose="02010609060101010101" pitchFamily="49" charset="-122"/>
              </a:rPr>
              <a:t>。</a:t>
            </a:r>
            <a:endParaRPr lang="zh-CN" altLang="en-US" dirty="0"/>
          </a:p>
        </p:txBody>
      </p:sp>
      <p:sp>
        <p:nvSpPr>
          <p:cNvPr id="2" name="Text Box 4">
            <a:extLst>
              <a:ext uri="{FF2B5EF4-FFF2-40B4-BE49-F238E27FC236}">
                <a16:creationId xmlns:a16="http://schemas.microsoft.com/office/drawing/2014/main" id="{F579CA8E-135D-425A-BADC-11A3FB72F4FA}"/>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起泡排序算法分析</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a:extLst>
              <a:ext uri="{FF2B5EF4-FFF2-40B4-BE49-F238E27FC236}">
                <a16:creationId xmlns:a16="http://schemas.microsoft.com/office/drawing/2014/main" id="{C8CBEACF-BD89-465D-B630-6963A5D68BF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1BE1A26E-8B3E-49C7-A43C-B1F79ADE7006}" type="slidenum">
              <a:rPr lang="zh-CN" altLang="en-US" sz="2400">
                <a:solidFill>
                  <a:srgbClr val="000000"/>
                </a:solidFill>
              </a:rPr>
              <a:pPr algn="r" eaLnBrk="1" hangingPunct="1">
                <a:spcBef>
                  <a:spcPct val="50000"/>
                </a:spcBef>
                <a:buClrTx/>
                <a:buSzTx/>
                <a:buFont typeface="Arial" panose="020B0604020202020204" pitchFamily="34" charset="0"/>
                <a:buNone/>
              </a:pPr>
              <a:t>39</a:t>
            </a:fld>
            <a:endParaRPr lang="en-US" altLang="zh-CN" sz="2400"/>
          </a:p>
        </p:txBody>
      </p:sp>
      <p:sp>
        <p:nvSpPr>
          <p:cNvPr id="30725" name="Rectangle 5">
            <a:extLst>
              <a:ext uri="{FF2B5EF4-FFF2-40B4-BE49-F238E27FC236}">
                <a16:creationId xmlns:a16="http://schemas.microsoft.com/office/drawing/2014/main" id="{9093356D-8F97-4A06-BA77-ABE714FFA8A7}"/>
              </a:ext>
            </a:extLst>
          </p:cNvPr>
          <p:cNvSpPr>
            <a:spLocks noGrp="1" noChangeArrowheads="1"/>
          </p:cNvSpPr>
          <p:nvPr>
            <p:ph type="body" idx="4294967295"/>
          </p:nvPr>
        </p:nvSpPr>
        <p:spPr>
          <a:xfrm>
            <a:off x="539552" y="1268760"/>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最坏情况：初始</a:t>
            </a:r>
            <a:r>
              <a:rPr lang="zh-CN" altLang="en-US" dirty="0">
                <a:solidFill>
                  <a:srgbClr val="CC0066"/>
                </a:solidFill>
                <a:latin typeface="黑体" panose="02010609060101010101" pitchFamily="49" charset="-122"/>
                <a:ea typeface="黑体" panose="02010609060101010101" pitchFamily="49" charset="-122"/>
                <a:sym typeface="黑体" panose="02010609060101010101" pitchFamily="49" charset="-122"/>
              </a:rPr>
              <a:t>逆序</a:t>
            </a:r>
            <a:r>
              <a:rPr lang="zh-CN" altLang="en-US" dirty="0">
                <a:latin typeface="黑体" panose="02010609060101010101" pitchFamily="49" charset="-122"/>
                <a:ea typeface="黑体" panose="02010609060101010101" pitchFamily="49" charset="-122"/>
                <a:sym typeface="黑体" panose="02010609060101010101" pitchFamily="49" charset="-122"/>
              </a:rPr>
              <a:t>，执行</a:t>
            </a:r>
            <a:r>
              <a:rPr lang="en-US" altLang="zh-CN" dirty="0">
                <a:latin typeface="黑体" panose="02010609060101010101" pitchFamily="49" charset="-122"/>
                <a:ea typeface="黑体" panose="02010609060101010101" pitchFamily="49" charset="-122"/>
                <a:sym typeface="黑体" panose="02010609060101010101" pitchFamily="49" charset="-122"/>
              </a:rPr>
              <a:t>n-1</a:t>
            </a:r>
            <a:r>
              <a:rPr lang="zh-CN" altLang="en-US" dirty="0">
                <a:latin typeface="黑体" panose="02010609060101010101" pitchFamily="49" charset="-122"/>
                <a:ea typeface="黑体" panose="02010609060101010101" pitchFamily="49" charset="-122"/>
                <a:sym typeface="黑体" panose="02010609060101010101" pitchFamily="49" charset="-122"/>
              </a:rPr>
              <a:t>趟起泡,第</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趟做</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次关键字比较, 执行</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次记录交换，共计：</a:t>
            </a:r>
          </a:p>
          <a:p>
            <a:pPr eaLnBrk="1" hangingPunct="1">
              <a:lnSpc>
                <a:spcPct val="90000"/>
              </a:lnSpc>
              <a:spcBef>
                <a:spcPct val="30000"/>
              </a:spcBef>
              <a:buClr>
                <a:srgbClr val="FF0000"/>
              </a:buClr>
              <a:buSzPct val="100000"/>
            </a:pP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30000"/>
              </a:spcBef>
              <a:buClr>
                <a:srgbClr val="FF0000"/>
              </a:buClr>
              <a:buSzPct val="100000"/>
            </a:pP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30000"/>
              </a:spcBef>
              <a:buClr>
                <a:srgbClr val="FF0000"/>
              </a:buClr>
              <a:buSzPct val="100000"/>
            </a:pPr>
            <a:endParaRPr lang="en-US" altLang="zh-CN"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30000"/>
              </a:spcBef>
              <a:buClr>
                <a:srgbClr val="FF0000"/>
              </a:buClr>
              <a:buSzPct val="100000"/>
            </a:pP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起泡排序的时间复杂度为</a:t>
            </a:r>
            <a:r>
              <a:rPr lang="en-US" altLang="zh-CN" dirty="0">
                <a:solidFill>
                  <a:srgbClr val="CC0066"/>
                </a:solidFill>
                <a:latin typeface="黑体" panose="02010609060101010101" pitchFamily="49" charset="-122"/>
                <a:ea typeface="黑体" panose="02010609060101010101" pitchFamily="49" charset="-122"/>
                <a:sym typeface="黑体" panose="02010609060101010101" pitchFamily="49" charset="-122"/>
              </a:rPr>
              <a:t>O(n</a:t>
            </a:r>
            <a:r>
              <a:rPr lang="en-US" altLang="zh-CN" baseline="30000" dirty="0">
                <a:solidFill>
                  <a:srgbClr val="CC0066"/>
                </a:solidFill>
                <a:latin typeface="黑体" panose="02010609060101010101" pitchFamily="49" charset="-122"/>
                <a:ea typeface="黑体" panose="02010609060101010101" pitchFamily="49" charset="-122"/>
                <a:sym typeface="黑体" panose="02010609060101010101" pitchFamily="49" charset="-122"/>
              </a:rPr>
              <a:t>2</a:t>
            </a:r>
            <a:r>
              <a:rPr lang="en-US" altLang="zh-CN" dirty="0">
                <a:solidFill>
                  <a:srgbClr val="CC0066"/>
                </a:solidFill>
                <a:latin typeface="黑体" panose="02010609060101010101" pitchFamily="49" charset="-122"/>
                <a:ea typeface="黑体" panose="02010609060101010101" pitchFamily="49" charset="-122"/>
                <a:sym typeface="黑体" panose="02010609060101010101" pitchFamily="49" charset="-122"/>
              </a:rPr>
              <a:t>)</a:t>
            </a:r>
            <a:endParaRPr lang="zh-CN" altLang="en-US" dirty="0">
              <a:solidFill>
                <a:srgbClr val="CC0066"/>
              </a:solidFill>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起泡排序是一种</a:t>
            </a:r>
            <a:r>
              <a:rPr lang="zh-CN" altLang="en-US" dirty="0">
                <a:solidFill>
                  <a:srgbClr val="CC0066"/>
                </a:solidFill>
                <a:latin typeface="黑体" panose="02010609060101010101" pitchFamily="49" charset="-122"/>
                <a:ea typeface="黑体" panose="02010609060101010101" pitchFamily="49" charset="-122"/>
                <a:sym typeface="黑体" panose="02010609060101010101" pitchFamily="49" charset="-122"/>
              </a:rPr>
              <a:t>稳定</a:t>
            </a:r>
            <a:r>
              <a:rPr lang="zh-CN" altLang="en-US" dirty="0">
                <a:latin typeface="黑体" panose="02010609060101010101" pitchFamily="49" charset="-122"/>
                <a:ea typeface="黑体" panose="02010609060101010101" pitchFamily="49" charset="-122"/>
                <a:sym typeface="黑体" panose="02010609060101010101" pitchFamily="49" charset="-122"/>
              </a:rPr>
              <a:t>的排序方法</a:t>
            </a:r>
            <a:endParaRPr lang="en-US" altLang="zh-CN" dirty="0">
              <a:latin typeface="黑体" panose="02010609060101010101" pitchFamily="49" charset="-122"/>
              <a:ea typeface="黑体" panose="02010609060101010101" pitchFamily="49" charset="-122"/>
              <a:sym typeface="黑体" panose="02010609060101010101" pitchFamily="49" charset="-122"/>
            </a:endParaRPr>
          </a:p>
        </p:txBody>
      </p:sp>
      <p:graphicFrame>
        <p:nvGraphicFramePr>
          <p:cNvPr id="30727" name="Object 7">
            <a:extLst>
              <a:ext uri="{FF2B5EF4-FFF2-40B4-BE49-F238E27FC236}">
                <a16:creationId xmlns:a16="http://schemas.microsoft.com/office/drawing/2014/main" id="{5C885318-E676-4612-8D0C-247163C22489}"/>
              </a:ext>
            </a:extLst>
          </p:cNvPr>
          <p:cNvGraphicFramePr>
            <a:graphicFrameLocks noChangeAspect="1"/>
          </p:cNvGraphicFramePr>
          <p:nvPr>
            <p:extLst>
              <p:ext uri="{D42A27DB-BD31-4B8C-83A1-F6EECF244321}">
                <p14:modId xmlns:p14="http://schemas.microsoft.com/office/powerpoint/2010/main" val="2977108456"/>
              </p:ext>
            </p:extLst>
          </p:nvPr>
        </p:nvGraphicFramePr>
        <p:xfrm>
          <a:off x="1801812" y="2348880"/>
          <a:ext cx="5768975" cy="1676400"/>
        </p:xfrm>
        <a:graphic>
          <a:graphicData uri="http://schemas.openxmlformats.org/presentationml/2006/ole">
            <mc:AlternateContent xmlns:mc="http://schemas.openxmlformats.org/markup-compatibility/2006">
              <mc:Choice xmlns:v="urn:schemas-microsoft-com:vml" Requires="v">
                <p:oleObj r:id="rId2" imgW="1956649" imgH="838564" progId="">
                  <p:embed/>
                </p:oleObj>
              </mc:Choice>
              <mc:Fallback>
                <p:oleObj r:id="rId2" imgW="1956649" imgH="838564" progId="">
                  <p:embed/>
                  <p:pic>
                    <p:nvPicPr>
                      <p:cNvPr id="30727" name="Object 7">
                        <a:extLst>
                          <a:ext uri="{FF2B5EF4-FFF2-40B4-BE49-F238E27FC236}">
                            <a16:creationId xmlns:a16="http://schemas.microsoft.com/office/drawing/2014/main" id="{5C885318-E676-4612-8D0C-247163C224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1812" y="2348880"/>
                        <a:ext cx="57689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 Box 4">
            <a:extLst>
              <a:ext uri="{FF2B5EF4-FFF2-40B4-BE49-F238E27FC236}">
                <a16:creationId xmlns:a16="http://schemas.microsoft.com/office/drawing/2014/main" id="{FFFF0407-E64C-494C-87C3-491731830482}"/>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起泡排序算法分析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a:extLst>
              <a:ext uri="{FF2B5EF4-FFF2-40B4-BE49-F238E27FC236}">
                <a16:creationId xmlns:a16="http://schemas.microsoft.com/office/drawing/2014/main" id="{23965E52-7938-4978-BF9B-177488D3EC73}"/>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BE4938B2-05FE-4ACF-9046-D30492FD3529}" type="slidenum">
              <a:rPr lang="zh-CN" altLang="en-US" sz="2400">
                <a:solidFill>
                  <a:srgbClr val="000000"/>
                </a:solidFill>
              </a:rPr>
              <a:pPr algn="r" eaLnBrk="1" hangingPunct="1">
                <a:spcBef>
                  <a:spcPct val="50000"/>
                </a:spcBef>
                <a:buClrTx/>
                <a:buSzTx/>
                <a:buFont typeface="Arial" panose="020B0604020202020204" pitchFamily="34" charset="0"/>
                <a:buNone/>
              </a:pPr>
              <a:t>4</a:t>
            </a:fld>
            <a:endParaRPr lang="en-US" altLang="zh-CN" sz="2400"/>
          </a:p>
        </p:txBody>
      </p:sp>
      <p:sp>
        <p:nvSpPr>
          <p:cNvPr id="6149" name="Rectangle 5">
            <a:extLst>
              <a:ext uri="{FF2B5EF4-FFF2-40B4-BE49-F238E27FC236}">
                <a16:creationId xmlns:a16="http://schemas.microsoft.com/office/drawing/2014/main" id="{B00E74CB-031B-4043-B35B-68BBA20E1DC3}"/>
              </a:ext>
            </a:extLst>
          </p:cNvPr>
          <p:cNvSpPr>
            <a:spLocks noGrp="1" noChangeArrowheads="1"/>
          </p:cNvSpPr>
          <p:nvPr>
            <p:ph type="body" idx="4294967295"/>
          </p:nvPr>
        </p:nvSpPr>
        <p:spPr>
          <a:xfrm>
            <a:off x="539552" y="1268760"/>
            <a:ext cx="8763000" cy="115828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20000"/>
              </a:lnSpc>
              <a:spcBef>
                <a:spcPct val="70000"/>
              </a:spcBef>
            </a:pPr>
            <a:r>
              <a:rPr lang="zh-CN" altLang="zh-CN" dirty="0">
                <a:latin typeface="黑体" panose="02010609060101010101" pitchFamily="49" charset="-122"/>
                <a:ea typeface="黑体" panose="02010609060101010101" pitchFamily="49" charset="-122"/>
                <a:sym typeface="黑体" panose="02010609060101010101" pitchFamily="49" charset="-122"/>
              </a:rPr>
              <a:t>排序的时间复杂度可用算法执行中的记录关键字比较次数与记录移动次数来衡量。</a:t>
            </a:r>
            <a:endParaRPr lang="zh-CN" altLang="zh-CN" dirty="0"/>
          </a:p>
        </p:txBody>
      </p:sp>
      <p:sp>
        <p:nvSpPr>
          <p:cNvPr id="2" name="Text Box 4">
            <a:extLst>
              <a:ext uri="{FF2B5EF4-FFF2-40B4-BE49-F238E27FC236}">
                <a16:creationId xmlns:a16="http://schemas.microsoft.com/office/drawing/2014/main" id="{A0769F5E-136C-48F2-9692-B1D2A6218148}"/>
              </a:ext>
            </a:extLst>
          </p:cNvPr>
          <p:cNvSpPr>
            <a:spLocks noChangeArrowheads="1"/>
          </p:cNvSpPr>
          <p:nvPr/>
        </p:nvSpPr>
        <p:spPr bwMode="auto">
          <a:xfrm>
            <a:off x="362272" y="18864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三、排序时间复杂度</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a:extLst>
              <a:ext uri="{FF2B5EF4-FFF2-40B4-BE49-F238E27FC236}">
                <a16:creationId xmlns:a16="http://schemas.microsoft.com/office/drawing/2014/main" id="{C8CBEACF-BD89-465D-B630-6963A5D68BF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1BE1A26E-8B3E-49C7-A43C-B1F79ADE7006}" type="slidenum">
              <a:rPr lang="zh-CN" altLang="en-US" sz="2400">
                <a:solidFill>
                  <a:srgbClr val="000000"/>
                </a:solidFill>
              </a:rPr>
              <a:pPr algn="r" eaLnBrk="1" hangingPunct="1">
                <a:spcBef>
                  <a:spcPct val="50000"/>
                </a:spcBef>
                <a:buClrTx/>
                <a:buSzTx/>
                <a:buFont typeface="Arial" panose="020B0604020202020204" pitchFamily="34" charset="0"/>
                <a:buNone/>
              </a:pPr>
              <a:t>40</a:t>
            </a:fld>
            <a:endParaRPr lang="en-US" altLang="zh-CN" sz="2400"/>
          </a:p>
        </p:txBody>
      </p:sp>
      <p:sp>
        <p:nvSpPr>
          <p:cNvPr id="2" name="Text Box 4">
            <a:extLst>
              <a:ext uri="{FF2B5EF4-FFF2-40B4-BE49-F238E27FC236}">
                <a16:creationId xmlns:a16="http://schemas.microsoft.com/office/drawing/2014/main" id="{FFFF0407-E64C-494C-87C3-491731830482}"/>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起泡排序算法分析</a:t>
            </a:r>
          </a:p>
        </p:txBody>
      </p:sp>
      <p:graphicFrame>
        <p:nvGraphicFramePr>
          <p:cNvPr id="7" name="表格 3">
            <a:extLst>
              <a:ext uri="{FF2B5EF4-FFF2-40B4-BE49-F238E27FC236}">
                <a16:creationId xmlns:a16="http://schemas.microsoft.com/office/drawing/2014/main" id="{1433488B-232F-43B3-82D2-55B61D7929AA}"/>
              </a:ext>
            </a:extLst>
          </p:cNvPr>
          <p:cNvGraphicFramePr>
            <a:graphicFrameLocks noGrp="1"/>
          </p:cNvGraphicFramePr>
          <p:nvPr>
            <p:extLst>
              <p:ext uri="{D42A27DB-BD31-4B8C-83A1-F6EECF244321}">
                <p14:modId xmlns:p14="http://schemas.microsoft.com/office/powerpoint/2010/main" val="409142816"/>
              </p:ext>
            </p:extLst>
          </p:nvPr>
        </p:nvGraphicFramePr>
        <p:xfrm>
          <a:off x="1043608" y="1340768"/>
          <a:ext cx="7128792" cy="4937254"/>
        </p:xfrm>
        <a:graphic>
          <a:graphicData uri="http://schemas.openxmlformats.org/drawingml/2006/table">
            <a:tbl>
              <a:tblPr firstRow="1" bandRow="1">
                <a:tableStyleId>{21E4AEA4-8DFA-4A89-87EB-49C32662AFE0}</a:tableStyleId>
              </a:tblPr>
              <a:tblGrid>
                <a:gridCol w="4881673">
                  <a:extLst>
                    <a:ext uri="{9D8B030D-6E8A-4147-A177-3AD203B41FA5}">
                      <a16:colId xmlns:a16="http://schemas.microsoft.com/office/drawing/2014/main" val="1677247194"/>
                    </a:ext>
                  </a:extLst>
                </a:gridCol>
                <a:gridCol w="2247119">
                  <a:extLst>
                    <a:ext uri="{9D8B030D-6E8A-4147-A177-3AD203B41FA5}">
                      <a16:colId xmlns:a16="http://schemas.microsoft.com/office/drawing/2014/main" val="29205442"/>
                    </a:ext>
                  </a:extLst>
                </a:gridCol>
              </a:tblGrid>
              <a:tr h="705322">
                <a:tc>
                  <a:txBody>
                    <a:bodyPr/>
                    <a:lstStyle/>
                    <a:p>
                      <a:pPr marL="0" algn="ctr" defTabSz="914400" rtl="0" eaLnBrk="1" latinLnBrk="0" hangingPunct="1"/>
                      <a:r>
                        <a:rPr lang="zh-CN" altLang="en-US" sz="2800" b="0" kern="1200" dirty="0">
                          <a:solidFill>
                            <a:schemeClr val="dk1"/>
                          </a:solidFill>
                          <a:latin typeface="+mn-ea"/>
                          <a:ea typeface="+mn-ea"/>
                          <a:cs typeface="+mn-cs"/>
                        </a:rPr>
                        <a:t>最好情况时间复杂度</a:t>
                      </a:r>
                    </a:p>
                  </a:txBody>
                  <a:tcPr anchor="ctr">
                    <a:solidFill>
                      <a:srgbClr val="F6E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b="0" kern="1200" dirty="0">
                        <a:solidFill>
                          <a:schemeClr val="dk1"/>
                        </a:solidFill>
                        <a:latin typeface="+mn-ea"/>
                        <a:ea typeface="+mn-ea"/>
                        <a:cs typeface="+mn-cs"/>
                      </a:endParaRPr>
                    </a:p>
                  </a:txBody>
                  <a:tcPr anchor="ctr">
                    <a:solidFill>
                      <a:srgbClr val="F6E7E7"/>
                    </a:solidFill>
                  </a:tcPr>
                </a:tc>
                <a:extLst>
                  <a:ext uri="{0D108BD9-81ED-4DB2-BD59-A6C34878D82A}">
                    <a16:rowId xmlns:a16="http://schemas.microsoft.com/office/drawing/2014/main" val="3968162967"/>
                  </a:ext>
                </a:extLst>
              </a:tr>
              <a:tr h="705322">
                <a:tc>
                  <a:txBody>
                    <a:bodyPr/>
                    <a:lstStyle/>
                    <a:p>
                      <a:pPr algn="ctr"/>
                      <a:r>
                        <a:rPr lang="zh-CN" altLang="en-US" sz="2800" b="0" dirty="0">
                          <a:latin typeface="+mn-ea"/>
                          <a:ea typeface="+mn-ea"/>
                        </a:rPr>
                        <a:t>最坏情况时间复杂度</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b="0" dirty="0">
                        <a:latin typeface="+mn-ea"/>
                        <a:ea typeface="+mn-ea"/>
                      </a:endParaRPr>
                    </a:p>
                  </a:txBody>
                  <a:tcPr anchor="ctr"/>
                </a:tc>
                <a:extLst>
                  <a:ext uri="{0D108BD9-81ED-4DB2-BD59-A6C34878D82A}">
                    <a16:rowId xmlns:a16="http://schemas.microsoft.com/office/drawing/2014/main" val="947751764"/>
                  </a:ext>
                </a:extLst>
              </a:tr>
              <a:tr h="705322">
                <a:tc>
                  <a:txBody>
                    <a:bodyPr/>
                    <a:lstStyle/>
                    <a:p>
                      <a:pPr algn="ctr"/>
                      <a:r>
                        <a:rPr lang="zh-CN" altLang="en-US" sz="2800" b="0" dirty="0">
                          <a:latin typeface="+mn-ea"/>
                          <a:ea typeface="+mn-ea"/>
                        </a:rPr>
                        <a:t>平均情况时间复杂度</a:t>
                      </a:r>
                    </a:p>
                  </a:txBody>
                  <a:tcPr anchor="ctr"/>
                </a:tc>
                <a:tc>
                  <a:txBody>
                    <a:bodyPr/>
                    <a:lstStyle/>
                    <a:p>
                      <a:pPr algn="just" eaLnBrk="1" hangingPunct="1">
                        <a:spcBef>
                          <a:spcPct val="50000"/>
                        </a:spcBef>
                        <a:buClr>
                          <a:srgbClr val="FF0000"/>
                        </a:buClr>
                        <a:buSzPct val="100000"/>
                      </a:pPr>
                      <a:r>
                        <a:rPr lang="en-US" altLang="zh-CN" sz="2800" b="0" baseline="0" dirty="0">
                          <a:latin typeface="+mn-ea"/>
                          <a:ea typeface="+mn-ea"/>
                          <a:sym typeface="黑体" panose="02010609060101010101" pitchFamily="49" charset="-122"/>
                        </a:rPr>
                        <a:t>   </a:t>
                      </a:r>
                      <a:endParaRPr lang="zh-CN" altLang="en-US" sz="2800" b="0" i="0" kern="1200" dirty="0">
                        <a:solidFill>
                          <a:schemeClr val="dk1"/>
                        </a:solidFill>
                        <a:effectLst/>
                        <a:latin typeface="+mn-ea"/>
                        <a:ea typeface="+mn-ea"/>
                        <a:cs typeface="+mn-cs"/>
                        <a:sym typeface="黑体" panose="02010609060101010101" pitchFamily="49" charset="-122"/>
                      </a:endParaRPr>
                    </a:p>
                  </a:txBody>
                  <a:tcPr anchor="ctr"/>
                </a:tc>
                <a:extLst>
                  <a:ext uri="{0D108BD9-81ED-4DB2-BD59-A6C34878D82A}">
                    <a16:rowId xmlns:a16="http://schemas.microsoft.com/office/drawing/2014/main" val="1214173241"/>
                  </a:ext>
                </a:extLst>
              </a:tr>
              <a:tr h="705322">
                <a:tc>
                  <a:txBody>
                    <a:bodyPr/>
                    <a:lstStyle/>
                    <a:p>
                      <a:pPr algn="ctr"/>
                      <a:r>
                        <a:rPr lang="zh-CN" altLang="en-US" sz="2800" b="0" dirty="0">
                          <a:latin typeface="+mn-ea"/>
                          <a:ea typeface="+mn-ea"/>
                        </a:rPr>
                        <a:t>空间复杂度</a:t>
                      </a:r>
                    </a:p>
                  </a:txBody>
                  <a:tcPr anchor="ctr"/>
                </a:tc>
                <a:tc>
                  <a:txBody>
                    <a:bodyPr/>
                    <a:lstStyle/>
                    <a:p>
                      <a:pPr algn="ctr"/>
                      <a:endParaRPr lang="zh-CN" altLang="en-US" sz="2800" b="0" dirty="0">
                        <a:latin typeface="+mn-ea"/>
                        <a:ea typeface="+mn-ea"/>
                      </a:endParaRPr>
                    </a:p>
                  </a:txBody>
                  <a:tcPr anchor="ctr"/>
                </a:tc>
                <a:extLst>
                  <a:ext uri="{0D108BD9-81ED-4DB2-BD59-A6C34878D82A}">
                    <a16:rowId xmlns:a16="http://schemas.microsoft.com/office/drawing/2014/main" val="3199917565"/>
                  </a:ext>
                </a:extLst>
              </a:tr>
              <a:tr h="705322">
                <a:tc>
                  <a:txBody>
                    <a:bodyPr/>
                    <a:lstStyle/>
                    <a:p>
                      <a:pPr algn="ctr"/>
                      <a:r>
                        <a:rPr lang="zh-CN" altLang="en-US" sz="2800" b="0" dirty="0">
                          <a:latin typeface="+mn-ea"/>
                          <a:ea typeface="+mn-ea"/>
                        </a:rPr>
                        <a:t>时间复杂度与初始数据有关</a:t>
                      </a:r>
                    </a:p>
                  </a:txBody>
                  <a:tcPr anchor="ctr"/>
                </a:tc>
                <a:tc>
                  <a:txBody>
                    <a:bodyPr/>
                    <a:lstStyle/>
                    <a:p>
                      <a:pPr algn="ctr"/>
                      <a:endParaRPr lang="zh-CN" altLang="en-US" sz="2800" b="0" dirty="0">
                        <a:latin typeface="+mn-ea"/>
                        <a:ea typeface="+mn-ea"/>
                      </a:endParaRPr>
                    </a:p>
                  </a:txBody>
                  <a:tcPr anchor="ctr"/>
                </a:tc>
                <a:extLst>
                  <a:ext uri="{0D108BD9-81ED-4DB2-BD59-A6C34878D82A}">
                    <a16:rowId xmlns:a16="http://schemas.microsoft.com/office/drawing/2014/main" val="3248287171"/>
                  </a:ext>
                </a:extLst>
              </a:tr>
              <a:tr h="705322">
                <a:tc>
                  <a:txBody>
                    <a:bodyPr/>
                    <a:lstStyle/>
                    <a:p>
                      <a:pPr algn="ctr"/>
                      <a:r>
                        <a:rPr lang="zh-CN" altLang="en-US" sz="2800" b="0" dirty="0">
                          <a:latin typeface="+mn-ea"/>
                          <a:ea typeface="+mn-ea"/>
                        </a:rPr>
                        <a:t>找前</a:t>
                      </a:r>
                      <a:r>
                        <a:rPr lang="en-US" altLang="zh-CN" sz="2800" b="0" dirty="0">
                          <a:latin typeface="+mn-ea"/>
                          <a:ea typeface="+mn-ea"/>
                        </a:rPr>
                        <a:t>k</a:t>
                      </a:r>
                      <a:r>
                        <a:rPr lang="zh-CN" altLang="en-US" sz="2800" b="0" dirty="0">
                          <a:latin typeface="+mn-ea"/>
                          <a:ea typeface="+mn-ea"/>
                        </a:rPr>
                        <a:t>大、前</a:t>
                      </a:r>
                      <a:r>
                        <a:rPr lang="en-US" altLang="zh-CN" sz="2800" b="0" dirty="0">
                          <a:latin typeface="+mn-ea"/>
                          <a:ea typeface="+mn-ea"/>
                        </a:rPr>
                        <a:t>k</a:t>
                      </a:r>
                      <a:r>
                        <a:rPr lang="zh-CN" altLang="en-US" sz="2800" b="0" dirty="0">
                          <a:latin typeface="+mn-ea"/>
                          <a:ea typeface="+mn-ea"/>
                        </a:rPr>
                        <a:t>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b="0" dirty="0">
                        <a:latin typeface="+mn-ea"/>
                        <a:ea typeface="+mn-ea"/>
                      </a:endParaRPr>
                    </a:p>
                  </a:txBody>
                  <a:tcPr anchor="ctr"/>
                </a:tc>
                <a:extLst>
                  <a:ext uri="{0D108BD9-81ED-4DB2-BD59-A6C34878D82A}">
                    <a16:rowId xmlns:a16="http://schemas.microsoft.com/office/drawing/2014/main" val="1023600082"/>
                  </a:ext>
                </a:extLst>
              </a:tr>
              <a:tr h="705322">
                <a:tc>
                  <a:txBody>
                    <a:bodyPr/>
                    <a:lstStyle/>
                    <a:p>
                      <a:pPr algn="ctr"/>
                      <a:r>
                        <a:rPr lang="zh-CN" altLang="en-US" sz="2800" b="0" dirty="0">
                          <a:latin typeface="+mn-ea"/>
                          <a:ea typeface="+mn-ea"/>
                        </a:rPr>
                        <a:t>稳定</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b="0" dirty="0">
                        <a:latin typeface="+mn-ea"/>
                        <a:ea typeface="+mn-ea"/>
                      </a:endParaRPr>
                    </a:p>
                  </a:txBody>
                  <a:tcPr anchor="ctr"/>
                </a:tc>
                <a:extLst>
                  <a:ext uri="{0D108BD9-81ED-4DB2-BD59-A6C34878D82A}">
                    <a16:rowId xmlns:a16="http://schemas.microsoft.com/office/drawing/2014/main" val="2251443621"/>
                  </a:ext>
                </a:extLst>
              </a:tr>
            </a:tbl>
          </a:graphicData>
        </a:graphic>
      </p:graphicFrame>
      <p:sp>
        <p:nvSpPr>
          <p:cNvPr id="8" name="矩形 7">
            <a:extLst>
              <a:ext uri="{FF2B5EF4-FFF2-40B4-BE49-F238E27FC236}">
                <a16:creationId xmlns:a16="http://schemas.microsoft.com/office/drawing/2014/main" id="{7141170E-2066-49A1-AD43-4E27DA0C0C3E}"/>
              </a:ext>
            </a:extLst>
          </p:cNvPr>
          <p:cNvSpPr/>
          <p:nvPr/>
        </p:nvSpPr>
        <p:spPr>
          <a:xfrm>
            <a:off x="6782452" y="4273932"/>
            <a:ext cx="381836" cy="523220"/>
          </a:xfrm>
          <a:prstGeom prst="rect">
            <a:avLst/>
          </a:prstGeom>
          <a:noFill/>
        </p:spPr>
        <p:txBody>
          <a:bodyPr wrap="none" lIns="91440" tIns="45720" rIns="91440" bIns="45720">
            <a:spAutoFit/>
          </a:bodyPr>
          <a:lstStyle/>
          <a:p>
            <a:pPr algn="ctr"/>
            <a:r>
              <a:rPr lang="zh-CN" altLang="en-US" sz="2800" b="1" cap="none" spc="0" dirty="0">
                <a:ln w="22225">
                  <a:solidFill>
                    <a:schemeClr val="accent2"/>
                  </a:solidFill>
                  <a:prstDash val="solid"/>
                </a:ln>
                <a:solidFill>
                  <a:schemeClr val="accent2">
                    <a:lumMod val="40000"/>
                    <a:lumOff val="60000"/>
                  </a:schemeClr>
                </a:solidFill>
                <a:effectLst/>
              </a:rPr>
              <a:t>√</a:t>
            </a:r>
          </a:p>
        </p:txBody>
      </p:sp>
      <p:sp>
        <p:nvSpPr>
          <p:cNvPr id="9" name="矩形 8">
            <a:extLst>
              <a:ext uri="{FF2B5EF4-FFF2-40B4-BE49-F238E27FC236}">
                <a16:creationId xmlns:a16="http://schemas.microsoft.com/office/drawing/2014/main" id="{AEB54FBC-85FB-4F17-812B-B2F9B597D94B}"/>
              </a:ext>
            </a:extLst>
          </p:cNvPr>
          <p:cNvSpPr/>
          <p:nvPr/>
        </p:nvSpPr>
        <p:spPr>
          <a:xfrm>
            <a:off x="6804248" y="5642084"/>
            <a:ext cx="381836" cy="523220"/>
          </a:xfrm>
          <a:prstGeom prst="rect">
            <a:avLst/>
          </a:prstGeom>
          <a:noFill/>
        </p:spPr>
        <p:txBody>
          <a:bodyPr wrap="none" lIns="91440" tIns="45720" rIns="91440" bIns="45720">
            <a:spAutoFit/>
          </a:bodyPr>
          <a:lstStyle/>
          <a:p>
            <a:pPr algn="ctr"/>
            <a:r>
              <a:rPr lang="zh-CN" altLang="en-US" sz="2800" b="1" cap="none" spc="0" dirty="0">
                <a:ln w="22225">
                  <a:solidFill>
                    <a:schemeClr val="accent2"/>
                  </a:solidFill>
                  <a:prstDash val="solid"/>
                </a:ln>
                <a:solidFill>
                  <a:schemeClr val="accent2">
                    <a:lumMod val="40000"/>
                    <a:lumOff val="60000"/>
                  </a:schemeClr>
                </a:solidFill>
                <a:effectLst/>
              </a:rPr>
              <a:t>√</a:t>
            </a:r>
          </a:p>
        </p:txBody>
      </p:sp>
      <p:sp>
        <p:nvSpPr>
          <p:cNvPr id="11" name="文本框 10">
            <a:extLst>
              <a:ext uri="{FF2B5EF4-FFF2-40B4-BE49-F238E27FC236}">
                <a16:creationId xmlns:a16="http://schemas.microsoft.com/office/drawing/2014/main" id="{010A41E3-C2E9-45E2-AFA1-27E02C60088F}"/>
              </a:ext>
            </a:extLst>
          </p:cNvPr>
          <p:cNvSpPr txBox="1"/>
          <p:nvPr/>
        </p:nvSpPr>
        <p:spPr>
          <a:xfrm>
            <a:off x="6500846" y="3556894"/>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a:t>
            </a:r>
            <a:r>
              <a:rPr lang="en-US" altLang="zh-CN" sz="2800" i="0" dirty="0">
                <a:solidFill>
                  <a:schemeClr val="dk1"/>
                </a:solidFill>
                <a:latin typeface="+mn-lt"/>
                <a:ea typeface="+mn-ea"/>
              </a:rPr>
              <a:t>1</a:t>
            </a:r>
            <a:r>
              <a:rPr lang="en-US" altLang="zh-CN" sz="2800" i="0" kern="1200" dirty="0">
                <a:solidFill>
                  <a:schemeClr val="dk1"/>
                </a:solidFill>
                <a:latin typeface="+mn-lt"/>
                <a:ea typeface="+mn-ea"/>
                <a:cs typeface="+mn-cs"/>
              </a:rPr>
              <a:t>)</a:t>
            </a:r>
            <a:endParaRPr lang="zh-CN" altLang="en-US" sz="2800" i="0" kern="1200" dirty="0">
              <a:solidFill>
                <a:schemeClr val="dk1"/>
              </a:solidFill>
              <a:latin typeface="+mn-lt"/>
              <a:ea typeface="+mn-ea"/>
              <a:cs typeface="+mn-cs"/>
            </a:endParaRPr>
          </a:p>
        </p:txBody>
      </p:sp>
      <p:sp>
        <p:nvSpPr>
          <p:cNvPr id="12" name="文本框 11">
            <a:extLst>
              <a:ext uri="{FF2B5EF4-FFF2-40B4-BE49-F238E27FC236}">
                <a16:creationId xmlns:a16="http://schemas.microsoft.com/office/drawing/2014/main" id="{F3F12EA9-C00B-46A7-8766-C35B247B418F}"/>
              </a:ext>
            </a:extLst>
          </p:cNvPr>
          <p:cNvSpPr txBox="1"/>
          <p:nvPr/>
        </p:nvSpPr>
        <p:spPr>
          <a:xfrm>
            <a:off x="6479050" y="4899489"/>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a:t>
            </a:r>
            <a:r>
              <a:rPr lang="en-US" altLang="zh-CN" sz="2800" i="0" kern="1200" dirty="0" err="1">
                <a:solidFill>
                  <a:schemeClr val="dk1"/>
                </a:solidFill>
                <a:latin typeface="+mn-lt"/>
                <a:ea typeface="+mn-ea"/>
                <a:cs typeface="+mn-cs"/>
              </a:rPr>
              <a:t>kn</a:t>
            </a:r>
            <a:r>
              <a:rPr lang="en-US" altLang="zh-CN" sz="2800" i="0" kern="1200" dirty="0">
                <a:solidFill>
                  <a:schemeClr val="dk1"/>
                </a:solidFill>
                <a:latin typeface="+mn-lt"/>
                <a:ea typeface="+mn-ea"/>
                <a:cs typeface="+mn-cs"/>
              </a:rPr>
              <a:t>)</a:t>
            </a:r>
            <a:endParaRPr lang="zh-CN" altLang="en-US" sz="2800" i="0" kern="1200" dirty="0">
              <a:solidFill>
                <a:schemeClr val="dk1"/>
              </a:solidFill>
              <a:latin typeface="+mn-lt"/>
              <a:ea typeface="+mn-ea"/>
              <a:cs typeface="+mn-cs"/>
            </a:endParaRPr>
          </a:p>
        </p:txBody>
      </p:sp>
      <p:sp>
        <p:nvSpPr>
          <p:cNvPr id="14" name="文本框 13">
            <a:extLst>
              <a:ext uri="{FF2B5EF4-FFF2-40B4-BE49-F238E27FC236}">
                <a16:creationId xmlns:a16="http://schemas.microsoft.com/office/drawing/2014/main" id="{839704A3-7F18-4653-B764-6255E0500E63}"/>
              </a:ext>
            </a:extLst>
          </p:cNvPr>
          <p:cNvSpPr txBox="1"/>
          <p:nvPr/>
        </p:nvSpPr>
        <p:spPr>
          <a:xfrm>
            <a:off x="6588224" y="1393612"/>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a:t>
            </a:r>
            <a:r>
              <a:rPr lang="en-US" altLang="zh-CN" sz="2800" i="0" dirty="0">
                <a:solidFill>
                  <a:schemeClr val="dk1"/>
                </a:solidFill>
                <a:latin typeface="+mn-lt"/>
                <a:ea typeface="+mn-ea"/>
              </a:rPr>
              <a:t>n</a:t>
            </a:r>
            <a:r>
              <a:rPr lang="en-US" altLang="zh-CN" sz="2800" i="0" kern="1200" dirty="0">
                <a:solidFill>
                  <a:schemeClr val="dk1"/>
                </a:solidFill>
                <a:latin typeface="+mn-lt"/>
                <a:ea typeface="+mn-ea"/>
                <a:cs typeface="+mn-cs"/>
              </a:rPr>
              <a:t>)</a:t>
            </a:r>
            <a:endParaRPr lang="zh-CN" altLang="en-US" sz="2800" i="0" kern="1200" dirty="0">
              <a:solidFill>
                <a:schemeClr val="dk1"/>
              </a:solidFill>
              <a:latin typeface="+mn-lt"/>
              <a:ea typeface="+mn-ea"/>
              <a:cs typeface="+mn-cs"/>
            </a:endParaRPr>
          </a:p>
        </p:txBody>
      </p:sp>
      <p:sp>
        <p:nvSpPr>
          <p:cNvPr id="15" name="文本框 14">
            <a:extLst>
              <a:ext uri="{FF2B5EF4-FFF2-40B4-BE49-F238E27FC236}">
                <a16:creationId xmlns:a16="http://schemas.microsoft.com/office/drawing/2014/main" id="{EB019A66-3E01-4D2B-AFDF-B140B918445F}"/>
              </a:ext>
            </a:extLst>
          </p:cNvPr>
          <p:cNvSpPr txBox="1"/>
          <p:nvPr/>
        </p:nvSpPr>
        <p:spPr>
          <a:xfrm>
            <a:off x="6588224" y="2132856"/>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a:t>
            </a:r>
            <a:r>
              <a:rPr lang="en-US" altLang="zh-CN" sz="2800" i="0" dirty="0">
                <a:solidFill>
                  <a:schemeClr val="dk1"/>
                </a:solidFill>
                <a:latin typeface="+mn-lt"/>
                <a:ea typeface="+mn-ea"/>
              </a:rPr>
              <a:t>n</a:t>
            </a:r>
            <a:r>
              <a:rPr lang="en-US" altLang="zh-CN" sz="2800" i="0" baseline="30000" dirty="0">
                <a:solidFill>
                  <a:schemeClr val="dk1"/>
                </a:solidFill>
                <a:latin typeface="+mn-lt"/>
                <a:ea typeface="+mn-ea"/>
              </a:rPr>
              <a:t>2</a:t>
            </a:r>
            <a:r>
              <a:rPr lang="en-US" altLang="zh-CN" sz="2800" i="0" kern="1200" dirty="0">
                <a:solidFill>
                  <a:schemeClr val="dk1"/>
                </a:solidFill>
                <a:latin typeface="+mn-lt"/>
                <a:ea typeface="+mn-ea"/>
                <a:cs typeface="+mn-cs"/>
              </a:rPr>
              <a:t>)</a:t>
            </a:r>
            <a:endParaRPr lang="zh-CN" altLang="en-US" sz="2800" i="0" kern="1200" dirty="0">
              <a:solidFill>
                <a:schemeClr val="dk1"/>
              </a:solidFill>
              <a:latin typeface="+mn-lt"/>
              <a:ea typeface="+mn-ea"/>
              <a:cs typeface="+mn-cs"/>
            </a:endParaRPr>
          </a:p>
        </p:txBody>
      </p:sp>
      <p:sp>
        <p:nvSpPr>
          <p:cNvPr id="16" name="文本框 15">
            <a:extLst>
              <a:ext uri="{FF2B5EF4-FFF2-40B4-BE49-F238E27FC236}">
                <a16:creationId xmlns:a16="http://schemas.microsoft.com/office/drawing/2014/main" id="{93D883A7-36A9-40FF-B11E-AFB7EECEF6F0}"/>
              </a:ext>
            </a:extLst>
          </p:cNvPr>
          <p:cNvSpPr txBox="1"/>
          <p:nvPr/>
        </p:nvSpPr>
        <p:spPr>
          <a:xfrm>
            <a:off x="6588224" y="2872100"/>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a:t>
            </a:r>
            <a:r>
              <a:rPr lang="en-US" altLang="zh-CN" sz="2800" i="0" dirty="0">
                <a:solidFill>
                  <a:schemeClr val="dk1"/>
                </a:solidFill>
                <a:latin typeface="+mn-lt"/>
                <a:ea typeface="+mn-ea"/>
              </a:rPr>
              <a:t>n</a:t>
            </a:r>
            <a:r>
              <a:rPr lang="en-US" altLang="zh-CN" sz="2800" i="0" baseline="30000" dirty="0">
                <a:solidFill>
                  <a:schemeClr val="dk1"/>
                </a:solidFill>
                <a:latin typeface="+mn-lt"/>
                <a:ea typeface="+mn-ea"/>
              </a:rPr>
              <a:t>2</a:t>
            </a:r>
            <a:r>
              <a:rPr lang="en-US" altLang="zh-CN" sz="2800" i="0" kern="1200" dirty="0">
                <a:solidFill>
                  <a:schemeClr val="dk1"/>
                </a:solidFill>
                <a:latin typeface="+mn-lt"/>
                <a:ea typeface="+mn-ea"/>
                <a:cs typeface="+mn-cs"/>
              </a:rPr>
              <a:t>)</a:t>
            </a:r>
            <a:endParaRPr lang="zh-CN" altLang="en-US" sz="2800" i="0" kern="1200" dirty="0">
              <a:solidFill>
                <a:schemeClr val="dk1"/>
              </a:solidFill>
              <a:latin typeface="+mn-lt"/>
              <a:ea typeface="+mn-ea"/>
              <a:cs typeface="+mn-cs"/>
            </a:endParaRPr>
          </a:p>
        </p:txBody>
      </p:sp>
    </p:spTree>
    <p:extLst>
      <p:ext uri="{BB962C8B-B14F-4D97-AF65-F5344CB8AC3E}">
        <p14:creationId xmlns:p14="http://schemas.microsoft.com/office/powerpoint/2010/main" val="1479469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P spid="12" grpId="0"/>
      <p:bldP spid="14" grpId="0"/>
      <p:bldP spid="15" grpId="0"/>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2B1BD6A-A8B4-4A55-88E7-B7D98FB17F38}"/>
              </a:ext>
            </a:extLst>
          </p:cNvPr>
          <p:cNvSpPr>
            <a:spLocks noGrp="1" noChangeArrowheads="1"/>
          </p:cNvSpPr>
          <p:nvPr>
            <p:ph type="title" idx="4294967295"/>
          </p:nvPr>
        </p:nvSpPr>
        <p:spPr>
          <a:xfrm>
            <a:off x="493712" y="1196752"/>
            <a:ext cx="5715000" cy="685800"/>
          </a:xfrm>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zh-CN" altLang="en-US" sz="3200" dirty="0">
                <a:latin typeface="黑体" panose="02010609060101010101" pitchFamily="49" charset="-122"/>
                <a:ea typeface="黑体" panose="02010609060101010101" pitchFamily="49" charset="-122"/>
                <a:sym typeface="黑体" panose="02010609060101010101" pitchFamily="49" charset="-122"/>
              </a:rPr>
              <a:t>二、快速排序</a:t>
            </a:r>
            <a:endParaRPr lang="en-US" altLang="zh-CN" sz="3200" dirty="0">
              <a:latin typeface="黑体" panose="02010609060101010101" pitchFamily="49" charset="-122"/>
              <a:ea typeface="黑体" panose="02010609060101010101" pitchFamily="49" charset="-122"/>
              <a:sym typeface="黑体" panose="02010609060101010101" pitchFamily="49" charset="-122"/>
            </a:endParaRPr>
          </a:p>
        </p:txBody>
      </p:sp>
      <p:sp>
        <p:nvSpPr>
          <p:cNvPr id="31747" name="Text Box 3">
            <a:extLst>
              <a:ext uri="{FF2B5EF4-FFF2-40B4-BE49-F238E27FC236}">
                <a16:creationId xmlns:a16="http://schemas.microsoft.com/office/drawing/2014/main" id="{012DF100-79A3-48D3-B016-5229436688A4}"/>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85938B91-20C7-4D3E-8E02-493C1F95552B}" type="slidenum">
              <a:rPr lang="zh-CN" altLang="en-US" sz="2400">
                <a:solidFill>
                  <a:srgbClr val="000000"/>
                </a:solidFill>
              </a:rPr>
              <a:pPr algn="r" eaLnBrk="1" hangingPunct="1">
                <a:spcBef>
                  <a:spcPct val="50000"/>
                </a:spcBef>
                <a:buClrTx/>
                <a:buSzTx/>
                <a:buFont typeface="Arial" panose="020B0604020202020204" pitchFamily="34" charset="0"/>
                <a:buNone/>
              </a:pPr>
              <a:t>41</a:t>
            </a:fld>
            <a:endParaRPr lang="en-US" altLang="zh-CN" sz="2400"/>
          </a:p>
        </p:txBody>
      </p:sp>
      <p:sp>
        <p:nvSpPr>
          <p:cNvPr id="31749" name="Rectangle 5">
            <a:extLst>
              <a:ext uri="{FF2B5EF4-FFF2-40B4-BE49-F238E27FC236}">
                <a16:creationId xmlns:a16="http://schemas.microsoft.com/office/drawing/2014/main" id="{5868A629-1066-45CA-B9BD-6AF821CF7492}"/>
              </a:ext>
            </a:extLst>
          </p:cNvPr>
          <p:cNvSpPr>
            <a:spLocks noGrp="1" noChangeArrowheads="1"/>
          </p:cNvSpPr>
          <p:nvPr>
            <p:ph type="body" idx="4294967295"/>
          </p:nvPr>
        </p:nvSpPr>
        <p:spPr>
          <a:xfrm>
            <a:off x="417512" y="2034952"/>
            <a:ext cx="8763000" cy="392271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50000"/>
              </a:spcBef>
              <a:buClr>
                <a:srgbClr val="FF0000"/>
              </a:buClr>
              <a:buSzPct val="100000"/>
              <a:buFont typeface="Wingdings" panose="05000000000000000000" pitchFamily="2" charset="2"/>
              <a:buChar char="p"/>
            </a:pPr>
            <a:r>
              <a:rPr lang="zh-CN" altLang="zh-CN" dirty="0">
                <a:latin typeface="黑体" panose="02010609060101010101" pitchFamily="49" charset="-122"/>
                <a:ea typeface="黑体" panose="02010609060101010101" pitchFamily="49" charset="-122"/>
                <a:sym typeface="黑体" panose="02010609060101010101" pitchFamily="49" charset="-122"/>
              </a:rPr>
              <a:t>任取待排序记录序列中的某个记录(例如取第一个记录)作为基准(枢),按照该记录的关键字大小,将整个记录序列划分为</a:t>
            </a:r>
            <a:r>
              <a:rPr lang="zh-CN" altLang="zh-CN" dirty="0">
                <a:solidFill>
                  <a:srgbClr val="CC0066"/>
                </a:solidFill>
                <a:latin typeface="黑体" panose="02010609060101010101" pitchFamily="49" charset="-122"/>
                <a:ea typeface="黑体" panose="02010609060101010101" pitchFamily="49" charset="-122"/>
                <a:sym typeface="黑体" panose="02010609060101010101" pitchFamily="49" charset="-122"/>
              </a:rPr>
              <a:t>左右两个子序列</a:t>
            </a:r>
            <a:endParaRPr lang="zh-CN" altLang="zh-CN"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50000"/>
              </a:spcBef>
              <a:buClr>
                <a:srgbClr val="FF0000"/>
              </a:buClr>
              <a:buSzPct val="100000"/>
              <a:buFont typeface="Wingdings" panose="05000000000000000000" pitchFamily="2" charset="2"/>
              <a:buChar char="p"/>
            </a:pPr>
            <a:r>
              <a:rPr lang="zh-CN" altLang="zh-CN" dirty="0">
                <a:latin typeface="黑体" panose="02010609060101010101" pitchFamily="49" charset="-122"/>
                <a:ea typeface="黑体" panose="02010609060101010101" pitchFamily="49" charset="-122"/>
                <a:sym typeface="黑体" panose="02010609060101010101" pitchFamily="49" charset="-122"/>
              </a:rPr>
              <a:t>左侧子序列中所有记录的关键字都小于基准记录的关键字 </a:t>
            </a:r>
          </a:p>
          <a:p>
            <a:pPr eaLnBrk="1" hangingPunct="1">
              <a:lnSpc>
                <a:spcPct val="90000"/>
              </a:lnSpc>
              <a:spcBef>
                <a:spcPct val="50000"/>
              </a:spcBef>
              <a:buClr>
                <a:srgbClr val="FF0000"/>
              </a:buClr>
              <a:buSzPct val="100000"/>
              <a:buFont typeface="Wingdings" panose="05000000000000000000" pitchFamily="2" charset="2"/>
              <a:buChar char="p"/>
            </a:pPr>
            <a:r>
              <a:rPr lang="zh-CN" altLang="zh-CN" dirty="0">
                <a:latin typeface="黑体" panose="02010609060101010101" pitchFamily="49" charset="-122"/>
                <a:ea typeface="黑体" panose="02010609060101010101" pitchFamily="49" charset="-122"/>
                <a:sym typeface="黑体" panose="02010609060101010101" pitchFamily="49" charset="-122"/>
              </a:rPr>
              <a:t>右侧子序列中所有记录的关键字都大于</a:t>
            </a:r>
            <a:r>
              <a:rPr lang="zh-CN" altLang="en-US" dirty="0">
                <a:latin typeface="黑体" panose="02010609060101010101" pitchFamily="49" charset="-122"/>
                <a:ea typeface="黑体" panose="02010609060101010101" pitchFamily="49" charset="-122"/>
                <a:sym typeface="黑体" panose="02010609060101010101" pitchFamily="49" charset="-122"/>
              </a:rPr>
              <a:t>或等于</a:t>
            </a:r>
            <a:r>
              <a:rPr lang="zh-CN" altLang="zh-CN" dirty="0">
                <a:latin typeface="黑体" panose="02010609060101010101" pitchFamily="49" charset="-122"/>
                <a:ea typeface="黑体" panose="02010609060101010101" pitchFamily="49" charset="-122"/>
                <a:sym typeface="黑体" panose="02010609060101010101" pitchFamily="49" charset="-122"/>
              </a:rPr>
              <a:t>基准记录的关键字</a:t>
            </a:r>
            <a:endParaRPr lang="zh-CN" altLang="zh-CN" dirty="0"/>
          </a:p>
        </p:txBody>
      </p:sp>
      <p:sp>
        <p:nvSpPr>
          <p:cNvPr id="2" name="Text Box 4">
            <a:extLst>
              <a:ext uri="{FF2B5EF4-FFF2-40B4-BE49-F238E27FC236}">
                <a16:creationId xmlns:a16="http://schemas.microsoft.com/office/drawing/2014/main" id="{0A4AA7BB-281A-4A33-A97C-0E17C126BFD2}"/>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第三节　快速排序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3">
            <a:extLst>
              <a:ext uri="{FF2B5EF4-FFF2-40B4-BE49-F238E27FC236}">
                <a16:creationId xmlns:a16="http://schemas.microsoft.com/office/drawing/2014/main" id="{D8F9DF25-0797-4B92-9FC7-0434D00E4BA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207F78A2-0382-466E-9240-24BC95E21716}" type="slidenum">
              <a:rPr lang="zh-CN" altLang="en-US" sz="2400">
                <a:solidFill>
                  <a:srgbClr val="000000"/>
                </a:solidFill>
              </a:rPr>
              <a:pPr algn="r" eaLnBrk="1" hangingPunct="1">
                <a:spcBef>
                  <a:spcPct val="50000"/>
                </a:spcBef>
                <a:buClrTx/>
                <a:buSzTx/>
                <a:buFont typeface="Arial" panose="020B0604020202020204" pitchFamily="34" charset="0"/>
                <a:buNone/>
              </a:pPr>
              <a:t>42</a:t>
            </a:fld>
            <a:endParaRPr lang="en-US" altLang="zh-CN" sz="2400"/>
          </a:p>
        </p:txBody>
      </p:sp>
      <p:sp>
        <p:nvSpPr>
          <p:cNvPr id="32773" name="Rectangle 5">
            <a:extLst>
              <a:ext uri="{FF2B5EF4-FFF2-40B4-BE49-F238E27FC236}">
                <a16:creationId xmlns:a16="http://schemas.microsoft.com/office/drawing/2014/main" id="{6B5D53CE-775F-4922-98AB-46BAE2CF90A2}"/>
              </a:ext>
            </a:extLst>
          </p:cNvPr>
          <p:cNvSpPr>
            <a:spLocks noGrp="1" noChangeArrowheads="1"/>
          </p:cNvSpPr>
          <p:nvPr>
            <p:ph type="body" idx="4294967295"/>
          </p:nvPr>
        </p:nvSpPr>
        <p:spPr>
          <a:xfrm>
            <a:off x="492016" y="1268760"/>
            <a:ext cx="8423384"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Clr>
                <a:srgbClr val="FF0000"/>
              </a:buClr>
              <a:buSzPct val="100000"/>
            </a:pPr>
            <a:r>
              <a:rPr lang="zh-CN" altLang="zh-CN" dirty="0">
                <a:latin typeface="黑体" panose="02010609060101010101" pitchFamily="49" charset="-122"/>
                <a:ea typeface="黑体" panose="02010609060101010101" pitchFamily="49" charset="-122"/>
                <a:sym typeface="黑体" panose="02010609060101010101" pitchFamily="49" charset="-122"/>
              </a:rPr>
              <a:t>基准记录则排在这两个子序列中间(这也是该记录最终应安放的位置)。</a:t>
            </a:r>
          </a:p>
          <a:p>
            <a:pPr eaLnBrk="1" hangingPunct="1">
              <a:spcBef>
                <a:spcPct val="50000"/>
              </a:spcBef>
              <a:buClr>
                <a:srgbClr val="FF0000"/>
              </a:buClr>
              <a:buSzPct val="100000"/>
            </a:pPr>
            <a:r>
              <a:rPr lang="zh-CN" altLang="zh-CN" dirty="0">
                <a:latin typeface="黑体" panose="02010609060101010101" pitchFamily="49" charset="-122"/>
                <a:ea typeface="黑体" panose="02010609060101010101" pitchFamily="49" charset="-122"/>
                <a:sym typeface="黑体" panose="02010609060101010101" pitchFamily="49" charset="-122"/>
              </a:rPr>
              <a:t>然后分别对这两个子序列重复施行上述方法，直到所有的记录都排在相应位置上为止。</a:t>
            </a:r>
          </a:p>
          <a:p>
            <a:pPr eaLnBrk="1" hangingPunct="1">
              <a:spcBef>
                <a:spcPct val="50000"/>
              </a:spcBef>
              <a:buClr>
                <a:srgbClr val="FF0000"/>
              </a:buClr>
              <a:buSzPct val="100000"/>
            </a:pPr>
            <a:r>
              <a:rPr lang="zh-CN" altLang="zh-CN" dirty="0">
                <a:latin typeface="黑体" panose="02010609060101010101" pitchFamily="49" charset="-122"/>
                <a:ea typeface="黑体" panose="02010609060101010101" pitchFamily="49" charset="-122"/>
                <a:sym typeface="黑体" panose="02010609060101010101" pitchFamily="49" charset="-122"/>
              </a:rPr>
              <a:t>基准记录也称为枢轴（或支点）记录。</a:t>
            </a:r>
            <a:endParaRPr lang="zh-CN" altLang="zh-CN" dirty="0"/>
          </a:p>
        </p:txBody>
      </p:sp>
      <p:sp>
        <p:nvSpPr>
          <p:cNvPr id="2" name="Text Box 4">
            <a:extLst>
              <a:ext uri="{FF2B5EF4-FFF2-40B4-BE49-F238E27FC236}">
                <a16:creationId xmlns:a16="http://schemas.microsoft.com/office/drawing/2014/main" id="{D85B04AA-23B5-49DB-BCEA-5456C60023DA}"/>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二、快速排序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a:extLst>
              <a:ext uri="{FF2B5EF4-FFF2-40B4-BE49-F238E27FC236}">
                <a16:creationId xmlns:a16="http://schemas.microsoft.com/office/drawing/2014/main" id="{A8FB4C6C-9C3E-4CE4-B8D9-D0BF7F223494}"/>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1549DA3A-7B28-4AB5-ACCE-4F965D151620}" type="slidenum">
              <a:rPr lang="zh-CN" altLang="en-US" sz="2400">
                <a:solidFill>
                  <a:srgbClr val="000000"/>
                </a:solidFill>
              </a:rPr>
              <a:pPr algn="r" eaLnBrk="1" hangingPunct="1">
                <a:spcBef>
                  <a:spcPct val="50000"/>
                </a:spcBef>
                <a:buClrTx/>
                <a:buSzTx/>
                <a:buFont typeface="Arial" panose="020B0604020202020204" pitchFamily="34" charset="0"/>
                <a:buNone/>
              </a:pPr>
              <a:t>43</a:t>
            </a:fld>
            <a:endParaRPr lang="en-US" altLang="zh-CN" sz="2400"/>
          </a:p>
        </p:txBody>
      </p:sp>
      <p:sp>
        <p:nvSpPr>
          <p:cNvPr id="33797" name="Rectangle 5">
            <a:extLst>
              <a:ext uri="{FF2B5EF4-FFF2-40B4-BE49-F238E27FC236}">
                <a16:creationId xmlns:a16="http://schemas.microsoft.com/office/drawing/2014/main" id="{0B2F5C39-C178-4AFA-812B-1AB1E98460FF}"/>
              </a:ext>
            </a:extLst>
          </p:cNvPr>
          <p:cNvSpPr>
            <a:spLocks noGrp="1" noChangeArrowheads="1"/>
          </p:cNvSpPr>
          <p:nvPr>
            <p:ph type="body" idx="4294967295"/>
          </p:nvPr>
        </p:nvSpPr>
        <p:spPr>
          <a:xfrm>
            <a:off x="539552" y="1340768"/>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取序列第一个记录为枢轴记录，其关键字为</a:t>
            </a:r>
            <a:r>
              <a:rPr lang="en-US" altLang="zh-CN" dirty="0" err="1">
                <a:latin typeface="黑体" panose="02010609060101010101" pitchFamily="49" charset="-122"/>
                <a:ea typeface="黑体" panose="02010609060101010101" pitchFamily="49" charset="-122"/>
                <a:sym typeface="黑体" panose="02010609060101010101" pitchFamily="49" charset="-122"/>
              </a:rPr>
              <a:t>Pivotkey</a:t>
            </a: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指针</a:t>
            </a:r>
            <a:r>
              <a:rPr lang="en-US" altLang="zh-CN" dirty="0">
                <a:latin typeface="黑体" panose="02010609060101010101" pitchFamily="49" charset="-122"/>
                <a:ea typeface="黑体" panose="02010609060101010101" pitchFamily="49" charset="-122"/>
                <a:sym typeface="黑体" panose="02010609060101010101" pitchFamily="49" charset="-122"/>
              </a:rPr>
              <a:t>low</a:t>
            </a:r>
            <a:r>
              <a:rPr lang="zh-CN" altLang="en-US" dirty="0">
                <a:latin typeface="黑体" panose="02010609060101010101" pitchFamily="49" charset="-122"/>
                <a:ea typeface="黑体" panose="02010609060101010101" pitchFamily="49" charset="-122"/>
                <a:sym typeface="黑体" panose="02010609060101010101" pitchFamily="49" charset="-122"/>
              </a:rPr>
              <a:t>指向序列第一个记录位置</a:t>
            </a:r>
          </a:p>
          <a:p>
            <a:pPr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指针</a:t>
            </a:r>
            <a:r>
              <a:rPr lang="en-US" altLang="zh-CN" dirty="0">
                <a:latin typeface="黑体" panose="02010609060101010101" pitchFamily="49" charset="-122"/>
                <a:ea typeface="黑体" panose="02010609060101010101" pitchFamily="49" charset="-122"/>
                <a:sym typeface="黑体" panose="02010609060101010101" pitchFamily="49" charset="-122"/>
              </a:rPr>
              <a:t>high</a:t>
            </a:r>
            <a:r>
              <a:rPr lang="zh-CN" altLang="en-US" dirty="0">
                <a:latin typeface="黑体" panose="02010609060101010101" pitchFamily="49" charset="-122"/>
                <a:ea typeface="黑体" panose="02010609060101010101" pitchFamily="49" charset="-122"/>
                <a:sym typeface="黑体" panose="02010609060101010101" pitchFamily="49" charset="-122"/>
              </a:rPr>
              <a:t>指向序列最后一个记录位置</a:t>
            </a:r>
            <a:endParaRPr lang="zh-CN" altLang="en-US" dirty="0"/>
          </a:p>
        </p:txBody>
      </p:sp>
      <p:sp>
        <p:nvSpPr>
          <p:cNvPr id="2" name="Text Box 4">
            <a:extLst>
              <a:ext uri="{FF2B5EF4-FFF2-40B4-BE49-F238E27FC236}">
                <a16:creationId xmlns:a16="http://schemas.microsoft.com/office/drawing/2014/main" id="{AC8DAF40-C8C6-4131-9A64-27BA1C1717FC}"/>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快速排序算法</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3">
            <a:extLst>
              <a:ext uri="{FF2B5EF4-FFF2-40B4-BE49-F238E27FC236}">
                <a16:creationId xmlns:a16="http://schemas.microsoft.com/office/drawing/2014/main" id="{D77FE277-79C6-4FAA-8745-6CD5C93904F7}"/>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9D0BDA3-0D15-4B14-B519-CF323B3F25E4}" type="slidenum">
              <a:rPr lang="zh-CN" altLang="en-US" sz="2400">
                <a:solidFill>
                  <a:srgbClr val="000000"/>
                </a:solidFill>
              </a:rPr>
              <a:pPr algn="r" eaLnBrk="1" hangingPunct="1">
                <a:spcBef>
                  <a:spcPct val="50000"/>
                </a:spcBef>
                <a:buClrTx/>
                <a:buSzTx/>
                <a:buFont typeface="Arial" panose="020B0604020202020204" pitchFamily="34" charset="0"/>
                <a:buNone/>
              </a:pPr>
              <a:t>44</a:t>
            </a:fld>
            <a:endParaRPr lang="en-US" altLang="zh-CN" sz="2400"/>
          </a:p>
        </p:txBody>
      </p:sp>
      <p:sp>
        <p:nvSpPr>
          <p:cNvPr id="34821" name="Rectangle 5">
            <a:extLst>
              <a:ext uri="{FF2B5EF4-FFF2-40B4-BE49-F238E27FC236}">
                <a16:creationId xmlns:a16="http://schemas.microsoft.com/office/drawing/2014/main" id="{EF0A9123-5BB8-4671-A69A-4A5B7F10FFC7}"/>
              </a:ext>
            </a:extLst>
          </p:cNvPr>
          <p:cNvSpPr>
            <a:spLocks noGrp="1" noChangeArrowheads="1"/>
          </p:cNvSpPr>
          <p:nvPr>
            <p:ph type="body" idx="4294967295"/>
          </p:nvPr>
        </p:nvSpPr>
        <p:spPr>
          <a:xfrm>
            <a:off x="538608" y="1196752"/>
            <a:ext cx="8497888"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Clr>
                <a:srgbClr val="FF0000"/>
              </a:buClr>
              <a:buSzPct val="100000"/>
            </a:pPr>
            <a:r>
              <a:rPr lang="zh-CN" altLang="en-US" sz="2800" dirty="0">
                <a:latin typeface="黑体" panose="02010609060101010101" pitchFamily="49" charset="-122"/>
                <a:ea typeface="黑体" panose="02010609060101010101" pitchFamily="49" charset="-122"/>
                <a:sym typeface="黑体" panose="02010609060101010101" pitchFamily="49" charset="-122"/>
              </a:rPr>
              <a:t>一趟排序(某个子序列)过程</a:t>
            </a:r>
          </a:p>
          <a:p>
            <a:pPr eaLnBrk="1" hangingPunct="1">
              <a:spcBef>
                <a:spcPct val="50000"/>
              </a:spcBef>
              <a:buClr>
                <a:schemeClr val="tx2"/>
              </a:buClr>
              <a:buSzPct val="50000"/>
              <a:buFont typeface="Wingdings" panose="05000000000000000000" pitchFamily="2" charset="2"/>
              <a:buNone/>
            </a:pPr>
            <a:r>
              <a:rPr lang="zh-CN" altLang="en-US" sz="2800" dirty="0">
                <a:latin typeface="黑体" panose="02010609060101010101" pitchFamily="49" charset="-122"/>
                <a:ea typeface="黑体" panose="02010609060101010101" pitchFamily="49" charset="-122"/>
                <a:sym typeface="黑体" panose="02010609060101010101" pitchFamily="49" charset="-122"/>
              </a:rPr>
              <a:t>1.从</a:t>
            </a:r>
            <a:r>
              <a:rPr lang="en-US" altLang="zh-CN" sz="2800" dirty="0">
                <a:latin typeface="黑体" panose="02010609060101010101" pitchFamily="49" charset="-122"/>
                <a:ea typeface="黑体" panose="02010609060101010101" pitchFamily="49" charset="-122"/>
                <a:sym typeface="黑体" panose="02010609060101010101" pitchFamily="49" charset="-122"/>
              </a:rPr>
              <a:t>high</a:t>
            </a:r>
            <a:r>
              <a:rPr lang="zh-CN" altLang="en-US" sz="2800" dirty="0">
                <a:latin typeface="黑体" panose="02010609060101010101" pitchFamily="49" charset="-122"/>
                <a:ea typeface="黑体" panose="02010609060101010101" pitchFamily="49" charset="-122"/>
                <a:sym typeface="黑体" panose="02010609060101010101" pitchFamily="49" charset="-122"/>
              </a:rPr>
              <a:t>指向的记录开始,向前找到第一个关键字的值小于</a:t>
            </a:r>
            <a:r>
              <a:rPr lang="en-US" altLang="zh-CN" sz="2800" dirty="0" err="1">
                <a:latin typeface="黑体" panose="02010609060101010101" pitchFamily="49" charset="-122"/>
                <a:ea typeface="黑体" panose="02010609060101010101" pitchFamily="49" charset="-122"/>
                <a:sym typeface="黑体" panose="02010609060101010101" pitchFamily="49" charset="-122"/>
              </a:rPr>
              <a:t>Pivotkey</a:t>
            </a:r>
            <a:r>
              <a:rPr lang="zh-CN" altLang="en-US" sz="2800" dirty="0">
                <a:latin typeface="黑体" panose="02010609060101010101" pitchFamily="49" charset="-122"/>
                <a:ea typeface="黑体" panose="02010609060101010101" pitchFamily="49" charset="-122"/>
                <a:sym typeface="黑体" panose="02010609060101010101" pitchFamily="49" charset="-122"/>
              </a:rPr>
              <a:t>的记录,将其放到</a:t>
            </a:r>
            <a:r>
              <a:rPr lang="en-US" altLang="zh-CN" sz="2800" dirty="0">
                <a:latin typeface="黑体" panose="02010609060101010101" pitchFamily="49" charset="-122"/>
                <a:ea typeface="黑体" panose="02010609060101010101" pitchFamily="49" charset="-122"/>
                <a:sym typeface="黑体" panose="02010609060101010101" pitchFamily="49" charset="-122"/>
              </a:rPr>
              <a:t>low</a:t>
            </a:r>
            <a:r>
              <a:rPr lang="zh-CN" altLang="en-US" sz="2800" dirty="0">
                <a:latin typeface="黑体" panose="02010609060101010101" pitchFamily="49" charset="-122"/>
                <a:ea typeface="黑体" panose="02010609060101010101" pitchFamily="49" charset="-122"/>
                <a:sym typeface="黑体" panose="02010609060101010101" pitchFamily="49" charset="-122"/>
              </a:rPr>
              <a:t>指向的位置,</a:t>
            </a:r>
            <a:r>
              <a:rPr lang="en-US" altLang="zh-CN" sz="2800" dirty="0">
                <a:latin typeface="黑体" panose="02010609060101010101" pitchFamily="49" charset="-122"/>
                <a:ea typeface="黑体" panose="02010609060101010101" pitchFamily="49" charset="-122"/>
                <a:sym typeface="黑体" panose="02010609060101010101" pitchFamily="49" charset="-122"/>
              </a:rPr>
              <a:t>low+1</a:t>
            </a:r>
            <a:endParaRPr lang="zh-CN" altLang="en-US" sz="2800"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50000"/>
              </a:spcBef>
              <a:buClr>
                <a:schemeClr val="tx2"/>
              </a:buClr>
              <a:buSzPct val="50000"/>
              <a:buFont typeface="Wingdings" panose="05000000000000000000" pitchFamily="2" charset="2"/>
              <a:buNone/>
            </a:pPr>
            <a:r>
              <a:rPr lang="zh-CN" altLang="en-US" sz="2800" dirty="0">
                <a:latin typeface="黑体" panose="02010609060101010101" pitchFamily="49" charset="-122"/>
                <a:ea typeface="黑体" panose="02010609060101010101" pitchFamily="49" charset="-122"/>
                <a:sym typeface="黑体" panose="02010609060101010101" pitchFamily="49" charset="-122"/>
              </a:rPr>
              <a:t>2.从</a:t>
            </a:r>
            <a:r>
              <a:rPr lang="en-US" altLang="zh-CN" sz="2800" dirty="0">
                <a:latin typeface="黑体" panose="02010609060101010101" pitchFamily="49" charset="-122"/>
                <a:ea typeface="黑体" panose="02010609060101010101" pitchFamily="49" charset="-122"/>
                <a:sym typeface="黑体" panose="02010609060101010101" pitchFamily="49" charset="-122"/>
              </a:rPr>
              <a:t>low</a:t>
            </a:r>
            <a:r>
              <a:rPr lang="zh-CN" altLang="en-US" sz="2800" dirty="0">
                <a:latin typeface="黑体" panose="02010609060101010101" pitchFamily="49" charset="-122"/>
                <a:ea typeface="黑体" panose="02010609060101010101" pitchFamily="49" charset="-122"/>
                <a:sym typeface="黑体" panose="02010609060101010101" pitchFamily="49" charset="-122"/>
              </a:rPr>
              <a:t>指向的记录开始,向后找到第一个关键字的值大于</a:t>
            </a:r>
            <a:r>
              <a:rPr lang="zh-CN" altLang="en-US" dirty="0">
                <a:latin typeface="黑体" panose="02010609060101010101" pitchFamily="49" charset="-122"/>
                <a:ea typeface="黑体" panose="02010609060101010101" pitchFamily="49" charset="-122"/>
                <a:sym typeface="黑体" panose="02010609060101010101" pitchFamily="49" charset="-122"/>
              </a:rPr>
              <a:t>等于</a:t>
            </a:r>
            <a:r>
              <a:rPr lang="en-US" altLang="zh-CN" sz="2800" dirty="0" err="1">
                <a:latin typeface="黑体" panose="02010609060101010101" pitchFamily="49" charset="-122"/>
                <a:ea typeface="黑体" panose="02010609060101010101" pitchFamily="49" charset="-122"/>
                <a:sym typeface="黑体" panose="02010609060101010101" pitchFamily="49" charset="-122"/>
              </a:rPr>
              <a:t>Pivotkey</a:t>
            </a:r>
            <a:r>
              <a:rPr lang="zh-CN" altLang="en-US" sz="2800" dirty="0">
                <a:latin typeface="黑体" panose="02010609060101010101" pitchFamily="49" charset="-122"/>
                <a:ea typeface="黑体" panose="02010609060101010101" pitchFamily="49" charset="-122"/>
                <a:sym typeface="黑体" panose="02010609060101010101" pitchFamily="49" charset="-122"/>
              </a:rPr>
              <a:t>的记录,将其放到</a:t>
            </a:r>
            <a:r>
              <a:rPr lang="en-US" altLang="zh-CN" sz="2800" dirty="0">
                <a:latin typeface="黑体" panose="02010609060101010101" pitchFamily="49" charset="-122"/>
                <a:ea typeface="黑体" panose="02010609060101010101" pitchFamily="49" charset="-122"/>
                <a:sym typeface="黑体" panose="02010609060101010101" pitchFamily="49" charset="-122"/>
              </a:rPr>
              <a:t>high</a:t>
            </a:r>
            <a:r>
              <a:rPr lang="zh-CN" altLang="en-US" sz="2800" dirty="0">
                <a:latin typeface="黑体" panose="02010609060101010101" pitchFamily="49" charset="-122"/>
                <a:ea typeface="黑体" panose="02010609060101010101" pitchFamily="49" charset="-122"/>
                <a:sym typeface="黑体" panose="02010609060101010101" pitchFamily="49" charset="-122"/>
              </a:rPr>
              <a:t>指向的位置,</a:t>
            </a:r>
            <a:r>
              <a:rPr lang="en-US" altLang="zh-CN" sz="2800" dirty="0">
                <a:latin typeface="黑体" panose="02010609060101010101" pitchFamily="49" charset="-122"/>
                <a:ea typeface="黑体" panose="02010609060101010101" pitchFamily="49" charset="-122"/>
                <a:sym typeface="黑体" panose="02010609060101010101" pitchFamily="49" charset="-122"/>
              </a:rPr>
              <a:t>high-1</a:t>
            </a:r>
            <a:endParaRPr lang="zh-CN" altLang="en-US" sz="2800"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50000"/>
              </a:spcBef>
              <a:buClr>
                <a:schemeClr val="tx2"/>
              </a:buClr>
              <a:buSzPct val="50000"/>
              <a:buFont typeface="Wingdings" panose="05000000000000000000" pitchFamily="2" charset="2"/>
              <a:buNone/>
            </a:pPr>
            <a:r>
              <a:rPr lang="zh-CN" altLang="en-US" sz="2800" dirty="0">
                <a:latin typeface="黑体" panose="02010609060101010101" pitchFamily="49" charset="-122"/>
                <a:ea typeface="黑体" panose="02010609060101010101" pitchFamily="49" charset="-122"/>
                <a:sym typeface="黑体" panose="02010609060101010101" pitchFamily="49" charset="-122"/>
              </a:rPr>
              <a:t>3.重复1,2，直到</a:t>
            </a:r>
            <a:r>
              <a:rPr lang="en-US" altLang="zh-CN" sz="2800" dirty="0">
                <a:latin typeface="黑体" panose="02010609060101010101" pitchFamily="49" charset="-122"/>
                <a:ea typeface="黑体" panose="02010609060101010101" pitchFamily="49" charset="-122"/>
                <a:sym typeface="黑体" panose="02010609060101010101" pitchFamily="49" charset="-122"/>
              </a:rPr>
              <a:t>low=high，</a:t>
            </a:r>
            <a:r>
              <a:rPr lang="zh-CN" altLang="en-US" sz="2800" dirty="0">
                <a:latin typeface="黑体" panose="02010609060101010101" pitchFamily="49" charset="-122"/>
                <a:ea typeface="黑体" panose="02010609060101010101" pitchFamily="49" charset="-122"/>
                <a:sym typeface="黑体" panose="02010609060101010101" pitchFamily="49" charset="-122"/>
              </a:rPr>
              <a:t>将枢轴记录放在</a:t>
            </a:r>
            <a:r>
              <a:rPr lang="en-US" altLang="zh-CN" sz="2800" dirty="0">
                <a:latin typeface="黑体" panose="02010609060101010101" pitchFamily="49" charset="-122"/>
                <a:ea typeface="黑体" panose="02010609060101010101" pitchFamily="49" charset="-122"/>
                <a:sym typeface="黑体" panose="02010609060101010101" pitchFamily="49" charset="-122"/>
              </a:rPr>
              <a:t>low(high)</a:t>
            </a:r>
            <a:r>
              <a:rPr lang="zh-CN" altLang="en-US" sz="2800" dirty="0">
                <a:latin typeface="黑体" panose="02010609060101010101" pitchFamily="49" charset="-122"/>
                <a:ea typeface="黑体" panose="02010609060101010101" pitchFamily="49" charset="-122"/>
                <a:sym typeface="黑体" panose="02010609060101010101" pitchFamily="49" charset="-122"/>
              </a:rPr>
              <a:t>指向的位置</a:t>
            </a:r>
            <a:endParaRPr lang="zh-CN" altLang="en-US" dirty="0"/>
          </a:p>
        </p:txBody>
      </p:sp>
      <p:sp>
        <p:nvSpPr>
          <p:cNvPr id="2" name="Text Box 4">
            <a:extLst>
              <a:ext uri="{FF2B5EF4-FFF2-40B4-BE49-F238E27FC236}">
                <a16:creationId xmlns:a16="http://schemas.microsoft.com/office/drawing/2014/main" id="{C8065CB8-0446-4741-821D-D58D7BE183EE}"/>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快速排序算法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a:extLst>
              <a:ext uri="{FF2B5EF4-FFF2-40B4-BE49-F238E27FC236}">
                <a16:creationId xmlns:a16="http://schemas.microsoft.com/office/drawing/2014/main" id="{4A45C6F6-53A3-410E-9577-797CFDA7C241}"/>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1177EB72-7CD1-457B-80E3-771D6541E0B5}" type="slidenum">
              <a:rPr lang="zh-CN" altLang="en-US" sz="2400">
                <a:solidFill>
                  <a:srgbClr val="000000"/>
                </a:solidFill>
              </a:rPr>
              <a:pPr algn="r" eaLnBrk="1" hangingPunct="1">
                <a:spcBef>
                  <a:spcPct val="50000"/>
                </a:spcBef>
                <a:buClrTx/>
                <a:buSzTx/>
                <a:buFont typeface="Arial" panose="020B0604020202020204" pitchFamily="34" charset="0"/>
                <a:buNone/>
              </a:pPr>
              <a:t>45</a:t>
            </a:fld>
            <a:endParaRPr lang="en-US" altLang="zh-CN" sz="2400"/>
          </a:p>
        </p:txBody>
      </p:sp>
      <p:sp>
        <p:nvSpPr>
          <p:cNvPr id="35845" name="Rectangle 5">
            <a:extLst>
              <a:ext uri="{FF2B5EF4-FFF2-40B4-BE49-F238E27FC236}">
                <a16:creationId xmlns:a16="http://schemas.microsoft.com/office/drawing/2014/main" id="{96BEC908-70A9-48E5-8E3B-6A83C2B4EB87}"/>
              </a:ext>
            </a:extLst>
          </p:cNvPr>
          <p:cNvSpPr>
            <a:spLocks noGrp="1" noChangeArrowheads="1"/>
          </p:cNvSpPr>
          <p:nvPr>
            <p:ph type="body" idx="4294967295"/>
          </p:nvPr>
        </p:nvSpPr>
        <p:spPr>
          <a:xfrm>
            <a:off x="457200" y="1268760"/>
            <a:ext cx="8763000" cy="1008112"/>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Clr>
                <a:srgbClr val="FF0000"/>
              </a:buClr>
              <a:buSzPct val="100000"/>
            </a:pPr>
            <a:r>
              <a:rPr lang="zh-CN" altLang="zh-CN" dirty="0">
                <a:latin typeface="黑体" panose="02010609060101010101" pitchFamily="49" charset="-122"/>
                <a:ea typeface="黑体" panose="02010609060101010101" pitchFamily="49" charset="-122"/>
                <a:sym typeface="黑体" panose="02010609060101010101" pitchFamily="49" charset="-122"/>
              </a:rPr>
              <a:t>对枢轴记录前后两个子序列执行相同的操作，直到每个子序列都只有一个记录为止</a:t>
            </a:r>
            <a:r>
              <a:rPr lang="zh-CN" altLang="en-US" dirty="0">
                <a:latin typeface="黑体" panose="02010609060101010101" pitchFamily="49" charset="-122"/>
                <a:ea typeface="黑体" panose="02010609060101010101" pitchFamily="49" charset="-122"/>
                <a:sym typeface="黑体" panose="02010609060101010101" pitchFamily="49" charset="-122"/>
              </a:rPr>
              <a:t>。</a:t>
            </a:r>
            <a:endParaRPr lang="zh-CN" altLang="zh-CN" dirty="0"/>
          </a:p>
        </p:txBody>
      </p:sp>
      <p:sp>
        <p:nvSpPr>
          <p:cNvPr id="2" name="Text Box 4">
            <a:extLst>
              <a:ext uri="{FF2B5EF4-FFF2-40B4-BE49-F238E27FC236}">
                <a16:creationId xmlns:a16="http://schemas.microsoft.com/office/drawing/2014/main" id="{272E8C8E-2062-405E-A0FB-80D1AF2ED723}"/>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快速排序算法</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Oval 15">
            <a:extLst>
              <a:ext uri="{FF2B5EF4-FFF2-40B4-BE49-F238E27FC236}">
                <a16:creationId xmlns:a16="http://schemas.microsoft.com/office/drawing/2014/main" id="{785CCC62-9A25-41A1-9A75-7FEADD23C289}"/>
              </a:ext>
            </a:extLst>
          </p:cNvPr>
          <p:cNvSpPr>
            <a:spLocks noChangeArrowheads="1"/>
          </p:cNvSpPr>
          <p:nvPr/>
        </p:nvSpPr>
        <p:spPr bwMode="auto">
          <a:xfrm>
            <a:off x="4341813" y="2225328"/>
            <a:ext cx="498475"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36869" name="Text Box 3">
            <a:extLst>
              <a:ext uri="{FF2B5EF4-FFF2-40B4-BE49-F238E27FC236}">
                <a16:creationId xmlns:a16="http://schemas.microsoft.com/office/drawing/2014/main" id="{C2BEEF64-27A0-41B9-8E90-7C071F810E27}"/>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63421D76-2467-4037-A405-11A3510971ED}" type="slidenum">
              <a:rPr lang="zh-CN" altLang="en-US" sz="2400">
                <a:solidFill>
                  <a:srgbClr val="000000"/>
                </a:solidFill>
              </a:rPr>
              <a:pPr algn="r" eaLnBrk="1" hangingPunct="1">
                <a:spcBef>
                  <a:spcPct val="50000"/>
                </a:spcBef>
                <a:buClrTx/>
                <a:buSzTx/>
                <a:buFont typeface="Arial" panose="020B0604020202020204" pitchFamily="34" charset="0"/>
                <a:buNone/>
              </a:pPr>
              <a:t>46</a:t>
            </a:fld>
            <a:endParaRPr lang="en-US" altLang="zh-CN" sz="2400"/>
          </a:p>
        </p:txBody>
      </p:sp>
      <p:sp>
        <p:nvSpPr>
          <p:cNvPr id="36872" name="Oval 8">
            <a:extLst>
              <a:ext uri="{FF2B5EF4-FFF2-40B4-BE49-F238E27FC236}">
                <a16:creationId xmlns:a16="http://schemas.microsoft.com/office/drawing/2014/main" id="{DF9B8A81-231E-4469-A3FA-EFC85356F2EC}"/>
              </a:ext>
            </a:extLst>
          </p:cNvPr>
          <p:cNvSpPr>
            <a:spLocks noChangeArrowheads="1"/>
          </p:cNvSpPr>
          <p:nvPr/>
        </p:nvSpPr>
        <p:spPr bwMode="auto">
          <a:xfrm>
            <a:off x="4341813" y="1449040"/>
            <a:ext cx="498475" cy="45243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36873" name="Oval 9">
            <a:extLst>
              <a:ext uri="{FF2B5EF4-FFF2-40B4-BE49-F238E27FC236}">
                <a16:creationId xmlns:a16="http://schemas.microsoft.com/office/drawing/2014/main" id="{5DC8D688-1F42-4BF9-8A16-997BC0E96494}"/>
              </a:ext>
            </a:extLst>
          </p:cNvPr>
          <p:cNvSpPr>
            <a:spLocks noChangeArrowheads="1"/>
          </p:cNvSpPr>
          <p:nvPr/>
        </p:nvSpPr>
        <p:spPr bwMode="auto">
          <a:xfrm>
            <a:off x="7907338" y="1449040"/>
            <a:ext cx="500062" cy="45243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36874" name="Oval 10">
            <a:extLst>
              <a:ext uri="{FF2B5EF4-FFF2-40B4-BE49-F238E27FC236}">
                <a16:creationId xmlns:a16="http://schemas.microsoft.com/office/drawing/2014/main" id="{6AD03954-0AA7-4249-9C0C-DCB07E70E286}"/>
              </a:ext>
            </a:extLst>
          </p:cNvPr>
          <p:cNvSpPr>
            <a:spLocks noChangeArrowheads="1"/>
          </p:cNvSpPr>
          <p:nvPr/>
        </p:nvSpPr>
        <p:spPr bwMode="auto">
          <a:xfrm>
            <a:off x="4983163" y="1449040"/>
            <a:ext cx="500062" cy="45243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6875" name="Oval 11">
            <a:extLst>
              <a:ext uri="{FF2B5EF4-FFF2-40B4-BE49-F238E27FC236}">
                <a16:creationId xmlns:a16="http://schemas.microsoft.com/office/drawing/2014/main" id="{47FAE4C9-CC61-490F-A374-B437E3212A2E}"/>
              </a:ext>
            </a:extLst>
          </p:cNvPr>
          <p:cNvSpPr>
            <a:spLocks noChangeArrowheads="1"/>
          </p:cNvSpPr>
          <p:nvPr/>
        </p:nvSpPr>
        <p:spPr bwMode="auto">
          <a:xfrm>
            <a:off x="5767388" y="1449040"/>
            <a:ext cx="500062" cy="45243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36876" name="Oval 12">
            <a:extLst>
              <a:ext uri="{FF2B5EF4-FFF2-40B4-BE49-F238E27FC236}">
                <a16:creationId xmlns:a16="http://schemas.microsoft.com/office/drawing/2014/main" id="{FC0FDBE1-8BFD-435A-9A41-E633FB913031}"/>
              </a:ext>
            </a:extLst>
          </p:cNvPr>
          <p:cNvSpPr>
            <a:spLocks noChangeArrowheads="1"/>
          </p:cNvSpPr>
          <p:nvPr/>
        </p:nvSpPr>
        <p:spPr bwMode="auto">
          <a:xfrm>
            <a:off x="6553200" y="1449040"/>
            <a:ext cx="498475" cy="45243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6877" name="Oval 13">
            <a:extLst>
              <a:ext uri="{FF2B5EF4-FFF2-40B4-BE49-F238E27FC236}">
                <a16:creationId xmlns:a16="http://schemas.microsoft.com/office/drawing/2014/main" id="{DB0BE99A-184C-4EA0-8DEE-809388E2712C}"/>
              </a:ext>
            </a:extLst>
          </p:cNvPr>
          <p:cNvSpPr>
            <a:spLocks noChangeArrowheads="1"/>
          </p:cNvSpPr>
          <p:nvPr/>
        </p:nvSpPr>
        <p:spPr bwMode="auto">
          <a:xfrm>
            <a:off x="7194550" y="1449040"/>
            <a:ext cx="500063" cy="45243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36878" name="Text Box 14">
            <a:extLst>
              <a:ext uri="{FF2B5EF4-FFF2-40B4-BE49-F238E27FC236}">
                <a16:creationId xmlns:a16="http://schemas.microsoft.com/office/drawing/2014/main" id="{4DDAC17B-5462-4C02-B29E-FDF4920EE710}"/>
              </a:ext>
            </a:extLst>
          </p:cNvPr>
          <p:cNvSpPr>
            <a:spLocks noChangeArrowheads="1"/>
          </p:cNvSpPr>
          <p:nvPr/>
        </p:nvSpPr>
        <p:spPr bwMode="auto">
          <a:xfrm>
            <a:off x="1905000" y="1577628"/>
            <a:ext cx="2036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dirty="0">
                <a:latin typeface="Times New Roman" panose="02020603050405020304" pitchFamily="18" charset="0"/>
                <a:ea typeface="楷体_GB2312" pitchFamily="1" charset="-122"/>
                <a:sym typeface="Times New Roman" panose="02020603050405020304" pitchFamily="18" charset="0"/>
              </a:rPr>
              <a:t>初始关键字</a:t>
            </a:r>
            <a:endParaRPr lang="zh-CN" altLang="en-US" sz="2400" i="0" dirty="0"/>
          </a:p>
        </p:txBody>
      </p:sp>
      <p:sp>
        <p:nvSpPr>
          <p:cNvPr id="36879" name="Oval 16">
            <a:extLst>
              <a:ext uri="{FF2B5EF4-FFF2-40B4-BE49-F238E27FC236}">
                <a16:creationId xmlns:a16="http://schemas.microsoft.com/office/drawing/2014/main" id="{9F538C12-41B8-410E-B0CC-8BD692A11500}"/>
              </a:ext>
            </a:extLst>
          </p:cNvPr>
          <p:cNvSpPr>
            <a:spLocks noChangeArrowheads="1"/>
          </p:cNvSpPr>
          <p:nvPr/>
        </p:nvSpPr>
        <p:spPr bwMode="auto">
          <a:xfrm>
            <a:off x="4983163" y="2225328"/>
            <a:ext cx="500062"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6880" name="Oval 17">
            <a:extLst>
              <a:ext uri="{FF2B5EF4-FFF2-40B4-BE49-F238E27FC236}">
                <a16:creationId xmlns:a16="http://schemas.microsoft.com/office/drawing/2014/main" id="{D39776BF-BA36-4FB4-8E26-C9C646902163}"/>
              </a:ext>
            </a:extLst>
          </p:cNvPr>
          <p:cNvSpPr>
            <a:spLocks noChangeArrowheads="1"/>
          </p:cNvSpPr>
          <p:nvPr/>
        </p:nvSpPr>
        <p:spPr bwMode="auto">
          <a:xfrm>
            <a:off x="5767388" y="2225328"/>
            <a:ext cx="500062"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36881" name="Oval 18">
            <a:extLst>
              <a:ext uri="{FF2B5EF4-FFF2-40B4-BE49-F238E27FC236}">
                <a16:creationId xmlns:a16="http://schemas.microsoft.com/office/drawing/2014/main" id="{B45D9CC7-97FE-46B1-88A3-6BE7EA357AA1}"/>
              </a:ext>
            </a:extLst>
          </p:cNvPr>
          <p:cNvSpPr>
            <a:spLocks noChangeArrowheads="1"/>
          </p:cNvSpPr>
          <p:nvPr/>
        </p:nvSpPr>
        <p:spPr bwMode="auto">
          <a:xfrm>
            <a:off x="6553200" y="2225328"/>
            <a:ext cx="498475"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6882" name="Oval 19">
            <a:extLst>
              <a:ext uri="{FF2B5EF4-FFF2-40B4-BE49-F238E27FC236}">
                <a16:creationId xmlns:a16="http://schemas.microsoft.com/office/drawing/2014/main" id="{4CE53ED9-8428-44FB-B327-F98FE6DA97CD}"/>
              </a:ext>
            </a:extLst>
          </p:cNvPr>
          <p:cNvSpPr>
            <a:spLocks noChangeArrowheads="1"/>
          </p:cNvSpPr>
          <p:nvPr/>
        </p:nvSpPr>
        <p:spPr bwMode="auto">
          <a:xfrm>
            <a:off x="7194550" y="2225328"/>
            <a:ext cx="500063"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36883" name="Oval 20">
            <a:extLst>
              <a:ext uri="{FF2B5EF4-FFF2-40B4-BE49-F238E27FC236}">
                <a16:creationId xmlns:a16="http://schemas.microsoft.com/office/drawing/2014/main" id="{F2AB41D1-8EBB-4AFE-8431-5666FE94BB52}"/>
              </a:ext>
            </a:extLst>
          </p:cNvPr>
          <p:cNvSpPr>
            <a:spLocks noChangeArrowheads="1"/>
          </p:cNvSpPr>
          <p:nvPr/>
        </p:nvSpPr>
        <p:spPr bwMode="auto">
          <a:xfrm>
            <a:off x="517525" y="2225328"/>
            <a:ext cx="498475" cy="452437"/>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FFCC"/>
                </a:solidFill>
                <a:latin typeface="Arial" panose="020B0604020202020204" pitchFamily="34" charset="0"/>
                <a:sym typeface="Arial" panose="020B0604020202020204" pitchFamily="34" charset="0"/>
              </a:rPr>
              <a:t>21</a:t>
            </a:r>
            <a:endParaRPr lang="zh-CN" altLang="en-US" sz="2400" i="0"/>
          </a:p>
        </p:txBody>
      </p:sp>
      <p:sp>
        <p:nvSpPr>
          <p:cNvPr id="36884" name="Oval 21">
            <a:extLst>
              <a:ext uri="{FF2B5EF4-FFF2-40B4-BE49-F238E27FC236}">
                <a16:creationId xmlns:a16="http://schemas.microsoft.com/office/drawing/2014/main" id="{9740A35C-8CC0-42BB-845E-5071E760CA4C}"/>
              </a:ext>
            </a:extLst>
          </p:cNvPr>
          <p:cNvSpPr>
            <a:spLocks noChangeArrowheads="1"/>
          </p:cNvSpPr>
          <p:nvPr/>
        </p:nvSpPr>
        <p:spPr bwMode="auto">
          <a:xfrm>
            <a:off x="4341813" y="2936528"/>
            <a:ext cx="498475"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08</a:t>
            </a:r>
            <a:endParaRPr lang="zh-CN" altLang="en-US" sz="2400" i="0" dirty="0"/>
          </a:p>
        </p:txBody>
      </p:sp>
      <p:sp>
        <p:nvSpPr>
          <p:cNvPr id="36885" name="Oval 22">
            <a:extLst>
              <a:ext uri="{FF2B5EF4-FFF2-40B4-BE49-F238E27FC236}">
                <a16:creationId xmlns:a16="http://schemas.microsoft.com/office/drawing/2014/main" id="{D570BDD7-172F-4378-8D53-FD10F3144513}"/>
              </a:ext>
            </a:extLst>
          </p:cNvPr>
          <p:cNvSpPr>
            <a:spLocks noChangeArrowheads="1"/>
          </p:cNvSpPr>
          <p:nvPr/>
        </p:nvSpPr>
        <p:spPr bwMode="auto">
          <a:xfrm>
            <a:off x="7907338" y="2936528"/>
            <a:ext cx="500062"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6886" name="Oval 23">
            <a:extLst>
              <a:ext uri="{FF2B5EF4-FFF2-40B4-BE49-F238E27FC236}">
                <a16:creationId xmlns:a16="http://schemas.microsoft.com/office/drawing/2014/main" id="{5DCFC745-09EA-417D-96F3-BEE90D09AD1A}"/>
              </a:ext>
            </a:extLst>
          </p:cNvPr>
          <p:cNvSpPr>
            <a:spLocks noChangeArrowheads="1"/>
          </p:cNvSpPr>
          <p:nvPr/>
        </p:nvSpPr>
        <p:spPr bwMode="auto">
          <a:xfrm>
            <a:off x="5767388" y="2936528"/>
            <a:ext cx="500062"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36887" name="Oval 24">
            <a:extLst>
              <a:ext uri="{FF2B5EF4-FFF2-40B4-BE49-F238E27FC236}">
                <a16:creationId xmlns:a16="http://schemas.microsoft.com/office/drawing/2014/main" id="{CE6606C8-EA09-4721-8B95-25778CF2FD4D}"/>
              </a:ext>
            </a:extLst>
          </p:cNvPr>
          <p:cNvSpPr>
            <a:spLocks noChangeArrowheads="1"/>
          </p:cNvSpPr>
          <p:nvPr/>
        </p:nvSpPr>
        <p:spPr bwMode="auto">
          <a:xfrm>
            <a:off x="6553200" y="2936528"/>
            <a:ext cx="498475"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6888" name="Oval 25">
            <a:extLst>
              <a:ext uri="{FF2B5EF4-FFF2-40B4-BE49-F238E27FC236}">
                <a16:creationId xmlns:a16="http://schemas.microsoft.com/office/drawing/2014/main" id="{A3C4DA62-3C79-46E3-B2C7-FD71BBF30A04}"/>
              </a:ext>
            </a:extLst>
          </p:cNvPr>
          <p:cNvSpPr>
            <a:spLocks noChangeArrowheads="1"/>
          </p:cNvSpPr>
          <p:nvPr/>
        </p:nvSpPr>
        <p:spPr bwMode="auto">
          <a:xfrm>
            <a:off x="7265988" y="2936528"/>
            <a:ext cx="500062"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36889" name="Oval 26">
            <a:extLst>
              <a:ext uri="{FF2B5EF4-FFF2-40B4-BE49-F238E27FC236}">
                <a16:creationId xmlns:a16="http://schemas.microsoft.com/office/drawing/2014/main" id="{CA40A477-C7D4-4B25-AC71-F6943B315DC4}"/>
              </a:ext>
            </a:extLst>
          </p:cNvPr>
          <p:cNvSpPr>
            <a:spLocks noChangeArrowheads="1"/>
          </p:cNvSpPr>
          <p:nvPr/>
        </p:nvSpPr>
        <p:spPr bwMode="auto">
          <a:xfrm>
            <a:off x="4341813" y="3584228"/>
            <a:ext cx="498475"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36890" name="Oval 27">
            <a:extLst>
              <a:ext uri="{FF2B5EF4-FFF2-40B4-BE49-F238E27FC236}">
                <a16:creationId xmlns:a16="http://schemas.microsoft.com/office/drawing/2014/main" id="{00DE52E2-7865-4157-9A1C-3F8F98C59DC9}"/>
              </a:ext>
            </a:extLst>
          </p:cNvPr>
          <p:cNvSpPr>
            <a:spLocks noChangeArrowheads="1"/>
          </p:cNvSpPr>
          <p:nvPr/>
        </p:nvSpPr>
        <p:spPr bwMode="auto">
          <a:xfrm>
            <a:off x="7907338" y="3519140"/>
            <a:ext cx="500062" cy="45243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6891" name="Oval 28">
            <a:extLst>
              <a:ext uri="{FF2B5EF4-FFF2-40B4-BE49-F238E27FC236}">
                <a16:creationId xmlns:a16="http://schemas.microsoft.com/office/drawing/2014/main" id="{88196A3E-DAC4-4011-817B-1E15D5318479}"/>
              </a:ext>
            </a:extLst>
          </p:cNvPr>
          <p:cNvSpPr>
            <a:spLocks noChangeArrowheads="1"/>
          </p:cNvSpPr>
          <p:nvPr/>
        </p:nvSpPr>
        <p:spPr bwMode="auto">
          <a:xfrm>
            <a:off x="5767388" y="3584228"/>
            <a:ext cx="500062"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49</a:t>
            </a:r>
            <a:endParaRPr lang="zh-CN" altLang="en-US" sz="2400" i="0" dirty="0"/>
          </a:p>
        </p:txBody>
      </p:sp>
      <p:sp>
        <p:nvSpPr>
          <p:cNvPr id="36892" name="Oval 29">
            <a:extLst>
              <a:ext uri="{FF2B5EF4-FFF2-40B4-BE49-F238E27FC236}">
                <a16:creationId xmlns:a16="http://schemas.microsoft.com/office/drawing/2014/main" id="{2886ABE0-C8B6-4A64-A603-03E5EDCE878C}"/>
              </a:ext>
            </a:extLst>
          </p:cNvPr>
          <p:cNvSpPr>
            <a:spLocks noChangeArrowheads="1"/>
          </p:cNvSpPr>
          <p:nvPr/>
        </p:nvSpPr>
        <p:spPr bwMode="auto">
          <a:xfrm>
            <a:off x="6553200" y="3584228"/>
            <a:ext cx="498475"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25*</a:t>
            </a:r>
            <a:endParaRPr lang="zh-CN" altLang="en-US" sz="2400" i="0" dirty="0"/>
          </a:p>
        </p:txBody>
      </p:sp>
      <p:sp>
        <p:nvSpPr>
          <p:cNvPr id="36893" name="Oval 30">
            <a:extLst>
              <a:ext uri="{FF2B5EF4-FFF2-40B4-BE49-F238E27FC236}">
                <a16:creationId xmlns:a16="http://schemas.microsoft.com/office/drawing/2014/main" id="{A84BCA0A-32EB-4D2A-87CC-F310C2287B39}"/>
              </a:ext>
            </a:extLst>
          </p:cNvPr>
          <p:cNvSpPr>
            <a:spLocks noChangeArrowheads="1"/>
          </p:cNvSpPr>
          <p:nvPr/>
        </p:nvSpPr>
        <p:spPr bwMode="auto">
          <a:xfrm>
            <a:off x="5054600" y="3584228"/>
            <a:ext cx="500063" cy="45243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36894" name="Rectangle 31">
            <a:extLst>
              <a:ext uri="{FF2B5EF4-FFF2-40B4-BE49-F238E27FC236}">
                <a16:creationId xmlns:a16="http://schemas.microsoft.com/office/drawing/2014/main" id="{835F8104-9E67-4765-B9A7-93ACA2A67ED0}"/>
              </a:ext>
            </a:extLst>
          </p:cNvPr>
          <p:cNvSpPr>
            <a:spLocks noChangeArrowheads="1"/>
          </p:cNvSpPr>
          <p:nvPr/>
        </p:nvSpPr>
        <p:spPr bwMode="auto">
          <a:xfrm>
            <a:off x="8050213" y="2290415"/>
            <a:ext cx="357187" cy="32226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36895" name="Rectangle 32">
            <a:extLst>
              <a:ext uri="{FF2B5EF4-FFF2-40B4-BE49-F238E27FC236}">
                <a16:creationId xmlns:a16="http://schemas.microsoft.com/office/drawing/2014/main" id="{2E0B06BE-457F-4DC2-BFAE-6BB31D7D9430}"/>
              </a:ext>
            </a:extLst>
          </p:cNvPr>
          <p:cNvSpPr>
            <a:spLocks noChangeArrowheads="1"/>
          </p:cNvSpPr>
          <p:nvPr/>
        </p:nvSpPr>
        <p:spPr bwMode="auto">
          <a:xfrm>
            <a:off x="7340600" y="3655665"/>
            <a:ext cx="357188" cy="32385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36896" name="Oval 34">
            <a:extLst>
              <a:ext uri="{FF2B5EF4-FFF2-40B4-BE49-F238E27FC236}">
                <a16:creationId xmlns:a16="http://schemas.microsoft.com/office/drawing/2014/main" id="{482C1D20-C353-4BA8-BC1B-EABCFFCDED7B}"/>
              </a:ext>
            </a:extLst>
          </p:cNvPr>
          <p:cNvSpPr>
            <a:spLocks noChangeArrowheads="1"/>
          </p:cNvSpPr>
          <p:nvPr/>
        </p:nvSpPr>
        <p:spPr bwMode="auto">
          <a:xfrm>
            <a:off x="4341813" y="4230340"/>
            <a:ext cx="498475" cy="45243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36897" name="Oval 35">
            <a:extLst>
              <a:ext uri="{FF2B5EF4-FFF2-40B4-BE49-F238E27FC236}">
                <a16:creationId xmlns:a16="http://schemas.microsoft.com/office/drawing/2014/main" id="{6C7D0479-A79B-496C-9CA7-CF76163F694D}"/>
              </a:ext>
            </a:extLst>
          </p:cNvPr>
          <p:cNvSpPr>
            <a:spLocks noChangeArrowheads="1"/>
          </p:cNvSpPr>
          <p:nvPr/>
        </p:nvSpPr>
        <p:spPr bwMode="auto">
          <a:xfrm>
            <a:off x="7907338" y="4230340"/>
            <a:ext cx="500062" cy="45243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6898" name="Oval 36">
            <a:extLst>
              <a:ext uri="{FF2B5EF4-FFF2-40B4-BE49-F238E27FC236}">
                <a16:creationId xmlns:a16="http://schemas.microsoft.com/office/drawing/2014/main" id="{937F72A7-3ED6-4739-9040-EADCC4CB42D9}"/>
              </a:ext>
            </a:extLst>
          </p:cNvPr>
          <p:cNvSpPr>
            <a:spLocks noChangeArrowheads="1"/>
          </p:cNvSpPr>
          <p:nvPr/>
        </p:nvSpPr>
        <p:spPr bwMode="auto">
          <a:xfrm>
            <a:off x="7194550" y="4230340"/>
            <a:ext cx="500063" cy="45243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36899" name="Oval 37">
            <a:extLst>
              <a:ext uri="{FF2B5EF4-FFF2-40B4-BE49-F238E27FC236}">
                <a16:creationId xmlns:a16="http://schemas.microsoft.com/office/drawing/2014/main" id="{BAC8AF9C-5961-4A11-B8D3-17E42ABE3FC5}"/>
              </a:ext>
            </a:extLst>
          </p:cNvPr>
          <p:cNvSpPr>
            <a:spLocks noChangeArrowheads="1"/>
          </p:cNvSpPr>
          <p:nvPr/>
        </p:nvSpPr>
        <p:spPr bwMode="auto">
          <a:xfrm>
            <a:off x="6553200" y="4230340"/>
            <a:ext cx="498475" cy="45243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25*</a:t>
            </a:r>
            <a:endParaRPr lang="zh-CN" altLang="en-US" sz="2400" i="0" dirty="0"/>
          </a:p>
        </p:txBody>
      </p:sp>
      <p:sp>
        <p:nvSpPr>
          <p:cNvPr id="36900" name="Oval 38">
            <a:extLst>
              <a:ext uri="{FF2B5EF4-FFF2-40B4-BE49-F238E27FC236}">
                <a16:creationId xmlns:a16="http://schemas.microsoft.com/office/drawing/2014/main" id="{C051AD74-74E4-4BB9-AA71-02C328B47007}"/>
              </a:ext>
            </a:extLst>
          </p:cNvPr>
          <p:cNvSpPr>
            <a:spLocks noChangeArrowheads="1"/>
          </p:cNvSpPr>
          <p:nvPr/>
        </p:nvSpPr>
        <p:spPr bwMode="auto">
          <a:xfrm>
            <a:off x="4983163" y="4230340"/>
            <a:ext cx="500062" cy="45243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36901" name="Rectangle 39">
            <a:extLst>
              <a:ext uri="{FF2B5EF4-FFF2-40B4-BE49-F238E27FC236}">
                <a16:creationId xmlns:a16="http://schemas.microsoft.com/office/drawing/2014/main" id="{0C2B5FB8-544A-4A13-81EB-F95C727012C2}"/>
              </a:ext>
            </a:extLst>
          </p:cNvPr>
          <p:cNvSpPr>
            <a:spLocks noChangeArrowheads="1"/>
          </p:cNvSpPr>
          <p:nvPr/>
        </p:nvSpPr>
        <p:spPr bwMode="auto">
          <a:xfrm>
            <a:off x="5838825" y="4295428"/>
            <a:ext cx="357188" cy="322262"/>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36902" name="Oval 40">
            <a:extLst>
              <a:ext uri="{FF2B5EF4-FFF2-40B4-BE49-F238E27FC236}">
                <a16:creationId xmlns:a16="http://schemas.microsoft.com/office/drawing/2014/main" id="{5898BFF7-EC84-441C-9BE9-DA264BFAA17C}"/>
              </a:ext>
            </a:extLst>
          </p:cNvPr>
          <p:cNvSpPr>
            <a:spLocks noChangeArrowheads="1"/>
          </p:cNvSpPr>
          <p:nvPr/>
        </p:nvSpPr>
        <p:spPr bwMode="auto">
          <a:xfrm>
            <a:off x="4341813" y="4876453"/>
            <a:ext cx="498475" cy="454025"/>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36903" name="Oval 41">
            <a:extLst>
              <a:ext uri="{FF2B5EF4-FFF2-40B4-BE49-F238E27FC236}">
                <a16:creationId xmlns:a16="http://schemas.microsoft.com/office/drawing/2014/main" id="{2F72D121-CB55-4505-B986-D85D2E9A2D4B}"/>
              </a:ext>
            </a:extLst>
          </p:cNvPr>
          <p:cNvSpPr>
            <a:spLocks noChangeArrowheads="1"/>
          </p:cNvSpPr>
          <p:nvPr/>
        </p:nvSpPr>
        <p:spPr bwMode="auto">
          <a:xfrm>
            <a:off x="7907338" y="4876453"/>
            <a:ext cx="500062" cy="454025"/>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6904" name="Oval 42">
            <a:extLst>
              <a:ext uri="{FF2B5EF4-FFF2-40B4-BE49-F238E27FC236}">
                <a16:creationId xmlns:a16="http://schemas.microsoft.com/office/drawing/2014/main" id="{3FAC3296-C4C7-4698-B434-5ACDD6C17D8E}"/>
              </a:ext>
            </a:extLst>
          </p:cNvPr>
          <p:cNvSpPr>
            <a:spLocks noChangeArrowheads="1"/>
          </p:cNvSpPr>
          <p:nvPr/>
        </p:nvSpPr>
        <p:spPr bwMode="auto">
          <a:xfrm>
            <a:off x="7194550" y="4876453"/>
            <a:ext cx="500063" cy="454025"/>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36905" name="Oval 43">
            <a:extLst>
              <a:ext uri="{FF2B5EF4-FFF2-40B4-BE49-F238E27FC236}">
                <a16:creationId xmlns:a16="http://schemas.microsoft.com/office/drawing/2014/main" id="{C02527B3-BF7C-44F2-A87F-9301402DB81F}"/>
              </a:ext>
            </a:extLst>
          </p:cNvPr>
          <p:cNvSpPr>
            <a:spLocks noChangeArrowheads="1"/>
          </p:cNvSpPr>
          <p:nvPr/>
        </p:nvSpPr>
        <p:spPr bwMode="auto">
          <a:xfrm>
            <a:off x="6553200" y="4876453"/>
            <a:ext cx="498475" cy="454025"/>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6906" name="Oval 44">
            <a:extLst>
              <a:ext uri="{FF2B5EF4-FFF2-40B4-BE49-F238E27FC236}">
                <a16:creationId xmlns:a16="http://schemas.microsoft.com/office/drawing/2014/main" id="{DE2A9B20-B353-4EDC-8733-B019CFDCF199}"/>
              </a:ext>
            </a:extLst>
          </p:cNvPr>
          <p:cNvSpPr>
            <a:spLocks noChangeArrowheads="1"/>
          </p:cNvSpPr>
          <p:nvPr/>
        </p:nvSpPr>
        <p:spPr bwMode="auto">
          <a:xfrm>
            <a:off x="4983163" y="4876453"/>
            <a:ext cx="500062" cy="454025"/>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36907" name="Oval 45">
            <a:extLst>
              <a:ext uri="{FF2B5EF4-FFF2-40B4-BE49-F238E27FC236}">
                <a16:creationId xmlns:a16="http://schemas.microsoft.com/office/drawing/2014/main" id="{140EBB3D-B3B1-4895-A1D1-52F9F3374CD9}"/>
              </a:ext>
            </a:extLst>
          </p:cNvPr>
          <p:cNvSpPr>
            <a:spLocks noChangeArrowheads="1"/>
          </p:cNvSpPr>
          <p:nvPr/>
        </p:nvSpPr>
        <p:spPr bwMode="auto">
          <a:xfrm>
            <a:off x="5767388" y="4876453"/>
            <a:ext cx="500062" cy="454025"/>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FFCC"/>
                </a:solidFill>
                <a:latin typeface="Arial" panose="020B0604020202020204" pitchFamily="34" charset="0"/>
                <a:sym typeface="Arial" panose="020B0604020202020204" pitchFamily="34" charset="0"/>
              </a:rPr>
              <a:t>21</a:t>
            </a:r>
            <a:endParaRPr lang="zh-CN" altLang="en-US" sz="2400" i="0" dirty="0"/>
          </a:p>
        </p:txBody>
      </p:sp>
      <p:sp>
        <p:nvSpPr>
          <p:cNvPr id="36908" name="Line 46">
            <a:extLst>
              <a:ext uri="{FF2B5EF4-FFF2-40B4-BE49-F238E27FC236}">
                <a16:creationId xmlns:a16="http://schemas.microsoft.com/office/drawing/2014/main" id="{A2FDB897-57BF-4A97-A772-D26C88391053}"/>
              </a:ext>
            </a:extLst>
          </p:cNvPr>
          <p:cNvSpPr>
            <a:spLocks noChangeShapeType="1"/>
          </p:cNvSpPr>
          <p:nvPr/>
        </p:nvSpPr>
        <p:spPr bwMode="auto">
          <a:xfrm>
            <a:off x="801688" y="1901478"/>
            <a:ext cx="1587" cy="323850"/>
          </a:xfrm>
          <a:prstGeom prst="line">
            <a:avLst/>
          </a:prstGeom>
          <a:noFill/>
          <a:ln w="9525">
            <a:solidFill>
              <a:schemeClr val="tx1"/>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i="0"/>
          </a:p>
        </p:txBody>
      </p:sp>
      <p:sp>
        <p:nvSpPr>
          <p:cNvPr id="36909" name="Text Box 47">
            <a:extLst>
              <a:ext uri="{FF2B5EF4-FFF2-40B4-BE49-F238E27FC236}">
                <a16:creationId xmlns:a16="http://schemas.microsoft.com/office/drawing/2014/main" id="{35195C37-BBA6-4917-B440-218F3FD61466}"/>
              </a:ext>
            </a:extLst>
          </p:cNvPr>
          <p:cNvSpPr>
            <a:spLocks noChangeArrowheads="1"/>
          </p:cNvSpPr>
          <p:nvPr/>
        </p:nvSpPr>
        <p:spPr bwMode="auto">
          <a:xfrm>
            <a:off x="323850" y="1598265"/>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0"/>
              </a:spcBef>
              <a:buClrTx/>
              <a:buSzTx/>
              <a:buFont typeface="Arial" panose="020B0604020202020204" pitchFamily="34" charset="0"/>
              <a:buNone/>
            </a:pPr>
            <a:r>
              <a:rPr lang="en-US" altLang="zh-CN" sz="1600" b="1" i="0">
                <a:latin typeface="Times New Roman" panose="02020603050405020304" pitchFamily="18" charset="0"/>
                <a:sym typeface="Times New Roman" panose="02020603050405020304" pitchFamily="18" charset="0"/>
              </a:rPr>
              <a:t>pivotkey</a:t>
            </a:r>
            <a:endParaRPr lang="zh-CN" altLang="en-US" sz="2400" i="0"/>
          </a:p>
        </p:txBody>
      </p:sp>
      <p:sp>
        <p:nvSpPr>
          <p:cNvPr id="36910" name="Text Box 48">
            <a:extLst>
              <a:ext uri="{FF2B5EF4-FFF2-40B4-BE49-F238E27FC236}">
                <a16:creationId xmlns:a16="http://schemas.microsoft.com/office/drawing/2014/main" id="{E907D2D9-75B1-4C85-996C-CA33B26790AC}"/>
              </a:ext>
            </a:extLst>
          </p:cNvPr>
          <p:cNvSpPr>
            <a:spLocks noChangeArrowheads="1"/>
          </p:cNvSpPr>
          <p:nvPr/>
        </p:nvSpPr>
        <p:spPr bwMode="auto">
          <a:xfrm>
            <a:off x="1905000" y="2290415"/>
            <a:ext cx="2036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dirty="0">
                <a:latin typeface="Times New Roman" panose="02020603050405020304" pitchFamily="18" charset="0"/>
                <a:ea typeface="楷体_GB2312" pitchFamily="1" charset="-122"/>
                <a:sym typeface="Times New Roman" panose="02020603050405020304" pitchFamily="18" charset="0"/>
              </a:rPr>
              <a:t>一次交换</a:t>
            </a:r>
            <a:endParaRPr lang="zh-CN" altLang="en-US" sz="2400" i="0" dirty="0"/>
          </a:p>
        </p:txBody>
      </p:sp>
      <p:sp>
        <p:nvSpPr>
          <p:cNvPr id="36911" name="Text Box 49">
            <a:extLst>
              <a:ext uri="{FF2B5EF4-FFF2-40B4-BE49-F238E27FC236}">
                <a16:creationId xmlns:a16="http://schemas.microsoft.com/office/drawing/2014/main" id="{EA656F51-D61F-4B8B-A79D-0060F16AF473}"/>
              </a:ext>
            </a:extLst>
          </p:cNvPr>
          <p:cNvSpPr>
            <a:spLocks noChangeArrowheads="1"/>
          </p:cNvSpPr>
          <p:nvPr/>
        </p:nvSpPr>
        <p:spPr bwMode="auto">
          <a:xfrm>
            <a:off x="1905000" y="2936528"/>
            <a:ext cx="2036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dirty="0">
                <a:latin typeface="Times New Roman" panose="02020603050405020304" pitchFamily="18" charset="0"/>
                <a:ea typeface="楷体_GB2312" pitchFamily="1" charset="-122"/>
                <a:sym typeface="Times New Roman" panose="02020603050405020304" pitchFamily="18" charset="0"/>
              </a:rPr>
              <a:t>二次交换</a:t>
            </a:r>
            <a:endParaRPr lang="zh-CN" altLang="en-US" sz="2400" i="0" dirty="0"/>
          </a:p>
        </p:txBody>
      </p:sp>
      <p:sp>
        <p:nvSpPr>
          <p:cNvPr id="36912" name="Text Box 50">
            <a:extLst>
              <a:ext uri="{FF2B5EF4-FFF2-40B4-BE49-F238E27FC236}">
                <a16:creationId xmlns:a16="http://schemas.microsoft.com/office/drawing/2014/main" id="{FD14D890-7A8D-465A-B28F-E5EB527AB338}"/>
              </a:ext>
            </a:extLst>
          </p:cNvPr>
          <p:cNvSpPr>
            <a:spLocks noChangeArrowheads="1"/>
          </p:cNvSpPr>
          <p:nvPr/>
        </p:nvSpPr>
        <p:spPr bwMode="auto">
          <a:xfrm>
            <a:off x="1905000" y="3584228"/>
            <a:ext cx="2036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a:latin typeface="Times New Roman" panose="02020603050405020304" pitchFamily="18" charset="0"/>
                <a:ea typeface="楷体_GB2312" pitchFamily="1" charset="-122"/>
                <a:sym typeface="Times New Roman" panose="02020603050405020304" pitchFamily="18" charset="0"/>
              </a:rPr>
              <a:t>三次交换</a:t>
            </a:r>
            <a:endParaRPr lang="zh-CN" altLang="en-US" sz="2400" i="0"/>
          </a:p>
        </p:txBody>
      </p:sp>
      <p:sp>
        <p:nvSpPr>
          <p:cNvPr id="36913" name="Text Box 51">
            <a:extLst>
              <a:ext uri="{FF2B5EF4-FFF2-40B4-BE49-F238E27FC236}">
                <a16:creationId xmlns:a16="http://schemas.microsoft.com/office/drawing/2014/main" id="{AC86CFE9-CAB5-45B6-A08D-6BFF1A672453}"/>
              </a:ext>
            </a:extLst>
          </p:cNvPr>
          <p:cNvSpPr>
            <a:spLocks noChangeArrowheads="1"/>
          </p:cNvSpPr>
          <p:nvPr/>
        </p:nvSpPr>
        <p:spPr bwMode="auto">
          <a:xfrm>
            <a:off x="1905000" y="4230340"/>
            <a:ext cx="2036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2400" b="1" i="0">
                <a:latin typeface="Times New Roman" panose="02020603050405020304" pitchFamily="18" charset="0"/>
                <a:ea typeface="楷体_GB2312" pitchFamily="1" charset="-122"/>
                <a:sym typeface="Times New Roman" panose="02020603050405020304" pitchFamily="18" charset="0"/>
              </a:rPr>
              <a:t>high-1</a:t>
            </a:r>
            <a:endParaRPr lang="zh-CN" altLang="en-US" sz="2400" i="0"/>
          </a:p>
        </p:txBody>
      </p:sp>
      <p:sp>
        <p:nvSpPr>
          <p:cNvPr id="36914" name="Text Box 52">
            <a:extLst>
              <a:ext uri="{FF2B5EF4-FFF2-40B4-BE49-F238E27FC236}">
                <a16:creationId xmlns:a16="http://schemas.microsoft.com/office/drawing/2014/main" id="{81992C9C-4DF4-464B-A397-9A243A74404B}"/>
              </a:ext>
            </a:extLst>
          </p:cNvPr>
          <p:cNvSpPr>
            <a:spLocks noChangeArrowheads="1"/>
          </p:cNvSpPr>
          <p:nvPr/>
        </p:nvSpPr>
        <p:spPr bwMode="auto">
          <a:xfrm>
            <a:off x="1843088" y="4876453"/>
            <a:ext cx="236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a:latin typeface="Times New Roman" panose="02020603050405020304" pitchFamily="18" charset="0"/>
                <a:ea typeface="楷体_GB2312" pitchFamily="1" charset="-122"/>
                <a:sym typeface="Times New Roman" panose="02020603050405020304" pitchFamily="18" charset="0"/>
              </a:rPr>
              <a:t>完成一趟排序</a:t>
            </a:r>
            <a:endParaRPr lang="zh-CN" altLang="en-US" sz="2400" i="0"/>
          </a:p>
        </p:txBody>
      </p:sp>
      <p:grpSp>
        <p:nvGrpSpPr>
          <p:cNvPr id="36915" name="Group 102">
            <a:extLst>
              <a:ext uri="{FF2B5EF4-FFF2-40B4-BE49-F238E27FC236}">
                <a16:creationId xmlns:a16="http://schemas.microsoft.com/office/drawing/2014/main" id="{C61206B4-D5DF-4F9A-9AA7-C4BE166ED42B}"/>
              </a:ext>
            </a:extLst>
          </p:cNvPr>
          <p:cNvGrpSpPr>
            <a:grpSpLocks/>
          </p:cNvGrpSpPr>
          <p:nvPr/>
        </p:nvGrpSpPr>
        <p:grpSpPr bwMode="auto">
          <a:xfrm>
            <a:off x="4211638" y="1880840"/>
            <a:ext cx="361949" cy="258763"/>
            <a:chOff x="0" y="0"/>
            <a:chExt cx="228" cy="163"/>
          </a:xfrm>
        </p:grpSpPr>
        <p:sp>
          <p:nvSpPr>
            <p:cNvPr id="36941" name="Text Box 53">
              <a:extLst>
                <a:ext uri="{FF2B5EF4-FFF2-40B4-BE49-F238E27FC236}">
                  <a16:creationId xmlns:a16="http://schemas.microsoft.com/office/drawing/2014/main" id="{C26F78C4-A821-4E7A-8303-DD6CCC5C9B85}"/>
                </a:ext>
              </a:extLst>
            </p:cNvPr>
            <p:cNvSpPr>
              <a:spLocks noChangeArrowheads="1"/>
            </p:cNvSpPr>
            <p:nvPr/>
          </p:nvSpPr>
          <p:spPr bwMode="auto">
            <a:xfrm>
              <a:off x="0" y="0"/>
              <a:ext cx="21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1600" i="0">
                  <a:solidFill>
                    <a:srgbClr val="CC0066"/>
                  </a:solidFill>
                  <a:latin typeface="Arial" panose="020B0604020202020204" pitchFamily="34" charset="0"/>
                  <a:sym typeface="Arial" panose="020B0604020202020204" pitchFamily="34" charset="0"/>
                </a:rPr>
                <a:t>low</a:t>
              </a:r>
              <a:endParaRPr lang="zh-CN" altLang="en-US" sz="2400" i="0"/>
            </a:p>
          </p:txBody>
        </p:sp>
        <p:sp>
          <p:nvSpPr>
            <p:cNvPr id="2" name="Line 55">
              <a:extLst>
                <a:ext uri="{FF2B5EF4-FFF2-40B4-BE49-F238E27FC236}">
                  <a16:creationId xmlns:a16="http://schemas.microsoft.com/office/drawing/2014/main" id="{C57CBC2B-0F49-4988-8105-6856BDAFF83B}"/>
                </a:ext>
              </a:extLst>
            </p:cNvPr>
            <p:cNvSpPr>
              <a:spLocks noChangeShapeType="1"/>
            </p:cNvSpPr>
            <p:nvPr/>
          </p:nvSpPr>
          <p:spPr bwMode="auto">
            <a:xfrm flipV="1">
              <a:off x="227" y="0"/>
              <a:ext cx="1" cy="163"/>
            </a:xfrm>
            <a:prstGeom prst="line">
              <a:avLst/>
            </a:prstGeom>
            <a:noFill/>
            <a:ln w="9525">
              <a:solidFill>
                <a:srgbClr val="333399"/>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i="0"/>
            </a:p>
          </p:txBody>
        </p:sp>
      </p:grpSp>
      <p:sp>
        <p:nvSpPr>
          <p:cNvPr id="36916" name="Line 60">
            <a:extLst>
              <a:ext uri="{FF2B5EF4-FFF2-40B4-BE49-F238E27FC236}">
                <a16:creationId xmlns:a16="http://schemas.microsoft.com/office/drawing/2014/main" id="{DB5CF351-D4C3-4FB7-8759-A532C9AF315B}"/>
              </a:ext>
            </a:extLst>
          </p:cNvPr>
          <p:cNvSpPr>
            <a:spLocks noChangeShapeType="1"/>
          </p:cNvSpPr>
          <p:nvPr/>
        </p:nvSpPr>
        <p:spPr bwMode="auto">
          <a:xfrm flipV="1">
            <a:off x="7524750" y="3293715"/>
            <a:ext cx="0" cy="258763"/>
          </a:xfrm>
          <a:prstGeom prst="line">
            <a:avLst/>
          </a:prstGeom>
          <a:noFill/>
          <a:ln w="9525">
            <a:solidFill>
              <a:srgbClr val="000080"/>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i="0"/>
          </a:p>
        </p:txBody>
      </p:sp>
      <p:sp>
        <p:nvSpPr>
          <p:cNvPr id="36917" name="Line 62">
            <a:extLst>
              <a:ext uri="{FF2B5EF4-FFF2-40B4-BE49-F238E27FC236}">
                <a16:creationId xmlns:a16="http://schemas.microsoft.com/office/drawing/2014/main" id="{4F7BAC90-1AAF-44E0-9BE9-6C2954540743}"/>
              </a:ext>
            </a:extLst>
          </p:cNvPr>
          <p:cNvSpPr>
            <a:spLocks noChangeShapeType="1"/>
          </p:cNvSpPr>
          <p:nvPr/>
        </p:nvSpPr>
        <p:spPr bwMode="auto">
          <a:xfrm flipV="1">
            <a:off x="8255000" y="2588865"/>
            <a:ext cx="0" cy="258763"/>
          </a:xfrm>
          <a:prstGeom prst="line">
            <a:avLst/>
          </a:prstGeom>
          <a:noFill/>
          <a:ln w="9525">
            <a:solidFill>
              <a:srgbClr val="000080"/>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i="0"/>
          </a:p>
        </p:txBody>
      </p:sp>
      <p:sp>
        <p:nvSpPr>
          <p:cNvPr id="36918" name="Line 68">
            <a:extLst>
              <a:ext uri="{FF2B5EF4-FFF2-40B4-BE49-F238E27FC236}">
                <a16:creationId xmlns:a16="http://schemas.microsoft.com/office/drawing/2014/main" id="{EDC7ABF1-63B4-4050-8E73-4D80484C58A3}"/>
              </a:ext>
            </a:extLst>
          </p:cNvPr>
          <p:cNvSpPr>
            <a:spLocks noChangeShapeType="1"/>
          </p:cNvSpPr>
          <p:nvPr/>
        </p:nvSpPr>
        <p:spPr bwMode="auto">
          <a:xfrm flipV="1">
            <a:off x="6045200" y="4036665"/>
            <a:ext cx="0" cy="258763"/>
          </a:xfrm>
          <a:prstGeom prst="line">
            <a:avLst/>
          </a:prstGeom>
          <a:noFill/>
          <a:ln w="9525">
            <a:solidFill>
              <a:srgbClr val="333399"/>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i="0"/>
          </a:p>
        </p:txBody>
      </p:sp>
      <p:sp>
        <p:nvSpPr>
          <p:cNvPr id="36919" name="Line 71">
            <a:extLst>
              <a:ext uri="{FF2B5EF4-FFF2-40B4-BE49-F238E27FC236}">
                <a16:creationId xmlns:a16="http://schemas.microsoft.com/office/drawing/2014/main" id="{47E2A84C-9F69-44F5-A32E-F435FD944504}"/>
              </a:ext>
            </a:extLst>
          </p:cNvPr>
          <p:cNvSpPr>
            <a:spLocks noChangeShapeType="1"/>
          </p:cNvSpPr>
          <p:nvPr/>
        </p:nvSpPr>
        <p:spPr bwMode="auto">
          <a:xfrm flipV="1">
            <a:off x="7493000" y="3960465"/>
            <a:ext cx="1588" cy="258763"/>
          </a:xfrm>
          <a:prstGeom prst="line">
            <a:avLst/>
          </a:prstGeom>
          <a:noFill/>
          <a:ln w="9525">
            <a:solidFill>
              <a:srgbClr val="000080"/>
            </a:solidFill>
            <a:bevel/>
            <a:headEnd/>
            <a:tailEnd type="triangle" w="med" len="med"/>
          </a:ln>
          <a:extLst>
            <a:ext uri="{909E8E84-426E-40DD-AFC4-6F175D3DCCD1}">
              <a14:hiddenFill xmlns:a14="http://schemas.microsoft.com/office/drawing/2010/main">
                <a:noFill/>
              </a14:hiddenFill>
            </a:ext>
          </a:extLst>
        </p:spPr>
        <p:txBody>
          <a:bodyPr tIns="0"/>
          <a:lstStyle/>
          <a:p>
            <a:endParaRPr lang="zh-CN" altLang="en-US" i="0"/>
          </a:p>
        </p:txBody>
      </p:sp>
      <p:sp>
        <p:nvSpPr>
          <p:cNvPr id="36920" name="Line 74">
            <a:extLst>
              <a:ext uri="{FF2B5EF4-FFF2-40B4-BE49-F238E27FC236}">
                <a16:creationId xmlns:a16="http://schemas.microsoft.com/office/drawing/2014/main" id="{2F18A2CC-C0EB-4E29-A1F3-E66CFE53DA70}"/>
              </a:ext>
            </a:extLst>
          </p:cNvPr>
          <p:cNvSpPr>
            <a:spLocks noChangeShapeType="1"/>
          </p:cNvSpPr>
          <p:nvPr/>
        </p:nvSpPr>
        <p:spPr bwMode="auto">
          <a:xfrm flipH="1" flipV="1">
            <a:off x="6807200" y="4570065"/>
            <a:ext cx="0" cy="304800"/>
          </a:xfrm>
          <a:prstGeom prst="line">
            <a:avLst/>
          </a:prstGeom>
          <a:noFill/>
          <a:ln w="9525">
            <a:solidFill>
              <a:srgbClr val="000080"/>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i="0"/>
          </a:p>
        </p:txBody>
      </p:sp>
      <p:sp>
        <p:nvSpPr>
          <p:cNvPr id="36921" name="Line 77">
            <a:extLst>
              <a:ext uri="{FF2B5EF4-FFF2-40B4-BE49-F238E27FC236}">
                <a16:creationId xmlns:a16="http://schemas.microsoft.com/office/drawing/2014/main" id="{F31A26F1-C6F5-47B1-81CD-EE08105D41A6}"/>
              </a:ext>
            </a:extLst>
          </p:cNvPr>
          <p:cNvSpPr>
            <a:spLocks noChangeShapeType="1"/>
          </p:cNvSpPr>
          <p:nvPr/>
        </p:nvSpPr>
        <p:spPr bwMode="auto">
          <a:xfrm flipV="1">
            <a:off x="5910263" y="5330478"/>
            <a:ext cx="1587" cy="258762"/>
          </a:xfrm>
          <a:prstGeom prst="line">
            <a:avLst/>
          </a:prstGeom>
          <a:noFill/>
          <a:ln w="9525">
            <a:solidFill>
              <a:srgbClr val="333399"/>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i="0"/>
          </a:p>
        </p:txBody>
      </p:sp>
      <p:sp>
        <p:nvSpPr>
          <p:cNvPr id="36922" name="Line 80">
            <a:extLst>
              <a:ext uri="{FF2B5EF4-FFF2-40B4-BE49-F238E27FC236}">
                <a16:creationId xmlns:a16="http://schemas.microsoft.com/office/drawing/2014/main" id="{74C07AC4-10C9-4DA5-B424-D50EB7FFA7BE}"/>
              </a:ext>
            </a:extLst>
          </p:cNvPr>
          <p:cNvSpPr>
            <a:spLocks noChangeShapeType="1"/>
          </p:cNvSpPr>
          <p:nvPr/>
        </p:nvSpPr>
        <p:spPr bwMode="auto">
          <a:xfrm flipV="1">
            <a:off x="6196013" y="5330478"/>
            <a:ext cx="1587" cy="258762"/>
          </a:xfrm>
          <a:prstGeom prst="line">
            <a:avLst/>
          </a:prstGeom>
          <a:noFill/>
          <a:ln w="9525">
            <a:solidFill>
              <a:srgbClr val="000080"/>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i="0"/>
          </a:p>
        </p:txBody>
      </p:sp>
      <p:sp>
        <p:nvSpPr>
          <p:cNvPr id="36923" name="Line 82">
            <a:extLst>
              <a:ext uri="{FF2B5EF4-FFF2-40B4-BE49-F238E27FC236}">
                <a16:creationId xmlns:a16="http://schemas.microsoft.com/office/drawing/2014/main" id="{1400B7AA-7787-4C20-91B3-CC705D6C23F9}"/>
              </a:ext>
            </a:extLst>
          </p:cNvPr>
          <p:cNvSpPr>
            <a:spLocks noChangeShapeType="1"/>
          </p:cNvSpPr>
          <p:nvPr/>
        </p:nvSpPr>
        <p:spPr bwMode="auto">
          <a:xfrm flipH="1" flipV="1">
            <a:off x="6045200" y="4570065"/>
            <a:ext cx="0" cy="258763"/>
          </a:xfrm>
          <a:prstGeom prst="line">
            <a:avLst/>
          </a:prstGeom>
          <a:noFill/>
          <a:ln w="9525">
            <a:solidFill>
              <a:srgbClr val="333399"/>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i="0"/>
          </a:p>
        </p:txBody>
      </p:sp>
      <p:grpSp>
        <p:nvGrpSpPr>
          <p:cNvPr id="36924" name="Group 101">
            <a:extLst>
              <a:ext uri="{FF2B5EF4-FFF2-40B4-BE49-F238E27FC236}">
                <a16:creationId xmlns:a16="http://schemas.microsoft.com/office/drawing/2014/main" id="{6AC4AC2D-EFA1-4B46-A35D-FBC34B50ACA4}"/>
              </a:ext>
            </a:extLst>
          </p:cNvPr>
          <p:cNvGrpSpPr>
            <a:grpSpLocks/>
          </p:cNvGrpSpPr>
          <p:nvPr/>
        </p:nvGrpSpPr>
        <p:grpSpPr bwMode="auto">
          <a:xfrm>
            <a:off x="8193088" y="1879253"/>
            <a:ext cx="484187" cy="258762"/>
            <a:chOff x="0" y="0"/>
            <a:chExt cx="305" cy="163"/>
          </a:xfrm>
        </p:grpSpPr>
        <p:sp>
          <p:nvSpPr>
            <p:cNvPr id="36939" name="Line 56">
              <a:extLst>
                <a:ext uri="{FF2B5EF4-FFF2-40B4-BE49-F238E27FC236}">
                  <a16:creationId xmlns:a16="http://schemas.microsoft.com/office/drawing/2014/main" id="{5E21A3E2-C4C8-4E03-8A2F-5345CFC54214}"/>
                </a:ext>
              </a:extLst>
            </p:cNvPr>
            <p:cNvSpPr>
              <a:spLocks noChangeShapeType="1"/>
            </p:cNvSpPr>
            <p:nvPr/>
          </p:nvSpPr>
          <p:spPr bwMode="auto">
            <a:xfrm flipV="1">
              <a:off x="0" y="0"/>
              <a:ext cx="1" cy="163"/>
            </a:xfrm>
            <a:prstGeom prst="line">
              <a:avLst/>
            </a:prstGeom>
            <a:noFill/>
            <a:ln w="9525">
              <a:solidFill>
                <a:srgbClr val="000080"/>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i="0"/>
            </a:p>
          </p:txBody>
        </p:sp>
        <p:sp>
          <p:nvSpPr>
            <p:cNvPr id="36940" name="Text Box 86">
              <a:extLst>
                <a:ext uri="{FF2B5EF4-FFF2-40B4-BE49-F238E27FC236}">
                  <a16:creationId xmlns:a16="http://schemas.microsoft.com/office/drawing/2014/main" id="{1BEF4D15-6EB6-400B-9158-A50E4B78D2A4}"/>
                </a:ext>
              </a:extLst>
            </p:cNvPr>
            <p:cNvSpPr>
              <a:spLocks noChangeArrowheads="1"/>
            </p:cNvSpPr>
            <p:nvPr/>
          </p:nvSpPr>
          <p:spPr bwMode="auto">
            <a:xfrm>
              <a:off x="32" y="1"/>
              <a:ext cx="27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1600" i="0">
                  <a:solidFill>
                    <a:srgbClr val="CC0066"/>
                  </a:solidFill>
                  <a:latin typeface="Arial" panose="020B0604020202020204" pitchFamily="34" charset="0"/>
                  <a:sym typeface="Arial" panose="020B0604020202020204" pitchFamily="34" charset="0"/>
                </a:rPr>
                <a:t>high</a:t>
              </a:r>
              <a:endParaRPr lang="zh-CN" altLang="en-US" sz="2400" i="0"/>
            </a:p>
          </p:txBody>
        </p:sp>
      </p:grpSp>
      <p:sp>
        <p:nvSpPr>
          <p:cNvPr id="36925" name="Line 87">
            <a:extLst>
              <a:ext uri="{FF2B5EF4-FFF2-40B4-BE49-F238E27FC236}">
                <a16:creationId xmlns:a16="http://schemas.microsoft.com/office/drawing/2014/main" id="{33B36A4A-CCC2-46F8-B25C-B8DE123CD0DE}"/>
              </a:ext>
            </a:extLst>
          </p:cNvPr>
          <p:cNvSpPr>
            <a:spLocks noChangeShapeType="1"/>
          </p:cNvSpPr>
          <p:nvPr/>
        </p:nvSpPr>
        <p:spPr bwMode="auto">
          <a:xfrm flipV="1">
            <a:off x="5270500" y="3356992"/>
            <a:ext cx="1588" cy="258763"/>
          </a:xfrm>
          <a:prstGeom prst="line">
            <a:avLst/>
          </a:prstGeom>
          <a:noFill/>
          <a:ln w="9525">
            <a:solidFill>
              <a:srgbClr val="000080"/>
            </a:solidFill>
            <a:bevel/>
            <a:headEnd/>
            <a:tailEnd type="triangle" w="med" len="med"/>
          </a:ln>
          <a:extLst>
            <a:ext uri="{909E8E84-426E-40DD-AFC4-6F175D3DCCD1}">
              <a14:hiddenFill xmlns:a14="http://schemas.microsoft.com/office/drawing/2010/main">
                <a:noFill/>
              </a14:hiddenFill>
            </a:ext>
          </a:extLst>
        </p:spPr>
        <p:txBody>
          <a:bodyPr tIns="0"/>
          <a:lstStyle/>
          <a:p>
            <a:endParaRPr lang="zh-CN" altLang="en-US" i="0"/>
          </a:p>
        </p:txBody>
      </p:sp>
      <p:grpSp>
        <p:nvGrpSpPr>
          <p:cNvPr id="36926" name="Group 103">
            <a:extLst>
              <a:ext uri="{FF2B5EF4-FFF2-40B4-BE49-F238E27FC236}">
                <a16:creationId xmlns:a16="http://schemas.microsoft.com/office/drawing/2014/main" id="{9AFB254C-F94E-40E9-8FF2-D9BAB592056C}"/>
              </a:ext>
            </a:extLst>
          </p:cNvPr>
          <p:cNvGrpSpPr>
            <a:grpSpLocks/>
          </p:cNvGrpSpPr>
          <p:nvPr/>
        </p:nvGrpSpPr>
        <p:grpSpPr bwMode="auto">
          <a:xfrm>
            <a:off x="4932363" y="2673003"/>
            <a:ext cx="342900" cy="258762"/>
            <a:chOff x="0" y="0"/>
            <a:chExt cx="216" cy="163"/>
          </a:xfrm>
        </p:grpSpPr>
        <p:sp>
          <p:nvSpPr>
            <p:cNvPr id="36937" name="Line 58">
              <a:extLst>
                <a:ext uri="{FF2B5EF4-FFF2-40B4-BE49-F238E27FC236}">
                  <a16:creationId xmlns:a16="http://schemas.microsoft.com/office/drawing/2014/main" id="{730662AB-2168-4CEC-8E9F-7285748F253B}"/>
                </a:ext>
              </a:extLst>
            </p:cNvPr>
            <p:cNvSpPr>
              <a:spLocks noChangeShapeType="1"/>
            </p:cNvSpPr>
            <p:nvPr/>
          </p:nvSpPr>
          <p:spPr bwMode="auto">
            <a:xfrm flipV="1">
              <a:off x="200" y="0"/>
              <a:ext cx="1" cy="163"/>
            </a:xfrm>
            <a:prstGeom prst="line">
              <a:avLst/>
            </a:prstGeom>
            <a:noFill/>
            <a:ln w="9525">
              <a:solidFill>
                <a:srgbClr val="333399"/>
              </a:solidFill>
              <a:bevel/>
              <a:headEnd/>
              <a:tailEnd type="triangle" w="med" len="med"/>
            </a:ln>
            <a:extLst>
              <a:ext uri="{909E8E84-426E-40DD-AFC4-6F175D3DCCD1}">
                <a14:hiddenFill xmlns:a14="http://schemas.microsoft.com/office/drawing/2010/main">
                  <a:noFill/>
                </a14:hiddenFill>
              </a:ext>
            </a:extLst>
          </p:spPr>
          <p:txBody>
            <a:bodyPr/>
            <a:lstStyle/>
            <a:p>
              <a:endParaRPr lang="zh-CN" altLang="en-US" i="0"/>
            </a:p>
          </p:txBody>
        </p:sp>
        <p:sp>
          <p:nvSpPr>
            <p:cNvPr id="36938" name="Text Box 88">
              <a:extLst>
                <a:ext uri="{FF2B5EF4-FFF2-40B4-BE49-F238E27FC236}">
                  <a16:creationId xmlns:a16="http://schemas.microsoft.com/office/drawing/2014/main" id="{6B94C976-0D39-402B-AF1B-36952AECACC2}"/>
                </a:ext>
              </a:extLst>
            </p:cNvPr>
            <p:cNvSpPr>
              <a:spLocks noChangeArrowheads="1"/>
            </p:cNvSpPr>
            <p:nvPr/>
          </p:nvSpPr>
          <p:spPr bwMode="auto">
            <a:xfrm>
              <a:off x="0" y="0"/>
              <a:ext cx="21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1600" i="0">
                  <a:solidFill>
                    <a:srgbClr val="CC0066"/>
                  </a:solidFill>
                  <a:latin typeface="Arial" panose="020B0604020202020204" pitchFamily="34" charset="0"/>
                  <a:sym typeface="Arial" panose="020B0604020202020204" pitchFamily="34" charset="0"/>
                </a:rPr>
                <a:t>low</a:t>
              </a:r>
              <a:endParaRPr lang="zh-CN" altLang="en-US" sz="2400" i="0"/>
            </a:p>
          </p:txBody>
        </p:sp>
      </p:grpSp>
      <p:sp>
        <p:nvSpPr>
          <p:cNvPr id="36927" name="Text Box 89">
            <a:extLst>
              <a:ext uri="{FF2B5EF4-FFF2-40B4-BE49-F238E27FC236}">
                <a16:creationId xmlns:a16="http://schemas.microsoft.com/office/drawing/2014/main" id="{8D9A4089-6B51-412F-8E6F-E2E9DAAC92FF}"/>
              </a:ext>
            </a:extLst>
          </p:cNvPr>
          <p:cNvSpPr>
            <a:spLocks noChangeArrowheads="1"/>
          </p:cNvSpPr>
          <p:nvPr/>
        </p:nvSpPr>
        <p:spPr bwMode="auto">
          <a:xfrm>
            <a:off x="4932363" y="3356992"/>
            <a:ext cx="34304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1600" i="0" dirty="0">
                <a:solidFill>
                  <a:srgbClr val="CC0066"/>
                </a:solidFill>
                <a:latin typeface="Arial" panose="020B0604020202020204" pitchFamily="34" charset="0"/>
                <a:sym typeface="Arial" panose="020B0604020202020204" pitchFamily="34" charset="0"/>
              </a:rPr>
              <a:t>low</a:t>
            </a:r>
            <a:endParaRPr lang="zh-CN" altLang="en-US" sz="2400" i="0" dirty="0"/>
          </a:p>
        </p:txBody>
      </p:sp>
      <p:sp>
        <p:nvSpPr>
          <p:cNvPr id="36928" name="Text Box 90">
            <a:extLst>
              <a:ext uri="{FF2B5EF4-FFF2-40B4-BE49-F238E27FC236}">
                <a16:creationId xmlns:a16="http://schemas.microsoft.com/office/drawing/2014/main" id="{5C7C889B-FE6F-41A8-B831-69A877026A44}"/>
              </a:ext>
            </a:extLst>
          </p:cNvPr>
          <p:cNvSpPr>
            <a:spLocks noChangeArrowheads="1"/>
          </p:cNvSpPr>
          <p:nvPr/>
        </p:nvSpPr>
        <p:spPr bwMode="auto">
          <a:xfrm>
            <a:off x="5652120" y="4036665"/>
            <a:ext cx="34304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1600" i="0" dirty="0">
                <a:solidFill>
                  <a:srgbClr val="CC0066"/>
                </a:solidFill>
                <a:latin typeface="Arial" panose="020B0604020202020204" pitchFamily="34" charset="0"/>
                <a:sym typeface="Arial" panose="020B0604020202020204" pitchFamily="34" charset="0"/>
              </a:rPr>
              <a:t>low</a:t>
            </a:r>
            <a:endParaRPr lang="zh-CN" altLang="en-US" sz="2400" i="0" dirty="0"/>
          </a:p>
        </p:txBody>
      </p:sp>
      <p:sp>
        <p:nvSpPr>
          <p:cNvPr id="36929" name="Text Box 91">
            <a:extLst>
              <a:ext uri="{FF2B5EF4-FFF2-40B4-BE49-F238E27FC236}">
                <a16:creationId xmlns:a16="http://schemas.microsoft.com/office/drawing/2014/main" id="{08003ED9-F50D-4843-BDDB-DC216B21A38C}"/>
              </a:ext>
            </a:extLst>
          </p:cNvPr>
          <p:cNvSpPr>
            <a:spLocks noChangeArrowheads="1"/>
          </p:cNvSpPr>
          <p:nvPr/>
        </p:nvSpPr>
        <p:spPr bwMode="auto">
          <a:xfrm>
            <a:off x="5652120" y="4646265"/>
            <a:ext cx="34304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1600" i="0" dirty="0">
                <a:solidFill>
                  <a:srgbClr val="CC0066"/>
                </a:solidFill>
                <a:latin typeface="Arial" panose="020B0604020202020204" pitchFamily="34" charset="0"/>
                <a:sym typeface="Arial" panose="020B0604020202020204" pitchFamily="34" charset="0"/>
              </a:rPr>
              <a:t>low</a:t>
            </a:r>
            <a:endParaRPr lang="zh-CN" altLang="en-US" sz="2400" i="0" dirty="0"/>
          </a:p>
        </p:txBody>
      </p:sp>
      <p:sp>
        <p:nvSpPr>
          <p:cNvPr id="36930" name="Text Box 92">
            <a:extLst>
              <a:ext uri="{FF2B5EF4-FFF2-40B4-BE49-F238E27FC236}">
                <a16:creationId xmlns:a16="http://schemas.microsoft.com/office/drawing/2014/main" id="{A571C9FA-41B4-48BD-B9A8-61F147CC33AA}"/>
              </a:ext>
            </a:extLst>
          </p:cNvPr>
          <p:cNvSpPr>
            <a:spLocks noChangeArrowheads="1"/>
          </p:cNvSpPr>
          <p:nvPr/>
        </p:nvSpPr>
        <p:spPr bwMode="auto">
          <a:xfrm>
            <a:off x="5508104" y="5332065"/>
            <a:ext cx="34304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1600" i="0" dirty="0">
                <a:solidFill>
                  <a:srgbClr val="CC0066"/>
                </a:solidFill>
                <a:latin typeface="Arial" panose="020B0604020202020204" pitchFamily="34" charset="0"/>
                <a:sym typeface="Arial" panose="020B0604020202020204" pitchFamily="34" charset="0"/>
              </a:rPr>
              <a:t>low</a:t>
            </a:r>
            <a:endParaRPr lang="zh-CN" altLang="en-US" sz="2400" i="0" dirty="0"/>
          </a:p>
        </p:txBody>
      </p:sp>
      <p:sp>
        <p:nvSpPr>
          <p:cNvPr id="36931" name="Text Box 93">
            <a:extLst>
              <a:ext uri="{FF2B5EF4-FFF2-40B4-BE49-F238E27FC236}">
                <a16:creationId xmlns:a16="http://schemas.microsoft.com/office/drawing/2014/main" id="{9CAE4617-F4AA-4D56-922E-4C6C6C8B35EF}"/>
              </a:ext>
            </a:extLst>
          </p:cNvPr>
          <p:cNvSpPr>
            <a:spLocks noChangeArrowheads="1"/>
          </p:cNvSpPr>
          <p:nvPr/>
        </p:nvSpPr>
        <p:spPr bwMode="auto">
          <a:xfrm>
            <a:off x="8331200" y="2665065"/>
            <a:ext cx="4328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1600" i="0">
                <a:solidFill>
                  <a:srgbClr val="CC0066"/>
                </a:solidFill>
                <a:latin typeface="Arial" panose="020B0604020202020204" pitchFamily="34" charset="0"/>
                <a:sym typeface="Arial" panose="020B0604020202020204" pitchFamily="34" charset="0"/>
              </a:rPr>
              <a:t>high</a:t>
            </a:r>
            <a:endParaRPr lang="zh-CN" altLang="en-US" sz="2400" i="0"/>
          </a:p>
        </p:txBody>
      </p:sp>
      <p:sp>
        <p:nvSpPr>
          <p:cNvPr id="36932" name="Text Box 94">
            <a:extLst>
              <a:ext uri="{FF2B5EF4-FFF2-40B4-BE49-F238E27FC236}">
                <a16:creationId xmlns:a16="http://schemas.microsoft.com/office/drawing/2014/main" id="{871EF074-6ACF-4A4B-93C0-C16FF03EA1CA}"/>
              </a:ext>
            </a:extLst>
          </p:cNvPr>
          <p:cNvSpPr>
            <a:spLocks noChangeArrowheads="1"/>
          </p:cNvSpPr>
          <p:nvPr/>
        </p:nvSpPr>
        <p:spPr bwMode="auto">
          <a:xfrm>
            <a:off x="7596188" y="3322290"/>
            <a:ext cx="4328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1600" i="0">
                <a:solidFill>
                  <a:srgbClr val="CC0066"/>
                </a:solidFill>
                <a:latin typeface="Arial" panose="020B0604020202020204" pitchFamily="34" charset="0"/>
                <a:sym typeface="Arial" panose="020B0604020202020204" pitchFamily="34" charset="0"/>
              </a:rPr>
              <a:t>high</a:t>
            </a:r>
            <a:endParaRPr lang="zh-CN" altLang="en-US" sz="2400" i="0"/>
          </a:p>
        </p:txBody>
      </p:sp>
      <p:sp>
        <p:nvSpPr>
          <p:cNvPr id="36933" name="Text Box 95">
            <a:extLst>
              <a:ext uri="{FF2B5EF4-FFF2-40B4-BE49-F238E27FC236}">
                <a16:creationId xmlns:a16="http://schemas.microsoft.com/office/drawing/2014/main" id="{BFE7F766-2E8D-4553-BBAC-EE763CB89619}"/>
              </a:ext>
            </a:extLst>
          </p:cNvPr>
          <p:cNvSpPr>
            <a:spLocks noChangeArrowheads="1"/>
          </p:cNvSpPr>
          <p:nvPr/>
        </p:nvSpPr>
        <p:spPr bwMode="auto">
          <a:xfrm>
            <a:off x="7569200" y="4036665"/>
            <a:ext cx="4328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1600" i="0">
                <a:solidFill>
                  <a:srgbClr val="CC0066"/>
                </a:solidFill>
                <a:latin typeface="Arial" panose="020B0604020202020204" pitchFamily="34" charset="0"/>
                <a:sym typeface="Arial" panose="020B0604020202020204" pitchFamily="34" charset="0"/>
              </a:rPr>
              <a:t>high</a:t>
            </a:r>
            <a:endParaRPr lang="zh-CN" altLang="en-US" sz="2400" i="0"/>
          </a:p>
        </p:txBody>
      </p:sp>
      <p:sp>
        <p:nvSpPr>
          <p:cNvPr id="36934" name="Text Box 96">
            <a:extLst>
              <a:ext uri="{FF2B5EF4-FFF2-40B4-BE49-F238E27FC236}">
                <a16:creationId xmlns:a16="http://schemas.microsoft.com/office/drawing/2014/main" id="{207E0380-4FA7-46E8-AABB-6AEDDF4DF8B4}"/>
              </a:ext>
            </a:extLst>
          </p:cNvPr>
          <p:cNvSpPr>
            <a:spLocks noChangeArrowheads="1"/>
          </p:cNvSpPr>
          <p:nvPr/>
        </p:nvSpPr>
        <p:spPr bwMode="auto">
          <a:xfrm>
            <a:off x="6883400" y="4646265"/>
            <a:ext cx="4328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1600" i="0">
                <a:solidFill>
                  <a:srgbClr val="CC0066"/>
                </a:solidFill>
                <a:latin typeface="Arial" panose="020B0604020202020204" pitchFamily="34" charset="0"/>
                <a:sym typeface="Arial" panose="020B0604020202020204" pitchFamily="34" charset="0"/>
              </a:rPr>
              <a:t>high</a:t>
            </a:r>
            <a:endParaRPr lang="zh-CN" altLang="en-US" sz="2400" i="0"/>
          </a:p>
        </p:txBody>
      </p:sp>
      <p:sp>
        <p:nvSpPr>
          <p:cNvPr id="36935" name="Text Box 97">
            <a:extLst>
              <a:ext uri="{FF2B5EF4-FFF2-40B4-BE49-F238E27FC236}">
                <a16:creationId xmlns:a16="http://schemas.microsoft.com/office/drawing/2014/main" id="{E3DB3D82-D519-4A3F-A405-B655185B86AD}"/>
              </a:ext>
            </a:extLst>
          </p:cNvPr>
          <p:cNvSpPr>
            <a:spLocks noChangeArrowheads="1"/>
          </p:cNvSpPr>
          <p:nvPr/>
        </p:nvSpPr>
        <p:spPr bwMode="auto">
          <a:xfrm>
            <a:off x="6273800" y="5332065"/>
            <a:ext cx="43281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1600" i="0">
                <a:solidFill>
                  <a:srgbClr val="CC0066"/>
                </a:solidFill>
                <a:latin typeface="Arial" panose="020B0604020202020204" pitchFamily="34" charset="0"/>
                <a:sym typeface="Arial" panose="020B0604020202020204" pitchFamily="34" charset="0"/>
              </a:rPr>
              <a:t>high</a:t>
            </a:r>
            <a:endParaRPr lang="zh-CN" altLang="en-US" sz="2400" i="0"/>
          </a:p>
        </p:txBody>
      </p:sp>
      <p:sp>
        <p:nvSpPr>
          <p:cNvPr id="36942" name="Rectangle 31">
            <a:extLst>
              <a:ext uri="{FF2B5EF4-FFF2-40B4-BE49-F238E27FC236}">
                <a16:creationId xmlns:a16="http://schemas.microsoft.com/office/drawing/2014/main" id="{0E6B8D55-58B4-493E-988E-46E83609F6FA}"/>
              </a:ext>
            </a:extLst>
          </p:cNvPr>
          <p:cNvSpPr>
            <a:spLocks noChangeArrowheads="1"/>
          </p:cNvSpPr>
          <p:nvPr/>
        </p:nvSpPr>
        <p:spPr bwMode="auto">
          <a:xfrm>
            <a:off x="4427538" y="1522065"/>
            <a:ext cx="357187" cy="32226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3" name="Text Box 4">
            <a:extLst>
              <a:ext uri="{FF2B5EF4-FFF2-40B4-BE49-F238E27FC236}">
                <a16:creationId xmlns:a16="http://schemas.microsoft.com/office/drawing/2014/main" id="{D6CB6709-1A5B-42CF-8AD7-DC7B211CBCA4}"/>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快速排序举例</a:t>
            </a:r>
          </a:p>
        </p:txBody>
      </p:sp>
      <p:sp>
        <p:nvSpPr>
          <p:cNvPr id="78" name="Rectangle 31">
            <a:extLst>
              <a:ext uri="{FF2B5EF4-FFF2-40B4-BE49-F238E27FC236}">
                <a16:creationId xmlns:a16="http://schemas.microsoft.com/office/drawing/2014/main" id="{B08BBF75-721E-4E44-9743-F1C02BA95635}"/>
              </a:ext>
            </a:extLst>
          </p:cNvPr>
          <p:cNvSpPr>
            <a:spLocks noChangeArrowheads="1"/>
          </p:cNvSpPr>
          <p:nvPr/>
        </p:nvSpPr>
        <p:spPr bwMode="auto">
          <a:xfrm>
            <a:off x="5071269" y="2992121"/>
            <a:ext cx="357187" cy="32226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6872"/>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9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9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8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89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9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93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9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8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8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88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8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9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88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69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88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9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9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9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88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688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88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691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688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89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692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91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689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691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69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689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689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689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691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689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690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690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692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3692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689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689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692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3693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689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691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6902"/>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690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6930"/>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6922"/>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6935"/>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3690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690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3690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36921"/>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369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nimBg="1"/>
      <p:bldP spid="36872" grpId="0" bldLvl="0" animBg="1" autoUpdateAnimBg="0"/>
      <p:bldP spid="36879" grpId="0" animBg="1"/>
      <p:bldP spid="36880" grpId="0" animBg="1"/>
      <p:bldP spid="36881" grpId="0" animBg="1"/>
      <p:bldP spid="36882" grpId="0" animBg="1"/>
      <p:bldP spid="36883" grpId="0" bldLvl="0" animBg="1" autoUpdateAnimBg="0"/>
      <p:bldP spid="36884" grpId="0" animBg="1"/>
      <p:bldP spid="36885" grpId="0" animBg="1"/>
      <p:bldP spid="36886" grpId="0" animBg="1"/>
      <p:bldP spid="36887" grpId="0" animBg="1"/>
      <p:bldP spid="36888" grpId="0" animBg="1"/>
      <p:bldP spid="36889" grpId="0" animBg="1"/>
      <p:bldP spid="36890" grpId="0" animBg="1"/>
      <p:bldP spid="36891" grpId="0" animBg="1"/>
      <p:bldP spid="36892" grpId="0" animBg="1"/>
      <p:bldP spid="36893" grpId="0" animBg="1"/>
      <p:bldP spid="36894" grpId="0" animBg="1"/>
      <p:bldP spid="36895" grpId="0" animBg="1"/>
      <p:bldP spid="36896" grpId="0" animBg="1"/>
      <p:bldP spid="36897" grpId="0" animBg="1"/>
      <p:bldP spid="36898" grpId="0" animBg="1"/>
      <p:bldP spid="36899" grpId="0" animBg="1"/>
      <p:bldP spid="36900" grpId="0" animBg="1"/>
      <p:bldP spid="36901" grpId="0" animBg="1"/>
      <p:bldP spid="36902" grpId="0" animBg="1"/>
      <p:bldP spid="36903" grpId="0" animBg="1"/>
      <p:bldP spid="36904" grpId="0" animBg="1"/>
      <p:bldP spid="36905" grpId="0" animBg="1"/>
      <p:bldP spid="36906" grpId="0" animBg="1"/>
      <p:bldP spid="36907" grpId="0" animBg="1"/>
      <p:bldP spid="36910" grpId="0"/>
      <p:bldP spid="36911" grpId="0"/>
      <p:bldP spid="36912" grpId="0"/>
      <p:bldP spid="36913" grpId="0"/>
      <p:bldP spid="36914" grpId="0"/>
      <p:bldP spid="36916" grpId="0" animBg="1"/>
      <p:bldP spid="36917" grpId="0" animBg="1"/>
      <p:bldP spid="36918" grpId="0" animBg="1"/>
      <p:bldP spid="36919" grpId="0" animBg="1"/>
      <p:bldP spid="36920" grpId="0" animBg="1"/>
      <p:bldP spid="36921" grpId="0" animBg="1"/>
      <p:bldP spid="36922" grpId="0" animBg="1"/>
      <p:bldP spid="36923" grpId="0" animBg="1"/>
      <p:bldP spid="36925" grpId="0" animBg="1"/>
      <p:bldP spid="36927" grpId="0"/>
      <p:bldP spid="36928" grpId="0"/>
      <p:bldP spid="36929" grpId="0"/>
      <p:bldP spid="36930" grpId="0"/>
      <p:bldP spid="36931" grpId="0"/>
      <p:bldP spid="36932" grpId="0"/>
      <p:bldP spid="36933" grpId="0"/>
      <p:bldP spid="36934" grpId="0"/>
      <p:bldP spid="36935" grpId="0"/>
      <p:bldP spid="36942" grpId="0" bldLvl="0" animBg="1" autoUpdateAnimBg="0"/>
      <p:bldP spid="7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3">
            <a:extLst>
              <a:ext uri="{FF2B5EF4-FFF2-40B4-BE49-F238E27FC236}">
                <a16:creationId xmlns:a16="http://schemas.microsoft.com/office/drawing/2014/main" id="{5247D612-2ED8-444F-A197-4FA7D6DC464B}"/>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70AE791C-5C78-4E39-96FE-C92BB63350FC}" type="slidenum">
              <a:rPr lang="zh-CN" altLang="en-US" sz="2400">
                <a:solidFill>
                  <a:srgbClr val="000000"/>
                </a:solidFill>
              </a:rPr>
              <a:pPr algn="r" eaLnBrk="1" hangingPunct="1">
                <a:spcBef>
                  <a:spcPct val="50000"/>
                </a:spcBef>
                <a:buClrTx/>
                <a:buSzTx/>
                <a:buFont typeface="Arial" panose="020B0604020202020204" pitchFamily="34" charset="0"/>
                <a:buNone/>
              </a:pPr>
              <a:t>47</a:t>
            </a:fld>
            <a:endParaRPr lang="en-US" altLang="zh-CN" sz="2400"/>
          </a:p>
        </p:txBody>
      </p:sp>
      <p:sp>
        <p:nvSpPr>
          <p:cNvPr id="37894" name="Oval 83">
            <a:extLst>
              <a:ext uri="{FF2B5EF4-FFF2-40B4-BE49-F238E27FC236}">
                <a16:creationId xmlns:a16="http://schemas.microsoft.com/office/drawing/2014/main" id="{EB3E6EB8-A8B5-46A6-91E1-C5F83C81B6FB}"/>
              </a:ext>
            </a:extLst>
          </p:cNvPr>
          <p:cNvSpPr>
            <a:spLocks noChangeArrowheads="1"/>
          </p:cNvSpPr>
          <p:nvPr/>
        </p:nvSpPr>
        <p:spPr bwMode="auto">
          <a:xfrm>
            <a:off x="7278389" y="1414363"/>
            <a:ext cx="461963" cy="43338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7895" name="Oval 84">
            <a:extLst>
              <a:ext uri="{FF2B5EF4-FFF2-40B4-BE49-F238E27FC236}">
                <a16:creationId xmlns:a16="http://schemas.microsoft.com/office/drawing/2014/main" id="{F775CC33-CA01-41AD-A85C-894962C6008F}"/>
              </a:ext>
            </a:extLst>
          </p:cNvPr>
          <p:cNvSpPr>
            <a:spLocks noChangeArrowheads="1"/>
          </p:cNvSpPr>
          <p:nvPr/>
        </p:nvSpPr>
        <p:spPr bwMode="auto">
          <a:xfrm>
            <a:off x="6617989" y="1414363"/>
            <a:ext cx="461963" cy="43338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37896" name="Oval 85">
            <a:extLst>
              <a:ext uri="{FF2B5EF4-FFF2-40B4-BE49-F238E27FC236}">
                <a16:creationId xmlns:a16="http://schemas.microsoft.com/office/drawing/2014/main" id="{9BB1C8DA-9F8B-410F-8CD7-808FD4D8C2D8}"/>
              </a:ext>
            </a:extLst>
          </p:cNvPr>
          <p:cNvSpPr>
            <a:spLocks noChangeArrowheads="1"/>
          </p:cNvSpPr>
          <p:nvPr/>
        </p:nvSpPr>
        <p:spPr bwMode="auto">
          <a:xfrm>
            <a:off x="6022677" y="1414363"/>
            <a:ext cx="461962" cy="43338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7897" name="Oval 86">
            <a:extLst>
              <a:ext uri="{FF2B5EF4-FFF2-40B4-BE49-F238E27FC236}">
                <a16:creationId xmlns:a16="http://schemas.microsoft.com/office/drawing/2014/main" id="{BDDC4F4A-26EA-4D4E-9D0F-68227DFEEE4B}"/>
              </a:ext>
            </a:extLst>
          </p:cNvPr>
          <p:cNvSpPr>
            <a:spLocks noChangeArrowheads="1"/>
          </p:cNvSpPr>
          <p:nvPr/>
        </p:nvSpPr>
        <p:spPr bwMode="auto">
          <a:xfrm>
            <a:off x="4568527" y="1414363"/>
            <a:ext cx="461962" cy="433388"/>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37898" name="Oval 87">
            <a:extLst>
              <a:ext uri="{FF2B5EF4-FFF2-40B4-BE49-F238E27FC236}">
                <a16:creationId xmlns:a16="http://schemas.microsoft.com/office/drawing/2014/main" id="{5DB3B510-D5BC-46EA-A634-F17882047395}"/>
              </a:ext>
            </a:extLst>
          </p:cNvPr>
          <p:cNvSpPr>
            <a:spLocks noChangeArrowheads="1"/>
          </p:cNvSpPr>
          <p:nvPr/>
        </p:nvSpPr>
        <p:spPr bwMode="auto">
          <a:xfrm>
            <a:off x="5295602" y="1414363"/>
            <a:ext cx="461962" cy="433388"/>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FFCC"/>
                </a:solidFill>
                <a:latin typeface="Arial" panose="020B0604020202020204" pitchFamily="34" charset="0"/>
                <a:sym typeface="Arial" panose="020B0604020202020204" pitchFamily="34" charset="0"/>
              </a:rPr>
              <a:t>21</a:t>
            </a:r>
            <a:endParaRPr lang="zh-CN" altLang="en-US" sz="2400" i="0"/>
          </a:p>
        </p:txBody>
      </p:sp>
      <p:sp>
        <p:nvSpPr>
          <p:cNvPr id="37899" name="Oval 90">
            <a:extLst>
              <a:ext uri="{FF2B5EF4-FFF2-40B4-BE49-F238E27FC236}">
                <a16:creationId xmlns:a16="http://schemas.microsoft.com/office/drawing/2014/main" id="{BC228AFB-A0F2-4730-9042-BF7DF2B1E7AC}"/>
              </a:ext>
            </a:extLst>
          </p:cNvPr>
          <p:cNvSpPr>
            <a:spLocks noChangeArrowheads="1"/>
          </p:cNvSpPr>
          <p:nvPr/>
        </p:nvSpPr>
        <p:spPr bwMode="auto">
          <a:xfrm>
            <a:off x="3924300" y="2133501"/>
            <a:ext cx="461963" cy="434975"/>
          </a:xfrm>
          <a:prstGeom prst="ellipse">
            <a:avLst/>
          </a:prstGeom>
          <a:solidFill>
            <a:srgbClr val="3366FF"/>
          </a:soli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hlink"/>
                </a:solidFill>
                <a:latin typeface="Arial" panose="020B0604020202020204" pitchFamily="34" charset="0"/>
                <a:sym typeface="Arial" panose="020B0604020202020204" pitchFamily="34" charset="0"/>
              </a:rPr>
              <a:t>08</a:t>
            </a:r>
            <a:endParaRPr lang="zh-CN" altLang="en-US" sz="2400" i="0"/>
          </a:p>
        </p:txBody>
      </p:sp>
      <p:sp>
        <p:nvSpPr>
          <p:cNvPr id="37900" name="Oval 91">
            <a:extLst>
              <a:ext uri="{FF2B5EF4-FFF2-40B4-BE49-F238E27FC236}">
                <a16:creationId xmlns:a16="http://schemas.microsoft.com/office/drawing/2014/main" id="{2773D27D-2CEC-4E18-A308-9CAACBA6AAA9}"/>
              </a:ext>
            </a:extLst>
          </p:cNvPr>
          <p:cNvSpPr>
            <a:spLocks noChangeArrowheads="1"/>
          </p:cNvSpPr>
          <p:nvPr/>
        </p:nvSpPr>
        <p:spPr bwMode="auto">
          <a:xfrm>
            <a:off x="7164388" y="2141438"/>
            <a:ext cx="461962" cy="434975"/>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7901" name="Oval 92">
            <a:extLst>
              <a:ext uri="{FF2B5EF4-FFF2-40B4-BE49-F238E27FC236}">
                <a16:creationId xmlns:a16="http://schemas.microsoft.com/office/drawing/2014/main" id="{CFC85BA6-C768-4D41-9099-2F13FF24313F}"/>
              </a:ext>
            </a:extLst>
          </p:cNvPr>
          <p:cNvSpPr>
            <a:spLocks noChangeArrowheads="1"/>
          </p:cNvSpPr>
          <p:nvPr/>
        </p:nvSpPr>
        <p:spPr bwMode="auto">
          <a:xfrm>
            <a:off x="6516688" y="2141438"/>
            <a:ext cx="461962" cy="434975"/>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37902" name="Oval 93">
            <a:extLst>
              <a:ext uri="{FF2B5EF4-FFF2-40B4-BE49-F238E27FC236}">
                <a16:creationId xmlns:a16="http://schemas.microsoft.com/office/drawing/2014/main" id="{11EC3352-89E3-44AF-85FC-82CFF371FC9A}"/>
              </a:ext>
            </a:extLst>
          </p:cNvPr>
          <p:cNvSpPr>
            <a:spLocks noChangeArrowheads="1"/>
          </p:cNvSpPr>
          <p:nvPr/>
        </p:nvSpPr>
        <p:spPr bwMode="auto">
          <a:xfrm>
            <a:off x="5932488" y="2136676"/>
            <a:ext cx="463550" cy="434975"/>
          </a:xfrm>
          <a:prstGeom prst="ellipse">
            <a:avLst/>
          </a:prstGeom>
          <a:solidFill>
            <a:srgbClr val="0000FF"/>
          </a:soli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chemeClr val="hlink"/>
                </a:solidFill>
                <a:latin typeface="Arial" panose="020B0604020202020204" pitchFamily="34" charset="0"/>
                <a:sym typeface="Arial" panose="020B0604020202020204" pitchFamily="34" charset="0"/>
              </a:rPr>
              <a:t>25*</a:t>
            </a:r>
            <a:endParaRPr lang="zh-CN" altLang="en-US" sz="2400" i="0" dirty="0"/>
          </a:p>
        </p:txBody>
      </p:sp>
      <p:sp>
        <p:nvSpPr>
          <p:cNvPr id="37903" name="Oval 94">
            <a:extLst>
              <a:ext uri="{FF2B5EF4-FFF2-40B4-BE49-F238E27FC236}">
                <a16:creationId xmlns:a16="http://schemas.microsoft.com/office/drawing/2014/main" id="{76968B29-920C-4820-9DFD-39C80DDFF3D6}"/>
              </a:ext>
            </a:extLst>
          </p:cNvPr>
          <p:cNvSpPr>
            <a:spLocks noChangeArrowheads="1"/>
          </p:cNvSpPr>
          <p:nvPr/>
        </p:nvSpPr>
        <p:spPr bwMode="auto">
          <a:xfrm>
            <a:off x="4513263" y="2125563"/>
            <a:ext cx="461962" cy="434975"/>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37904" name="Oval 95">
            <a:extLst>
              <a:ext uri="{FF2B5EF4-FFF2-40B4-BE49-F238E27FC236}">
                <a16:creationId xmlns:a16="http://schemas.microsoft.com/office/drawing/2014/main" id="{77F42D1B-3327-417D-9C55-5BD362932004}"/>
              </a:ext>
            </a:extLst>
          </p:cNvPr>
          <p:cNvSpPr>
            <a:spLocks noChangeArrowheads="1"/>
          </p:cNvSpPr>
          <p:nvPr/>
        </p:nvSpPr>
        <p:spPr bwMode="auto">
          <a:xfrm>
            <a:off x="5240338" y="2125563"/>
            <a:ext cx="461962" cy="434975"/>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FFCC"/>
                </a:solidFill>
                <a:latin typeface="Arial" panose="020B0604020202020204" pitchFamily="34" charset="0"/>
                <a:sym typeface="Arial" panose="020B0604020202020204" pitchFamily="34" charset="0"/>
              </a:rPr>
              <a:t>21</a:t>
            </a:r>
            <a:endParaRPr lang="zh-CN" altLang="en-US" sz="2400" i="0"/>
          </a:p>
        </p:txBody>
      </p:sp>
      <p:sp>
        <p:nvSpPr>
          <p:cNvPr id="37905" name="Oval 82">
            <a:extLst>
              <a:ext uri="{FF2B5EF4-FFF2-40B4-BE49-F238E27FC236}">
                <a16:creationId xmlns:a16="http://schemas.microsoft.com/office/drawing/2014/main" id="{86B36ED1-D6DC-4F3E-8FF1-A5F9A941BEA2}"/>
              </a:ext>
            </a:extLst>
          </p:cNvPr>
          <p:cNvSpPr>
            <a:spLocks noChangeArrowheads="1"/>
          </p:cNvSpPr>
          <p:nvPr/>
        </p:nvSpPr>
        <p:spPr bwMode="auto">
          <a:xfrm>
            <a:off x="3882727" y="1412776"/>
            <a:ext cx="554037" cy="433387"/>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37906" name="Text Box 88">
            <a:extLst>
              <a:ext uri="{FF2B5EF4-FFF2-40B4-BE49-F238E27FC236}">
                <a16:creationId xmlns:a16="http://schemas.microsoft.com/office/drawing/2014/main" id="{31878CBA-57A3-4063-A8D9-B3793CC18225}"/>
              </a:ext>
            </a:extLst>
          </p:cNvPr>
          <p:cNvSpPr>
            <a:spLocks noChangeArrowheads="1"/>
          </p:cNvSpPr>
          <p:nvPr/>
        </p:nvSpPr>
        <p:spPr bwMode="auto">
          <a:xfrm>
            <a:off x="827088" y="1414363"/>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dirty="0">
                <a:latin typeface="Times New Roman" panose="02020603050405020304" pitchFamily="18" charset="0"/>
                <a:ea typeface="楷体_GB2312" pitchFamily="1" charset="-122"/>
                <a:sym typeface="Times New Roman" panose="02020603050405020304" pitchFamily="18" charset="0"/>
              </a:rPr>
              <a:t>完成一趟排序</a:t>
            </a:r>
            <a:endParaRPr lang="zh-CN" altLang="en-US" sz="2400" i="0" dirty="0"/>
          </a:p>
        </p:txBody>
      </p:sp>
      <p:sp>
        <p:nvSpPr>
          <p:cNvPr id="37907" name="Text Box 89">
            <a:extLst>
              <a:ext uri="{FF2B5EF4-FFF2-40B4-BE49-F238E27FC236}">
                <a16:creationId xmlns:a16="http://schemas.microsoft.com/office/drawing/2014/main" id="{2E49F8F9-1F17-4AA9-8616-4BF253A79922}"/>
              </a:ext>
            </a:extLst>
          </p:cNvPr>
          <p:cNvSpPr>
            <a:spLocks noChangeArrowheads="1"/>
          </p:cNvSpPr>
          <p:nvPr/>
        </p:nvSpPr>
        <p:spPr bwMode="auto">
          <a:xfrm>
            <a:off x="827088" y="2062063"/>
            <a:ext cx="2767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dirty="0">
                <a:latin typeface="Times New Roman" panose="02020603050405020304" pitchFamily="18" charset="0"/>
                <a:ea typeface="楷体_GB2312" pitchFamily="1" charset="-122"/>
                <a:sym typeface="Times New Roman" panose="02020603050405020304" pitchFamily="18" charset="0"/>
              </a:rPr>
              <a:t>分别进行快速排序</a:t>
            </a:r>
            <a:endParaRPr lang="zh-CN" altLang="en-US" sz="2400" i="0" dirty="0"/>
          </a:p>
        </p:txBody>
      </p:sp>
      <p:sp>
        <p:nvSpPr>
          <p:cNvPr id="37908" name="Text Box 96">
            <a:extLst>
              <a:ext uri="{FF2B5EF4-FFF2-40B4-BE49-F238E27FC236}">
                <a16:creationId xmlns:a16="http://schemas.microsoft.com/office/drawing/2014/main" id="{97E3077C-F924-4036-AFF9-D80E7C8B750C}"/>
              </a:ext>
            </a:extLst>
          </p:cNvPr>
          <p:cNvSpPr>
            <a:spLocks noChangeArrowheads="1"/>
          </p:cNvSpPr>
          <p:nvPr/>
        </p:nvSpPr>
        <p:spPr bwMode="auto">
          <a:xfrm>
            <a:off x="900113" y="4413151"/>
            <a:ext cx="1579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a:latin typeface="Times New Roman" panose="02020603050405020304" pitchFamily="18" charset="0"/>
                <a:ea typeface="楷体_GB2312" pitchFamily="1" charset="-122"/>
                <a:sym typeface="Times New Roman" panose="02020603050405020304" pitchFamily="18" charset="0"/>
              </a:rPr>
              <a:t>有序序列</a:t>
            </a:r>
            <a:endParaRPr lang="zh-CN" altLang="en-US" sz="2400" i="0"/>
          </a:p>
        </p:txBody>
      </p:sp>
      <p:sp>
        <p:nvSpPr>
          <p:cNvPr id="37909" name="Oval 107">
            <a:extLst>
              <a:ext uri="{FF2B5EF4-FFF2-40B4-BE49-F238E27FC236}">
                <a16:creationId xmlns:a16="http://schemas.microsoft.com/office/drawing/2014/main" id="{B0301F0F-67A3-4EFD-B802-798426F6BA05}"/>
              </a:ext>
            </a:extLst>
          </p:cNvPr>
          <p:cNvSpPr>
            <a:spLocks noChangeArrowheads="1"/>
          </p:cNvSpPr>
          <p:nvPr/>
        </p:nvSpPr>
        <p:spPr bwMode="auto">
          <a:xfrm>
            <a:off x="3898900" y="2698651"/>
            <a:ext cx="461963" cy="434975"/>
          </a:xfrm>
          <a:prstGeom prst="ellipse">
            <a:avLst/>
          </a:prstGeom>
          <a:gradFill rotWithShape="1">
            <a:gsLst>
              <a:gs pos="0">
                <a:srgbClr val="000000"/>
              </a:gs>
              <a:gs pos="50000">
                <a:srgbClr val="00E4A8"/>
              </a:gs>
              <a:gs pos="100000">
                <a:srgbClr val="000000"/>
              </a:gs>
            </a:gsLst>
            <a:lin ang="540000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1"/>
                </a:solidFill>
                <a:latin typeface="Arial" panose="020B0604020202020204" pitchFamily="34" charset="0"/>
                <a:sym typeface="Arial" panose="020B0604020202020204" pitchFamily="34" charset="0"/>
              </a:rPr>
              <a:t>08</a:t>
            </a:r>
            <a:endParaRPr lang="zh-CN" altLang="en-US" sz="2400" i="0"/>
          </a:p>
        </p:txBody>
      </p:sp>
      <p:sp>
        <p:nvSpPr>
          <p:cNvPr id="37910" name="Oval 108">
            <a:extLst>
              <a:ext uri="{FF2B5EF4-FFF2-40B4-BE49-F238E27FC236}">
                <a16:creationId xmlns:a16="http://schemas.microsoft.com/office/drawing/2014/main" id="{092ED366-87D4-4BCE-B5EC-83650399DC12}"/>
              </a:ext>
            </a:extLst>
          </p:cNvPr>
          <p:cNvSpPr>
            <a:spLocks noChangeArrowheads="1"/>
          </p:cNvSpPr>
          <p:nvPr/>
        </p:nvSpPr>
        <p:spPr bwMode="auto">
          <a:xfrm>
            <a:off x="7164388" y="2709763"/>
            <a:ext cx="461962" cy="434975"/>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37911" name="Oval 110">
            <a:extLst>
              <a:ext uri="{FF2B5EF4-FFF2-40B4-BE49-F238E27FC236}">
                <a16:creationId xmlns:a16="http://schemas.microsoft.com/office/drawing/2014/main" id="{38632A96-5242-4CE8-B64A-F7A49869E56C}"/>
              </a:ext>
            </a:extLst>
          </p:cNvPr>
          <p:cNvSpPr>
            <a:spLocks noChangeArrowheads="1"/>
          </p:cNvSpPr>
          <p:nvPr/>
        </p:nvSpPr>
        <p:spPr bwMode="auto">
          <a:xfrm>
            <a:off x="5940425" y="2709763"/>
            <a:ext cx="463550" cy="434975"/>
          </a:xfrm>
          <a:prstGeom prst="ellipse">
            <a:avLst/>
          </a:prstGeom>
          <a:gradFill rotWithShape="1">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1"/>
                </a:solidFill>
                <a:latin typeface="Arial" panose="020B0604020202020204" pitchFamily="34" charset="0"/>
                <a:sym typeface="Arial" panose="020B0604020202020204" pitchFamily="34" charset="0"/>
              </a:rPr>
              <a:t>25*</a:t>
            </a:r>
            <a:endParaRPr lang="zh-CN" altLang="en-US" sz="2400" i="0"/>
          </a:p>
        </p:txBody>
      </p:sp>
      <p:sp>
        <p:nvSpPr>
          <p:cNvPr id="37912" name="Oval 111">
            <a:extLst>
              <a:ext uri="{FF2B5EF4-FFF2-40B4-BE49-F238E27FC236}">
                <a16:creationId xmlns:a16="http://schemas.microsoft.com/office/drawing/2014/main" id="{864C8ED4-B583-4F60-A000-855D6D9BB143}"/>
              </a:ext>
            </a:extLst>
          </p:cNvPr>
          <p:cNvSpPr>
            <a:spLocks noChangeArrowheads="1"/>
          </p:cNvSpPr>
          <p:nvPr/>
        </p:nvSpPr>
        <p:spPr bwMode="auto">
          <a:xfrm>
            <a:off x="4519613" y="2698651"/>
            <a:ext cx="461962" cy="434975"/>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chemeClr val="hlink"/>
                </a:solidFill>
                <a:latin typeface="Arial" panose="020B0604020202020204" pitchFamily="34" charset="0"/>
                <a:sym typeface="Arial" panose="020B0604020202020204" pitchFamily="34" charset="0"/>
              </a:rPr>
              <a:t>16</a:t>
            </a:r>
            <a:endParaRPr lang="zh-CN" altLang="en-US" sz="2400" i="0" dirty="0"/>
          </a:p>
        </p:txBody>
      </p:sp>
      <p:sp>
        <p:nvSpPr>
          <p:cNvPr id="37913" name="Oval 112">
            <a:extLst>
              <a:ext uri="{FF2B5EF4-FFF2-40B4-BE49-F238E27FC236}">
                <a16:creationId xmlns:a16="http://schemas.microsoft.com/office/drawing/2014/main" id="{84991FD6-D5A5-41A6-9B3D-64292E6B16FD}"/>
              </a:ext>
            </a:extLst>
          </p:cNvPr>
          <p:cNvSpPr>
            <a:spLocks noChangeArrowheads="1"/>
          </p:cNvSpPr>
          <p:nvPr/>
        </p:nvSpPr>
        <p:spPr bwMode="auto">
          <a:xfrm>
            <a:off x="5221288" y="2709763"/>
            <a:ext cx="461962" cy="434975"/>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FFCC"/>
                </a:solidFill>
                <a:latin typeface="Arial" panose="020B0604020202020204" pitchFamily="34" charset="0"/>
                <a:sym typeface="Arial" panose="020B0604020202020204" pitchFamily="34" charset="0"/>
              </a:rPr>
              <a:t>21</a:t>
            </a:r>
            <a:endParaRPr lang="zh-CN" altLang="en-US" sz="2400" i="0"/>
          </a:p>
        </p:txBody>
      </p:sp>
      <p:sp>
        <p:nvSpPr>
          <p:cNvPr id="37914" name="Oval 113">
            <a:extLst>
              <a:ext uri="{FF2B5EF4-FFF2-40B4-BE49-F238E27FC236}">
                <a16:creationId xmlns:a16="http://schemas.microsoft.com/office/drawing/2014/main" id="{D87A38F2-314A-4562-AB07-F0EB081F192A}"/>
              </a:ext>
            </a:extLst>
          </p:cNvPr>
          <p:cNvSpPr>
            <a:spLocks noChangeArrowheads="1"/>
          </p:cNvSpPr>
          <p:nvPr/>
        </p:nvSpPr>
        <p:spPr bwMode="auto">
          <a:xfrm>
            <a:off x="6516688" y="2709763"/>
            <a:ext cx="461962" cy="434975"/>
          </a:xfrm>
          <a:prstGeom prst="ellipse">
            <a:avLst/>
          </a:prstGeom>
          <a:solidFill>
            <a:srgbClr val="0033CC"/>
          </a:soli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en-US" altLang="zh-CN" sz="2400" i="0" dirty="0">
                <a:solidFill>
                  <a:schemeClr val="hlink"/>
                </a:solidFill>
                <a:latin typeface="Arial" panose="020B0604020202020204" pitchFamily="34" charset="0"/>
                <a:sym typeface="Arial" panose="020B0604020202020204" pitchFamily="34" charset="0"/>
              </a:rPr>
              <a:t>49</a:t>
            </a:r>
            <a:endParaRPr lang="zh-CN" altLang="en-US" sz="2400" i="0" dirty="0">
              <a:solidFill>
                <a:schemeClr val="hlink"/>
              </a:solidFill>
              <a:latin typeface="Arial" panose="020B0604020202020204" pitchFamily="34" charset="0"/>
            </a:endParaRPr>
          </a:p>
        </p:txBody>
      </p:sp>
      <p:sp>
        <p:nvSpPr>
          <p:cNvPr id="37915" name="Oval 118">
            <a:extLst>
              <a:ext uri="{FF2B5EF4-FFF2-40B4-BE49-F238E27FC236}">
                <a16:creationId xmlns:a16="http://schemas.microsoft.com/office/drawing/2014/main" id="{4F2CB349-6A65-471A-90B7-E426951361AB}"/>
              </a:ext>
            </a:extLst>
          </p:cNvPr>
          <p:cNvSpPr>
            <a:spLocks noChangeArrowheads="1"/>
          </p:cNvSpPr>
          <p:nvPr/>
        </p:nvSpPr>
        <p:spPr bwMode="auto">
          <a:xfrm>
            <a:off x="3878263" y="3190776"/>
            <a:ext cx="461962" cy="434975"/>
          </a:xfrm>
          <a:prstGeom prst="ellipse">
            <a:avLst/>
          </a:prstGeom>
          <a:gradFill rotWithShape="1">
            <a:gsLst>
              <a:gs pos="0">
                <a:srgbClr val="000000"/>
              </a:gs>
              <a:gs pos="50000">
                <a:srgbClr val="00E4A8"/>
              </a:gs>
              <a:gs pos="100000">
                <a:srgbClr val="000000"/>
              </a:gs>
            </a:gsLst>
            <a:lin ang="540000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1"/>
                </a:solidFill>
                <a:latin typeface="Arial" panose="020B0604020202020204" pitchFamily="34" charset="0"/>
                <a:sym typeface="Arial" panose="020B0604020202020204" pitchFamily="34" charset="0"/>
              </a:rPr>
              <a:t>08</a:t>
            </a:r>
            <a:endParaRPr lang="zh-CN" altLang="en-US" sz="2400" i="0"/>
          </a:p>
        </p:txBody>
      </p:sp>
      <p:sp>
        <p:nvSpPr>
          <p:cNvPr id="37916" name="Oval 119">
            <a:extLst>
              <a:ext uri="{FF2B5EF4-FFF2-40B4-BE49-F238E27FC236}">
                <a16:creationId xmlns:a16="http://schemas.microsoft.com/office/drawing/2014/main" id="{3AFEA0AA-0231-4130-A4FD-504B09B2C8F8}"/>
              </a:ext>
            </a:extLst>
          </p:cNvPr>
          <p:cNvSpPr>
            <a:spLocks noChangeArrowheads="1"/>
          </p:cNvSpPr>
          <p:nvPr/>
        </p:nvSpPr>
        <p:spPr bwMode="auto">
          <a:xfrm>
            <a:off x="6516688" y="3222526"/>
            <a:ext cx="461962" cy="434975"/>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hlink"/>
                </a:solidFill>
                <a:latin typeface="Arial" panose="020B0604020202020204" pitchFamily="34" charset="0"/>
                <a:sym typeface="Arial" panose="020B0604020202020204" pitchFamily="34" charset="0"/>
              </a:rPr>
              <a:t>25</a:t>
            </a:r>
            <a:endParaRPr lang="zh-CN" altLang="en-US" sz="2400" i="0"/>
          </a:p>
        </p:txBody>
      </p:sp>
      <p:sp>
        <p:nvSpPr>
          <p:cNvPr id="37917" name="Oval 120">
            <a:extLst>
              <a:ext uri="{FF2B5EF4-FFF2-40B4-BE49-F238E27FC236}">
                <a16:creationId xmlns:a16="http://schemas.microsoft.com/office/drawing/2014/main" id="{C4265FBA-D386-4937-B3CC-5CE8E8ABB32D}"/>
              </a:ext>
            </a:extLst>
          </p:cNvPr>
          <p:cNvSpPr>
            <a:spLocks noChangeArrowheads="1"/>
          </p:cNvSpPr>
          <p:nvPr/>
        </p:nvSpPr>
        <p:spPr bwMode="auto">
          <a:xfrm>
            <a:off x="5940425" y="3203476"/>
            <a:ext cx="463550" cy="434975"/>
          </a:xfrm>
          <a:prstGeom prst="ellipse">
            <a:avLst/>
          </a:prstGeom>
          <a:gradFill rotWithShape="1">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1"/>
                </a:solidFill>
                <a:latin typeface="Arial" panose="020B0604020202020204" pitchFamily="34" charset="0"/>
                <a:sym typeface="Arial" panose="020B0604020202020204" pitchFamily="34" charset="0"/>
              </a:rPr>
              <a:t>25*</a:t>
            </a:r>
            <a:endParaRPr lang="zh-CN" altLang="en-US" sz="2400" i="0"/>
          </a:p>
        </p:txBody>
      </p:sp>
      <p:sp>
        <p:nvSpPr>
          <p:cNvPr id="37918" name="Oval 121">
            <a:extLst>
              <a:ext uri="{FF2B5EF4-FFF2-40B4-BE49-F238E27FC236}">
                <a16:creationId xmlns:a16="http://schemas.microsoft.com/office/drawing/2014/main" id="{CC4A9E01-0183-4243-A6D3-8E75A801C91C}"/>
              </a:ext>
            </a:extLst>
          </p:cNvPr>
          <p:cNvSpPr>
            <a:spLocks noChangeArrowheads="1"/>
          </p:cNvSpPr>
          <p:nvPr/>
        </p:nvSpPr>
        <p:spPr bwMode="auto">
          <a:xfrm>
            <a:off x="4500563" y="3203476"/>
            <a:ext cx="461962" cy="434975"/>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1"/>
                </a:solidFill>
                <a:latin typeface="Arial" panose="020B0604020202020204" pitchFamily="34" charset="0"/>
                <a:sym typeface="Arial" panose="020B0604020202020204" pitchFamily="34" charset="0"/>
              </a:rPr>
              <a:t>16</a:t>
            </a:r>
            <a:endParaRPr lang="zh-CN" altLang="en-US" sz="2400" i="0"/>
          </a:p>
        </p:txBody>
      </p:sp>
      <p:sp>
        <p:nvSpPr>
          <p:cNvPr id="37919" name="Oval 122">
            <a:extLst>
              <a:ext uri="{FF2B5EF4-FFF2-40B4-BE49-F238E27FC236}">
                <a16:creationId xmlns:a16="http://schemas.microsoft.com/office/drawing/2014/main" id="{6BA68969-C457-4EE1-A198-C34FD0757321}"/>
              </a:ext>
            </a:extLst>
          </p:cNvPr>
          <p:cNvSpPr>
            <a:spLocks noChangeArrowheads="1"/>
          </p:cNvSpPr>
          <p:nvPr/>
        </p:nvSpPr>
        <p:spPr bwMode="auto">
          <a:xfrm>
            <a:off x="5219700" y="3203476"/>
            <a:ext cx="461963" cy="434975"/>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FFCC"/>
                </a:solidFill>
                <a:latin typeface="Arial" panose="020B0604020202020204" pitchFamily="34" charset="0"/>
                <a:sym typeface="Arial" panose="020B0604020202020204" pitchFamily="34" charset="0"/>
              </a:rPr>
              <a:t>21</a:t>
            </a:r>
            <a:endParaRPr lang="zh-CN" altLang="en-US" sz="2400" i="0"/>
          </a:p>
        </p:txBody>
      </p:sp>
      <p:sp>
        <p:nvSpPr>
          <p:cNvPr id="37920" name="Oval 123">
            <a:extLst>
              <a:ext uri="{FF2B5EF4-FFF2-40B4-BE49-F238E27FC236}">
                <a16:creationId xmlns:a16="http://schemas.microsoft.com/office/drawing/2014/main" id="{15CAEF19-81ED-4487-8BF6-313288F01C7E}"/>
              </a:ext>
            </a:extLst>
          </p:cNvPr>
          <p:cNvSpPr>
            <a:spLocks noChangeArrowheads="1"/>
          </p:cNvSpPr>
          <p:nvPr/>
        </p:nvSpPr>
        <p:spPr bwMode="auto">
          <a:xfrm>
            <a:off x="7164388" y="3213001"/>
            <a:ext cx="461962" cy="434975"/>
          </a:xfrm>
          <a:prstGeom prst="ellipse">
            <a:avLst/>
          </a:prstGeom>
          <a:gradFill rotWithShape="1">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en-US" altLang="zh-CN" sz="2400" b="1" i="0">
                <a:solidFill>
                  <a:schemeClr val="bg1"/>
                </a:solidFill>
                <a:latin typeface="Arial" panose="020B0604020202020204" pitchFamily="34" charset="0"/>
                <a:sym typeface="Arial" panose="020B0604020202020204" pitchFamily="34" charset="0"/>
              </a:rPr>
              <a:t>49</a:t>
            </a:r>
            <a:endParaRPr lang="zh-CN" altLang="en-US" sz="2400" i="0"/>
          </a:p>
        </p:txBody>
      </p:sp>
      <p:sp>
        <p:nvSpPr>
          <p:cNvPr id="37921" name="Oval 124">
            <a:extLst>
              <a:ext uri="{FF2B5EF4-FFF2-40B4-BE49-F238E27FC236}">
                <a16:creationId xmlns:a16="http://schemas.microsoft.com/office/drawing/2014/main" id="{34FC0A42-CB55-438F-8458-BA44A9027662}"/>
              </a:ext>
            </a:extLst>
          </p:cNvPr>
          <p:cNvSpPr>
            <a:spLocks noChangeArrowheads="1"/>
          </p:cNvSpPr>
          <p:nvPr/>
        </p:nvSpPr>
        <p:spPr bwMode="auto">
          <a:xfrm>
            <a:off x="3924300" y="3767038"/>
            <a:ext cx="461963" cy="434975"/>
          </a:xfrm>
          <a:prstGeom prst="ellipse">
            <a:avLst/>
          </a:prstGeom>
          <a:gradFill rotWithShape="1">
            <a:gsLst>
              <a:gs pos="0">
                <a:srgbClr val="000000"/>
              </a:gs>
              <a:gs pos="50000">
                <a:srgbClr val="00E4A8"/>
              </a:gs>
              <a:gs pos="100000">
                <a:srgbClr val="000000"/>
              </a:gs>
            </a:gsLst>
            <a:lin ang="540000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1"/>
                </a:solidFill>
                <a:latin typeface="Arial" panose="020B0604020202020204" pitchFamily="34" charset="0"/>
                <a:sym typeface="Arial" panose="020B0604020202020204" pitchFamily="34" charset="0"/>
              </a:rPr>
              <a:t>08</a:t>
            </a:r>
            <a:endParaRPr lang="zh-CN" altLang="en-US" sz="2400" i="0"/>
          </a:p>
        </p:txBody>
      </p:sp>
      <p:sp>
        <p:nvSpPr>
          <p:cNvPr id="37922" name="Oval 125">
            <a:extLst>
              <a:ext uri="{FF2B5EF4-FFF2-40B4-BE49-F238E27FC236}">
                <a16:creationId xmlns:a16="http://schemas.microsoft.com/office/drawing/2014/main" id="{7AB1E3E9-71B1-42BF-B78F-3ACA3216AFCD}"/>
              </a:ext>
            </a:extLst>
          </p:cNvPr>
          <p:cNvSpPr>
            <a:spLocks noChangeArrowheads="1"/>
          </p:cNvSpPr>
          <p:nvPr/>
        </p:nvSpPr>
        <p:spPr bwMode="auto">
          <a:xfrm>
            <a:off x="6516688" y="3786088"/>
            <a:ext cx="461962" cy="434975"/>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1"/>
                </a:solidFill>
                <a:latin typeface="Arial" panose="020B0604020202020204" pitchFamily="34" charset="0"/>
                <a:sym typeface="Arial" panose="020B0604020202020204" pitchFamily="34" charset="0"/>
              </a:rPr>
              <a:t>25</a:t>
            </a:r>
            <a:endParaRPr lang="zh-CN" altLang="en-US" sz="2400" i="0"/>
          </a:p>
        </p:txBody>
      </p:sp>
      <p:sp>
        <p:nvSpPr>
          <p:cNvPr id="37923" name="Oval 126">
            <a:extLst>
              <a:ext uri="{FF2B5EF4-FFF2-40B4-BE49-F238E27FC236}">
                <a16:creationId xmlns:a16="http://schemas.microsoft.com/office/drawing/2014/main" id="{069F9D52-D0C9-4ED5-BBB2-39C616E52B8D}"/>
              </a:ext>
            </a:extLst>
          </p:cNvPr>
          <p:cNvSpPr>
            <a:spLocks noChangeArrowheads="1"/>
          </p:cNvSpPr>
          <p:nvPr/>
        </p:nvSpPr>
        <p:spPr bwMode="auto">
          <a:xfrm>
            <a:off x="5938838" y="3778151"/>
            <a:ext cx="463550" cy="434975"/>
          </a:xfrm>
          <a:prstGeom prst="ellipse">
            <a:avLst/>
          </a:prstGeom>
          <a:gradFill rotWithShape="1">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1"/>
                </a:solidFill>
                <a:latin typeface="Arial" panose="020B0604020202020204" pitchFamily="34" charset="0"/>
                <a:sym typeface="Arial" panose="020B0604020202020204" pitchFamily="34" charset="0"/>
              </a:rPr>
              <a:t>25*</a:t>
            </a:r>
            <a:endParaRPr lang="zh-CN" altLang="en-US" sz="2400" i="0"/>
          </a:p>
        </p:txBody>
      </p:sp>
      <p:sp>
        <p:nvSpPr>
          <p:cNvPr id="37924" name="Oval 127">
            <a:extLst>
              <a:ext uri="{FF2B5EF4-FFF2-40B4-BE49-F238E27FC236}">
                <a16:creationId xmlns:a16="http://schemas.microsoft.com/office/drawing/2014/main" id="{74E59ADB-DAB7-4596-8FFC-DE7B3FC7A4A3}"/>
              </a:ext>
            </a:extLst>
          </p:cNvPr>
          <p:cNvSpPr>
            <a:spLocks noChangeArrowheads="1"/>
          </p:cNvSpPr>
          <p:nvPr/>
        </p:nvSpPr>
        <p:spPr bwMode="auto">
          <a:xfrm>
            <a:off x="4519613" y="3767038"/>
            <a:ext cx="461962" cy="434975"/>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1"/>
                </a:solidFill>
                <a:latin typeface="Arial" panose="020B0604020202020204" pitchFamily="34" charset="0"/>
                <a:sym typeface="Arial" panose="020B0604020202020204" pitchFamily="34" charset="0"/>
              </a:rPr>
              <a:t>16</a:t>
            </a:r>
            <a:endParaRPr lang="zh-CN" altLang="en-US" sz="2400" i="0"/>
          </a:p>
        </p:txBody>
      </p:sp>
      <p:sp>
        <p:nvSpPr>
          <p:cNvPr id="37925" name="Oval 128">
            <a:extLst>
              <a:ext uri="{FF2B5EF4-FFF2-40B4-BE49-F238E27FC236}">
                <a16:creationId xmlns:a16="http://schemas.microsoft.com/office/drawing/2014/main" id="{6D0F71E3-B429-4B0F-B919-14621014D78E}"/>
              </a:ext>
            </a:extLst>
          </p:cNvPr>
          <p:cNvSpPr>
            <a:spLocks noChangeArrowheads="1"/>
          </p:cNvSpPr>
          <p:nvPr/>
        </p:nvSpPr>
        <p:spPr bwMode="auto">
          <a:xfrm>
            <a:off x="5246688" y="3767038"/>
            <a:ext cx="461962" cy="434975"/>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FFCC"/>
                </a:solidFill>
                <a:latin typeface="Arial" panose="020B0604020202020204" pitchFamily="34" charset="0"/>
                <a:sym typeface="Arial" panose="020B0604020202020204" pitchFamily="34" charset="0"/>
              </a:rPr>
              <a:t>21</a:t>
            </a:r>
            <a:endParaRPr lang="zh-CN" altLang="en-US" sz="2400" i="0"/>
          </a:p>
        </p:txBody>
      </p:sp>
      <p:sp>
        <p:nvSpPr>
          <p:cNvPr id="37926" name="Oval 129">
            <a:extLst>
              <a:ext uri="{FF2B5EF4-FFF2-40B4-BE49-F238E27FC236}">
                <a16:creationId xmlns:a16="http://schemas.microsoft.com/office/drawing/2014/main" id="{2EECD0B9-A2B3-474F-AA1F-37A76499485B}"/>
              </a:ext>
            </a:extLst>
          </p:cNvPr>
          <p:cNvSpPr>
            <a:spLocks noChangeArrowheads="1"/>
          </p:cNvSpPr>
          <p:nvPr/>
        </p:nvSpPr>
        <p:spPr bwMode="auto">
          <a:xfrm>
            <a:off x="7164388" y="3789263"/>
            <a:ext cx="461962" cy="434975"/>
          </a:xfrm>
          <a:prstGeom prst="ellipse">
            <a:avLst/>
          </a:prstGeom>
          <a:gradFill rotWithShape="1">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en-US" altLang="zh-CN" sz="2400" b="1" i="0">
                <a:solidFill>
                  <a:schemeClr val="bg1"/>
                </a:solidFill>
                <a:latin typeface="Arial" panose="020B0604020202020204" pitchFamily="34" charset="0"/>
                <a:sym typeface="Arial" panose="020B0604020202020204" pitchFamily="34" charset="0"/>
              </a:rPr>
              <a:t>49</a:t>
            </a:r>
            <a:endParaRPr lang="zh-CN" altLang="en-US" sz="2400" i="0"/>
          </a:p>
        </p:txBody>
      </p:sp>
      <p:sp>
        <p:nvSpPr>
          <p:cNvPr id="37927" name="AutoShape 130">
            <a:extLst>
              <a:ext uri="{FF2B5EF4-FFF2-40B4-BE49-F238E27FC236}">
                <a16:creationId xmlns:a16="http://schemas.microsoft.com/office/drawing/2014/main" id="{D0BAD978-4F22-41F2-B52A-828E646966CD}"/>
              </a:ext>
            </a:extLst>
          </p:cNvPr>
          <p:cNvSpPr>
            <a:spLocks noChangeArrowheads="1"/>
          </p:cNvSpPr>
          <p:nvPr/>
        </p:nvSpPr>
        <p:spPr bwMode="auto">
          <a:xfrm>
            <a:off x="5271005" y="108520"/>
            <a:ext cx="3744913" cy="1152525"/>
          </a:xfrm>
          <a:prstGeom prst="cloudCallout">
            <a:avLst>
              <a:gd name="adj1" fmla="val -43531"/>
              <a:gd name="adj2" fmla="val 76659"/>
            </a:avLst>
          </a:prstGeom>
          <a:solidFill>
            <a:srgbClr val="FFFF00"/>
          </a:solidFill>
          <a:ln w="9525">
            <a:solidFill>
              <a:schemeClr val="tx1"/>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Char char="•"/>
            </a:pPr>
            <a:r>
              <a:rPr lang="zh-CN" altLang="en-US" sz="2400" i="0" dirty="0">
                <a:solidFill>
                  <a:srgbClr val="000000"/>
                </a:solidFill>
              </a:rPr>
              <a:t>绿色表示到位</a:t>
            </a:r>
          </a:p>
          <a:p>
            <a:pPr algn="ctr">
              <a:spcBef>
                <a:spcPct val="0"/>
              </a:spcBef>
              <a:buClrTx/>
              <a:buSzTx/>
              <a:buFont typeface="Arial" panose="020B0604020202020204" pitchFamily="34" charset="0"/>
              <a:buChar char="•"/>
            </a:pPr>
            <a:r>
              <a:rPr lang="zh-CN" altLang="en-US" sz="2400" i="0" dirty="0">
                <a:solidFill>
                  <a:srgbClr val="000000"/>
                </a:solidFill>
              </a:rPr>
              <a:t>蓝色表示枢轴</a:t>
            </a:r>
          </a:p>
          <a:p>
            <a:pPr algn="ctr">
              <a:spcBef>
                <a:spcPct val="0"/>
              </a:spcBef>
              <a:buClrTx/>
              <a:buSzTx/>
              <a:buFont typeface="Arial" panose="020B0604020202020204" pitchFamily="34" charset="0"/>
              <a:buNone/>
            </a:pPr>
            <a:endParaRPr lang="zh-CN" altLang="en-US" sz="2400" dirty="0">
              <a:solidFill>
                <a:srgbClr val="000000"/>
              </a:solidFill>
            </a:endParaRPr>
          </a:p>
        </p:txBody>
      </p:sp>
      <p:sp>
        <p:nvSpPr>
          <p:cNvPr id="37928" name="Oval 131">
            <a:extLst>
              <a:ext uri="{FF2B5EF4-FFF2-40B4-BE49-F238E27FC236}">
                <a16:creationId xmlns:a16="http://schemas.microsoft.com/office/drawing/2014/main" id="{C428190A-7631-44F0-B439-FF12B84D4133}"/>
              </a:ext>
            </a:extLst>
          </p:cNvPr>
          <p:cNvSpPr>
            <a:spLocks noChangeArrowheads="1"/>
          </p:cNvSpPr>
          <p:nvPr/>
        </p:nvSpPr>
        <p:spPr bwMode="auto">
          <a:xfrm>
            <a:off x="3924300" y="4413151"/>
            <a:ext cx="461963" cy="434975"/>
          </a:xfrm>
          <a:prstGeom prst="ellipse">
            <a:avLst/>
          </a:prstGeom>
          <a:gradFill rotWithShape="1">
            <a:gsLst>
              <a:gs pos="0">
                <a:srgbClr val="000000"/>
              </a:gs>
              <a:gs pos="50000">
                <a:srgbClr val="00E4A8"/>
              </a:gs>
              <a:gs pos="100000">
                <a:srgbClr val="000000"/>
              </a:gs>
            </a:gsLst>
            <a:lin ang="540000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1"/>
                </a:solidFill>
                <a:latin typeface="Arial" panose="020B0604020202020204" pitchFamily="34" charset="0"/>
                <a:sym typeface="Arial" panose="020B0604020202020204" pitchFamily="34" charset="0"/>
              </a:rPr>
              <a:t>08</a:t>
            </a:r>
            <a:endParaRPr lang="zh-CN" altLang="en-US" sz="2400" i="0"/>
          </a:p>
        </p:txBody>
      </p:sp>
      <p:sp>
        <p:nvSpPr>
          <p:cNvPr id="37929" name="Oval 132">
            <a:extLst>
              <a:ext uri="{FF2B5EF4-FFF2-40B4-BE49-F238E27FC236}">
                <a16:creationId xmlns:a16="http://schemas.microsoft.com/office/drawing/2014/main" id="{BBAC24F3-2BC6-4F66-9F25-B66D9E8EF567}"/>
              </a:ext>
            </a:extLst>
          </p:cNvPr>
          <p:cNvSpPr>
            <a:spLocks noChangeArrowheads="1"/>
          </p:cNvSpPr>
          <p:nvPr/>
        </p:nvSpPr>
        <p:spPr bwMode="auto">
          <a:xfrm>
            <a:off x="6516688" y="4435376"/>
            <a:ext cx="461962" cy="434975"/>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1"/>
                </a:solidFill>
                <a:latin typeface="Arial" panose="020B0604020202020204" pitchFamily="34" charset="0"/>
                <a:sym typeface="Arial" panose="020B0604020202020204" pitchFamily="34" charset="0"/>
              </a:rPr>
              <a:t>25</a:t>
            </a:r>
            <a:endParaRPr lang="zh-CN" altLang="en-US" sz="2400" i="0"/>
          </a:p>
        </p:txBody>
      </p:sp>
      <p:sp>
        <p:nvSpPr>
          <p:cNvPr id="37930" name="Oval 133">
            <a:extLst>
              <a:ext uri="{FF2B5EF4-FFF2-40B4-BE49-F238E27FC236}">
                <a16:creationId xmlns:a16="http://schemas.microsoft.com/office/drawing/2014/main" id="{8F052C95-39FC-4249-AF21-88FC9B1B95D9}"/>
              </a:ext>
            </a:extLst>
          </p:cNvPr>
          <p:cNvSpPr>
            <a:spLocks noChangeArrowheads="1"/>
          </p:cNvSpPr>
          <p:nvPr/>
        </p:nvSpPr>
        <p:spPr bwMode="auto">
          <a:xfrm>
            <a:off x="5938838" y="4424263"/>
            <a:ext cx="463550" cy="434975"/>
          </a:xfrm>
          <a:prstGeom prst="ellipse">
            <a:avLst/>
          </a:prstGeom>
          <a:gradFill rotWithShape="1">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1"/>
                </a:solidFill>
                <a:latin typeface="Arial" panose="020B0604020202020204" pitchFamily="34" charset="0"/>
                <a:sym typeface="Arial" panose="020B0604020202020204" pitchFamily="34" charset="0"/>
              </a:rPr>
              <a:t>25*</a:t>
            </a:r>
            <a:endParaRPr lang="zh-CN" altLang="en-US" sz="2400" i="0"/>
          </a:p>
        </p:txBody>
      </p:sp>
      <p:sp>
        <p:nvSpPr>
          <p:cNvPr id="37931" name="Oval 134">
            <a:extLst>
              <a:ext uri="{FF2B5EF4-FFF2-40B4-BE49-F238E27FC236}">
                <a16:creationId xmlns:a16="http://schemas.microsoft.com/office/drawing/2014/main" id="{842C0210-88E5-42A4-8449-1CE1DCD6807A}"/>
              </a:ext>
            </a:extLst>
          </p:cNvPr>
          <p:cNvSpPr>
            <a:spLocks noChangeArrowheads="1"/>
          </p:cNvSpPr>
          <p:nvPr/>
        </p:nvSpPr>
        <p:spPr bwMode="auto">
          <a:xfrm>
            <a:off x="4519613" y="4413151"/>
            <a:ext cx="461962" cy="434975"/>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1"/>
                </a:solidFill>
                <a:latin typeface="Arial" panose="020B0604020202020204" pitchFamily="34" charset="0"/>
                <a:sym typeface="Arial" panose="020B0604020202020204" pitchFamily="34" charset="0"/>
              </a:rPr>
              <a:t>16</a:t>
            </a:r>
            <a:endParaRPr lang="zh-CN" altLang="en-US" sz="2400" i="0"/>
          </a:p>
        </p:txBody>
      </p:sp>
      <p:sp>
        <p:nvSpPr>
          <p:cNvPr id="37932" name="Oval 135">
            <a:extLst>
              <a:ext uri="{FF2B5EF4-FFF2-40B4-BE49-F238E27FC236}">
                <a16:creationId xmlns:a16="http://schemas.microsoft.com/office/drawing/2014/main" id="{00C31702-0D56-4783-9CCB-316B23E0BB9B}"/>
              </a:ext>
            </a:extLst>
          </p:cNvPr>
          <p:cNvSpPr>
            <a:spLocks noChangeArrowheads="1"/>
          </p:cNvSpPr>
          <p:nvPr/>
        </p:nvSpPr>
        <p:spPr bwMode="auto">
          <a:xfrm>
            <a:off x="5246688" y="4413151"/>
            <a:ext cx="461962" cy="434975"/>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FFCC"/>
                </a:solidFill>
                <a:latin typeface="Arial" panose="020B0604020202020204" pitchFamily="34" charset="0"/>
                <a:sym typeface="Arial" panose="020B0604020202020204" pitchFamily="34" charset="0"/>
              </a:rPr>
              <a:t>21</a:t>
            </a:r>
            <a:endParaRPr lang="zh-CN" altLang="en-US" sz="2400" i="0"/>
          </a:p>
        </p:txBody>
      </p:sp>
      <p:sp>
        <p:nvSpPr>
          <p:cNvPr id="37933" name="Oval 136">
            <a:extLst>
              <a:ext uri="{FF2B5EF4-FFF2-40B4-BE49-F238E27FC236}">
                <a16:creationId xmlns:a16="http://schemas.microsoft.com/office/drawing/2014/main" id="{2E1D2FD0-8E37-48C6-AE9F-0AAF3387005A}"/>
              </a:ext>
            </a:extLst>
          </p:cNvPr>
          <p:cNvSpPr>
            <a:spLocks noChangeArrowheads="1"/>
          </p:cNvSpPr>
          <p:nvPr/>
        </p:nvSpPr>
        <p:spPr bwMode="auto">
          <a:xfrm>
            <a:off x="7164388" y="4435376"/>
            <a:ext cx="461962" cy="434975"/>
          </a:xfrm>
          <a:prstGeom prst="ellipse">
            <a:avLst/>
          </a:prstGeom>
          <a:gradFill rotWithShape="1">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en-US" altLang="zh-CN" sz="2400" b="1" i="0">
                <a:solidFill>
                  <a:schemeClr val="bg1"/>
                </a:solidFill>
                <a:latin typeface="Arial" panose="020B0604020202020204" pitchFamily="34" charset="0"/>
                <a:sym typeface="Arial" panose="020B0604020202020204" pitchFamily="34" charset="0"/>
              </a:rPr>
              <a:t>49</a:t>
            </a:r>
            <a:endParaRPr lang="zh-CN" altLang="en-US" sz="2400" i="0"/>
          </a:p>
        </p:txBody>
      </p:sp>
      <p:sp>
        <p:nvSpPr>
          <p:cNvPr id="2" name="Text Box 4">
            <a:extLst>
              <a:ext uri="{FF2B5EF4-FFF2-40B4-BE49-F238E27FC236}">
                <a16:creationId xmlns:a16="http://schemas.microsoft.com/office/drawing/2014/main" id="{EF41BCF9-D219-410A-A4BA-EB1F8A3B12E2}"/>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快速排序举例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mph" presetSubtype="0" fill="hold" grpId="0" nodeType="clickEffect">
                                  <p:stCondLst>
                                    <p:cond delay="0"/>
                                  </p:stCondLst>
                                  <p:childTnLst>
                                    <p:animEffect>
                                      <p:cBhvr>
                                        <p:cTn id="6" dur="500" tmFilter="0, 0; .2, .5; .8, .5; 1, 0"/>
                                        <p:tgtEl>
                                          <p:spTgt spid="37904"/>
                                        </p:tgtEl>
                                      </p:cBhvr>
                                    </p:animEffect>
                                    <p:animScale>
                                      <p:cBhvr>
                                        <p:cTn id="7" dur="250" autoRev="1" fill="hold"/>
                                        <p:tgtEl>
                                          <p:spTgt spid="37904"/>
                                        </p:tgtEl>
                                      </p:cBhvr>
                                      <p:by x="105000" y="105000"/>
                                    </p:animScale>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1" nodeType="clickEffect">
                                  <p:stCondLst>
                                    <p:cond delay="0"/>
                                  </p:stCondLst>
                                  <p:childTnLst>
                                    <p:set>
                                      <p:cBhvr>
                                        <p:cTn id="11" dur="1" fill="hold">
                                          <p:stCondLst>
                                            <p:cond delay="0"/>
                                          </p:stCondLst>
                                        </p:cTn>
                                        <p:tgtEl>
                                          <p:spTgt spid="3791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5" presetClass="emph" presetSubtype="0" fill="hold" grpId="0" nodeType="clickEffect">
                                  <p:stCondLst>
                                    <p:cond delay="0"/>
                                  </p:stCondLst>
                                  <p:childTnLst>
                                    <p:anim calcmode="fmla" valueType="str">
                                      <p:cBhvr>
                                        <p:cTn id="15" dur="1000" fill="hold"/>
                                        <p:tgtEl>
                                          <p:spTgt spid="37899"/>
                                        </p:tgtEl>
                                        <p:attrNameLst>
                                          <p:attrName>style.visibility</p:attrName>
                                        </p:attrNameLst>
                                      </p:cBhvr>
                                      <p:tavLst>
                                        <p:tav tm="0">
                                          <p:val>
                                            <p:strVal val="hidden"/>
                                          </p:val>
                                        </p:tav>
                                        <p:tav tm="50000">
                                          <p:val>
                                            <p:strVal val="visible"/>
                                          </p:val>
                                        </p:tav>
                                      </p:tavLst>
                                    </p:anim>
                                  </p:childTnLst>
                                </p:cTn>
                              </p:par>
                              <p:par>
                                <p:cTn id="16" presetID="35" presetClass="emph" presetSubtype="0" fill="hold" grpId="0" nodeType="withEffect">
                                  <p:stCondLst>
                                    <p:cond delay="0"/>
                                  </p:stCondLst>
                                  <p:childTnLst>
                                    <p:anim calcmode="fmla" valueType="str">
                                      <p:cBhvr>
                                        <p:cTn id="17" dur="1000" fill="hold"/>
                                        <p:tgtEl>
                                          <p:spTgt spid="37903"/>
                                        </p:tgtEl>
                                        <p:attrNameLst>
                                          <p:attrName>style.visibility</p:attrName>
                                        </p:attrNameLst>
                                      </p:cBhvr>
                                      <p:tavLst>
                                        <p:tav tm="0">
                                          <p:val>
                                            <p:strVal val="hidden"/>
                                          </p:val>
                                        </p:tav>
                                        <p:tav tm="50000">
                                          <p:val>
                                            <p:strVal val="visible"/>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mph" presetSubtype="0" fill="hold" grpId="1" nodeType="clickEffect">
                                  <p:stCondLst>
                                    <p:cond delay="0"/>
                                  </p:stCondLst>
                                  <p:childTnLst>
                                    <p:animRot by="21600000">
                                      <p:cBhvr>
                                        <p:cTn id="21" dur="2000" fill="hold"/>
                                        <p:tgtEl>
                                          <p:spTgt spid="37899"/>
                                        </p:tgtEl>
                                        <p:attrNameLst>
                                          <p:attrName>r</p:attrName>
                                        </p:attrNameLst>
                                      </p:cBhvr>
                                    </p:animRo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790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791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35" presetClass="emph" presetSubtype="0" fill="hold" grpId="0" nodeType="clickEffect">
                                  <p:stCondLst>
                                    <p:cond delay="0"/>
                                  </p:stCondLst>
                                  <p:childTnLst>
                                    <p:anim calcmode="fmla" valueType="str">
                                      <p:cBhvr>
                                        <p:cTn id="31" dur="1000" fill="hold"/>
                                        <p:tgtEl>
                                          <p:spTgt spid="37900"/>
                                        </p:tgtEl>
                                        <p:attrNameLst>
                                          <p:attrName>style.visibility</p:attrName>
                                        </p:attrNameLst>
                                      </p:cBhvr>
                                      <p:tavLst>
                                        <p:tav tm="0">
                                          <p:val>
                                            <p:strVal val="hidden"/>
                                          </p:val>
                                        </p:tav>
                                        <p:tav tm="50000">
                                          <p:val>
                                            <p:strVal val="visible"/>
                                          </p:val>
                                        </p:tav>
                                      </p:tavLst>
                                    </p:anim>
                                  </p:childTnLst>
                                </p:cTn>
                              </p:par>
                              <p:par>
                                <p:cTn id="32" presetID="35" presetClass="emph" presetSubtype="0" fill="hold" grpId="0" nodeType="withEffect">
                                  <p:stCondLst>
                                    <p:cond delay="0"/>
                                  </p:stCondLst>
                                  <p:childTnLst>
                                    <p:anim calcmode="fmla" valueType="str">
                                      <p:cBhvr>
                                        <p:cTn id="33" dur="1000" fill="hold"/>
                                        <p:tgtEl>
                                          <p:spTgt spid="37901"/>
                                        </p:tgtEl>
                                        <p:attrNameLst>
                                          <p:attrName>style.visibility</p:attrName>
                                        </p:attrNameLst>
                                      </p:cBhvr>
                                      <p:tavLst>
                                        <p:tav tm="0">
                                          <p:val>
                                            <p:strVal val="hidden"/>
                                          </p:val>
                                        </p:tav>
                                        <p:tav tm="50000">
                                          <p:val>
                                            <p:strVal val="visible"/>
                                          </p:val>
                                        </p:tav>
                                      </p:tavLst>
                                    </p:anim>
                                  </p:childTnLst>
                                </p:cTn>
                              </p:par>
                              <p:par>
                                <p:cTn id="34" presetID="35" presetClass="emph" presetSubtype="0" fill="hold" grpId="0" nodeType="withEffect">
                                  <p:stCondLst>
                                    <p:cond delay="0"/>
                                  </p:stCondLst>
                                  <p:childTnLst>
                                    <p:anim calcmode="fmla" valueType="str">
                                      <p:cBhvr>
                                        <p:cTn id="35" dur="1000" fill="hold"/>
                                        <p:tgtEl>
                                          <p:spTgt spid="37902"/>
                                        </p:tgtEl>
                                        <p:attrNameLst>
                                          <p:attrName>style.visibility</p:attrName>
                                        </p:attrNameLst>
                                      </p:cBhvr>
                                      <p:tavLst>
                                        <p:tav tm="0">
                                          <p:val>
                                            <p:strVal val="hidden"/>
                                          </p:val>
                                        </p:tav>
                                        <p:tav tm="50000">
                                          <p:val>
                                            <p:strVal val="visible"/>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8" presetClass="emph" presetSubtype="0" fill="hold" grpId="1" nodeType="clickEffect">
                                  <p:stCondLst>
                                    <p:cond delay="0"/>
                                  </p:stCondLst>
                                  <p:childTnLst>
                                    <p:animRot by="21600000">
                                      <p:cBhvr>
                                        <p:cTn id="39" dur="2000" fill="hold"/>
                                        <p:tgtEl>
                                          <p:spTgt spid="37902"/>
                                        </p:tgtEl>
                                        <p:attrNameLst>
                                          <p:attrName>r</p:attrName>
                                        </p:attrNameLst>
                                      </p:cBhvr>
                                    </p:animRo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791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791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7914"/>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6" presetClass="emph" presetSubtype="0" fill="hold" nodeType="clickEffect">
                                  <p:stCondLst>
                                    <p:cond delay="0"/>
                                  </p:stCondLst>
                                  <p:childTnLst>
                                    <p:animEffect>
                                      <p:cBhvr>
                                        <p:cTn id="51" dur="500" tmFilter="0, 0; .2, .5; .8, .5; 1, 0"/>
                                        <p:tgtEl>
                                          <p:spTgt spid="37909"/>
                                        </p:tgtEl>
                                      </p:cBhvr>
                                    </p:animEffect>
                                    <p:animScale>
                                      <p:cBhvr>
                                        <p:cTn id="52" dur="250" autoRev="1" fill="hold"/>
                                        <p:tgtEl>
                                          <p:spTgt spid="37909"/>
                                        </p:tgtEl>
                                      </p:cBhvr>
                                      <p:by x="105000" y="105000"/>
                                    </p:animScale>
                                  </p:childTnLst>
                                </p:cTn>
                              </p:par>
                              <p:par>
                                <p:cTn id="53" presetID="26" presetClass="emph" presetSubtype="0" fill="hold" grpId="0" nodeType="withEffect">
                                  <p:stCondLst>
                                    <p:cond delay="0"/>
                                  </p:stCondLst>
                                  <p:childTnLst>
                                    <p:animEffect>
                                      <p:cBhvr>
                                        <p:cTn id="54" dur="500" tmFilter="0, 0; .2, .5; .8, .5; 1, 0"/>
                                        <p:tgtEl>
                                          <p:spTgt spid="37913"/>
                                        </p:tgtEl>
                                      </p:cBhvr>
                                    </p:animEffect>
                                    <p:animScale>
                                      <p:cBhvr>
                                        <p:cTn id="55" dur="250" autoRev="1" fill="hold"/>
                                        <p:tgtEl>
                                          <p:spTgt spid="37913"/>
                                        </p:tgtEl>
                                      </p:cBhvr>
                                      <p:by x="105000" y="105000"/>
                                    </p:animScale>
                                  </p:childTnLst>
                                </p:cTn>
                              </p:par>
                              <p:par>
                                <p:cTn id="56" presetID="26" presetClass="emph" presetSubtype="0" fill="hold" grpId="1" nodeType="withEffect">
                                  <p:stCondLst>
                                    <p:cond delay="0"/>
                                  </p:stCondLst>
                                  <p:childTnLst>
                                    <p:animEffect>
                                      <p:cBhvr>
                                        <p:cTn id="57" dur="500" tmFilter="0, 0; .2, .5; .8, .5; 1, 0"/>
                                        <p:tgtEl>
                                          <p:spTgt spid="37911"/>
                                        </p:tgtEl>
                                      </p:cBhvr>
                                    </p:animEffect>
                                    <p:animScale>
                                      <p:cBhvr>
                                        <p:cTn id="58" dur="250" autoRev="1" fill="hold"/>
                                        <p:tgtEl>
                                          <p:spTgt spid="37911"/>
                                        </p:tgtEl>
                                      </p:cBhvr>
                                      <p:by x="105000" y="105000"/>
                                    </p:animScale>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791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79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91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26" presetClass="emph" presetSubtype="0" fill="hold" grpId="1" nodeType="clickEffect">
                                  <p:stCondLst>
                                    <p:cond delay="0"/>
                                  </p:stCondLst>
                                  <p:childTnLst>
                                    <p:animEffect>
                                      <p:cBhvr>
                                        <p:cTn id="70" dur="500" tmFilter="0, 0; .2, .5; .8, .5; 1, 0"/>
                                        <p:tgtEl>
                                          <p:spTgt spid="37912"/>
                                        </p:tgtEl>
                                      </p:cBhvr>
                                    </p:animEffect>
                                    <p:animScale>
                                      <p:cBhvr>
                                        <p:cTn id="71" dur="250" autoRev="1" fill="hold"/>
                                        <p:tgtEl>
                                          <p:spTgt spid="37912"/>
                                        </p:tgtEl>
                                      </p:cBhvr>
                                      <p:by x="105000" y="105000"/>
                                    </p:animScale>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7918"/>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35" presetClass="emph" presetSubtype="0" fill="hold" grpId="1" nodeType="clickEffect">
                                  <p:stCondLst>
                                    <p:cond delay="0"/>
                                  </p:stCondLst>
                                  <p:childTnLst>
                                    <p:anim calcmode="fmla" valueType="str">
                                      <p:cBhvr>
                                        <p:cTn id="79" dur="1000" fill="hold"/>
                                        <p:tgtEl>
                                          <p:spTgt spid="37914"/>
                                        </p:tgtEl>
                                        <p:attrNameLst>
                                          <p:attrName>style.visibility</p:attrName>
                                        </p:attrNameLst>
                                      </p:cBhvr>
                                      <p:tavLst>
                                        <p:tav tm="0">
                                          <p:val>
                                            <p:strVal val="hidden"/>
                                          </p:val>
                                        </p:tav>
                                        <p:tav tm="50000">
                                          <p:val>
                                            <p:strVal val="visible"/>
                                          </p:val>
                                        </p:tav>
                                      </p:tavLst>
                                    </p:anim>
                                  </p:childTnLst>
                                </p:cTn>
                              </p:par>
                              <p:par>
                                <p:cTn id="80" presetID="35" presetClass="emph" presetSubtype="0" fill="hold" grpId="1" nodeType="withEffect">
                                  <p:stCondLst>
                                    <p:cond delay="0"/>
                                  </p:stCondLst>
                                  <p:childTnLst>
                                    <p:anim calcmode="fmla" valueType="str">
                                      <p:cBhvr>
                                        <p:cTn id="81" dur="1000" fill="hold"/>
                                        <p:tgtEl>
                                          <p:spTgt spid="37910"/>
                                        </p:tgtEl>
                                        <p:attrNameLst>
                                          <p:attrName>style.visibility</p:attrName>
                                        </p:attrNameLst>
                                      </p:cBhvr>
                                      <p:tavLst>
                                        <p:tav tm="0">
                                          <p:val>
                                            <p:strVal val="hidden"/>
                                          </p:val>
                                        </p:tav>
                                        <p:tav tm="50000">
                                          <p:val>
                                            <p:strVal val="visible"/>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8" presetClass="emph" presetSubtype="0" fill="hold" grpId="2" nodeType="clickEffect">
                                  <p:stCondLst>
                                    <p:cond delay="0"/>
                                  </p:stCondLst>
                                  <p:childTnLst>
                                    <p:animRot by="21600000">
                                      <p:cBhvr>
                                        <p:cTn id="85" dur="2000" fill="hold"/>
                                        <p:tgtEl>
                                          <p:spTgt spid="37914"/>
                                        </p:tgtEl>
                                        <p:attrNameLst>
                                          <p:attrName>r</p:attrName>
                                        </p:attrNameLst>
                                      </p:cBhvr>
                                    </p:animRot>
                                  </p:childTnLst>
                                </p:cTn>
                              </p:par>
                            </p:childTnLst>
                          </p:cTn>
                        </p:par>
                      </p:childTnLst>
                    </p:cTn>
                  </p:par>
                  <p:par>
                    <p:cTn id="86" fill="hold" nodeType="clickPar">
                      <p:stCondLst>
                        <p:cond delay="indefinite"/>
                      </p:stCondLst>
                      <p:childTnLst>
                        <p:par>
                          <p:cTn id="87" fill="hold" nodeType="withGroup">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37916"/>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37920"/>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26" presetClass="emph" presetSubtype="0" fill="hold" grpId="1" nodeType="clickEffect">
                                  <p:stCondLst>
                                    <p:cond delay="0"/>
                                  </p:stCondLst>
                                  <p:childTnLst>
                                    <p:animEffect>
                                      <p:cBhvr>
                                        <p:cTn id="95" dur="500" tmFilter="0, 0; .2, .5; .8, .5; 1, 0"/>
                                        <p:tgtEl>
                                          <p:spTgt spid="37915"/>
                                        </p:tgtEl>
                                      </p:cBhvr>
                                    </p:animEffect>
                                    <p:animScale>
                                      <p:cBhvr>
                                        <p:cTn id="96" dur="250" autoRev="1" fill="hold"/>
                                        <p:tgtEl>
                                          <p:spTgt spid="37915"/>
                                        </p:tgtEl>
                                      </p:cBhvr>
                                      <p:by x="105000" y="105000"/>
                                    </p:animScale>
                                  </p:childTnLst>
                                </p:cTn>
                              </p:par>
                              <p:par>
                                <p:cTn id="97" presetID="26" presetClass="emph" presetSubtype="0" fill="hold" grpId="1" nodeType="withEffect">
                                  <p:stCondLst>
                                    <p:cond delay="0"/>
                                  </p:stCondLst>
                                  <p:childTnLst>
                                    <p:animEffect>
                                      <p:cBhvr>
                                        <p:cTn id="98" dur="500" tmFilter="0, 0; .2, .5; .8, .5; 1, 0"/>
                                        <p:tgtEl>
                                          <p:spTgt spid="37918"/>
                                        </p:tgtEl>
                                      </p:cBhvr>
                                    </p:animEffect>
                                    <p:animScale>
                                      <p:cBhvr>
                                        <p:cTn id="99" dur="250" autoRev="1" fill="hold"/>
                                        <p:tgtEl>
                                          <p:spTgt spid="37918"/>
                                        </p:tgtEl>
                                      </p:cBhvr>
                                      <p:by x="105000" y="105000"/>
                                    </p:animScale>
                                  </p:childTnLst>
                                </p:cTn>
                              </p:par>
                              <p:par>
                                <p:cTn id="100" presetID="26" presetClass="emph" presetSubtype="0" fill="hold" grpId="1" nodeType="withEffect">
                                  <p:stCondLst>
                                    <p:cond delay="0"/>
                                  </p:stCondLst>
                                  <p:childTnLst>
                                    <p:animEffect>
                                      <p:cBhvr>
                                        <p:cTn id="101" dur="500" tmFilter="0, 0; .2, .5; .8, .5; 1, 0"/>
                                        <p:tgtEl>
                                          <p:spTgt spid="37919"/>
                                        </p:tgtEl>
                                      </p:cBhvr>
                                    </p:animEffect>
                                    <p:animScale>
                                      <p:cBhvr>
                                        <p:cTn id="102" dur="250" autoRev="1" fill="hold"/>
                                        <p:tgtEl>
                                          <p:spTgt spid="37919"/>
                                        </p:tgtEl>
                                      </p:cBhvr>
                                      <p:by x="105000" y="105000"/>
                                    </p:animScale>
                                  </p:childTnLst>
                                </p:cTn>
                              </p:par>
                              <p:par>
                                <p:cTn id="103" presetID="26" presetClass="emph" presetSubtype="0" fill="hold" grpId="1" nodeType="withEffect">
                                  <p:stCondLst>
                                    <p:cond delay="0"/>
                                  </p:stCondLst>
                                  <p:childTnLst>
                                    <p:animEffect>
                                      <p:cBhvr>
                                        <p:cTn id="104" dur="500" tmFilter="0, 0; .2, .5; .8, .5; 1, 0"/>
                                        <p:tgtEl>
                                          <p:spTgt spid="37917"/>
                                        </p:tgtEl>
                                      </p:cBhvr>
                                    </p:animEffect>
                                    <p:animScale>
                                      <p:cBhvr>
                                        <p:cTn id="105" dur="250" autoRev="1" fill="hold"/>
                                        <p:tgtEl>
                                          <p:spTgt spid="37917"/>
                                        </p:tgtEl>
                                      </p:cBhvr>
                                      <p:by x="105000" y="105000"/>
                                    </p:animScale>
                                  </p:childTnLst>
                                </p:cTn>
                              </p:par>
                              <p:par>
                                <p:cTn id="106" presetID="26" presetClass="emph" presetSubtype="0" fill="hold" grpId="1" nodeType="withEffect">
                                  <p:stCondLst>
                                    <p:cond delay="0"/>
                                  </p:stCondLst>
                                  <p:childTnLst>
                                    <p:animEffect>
                                      <p:cBhvr>
                                        <p:cTn id="107" dur="500" tmFilter="0, 0; .2, .5; .8, .5; 1, 0"/>
                                        <p:tgtEl>
                                          <p:spTgt spid="37920"/>
                                        </p:tgtEl>
                                      </p:cBhvr>
                                    </p:animEffect>
                                    <p:animScale>
                                      <p:cBhvr>
                                        <p:cTn id="108" dur="250" autoRev="1" fill="hold"/>
                                        <p:tgtEl>
                                          <p:spTgt spid="37920"/>
                                        </p:tgtEl>
                                      </p:cBhvr>
                                      <p:by x="105000" y="105000"/>
                                    </p:animScale>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792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3792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3792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3792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37926"/>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6" presetClass="emph" presetSubtype="0" fill="hold" grpId="1" nodeType="clickEffect">
                                  <p:stCondLst>
                                    <p:cond delay="0"/>
                                  </p:stCondLst>
                                  <p:childTnLst>
                                    <p:animEffect>
                                      <p:cBhvr>
                                        <p:cTn id="124" dur="500" tmFilter="0, 0; .2, .5; .8, .5; 1, 0"/>
                                        <p:tgtEl>
                                          <p:spTgt spid="37916"/>
                                        </p:tgtEl>
                                      </p:cBhvr>
                                    </p:animEffect>
                                    <p:animScale>
                                      <p:cBhvr>
                                        <p:cTn id="125" dur="250" autoRev="1" fill="hold"/>
                                        <p:tgtEl>
                                          <p:spTgt spid="37916"/>
                                        </p:tgtEl>
                                      </p:cBhvr>
                                      <p:by x="105000" y="105000"/>
                                    </p:animScale>
                                  </p:childTnLst>
                                </p:cTn>
                              </p:par>
                            </p:childTnLst>
                          </p:cTn>
                        </p:par>
                      </p:childTnLst>
                    </p:cTn>
                  </p:par>
                  <p:par>
                    <p:cTn id="126" fill="hold" nodeType="clickPar">
                      <p:stCondLst>
                        <p:cond delay="indefinite"/>
                      </p:stCondLst>
                      <p:childTnLst>
                        <p:par>
                          <p:cTn id="127" fill="hold" nodeType="withGroup">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37922"/>
                                        </p:tgtEl>
                                        <p:attrNameLst>
                                          <p:attrName>style.visibility</p:attrName>
                                        </p:attrNameLst>
                                      </p:cBhvr>
                                      <p:to>
                                        <p:strVal val="visible"/>
                                      </p:to>
                                    </p:se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 presetClass="entr" presetSubtype="0" fill="hold" grpId="0" nodeType="clickEffect">
                                  <p:stCondLst>
                                    <p:cond delay="0"/>
                                  </p:stCondLst>
                                  <p:childTnLst>
                                    <p:set>
                                      <p:cBhvr>
                                        <p:cTn id="133" dur="1" fill="hold">
                                          <p:stCondLst>
                                            <p:cond delay="0"/>
                                          </p:stCondLst>
                                        </p:cTn>
                                        <p:tgtEl>
                                          <p:spTgt spid="37928"/>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37929"/>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37930"/>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37931"/>
                                        </p:tgtEl>
                                        <p:attrNameLst>
                                          <p:attrName>style.visibility</p:attrName>
                                        </p:attrNameLst>
                                      </p:cBhvr>
                                      <p:to>
                                        <p:strVal val="visible"/>
                                      </p:to>
                                    </p:set>
                                  </p:childTnLst>
                                </p:cTn>
                              </p:par>
                              <p:par>
                                <p:cTn id="140" presetID="1" presetClass="entr" presetSubtype="0" fill="hold" grpId="0" nodeType="withEffect">
                                  <p:stCondLst>
                                    <p:cond delay="0"/>
                                  </p:stCondLst>
                                  <p:childTnLst>
                                    <p:set>
                                      <p:cBhvr>
                                        <p:cTn id="141" dur="1" fill="hold">
                                          <p:stCondLst>
                                            <p:cond delay="0"/>
                                          </p:stCondLst>
                                        </p:cTn>
                                        <p:tgtEl>
                                          <p:spTgt spid="37932"/>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37933"/>
                                        </p:tgtEl>
                                        <p:attrNameLst>
                                          <p:attrName>style.visibility</p:attrName>
                                        </p:attrNameLst>
                                      </p:cBhvr>
                                      <p:to>
                                        <p:strVal val="visible"/>
                                      </p:to>
                                    </p:se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26" presetClass="emph" presetSubtype="0" fill="hold" grpId="1" nodeType="clickEffect">
                                  <p:stCondLst>
                                    <p:cond delay="0"/>
                                  </p:stCondLst>
                                  <p:childTnLst>
                                    <p:animEffect>
                                      <p:cBhvr>
                                        <p:cTn id="147" dur="500" tmFilter="0, 0; .2, .5; .8, .5; 1, 0"/>
                                        <p:tgtEl>
                                          <p:spTgt spid="37928"/>
                                        </p:tgtEl>
                                      </p:cBhvr>
                                    </p:animEffect>
                                    <p:animScale>
                                      <p:cBhvr>
                                        <p:cTn id="148" dur="250" autoRev="1" fill="hold"/>
                                        <p:tgtEl>
                                          <p:spTgt spid="37928"/>
                                        </p:tgtEl>
                                      </p:cBhvr>
                                      <p:by x="105000" y="105000"/>
                                    </p:animScale>
                                  </p:childTnLst>
                                </p:cTn>
                              </p:par>
                              <p:par>
                                <p:cTn id="149" presetID="26" presetClass="emph" presetSubtype="0" fill="hold" grpId="1" nodeType="withEffect">
                                  <p:stCondLst>
                                    <p:cond delay="0"/>
                                  </p:stCondLst>
                                  <p:childTnLst>
                                    <p:animEffect>
                                      <p:cBhvr>
                                        <p:cTn id="150" dur="500" tmFilter="0, 0; .2, .5; .8, .5; 1, 0"/>
                                        <p:tgtEl>
                                          <p:spTgt spid="37929"/>
                                        </p:tgtEl>
                                      </p:cBhvr>
                                    </p:animEffect>
                                    <p:animScale>
                                      <p:cBhvr>
                                        <p:cTn id="151" dur="250" autoRev="1" fill="hold"/>
                                        <p:tgtEl>
                                          <p:spTgt spid="37929"/>
                                        </p:tgtEl>
                                      </p:cBhvr>
                                      <p:by x="105000" y="105000"/>
                                    </p:animScale>
                                  </p:childTnLst>
                                </p:cTn>
                              </p:par>
                              <p:par>
                                <p:cTn id="152" presetID="26" presetClass="emph" presetSubtype="0" fill="hold" grpId="1" nodeType="withEffect">
                                  <p:stCondLst>
                                    <p:cond delay="0"/>
                                  </p:stCondLst>
                                  <p:childTnLst>
                                    <p:animEffect>
                                      <p:cBhvr>
                                        <p:cTn id="153" dur="500" tmFilter="0, 0; .2, .5; .8, .5; 1, 0"/>
                                        <p:tgtEl>
                                          <p:spTgt spid="37930"/>
                                        </p:tgtEl>
                                      </p:cBhvr>
                                    </p:animEffect>
                                    <p:animScale>
                                      <p:cBhvr>
                                        <p:cTn id="154" dur="250" autoRev="1" fill="hold"/>
                                        <p:tgtEl>
                                          <p:spTgt spid="37930"/>
                                        </p:tgtEl>
                                      </p:cBhvr>
                                      <p:by x="105000" y="105000"/>
                                    </p:animScale>
                                  </p:childTnLst>
                                </p:cTn>
                              </p:par>
                              <p:par>
                                <p:cTn id="155" presetID="26" presetClass="emph" presetSubtype="0" fill="hold" grpId="1" nodeType="withEffect">
                                  <p:stCondLst>
                                    <p:cond delay="0"/>
                                  </p:stCondLst>
                                  <p:childTnLst>
                                    <p:animEffect>
                                      <p:cBhvr>
                                        <p:cTn id="156" dur="500" tmFilter="0, 0; .2, .5; .8, .5; 1, 0"/>
                                        <p:tgtEl>
                                          <p:spTgt spid="37931"/>
                                        </p:tgtEl>
                                      </p:cBhvr>
                                    </p:animEffect>
                                    <p:animScale>
                                      <p:cBhvr>
                                        <p:cTn id="157" dur="250" autoRev="1" fill="hold"/>
                                        <p:tgtEl>
                                          <p:spTgt spid="37931"/>
                                        </p:tgtEl>
                                      </p:cBhvr>
                                      <p:by x="105000" y="105000"/>
                                    </p:animScale>
                                  </p:childTnLst>
                                </p:cTn>
                              </p:par>
                              <p:par>
                                <p:cTn id="158" presetID="26" presetClass="emph" presetSubtype="0" fill="hold" grpId="1" nodeType="withEffect">
                                  <p:stCondLst>
                                    <p:cond delay="0"/>
                                  </p:stCondLst>
                                  <p:childTnLst>
                                    <p:animEffect>
                                      <p:cBhvr>
                                        <p:cTn id="159" dur="500" tmFilter="0, 0; .2, .5; .8, .5; 1, 0"/>
                                        <p:tgtEl>
                                          <p:spTgt spid="37932"/>
                                        </p:tgtEl>
                                      </p:cBhvr>
                                    </p:animEffect>
                                    <p:animScale>
                                      <p:cBhvr>
                                        <p:cTn id="160" dur="250" autoRev="1" fill="hold"/>
                                        <p:tgtEl>
                                          <p:spTgt spid="37932"/>
                                        </p:tgtEl>
                                      </p:cBhvr>
                                      <p:by x="105000" y="105000"/>
                                    </p:animScale>
                                  </p:childTnLst>
                                </p:cTn>
                              </p:par>
                              <p:par>
                                <p:cTn id="161" presetID="26" presetClass="emph" presetSubtype="0" fill="hold" grpId="1" nodeType="withEffect">
                                  <p:stCondLst>
                                    <p:cond delay="0"/>
                                  </p:stCondLst>
                                  <p:childTnLst>
                                    <p:animEffect>
                                      <p:cBhvr>
                                        <p:cTn id="162" dur="500" tmFilter="0, 0; .2, .5; .8, .5; 1, 0"/>
                                        <p:tgtEl>
                                          <p:spTgt spid="37933"/>
                                        </p:tgtEl>
                                      </p:cBhvr>
                                    </p:animEffect>
                                    <p:animScale>
                                      <p:cBhvr>
                                        <p:cTn id="163" dur="250" autoRev="1" fill="hold"/>
                                        <p:tgtEl>
                                          <p:spTgt spid="37933"/>
                                        </p:tgtEl>
                                      </p:cBhvr>
                                      <p:by x="105000" y="105000"/>
                                    </p:animScale>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37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9" grpId="0" bldLvl="0" animBg="1" autoUpdateAnimBg="0"/>
      <p:bldP spid="37899" grpId="1" bldLvl="0" animBg="1" autoUpdateAnimBg="0"/>
      <p:bldP spid="37900" grpId="0" bldLvl="0" animBg="1" autoUpdateAnimBg="0"/>
      <p:bldP spid="37901" grpId="0" bldLvl="0" animBg="1" autoUpdateAnimBg="0"/>
      <p:bldP spid="37902" grpId="0" bldLvl="0" animBg="1" autoUpdateAnimBg="0"/>
      <p:bldP spid="37902" grpId="1" bldLvl="0" animBg="1" autoUpdateAnimBg="0"/>
      <p:bldP spid="37903" grpId="0" bldLvl="0" animBg="1" autoUpdateAnimBg="0"/>
      <p:bldP spid="37904" grpId="0" bldLvl="0" animBg="1" autoUpdateAnimBg="0"/>
      <p:bldP spid="37909" grpId="0" bldLvl="0" animBg="1" autoUpdateAnimBg="0"/>
      <p:bldP spid="37910" grpId="0" bldLvl="0" animBg="1" autoUpdateAnimBg="0"/>
      <p:bldP spid="37910" grpId="1" bldLvl="0" animBg="1" autoUpdateAnimBg="0"/>
      <p:bldP spid="37911" grpId="0" bldLvl="0" animBg="1" autoUpdateAnimBg="0"/>
      <p:bldP spid="37911" grpId="1" bldLvl="0" animBg="1" autoUpdateAnimBg="0"/>
      <p:bldP spid="37912" grpId="0" bldLvl="0" animBg="1" autoUpdateAnimBg="0"/>
      <p:bldP spid="37912" grpId="1" bldLvl="0" animBg="1" autoUpdateAnimBg="0"/>
      <p:bldP spid="37913" grpId="0" bldLvl="0" animBg="1" autoUpdateAnimBg="0"/>
      <p:bldP spid="37913" grpId="1" bldLvl="0" animBg="1" autoUpdateAnimBg="0"/>
      <p:bldP spid="37914" grpId="0" bldLvl="0" animBg="1" autoUpdateAnimBg="0"/>
      <p:bldP spid="37914" grpId="1" bldLvl="0" animBg="1" autoUpdateAnimBg="0"/>
      <p:bldP spid="37914" grpId="2" bldLvl="0" animBg="1" autoUpdateAnimBg="0"/>
      <p:bldP spid="37915" grpId="0" bldLvl="0" animBg="1" autoUpdateAnimBg="0"/>
      <p:bldP spid="37915" grpId="1" bldLvl="0" animBg="1" autoUpdateAnimBg="0"/>
      <p:bldP spid="37916" grpId="0" bldLvl="0" animBg="1" autoUpdateAnimBg="0"/>
      <p:bldP spid="37916" grpId="1" bldLvl="0" animBg="1" autoUpdateAnimBg="0"/>
      <p:bldP spid="37917" grpId="0" bldLvl="0" animBg="1" autoUpdateAnimBg="0"/>
      <p:bldP spid="37917" grpId="1" bldLvl="0" animBg="1" autoUpdateAnimBg="0"/>
      <p:bldP spid="37918" grpId="0" bldLvl="0" animBg="1" autoUpdateAnimBg="0"/>
      <p:bldP spid="37918" grpId="1" bldLvl="0" animBg="1" autoUpdateAnimBg="0"/>
      <p:bldP spid="37919" grpId="0" bldLvl="0" animBg="1" autoUpdateAnimBg="0"/>
      <p:bldP spid="37919" grpId="1" bldLvl="0" animBg="1" autoUpdateAnimBg="0"/>
      <p:bldP spid="37920" grpId="0" bldLvl="0" animBg="1" autoUpdateAnimBg="0"/>
      <p:bldP spid="37920" grpId="1" bldLvl="0" animBg="1" autoUpdateAnimBg="0"/>
      <p:bldP spid="37921" grpId="0" bldLvl="0" animBg="1" autoUpdateAnimBg="0"/>
      <p:bldP spid="37922" grpId="0" bldLvl="0" animBg="1" autoUpdateAnimBg="0"/>
      <p:bldP spid="37923" grpId="0" bldLvl="0" animBg="1" autoUpdateAnimBg="0"/>
      <p:bldP spid="37924" grpId="0" bldLvl="0" animBg="1" autoUpdateAnimBg="0"/>
      <p:bldP spid="37925" grpId="0" bldLvl="0" animBg="1" autoUpdateAnimBg="0"/>
      <p:bldP spid="37926" grpId="0" bldLvl="0" animBg="1" autoUpdateAnimBg="0"/>
      <p:bldP spid="37927" grpId="0" animBg="1"/>
      <p:bldP spid="37928" grpId="0" bldLvl="0" animBg="1" autoUpdateAnimBg="0"/>
      <p:bldP spid="37928" grpId="1" bldLvl="0" animBg="1" autoUpdateAnimBg="0"/>
      <p:bldP spid="37929" grpId="0" bldLvl="0" animBg="1" autoUpdateAnimBg="0"/>
      <p:bldP spid="37929" grpId="1" bldLvl="0" animBg="1" autoUpdateAnimBg="0"/>
      <p:bldP spid="37930" grpId="0" bldLvl="0" animBg="1" autoUpdateAnimBg="0"/>
      <p:bldP spid="37930" grpId="1" bldLvl="0" animBg="1" autoUpdateAnimBg="0"/>
      <p:bldP spid="37931" grpId="0" bldLvl="0" animBg="1" autoUpdateAnimBg="0"/>
      <p:bldP spid="37931" grpId="1" bldLvl="0" animBg="1" autoUpdateAnimBg="0"/>
      <p:bldP spid="37932" grpId="0" bldLvl="0" animBg="1" autoUpdateAnimBg="0"/>
      <p:bldP spid="37932" grpId="1" bldLvl="0" animBg="1" autoUpdateAnimBg="0"/>
      <p:bldP spid="37933" grpId="0" bldLvl="0" animBg="1" autoUpdateAnimBg="0"/>
      <p:bldP spid="37933" grpId="1" bldLvl="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a:extLst>
              <a:ext uri="{FF2B5EF4-FFF2-40B4-BE49-F238E27FC236}">
                <a16:creationId xmlns:a16="http://schemas.microsoft.com/office/drawing/2014/main" id="{C8C3EA4A-8626-4F36-AB26-6DCAFFA1D5CC}"/>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E5E30B31-025E-49AF-A952-9DE79D3894AF}" type="slidenum">
              <a:rPr lang="zh-CN" altLang="en-US" sz="2400">
                <a:solidFill>
                  <a:srgbClr val="000000"/>
                </a:solidFill>
              </a:rPr>
              <a:pPr algn="r" eaLnBrk="1" hangingPunct="1">
                <a:spcBef>
                  <a:spcPct val="50000"/>
                </a:spcBef>
                <a:buClrTx/>
                <a:buSzTx/>
                <a:buFont typeface="Arial" panose="020B0604020202020204" pitchFamily="34" charset="0"/>
                <a:buNone/>
              </a:pPr>
              <a:t>48</a:t>
            </a:fld>
            <a:endParaRPr lang="en-US" altLang="zh-CN" sz="2400"/>
          </a:p>
        </p:txBody>
      </p:sp>
      <p:sp>
        <p:nvSpPr>
          <p:cNvPr id="38917" name="Rectangle 5">
            <a:extLst>
              <a:ext uri="{FF2B5EF4-FFF2-40B4-BE49-F238E27FC236}">
                <a16:creationId xmlns:a16="http://schemas.microsoft.com/office/drawing/2014/main" id="{D77C6EF0-C042-41F8-89B1-F51F1858B6E9}"/>
              </a:ext>
            </a:extLst>
          </p:cNvPr>
          <p:cNvSpPr>
            <a:spLocks noGrp="1" noChangeArrowheads="1"/>
          </p:cNvSpPr>
          <p:nvPr>
            <p:ph type="body" idx="4294967295"/>
          </p:nvPr>
        </p:nvSpPr>
        <p:spPr>
          <a:xfrm>
            <a:off x="539552" y="1293168"/>
            <a:ext cx="8763000" cy="51911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Clr>
                <a:srgbClr val="FF0000"/>
              </a:buClr>
              <a:buSzPct val="100000"/>
            </a:pPr>
            <a:r>
              <a:rPr lang="zh-CN" altLang="zh-CN" dirty="0">
                <a:latin typeface="黑体" panose="02010609060101010101" pitchFamily="49" charset="-122"/>
                <a:ea typeface="黑体" panose="02010609060101010101" pitchFamily="49" charset="-122"/>
                <a:sym typeface="黑体" panose="02010609060101010101" pitchFamily="49" charset="-122"/>
              </a:rPr>
              <a:t>快速排序是一个递归过程, 其递归树如图所示</a:t>
            </a:r>
            <a:endParaRPr lang="zh-CN" altLang="zh-CN" dirty="0"/>
          </a:p>
        </p:txBody>
      </p:sp>
      <p:grpSp>
        <p:nvGrpSpPr>
          <p:cNvPr id="38919" name="Group 7">
            <a:extLst>
              <a:ext uri="{FF2B5EF4-FFF2-40B4-BE49-F238E27FC236}">
                <a16:creationId xmlns:a16="http://schemas.microsoft.com/office/drawing/2014/main" id="{4F04743F-7D72-4837-813A-72C6668A3568}"/>
              </a:ext>
            </a:extLst>
          </p:cNvPr>
          <p:cNvGrpSpPr>
            <a:grpSpLocks/>
          </p:cNvGrpSpPr>
          <p:nvPr/>
        </p:nvGrpSpPr>
        <p:grpSpPr bwMode="auto">
          <a:xfrm>
            <a:off x="5708650" y="2100164"/>
            <a:ext cx="3435350" cy="2514600"/>
            <a:chOff x="0" y="0"/>
            <a:chExt cx="2164" cy="1584"/>
          </a:xfrm>
        </p:grpSpPr>
        <p:sp>
          <p:nvSpPr>
            <p:cNvPr id="38921" name="Line 8">
              <a:extLst>
                <a:ext uri="{FF2B5EF4-FFF2-40B4-BE49-F238E27FC236}">
                  <a16:creationId xmlns:a16="http://schemas.microsoft.com/office/drawing/2014/main" id="{79A7AB86-A00C-49CD-981D-0164E337E5DF}"/>
                </a:ext>
              </a:extLst>
            </p:cNvPr>
            <p:cNvSpPr>
              <a:spLocks noChangeShapeType="1"/>
            </p:cNvSpPr>
            <p:nvPr/>
          </p:nvSpPr>
          <p:spPr bwMode="auto">
            <a:xfrm>
              <a:off x="288" y="720"/>
              <a:ext cx="192" cy="24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2" name="Line 9">
              <a:extLst>
                <a:ext uri="{FF2B5EF4-FFF2-40B4-BE49-F238E27FC236}">
                  <a16:creationId xmlns:a16="http://schemas.microsoft.com/office/drawing/2014/main" id="{9F498E2E-F29C-43A4-B1EF-DA1FC3649ACB}"/>
                </a:ext>
              </a:extLst>
            </p:cNvPr>
            <p:cNvSpPr>
              <a:spLocks noChangeShapeType="1"/>
            </p:cNvSpPr>
            <p:nvPr/>
          </p:nvSpPr>
          <p:spPr bwMode="auto">
            <a:xfrm>
              <a:off x="816" y="288"/>
              <a:ext cx="1056" cy="1008"/>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3" name="Oval 10">
              <a:extLst>
                <a:ext uri="{FF2B5EF4-FFF2-40B4-BE49-F238E27FC236}">
                  <a16:creationId xmlns:a16="http://schemas.microsoft.com/office/drawing/2014/main" id="{CEBCB09B-0361-4644-AB80-1A7508CC99BE}"/>
                </a:ext>
              </a:extLst>
            </p:cNvPr>
            <p:cNvSpPr>
              <a:spLocks noChangeArrowheads="1"/>
            </p:cNvSpPr>
            <p:nvPr/>
          </p:nvSpPr>
          <p:spPr bwMode="auto">
            <a:xfrm>
              <a:off x="1824" y="1248"/>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endParaRPr lang="zh-CN" altLang="zh-CN" sz="2400">
                <a:solidFill>
                  <a:srgbClr val="0000FF"/>
                </a:solidFill>
                <a:latin typeface="Times New Roman" panose="02020603050405020304" pitchFamily="18" charset="0"/>
                <a:sym typeface="Times New Roman" panose="02020603050405020304" pitchFamily="18" charset="0"/>
              </a:endParaRPr>
            </a:p>
          </p:txBody>
        </p:sp>
        <p:sp>
          <p:nvSpPr>
            <p:cNvPr id="38924" name="Oval 11">
              <a:extLst>
                <a:ext uri="{FF2B5EF4-FFF2-40B4-BE49-F238E27FC236}">
                  <a16:creationId xmlns:a16="http://schemas.microsoft.com/office/drawing/2014/main" id="{9E51208F-BC40-4BE7-9A7C-7783A8092657}"/>
                </a:ext>
              </a:extLst>
            </p:cNvPr>
            <p:cNvSpPr>
              <a:spLocks noChangeArrowheads="1"/>
            </p:cNvSpPr>
            <p:nvPr/>
          </p:nvSpPr>
          <p:spPr bwMode="auto">
            <a:xfrm>
              <a:off x="1392" y="864"/>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endParaRPr lang="zh-CN" altLang="zh-CN" sz="2400">
                <a:solidFill>
                  <a:srgbClr val="0000FF"/>
                </a:solidFill>
                <a:latin typeface="Times New Roman" panose="02020603050405020304" pitchFamily="18" charset="0"/>
                <a:sym typeface="Times New Roman" panose="02020603050405020304" pitchFamily="18" charset="0"/>
              </a:endParaRPr>
            </a:p>
          </p:txBody>
        </p:sp>
        <p:sp>
          <p:nvSpPr>
            <p:cNvPr id="38925" name="Oval 12">
              <a:extLst>
                <a:ext uri="{FF2B5EF4-FFF2-40B4-BE49-F238E27FC236}">
                  <a16:creationId xmlns:a16="http://schemas.microsoft.com/office/drawing/2014/main" id="{D1D96FD0-90E4-4D3F-B3BF-8A3B7E2A8B81}"/>
                </a:ext>
              </a:extLst>
            </p:cNvPr>
            <p:cNvSpPr>
              <a:spLocks noChangeArrowheads="1"/>
            </p:cNvSpPr>
            <p:nvPr/>
          </p:nvSpPr>
          <p:spPr bwMode="auto">
            <a:xfrm>
              <a:off x="528" y="0"/>
              <a:ext cx="336" cy="336"/>
            </a:xfrm>
            <a:prstGeom prst="ellipse">
              <a:avLst/>
            </a:prstGeom>
            <a:gradFill rotWithShape="0">
              <a:gsLst>
                <a:gs pos="0">
                  <a:srgbClr val="00E4A8"/>
                </a:gs>
                <a:gs pos="100000">
                  <a:srgbClr val="00684C"/>
                </a:gs>
              </a:gsLst>
              <a:lin ang="2700000" scaled="1"/>
            </a:gradFill>
            <a:ln w="38100">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endParaRPr lang="zh-CN" altLang="zh-CN" sz="2400">
                <a:solidFill>
                  <a:srgbClr val="0000FF"/>
                </a:solidFill>
                <a:latin typeface="Times New Roman" panose="02020603050405020304" pitchFamily="18" charset="0"/>
                <a:sym typeface="Times New Roman" panose="02020603050405020304" pitchFamily="18" charset="0"/>
              </a:endParaRPr>
            </a:p>
          </p:txBody>
        </p:sp>
        <p:sp>
          <p:nvSpPr>
            <p:cNvPr id="38926" name="Text Box 13">
              <a:extLst>
                <a:ext uri="{FF2B5EF4-FFF2-40B4-BE49-F238E27FC236}">
                  <a16:creationId xmlns:a16="http://schemas.microsoft.com/office/drawing/2014/main" id="{9515B7A3-1863-423B-B7C0-8EDCE759C869}"/>
                </a:ext>
              </a:extLst>
            </p:cNvPr>
            <p:cNvSpPr>
              <a:spLocks noChangeArrowheads="1"/>
            </p:cNvSpPr>
            <p:nvPr/>
          </p:nvSpPr>
          <p:spPr bwMode="auto">
            <a:xfrm>
              <a:off x="528" y="0"/>
              <a:ext cx="3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a:solidFill>
                    <a:srgbClr val="FFFFCC"/>
                  </a:solidFill>
                  <a:latin typeface="Arial Narrow" panose="020B0606020202030204" pitchFamily="34" charset="0"/>
                  <a:sym typeface="Arial Narrow" panose="020B0606020202030204" pitchFamily="34" charset="0"/>
                </a:rPr>
                <a:t>21</a:t>
              </a:r>
              <a:endParaRPr lang="zh-CN" altLang="en-US" sz="2400" b="1">
                <a:solidFill>
                  <a:srgbClr val="FFFFCC"/>
                </a:solidFill>
                <a:latin typeface="Arial Narrow" panose="020B0606020202030204" pitchFamily="34" charset="0"/>
                <a:sym typeface="Arial Narrow" panose="020B0606020202030204" pitchFamily="34" charset="0"/>
              </a:endParaRPr>
            </a:p>
          </p:txBody>
        </p:sp>
        <p:sp>
          <p:nvSpPr>
            <p:cNvPr id="38927" name="Oval 14">
              <a:extLst>
                <a:ext uri="{FF2B5EF4-FFF2-40B4-BE49-F238E27FC236}">
                  <a16:creationId xmlns:a16="http://schemas.microsoft.com/office/drawing/2014/main" id="{31CA9E55-76E1-4C14-ACE0-A61CBA903C64}"/>
                </a:ext>
              </a:extLst>
            </p:cNvPr>
            <p:cNvSpPr>
              <a:spLocks noChangeArrowheads="1"/>
            </p:cNvSpPr>
            <p:nvPr/>
          </p:nvSpPr>
          <p:spPr bwMode="auto">
            <a:xfrm>
              <a:off x="960" y="432"/>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endParaRPr lang="zh-CN" altLang="zh-CN" sz="2400">
                <a:solidFill>
                  <a:srgbClr val="0000FF"/>
                </a:solidFill>
                <a:latin typeface="Times New Roman" panose="02020603050405020304" pitchFamily="18" charset="0"/>
                <a:sym typeface="Times New Roman" panose="02020603050405020304" pitchFamily="18" charset="0"/>
              </a:endParaRPr>
            </a:p>
          </p:txBody>
        </p:sp>
        <p:sp>
          <p:nvSpPr>
            <p:cNvPr id="38928" name="Text Box 15">
              <a:extLst>
                <a:ext uri="{FF2B5EF4-FFF2-40B4-BE49-F238E27FC236}">
                  <a16:creationId xmlns:a16="http://schemas.microsoft.com/office/drawing/2014/main" id="{B600D0FF-B74D-4577-A013-3CE7C69F01F2}"/>
                </a:ext>
              </a:extLst>
            </p:cNvPr>
            <p:cNvSpPr>
              <a:spLocks noChangeArrowheads="1"/>
            </p:cNvSpPr>
            <p:nvPr/>
          </p:nvSpPr>
          <p:spPr bwMode="auto">
            <a:xfrm>
              <a:off x="960" y="441"/>
              <a:ext cx="3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dirty="0">
                  <a:solidFill>
                    <a:srgbClr val="FFFFCC"/>
                  </a:solidFill>
                  <a:latin typeface="Arial Narrow" panose="020B0606020202030204" pitchFamily="34" charset="0"/>
                  <a:sym typeface="Arial Narrow" panose="020B0606020202030204" pitchFamily="34" charset="0"/>
                </a:rPr>
                <a:t>25*</a:t>
              </a:r>
              <a:endParaRPr lang="zh-CN" altLang="en-US" sz="2400" b="1" dirty="0">
                <a:solidFill>
                  <a:srgbClr val="FFFFCC"/>
                </a:solidFill>
                <a:latin typeface="Arial Narrow" panose="020B0606020202030204" pitchFamily="34" charset="0"/>
                <a:sym typeface="Arial Narrow" panose="020B0606020202030204" pitchFamily="34" charset="0"/>
              </a:endParaRPr>
            </a:p>
          </p:txBody>
        </p:sp>
        <p:sp>
          <p:nvSpPr>
            <p:cNvPr id="38929" name="Text Box 16">
              <a:extLst>
                <a:ext uri="{FF2B5EF4-FFF2-40B4-BE49-F238E27FC236}">
                  <a16:creationId xmlns:a16="http://schemas.microsoft.com/office/drawing/2014/main" id="{45B63D6D-8B24-41D2-8E22-99F734176CEC}"/>
                </a:ext>
              </a:extLst>
            </p:cNvPr>
            <p:cNvSpPr>
              <a:spLocks noChangeArrowheads="1"/>
            </p:cNvSpPr>
            <p:nvPr/>
          </p:nvSpPr>
          <p:spPr bwMode="auto">
            <a:xfrm>
              <a:off x="1412" y="873"/>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a:solidFill>
                    <a:srgbClr val="FFFFCC"/>
                  </a:solidFill>
                  <a:latin typeface="Arial Narrow" panose="020B0606020202030204" pitchFamily="34" charset="0"/>
                  <a:sym typeface="Arial Narrow" panose="020B0606020202030204" pitchFamily="34" charset="0"/>
                </a:rPr>
                <a:t>25</a:t>
              </a:r>
              <a:endParaRPr lang="zh-CN" altLang="en-US" sz="2400" b="1">
                <a:solidFill>
                  <a:srgbClr val="FFFFCC"/>
                </a:solidFill>
                <a:latin typeface="Arial Narrow" panose="020B0606020202030204" pitchFamily="34" charset="0"/>
                <a:sym typeface="Arial Narrow" panose="020B0606020202030204" pitchFamily="34" charset="0"/>
              </a:endParaRPr>
            </a:p>
          </p:txBody>
        </p:sp>
        <p:sp>
          <p:nvSpPr>
            <p:cNvPr id="38930" name="Text Box 17">
              <a:extLst>
                <a:ext uri="{FF2B5EF4-FFF2-40B4-BE49-F238E27FC236}">
                  <a16:creationId xmlns:a16="http://schemas.microsoft.com/office/drawing/2014/main" id="{D94A3354-3112-4FCB-9FC8-B6B06C71232B}"/>
                </a:ext>
              </a:extLst>
            </p:cNvPr>
            <p:cNvSpPr>
              <a:spLocks noChangeArrowheads="1"/>
            </p:cNvSpPr>
            <p:nvPr/>
          </p:nvSpPr>
          <p:spPr bwMode="auto">
            <a:xfrm>
              <a:off x="1844" y="1248"/>
              <a:ext cx="3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a:solidFill>
                    <a:srgbClr val="FFFFCC"/>
                  </a:solidFill>
                  <a:latin typeface="Arial Narrow" panose="020B0606020202030204" pitchFamily="34" charset="0"/>
                  <a:sym typeface="Arial Narrow" panose="020B0606020202030204" pitchFamily="34" charset="0"/>
                </a:rPr>
                <a:t>49</a:t>
              </a:r>
              <a:endParaRPr lang="zh-CN" altLang="en-US" sz="2400" b="1">
                <a:solidFill>
                  <a:srgbClr val="FFFFCC"/>
                </a:solidFill>
                <a:latin typeface="Arial Narrow" panose="020B0606020202030204" pitchFamily="34" charset="0"/>
                <a:sym typeface="Arial Narrow" panose="020B0606020202030204" pitchFamily="34" charset="0"/>
              </a:endParaRPr>
            </a:p>
          </p:txBody>
        </p:sp>
        <p:sp>
          <p:nvSpPr>
            <p:cNvPr id="38931" name="Oval 18">
              <a:extLst>
                <a:ext uri="{FF2B5EF4-FFF2-40B4-BE49-F238E27FC236}">
                  <a16:creationId xmlns:a16="http://schemas.microsoft.com/office/drawing/2014/main" id="{49130792-39FC-4641-BCB5-E21E85ECDA7C}"/>
                </a:ext>
              </a:extLst>
            </p:cNvPr>
            <p:cNvSpPr>
              <a:spLocks noChangeArrowheads="1"/>
            </p:cNvSpPr>
            <p:nvPr/>
          </p:nvSpPr>
          <p:spPr bwMode="auto">
            <a:xfrm>
              <a:off x="0" y="432"/>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a:solidFill>
                    <a:srgbClr val="FFFFCC"/>
                  </a:solidFill>
                  <a:latin typeface="Arial Narrow" panose="020B0606020202030204" pitchFamily="34" charset="0"/>
                  <a:sym typeface="Arial Narrow" panose="020B0606020202030204" pitchFamily="34" charset="0"/>
                </a:rPr>
                <a:t>08</a:t>
              </a:r>
              <a:endParaRPr lang="zh-CN" altLang="en-US" sz="2400" b="1">
                <a:solidFill>
                  <a:srgbClr val="FFFFCC"/>
                </a:solidFill>
                <a:latin typeface="Arial Narrow" panose="020B0606020202030204" pitchFamily="34" charset="0"/>
                <a:sym typeface="Arial Narrow" panose="020B0606020202030204" pitchFamily="34" charset="0"/>
              </a:endParaRPr>
            </a:p>
          </p:txBody>
        </p:sp>
        <p:sp>
          <p:nvSpPr>
            <p:cNvPr id="38932" name="Oval 19">
              <a:extLst>
                <a:ext uri="{FF2B5EF4-FFF2-40B4-BE49-F238E27FC236}">
                  <a16:creationId xmlns:a16="http://schemas.microsoft.com/office/drawing/2014/main" id="{9176009D-BA52-4AD1-B3A5-A5EB433F029E}"/>
                </a:ext>
              </a:extLst>
            </p:cNvPr>
            <p:cNvSpPr>
              <a:spLocks noChangeArrowheads="1"/>
            </p:cNvSpPr>
            <p:nvPr/>
          </p:nvSpPr>
          <p:spPr bwMode="auto">
            <a:xfrm>
              <a:off x="384" y="912"/>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a:solidFill>
                    <a:srgbClr val="FFFFCC"/>
                  </a:solidFill>
                  <a:latin typeface="Arial Narrow" panose="020B0606020202030204" pitchFamily="34" charset="0"/>
                  <a:sym typeface="Arial Narrow" panose="020B0606020202030204" pitchFamily="34" charset="0"/>
                </a:rPr>
                <a:t>16</a:t>
              </a:r>
              <a:endParaRPr lang="zh-CN" altLang="en-US" sz="2400" b="1">
                <a:solidFill>
                  <a:srgbClr val="FFFFCC"/>
                </a:solidFill>
                <a:latin typeface="Arial Narrow" panose="020B0606020202030204" pitchFamily="34" charset="0"/>
                <a:sym typeface="Arial Narrow" panose="020B0606020202030204" pitchFamily="34" charset="0"/>
              </a:endParaRPr>
            </a:p>
          </p:txBody>
        </p:sp>
        <p:sp>
          <p:nvSpPr>
            <p:cNvPr id="38933" name="Line 20">
              <a:extLst>
                <a:ext uri="{FF2B5EF4-FFF2-40B4-BE49-F238E27FC236}">
                  <a16:creationId xmlns:a16="http://schemas.microsoft.com/office/drawing/2014/main" id="{6F87882F-F5DF-4D2F-A503-D2AAFDEB3947}"/>
                </a:ext>
              </a:extLst>
            </p:cNvPr>
            <p:cNvSpPr>
              <a:spLocks noChangeShapeType="1"/>
            </p:cNvSpPr>
            <p:nvPr/>
          </p:nvSpPr>
          <p:spPr bwMode="auto">
            <a:xfrm flipH="1">
              <a:off x="288" y="240"/>
              <a:ext cx="240" cy="240"/>
            </a:xfrm>
            <a:prstGeom prst="line">
              <a:avLst/>
            </a:prstGeom>
            <a:noFill/>
            <a:ln w="38100">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920" name="Rectangle 21">
            <a:extLst>
              <a:ext uri="{FF2B5EF4-FFF2-40B4-BE49-F238E27FC236}">
                <a16:creationId xmlns:a16="http://schemas.microsoft.com/office/drawing/2014/main" id="{25464253-181C-4794-BA0A-09F1141CB15E}"/>
              </a:ext>
            </a:extLst>
          </p:cNvPr>
          <p:cNvSpPr>
            <a:spLocks noChangeArrowheads="1"/>
          </p:cNvSpPr>
          <p:nvPr/>
        </p:nvSpPr>
        <p:spPr bwMode="auto">
          <a:xfrm>
            <a:off x="579240" y="2206080"/>
            <a:ext cx="5181600" cy="2302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marL="0" indent="0">
              <a:spcBef>
                <a:spcPct val="50000"/>
              </a:spcBef>
              <a:buClr>
                <a:schemeClr val="tx2"/>
              </a:buClr>
              <a:buSzPct val="50000"/>
              <a:buNone/>
            </a:pPr>
            <a:r>
              <a:rPr lang="zh-CN" altLang="en-US" sz="2800" b="0" i="0" dirty="0">
                <a:solidFill>
                  <a:srgbClr val="000000"/>
                </a:solidFill>
                <a:latin typeface="黑体" panose="02010609060101010101" pitchFamily="49" charset="-122"/>
                <a:ea typeface="黑体" panose="02010609060101010101" pitchFamily="49" charset="-122"/>
                <a:sym typeface="黑体" panose="02010609060101010101" pitchFamily="49" charset="-122"/>
              </a:rPr>
              <a:t>利用序列第一个记录作为基准，将整个序列划分为左右两个子序列。只要是关键字小于基准记录关键字的记录都移到序列左侧</a:t>
            </a:r>
            <a:endParaRPr lang="zh-CN" altLang="en-US" sz="2800" b="0" i="0" dirty="0"/>
          </a:p>
        </p:txBody>
      </p:sp>
      <p:sp>
        <p:nvSpPr>
          <p:cNvPr id="2" name="Text Box 4">
            <a:extLst>
              <a:ext uri="{FF2B5EF4-FFF2-40B4-BE49-F238E27FC236}">
                <a16:creationId xmlns:a16="http://schemas.microsoft.com/office/drawing/2014/main" id="{9AB39CB5-6FAE-4E0F-8A8B-21C1A9212F5C}"/>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快速排序算法分析</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3">
            <a:extLst>
              <a:ext uri="{FF2B5EF4-FFF2-40B4-BE49-F238E27FC236}">
                <a16:creationId xmlns:a16="http://schemas.microsoft.com/office/drawing/2014/main" id="{C44805F8-D4B1-44E4-8B16-70982CEA1D85}"/>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C4244D01-4A6F-4716-8410-B7D21450FFB3}" type="slidenum">
              <a:rPr lang="zh-CN" altLang="en-US" sz="2400">
                <a:solidFill>
                  <a:srgbClr val="000000"/>
                </a:solidFill>
              </a:rPr>
              <a:pPr algn="r" eaLnBrk="1" hangingPunct="1">
                <a:spcBef>
                  <a:spcPct val="50000"/>
                </a:spcBef>
                <a:buClrTx/>
                <a:buSzTx/>
                <a:buFont typeface="Arial" panose="020B0604020202020204" pitchFamily="34" charset="0"/>
                <a:buNone/>
              </a:pPr>
              <a:t>49</a:t>
            </a:fld>
            <a:endParaRPr lang="en-US" altLang="zh-CN" sz="2400"/>
          </a:p>
        </p:txBody>
      </p:sp>
      <p:sp>
        <p:nvSpPr>
          <p:cNvPr id="39941" name="Rectangle 5">
            <a:extLst>
              <a:ext uri="{FF2B5EF4-FFF2-40B4-BE49-F238E27FC236}">
                <a16:creationId xmlns:a16="http://schemas.microsoft.com/office/drawing/2014/main" id="{141ED053-A1E9-454C-A512-EFE0FA4FBCFA}"/>
              </a:ext>
            </a:extLst>
          </p:cNvPr>
          <p:cNvSpPr>
            <a:spLocks noGrp="1" noChangeArrowheads="1"/>
          </p:cNvSpPr>
          <p:nvPr>
            <p:ph type="body" idx="4294967295"/>
          </p:nvPr>
        </p:nvSpPr>
        <p:spPr>
          <a:xfrm>
            <a:off x="457200" y="1196752"/>
            <a:ext cx="8763000" cy="204212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Clr>
                <a:srgbClr val="FF0000"/>
              </a:buClr>
              <a:buSzPct val="100000"/>
            </a:pPr>
            <a:r>
              <a:rPr lang="zh-CN" altLang="zh-CN" dirty="0">
                <a:latin typeface="黑体" panose="02010609060101010101" pitchFamily="49" charset="-122"/>
                <a:ea typeface="黑体" panose="02010609060101010101" pitchFamily="49" charset="-122"/>
                <a:sym typeface="黑体" panose="02010609060101010101" pitchFamily="49" charset="-122"/>
              </a:rPr>
              <a:t>快速排序的趟数取决于递归树的高度。</a:t>
            </a:r>
          </a:p>
          <a:p>
            <a:pPr eaLnBrk="1" hangingPunct="1">
              <a:spcBef>
                <a:spcPct val="50000"/>
              </a:spcBef>
              <a:buClr>
                <a:srgbClr val="FF0000"/>
              </a:buClr>
              <a:buSzPct val="100000"/>
            </a:pPr>
            <a:r>
              <a:rPr lang="zh-CN" altLang="zh-CN" dirty="0">
                <a:latin typeface="黑体" panose="02010609060101010101" pitchFamily="49" charset="-122"/>
                <a:ea typeface="黑体" panose="02010609060101010101" pitchFamily="49" charset="-122"/>
                <a:sym typeface="黑体" panose="02010609060101010101" pitchFamily="49" charset="-122"/>
              </a:rPr>
              <a:t>如果每次划分对一个记录定位后, 该记录的左侧子序列与右侧子序列的长度相同, 则下一步将是</a:t>
            </a:r>
            <a:r>
              <a:rPr lang="zh-CN" altLang="zh-CN" dirty="0">
                <a:solidFill>
                  <a:schemeClr val="hlink"/>
                </a:solidFill>
                <a:latin typeface="黑体" panose="02010609060101010101" pitchFamily="49" charset="-122"/>
                <a:ea typeface="黑体" panose="02010609060101010101" pitchFamily="49" charset="-122"/>
                <a:sym typeface="黑体" panose="02010609060101010101" pitchFamily="49" charset="-122"/>
              </a:rPr>
              <a:t>对两个长度减半</a:t>
            </a:r>
            <a:r>
              <a:rPr lang="zh-CN" altLang="zh-CN" dirty="0">
                <a:latin typeface="黑体" panose="02010609060101010101" pitchFamily="49" charset="-122"/>
                <a:ea typeface="黑体" panose="02010609060101010101" pitchFamily="49" charset="-122"/>
                <a:sym typeface="黑体" panose="02010609060101010101" pitchFamily="49" charset="-122"/>
              </a:rPr>
              <a:t>的子序列进行排序, 这是</a:t>
            </a:r>
            <a:r>
              <a:rPr lang="zh-CN" altLang="zh-CN" dirty="0">
                <a:solidFill>
                  <a:schemeClr val="hlink"/>
                </a:solidFill>
                <a:latin typeface="黑体" panose="02010609060101010101" pitchFamily="49" charset="-122"/>
                <a:ea typeface="黑体" panose="02010609060101010101" pitchFamily="49" charset="-122"/>
                <a:sym typeface="黑体" panose="02010609060101010101" pitchFamily="49" charset="-122"/>
              </a:rPr>
              <a:t>最理想的情况</a:t>
            </a:r>
            <a:r>
              <a:rPr lang="zh-CN" altLang="zh-CN" dirty="0">
                <a:latin typeface="黑体" panose="02010609060101010101" pitchFamily="49" charset="-122"/>
                <a:ea typeface="黑体" panose="02010609060101010101" pitchFamily="49" charset="-122"/>
                <a:sym typeface="黑体" panose="02010609060101010101" pitchFamily="49" charset="-122"/>
              </a:rPr>
              <a:t>。</a:t>
            </a:r>
            <a:endParaRPr lang="zh-CN" altLang="zh-CN" dirty="0"/>
          </a:p>
        </p:txBody>
      </p:sp>
      <p:sp>
        <p:nvSpPr>
          <p:cNvPr id="2" name="Text Box 4">
            <a:extLst>
              <a:ext uri="{FF2B5EF4-FFF2-40B4-BE49-F238E27FC236}">
                <a16:creationId xmlns:a16="http://schemas.microsoft.com/office/drawing/2014/main" id="{8F7C3D46-94E4-494D-82D8-CA4729AEC238}"/>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快速排序算法分析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4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1027">
            <a:extLst>
              <a:ext uri="{FF2B5EF4-FFF2-40B4-BE49-F238E27FC236}">
                <a16:creationId xmlns:a16="http://schemas.microsoft.com/office/drawing/2014/main" id="{3D3A3D9E-996F-4C43-8EF2-2AF4920CCEC7}"/>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C418FD3-468A-4C02-8980-AB75658E85C9}" type="slidenum">
              <a:rPr lang="zh-CN" altLang="en-US" sz="2400">
                <a:solidFill>
                  <a:srgbClr val="000000"/>
                </a:solidFill>
              </a:rPr>
              <a:pPr algn="r" eaLnBrk="1" hangingPunct="1">
                <a:spcBef>
                  <a:spcPct val="50000"/>
                </a:spcBef>
                <a:buClrTx/>
                <a:buSzTx/>
                <a:buFont typeface="Arial" panose="020B0604020202020204" pitchFamily="34" charset="0"/>
                <a:buNone/>
              </a:pPr>
              <a:t>5</a:t>
            </a:fld>
            <a:endParaRPr lang="en-US" altLang="zh-CN" sz="2400"/>
          </a:p>
        </p:txBody>
      </p:sp>
      <p:sp>
        <p:nvSpPr>
          <p:cNvPr id="7173" name="Rectangle 1029">
            <a:extLst>
              <a:ext uri="{FF2B5EF4-FFF2-40B4-BE49-F238E27FC236}">
                <a16:creationId xmlns:a16="http://schemas.microsoft.com/office/drawing/2014/main" id="{095DC027-6CE5-4B22-BF82-A55925CDD481}"/>
              </a:ext>
            </a:extLst>
          </p:cNvPr>
          <p:cNvSpPr>
            <a:spLocks noGrp="1" noChangeArrowheads="1"/>
          </p:cNvSpPr>
          <p:nvPr>
            <p:ph type="body" idx="4294967295"/>
          </p:nvPr>
        </p:nvSpPr>
        <p:spPr>
          <a:xfrm>
            <a:off x="489520" y="1196752"/>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70000"/>
              </a:spcBef>
            </a:pPr>
            <a:r>
              <a:rPr lang="zh-CN" altLang="en-US" dirty="0">
                <a:latin typeface="黑体" panose="02010609060101010101" pitchFamily="49" charset="-122"/>
                <a:ea typeface="黑体" panose="02010609060101010101" pitchFamily="49" charset="-122"/>
                <a:sym typeface="黑体" panose="02010609060101010101" pitchFamily="49" charset="-122"/>
              </a:rPr>
              <a:t>如果在记录序列中有两个记录</a:t>
            </a:r>
            <a:r>
              <a:rPr lang="en-US" altLang="zh-CN" dirty="0">
                <a:latin typeface="黑体" panose="02010609060101010101" pitchFamily="49" charset="-122"/>
                <a:ea typeface="黑体" panose="02010609060101010101" pitchFamily="49" charset="-122"/>
                <a:sym typeface="黑体" panose="02010609060101010101" pitchFamily="49" charset="-122"/>
              </a:rPr>
              <a:t>r[</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en-US" altLang="zh-CN" dirty="0">
                <a:latin typeface="黑体" panose="02010609060101010101" pitchFamily="49" charset="-122"/>
                <a:ea typeface="黑体" panose="02010609060101010101" pitchFamily="49" charset="-122"/>
                <a:sym typeface="黑体" panose="02010609060101010101" pitchFamily="49" charset="-122"/>
              </a:rPr>
              <a:t>]</a:t>
            </a:r>
            <a:r>
              <a:rPr lang="zh-CN" altLang="en-US" dirty="0">
                <a:latin typeface="黑体" panose="02010609060101010101" pitchFamily="49" charset="-122"/>
                <a:ea typeface="黑体" panose="02010609060101010101" pitchFamily="49" charset="-122"/>
                <a:sym typeface="黑体" panose="02010609060101010101" pitchFamily="49" charset="-122"/>
              </a:rPr>
              <a:t>和</a:t>
            </a:r>
            <a:r>
              <a:rPr lang="en-US" altLang="zh-CN" dirty="0">
                <a:latin typeface="黑体" panose="02010609060101010101" pitchFamily="49" charset="-122"/>
                <a:ea typeface="黑体" panose="02010609060101010101" pitchFamily="49" charset="-122"/>
                <a:sym typeface="黑体" panose="02010609060101010101" pitchFamily="49" charset="-122"/>
              </a:rPr>
              <a:t>r[j], </a:t>
            </a:r>
            <a:r>
              <a:rPr lang="zh-CN" altLang="en-US" dirty="0">
                <a:latin typeface="黑体" panose="02010609060101010101" pitchFamily="49" charset="-122"/>
                <a:ea typeface="黑体" panose="02010609060101010101" pitchFamily="49" charset="-122"/>
                <a:sym typeface="黑体" panose="02010609060101010101" pitchFamily="49" charset="-122"/>
              </a:rPr>
              <a:t>它们的关键字 </a:t>
            </a:r>
            <a:r>
              <a:rPr lang="en-US" altLang="zh-CN" dirty="0">
                <a:latin typeface="黑体" panose="02010609060101010101" pitchFamily="49" charset="-122"/>
                <a:ea typeface="黑体" panose="02010609060101010101" pitchFamily="49" charset="-122"/>
                <a:sym typeface="黑体" panose="02010609060101010101" pitchFamily="49" charset="-122"/>
              </a:rPr>
              <a:t>key[</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en-US" altLang="zh-CN" dirty="0">
                <a:latin typeface="黑体" panose="02010609060101010101" pitchFamily="49" charset="-122"/>
                <a:ea typeface="黑体" panose="02010609060101010101" pitchFamily="49" charset="-122"/>
                <a:sym typeface="黑体" panose="02010609060101010101" pitchFamily="49" charset="-122"/>
              </a:rPr>
              <a:t>] == key[j] , </a:t>
            </a:r>
            <a:r>
              <a:rPr lang="zh-CN" altLang="en-US" dirty="0">
                <a:latin typeface="黑体" panose="02010609060101010101" pitchFamily="49" charset="-122"/>
                <a:ea typeface="黑体" panose="02010609060101010101" pitchFamily="49" charset="-122"/>
                <a:sym typeface="黑体" panose="02010609060101010101" pitchFamily="49" charset="-122"/>
              </a:rPr>
              <a:t>且在排序之前, 记录</a:t>
            </a:r>
            <a:r>
              <a:rPr lang="en-US" altLang="zh-CN" dirty="0">
                <a:latin typeface="黑体" panose="02010609060101010101" pitchFamily="49" charset="-122"/>
                <a:ea typeface="黑体" panose="02010609060101010101" pitchFamily="49" charset="-122"/>
                <a:sym typeface="黑体" panose="02010609060101010101" pitchFamily="49" charset="-122"/>
              </a:rPr>
              <a:t>r[</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en-US" altLang="zh-CN" dirty="0">
                <a:latin typeface="黑体" panose="02010609060101010101" pitchFamily="49" charset="-122"/>
                <a:ea typeface="黑体" panose="02010609060101010101" pitchFamily="49" charset="-122"/>
                <a:sym typeface="黑体" panose="02010609060101010101" pitchFamily="49" charset="-122"/>
              </a:rPr>
              <a:t>]</a:t>
            </a:r>
            <a:r>
              <a:rPr lang="zh-CN" altLang="en-US" dirty="0">
                <a:latin typeface="黑体" panose="02010609060101010101" pitchFamily="49" charset="-122"/>
                <a:ea typeface="黑体" panose="02010609060101010101" pitchFamily="49" charset="-122"/>
                <a:sym typeface="黑体" panose="02010609060101010101" pitchFamily="49" charset="-122"/>
              </a:rPr>
              <a:t>排在</a:t>
            </a:r>
            <a:r>
              <a:rPr lang="en-US" altLang="zh-CN" dirty="0">
                <a:latin typeface="黑体" panose="02010609060101010101" pitchFamily="49" charset="-122"/>
                <a:ea typeface="黑体" panose="02010609060101010101" pitchFamily="49" charset="-122"/>
                <a:sym typeface="黑体" panose="02010609060101010101" pitchFamily="49" charset="-122"/>
              </a:rPr>
              <a:t>r[j]</a:t>
            </a:r>
            <a:r>
              <a:rPr lang="zh-CN" altLang="en-US" dirty="0">
                <a:latin typeface="黑体" panose="02010609060101010101" pitchFamily="49" charset="-122"/>
                <a:ea typeface="黑体" panose="02010609060101010101" pitchFamily="49" charset="-122"/>
                <a:sym typeface="黑体" panose="02010609060101010101" pitchFamily="49" charset="-122"/>
              </a:rPr>
              <a:t>前面。</a:t>
            </a:r>
          </a:p>
          <a:p>
            <a:pPr eaLnBrk="1" hangingPunct="1">
              <a:spcBef>
                <a:spcPct val="70000"/>
              </a:spcBef>
            </a:pPr>
            <a:r>
              <a:rPr lang="zh-CN" altLang="en-US" dirty="0">
                <a:latin typeface="黑体" panose="02010609060101010101" pitchFamily="49" charset="-122"/>
                <a:ea typeface="黑体" panose="02010609060101010101" pitchFamily="49" charset="-122"/>
                <a:sym typeface="黑体" panose="02010609060101010101" pitchFamily="49" charset="-122"/>
              </a:rPr>
              <a:t>如果在排序之后, 记录</a:t>
            </a:r>
            <a:r>
              <a:rPr lang="en-US" altLang="zh-CN" dirty="0">
                <a:latin typeface="黑体" panose="02010609060101010101" pitchFamily="49" charset="-122"/>
                <a:ea typeface="黑体" panose="02010609060101010101" pitchFamily="49" charset="-122"/>
                <a:sym typeface="黑体" panose="02010609060101010101" pitchFamily="49" charset="-122"/>
              </a:rPr>
              <a:t>r[</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en-US" altLang="zh-CN" dirty="0">
                <a:latin typeface="黑体" panose="02010609060101010101" pitchFamily="49" charset="-122"/>
                <a:ea typeface="黑体" panose="02010609060101010101" pitchFamily="49" charset="-122"/>
                <a:sym typeface="黑体" panose="02010609060101010101" pitchFamily="49" charset="-122"/>
              </a:rPr>
              <a:t>]</a:t>
            </a:r>
            <a:r>
              <a:rPr lang="zh-CN" altLang="en-US" dirty="0">
                <a:latin typeface="黑体" panose="02010609060101010101" pitchFamily="49" charset="-122"/>
                <a:ea typeface="黑体" panose="02010609060101010101" pitchFamily="49" charset="-122"/>
                <a:sym typeface="黑体" panose="02010609060101010101" pitchFamily="49" charset="-122"/>
              </a:rPr>
              <a:t>仍在记录</a:t>
            </a:r>
            <a:r>
              <a:rPr lang="en-US" altLang="zh-CN" dirty="0">
                <a:latin typeface="黑体" panose="02010609060101010101" pitchFamily="49" charset="-122"/>
                <a:ea typeface="黑体" panose="02010609060101010101" pitchFamily="49" charset="-122"/>
                <a:sym typeface="黑体" panose="02010609060101010101" pitchFamily="49" charset="-122"/>
              </a:rPr>
              <a:t>r[j]</a:t>
            </a:r>
            <a:r>
              <a:rPr lang="zh-CN" altLang="en-US" dirty="0">
                <a:latin typeface="黑体" panose="02010609060101010101" pitchFamily="49" charset="-122"/>
                <a:ea typeface="黑体" panose="02010609060101010101" pitchFamily="49" charset="-122"/>
                <a:sym typeface="黑体" panose="02010609060101010101" pitchFamily="49" charset="-122"/>
              </a:rPr>
              <a:t>的前面, 则称这个排序方法是稳定的。</a:t>
            </a:r>
          </a:p>
          <a:p>
            <a:pPr eaLnBrk="1" hangingPunct="1">
              <a:spcBef>
                <a:spcPct val="70000"/>
              </a:spcBef>
            </a:pPr>
            <a:r>
              <a:rPr lang="zh-CN" altLang="en-US" dirty="0">
                <a:latin typeface="黑体" panose="02010609060101010101" pitchFamily="49" charset="-122"/>
                <a:ea typeface="黑体" panose="02010609060101010101" pitchFamily="49" charset="-122"/>
                <a:sym typeface="黑体" panose="02010609060101010101" pitchFamily="49" charset="-122"/>
              </a:rPr>
              <a:t>否则称这个排序方法是不稳定的。</a:t>
            </a:r>
            <a:endParaRPr lang="zh-CN" altLang="en-US" dirty="0"/>
          </a:p>
        </p:txBody>
      </p:sp>
      <p:sp>
        <p:nvSpPr>
          <p:cNvPr id="2" name="Text Box 4">
            <a:extLst>
              <a:ext uri="{FF2B5EF4-FFF2-40B4-BE49-F238E27FC236}">
                <a16:creationId xmlns:a16="http://schemas.microsoft.com/office/drawing/2014/main" id="{4421C918-14FC-4545-9257-560293112E6E}"/>
              </a:ext>
            </a:extLst>
          </p:cNvPr>
          <p:cNvSpPr>
            <a:spLocks noChangeArrowheads="1"/>
          </p:cNvSpPr>
          <p:nvPr/>
        </p:nvSpPr>
        <p:spPr bwMode="auto">
          <a:xfrm>
            <a:off x="362272" y="18864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四、排序方法的稳定性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a:extLst>
              <a:ext uri="{FF2B5EF4-FFF2-40B4-BE49-F238E27FC236}">
                <a16:creationId xmlns:a16="http://schemas.microsoft.com/office/drawing/2014/main" id="{4BAC4388-824E-45EF-B491-31A92CF5B222}"/>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755088B1-5B62-4970-A462-30BC65D01470}" type="slidenum">
              <a:rPr lang="zh-CN" altLang="en-US" sz="2400">
                <a:solidFill>
                  <a:srgbClr val="000000"/>
                </a:solidFill>
              </a:rPr>
              <a:pPr algn="r" eaLnBrk="1" hangingPunct="1">
                <a:spcBef>
                  <a:spcPct val="50000"/>
                </a:spcBef>
                <a:buClrTx/>
                <a:buSzTx/>
                <a:buFont typeface="Arial" panose="020B0604020202020204" pitchFamily="34" charset="0"/>
                <a:buNone/>
              </a:pPr>
              <a:t>50</a:t>
            </a:fld>
            <a:endParaRPr lang="en-US" altLang="zh-CN" sz="2400"/>
          </a:p>
        </p:txBody>
      </p:sp>
      <p:sp>
        <p:nvSpPr>
          <p:cNvPr id="40965" name="Rectangle 5">
            <a:extLst>
              <a:ext uri="{FF2B5EF4-FFF2-40B4-BE49-F238E27FC236}">
                <a16:creationId xmlns:a16="http://schemas.microsoft.com/office/drawing/2014/main" id="{F660AE39-76C9-4D35-B055-1CCB694C45C5}"/>
              </a:ext>
            </a:extLst>
          </p:cNvPr>
          <p:cNvSpPr>
            <a:spLocks noGrp="1" noChangeArrowheads="1"/>
          </p:cNvSpPr>
          <p:nvPr>
            <p:ph type="body" idx="4294967295"/>
          </p:nvPr>
        </p:nvSpPr>
        <p:spPr>
          <a:xfrm>
            <a:off x="483632" y="1268760"/>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Clr>
                <a:srgbClr val="FF0000"/>
              </a:buClr>
              <a:buSzPct val="100000"/>
            </a:pPr>
            <a:r>
              <a:rPr lang="zh-CN" altLang="en-US" dirty="0">
                <a:latin typeface="+mn-ea"/>
                <a:sym typeface="黑体" panose="02010609060101010101" pitchFamily="49" charset="-122"/>
              </a:rPr>
              <a:t>在</a:t>
            </a:r>
            <a:r>
              <a:rPr lang="en-US" altLang="zh-CN" dirty="0">
                <a:latin typeface="+mn-ea"/>
                <a:sym typeface="黑体" panose="02010609060101010101" pitchFamily="49" charset="-122"/>
              </a:rPr>
              <a:t>n</a:t>
            </a:r>
            <a:r>
              <a:rPr lang="zh-CN" altLang="en-US" dirty="0">
                <a:latin typeface="+mn-ea"/>
                <a:sym typeface="黑体" panose="02010609060101010101" pitchFamily="49" charset="-122"/>
              </a:rPr>
              <a:t>个元素的序列中,对一个记录定位所需时间为 </a:t>
            </a:r>
            <a:r>
              <a:rPr lang="en-US" altLang="zh-CN" dirty="0">
                <a:latin typeface="+mn-ea"/>
                <a:sym typeface="黑体" panose="02010609060101010101" pitchFamily="49" charset="-122"/>
              </a:rPr>
              <a:t>O(n)。</a:t>
            </a:r>
            <a:r>
              <a:rPr lang="zh-CN" altLang="en-US" dirty="0">
                <a:latin typeface="+mn-ea"/>
                <a:sym typeface="黑体" panose="02010609060101010101" pitchFamily="49" charset="-122"/>
              </a:rPr>
              <a:t>若设 </a:t>
            </a:r>
            <a:r>
              <a:rPr lang="en-US" altLang="zh-CN" dirty="0">
                <a:latin typeface="+mn-ea"/>
                <a:sym typeface="黑体" panose="02010609060101010101" pitchFamily="49" charset="-122"/>
              </a:rPr>
              <a:t>t(n) </a:t>
            </a:r>
            <a:r>
              <a:rPr lang="zh-CN" altLang="en-US" dirty="0">
                <a:latin typeface="+mn-ea"/>
                <a:sym typeface="黑体" panose="02010609060101010101" pitchFamily="49" charset="-122"/>
              </a:rPr>
              <a:t>是对 </a:t>
            </a:r>
            <a:r>
              <a:rPr lang="en-US" altLang="zh-CN" dirty="0">
                <a:latin typeface="+mn-ea"/>
                <a:sym typeface="黑体" panose="02010609060101010101" pitchFamily="49" charset="-122"/>
              </a:rPr>
              <a:t>n </a:t>
            </a:r>
            <a:r>
              <a:rPr lang="zh-CN" altLang="en-US" dirty="0">
                <a:latin typeface="+mn-ea"/>
                <a:sym typeface="黑体" panose="02010609060101010101" pitchFamily="49" charset="-122"/>
              </a:rPr>
              <a:t>个元素的序列进行排序所需的时间, 而且每次对一个记录正确定位后, 正好把序列划分为长度相等的两个子序列, 此时, 总的计算时间为：</a:t>
            </a:r>
          </a:p>
          <a:p>
            <a:pPr lvl="1" algn="just" eaLnBrk="1" hangingPunct="1">
              <a:spcBef>
                <a:spcPct val="10000"/>
              </a:spcBef>
              <a:buFont typeface="Wingdings" panose="05000000000000000000" pitchFamily="2" charset="2"/>
              <a:buNone/>
            </a:pPr>
            <a:r>
              <a:rPr lang="en-US" altLang="zh-CN" sz="2800" dirty="0">
                <a:solidFill>
                  <a:srgbClr val="000066"/>
                </a:solidFill>
                <a:latin typeface="+mn-ea"/>
                <a:sym typeface="Arial" panose="020B0604020202020204" pitchFamily="34" charset="0"/>
              </a:rPr>
              <a:t>T(n) = </a:t>
            </a:r>
            <a:r>
              <a:rPr lang="en-US" altLang="zh-CN" sz="2800" dirty="0" err="1">
                <a:solidFill>
                  <a:srgbClr val="000066"/>
                </a:solidFill>
                <a:latin typeface="+mn-ea"/>
                <a:sym typeface="Arial" panose="020B0604020202020204" pitchFamily="34" charset="0"/>
              </a:rPr>
              <a:t>cn</a:t>
            </a:r>
            <a:r>
              <a:rPr lang="en-US" altLang="zh-CN" sz="2800" dirty="0">
                <a:solidFill>
                  <a:srgbClr val="000066"/>
                </a:solidFill>
                <a:latin typeface="+mn-ea"/>
                <a:sym typeface="Arial" panose="020B0604020202020204" pitchFamily="34" charset="0"/>
              </a:rPr>
              <a:t> + 2T(n/2 )      // c </a:t>
            </a:r>
            <a:r>
              <a:rPr lang="zh-CN" altLang="en-US" sz="2800" dirty="0">
                <a:solidFill>
                  <a:srgbClr val="000066"/>
                </a:solidFill>
                <a:latin typeface="+mn-ea"/>
                <a:sym typeface="Arial" panose="020B0604020202020204" pitchFamily="34" charset="0"/>
              </a:rPr>
              <a:t>是一个常数</a:t>
            </a:r>
          </a:p>
          <a:p>
            <a:pPr lvl="2" algn="just" eaLnBrk="1" hangingPunct="1">
              <a:spcBef>
                <a:spcPct val="10000"/>
              </a:spcBef>
              <a:buFont typeface="Wingdings" panose="05000000000000000000" pitchFamily="2" charset="2"/>
              <a:buNone/>
            </a:pPr>
            <a:r>
              <a:rPr lang="en-US" altLang="zh-CN" sz="2800" dirty="0">
                <a:solidFill>
                  <a:srgbClr val="000066"/>
                </a:solidFill>
                <a:latin typeface="+mn-ea"/>
                <a:sym typeface="Arial" panose="020B0604020202020204" pitchFamily="34" charset="0"/>
              </a:rPr>
              <a:t>=</a:t>
            </a:r>
            <a:r>
              <a:rPr lang="zh-CN" altLang="en-US" sz="2800" dirty="0">
                <a:solidFill>
                  <a:srgbClr val="000066"/>
                </a:solidFill>
                <a:latin typeface="+mn-ea"/>
                <a:sym typeface="Arial" panose="020B0604020202020204" pitchFamily="34" charset="0"/>
              </a:rPr>
              <a:t> </a:t>
            </a:r>
            <a:r>
              <a:rPr lang="en-US" altLang="zh-CN" sz="2800" dirty="0" err="1">
                <a:solidFill>
                  <a:srgbClr val="000066"/>
                </a:solidFill>
                <a:latin typeface="+mn-ea"/>
                <a:sym typeface="Arial" panose="020B0604020202020204" pitchFamily="34" charset="0"/>
              </a:rPr>
              <a:t>cn</a:t>
            </a:r>
            <a:r>
              <a:rPr lang="en-US" altLang="zh-CN" sz="2800" dirty="0">
                <a:solidFill>
                  <a:srgbClr val="000066"/>
                </a:solidFill>
                <a:latin typeface="+mn-ea"/>
                <a:sym typeface="Arial" panose="020B0604020202020204" pitchFamily="34" charset="0"/>
              </a:rPr>
              <a:t> + 2 ( </a:t>
            </a:r>
            <a:r>
              <a:rPr lang="en-US" altLang="zh-CN" sz="2800" dirty="0" err="1">
                <a:solidFill>
                  <a:srgbClr val="000066"/>
                </a:solidFill>
                <a:latin typeface="+mn-ea"/>
                <a:sym typeface="Arial" panose="020B0604020202020204" pitchFamily="34" charset="0"/>
              </a:rPr>
              <a:t>cn</a:t>
            </a:r>
            <a:r>
              <a:rPr lang="en-US" altLang="zh-CN" sz="2800" dirty="0">
                <a:solidFill>
                  <a:srgbClr val="000066"/>
                </a:solidFill>
                <a:latin typeface="+mn-ea"/>
                <a:sym typeface="Arial" panose="020B0604020202020204" pitchFamily="34" charset="0"/>
              </a:rPr>
              <a:t>/2 + 2T(n/4) ) = 2cn + 4T(n/4)</a:t>
            </a:r>
            <a:endParaRPr lang="zh-CN" altLang="en-US" sz="2800" dirty="0">
              <a:solidFill>
                <a:srgbClr val="000066"/>
              </a:solidFill>
              <a:latin typeface="+mn-ea"/>
              <a:sym typeface="Arial" panose="020B0604020202020204" pitchFamily="34" charset="0"/>
            </a:endParaRPr>
          </a:p>
          <a:p>
            <a:pPr lvl="2" algn="just" eaLnBrk="1" hangingPunct="1">
              <a:spcBef>
                <a:spcPct val="10000"/>
              </a:spcBef>
              <a:buFont typeface="Wingdings" panose="05000000000000000000" pitchFamily="2" charset="2"/>
              <a:buNone/>
            </a:pPr>
            <a:r>
              <a:rPr lang="en-US" altLang="zh-CN" sz="2800" dirty="0">
                <a:solidFill>
                  <a:srgbClr val="000066"/>
                </a:solidFill>
                <a:latin typeface="+mn-ea"/>
                <a:sym typeface="Arial" panose="020B0604020202020204" pitchFamily="34" charset="0"/>
              </a:rPr>
              <a:t>= 2cn + 4 ( </a:t>
            </a:r>
            <a:r>
              <a:rPr lang="en-US" altLang="zh-CN" sz="2800" dirty="0" err="1">
                <a:solidFill>
                  <a:srgbClr val="000066"/>
                </a:solidFill>
                <a:latin typeface="+mn-ea"/>
                <a:sym typeface="Arial" panose="020B0604020202020204" pitchFamily="34" charset="0"/>
              </a:rPr>
              <a:t>cn</a:t>
            </a:r>
            <a:r>
              <a:rPr lang="en-US" altLang="zh-CN" sz="2800" dirty="0">
                <a:solidFill>
                  <a:srgbClr val="000066"/>
                </a:solidFill>
                <a:latin typeface="+mn-ea"/>
                <a:sym typeface="Arial" panose="020B0604020202020204" pitchFamily="34" charset="0"/>
              </a:rPr>
              <a:t>/4 +2T(n/8) ) = 3cn + 8T(n/8)</a:t>
            </a:r>
            <a:endParaRPr lang="zh-CN" altLang="en-US" sz="2800" dirty="0">
              <a:solidFill>
                <a:srgbClr val="000066"/>
              </a:solidFill>
              <a:latin typeface="+mn-ea"/>
              <a:sym typeface="Arial" panose="020B0604020202020204" pitchFamily="34" charset="0"/>
            </a:endParaRPr>
          </a:p>
          <a:p>
            <a:pPr lvl="2" algn="just" eaLnBrk="1" hangingPunct="1">
              <a:spcBef>
                <a:spcPct val="10000"/>
              </a:spcBef>
              <a:buFont typeface="Wingdings" panose="05000000000000000000" pitchFamily="2" charset="2"/>
              <a:buNone/>
            </a:pPr>
            <a:r>
              <a:rPr lang="en-US" altLang="zh-CN" sz="2800" dirty="0">
                <a:solidFill>
                  <a:srgbClr val="000066"/>
                </a:solidFill>
                <a:latin typeface="+mn-ea"/>
                <a:sym typeface="Arial" panose="020B0604020202020204" pitchFamily="34" charset="0"/>
              </a:rPr>
              <a:t>    ………</a:t>
            </a:r>
            <a:endParaRPr lang="zh-CN" altLang="en-US" sz="2800" dirty="0">
              <a:solidFill>
                <a:srgbClr val="000066"/>
              </a:solidFill>
              <a:latin typeface="+mn-ea"/>
              <a:sym typeface="Arial" panose="020B0604020202020204" pitchFamily="34" charset="0"/>
            </a:endParaRPr>
          </a:p>
          <a:p>
            <a:pPr lvl="2" algn="just" eaLnBrk="1" hangingPunct="1">
              <a:spcBef>
                <a:spcPct val="10000"/>
              </a:spcBef>
              <a:buFont typeface="Wingdings" panose="05000000000000000000" pitchFamily="2" charset="2"/>
              <a:buNone/>
            </a:pPr>
            <a:r>
              <a:rPr lang="en-US" altLang="zh-CN" sz="2800" dirty="0">
                <a:solidFill>
                  <a:srgbClr val="000066"/>
                </a:solidFill>
                <a:latin typeface="+mn-ea"/>
                <a:sym typeface="Arial" panose="020B0604020202020204" pitchFamily="34" charset="0"/>
              </a:rPr>
              <a:t>= </a:t>
            </a:r>
            <a:r>
              <a:rPr lang="en-US" altLang="zh-CN" sz="2800" dirty="0" err="1">
                <a:solidFill>
                  <a:srgbClr val="000066"/>
                </a:solidFill>
                <a:latin typeface="+mn-ea"/>
                <a:sym typeface="Arial" panose="020B0604020202020204" pitchFamily="34" charset="0"/>
              </a:rPr>
              <a:t>cn</a:t>
            </a:r>
            <a:r>
              <a:rPr lang="en-US" altLang="zh-CN" sz="2800" dirty="0">
                <a:solidFill>
                  <a:srgbClr val="000066"/>
                </a:solidFill>
                <a:latin typeface="+mn-ea"/>
                <a:sym typeface="Arial" panose="020B0604020202020204" pitchFamily="34" charset="0"/>
              </a:rPr>
              <a:t> log</a:t>
            </a:r>
            <a:r>
              <a:rPr lang="en-US" altLang="zh-CN" sz="2800" baseline="-25000" dirty="0">
                <a:solidFill>
                  <a:srgbClr val="000066"/>
                </a:solidFill>
                <a:latin typeface="+mn-ea"/>
                <a:sym typeface="Arial" panose="020B0604020202020204" pitchFamily="34" charset="0"/>
              </a:rPr>
              <a:t>2</a:t>
            </a:r>
            <a:r>
              <a:rPr lang="en-US" altLang="zh-CN" sz="2800" dirty="0">
                <a:solidFill>
                  <a:srgbClr val="000066"/>
                </a:solidFill>
                <a:latin typeface="+mn-ea"/>
                <a:sym typeface="Arial" panose="020B0604020202020204" pitchFamily="34" charset="0"/>
              </a:rPr>
              <a:t>n + </a:t>
            </a:r>
            <a:r>
              <a:rPr lang="en-US" altLang="zh-CN" sz="2800" dirty="0" err="1">
                <a:solidFill>
                  <a:srgbClr val="000066"/>
                </a:solidFill>
                <a:latin typeface="+mn-ea"/>
                <a:sym typeface="Arial" panose="020B0604020202020204" pitchFamily="34" charset="0"/>
              </a:rPr>
              <a:t>nT</a:t>
            </a:r>
            <a:r>
              <a:rPr lang="en-US" altLang="zh-CN" sz="2800" dirty="0">
                <a:solidFill>
                  <a:srgbClr val="000066"/>
                </a:solidFill>
                <a:latin typeface="+mn-ea"/>
                <a:sym typeface="Arial" panose="020B0604020202020204" pitchFamily="34" charset="0"/>
              </a:rPr>
              <a:t>(1) = O(n log</a:t>
            </a:r>
            <a:r>
              <a:rPr lang="en-US" altLang="zh-CN" sz="2800" baseline="-25000" dirty="0">
                <a:solidFill>
                  <a:srgbClr val="000066"/>
                </a:solidFill>
                <a:latin typeface="+mn-ea"/>
                <a:sym typeface="Arial" panose="020B0604020202020204" pitchFamily="34" charset="0"/>
              </a:rPr>
              <a:t>2</a:t>
            </a:r>
            <a:r>
              <a:rPr lang="en-US" altLang="zh-CN" sz="2800" dirty="0">
                <a:solidFill>
                  <a:srgbClr val="000066"/>
                </a:solidFill>
                <a:latin typeface="+mn-ea"/>
                <a:sym typeface="Arial" panose="020B0604020202020204" pitchFamily="34" charset="0"/>
              </a:rPr>
              <a:t>n )</a:t>
            </a:r>
            <a:endParaRPr lang="zh-CN" altLang="en-US" sz="2800" dirty="0">
              <a:latin typeface="+mn-ea"/>
              <a:sym typeface="Arial" panose="020B0604020202020204" pitchFamily="34" charset="0"/>
            </a:endParaRPr>
          </a:p>
        </p:txBody>
      </p:sp>
      <p:sp>
        <p:nvSpPr>
          <p:cNvPr id="2" name="Text Box 4">
            <a:extLst>
              <a:ext uri="{FF2B5EF4-FFF2-40B4-BE49-F238E27FC236}">
                <a16:creationId xmlns:a16="http://schemas.microsoft.com/office/drawing/2014/main" id="{727E2278-A8D4-437B-8FE2-0FE921244722}"/>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快速排序算法分析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6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a:extLst>
              <a:ext uri="{FF2B5EF4-FFF2-40B4-BE49-F238E27FC236}">
                <a16:creationId xmlns:a16="http://schemas.microsoft.com/office/drawing/2014/main" id="{A0B9F412-F443-4105-9C77-C29943E45489}"/>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8207C4D9-34B6-4959-862F-CEC69056C5F0}" type="slidenum">
              <a:rPr lang="zh-CN" altLang="en-US" sz="2400">
                <a:solidFill>
                  <a:srgbClr val="000000"/>
                </a:solidFill>
              </a:rPr>
              <a:pPr algn="r" eaLnBrk="1" hangingPunct="1">
                <a:spcBef>
                  <a:spcPct val="50000"/>
                </a:spcBef>
                <a:buClrTx/>
                <a:buSzTx/>
                <a:buFont typeface="Arial" panose="020B0604020202020204" pitchFamily="34" charset="0"/>
                <a:buNone/>
              </a:pPr>
              <a:t>51</a:t>
            </a:fld>
            <a:endParaRPr lang="en-US" altLang="zh-CN" sz="2400"/>
          </a:p>
        </p:txBody>
      </p:sp>
      <p:sp>
        <p:nvSpPr>
          <p:cNvPr id="41989" name="Rectangle 5">
            <a:extLst>
              <a:ext uri="{FF2B5EF4-FFF2-40B4-BE49-F238E27FC236}">
                <a16:creationId xmlns:a16="http://schemas.microsoft.com/office/drawing/2014/main" id="{F10CABAD-408F-4B65-889A-E83F10FC9A80}"/>
              </a:ext>
            </a:extLst>
          </p:cNvPr>
          <p:cNvSpPr>
            <a:spLocks noGrp="1" noChangeArrowheads="1"/>
          </p:cNvSpPr>
          <p:nvPr>
            <p:ph type="body" idx="4294967295"/>
          </p:nvPr>
        </p:nvSpPr>
        <p:spPr>
          <a:xfrm>
            <a:off x="539552" y="1268760"/>
            <a:ext cx="8763000" cy="2304256"/>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可以证明, 快速排序的平均计算时间也是</a:t>
            </a:r>
            <a:r>
              <a:rPr lang="en-US" altLang="zh-CN" dirty="0">
                <a:solidFill>
                  <a:schemeClr val="hlink"/>
                </a:solidFill>
                <a:latin typeface="黑体" panose="02010609060101010101" pitchFamily="49" charset="-122"/>
                <a:ea typeface="黑体" panose="02010609060101010101" pitchFamily="49" charset="-122"/>
                <a:sym typeface="黑体" panose="02010609060101010101" pitchFamily="49" charset="-122"/>
              </a:rPr>
              <a:t>O(nlog</a:t>
            </a:r>
            <a:r>
              <a:rPr lang="en-US" altLang="zh-CN" baseline="-25000" dirty="0">
                <a:solidFill>
                  <a:schemeClr val="hlink"/>
                </a:solidFill>
                <a:latin typeface="黑体" panose="02010609060101010101" pitchFamily="49" charset="-122"/>
                <a:ea typeface="黑体" panose="02010609060101010101" pitchFamily="49" charset="-122"/>
                <a:sym typeface="黑体" panose="02010609060101010101" pitchFamily="49" charset="-122"/>
              </a:rPr>
              <a:t>2</a:t>
            </a:r>
            <a:r>
              <a:rPr lang="en-US" altLang="zh-CN" dirty="0">
                <a:solidFill>
                  <a:schemeClr val="hlink"/>
                </a:solidFill>
                <a:latin typeface="黑体" panose="02010609060101010101" pitchFamily="49" charset="-122"/>
                <a:ea typeface="黑体" panose="02010609060101010101" pitchFamily="49" charset="-122"/>
                <a:sym typeface="黑体" panose="02010609060101010101" pitchFamily="49" charset="-122"/>
              </a:rPr>
              <a:t>n)。</a:t>
            </a:r>
            <a:endParaRPr lang="zh-CN" altLang="en-US" dirty="0">
              <a:solidFill>
                <a:schemeClr val="hlink"/>
              </a:solidFill>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实验结果表明: 就</a:t>
            </a:r>
            <a:r>
              <a:rPr lang="zh-CN" altLang="en-US" dirty="0">
                <a:solidFill>
                  <a:srgbClr val="FF0000"/>
                </a:solidFill>
                <a:latin typeface="黑体" panose="02010609060101010101" pitchFamily="49" charset="-122"/>
                <a:ea typeface="黑体" panose="02010609060101010101" pitchFamily="49" charset="-122"/>
                <a:sym typeface="黑体" panose="02010609060101010101" pitchFamily="49" charset="-122"/>
              </a:rPr>
              <a:t>平均计算时间</a:t>
            </a:r>
            <a:r>
              <a:rPr lang="zh-CN" altLang="en-US" dirty="0">
                <a:latin typeface="黑体" panose="02010609060101010101" pitchFamily="49" charset="-122"/>
                <a:ea typeface="黑体" panose="02010609060101010101" pitchFamily="49" charset="-122"/>
                <a:sym typeface="黑体" panose="02010609060101010101" pitchFamily="49" charset="-122"/>
              </a:rPr>
              <a:t>而言, </a:t>
            </a:r>
            <a:r>
              <a:rPr lang="zh-CN" altLang="en-US" dirty="0">
                <a:solidFill>
                  <a:srgbClr val="FF0000"/>
                </a:solidFill>
                <a:latin typeface="黑体" panose="02010609060101010101" pitchFamily="49" charset="-122"/>
                <a:ea typeface="黑体" panose="02010609060101010101" pitchFamily="49" charset="-122"/>
                <a:sym typeface="黑体" panose="02010609060101010101" pitchFamily="49" charset="-122"/>
              </a:rPr>
              <a:t>快速排序是所有内排序方法中最好的一个。</a:t>
            </a:r>
          </a:p>
          <a:p>
            <a:pPr eaLnBrk="1" hangingPunct="1">
              <a:spcBef>
                <a:spcPct val="5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但快速排序是一种</a:t>
            </a:r>
            <a:r>
              <a:rPr lang="zh-CN" altLang="en-US" dirty="0">
                <a:solidFill>
                  <a:schemeClr val="hlink"/>
                </a:solidFill>
                <a:latin typeface="黑体" panose="02010609060101010101" pitchFamily="49" charset="-122"/>
                <a:ea typeface="黑体" panose="02010609060101010101" pitchFamily="49" charset="-122"/>
                <a:sym typeface="黑体" panose="02010609060101010101" pitchFamily="49" charset="-122"/>
              </a:rPr>
              <a:t>不稳定</a:t>
            </a:r>
            <a:r>
              <a:rPr lang="zh-CN" altLang="en-US" dirty="0">
                <a:latin typeface="黑体" panose="02010609060101010101" pitchFamily="49" charset="-122"/>
                <a:ea typeface="黑体" panose="02010609060101010101" pitchFamily="49" charset="-122"/>
                <a:sym typeface="黑体" panose="02010609060101010101" pitchFamily="49" charset="-122"/>
              </a:rPr>
              <a:t>的排序方法</a:t>
            </a:r>
            <a:endParaRPr lang="zh-CN" altLang="en-US" dirty="0"/>
          </a:p>
        </p:txBody>
      </p:sp>
      <p:sp>
        <p:nvSpPr>
          <p:cNvPr id="2" name="Text Box 4">
            <a:extLst>
              <a:ext uri="{FF2B5EF4-FFF2-40B4-BE49-F238E27FC236}">
                <a16:creationId xmlns:a16="http://schemas.microsoft.com/office/drawing/2014/main" id="{2F6FC37C-4A39-433C-9AE1-259BC5D22E4E}"/>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快速排序算法分析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a:extLst>
              <a:ext uri="{FF2B5EF4-FFF2-40B4-BE49-F238E27FC236}">
                <a16:creationId xmlns:a16="http://schemas.microsoft.com/office/drawing/2014/main" id="{6A1F0468-D5FE-454D-A8B2-9BEC0FFB8242}"/>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4F620A4C-8F24-499D-B66B-716F9E6398E8}" type="slidenum">
              <a:rPr lang="zh-CN" altLang="en-US" sz="2400">
                <a:solidFill>
                  <a:srgbClr val="000000"/>
                </a:solidFill>
              </a:rPr>
              <a:pPr algn="r" eaLnBrk="1" hangingPunct="1">
                <a:spcBef>
                  <a:spcPct val="50000"/>
                </a:spcBef>
                <a:buClrTx/>
                <a:buSzTx/>
                <a:buFont typeface="Arial" panose="020B0604020202020204" pitchFamily="34" charset="0"/>
                <a:buNone/>
              </a:pPr>
              <a:t>52</a:t>
            </a:fld>
            <a:endParaRPr lang="en-US" altLang="zh-CN" sz="2400"/>
          </a:p>
        </p:txBody>
      </p:sp>
      <p:sp>
        <p:nvSpPr>
          <p:cNvPr id="43013" name="Rectangle 5">
            <a:extLst>
              <a:ext uri="{FF2B5EF4-FFF2-40B4-BE49-F238E27FC236}">
                <a16:creationId xmlns:a16="http://schemas.microsoft.com/office/drawing/2014/main" id="{92B08A12-6765-48AB-848F-F2F0AD6498B3}"/>
              </a:ext>
            </a:extLst>
          </p:cNvPr>
          <p:cNvSpPr>
            <a:spLocks noGrp="1" noChangeArrowheads="1"/>
          </p:cNvSpPr>
          <p:nvPr>
            <p:ph type="body" idx="4294967295"/>
          </p:nvPr>
        </p:nvSpPr>
        <p:spPr>
          <a:xfrm>
            <a:off x="539552" y="1268760"/>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buClr>
                <a:srgbClr val="FF0000"/>
              </a:buClr>
              <a:buSzPct val="100000"/>
            </a:pPr>
            <a:r>
              <a:rPr lang="zh-CN" altLang="en-US" sz="2800" dirty="0">
                <a:latin typeface="黑体" panose="02010609060101010101" pitchFamily="49" charset="-122"/>
                <a:ea typeface="黑体" panose="02010609060101010101" pitchFamily="49" charset="-122"/>
                <a:sym typeface="黑体" panose="02010609060101010101" pitchFamily="49" charset="-122"/>
              </a:rPr>
              <a:t>在最坏情况下, 即待排序记录序列已经按其关键字从小到大排好序, 其递归树成为单支树,</a:t>
            </a:r>
            <a:r>
              <a:rPr lang="en-US" altLang="zh-CN" sz="2800" dirty="0">
                <a:latin typeface="黑体" panose="02010609060101010101" pitchFamily="49" charset="-122"/>
                <a:ea typeface="黑体" panose="02010609060101010101" pitchFamily="49" charset="-122"/>
                <a:sym typeface="黑体" panose="02010609060101010101" pitchFamily="49" charset="-122"/>
              </a:rPr>
              <a:t> </a:t>
            </a:r>
            <a:r>
              <a:rPr lang="zh-CN" altLang="en-US" sz="2800" dirty="0">
                <a:latin typeface="黑体" panose="02010609060101010101" pitchFamily="49" charset="-122"/>
                <a:ea typeface="黑体" panose="02010609060101010101" pitchFamily="49" charset="-122"/>
                <a:sym typeface="黑体" panose="02010609060101010101" pitchFamily="49" charset="-122"/>
              </a:rPr>
              <a:t>时间复杂度达</a:t>
            </a:r>
            <a:r>
              <a:rPr lang="en-US" altLang="zh-CN" sz="2800" dirty="0">
                <a:solidFill>
                  <a:srgbClr val="CC0066"/>
                </a:solidFill>
                <a:latin typeface="黑体" panose="02010609060101010101" pitchFamily="49" charset="-122"/>
                <a:ea typeface="黑体" panose="02010609060101010101" pitchFamily="49" charset="-122"/>
                <a:sym typeface="黑体" panose="02010609060101010101" pitchFamily="49" charset="-122"/>
              </a:rPr>
              <a:t>O(n</a:t>
            </a:r>
            <a:r>
              <a:rPr lang="en-US" altLang="zh-CN" sz="2800" baseline="30000" dirty="0">
                <a:solidFill>
                  <a:srgbClr val="CC0066"/>
                </a:solidFill>
                <a:latin typeface="黑体" panose="02010609060101010101" pitchFamily="49" charset="-122"/>
                <a:ea typeface="黑体" panose="02010609060101010101" pitchFamily="49" charset="-122"/>
                <a:sym typeface="黑体" panose="02010609060101010101" pitchFamily="49" charset="-122"/>
              </a:rPr>
              <a:t>2</a:t>
            </a:r>
            <a:r>
              <a:rPr lang="en-US" altLang="zh-CN" sz="2800" dirty="0">
                <a:solidFill>
                  <a:srgbClr val="CC0066"/>
                </a:solidFill>
                <a:latin typeface="黑体" panose="02010609060101010101" pitchFamily="49" charset="-122"/>
                <a:ea typeface="黑体" panose="02010609060101010101" pitchFamily="49" charset="-122"/>
                <a:sym typeface="黑体" panose="02010609060101010101" pitchFamily="49" charset="-122"/>
              </a:rPr>
              <a:t>)</a:t>
            </a:r>
            <a:endParaRPr lang="zh-CN" altLang="en-US" sz="2800"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30000"/>
              </a:spcBef>
              <a:buClr>
                <a:srgbClr val="FF0000"/>
              </a:buClr>
              <a:buSzPct val="100000"/>
            </a:pPr>
            <a:r>
              <a:rPr lang="zh-CN" altLang="en-US" sz="2800" dirty="0">
                <a:latin typeface="黑体" panose="02010609060101010101" pitchFamily="49" charset="-122"/>
                <a:ea typeface="黑体" panose="02010609060101010101" pitchFamily="49" charset="-122"/>
                <a:sym typeface="黑体" panose="02010609060101010101" pitchFamily="49" charset="-122"/>
              </a:rPr>
              <a:t>每次划分只得到一个比上一次少一个记录的子序列。</a:t>
            </a:r>
          </a:p>
          <a:p>
            <a:pPr eaLnBrk="1" hangingPunct="1">
              <a:spcBef>
                <a:spcPct val="30000"/>
              </a:spcBef>
              <a:buClr>
                <a:srgbClr val="FF0000"/>
              </a:buClr>
              <a:buSzPct val="100000"/>
            </a:pPr>
            <a:r>
              <a:rPr lang="zh-CN" altLang="en-US" sz="2800" dirty="0">
                <a:latin typeface="黑体" panose="02010609060101010101" pitchFamily="49" charset="-122"/>
                <a:ea typeface="黑体" panose="02010609060101010101" pitchFamily="49" charset="-122"/>
                <a:sym typeface="黑体" panose="02010609060101010101" pitchFamily="49" charset="-122"/>
              </a:rPr>
              <a:t>必须经过</a:t>
            </a:r>
            <a:r>
              <a:rPr lang="en-US" altLang="zh-CN" sz="2800" dirty="0">
                <a:latin typeface="黑体" panose="02010609060101010101" pitchFamily="49" charset="-122"/>
                <a:ea typeface="黑体" panose="02010609060101010101" pitchFamily="49" charset="-122"/>
                <a:sym typeface="黑体" panose="02010609060101010101" pitchFamily="49" charset="-122"/>
              </a:rPr>
              <a:t>n-1</a:t>
            </a:r>
            <a:r>
              <a:rPr lang="zh-CN" altLang="en-US" sz="2800" dirty="0">
                <a:latin typeface="黑体" panose="02010609060101010101" pitchFamily="49" charset="-122"/>
                <a:ea typeface="黑体" panose="02010609060101010101" pitchFamily="49" charset="-122"/>
                <a:sym typeface="黑体" panose="02010609060101010101" pitchFamily="49" charset="-122"/>
              </a:rPr>
              <a:t>趟才能把所有记录定位</a:t>
            </a:r>
          </a:p>
          <a:p>
            <a:pPr eaLnBrk="1" hangingPunct="1">
              <a:spcBef>
                <a:spcPct val="30000"/>
              </a:spcBef>
              <a:buClr>
                <a:srgbClr val="FF0000"/>
              </a:buClr>
              <a:buSzPct val="100000"/>
            </a:pPr>
            <a:r>
              <a:rPr lang="zh-CN" altLang="en-US" sz="2800" dirty="0">
                <a:latin typeface="黑体" panose="02010609060101010101" pitchFamily="49" charset="-122"/>
                <a:ea typeface="黑体" panose="02010609060101010101" pitchFamily="49" charset="-122"/>
                <a:sym typeface="黑体" panose="02010609060101010101" pitchFamily="49" charset="-122"/>
              </a:rPr>
              <a:t>而且第 </a:t>
            </a:r>
            <a:r>
              <a:rPr lang="en-US" altLang="zh-CN" sz="2800" dirty="0" err="1">
                <a:latin typeface="黑体" panose="02010609060101010101" pitchFamily="49" charset="-122"/>
                <a:ea typeface="黑体" panose="02010609060101010101" pitchFamily="49" charset="-122"/>
                <a:sym typeface="黑体" panose="02010609060101010101" pitchFamily="49" charset="-122"/>
              </a:rPr>
              <a:t>i</a:t>
            </a:r>
            <a:r>
              <a:rPr lang="en-US" altLang="zh-CN" sz="2800" dirty="0">
                <a:latin typeface="黑体" panose="02010609060101010101" pitchFamily="49" charset="-122"/>
                <a:ea typeface="黑体" panose="02010609060101010101" pitchFamily="49" charset="-122"/>
                <a:sym typeface="黑体" panose="02010609060101010101" pitchFamily="49" charset="-122"/>
              </a:rPr>
              <a:t> </a:t>
            </a:r>
            <a:r>
              <a:rPr lang="zh-CN" altLang="en-US" sz="2800" dirty="0">
                <a:latin typeface="黑体" panose="02010609060101010101" pitchFamily="49" charset="-122"/>
                <a:ea typeface="黑体" panose="02010609060101010101" pitchFamily="49" charset="-122"/>
                <a:sym typeface="黑体" panose="02010609060101010101" pitchFamily="49" charset="-122"/>
              </a:rPr>
              <a:t>趟需要经过 </a:t>
            </a:r>
            <a:r>
              <a:rPr lang="en-US" altLang="zh-CN" sz="2800" dirty="0">
                <a:latin typeface="黑体" panose="02010609060101010101" pitchFamily="49" charset="-122"/>
                <a:ea typeface="黑体" panose="02010609060101010101" pitchFamily="49" charset="-122"/>
                <a:sym typeface="黑体" panose="02010609060101010101" pitchFamily="49" charset="-122"/>
              </a:rPr>
              <a:t>n-</a:t>
            </a:r>
            <a:r>
              <a:rPr lang="en-US" altLang="zh-CN" sz="2800" dirty="0" err="1">
                <a:latin typeface="黑体" panose="02010609060101010101" pitchFamily="49" charset="-122"/>
                <a:ea typeface="黑体" panose="02010609060101010101" pitchFamily="49" charset="-122"/>
                <a:sym typeface="黑体" panose="02010609060101010101" pitchFamily="49" charset="-122"/>
              </a:rPr>
              <a:t>i</a:t>
            </a:r>
            <a:r>
              <a:rPr lang="en-US" altLang="zh-CN" sz="2800" dirty="0">
                <a:latin typeface="黑体" panose="02010609060101010101" pitchFamily="49" charset="-122"/>
                <a:ea typeface="黑体" panose="02010609060101010101" pitchFamily="49" charset="-122"/>
                <a:sym typeface="黑体" panose="02010609060101010101" pitchFamily="49" charset="-122"/>
              </a:rPr>
              <a:t> </a:t>
            </a:r>
            <a:r>
              <a:rPr lang="zh-CN" altLang="en-US" sz="2800" dirty="0">
                <a:latin typeface="黑体" panose="02010609060101010101" pitchFamily="49" charset="-122"/>
                <a:ea typeface="黑体" panose="02010609060101010101" pitchFamily="49" charset="-122"/>
                <a:sym typeface="黑体" panose="02010609060101010101" pitchFamily="49" charset="-122"/>
              </a:rPr>
              <a:t>次关键字比较才能找到第 </a:t>
            </a:r>
            <a:r>
              <a:rPr lang="en-US" altLang="zh-CN" sz="2800" dirty="0" err="1">
                <a:latin typeface="黑体" panose="02010609060101010101" pitchFamily="49" charset="-122"/>
                <a:ea typeface="黑体" panose="02010609060101010101" pitchFamily="49" charset="-122"/>
                <a:sym typeface="黑体" panose="02010609060101010101" pitchFamily="49" charset="-122"/>
              </a:rPr>
              <a:t>i</a:t>
            </a:r>
            <a:r>
              <a:rPr lang="en-US" altLang="zh-CN" sz="2800" dirty="0">
                <a:latin typeface="黑体" panose="02010609060101010101" pitchFamily="49" charset="-122"/>
                <a:ea typeface="黑体" panose="02010609060101010101" pitchFamily="49" charset="-122"/>
                <a:sym typeface="黑体" panose="02010609060101010101" pitchFamily="49" charset="-122"/>
              </a:rPr>
              <a:t> </a:t>
            </a:r>
            <a:r>
              <a:rPr lang="zh-CN" altLang="en-US" sz="2800" dirty="0">
                <a:latin typeface="黑体" panose="02010609060101010101" pitchFamily="49" charset="-122"/>
                <a:ea typeface="黑体" panose="02010609060101010101" pitchFamily="49" charset="-122"/>
                <a:sym typeface="黑体" panose="02010609060101010101" pitchFamily="49" charset="-122"/>
              </a:rPr>
              <a:t>个记录的安放位置，总的关键字比较次数将达到</a:t>
            </a:r>
            <a:endParaRPr lang="zh-CN" altLang="en-US" dirty="0"/>
          </a:p>
        </p:txBody>
      </p:sp>
      <p:graphicFrame>
        <p:nvGraphicFramePr>
          <p:cNvPr id="43015" name="Object 7">
            <a:extLst>
              <a:ext uri="{FF2B5EF4-FFF2-40B4-BE49-F238E27FC236}">
                <a16:creationId xmlns:a16="http://schemas.microsoft.com/office/drawing/2014/main" id="{223AF0C2-7FBA-4C15-9740-60F1B4BDD460}"/>
              </a:ext>
            </a:extLst>
          </p:cNvPr>
          <p:cNvGraphicFramePr>
            <a:graphicFrameLocks noChangeAspect="1"/>
          </p:cNvGraphicFramePr>
          <p:nvPr>
            <p:extLst>
              <p:ext uri="{D42A27DB-BD31-4B8C-83A1-F6EECF244321}">
                <p14:modId xmlns:p14="http://schemas.microsoft.com/office/powerpoint/2010/main" val="1604189599"/>
              </p:ext>
            </p:extLst>
          </p:nvPr>
        </p:nvGraphicFramePr>
        <p:xfrm>
          <a:off x="2843808" y="5260861"/>
          <a:ext cx="3919537" cy="1011237"/>
        </p:xfrm>
        <a:graphic>
          <a:graphicData uri="http://schemas.openxmlformats.org/presentationml/2006/ole">
            <mc:AlternateContent xmlns:mc="http://schemas.openxmlformats.org/markup-compatibility/2006">
              <mc:Choice xmlns:v="urn:schemas-microsoft-com:vml" Requires="v">
                <p:oleObj r:id="rId2" imgW="1689100" imgH="444500" progId="">
                  <p:embed/>
                </p:oleObj>
              </mc:Choice>
              <mc:Fallback>
                <p:oleObj r:id="rId2" imgW="1689100" imgH="444500" progId="">
                  <p:embed/>
                  <p:pic>
                    <p:nvPicPr>
                      <p:cNvPr id="43015" name="Object 7">
                        <a:extLst>
                          <a:ext uri="{FF2B5EF4-FFF2-40B4-BE49-F238E27FC236}">
                            <a16:creationId xmlns:a16="http://schemas.microsoft.com/office/drawing/2014/main" id="{223AF0C2-7FBA-4C15-9740-60F1B4BDD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5260861"/>
                        <a:ext cx="3919537"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 Box 4">
            <a:extLst>
              <a:ext uri="{FF2B5EF4-FFF2-40B4-BE49-F238E27FC236}">
                <a16:creationId xmlns:a16="http://schemas.microsoft.com/office/drawing/2014/main" id="{564CC4ED-8AE7-4BAE-8C65-13283339A031}"/>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快速排序算法分析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3">
            <a:extLst>
              <a:ext uri="{FF2B5EF4-FFF2-40B4-BE49-F238E27FC236}">
                <a16:creationId xmlns:a16="http://schemas.microsoft.com/office/drawing/2014/main" id="{DA41F9B5-6DF2-4606-A793-BD72BFC8D801}"/>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46C0710F-365D-4E48-B6BE-365BF16F1CF3}" type="slidenum">
              <a:rPr lang="zh-CN" altLang="en-US" sz="2400">
                <a:solidFill>
                  <a:srgbClr val="000000"/>
                </a:solidFill>
              </a:rPr>
              <a:pPr algn="r" eaLnBrk="1" hangingPunct="1">
                <a:spcBef>
                  <a:spcPct val="50000"/>
                </a:spcBef>
                <a:buClrTx/>
                <a:buSzTx/>
                <a:buFont typeface="Arial" panose="020B0604020202020204" pitchFamily="34" charset="0"/>
                <a:buNone/>
              </a:pPr>
              <a:t>53</a:t>
            </a:fld>
            <a:endParaRPr lang="en-US" altLang="zh-CN" sz="2400"/>
          </a:p>
        </p:txBody>
      </p:sp>
      <p:sp>
        <p:nvSpPr>
          <p:cNvPr id="44037" name="Rectangle 5">
            <a:extLst>
              <a:ext uri="{FF2B5EF4-FFF2-40B4-BE49-F238E27FC236}">
                <a16:creationId xmlns:a16="http://schemas.microsoft.com/office/drawing/2014/main" id="{5345688E-F969-4C1E-8D68-4ED449A191BE}"/>
              </a:ext>
            </a:extLst>
          </p:cNvPr>
          <p:cNvSpPr>
            <a:spLocks noGrp="1" noChangeArrowheads="1"/>
          </p:cNvSpPr>
          <p:nvPr>
            <p:ph type="body" idx="4294967295"/>
          </p:nvPr>
        </p:nvSpPr>
        <p:spPr>
          <a:xfrm>
            <a:off x="491624" y="1268760"/>
            <a:ext cx="8763000" cy="9620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枢轴记录取</a:t>
            </a:r>
            <a:r>
              <a:rPr lang="en-US" altLang="zh-CN" dirty="0" err="1">
                <a:latin typeface="黑体" panose="02010609060101010101" pitchFamily="49" charset="-122"/>
                <a:ea typeface="黑体" panose="02010609060101010101" pitchFamily="49" charset="-122"/>
                <a:sym typeface="黑体" panose="02010609060101010101" pitchFamily="49" charset="-122"/>
              </a:rPr>
              <a:t>low、high</a:t>
            </a:r>
            <a:r>
              <a:rPr lang="en-US" altLang="zh-CN" dirty="0">
                <a:latin typeface="黑体" panose="02010609060101010101" pitchFamily="49" charset="-122"/>
                <a:ea typeface="黑体" panose="02010609060101010101" pitchFamily="49" charset="-122"/>
                <a:sym typeface="黑体" panose="02010609060101010101" pitchFamily="49" charset="-122"/>
              </a:rPr>
              <a:t>、(</a:t>
            </a:r>
            <a:r>
              <a:rPr lang="en-US" altLang="zh-CN" dirty="0" err="1">
                <a:latin typeface="黑体" panose="02010609060101010101" pitchFamily="49" charset="-122"/>
                <a:ea typeface="黑体" panose="02010609060101010101" pitchFamily="49" charset="-122"/>
                <a:sym typeface="黑体" panose="02010609060101010101" pitchFamily="49" charset="-122"/>
              </a:rPr>
              <a:t>low+high</a:t>
            </a:r>
            <a:r>
              <a:rPr lang="en-US" altLang="zh-CN" dirty="0">
                <a:latin typeface="黑体" panose="02010609060101010101" pitchFamily="49" charset="-122"/>
                <a:ea typeface="黑体" panose="02010609060101010101" pitchFamily="49" charset="-122"/>
                <a:sym typeface="黑体" panose="02010609060101010101" pitchFamily="49" charset="-122"/>
              </a:rPr>
              <a:t>)/2</a:t>
            </a:r>
            <a:r>
              <a:rPr lang="zh-CN" altLang="en-US" dirty="0">
                <a:latin typeface="黑体" panose="02010609060101010101" pitchFamily="49" charset="-122"/>
                <a:ea typeface="黑体" panose="02010609060101010101" pitchFamily="49" charset="-122"/>
                <a:sym typeface="黑体" panose="02010609060101010101" pitchFamily="49" charset="-122"/>
              </a:rPr>
              <a:t>三者指向记录关键字居中的记录</a:t>
            </a:r>
            <a:endParaRPr lang="zh-CN" altLang="en-US" dirty="0"/>
          </a:p>
        </p:txBody>
      </p:sp>
      <p:sp>
        <p:nvSpPr>
          <p:cNvPr id="2" name="Text Box 4">
            <a:extLst>
              <a:ext uri="{FF2B5EF4-FFF2-40B4-BE49-F238E27FC236}">
                <a16:creationId xmlns:a16="http://schemas.microsoft.com/office/drawing/2014/main" id="{3732E2E1-F25F-4DA5-95EB-33923E15F034}"/>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快速排序改进</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877A6E5-8AD4-41FE-8151-2E8818840A5B}"/>
              </a:ext>
            </a:extLst>
          </p:cNvPr>
          <p:cNvSpPr>
            <a:spLocks noGrp="1" noChangeArrowheads="1"/>
          </p:cNvSpPr>
          <p:nvPr>
            <p:ph type="title" idx="4294967295"/>
          </p:nvPr>
        </p:nvSpPr>
        <p:spPr>
          <a:xfrm>
            <a:off x="457200" y="2060848"/>
            <a:ext cx="8458200" cy="3049488"/>
          </a:xfrm>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zh-CN" sz="2800" dirty="0">
                <a:latin typeface="+mn-ea"/>
                <a:ea typeface="+mn-ea"/>
              </a:rPr>
              <a:t>template &lt;class </a:t>
            </a:r>
            <a:r>
              <a:rPr lang="en-US" altLang="zh-CN" sz="2800" dirty="0" err="1">
                <a:latin typeface="+mn-ea"/>
                <a:ea typeface="+mn-ea"/>
              </a:rPr>
              <a:t>BidirectionalIterator</a:t>
            </a:r>
            <a:r>
              <a:rPr lang="en-US" altLang="zh-CN" sz="2800" dirty="0">
                <a:latin typeface="+mn-ea"/>
                <a:ea typeface="+mn-ea"/>
              </a:rPr>
              <a:t>, class </a:t>
            </a:r>
            <a:r>
              <a:rPr lang="en-US" altLang="zh-CN" sz="2800" dirty="0" err="1">
                <a:latin typeface="+mn-ea"/>
                <a:ea typeface="+mn-ea"/>
              </a:rPr>
              <a:t>UnaryPredicate</a:t>
            </a:r>
            <a:r>
              <a:rPr lang="en-US" altLang="zh-CN" sz="2800" dirty="0">
                <a:latin typeface="+mn-ea"/>
                <a:ea typeface="+mn-ea"/>
              </a:rPr>
              <a:t>&gt; </a:t>
            </a:r>
            <a:r>
              <a:rPr lang="en-US" altLang="zh-CN" sz="2800" dirty="0" err="1">
                <a:latin typeface="+mn-ea"/>
                <a:ea typeface="+mn-ea"/>
              </a:rPr>
              <a:t>BidirectionalIterator</a:t>
            </a:r>
            <a:r>
              <a:rPr lang="en-US" altLang="zh-CN" sz="2800" dirty="0">
                <a:latin typeface="+mn-ea"/>
                <a:ea typeface="+mn-ea"/>
              </a:rPr>
              <a:t> </a:t>
            </a:r>
            <a:r>
              <a:rPr lang="en-US" altLang="zh-CN" sz="2800" dirty="0">
                <a:solidFill>
                  <a:srgbClr val="FF0000"/>
                </a:solidFill>
                <a:latin typeface="+mn-ea"/>
                <a:ea typeface="+mn-ea"/>
              </a:rPr>
              <a:t>partition </a:t>
            </a:r>
            <a:r>
              <a:rPr lang="en-US" altLang="zh-CN" sz="2800" dirty="0">
                <a:latin typeface="+mn-ea"/>
                <a:ea typeface="+mn-ea"/>
              </a:rPr>
              <a:t>(</a:t>
            </a:r>
            <a:r>
              <a:rPr lang="en-US" altLang="zh-CN" sz="2800" dirty="0" err="1">
                <a:latin typeface="+mn-ea"/>
                <a:ea typeface="+mn-ea"/>
              </a:rPr>
              <a:t>BidirectionalIterator</a:t>
            </a:r>
            <a:r>
              <a:rPr lang="en-US" altLang="zh-CN" sz="2800" dirty="0">
                <a:latin typeface="+mn-ea"/>
                <a:ea typeface="+mn-ea"/>
              </a:rPr>
              <a:t> first, </a:t>
            </a:r>
            <a:r>
              <a:rPr lang="en-US" altLang="zh-CN" sz="2800" dirty="0" err="1">
                <a:latin typeface="+mn-ea"/>
                <a:ea typeface="+mn-ea"/>
              </a:rPr>
              <a:t>BidirectionalIterator</a:t>
            </a:r>
            <a:r>
              <a:rPr lang="en-US" altLang="zh-CN" sz="2800" dirty="0">
                <a:latin typeface="+mn-ea"/>
                <a:ea typeface="+mn-ea"/>
              </a:rPr>
              <a:t> last, </a:t>
            </a:r>
            <a:r>
              <a:rPr lang="en-US" altLang="zh-CN" sz="2800" dirty="0" err="1">
                <a:latin typeface="+mn-ea"/>
                <a:ea typeface="+mn-ea"/>
              </a:rPr>
              <a:t>UnaryPredicate</a:t>
            </a:r>
            <a:r>
              <a:rPr lang="en-US" altLang="zh-CN" sz="2800" dirty="0">
                <a:latin typeface="+mn-ea"/>
                <a:ea typeface="+mn-ea"/>
              </a:rPr>
              <a:t> </a:t>
            </a:r>
            <a:r>
              <a:rPr lang="en-US" altLang="zh-CN" sz="2800" dirty="0" err="1">
                <a:latin typeface="+mn-ea"/>
                <a:ea typeface="+mn-ea"/>
              </a:rPr>
              <a:t>pred</a:t>
            </a:r>
            <a:r>
              <a:rPr lang="en-US" altLang="zh-CN" sz="2800" dirty="0">
                <a:latin typeface="+mn-ea"/>
                <a:ea typeface="+mn-ea"/>
              </a:rPr>
              <a:t>); </a:t>
            </a:r>
            <a:br>
              <a:rPr lang="en-US" altLang="zh-CN" sz="2800" dirty="0">
                <a:latin typeface="+mn-ea"/>
                <a:ea typeface="+mn-ea"/>
              </a:rPr>
            </a:br>
            <a:r>
              <a:rPr lang="en-US" altLang="zh-CN" sz="2800" dirty="0">
                <a:latin typeface="+mn-ea"/>
                <a:ea typeface="+mn-ea"/>
              </a:rPr>
              <a:t>//</a:t>
            </a:r>
            <a:r>
              <a:rPr lang="zh-CN" altLang="en-US" sz="2800" dirty="0">
                <a:latin typeface="+mn-ea"/>
                <a:ea typeface="+mn-ea"/>
              </a:rPr>
              <a:t>分区函数，将</a:t>
            </a:r>
            <a:r>
              <a:rPr lang="en-US" altLang="zh-CN" sz="2800" dirty="0">
                <a:latin typeface="+mn-ea"/>
                <a:ea typeface="+mn-ea"/>
              </a:rPr>
              <a:t>[</a:t>
            </a:r>
            <a:r>
              <a:rPr lang="en-US" altLang="zh-CN" sz="2800" dirty="0" err="1">
                <a:latin typeface="+mn-ea"/>
                <a:ea typeface="+mn-ea"/>
              </a:rPr>
              <a:t>first,last</a:t>
            </a:r>
            <a:r>
              <a:rPr lang="en-US" altLang="zh-CN" sz="2800" dirty="0">
                <a:latin typeface="+mn-ea"/>
                <a:ea typeface="+mn-ea"/>
              </a:rPr>
              <a:t>)</a:t>
            </a:r>
            <a:r>
              <a:rPr lang="zh-CN" altLang="en-US" sz="2800" dirty="0">
                <a:latin typeface="+mn-ea"/>
                <a:ea typeface="+mn-ea"/>
              </a:rPr>
              <a:t>中的函数分为两部分，前半</a:t>
            </a:r>
            <a:br>
              <a:rPr lang="en-US" altLang="zh-CN" sz="2800" dirty="0">
                <a:latin typeface="+mn-ea"/>
                <a:ea typeface="+mn-ea"/>
              </a:rPr>
            </a:br>
            <a:r>
              <a:rPr lang="zh-CN" altLang="en-US" sz="2800" dirty="0">
                <a:latin typeface="+mn-ea"/>
                <a:ea typeface="+mn-ea"/>
              </a:rPr>
              <a:t>部分</a:t>
            </a:r>
            <a:r>
              <a:rPr lang="en-US" altLang="zh-CN" sz="2800" dirty="0" err="1">
                <a:latin typeface="+mn-ea"/>
                <a:ea typeface="+mn-ea"/>
              </a:rPr>
              <a:t>pred</a:t>
            </a:r>
            <a:r>
              <a:rPr lang="zh-CN" altLang="en-US" sz="2800" dirty="0">
                <a:latin typeface="+mn-ea"/>
                <a:ea typeface="+mn-ea"/>
              </a:rPr>
              <a:t>为真，后半部分</a:t>
            </a:r>
            <a:r>
              <a:rPr lang="en-US" altLang="zh-CN" sz="2800" dirty="0" err="1">
                <a:latin typeface="+mn-ea"/>
                <a:ea typeface="+mn-ea"/>
              </a:rPr>
              <a:t>pred</a:t>
            </a:r>
            <a:r>
              <a:rPr lang="zh-CN" altLang="en-US" sz="2800" dirty="0">
                <a:latin typeface="+mn-ea"/>
                <a:ea typeface="+mn-ea"/>
              </a:rPr>
              <a:t>为假。返回第二部分的首地址。</a:t>
            </a:r>
            <a:endParaRPr lang="en-US" altLang="zh-CN" sz="2800" dirty="0">
              <a:latin typeface="+mn-ea"/>
              <a:ea typeface="+mn-ea"/>
              <a:sym typeface="黑体" panose="02010609060101010101" pitchFamily="49" charset="-122"/>
            </a:endParaRPr>
          </a:p>
        </p:txBody>
      </p:sp>
      <p:sp>
        <p:nvSpPr>
          <p:cNvPr id="44035" name="Text Box 3">
            <a:extLst>
              <a:ext uri="{FF2B5EF4-FFF2-40B4-BE49-F238E27FC236}">
                <a16:creationId xmlns:a16="http://schemas.microsoft.com/office/drawing/2014/main" id="{DA41F9B5-6DF2-4606-A793-BD72BFC8D801}"/>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46C0710F-365D-4E48-B6BE-365BF16F1CF3}" type="slidenum">
              <a:rPr lang="zh-CN" altLang="en-US" sz="2400">
                <a:solidFill>
                  <a:srgbClr val="000000"/>
                </a:solidFill>
              </a:rPr>
              <a:pPr algn="r" eaLnBrk="1" hangingPunct="1">
                <a:spcBef>
                  <a:spcPct val="50000"/>
                </a:spcBef>
                <a:buClrTx/>
                <a:buSzTx/>
                <a:buFont typeface="Arial" panose="020B0604020202020204" pitchFamily="34" charset="0"/>
                <a:buNone/>
              </a:pPr>
              <a:t>54</a:t>
            </a:fld>
            <a:endParaRPr lang="en-US" altLang="zh-CN" sz="2400"/>
          </a:p>
        </p:txBody>
      </p:sp>
      <p:sp>
        <p:nvSpPr>
          <p:cNvPr id="2" name="Text Box 4">
            <a:extLst>
              <a:ext uri="{FF2B5EF4-FFF2-40B4-BE49-F238E27FC236}">
                <a16:creationId xmlns:a16="http://schemas.microsoft.com/office/drawing/2014/main" id="{3732E2E1-F25F-4DA5-95EB-33923E15F034}"/>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en-US" altLang="zh-CN" sz="4400" i="0" dirty="0">
                <a:solidFill>
                  <a:schemeClr val="tx2"/>
                </a:solidFill>
                <a:ea typeface="隶书" pitchFamily="49" charset="-122"/>
              </a:rPr>
              <a:t>STL</a:t>
            </a:r>
            <a:r>
              <a:rPr lang="zh-CN" altLang="en-US" sz="4400" i="0" dirty="0">
                <a:solidFill>
                  <a:schemeClr val="tx2"/>
                </a:solidFill>
                <a:ea typeface="隶书" pitchFamily="49" charset="-122"/>
              </a:rPr>
              <a:t>中的分区函数</a:t>
            </a:r>
          </a:p>
        </p:txBody>
      </p:sp>
      <p:sp>
        <p:nvSpPr>
          <p:cNvPr id="3" name="文本框 2">
            <a:extLst>
              <a:ext uri="{FF2B5EF4-FFF2-40B4-BE49-F238E27FC236}">
                <a16:creationId xmlns:a16="http://schemas.microsoft.com/office/drawing/2014/main" id="{1F12B884-8B43-485A-8C80-801C66FC0834}"/>
              </a:ext>
            </a:extLst>
          </p:cNvPr>
          <p:cNvSpPr txBox="1"/>
          <p:nvPr/>
        </p:nvSpPr>
        <p:spPr>
          <a:xfrm>
            <a:off x="457200" y="5691068"/>
            <a:ext cx="6840760" cy="523220"/>
          </a:xfrm>
          <a:prstGeom prst="rect">
            <a:avLst/>
          </a:prstGeom>
          <a:noFill/>
        </p:spPr>
        <p:txBody>
          <a:bodyPr wrap="square" rtlCol="0">
            <a:spAutoFit/>
          </a:bodyPr>
          <a:lstStyle/>
          <a:p>
            <a:r>
              <a:rPr lang="en-US" altLang="zh-CN" sz="2800" b="0" i="0" dirty="0" err="1">
                <a:solidFill>
                  <a:srgbClr val="FF0000"/>
                </a:solidFill>
                <a:latin typeface="+mn-ea"/>
                <a:ea typeface="+mn-ea"/>
              </a:rPr>
              <a:t>stable_partition</a:t>
            </a:r>
            <a:r>
              <a:rPr lang="en-US" altLang="zh-CN" sz="2800" b="0" i="0" dirty="0">
                <a:solidFill>
                  <a:srgbClr val="FF0000"/>
                </a:solidFill>
                <a:latin typeface="+mn-ea"/>
                <a:ea typeface="+mn-ea"/>
              </a:rPr>
              <a:t>, </a:t>
            </a:r>
            <a:r>
              <a:rPr lang="en-US" altLang="zh-CN" sz="2800" b="0" i="0" dirty="0" err="1">
                <a:solidFill>
                  <a:srgbClr val="FF0000"/>
                </a:solidFill>
                <a:latin typeface="+mn-ea"/>
                <a:ea typeface="+mn-ea"/>
              </a:rPr>
              <a:t>is_partition</a:t>
            </a:r>
            <a:endParaRPr lang="zh-CN" altLang="en-US" sz="2800" b="0" i="0" dirty="0">
              <a:solidFill>
                <a:srgbClr val="FF0000"/>
              </a:solidFill>
              <a:latin typeface="+mn-ea"/>
              <a:ea typeface="+mn-ea"/>
            </a:endParaRPr>
          </a:p>
        </p:txBody>
      </p:sp>
    </p:spTree>
    <p:extLst>
      <p:ext uri="{BB962C8B-B14F-4D97-AF65-F5344CB8AC3E}">
        <p14:creationId xmlns:p14="http://schemas.microsoft.com/office/powerpoint/2010/main" val="2557024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a:extLst>
              <a:ext uri="{FF2B5EF4-FFF2-40B4-BE49-F238E27FC236}">
                <a16:creationId xmlns:a16="http://schemas.microsoft.com/office/drawing/2014/main" id="{C8CBEACF-BD89-465D-B630-6963A5D68BF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1BE1A26E-8B3E-49C7-A43C-B1F79ADE7006}" type="slidenum">
              <a:rPr lang="zh-CN" altLang="en-US" sz="2400">
                <a:solidFill>
                  <a:srgbClr val="000000"/>
                </a:solidFill>
              </a:rPr>
              <a:pPr algn="r" eaLnBrk="1" hangingPunct="1">
                <a:spcBef>
                  <a:spcPct val="50000"/>
                </a:spcBef>
                <a:buClrTx/>
                <a:buSzTx/>
                <a:buFont typeface="Arial" panose="020B0604020202020204" pitchFamily="34" charset="0"/>
                <a:buNone/>
              </a:pPr>
              <a:t>55</a:t>
            </a:fld>
            <a:endParaRPr lang="en-US" altLang="zh-CN" sz="2400"/>
          </a:p>
        </p:txBody>
      </p:sp>
      <p:sp>
        <p:nvSpPr>
          <p:cNvPr id="2" name="Text Box 4">
            <a:extLst>
              <a:ext uri="{FF2B5EF4-FFF2-40B4-BE49-F238E27FC236}">
                <a16:creationId xmlns:a16="http://schemas.microsoft.com/office/drawing/2014/main" id="{FFFF0407-E64C-494C-87C3-491731830482}"/>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快速排序算法分析</a:t>
            </a:r>
          </a:p>
        </p:txBody>
      </p:sp>
      <p:graphicFrame>
        <p:nvGraphicFramePr>
          <p:cNvPr id="7" name="表格 3">
            <a:extLst>
              <a:ext uri="{FF2B5EF4-FFF2-40B4-BE49-F238E27FC236}">
                <a16:creationId xmlns:a16="http://schemas.microsoft.com/office/drawing/2014/main" id="{1433488B-232F-43B3-82D2-55B61D7929AA}"/>
              </a:ext>
            </a:extLst>
          </p:cNvPr>
          <p:cNvGraphicFramePr>
            <a:graphicFrameLocks noGrp="1"/>
          </p:cNvGraphicFramePr>
          <p:nvPr>
            <p:extLst>
              <p:ext uri="{D42A27DB-BD31-4B8C-83A1-F6EECF244321}">
                <p14:modId xmlns:p14="http://schemas.microsoft.com/office/powerpoint/2010/main" val="1695667149"/>
              </p:ext>
            </p:extLst>
          </p:nvPr>
        </p:nvGraphicFramePr>
        <p:xfrm>
          <a:off x="1115616" y="1340768"/>
          <a:ext cx="7128792" cy="4937254"/>
        </p:xfrm>
        <a:graphic>
          <a:graphicData uri="http://schemas.openxmlformats.org/drawingml/2006/table">
            <a:tbl>
              <a:tblPr firstRow="1" bandRow="1">
                <a:tableStyleId>{21E4AEA4-8DFA-4A89-87EB-49C32662AFE0}</a:tableStyleId>
              </a:tblPr>
              <a:tblGrid>
                <a:gridCol w="4881673">
                  <a:extLst>
                    <a:ext uri="{9D8B030D-6E8A-4147-A177-3AD203B41FA5}">
                      <a16:colId xmlns:a16="http://schemas.microsoft.com/office/drawing/2014/main" val="1677247194"/>
                    </a:ext>
                  </a:extLst>
                </a:gridCol>
                <a:gridCol w="2247119">
                  <a:extLst>
                    <a:ext uri="{9D8B030D-6E8A-4147-A177-3AD203B41FA5}">
                      <a16:colId xmlns:a16="http://schemas.microsoft.com/office/drawing/2014/main" val="29205442"/>
                    </a:ext>
                  </a:extLst>
                </a:gridCol>
              </a:tblGrid>
              <a:tr h="705322">
                <a:tc>
                  <a:txBody>
                    <a:bodyPr/>
                    <a:lstStyle/>
                    <a:p>
                      <a:pPr marL="0" algn="ctr" defTabSz="914400" rtl="0" eaLnBrk="1" latinLnBrk="0" hangingPunct="1"/>
                      <a:r>
                        <a:rPr lang="zh-CN" altLang="en-US" sz="2800" b="0" kern="1200" dirty="0">
                          <a:solidFill>
                            <a:schemeClr val="dk1"/>
                          </a:solidFill>
                          <a:latin typeface="+mn-ea"/>
                          <a:ea typeface="+mn-ea"/>
                          <a:cs typeface="+mn-cs"/>
                        </a:rPr>
                        <a:t>最好情况时间复杂度</a:t>
                      </a:r>
                    </a:p>
                  </a:txBody>
                  <a:tcPr anchor="ctr">
                    <a:solidFill>
                      <a:srgbClr val="F6E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b="0" kern="1200" dirty="0">
                        <a:solidFill>
                          <a:schemeClr val="dk1"/>
                        </a:solidFill>
                        <a:latin typeface="+mn-ea"/>
                        <a:ea typeface="+mn-ea"/>
                        <a:cs typeface="+mn-cs"/>
                      </a:endParaRPr>
                    </a:p>
                  </a:txBody>
                  <a:tcPr anchor="ctr">
                    <a:solidFill>
                      <a:srgbClr val="F6E7E7"/>
                    </a:solidFill>
                  </a:tcPr>
                </a:tc>
                <a:extLst>
                  <a:ext uri="{0D108BD9-81ED-4DB2-BD59-A6C34878D82A}">
                    <a16:rowId xmlns:a16="http://schemas.microsoft.com/office/drawing/2014/main" val="3968162967"/>
                  </a:ext>
                </a:extLst>
              </a:tr>
              <a:tr h="705322">
                <a:tc>
                  <a:txBody>
                    <a:bodyPr/>
                    <a:lstStyle/>
                    <a:p>
                      <a:pPr algn="ctr"/>
                      <a:r>
                        <a:rPr lang="zh-CN" altLang="en-US" sz="2800" b="0" dirty="0">
                          <a:latin typeface="+mn-ea"/>
                          <a:ea typeface="+mn-ea"/>
                        </a:rPr>
                        <a:t>最坏情况时间复杂度</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b="0" dirty="0">
                        <a:latin typeface="+mn-ea"/>
                        <a:ea typeface="+mn-ea"/>
                      </a:endParaRPr>
                    </a:p>
                  </a:txBody>
                  <a:tcPr anchor="ctr"/>
                </a:tc>
                <a:extLst>
                  <a:ext uri="{0D108BD9-81ED-4DB2-BD59-A6C34878D82A}">
                    <a16:rowId xmlns:a16="http://schemas.microsoft.com/office/drawing/2014/main" val="947751764"/>
                  </a:ext>
                </a:extLst>
              </a:tr>
              <a:tr h="705322">
                <a:tc>
                  <a:txBody>
                    <a:bodyPr/>
                    <a:lstStyle/>
                    <a:p>
                      <a:pPr algn="ctr"/>
                      <a:r>
                        <a:rPr lang="zh-CN" altLang="en-US" sz="2800" b="0" dirty="0">
                          <a:latin typeface="+mn-ea"/>
                          <a:ea typeface="+mn-ea"/>
                        </a:rPr>
                        <a:t>平均情况时间复杂度</a:t>
                      </a:r>
                    </a:p>
                  </a:txBody>
                  <a:tcPr anchor="ctr"/>
                </a:tc>
                <a:tc>
                  <a:txBody>
                    <a:bodyPr/>
                    <a:lstStyle/>
                    <a:p>
                      <a:pPr algn="just" eaLnBrk="1" hangingPunct="1">
                        <a:spcBef>
                          <a:spcPct val="50000"/>
                        </a:spcBef>
                        <a:buClr>
                          <a:srgbClr val="FF0000"/>
                        </a:buClr>
                        <a:buSzPct val="100000"/>
                      </a:pPr>
                      <a:r>
                        <a:rPr lang="en-US" altLang="zh-CN" sz="2800" b="0" baseline="0" dirty="0">
                          <a:latin typeface="+mn-ea"/>
                          <a:ea typeface="+mn-ea"/>
                          <a:sym typeface="黑体" panose="02010609060101010101" pitchFamily="49" charset="-122"/>
                        </a:rPr>
                        <a:t>   </a:t>
                      </a:r>
                      <a:endParaRPr lang="zh-CN" altLang="en-US" sz="2800" b="0" i="0" kern="1200" dirty="0">
                        <a:solidFill>
                          <a:schemeClr val="dk1"/>
                        </a:solidFill>
                        <a:effectLst/>
                        <a:latin typeface="+mn-ea"/>
                        <a:ea typeface="+mn-ea"/>
                        <a:cs typeface="+mn-cs"/>
                        <a:sym typeface="黑体" panose="02010609060101010101" pitchFamily="49" charset="-122"/>
                      </a:endParaRPr>
                    </a:p>
                  </a:txBody>
                  <a:tcPr anchor="ctr"/>
                </a:tc>
                <a:extLst>
                  <a:ext uri="{0D108BD9-81ED-4DB2-BD59-A6C34878D82A}">
                    <a16:rowId xmlns:a16="http://schemas.microsoft.com/office/drawing/2014/main" val="1214173241"/>
                  </a:ext>
                </a:extLst>
              </a:tr>
              <a:tr h="705322">
                <a:tc>
                  <a:txBody>
                    <a:bodyPr/>
                    <a:lstStyle/>
                    <a:p>
                      <a:pPr algn="ctr"/>
                      <a:r>
                        <a:rPr lang="zh-CN" altLang="en-US" sz="2800" b="0" dirty="0">
                          <a:latin typeface="+mn-ea"/>
                          <a:ea typeface="+mn-ea"/>
                        </a:rPr>
                        <a:t>空间复杂度</a:t>
                      </a:r>
                    </a:p>
                  </a:txBody>
                  <a:tcPr anchor="ctr"/>
                </a:tc>
                <a:tc>
                  <a:txBody>
                    <a:bodyPr/>
                    <a:lstStyle/>
                    <a:p>
                      <a:pPr algn="ctr"/>
                      <a:endParaRPr lang="zh-CN" altLang="en-US" sz="2800" b="0" dirty="0">
                        <a:latin typeface="+mn-ea"/>
                        <a:ea typeface="+mn-ea"/>
                      </a:endParaRPr>
                    </a:p>
                  </a:txBody>
                  <a:tcPr anchor="ctr"/>
                </a:tc>
                <a:extLst>
                  <a:ext uri="{0D108BD9-81ED-4DB2-BD59-A6C34878D82A}">
                    <a16:rowId xmlns:a16="http://schemas.microsoft.com/office/drawing/2014/main" val="3199917565"/>
                  </a:ext>
                </a:extLst>
              </a:tr>
              <a:tr h="705322">
                <a:tc>
                  <a:txBody>
                    <a:bodyPr/>
                    <a:lstStyle/>
                    <a:p>
                      <a:pPr algn="ctr"/>
                      <a:r>
                        <a:rPr lang="zh-CN" altLang="en-US" sz="2800" b="0" dirty="0">
                          <a:latin typeface="+mn-ea"/>
                          <a:ea typeface="+mn-ea"/>
                        </a:rPr>
                        <a:t>时间复杂度与初始数据有关</a:t>
                      </a:r>
                    </a:p>
                  </a:txBody>
                  <a:tcPr anchor="ctr"/>
                </a:tc>
                <a:tc>
                  <a:txBody>
                    <a:bodyPr/>
                    <a:lstStyle/>
                    <a:p>
                      <a:pPr algn="ctr"/>
                      <a:endParaRPr lang="zh-CN" altLang="en-US" sz="2800" b="0" dirty="0">
                        <a:latin typeface="+mn-ea"/>
                        <a:ea typeface="+mn-ea"/>
                      </a:endParaRPr>
                    </a:p>
                  </a:txBody>
                  <a:tcPr anchor="ctr"/>
                </a:tc>
                <a:extLst>
                  <a:ext uri="{0D108BD9-81ED-4DB2-BD59-A6C34878D82A}">
                    <a16:rowId xmlns:a16="http://schemas.microsoft.com/office/drawing/2014/main" val="3248287171"/>
                  </a:ext>
                </a:extLst>
              </a:tr>
              <a:tr h="705322">
                <a:tc>
                  <a:txBody>
                    <a:bodyPr/>
                    <a:lstStyle/>
                    <a:p>
                      <a:pPr algn="ctr"/>
                      <a:r>
                        <a:rPr lang="zh-CN" altLang="en-US" sz="2800" b="0" dirty="0">
                          <a:latin typeface="+mn-ea"/>
                          <a:ea typeface="+mn-ea"/>
                        </a:rPr>
                        <a:t>找前</a:t>
                      </a:r>
                      <a:r>
                        <a:rPr lang="en-US" altLang="zh-CN" sz="2800" b="0" dirty="0">
                          <a:latin typeface="+mn-ea"/>
                          <a:ea typeface="+mn-ea"/>
                        </a:rPr>
                        <a:t>k</a:t>
                      </a:r>
                      <a:r>
                        <a:rPr lang="zh-CN" altLang="en-US" sz="2800" b="0" dirty="0">
                          <a:latin typeface="+mn-ea"/>
                          <a:ea typeface="+mn-ea"/>
                        </a:rPr>
                        <a:t>大、前</a:t>
                      </a:r>
                      <a:r>
                        <a:rPr lang="en-US" altLang="zh-CN" sz="2800" b="0" dirty="0">
                          <a:latin typeface="+mn-ea"/>
                          <a:ea typeface="+mn-ea"/>
                        </a:rPr>
                        <a:t>k</a:t>
                      </a:r>
                      <a:r>
                        <a:rPr lang="zh-CN" altLang="en-US" sz="2800" b="0" dirty="0">
                          <a:latin typeface="+mn-ea"/>
                          <a:ea typeface="+mn-ea"/>
                        </a:rPr>
                        <a:t>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b="0" dirty="0">
                        <a:latin typeface="+mn-ea"/>
                        <a:ea typeface="+mn-ea"/>
                      </a:endParaRPr>
                    </a:p>
                  </a:txBody>
                  <a:tcPr anchor="ctr"/>
                </a:tc>
                <a:extLst>
                  <a:ext uri="{0D108BD9-81ED-4DB2-BD59-A6C34878D82A}">
                    <a16:rowId xmlns:a16="http://schemas.microsoft.com/office/drawing/2014/main" val="1023600082"/>
                  </a:ext>
                </a:extLst>
              </a:tr>
              <a:tr h="705322">
                <a:tc>
                  <a:txBody>
                    <a:bodyPr/>
                    <a:lstStyle/>
                    <a:p>
                      <a:pPr algn="ctr"/>
                      <a:r>
                        <a:rPr lang="zh-CN" altLang="en-US" sz="2800" b="0" dirty="0">
                          <a:latin typeface="+mn-ea"/>
                          <a:ea typeface="+mn-ea"/>
                        </a:rPr>
                        <a:t>稳定</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b="0" dirty="0">
                        <a:latin typeface="+mn-ea"/>
                        <a:ea typeface="+mn-ea"/>
                      </a:endParaRPr>
                    </a:p>
                  </a:txBody>
                  <a:tcPr anchor="ctr"/>
                </a:tc>
                <a:extLst>
                  <a:ext uri="{0D108BD9-81ED-4DB2-BD59-A6C34878D82A}">
                    <a16:rowId xmlns:a16="http://schemas.microsoft.com/office/drawing/2014/main" val="2251443621"/>
                  </a:ext>
                </a:extLst>
              </a:tr>
            </a:tbl>
          </a:graphicData>
        </a:graphic>
      </p:graphicFrame>
      <p:sp>
        <p:nvSpPr>
          <p:cNvPr id="8" name="矩形 7">
            <a:extLst>
              <a:ext uri="{FF2B5EF4-FFF2-40B4-BE49-F238E27FC236}">
                <a16:creationId xmlns:a16="http://schemas.microsoft.com/office/drawing/2014/main" id="{7141170E-2066-49A1-AD43-4E27DA0C0C3E}"/>
              </a:ext>
            </a:extLst>
          </p:cNvPr>
          <p:cNvSpPr/>
          <p:nvPr/>
        </p:nvSpPr>
        <p:spPr>
          <a:xfrm>
            <a:off x="6854460" y="4273932"/>
            <a:ext cx="381836" cy="523220"/>
          </a:xfrm>
          <a:prstGeom prst="rect">
            <a:avLst/>
          </a:prstGeom>
          <a:noFill/>
        </p:spPr>
        <p:txBody>
          <a:bodyPr wrap="none" lIns="91440" tIns="45720" rIns="91440" bIns="45720">
            <a:spAutoFit/>
          </a:bodyPr>
          <a:lstStyle/>
          <a:p>
            <a:pPr algn="ctr"/>
            <a:r>
              <a:rPr lang="zh-CN" altLang="en-US" sz="2800" b="1" cap="none" spc="0" dirty="0">
                <a:ln w="22225">
                  <a:solidFill>
                    <a:schemeClr val="accent2"/>
                  </a:solidFill>
                  <a:prstDash val="solid"/>
                </a:ln>
                <a:solidFill>
                  <a:schemeClr val="accent2">
                    <a:lumMod val="40000"/>
                    <a:lumOff val="60000"/>
                  </a:schemeClr>
                </a:solidFill>
                <a:effectLst/>
              </a:rPr>
              <a:t>√</a:t>
            </a:r>
          </a:p>
        </p:txBody>
      </p:sp>
      <p:sp>
        <p:nvSpPr>
          <p:cNvPr id="14" name="文本框 13">
            <a:extLst>
              <a:ext uri="{FF2B5EF4-FFF2-40B4-BE49-F238E27FC236}">
                <a16:creationId xmlns:a16="http://schemas.microsoft.com/office/drawing/2014/main" id="{839704A3-7F18-4653-B764-6255E0500E63}"/>
              </a:ext>
            </a:extLst>
          </p:cNvPr>
          <p:cNvSpPr txBox="1"/>
          <p:nvPr/>
        </p:nvSpPr>
        <p:spPr>
          <a:xfrm>
            <a:off x="6063534" y="1406004"/>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O(nlog</a:t>
            </a:r>
            <a:r>
              <a:rPr lang="en-US" altLang="zh-CN" sz="2800" i="0" baseline="-25000" dirty="0">
                <a:latin typeface="黑体" panose="02010609060101010101" pitchFamily="49" charset="-122"/>
                <a:ea typeface="黑体" panose="02010609060101010101" pitchFamily="49" charset="-122"/>
                <a:sym typeface="黑体" panose="02010609060101010101" pitchFamily="49" charset="-122"/>
              </a:rPr>
              <a:t>2</a:t>
            </a:r>
            <a:r>
              <a:rPr lang="en-US" altLang="zh-CN" sz="2800" i="0" dirty="0">
                <a:latin typeface="黑体" panose="02010609060101010101" pitchFamily="49" charset="-122"/>
                <a:ea typeface="黑体" panose="02010609060101010101" pitchFamily="49" charset="-122"/>
                <a:sym typeface="黑体" panose="02010609060101010101" pitchFamily="49" charset="-122"/>
              </a:rPr>
              <a:t>n)</a:t>
            </a:r>
            <a:endParaRPr lang="zh-CN" altLang="en-US" sz="2800" i="0" kern="1200" dirty="0">
              <a:latin typeface="+mn-lt"/>
              <a:ea typeface="+mn-ea"/>
            </a:endParaRPr>
          </a:p>
        </p:txBody>
      </p:sp>
      <p:sp>
        <p:nvSpPr>
          <p:cNvPr id="15" name="文本框 14">
            <a:extLst>
              <a:ext uri="{FF2B5EF4-FFF2-40B4-BE49-F238E27FC236}">
                <a16:creationId xmlns:a16="http://schemas.microsoft.com/office/drawing/2014/main" id="{EB019A66-3E01-4D2B-AFDF-B140B918445F}"/>
              </a:ext>
            </a:extLst>
          </p:cNvPr>
          <p:cNvSpPr txBox="1"/>
          <p:nvPr/>
        </p:nvSpPr>
        <p:spPr>
          <a:xfrm>
            <a:off x="6660232" y="2164677"/>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a:t>
            </a:r>
            <a:r>
              <a:rPr lang="en-US" altLang="zh-CN" sz="2800" i="0" dirty="0">
                <a:solidFill>
                  <a:schemeClr val="dk1"/>
                </a:solidFill>
                <a:latin typeface="+mn-lt"/>
                <a:ea typeface="+mn-ea"/>
              </a:rPr>
              <a:t>n</a:t>
            </a:r>
            <a:r>
              <a:rPr lang="en-US" altLang="zh-CN" sz="2800" i="0" baseline="30000" dirty="0">
                <a:solidFill>
                  <a:schemeClr val="dk1"/>
                </a:solidFill>
                <a:latin typeface="+mn-lt"/>
                <a:ea typeface="+mn-ea"/>
              </a:rPr>
              <a:t>2</a:t>
            </a:r>
            <a:r>
              <a:rPr lang="en-US" altLang="zh-CN" sz="2800" i="0" kern="1200" dirty="0">
                <a:solidFill>
                  <a:schemeClr val="dk1"/>
                </a:solidFill>
                <a:latin typeface="+mn-lt"/>
                <a:ea typeface="+mn-ea"/>
                <a:cs typeface="+mn-cs"/>
              </a:rPr>
              <a:t>)</a:t>
            </a:r>
            <a:endParaRPr lang="zh-CN" altLang="en-US" sz="2800" i="0" kern="1200" dirty="0">
              <a:solidFill>
                <a:schemeClr val="dk1"/>
              </a:solidFill>
              <a:latin typeface="+mn-lt"/>
              <a:ea typeface="+mn-ea"/>
              <a:cs typeface="+mn-cs"/>
            </a:endParaRPr>
          </a:p>
        </p:txBody>
      </p:sp>
      <p:sp>
        <p:nvSpPr>
          <p:cNvPr id="13" name="文本框 12">
            <a:extLst>
              <a:ext uri="{FF2B5EF4-FFF2-40B4-BE49-F238E27FC236}">
                <a16:creationId xmlns:a16="http://schemas.microsoft.com/office/drawing/2014/main" id="{EA5FED62-D4B5-4E8C-B7C0-F4B541FBA169}"/>
              </a:ext>
            </a:extLst>
          </p:cNvPr>
          <p:cNvSpPr txBox="1"/>
          <p:nvPr/>
        </p:nvSpPr>
        <p:spPr>
          <a:xfrm>
            <a:off x="6228184" y="2833772"/>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O(nlog</a:t>
            </a:r>
            <a:r>
              <a:rPr lang="en-US" altLang="zh-CN" sz="2800" i="0" baseline="-25000" dirty="0">
                <a:latin typeface="黑体" panose="02010609060101010101" pitchFamily="49" charset="-122"/>
                <a:ea typeface="黑体" panose="02010609060101010101" pitchFamily="49" charset="-122"/>
                <a:sym typeface="黑体" panose="02010609060101010101" pitchFamily="49" charset="-122"/>
              </a:rPr>
              <a:t>2</a:t>
            </a:r>
            <a:r>
              <a:rPr lang="en-US" altLang="zh-CN" sz="2800" i="0" dirty="0">
                <a:latin typeface="黑体" panose="02010609060101010101" pitchFamily="49" charset="-122"/>
                <a:ea typeface="黑体" panose="02010609060101010101" pitchFamily="49" charset="-122"/>
                <a:sym typeface="黑体" panose="02010609060101010101" pitchFamily="49" charset="-122"/>
              </a:rPr>
              <a:t>n)</a:t>
            </a:r>
            <a:endParaRPr lang="zh-CN" altLang="en-US" sz="2800" i="0" kern="1200" dirty="0">
              <a:latin typeface="+mn-lt"/>
              <a:ea typeface="+mn-ea"/>
            </a:endParaRPr>
          </a:p>
        </p:txBody>
      </p:sp>
      <p:sp>
        <p:nvSpPr>
          <p:cNvPr id="17" name="文本框 16">
            <a:extLst>
              <a:ext uri="{FF2B5EF4-FFF2-40B4-BE49-F238E27FC236}">
                <a16:creationId xmlns:a16="http://schemas.microsoft.com/office/drawing/2014/main" id="{2C96D3FC-88DC-4C89-9AA2-7DC72F8FF037}"/>
              </a:ext>
            </a:extLst>
          </p:cNvPr>
          <p:cNvSpPr txBox="1"/>
          <p:nvPr/>
        </p:nvSpPr>
        <p:spPr>
          <a:xfrm>
            <a:off x="6276248" y="3469542"/>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O(log</a:t>
            </a:r>
            <a:r>
              <a:rPr lang="en-US" altLang="zh-CN" sz="2800" i="0" baseline="-25000" dirty="0">
                <a:latin typeface="黑体" panose="02010609060101010101" pitchFamily="49" charset="-122"/>
                <a:ea typeface="黑体" panose="02010609060101010101" pitchFamily="49" charset="-122"/>
                <a:sym typeface="黑体" panose="02010609060101010101" pitchFamily="49" charset="-122"/>
              </a:rPr>
              <a:t>2</a:t>
            </a:r>
            <a:r>
              <a:rPr lang="en-US" altLang="zh-CN" sz="2800" i="0" dirty="0">
                <a:latin typeface="黑体" panose="02010609060101010101" pitchFamily="49" charset="-122"/>
                <a:ea typeface="黑体" panose="02010609060101010101" pitchFamily="49" charset="-122"/>
                <a:sym typeface="黑体" panose="02010609060101010101" pitchFamily="49" charset="-122"/>
              </a:rPr>
              <a:t>n)</a:t>
            </a:r>
            <a:endParaRPr lang="zh-CN" altLang="en-US" sz="2800" i="0" kern="1200" dirty="0">
              <a:latin typeface="+mn-lt"/>
              <a:ea typeface="+mn-ea"/>
            </a:endParaRPr>
          </a:p>
        </p:txBody>
      </p:sp>
      <p:sp>
        <p:nvSpPr>
          <p:cNvPr id="18" name="文本框 17">
            <a:extLst>
              <a:ext uri="{FF2B5EF4-FFF2-40B4-BE49-F238E27FC236}">
                <a16:creationId xmlns:a16="http://schemas.microsoft.com/office/drawing/2014/main" id="{CAD1DC9B-2892-41B3-B4A9-02D64F4DDBB3}"/>
              </a:ext>
            </a:extLst>
          </p:cNvPr>
          <p:cNvSpPr txBox="1"/>
          <p:nvPr/>
        </p:nvSpPr>
        <p:spPr>
          <a:xfrm>
            <a:off x="6228184" y="4976438"/>
            <a:ext cx="1963688" cy="523220"/>
          </a:xfrm>
          <a:prstGeom prst="rect">
            <a:avLst/>
          </a:prstGeom>
          <a:noFill/>
        </p:spPr>
        <p:txBody>
          <a:bodyPr wrap="square">
            <a:spAutoFit/>
          </a:bodyPr>
          <a:lstStyle/>
          <a:p>
            <a:pPr algn="ctr" eaLnBrk="1" hangingPunct="1"/>
            <a:r>
              <a:rPr lang="zh-CN" altLang="en-US" sz="2800" i="0" dirty="0">
                <a:latin typeface="黑体" panose="02010609060101010101" pitchFamily="49" charset="-122"/>
                <a:ea typeface="黑体" panose="02010609060101010101" pitchFamily="49" charset="-122"/>
                <a:sym typeface="黑体" panose="02010609060101010101" pitchFamily="49" charset="-122"/>
              </a:rPr>
              <a:t>最好</a:t>
            </a:r>
            <a:r>
              <a:rPr lang="en-US" altLang="zh-CN" sz="2800" i="0" dirty="0">
                <a:latin typeface="黑体" panose="02010609060101010101" pitchFamily="49" charset="-122"/>
                <a:ea typeface="黑体" panose="02010609060101010101" pitchFamily="49" charset="-122"/>
                <a:sym typeface="黑体" panose="02010609060101010101" pitchFamily="49" charset="-122"/>
              </a:rPr>
              <a:t>O(</a:t>
            </a:r>
            <a:r>
              <a:rPr lang="en-US" altLang="zh-CN" sz="2800" i="0" dirty="0" err="1">
                <a:latin typeface="黑体" panose="02010609060101010101" pitchFamily="49" charset="-122"/>
                <a:ea typeface="黑体" panose="02010609060101010101" pitchFamily="49" charset="-122"/>
                <a:sym typeface="黑体" panose="02010609060101010101" pitchFamily="49" charset="-122"/>
              </a:rPr>
              <a:t>kn</a:t>
            </a:r>
            <a:r>
              <a:rPr lang="en-US" altLang="zh-CN" sz="2800" i="0" dirty="0">
                <a:latin typeface="黑体" panose="02010609060101010101" pitchFamily="49" charset="-122"/>
                <a:ea typeface="黑体" panose="02010609060101010101" pitchFamily="49" charset="-122"/>
                <a:sym typeface="黑体" panose="02010609060101010101" pitchFamily="49" charset="-122"/>
              </a:rPr>
              <a:t>)</a:t>
            </a:r>
            <a:endParaRPr lang="zh-CN" altLang="en-US" sz="2800" i="0" kern="1200" dirty="0">
              <a:latin typeface="+mn-lt"/>
              <a:ea typeface="+mn-ea"/>
            </a:endParaRPr>
          </a:p>
        </p:txBody>
      </p:sp>
      <p:sp>
        <p:nvSpPr>
          <p:cNvPr id="3" name="矩形 2">
            <a:extLst>
              <a:ext uri="{FF2B5EF4-FFF2-40B4-BE49-F238E27FC236}">
                <a16:creationId xmlns:a16="http://schemas.microsoft.com/office/drawing/2014/main" id="{FC7C48E5-4B3C-E810-F759-CE4AE58B7F2D}"/>
              </a:ext>
            </a:extLst>
          </p:cNvPr>
          <p:cNvSpPr/>
          <p:nvPr/>
        </p:nvSpPr>
        <p:spPr>
          <a:xfrm>
            <a:off x="6677208" y="5709370"/>
            <a:ext cx="545342" cy="523220"/>
          </a:xfrm>
          <a:prstGeom prst="rect">
            <a:avLst/>
          </a:prstGeom>
          <a:noFill/>
        </p:spPr>
        <p:txBody>
          <a:bodyPr wrap="none" lIns="91440" tIns="45720" rIns="91440" bIns="45720">
            <a:spAutoFit/>
          </a:bodyPr>
          <a:lstStyle/>
          <a:p>
            <a:pPr algn="ctr"/>
            <a:r>
              <a:rPr lang="en-US" altLang="zh-CN" sz="2800" i="0" dirty="0">
                <a:ln w="22225">
                  <a:solidFill>
                    <a:schemeClr val="accent2"/>
                  </a:solidFill>
                  <a:prstDash val="solid"/>
                </a:ln>
                <a:solidFill>
                  <a:schemeClr val="accent2">
                    <a:lumMod val="40000"/>
                    <a:lumOff val="60000"/>
                  </a:schemeClr>
                </a:solidFill>
              </a:rPr>
              <a:t>×</a:t>
            </a:r>
            <a:endParaRPr lang="zh-CN" altLang="en-US" sz="2800" b="1" i="0"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124588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5" grpId="0"/>
      <p:bldP spid="13" grpId="0"/>
      <p:bldP spid="17" grpId="0"/>
      <p:bldP spid="18" grpId="0"/>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877A6E5-8AD4-41FE-8151-2E8818840A5B}"/>
              </a:ext>
            </a:extLst>
          </p:cNvPr>
          <p:cNvSpPr>
            <a:spLocks noGrp="1" noChangeArrowheads="1"/>
          </p:cNvSpPr>
          <p:nvPr>
            <p:ph type="title" idx="4294967295"/>
          </p:nvPr>
        </p:nvSpPr>
        <p:spPr>
          <a:xfrm>
            <a:off x="539552" y="1124744"/>
            <a:ext cx="8458200" cy="1033264"/>
          </a:xfrm>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zh-CN" altLang="en-US" sz="2800" dirty="0">
                <a:latin typeface="+mn-ea"/>
                <a:ea typeface="+mn-ea"/>
              </a:rPr>
              <a:t>假设对数据</a:t>
            </a:r>
            <a:r>
              <a:rPr lang="en-US" altLang="zh-CN" sz="2800" dirty="0">
                <a:latin typeface="+mn-ea"/>
                <a:ea typeface="+mn-ea"/>
              </a:rPr>
              <a:t>{10</a:t>
            </a:r>
            <a:r>
              <a:rPr lang="zh-CN" altLang="en-US" sz="2800" dirty="0">
                <a:latin typeface="+mn-ea"/>
                <a:ea typeface="+mn-ea"/>
              </a:rPr>
              <a:t>，</a:t>
            </a:r>
            <a:r>
              <a:rPr lang="en-US" altLang="zh-CN" sz="2800" dirty="0">
                <a:latin typeface="+mn-ea"/>
                <a:ea typeface="+mn-ea"/>
              </a:rPr>
              <a:t>20</a:t>
            </a:r>
            <a:r>
              <a:rPr lang="zh-CN" altLang="en-US" sz="2800" dirty="0">
                <a:latin typeface="+mn-ea"/>
                <a:ea typeface="+mn-ea"/>
              </a:rPr>
              <a:t>，</a:t>
            </a:r>
            <a:r>
              <a:rPr lang="en-US" altLang="zh-CN" sz="2800" dirty="0">
                <a:latin typeface="+mn-ea"/>
                <a:ea typeface="+mn-ea"/>
              </a:rPr>
              <a:t>5</a:t>
            </a:r>
            <a:r>
              <a:rPr lang="zh-CN" altLang="en-US" sz="2800" dirty="0">
                <a:latin typeface="+mn-ea"/>
                <a:ea typeface="+mn-ea"/>
              </a:rPr>
              <a:t>，</a:t>
            </a:r>
            <a:r>
              <a:rPr lang="en-US" altLang="zh-CN" sz="2800" dirty="0">
                <a:latin typeface="+mn-ea"/>
                <a:ea typeface="+mn-ea"/>
              </a:rPr>
              <a:t>7</a:t>
            </a:r>
            <a:r>
              <a:rPr lang="zh-CN" altLang="en-US" sz="2800" dirty="0">
                <a:latin typeface="+mn-ea"/>
                <a:ea typeface="+mn-ea"/>
              </a:rPr>
              <a:t>，</a:t>
            </a:r>
            <a:r>
              <a:rPr lang="en-US" altLang="zh-CN" sz="2800" dirty="0">
                <a:latin typeface="+mn-ea"/>
                <a:ea typeface="+mn-ea"/>
              </a:rPr>
              <a:t>9</a:t>
            </a:r>
            <a:r>
              <a:rPr lang="zh-CN" altLang="en-US" sz="2800" dirty="0">
                <a:latin typeface="+mn-ea"/>
                <a:ea typeface="+mn-ea"/>
              </a:rPr>
              <a:t>，</a:t>
            </a:r>
            <a:r>
              <a:rPr lang="en-US" altLang="zh-CN" sz="2800" dirty="0">
                <a:latin typeface="+mn-ea"/>
                <a:ea typeface="+mn-ea"/>
              </a:rPr>
              <a:t>40</a:t>
            </a:r>
            <a:r>
              <a:rPr lang="zh-CN" altLang="en-US" sz="2800" dirty="0">
                <a:latin typeface="+mn-ea"/>
                <a:ea typeface="+mn-ea"/>
              </a:rPr>
              <a:t>，</a:t>
            </a:r>
            <a:r>
              <a:rPr lang="en-US" altLang="zh-CN" sz="2800" dirty="0">
                <a:latin typeface="+mn-ea"/>
                <a:ea typeface="+mn-ea"/>
              </a:rPr>
              <a:t>80}</a:t>
            </a:r>
            <a:r>
              <a:rPr lang="zh-CN" altLang="en-US" sz="2800" dirty="0">
                <a:latin typeface="+mn-ea"/>
                <a:ea typeface="+mn-ea"/>
              </a:rPr>
              <a:t>进行降序排序，写出快速排序的每一趟。</a:t>
            </a:r>
            <a:endParaRPr lang="en-US" altLang="zh-CN" sz="2800" dirty="0">
              <a:latin typeface="+mn-ea"/>
              <a:ea typeface="+mn-ea"/>
              <a:sym typeface="黑体" panose="02010609060101010101" pitchFamily="49" charset="-122"/>
            </a:endParaRPr>
          </a:p>
        </p:txBody>
      </p:sp>
      <p:sp>
        <p:nvSpPr>
          <p:cNvPr id="44035" name="Text Box 3">
            <a:extLst>
              <a:ext uri="{FF2B5EF4-FFF2-40B4-BE49-F238E27FC236}">
                <a16:creationId xmlns:a16="http://schemas.microsoft.com/office/drawing/2014/main" id="{DA41F9B5-6DF2-4606-A793-BD72BFC8D801}"/>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46C0710F-365D-4E48-B6BE-365BF16F1CF3}" type="slidenum">
              <a:rPr lang="zh-CN" altLang="en-US" sz="2400">
                <a:solidFill>
                  <a:srgbClr val="000000"/>
                </a:solidFill>
              </a:rPr>
              <a:pPr algn="r" eaLnBrk="1" hangingPunct="1">
                <a:spcBef>
                  <a:spcPct val="50000"/>
                </a:spcBef>
                <a:buClrTx/>
                <a:buSzTx/>
                <a:buFont typeface="Arial" panose="020B0604020202020204" pitchFamily="34" charset="0"/>
                <a:buNone/>
              </a:pPr>
              <a:t>56</a:t>
            </a:fld>
            <a:endParaRPr lang="en-US" altLang="zh-CN" sz="2400"/>
          </a:p>
        </p:txBody>
      </p:sp>
      <p:sp>
        <p:nvSpPr>
          <p:cNvPr id="2" name="Text Box 4">
            <a:extLst>
              <a:ext uri="{FF2B5EF4-FFF2-40B4-BE49-F238E27FC236}">
                <a16:creationId xmlns:a16="http://schemas.microsoft.com/office/drawing/2014/main" id="{3732E2E1-F25F-4DA5-95EB-33923E15F034}"/>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练习</a:t>
            </a:r>
          </a:p>
        </p:txBody>
      </p:sp>
      <p:sp>
        <p:nvSpPr>
          <p:cNvPr id="3" name="文本框 2">
            <a:extLst>
              <a:ext uri="{FF2B5EF4-FFF2-40B4-BE49-F238E27FC236}">
                <a16:creationId xmlns:a16="http://schemas.microsoft.com/office/drawing/2014/main" id="{365A9E21-4B76-B885-1F91-132F3AA120F3}"/>
              </a:ext>
            </a:extLst>
          </p:cNvPr>
          <p:cNvSpPr txBox="1"/>
          <p:nvPr/>
        </p:nvSpPr>
        <p:spPr>
          <a:xfrm>
            <a:off x="594254" y="2276872"/>
            <a:ext cx="8303840" cy="954107"/>
          </a:xfrm>
          <a:prstGeom prst="rect">
            <a:avLst/>
          </a:prstGeom>
          <a:noFill/>
        </p:spPr>
        <p:txBody>
          <a:bodyPr wrap="square" rtlCol="0">
            <a:spAutoFit/>
          </a:bodyPr>
          <a:lstStyle/>
          <a:p>
            <a:r>
              <a:rPr lang="zh-CN" altLang="en-US" sz="2800" i="0" dirty="0">
                <a:solidFill>
                  <a:srgbClr val="FF0000"/>
                </a:solidFill>
              </a:rPr>
              <a:t>解：</a:t>
            </a:r>
            <a:r>
              <a:rPr lang="zh-CN" altLang="en-US" sz="2800" i="0" dirty="0"/>
              <a:t>第一趟：以</a:t>
            </a:r>
            <a:r>
              <a:rPr lang="en-US" altLang="zh-CN" sz="2800" i="0" dirty="0"/>
              <a:t>10</a:t>
            </a:r>
            <a:r>
              <a:rPr lang="zh-CN" altLang="en-US" sz="2800" i="0" dirty="0"/>
              <a:t>为枢轴：</a:t>
            </a:r>
            <a:endParaRPr lang="en-US" altLang="zh-CN" sz="2800" i="0" dirty="0"/>
          </a:p>
          <a:p>
            <a:r>
              <a:rPr lang="en-US" altLang="zh-CN" sz="2800" i="0" dirty="0"/>
              <a:t>                80  20  40  10  9  7  5  </a:t>
            </a:r>
            <a:endParaRPr lang="zh-CN" altLang="en-US" sz="2800" i="0" dirty="0"/>
          </a:p>
        </p:txBody>
      </p:sp>
      <p:sp>
        <p:nvSpPr>
          <p:cNvPr id="4" name="文本框 3">
            <a:extLst>
              <a:ext uri="{FF2B5EF4-FFF2-40B4-BE49-F238E27FC236}">
                <a16:creationId xmlns:a16="http://schemas.microsoft.com/office/drawing/2014/main" id="{EB6E4C8E-789B-6124-B0D2-D7731EF973B3}"/>
              </a:ext>
            </a:extLst>
          </p:cNvPr>
          <p:cNvSpPr txBox="1"/>
          <p:nvPr/>
        </p:nvSpPr>
        <p:spPr>
          <a:xfrm>
            <a:off x="561854" y="3202013"/>
            <a:ext cx="9162322" cy="954107"/>
          </a:xfrm>
          <a:prstGeom prst="rect">
            <a:avLst/>
          </a:prstGeom>
          <a:noFill/>
        </p:spPr>
        <p:txBody>
          <a:bodyPr wrap="square" rtlCol="0">
            <a:spAutoFit/>
          </a:bodyPr>
          <a:lstStyle/>
          <a:p>
            <a:r>
              <a:rPr lang="zh-CN" altLang="en-US" sz="2800" i="0" dirty="0">
                <a:solidFill>
                  <a:srgbClr val="FF0000"/>
                </a:solidFill>
              </a:rPr>
              <a:t>        </a:t>
            </a:r>
            <a:r>
              <a:rPr lang="zh-CN" altLang="en-US" sz="2800" i="0" dirty="0"/>
              <a:t>第二趟：以</a:t>
            </a:r>
            <a:r>
              <a:rPr lang="en-US" altLang="zh-CN" sz="2800" i="0" dirty="0"/>
              <a:t>80</a:t>
            </a:r>
            <a:r>
              <a:rPr lang="zh-CN" altLang="en-US" sz="2800" i="0" dirty="0"/>
              <a:t>、</a:t>
            </a:r>
            <a:r>
              <a:rPr lang="en-US" altLang="zh-CN" sz="2800" i="0" dirty="0"/>
              <a:t>9</a:t>
            </a:r>
            <a:r>
              <a:rPr lang="zh-CN" altLang="en-US" sz="2800" i="0" dirty="0"/>
              <a:t>为枢轴，分别排前部分、后部分：</a:t>
            </a:r>
            <a:endParaRPr lang="en-US" altLang="zh-CN" sz="2800" i="0" dirty="0"/>
          </a:p>
          <a:p>
            <a:r>
              <a:rPr lang="en-US" altLang="zh-CN" sz="2800" i="0" dirty="0"/>
              <a:t>                80  20  40  10  9  7  5  </a:t>
            </a:r>
            <a:endParaRPr lang="zh-CN" altLang="en-US" sz="2800" i="0" dirty="0"/>
          </a:p>
        </p:txBody>
      </p:sp>
      <p:sp>
        <p:nvSpPr>
          <p:cNvPr id="5" name="矩形 4">
            <a:extLst>
              <a:ext uri="{FF2B5EF4-FFF2-40B4-BE49-F238E27FC236}">
                <a16:creationId xmlns:a16="http://schemas.microsoft.com/office/drawing/2014/main" id="{7F30E703-D9D7-E761-CD8E-B777A3EC4A75}"/>
              </a:ext>
            </a:extLst>
          </p:cNvPr>
          <p:cNvSpPr/>
          <p:nvPr/>
        </p:nvSpPr>
        <p:spPr bwMode="auto">
          <a:xfrm>
            <a:off x="3635896" y="2753925"/>
            <a:ext cx="576064" cy="45306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6" name="矩形 5">
            <a:extLst>
              <a:ext uri="{FF2B5EF4-FFF2-40B4-BE49-F238E27FC236}">
                <a16:creationId xmlns:a16="http://schemas.microsoft.com/office/drawing/2014/main" id="{19CE544B-8454-C215-963E-BD52C6048B14}"/>
              </a:ext>
            </a:extLst>
          </p:cNvPr>
          <p:cNvSpPr/>
          <p:nvPr/>
        </p:nvSpPr>
        <p:spPr bwMode="auto">
          <a:xfrm>
            <a:off x="1979712" y="3720903"/>
            <a:ext cx="576064" cy="45306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9" name="文本框 8">
            <a:extLst>
              <a:ext uri="{FF2B5EF4-FFF2-40B4-BE49-F238E27FC236}">
                <a16:creationId xmlns:a16="http://schemas.microsoft.com/office/drawing/2014/main" id="{A66001B1-2E6B-7411-0C7D-2448787D8780}"/>
              </a:ext>
            </a:extLst>
          </p:cNvPr>
          <p:cNvSpPr txBox="1"/>
          <p:nvPr/>
        </p:nvSpPr>
        <p:spPr>
          <a:xfrm>
            <a:off x="594254" y="4262435"/>
            <a:ext cx="8303840" cy="954107"/>
          </a:xfrm>
          <a:prstGeom prst="rect">
            <a:avLst/>
          </a:prstGeom>
          <a:noFill/>
        </p:spPr>
        <p:txBody>
          <a:bodyPr wrap="square" rtlCol="0">
            <a:spAutoFit/>
          </a:bodyPr>
          <a:lstStyle/>
          <a:p>
            <a:r>
              <a:rPr lang="zh-CN" altLang="en-US" sz="2800" i="0" dirty="0">
                <a:solidFill>
                  <a:srgbClr val="FF0000"/>
                </a:solidFill>
              </a:rPr>
              <a:t>        </a:t>
            </a:r>
            <a:r>
              <a:rPr lang="zh-CN" altLang="en-US" sz="2800" i="0" dirty="0"/>
              <a:t>第三趟：以</a:t>
            </a:r>
            <a:r>
              <a:rPr lang="en-US" altLang="zh-CN" sz="2800" i="0" dirty="0"/>
              <a:t>20</a:t>
            </a:r>
            <a:r>
              <a:rPr lang="zh-CN" altLang="en-US" sz="2800" i="0" dirty="0"/>
              <a:t>、</a:t>
            </a:r>
            <a:r>
              <a:rPr lang="en-US" altLang="zh-CN" sz="2800" i="0" dirty="0"/>
              <a:t>7</a:t>
            </a:r>
            <a:r>
              <a:rPr lang="zh-CN" altLang="en-US" sz="2800" i="0" dirty="0"/>
              <a:t>为枢轴，分别排</a:t>
            </a:r>
            <a:r>
              <a:rPr lang="en-US" altLang="zh-CN" sz="2800" i="0" dirty="0"/>
              <a:t>(20,40)</a:t>
            </a:r>
            <a:r>
              <a:rPr lang="zh-CN" altLang="en-US" sz="2800" i="0" dirty="0"/>
              <a:t>、</a:t>
            </a:r>
            <a:r>
              <a:rPr lang="en-US" altLang="zh-CN" sz="2800" i="0" dirty="0"/>
              <a:t>(7,5)</a:t>
            </a:r>
          </a:p>
          <a:p>
            <a:r>
              <a:rPr lang="en-US" altLang="zh-CN" sz="2800" i="0" dirty="0"/>
              <a:t>                80  40  20  10  9  7  5  </a:t>
            </a:r>
            <a:endParaRPr lang="zh-CN" altLang="en-US" sz="2800" i="0" dirty="0"/>
          </a:p>
        </p:txBody>
      </p:sp>
      <p:sp>
        <p:nvSpPr>
          <p:cNvPr id="10" name="矩形 9">
            <a:extLst>
              <a:ext uri="{FF2B5EF4-FFF2-40B4-BE49-F238E27FC236}">
                <a16:creationId xmlns:a16="http://schemas.microsoft.com/office/drawing/2014/main" id="{89C20C1A-5820-FDAE-59C7-4FF41DCD9DC4}"/>
              </a:ext>
            </a:extLst>
          </p:cNvPr>
          <p:cNvSpPr/>
          <p:nvPr/>
        </p:nvSpPr>
        <p:spPr bwMode="auto">
          <a:xfrm>
            <a:off x="4139952" y="3684041"/>
            <a:ext cx="385192" cy="45306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2" name="矩形 11">
            <a:extLst>
              <a:ext uri="{FF2B5EF4-FFF2-40B4-BE49-F238E27FC236}">
                <a16:creationId xmlns:a16="http://schemas.microsoft.com/office/drawing/2014/main" id="{8759228C-058A-E90B-3ABE-6320E0F82C50}"/>
              </a:ext>
            </a:extLst>
          </p:cNvPr>
          <p:cNvSpPr/>
          <p:nvPr/>
        </p:nvSpPr>
        <p:spPr bwMode="auto">
          <a:xfrm>
            <a:off x="3178696" y="4725651"/>
            <a:ext cx="385192" cy="45306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15" name="矩形 14">
            <a:extLst>
              <a:ext uri="{FF2B5EF4-FFF2-40B4-BE49-F238E27FC236}">
                <a16:creationId xmlns:a16="http://schemas.microsoft.com/office/drawing/2014/main" id="{BCC88C2F-7E8E-12ED-7818-8E5C45242C55}"/>
              </a:ext>
            </a:extLst>
          </p:cNvPr>
          <p:cNvSpPr/>
          <p:nvPr/>
        </p:nvSpPr>
        <p:spPr bwMode="auto">
          <a:xfrm>
            <a:off x="4553848" y="4726828"/>
            <a:ext cx="385192" cy="453063"/>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21" name="文本框 20">
            <a:extLst>
              <a:ext uri="{FF2B5EF4-FFF2-40B4-BE49-F238E27FC236}">
                <a16:creationId xmlns:a16="http://schemas.microsoft.com/office/drawing/2014/main" id="{17BE0046-6F21-377F-4BAB-5742EB368407}"/>
              </a:ext>
            </a:extLst>
          </p:cNvPr>
          <p:cNvSpPr txBox="1"/>
          <p:nvPr/>
        </p:nvSpPr>
        <p:spPr>
          <a:xfrm>
            <a:off x="603258" y="5267876"/>
            <a:ext cx="8303840" cy="954107"/>
          </a:xfrm>
          <a:prstGeom prst="rect">
            <a:avLst/>
          </a:prstGeom>
          <a:noFill/>
        </p:spPr>
        <p:txBody>
          <a:bodyPr wrap="square" rtlCol="0">
            <a:spAutoFit/>
          </a:bodyPr>
          <a:lstStyle/>
          <a:p>
            <a:r>
              <a:rPr lang="zh-CN" altLang="en-US" sz="2800" i="0" dirty="0">
                <a:solidFill>
                  <a:srgbClr val="FF0000"/>
                </a:solidFill>
              </a:rPr>
              <a:t>        </a:t>
            </a:r>
            <a:r>
              <a:rPr lang="zh-CN" altLang="en-US" sz="2800" i="0" dirty="0"/>
              <a:t>第四趟：以</a:t>
            </a:r>
            <a:r>
              <a:rPr lang="en-US" altLang="zh-CN" sz="2800" i="0" dirty="0"/>
              <a:t>40</a:t>
            </a:r>
            <a:r>
              <a:rPr lang="zh-CN" altLang="en-US" sz="2800" i="0" dirty="0"/>
              <a:t>、</a:t>
            </a:r>
            <a:r>
              <a:rPr lang="en-US" altLang="zh-CN" sz="2800" i="0" dirty="0"/>
              <a:t>5</a:t>
            </a:r>
            <a:r>
              <a:rPr lang="zh-CN" altLang="en-US" sz="2800" i="0" dirty="0"/>
              <a:t>为枢轴，分别排</a:t>
            </a:r>
            <a:r>
              <a:rPr lang="en-US" altLang="zh-CN" sz="2800" i="0" dirty="0"/>
              <a:t>(40)</a:t>
            </a:r>
            <a:r>
              <a:rPr lang="zh-CN" altLang="en-US" sz="2800" i="0" dirty="0"/>
              <a:t>、</a:t>
            </a:r>
            <a:r>
              <a:rPr lang="en-US" altLang="zh-CN" sz="2800" i="0" dirty="0"/>
              <a:t>(5)</a:t>
            </a:r>
          </a:p>
          <a:p>
            <a:r>
              <a:rPr lang="en-US" altLang="zh-CN" sz="2800" i="0" dirty="0"/>
              <a:t>                80  40  20  10  9  7  5  </a:t>
            </a:r>
            <a:endParaRPr lang="zh-CN" altLang="en-US" sz="2800" i="0" dirty="0"/>
          </a:p>
        </p:txBody>
      </p:sp>
    </p:spTree>
    <p:extLst>
      <p:ext uri="{BB962C8B-B14F-4D97-AF65-F5344CB8AC3E}">
        <p14:creationId xmlns:p14="http://schemas.microsoft.com/office/powerpoint/2010/main" val="146857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animBg="1"/>
      <p:bldP spid="9" grpId="0"/>
      <p:bldP spid="10" grpId="0" animBg="1"/>
      <p:bldP spid="12" grpId="0" animBg="1"/>
      <p:bldP spid="15" grpId="0" animBg="1"/>
      <p:bldP spid="2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A985DC9-4186-4188-96E2-BF4DC463932B}"/>
              </a:ext>
            </a:extLst>
          </p:cNvPr>
          <p:cNvSpPr>
            <a:spLocks noGrp="1" noChangeArrowheads="1"/>
          </p:cNvSpPr>
          <p:nvPr>
            <p:ph type="title" idx="4294967295"/>
          </p:nvPr>
        </p:nvSpPr>
        <p:spPr>
          <a:xfrm>
            <a:off x="565720" y="1196752"/>
            <a:ext cx="5715000" cy="685800"/>
          </a:xfrm>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zh-CN" altLang="en-US" sz="3200" dirty="0">
                <a:latin typeface="黑体" panose="02010609060101010101" pitchFamily="49" charset="-122"/>
                <a:ea typeface="黑体" panose="02010609060101010101" pitchFamily="49" charset="-122"/>
                <a:sym typeface="黑体" panose="02010609060101010101" pitchFamily="49" charset="-122"/>
              </a:rPr>
              <a:t>一、简单选择排序</a:t>
            </a:r>
            <a:endParaRPr lang="en-US" altLang="zh-CN" sz="3200" dirty="0">
              <a:latin typeface="黑体" panose="02010609060101010101" pitchFamily="49" charset="-122"/>
              <a:ea typeface="黑体" panose="02010609060101010101" pitchFamily="49" charset="-122"/>
              <a:sym typeface="黑体" panose="02010609060101010101" pitchFamily="49" charset="-122"/>
            </a:endParaRPr>
          </a:p>
        </p:txBody>
      </p:sp>
      <p:sp>
        <p:nvSpPr>
          <p:cNvPr id="45059" name="Text Box 3">
            <a:extLst>
              <a:ext uri="{FF2B5EF4-FFF2-40B4-BE49-F238E27FC236}">
                <a16:creationId xmlns:a16="http://schemas.microsoft.com/office/drawing/2014/main" id="{E960CE53-CEA7-4560-A7B4-5E02E806B54E}"/>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81B4DEE1-1A3C-4CA6-A46E-5943C35FBC20}" type="slidenum">
              <a:rPr lang="zh-CN" altLang="en-US" sz="2400">
                <a:solidFill>
                  <a:srgbClr val="000000"/>
                </a:solidFill>
              </a:rPr>
              <a:pPr algn="r" eaLnBrk="1" hangingPunct="1">
                <a:spcBef>
                  <a:spcPct val="50000"/>
                </a:spcBef>
                <a:buClrTx/>
                <a:buSzTx/>
                <a:buFont typeface="Arial" panose="020B0604020202020204" pitchFamily="34" charset="0"/>
                <a:buNone/>
              </a:pPr>
              <a:t>57</a:t>
            </a:fld>
            <a:endParaRPr lang="en-US" altLang="zh-CN" sz="2400"/>
          </a:p>
        </p:txBody>
      </p:sp>
      <p:sp>
        <p:nvSpPr>
          <p:cNvPr id="45061" name="Rectangle 5">
            <a:extLst>
              <a:ext uri="{FF2B5EF4-FFF2-40B4-BE49-F238E27FC236}">
                <a16:creationId xmlns:a16="http://schemas.microsoft.com/office/drawing/2014/main" id="{C4EDC3D7-BCBE-4B39-BE66-9D18FC1349B0}"/>
              </a:ext>
            </a:extLst>
          </p:cNvPr>
          <p:cNvSpPr>
            <a:spLocks noGrp="1" noChangeArrowheads="1"/>
          </p:cNvSpPr>
          <p:nvPr>
            <p:ph type="body" idx="4294967295"/>
          </p:nvPr>
        </p:nvSpPr>
        <p:spPr>
          <a:xfrm>
            <a:off x="190500" y="2040816"/>
            <a:ext cx="8763000" cy="1034008"/>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spcBef>
                <a:spcPct val="30000"/>
              </a:spcBef>
              <a:buClr>
                <a:schemeClr val="tx2"/>
              </a:buClr>
              <a:buSzPct val="50000"/>
              <a:buNone/>
            </a:pPr>
            <a:r>
              <a:rPr lang="zh-CN" altLang="en-US" b="1" dirty="0">
                <a:latin typeface="黑体" panose="02010609060101010101" pitchFamily="49" charset="-122"/>
                <a:ea typeface="黑体" panose="02010609060101010101" pitchFamily="49" charset="-122"/>
                <a:sym typeface="黑体" panose="02010609060101010101" pitchFamily="49" charset="-122"/>
              </a:rPr>
              <a:t>  </a:t>
            </a:r>
            <a:r>
              <a:rPr lang="zh-CN" altLang="en-US" dirty="0">
                <a:latin typeface="+mn-ea"/>
                <a:sym typeface="黑体" panose="02010609060101010101" pitchFamily="49" charset="-122"/>
              </a:rPr>
              <a:t>每一趟(例如第</a:t>
            </a:r>
            <a:r>
              <a:rPr lang="en-US" altLang="zh-CN" dirty="0" err="1">
                <a:latin typeface="+mn-ea"/>
                <a:sym typeface="黑体" panose="02010609060101010101" pitchFamily="49" charset="-122"/>
              </a:rPr>
              <a:t>i</a:t>
            </a:r>
            <a:r>
              <a:rPr lang="zh-CN" altLang="en-US" dirty="0">
                <a:latin typeface="+mn-ea"/>
                <a:sym typeface="黑体" panose="02010609060101010101" pitchFamily="49" charset="-122"/>
              </a:rPr>
              <a:t>趟,</a:t>
            </a:r>
            <a:r>
              <a:rPr lang="en-US" altLang="zh-CN" dirty="0" err="1">
                <a:latin typeface="+mn-ea"/>
                <a:sym typeface="黑体" panose="02010609060101010101" pitchFamily="49" charset="-122"/>
              </a:rPr>
              <a:t>i</a:t>
            </a:r>
            <a:r>
              <a:rPr lang="en-US" altLang="zh-CN" dirty="0">
                <a:latin typeface="+mn-ea"/>
                <a:sym typeface="黑体" panose="02010609060101010101" pitchFamily="49" charset="-122"/>
              </a:rPr>
              <a:t>=0,1,</a:t>
            </a:r>
            <a:r>
              <a:rPr lang="en-US" altLang="zh-CN" dirty="0">
                <a:latin typeface="+mn-ea"/>
                <a:sym typeface="Times New Roman" panose="02020603050405020304" pitchFamily="18" charset="0"/>
              </a:rPr>
              <a:t>…</a:t>
            </a:r>
            <a:r>
              <a:rPr lang="en-US" altLang="zh-CN" dirty="0">
                <a:latin typeface="+mn-ea"/>
                <a:sym typeface="黑体" panose="02010609060101010101" pitchFamily="49" charset="-122"/>
              </a:rPr>
              <a:t>,n-2)</a:t>
            </a:r>
            <a:r>
              <a:rPr lang="zh-CN" altLang="en-US" dirty="0">
                <a:latin typeface="+mn-ea"/>
                <a:sym typeface="黑体" panose="02010609060101010101" pitchFamily="49" charset="-122"/>
              </a:rPr>
              <a:t>在后面</a:t>
            </a:r>
            <a:r>
              <a:rPr lang="en-US" altLang="zh-CN" dirty="0">
                <a:latin typeface="+mn-ea"/>
                <a:sym typeface="黑体" panose="02010609060101010101" pitchFamily="49" charset="-122"/>
              </a:rPr>
              <a:t>n-</a:t>
            </a:r>
            <a:r>
              <a:rPr lang="en-US" altLang="zh-CN" dirty="0" err="1">
                <a:latin typeface="+mn-ea"/>
                <a:sym typeface="黑体" panose="02010609060101010101" pitchFamily="49" charset="-122"/>
              </a:rPr>
              <a:t>i</a:t>
            </a:r>
            <a:r>
              <a:rPr lang="zh-CN" altLang="en-US" dirty="0">
                <a:latin typeface="+mn-ea"/>
                <a:sym typeface="黑体" panose="02010609060101010101" pitchFamily="49" charset="-122"/>
              </a:rPr>
              <a:t>个待</a:t>
            </a:r>
            <a:endParaRPr lang="en-US" altLang="zh-CN" dirty="0">
              <a:latin typeface="+mn-ea"/>
              <a:sym typeface="黑体" panose="02010609060101010101" pitchFamily="49" charset="-122"/>
            </a:endParaRPr>
          </a:p>
          <a:p>
            <a:pPr marL="0" indent="0" eaLnBrk="1" hangingPunct="1">
              <a:spcBef>
                <a:spcPct val="30000"/>
              </a:spcBef>
              <a:buClr>
                <a:schemeClr val="tx2"/>
              </a:buClr>
              <a:buSzPct val="50000"/>
              <a:buNone/>
            </a:pPr>
            <a:r>
              <a:rPr lang="en-US" altLang="zh-CN" dirty="0">
                <a:latin typeface="+mn-ea"/>
                <a:sym typeface="黑体" panose="02010609060101010101" pitchFamily="49" charset="-122"/>
              </a:rPr>
              <a:t>  </a:t>
            </a:r>
            <a:r>
              <a:rPr lang="zh-CN" altLang="en-US" dirty="0">
                <a:latin typeface="+mn-ea"/>
                <a:sym typeface="黑体" panose="02010609060101010101" pitchFamily="49" charset="-122"/>
              </a:rPr>
              <a:t>排序记录中选出关键字最小的记录,与第</a:t>
            </a:r>
            <a:r>
              <a:rPr lang="en-US" altLang="zh-CN" dirty="0" err="1">
                <a:latin typeface="+mn-ea"/>
                <a:sym typeface="黑体" panose="02010609060101010101" pitchFamily="49" charset="-122"/>
              </a:rPr>
              <a:t>i</a:t>
            </a:r>
            <a:r>
              <a:rPr lang="zh-CN" altLang="en-US" dirty="0">
                <a:latin typeface="+mn-ea"/>
                <a:sym typeface="黑体" panose="02010609060101010101" pitchFamily="49" charset="-122"/>
              </a:rPr>
              <a:t>个记录交换</a:t>
            </a:r>
            <a:endParaRPr lang="zh-CN" altLang="en-US" dirty="0">
              <a:latin typeface="+mn-ea"/>
            </a:endParaRPr>
          </a:p>
        </p:txBody>
      </p:sp>
      <p:sp>
        <p:nvSpPr>
          <p:cNvPr id="2" name="Text Box 4">
            <a:extLst>
              <a:ext uri="{FF2B5EF4-FFF2-40B4-BE49-F238E27FC236}">
                <a16:creationId xmlns:a16="http://schemas.microsoft.com/office/drawing/2014/main" id="{B3A40117-8968-4574-8220-5A765C77811C}"/>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第四节　选择排序</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a:extLst>
              <a:ext uri="{FF2B5EF4-FFF2-40B4-BE49-F238E27FC236}">
                <a16:creationId xmlns:a16="http://schemas.microsoft.com/office/drawing/2014/main" id="{27BEBAB5-6D3B-475D-9488-426EA374F0C9}"/>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F843AF2E-755C-44D0-8C37-BC9825D8BF64}" type="slidenum">
              <a:rPr lang="zh-CN" altLang="en-US" sz="2400">
                <a:solidFill>
                  <a:srgbClr val="000000"/>
                </a:solidFill>
              </a:rPr>
              <a:pPr algn="r" eaLnBrk="1" hangingPunct="1">
                <a:spcBef>
                  <a:spcPct val="50000"/>
                </a:spcBef>
                <a:buClrTx/>
                <a:buSzTx/>
                <a:buFont typeface="Arial" panose="020B0604020202020204" pitchFamily="34" charset="0"/>
                <a:buNone/>
              </a:pPr>
              <a:t>58</a:t>
            </a:fld>
            <a:endParaRPr lang="en-US" altLang="zh-CN" sz="2400"/>
          </a:p>
        </p:txBody>
      </p:sp>
      <p:grpSp>
        <p:nvGrpSpPr>
          <p:cNvPr id="46086" name="Group 8">
            <a:extLst>
              <a:ext uri="{FF2B5EF4-FFF2-40B4-BE49-F238E27FC236}">
                <a16:creationId xmlns:a16="http://schemas.microsoft.com/office/drawing/2014/main" id="{0EC01D02-484C-4291-AF8B-256770503E69}"/>
              </a:ext>
            </a:extLst>
          </p:cNvPr>
          <p:cNvGrpSpPr>
            <a:grpSpLocks/>
          </p:cNvGrpSpPr>
          <p:nvPr/>
        </p:nvGrpSpPr>
        <p:grpSpPr bwMode="auto">
          <a:xfrm>
            <a:off x="1716950" y="1268760"/>
            <a:ext cx="4603750" cy="914400"/>
            <a:chOff x="0" y="0"/>
            <a:chExt cx="2900" cy="576"/>
          </a:xfrm>
        </p:grpSpPr>
        <p:sp>
          <p:nvSpPr>
            <p:cNvPr id="46110" name="Text Box 9">
              <a:extLst>
                <a:ext uri="{FF2B5EF4-FFF2-40B4-BE49-F238E27FC236}">
                  <a16:creationId xmlns:a16="http://schemas.microsoft.com/office/drawing/2014/main" id="{0905C06D-9A35-488C-8E4D-33DB3E3192DF}"/>
                </a:ext>
              </a:extLst>
            </p:cNvPr>
            <p:cNvSpPr>
              <a:spLocks noChangeArrowheads="1"/>
            </p:cNvSpPr>
            <p:nvPr/>
          </p:nvSpPr>
          <p:spPr bwMode="auto">
            <a:xfrm>
              <a:off x="96" y="0"/>
              <a:ext cx="28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a:latin typeface="Times New Roman" panose="02020603050405020304" pitchFamily="18" charset="0"/>
                  <a:sym typeface="Times New Roman" panose="02020603050405020304" pitchFamily="18" charset="0"/>
                </a:rPr>
                <a:t>0        1        2        3        4        5    </a:t>
              </a:r>
              <a:endParaRPr lang="en-US" altLang="zh-CN" sz="2400" i="0">
                <a:latin typeface="Times New Roman" panose="02020603050405020304" pitchFamily="18" charset="0"/>
                <a:sym typeface="Times New Roman" panose="02020603050405020304" pitchFamily="18" charset="0"/>
              </a:endParaRPr>
            </a:p>
          </p:txBody>
        </p:sp>
        <p:sp>
          <p:nvSpPr>
            <p:cNvPr id="46111" name="Oval 10">
              <a:extLst>
                <a:ext uri="{FF2B5EF4-FFF2-40B4-BE49-F238E27FC236}">
                  <a16:creationId xmlns:a16="http://schemas.microsoft.com/office/drawing/2014/main" id="{90F45EDB-1FA4-43F3-A420-B27180A2829A}"/>
                </a:ext>
              </a:extLst>
            </p:cNvPr>
            <p:cNvSpPr>
              <a:spLocks noChangeArrowheads="1"/>
            </p:cNvSpPr>
            <p:nvPr/>
          </p:nvSpPr>
          <p:spPr bwMode="auto">
            <a:xfrm>
              <a:off x="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46112" name="Oval 11">
              <a:extLst>
                <a:ext uri="{FF2B5EF4-FFF2-40B4-BE49-F238E27FC236}">
                  <a16:creationId xmlns:a16="http://schemas.microsoft.com/office/drawing/2014/main" id="{9CC3BAA5-6661-4447-A319-E1DD5462E75E}"/>
                </a:ext>
              </a:extLst>
            </p:cNvPr>
            <p:cNvSpPr>
              <a:spLocks noChangeArrowheads="1"/>
            </p:cNvSpPr>
            <p:nvPr/>
          </p:nvSpPr>
          <p:spPr bwMode="auto">
            <a:xfrm>
              <a:off x="240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46113" name="Oval 12">
              <a:extLst>
                <a:ext uri="{FF2B5EF4-FFF2-40B4-BE49-F238E27FC236}">
                  <a16:creationId xmlns:a16="http://schemas.microsoft.com/office/drawing/2014/main" id="{D9A09C3E-B755-4541-A089-E0F619475706}"/>
                </a:ext>
              </a:extLst>
            </p:cNvPr>
            <p:cNvSpPr>
              <a:spLocks noChangeArrowheads="1"/>
            </p:cNvSpPr>
            <p:nvPr/>
          </p:nvSpPr>
          <p:spPr bwMode="auto">
            <a:xfrm>
              <a:off x="432"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46114" name="Oval 13">
              <a:extLst>
                <a:ext uri="{FF2B5EF4-FFF2-40B4-BE49-F238E27FC236}">
                  <a16:creationId xmlns:a16="http://schemas.microsoft.com/office/drawing/2014/main" id="{D071E138-E8B2-4536-9C4C-1AC3D83E7A4F}"/>
                </a:ext>
              </a:extLst>
            </p:cNvPr>
            <p:cNvSpPr>
              <a:spLocks noChangeArrowheads="1"/>
            </p:cNvSpPr>
            <p:nvPr/>
          </p:nvSpPr>
          <p:spPr bwMode="auto">
            <a:xfrm>
              <a:off x="96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46115" name="Oval 14">
              <a:extLst>
                <a:ext uri="{FF2B5EF4-FFF2-40B4-BE49-F238E27FC236}">
                  <a16:creationId xmlns:a16="http://schemas.microsoft.com/office/drawing/2014/main" id="{169CCBB4-7CE2-4F70-BFB7-78EE9ADB08E6}"/>
                </a:ext>
              </a:extLst>
            </p:cNvPr>
            <p:cNvSpPr>
              <a:spLocks noChangeArrowheads="1"/>
            </p:cNvSpPr>
            <p:nvPr/>
          </p:nvSpPr>
          <p:spPr bwMode="auto">
            <a:xfrm>
              <a:off x="1488"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46116" name="Oval 15">
              <a:extLst>
                <a:ext uri="{FF2B5EF4-FFF2-40B4-BE49-F238E27FC236}">
                  <a16:creationId xmlns:a16="http://schemas.microsoft.com/office/drawing/2014/main" id="{E6B9E918-0D12-489D-969A-1A971387CAC9}"/>
                </a:ext>
              </a:extLst>
            </p:cNvPr>
            <p:cNvSpPr>
              <a:spLocks noChangeArrowheads="1"/>
            </p:cNvSpPr>
            <p:nvPr/>
          </p:nvSpPr>
          <p:spPr bwMode="auto">
            <a:xfrm>
              <a:off x="192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grpSp>
      <p:sp>
        <p:nvSpPr>
          <p:cNvPr id="46087" name="Text Box 16">
            <a:extLst>
              <a:ext uri="{FF2B5EF4-FFF2-40B4-BE49-F238E27FC236}">
                <a16:creationId xmlns:a16="http://schemas.microsoft.com/office/drawing/2014/main" id="{4A314DAB-E624-40E7-8A46-981C7B6AD26A}"/>
              </a:ext>
            </a:extLst>
          </p:cNvPr>
          <p:cNvSpPr>
            <a:spLocks noChangeArrowheads="1"/>
          </p:cNvSpPr>
          <p:nvPr/>
        </p:nvSpPr>
        <p:spPr bwMode="auto">
          <a:xfrm>
            <a:off x="6822350" y="2792760"/>
            <a:ext cx="13500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lnSpc>
                <a:spcPct val="90000"/>
              </a:lnSpc>
              <a:spcBef>
                <a:spcPct val="0"/>
              </a:spcBef>
              <a:buClrTx/>
              <a:buSzTx/>
              <a:buFont typeface="Arial" panose="020B0604020202020204" pitchFamily="34" charset="0"/>
              <a:buNone/>
            </a:pPr>
            <a:r>
              <a:rPr lang="zh-CN" altLang="en-US" sz="2000" i="0" dirty="0">
                <a:latin typeface="黑体" panose="02010609060101010101" pitchFamily="49" charset="-122"/>
                <a:ea typeface="黑体" panose="02010609060101010101" pitchFamily="49" charset="-122"/>
                <a:sym typeface="黑体" panose="02010609060101010101" pitchFamily="49" charset="-122"/>
              </a:rPr>
              <a:t>最小者 08</a:t>
            </a:r>
          </a:p>
          <a:p>
            <a:pPr eaLnBrk="1" hangingPunct="1">
              <a:lnSpc>
                <a:spcPct val="90000"/>
              </a:lnSpc>
              <a:spcBef>
                <a:spcPct val="0"/>
              </a:spcBef>
              <a:buClrTx/>
              <a:buSzTx/>
              <a:buFont typeface="Arial" panose="020B0604020202020204" pitchFamily="34" charset="0"/>
              <a:buNone/>
            </a:pPr>
            <a:r>
              <a:rPr lang="zh-CN" altLang="en-US" sz="2000" i="0" dirty="0">
                <a:latin typeface="黑体" panose="02010609060101010101" pitchFamily="49" charset="-122"/>
                <a:ea typeface="黑体" panose="02010609060101010101" pitchFamily="49" charset="-122"/>
                <a:sym typeface="黑体" panose="02010609060101010101" pitchFamily="49" charset="-122"/>
              </a:rPr>
              <a:t>交换21,08</a:t>
            </a:r>
          </a:p>
          <a:p>
            <a:pPr eaLnBrk="1" hangingPunct="1">
              <a:lnSpc>
                <a:spcPct val="90000"/>
              </a:lnSpc>
              <a:spcBef>
                <a:spcPct val="0"/>
              </a:spcBef>
              <a:buClrTx/>
              <a:buSzTx/>
              <a:buFont typeface="Arial" panose="020B0604020202020204" pitchFamily="34" charset="0"/>
              <a:buNone/>
            </a:pP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r>
              <a:rPr lang="zh-CN" altLang="en-US" sz="2000" i="0" dirty="0">
                <a:latin typeface="黑体" panose="02010609060101010101" pitchFamily="49" charset="-122"/>
                <a:ea typeface="黑体" panose="02010609060101010101" pitchFamily="49" charset="-122"/>
                <a:sym typeface="黑体" panose="02010609060101010101" pitchFamily="49" charset="-122"/>
              </a:rPr>
              <a:t>最小者 16</a:t>
            </a:r>
          </a:p>
          <a:p>
            <a:pPr eaLnBrk="1" hangingPunct="1">
              <a:lnSpc>
                <a:spcPct val="90000"/>
              </a:lnSpc>
              <a:spcBef>
                <a:spcPct val="0"/>
              </a:spcBef>
              <a:buClrTx/>
              <a:buSzTx/>
              <a:buFont typeface="Arial" panose="020B0604020202020204" pitchFamily="34" charset="0"/>
              <a:buNone/>
            </a:pPr>
            <a:r>
              <a:rPr lang="zh-CN" altLang="en-US" sz="2000" i="0" dirty="0">
                <a:latin typeface="黑体" panose="02010609060101010101" pitchFamily="49" charset="-122"/>
                <a:ea typeface="黑体" panose="02010609060101010101" pitchFamily="49" charset="-122"/>
                <a:sym typeface="黑体" panose="02010609060101010101" pitchFamily="49" charset="-122"/>
              </a:rPr>
              <a:t>交换25,16</a:t>
            </a:r>
          </a:p>
          <a:p>
            <a:pPr eaLnBrk="1" hangingPunct="1">
              <a:lnSpc>
                <a:spcPct val="90000"/>
              </a:lnSpc>
              <a:spcBef>
                <a:spcPct val="0"/>
              </a:spcBef>
              <a:buClrTx/>
              <a:buSzTx/>
              <a:buFont typeface="Arial" panose="020B0604020202020204" pitchFamily="34" charset="0"/>
              <a:buNone/>
            </a:pP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r>
              <a:rPr lang="zh-CN" altLang="en-US" sz="2000" i="0" dirty="0">
                <a:latin typeface="黑体" panose="02010609060101010101" pitchFamily="49" charset="-122"/>
                <a:ea typeface="黑体" panose="02010609060101010101" pitchFamily="49" charset="-122"/>
                <a:sym typeface="黑体" panose="02010609060101010101" pitchFamily="49" charset="-122"/>
              </a:rPr>
              <a:t>最小者 21</a:t>
            </a:r>
          </a:p>
          <a:p>
            <a:pPr eaLnBrk="1" hangingPunct="1">
              <a:lnSpc>
                <a:spcPct val="90000"/>
              </a:lnSpc>
              <a:spcBef>
                <a:spcPct val="0"/>
              </a:spcBef>
              <a:buClrTx/>
              <a:buSzTx/>
              <a:buFont typeface="Arial" panose="020B0604020202020204" pitchFamily="34" charset="0"/>
              <a:buNone/>
            </a:pPr>
            <a:r>
              <a:rPr lang="zh-CN" altLang="en-US" sz="2000" i="0" dirty="0">
                <a:latin typeface="黑体" panose="02010609060101010101" pitchFamily="49" charset="-122"/>
                <a:ea typeface="黑体" panose="02010609060101010101" pitchFamily="49" charset="-122"/>
                <a:sym typeface="黑体" panose="02010609060101010101" pitchFamily="49" charset="-122"/>
              </a:rPr>
              <a:t>交换49,21</a:t>
            </a:r>
            <a:endParaRPr lang="zh-CN" altLang="en-US" sz="2400" i="0" dirty="0"/>
          </a:p>
        </p:txBody>
      </p:sp>
      <p:grpSp>
        <p:nvGrpSpPr>
          <p:cNvPr id="46088" name="Group 27">
            <a:extLst>
              <a:ext uri="{FF2B5EF4-FFF2-40B4-BE49-F238E27FC236}">
                <a16:creationId xmlns:a16="http://schemas.microsoft.com/office/drawing/2014/main" id="{C3557255-DD53-4A71-A35D-949EF833690C}"/>
              </a:ext>
            </a:extLst>
          </p:cNvPr>
          <p:cNvGrpSpPr>
            <a:grpSpLocks/>
          </p:cNvGrpSpPr>
          <p:nvPr/>
        </p:nvGrpSpPr>
        <p:grpSpPr bwMode="auto">
          <a:xfrm>
            <a:off x="1716950" y="2792760"/>
            <a:ext cx="4343400" cy="533400"/>
            <a:chOff x="0" y="0"/>
            <a:chExt cx="2736" cy="336"/>
          </a:xfrm>
        </p:grpSpPr>
        <p:sp>
          <p:nvSpPr>
            <p:cNvPr id="46104" name="Oval 21">
              <a:extLst>
                <a:ext uri="{FF2B5EF4-FFF2-40B4-BE49-F238E27FC236}">
                  <a16:creationId xmlns:a16="http://schemas.microsoft.com/office/drawing/2014/main" id="{313700E1-6226-46C9-9AAE-D8098E01EB29}"/>
                </a:ext>
              </a:extLst>
            </p:cNvPr>
            <p:cNvSpPr>
              <a:spLocks noChangeArrowheads="1"/>
            </p:cNvSpPr>
            <p:nvPr/>
          </p:nvSpPr>
          <p:spPr bwMode="auto">
            <a:xfrm>
              <a:off x="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46105" name="Oval 22">
              <a:extLst>
                <a:ext uri="{FF2B5EF4-FFF2-40B4-BE49-F238E27FC236}">
                  <a16:creationId xmlns:a16="http://schemas.microsoft.com/office/drawing/2014/main" id="{8FC0F43E-5AE4-4670-A3E7-CC6F11399E08}"/>
                </a:ext>
              </a:extLst>
            </p:cNvPr>
            <p:cNvSpPr>
              <a:spLocks noChangeArrowheads="1"/>
            </p:cNvSpPr>
            <p:nvPr/>
          </p:nvSpPr>
          <p:spPr bwMode="auto">
            <a:xfrm>
              <a:off x="240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3333FF"/>
                  </a:solidFill>
                  <a:latin typeface="Arial" panose="020B0604020202020204" pitchFamily="34" charset="0"/>
                  <a:sym typeface="Arial" panose="020B0604020202020204" pitchFamily="34" charset="0"/>
                </a:rPr>
                <a:t>08</a:t>
              </a:r>
              <a:endParaRPr lang="zh-CN" altLang="en-US" sz="2400" i="0"/>
            </a:p>
          </p:txBody>
        </p:sp>
        <p:sp>
          <p:nvSpPr>
            <p:cNvPr id="46106" name="Oval 23">
              <a:extLst>
                <a:ext uri="{FF2B5EF4-FFF2-40B4-BE49-F238E27FC236}">
                  <a16:creationId xmlns:a16="http://schemas.microsoft.com/office/drawing/2014/main" id="{A6F79F7D-F23F-405F-B127-41364A887417}"/>
                </a:ext>
              </a:extLst>
            </p:cNvPr>
            <p:cNvSpPr>
              <a:spLocks noChangeArrowheads="1"/>
            </p:cNvSpPr>
            <p:nvPr/>
          </p:nvSpPr>
          <p:spPr bwMode="auto">
            <a:xfrm>
              <a:off x="432"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46107" name="Oval 24">
              <a:extLst>
                <a:ext uri="{FF2B5EF4-FFF2-40B4-BE49-F238E27FC236}">
                  <a16:creationId xmlns:a16="http://schemas.microsoft.com/office/drawing/2014/main" id="{6A8A7B1C-A014-4614-A74A-888E4233F10A}"/>
                </a:ext>
              </a:extLst>
            </p:cNvPr>
            <p:cNvSpPr>
              <a:spLocks noChangeArrowheads="1"/>
            </p:cNvSpPr>
            <p:nvPr/>
          </p:nvSpPr>
          <p:spPr bwMode="auto">
            <a:xfrm>
              <a:off x="96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46108" name="Oval 25">
              <a:extLst>
                <a:ext uri="{FF2B5EF4-FFF2-40B4-BE49-F238E27FC236}">
                  <a16:creationId xmlns:a16="http://schemas.microsoft.com/office/drawing/2014/main" id="{25C2C637-C9C7-48EF-8BA5-F147F56DB5A4}"/>
                </a:ext>
              </a:extLst>
            </p:cNvPr>
            <p:cNvSpPr>
              <a:spLocks noChangeArrowheads="1"/>
            </p:cNvSpPr>
            <p:nvPr/>
          </p:nvSpPr>
          <p:spPr bwMode="auto">
            <a:xfrm>
              <a:off x="1488"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46109" name="Oval 26">
              <a:extLst>
                <a:ext uri="{FF2B5EF4-FFF2-40B4-BE49-F238E27FC236}">
                  <a16:creationId xmlns:a16="http://schemas.microsoft.com/office/drawing/2014/main" id="{FD401992-DE8E-4B15-AA5D-CD76609F6CC6}"/>
                </a:ext>
              </a:extLst>
            </p:cNvPr>
            <p:cNvSpPr>
              <a:spLocks noChangeArrowheads="1"/>
            </p:cNvSpPr>
            <p:nvPr/>
          </p:nvSpPr>
          <p:spPr bwMode="auto">
            <a:xfrm>
              <a:off x="192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grpSp>
      <p:grpSp>
        <p:nvGrpSpPr>
          <p:cNvPr id="46089" name="Group 42">
            <a:extLst>
              <a:ext uri="{FF2B5EF4-FFF2-40B4-BE49-F238E27FC236}">
                <a16:creationId xmlns:a16="http://schemas.microsoft.com/office/drawing/2014/main" id="{DEFDB377-7560-4938-87B2-3B5160BF1E23}"/>
              </a:ext>
            </a:extLst>
          </p:cNvPr>
          <p:cNvGrpSpPr>
            <a:grpSpLocks/>
          </p:cNvGrpSpPr>
          <p:nvPr/>
        </p:nvGrpSpPr>
        <p:grpSpPr bwMode="auto">
          <a:xfrm>
            <a:off x="1716950" y="3630960"/>
            <a:ext cx="4343400" cy="533400"/>
            <a:chOff x="0" y="0"/>
            <a:chExt cx="2736" cy="336"/>
          </a:xfrm>
        </p:grpSpPr>
        <p:sp>
          <p:nvSpPr>
            <p:cNvPr id="46098" name="Oval 29">
              <a:extLst>
                <a:ext uri="{FF2B5EF4-FFF2-40B4-BE49-F238E27FC236}">
                  <a16:creationId xmlns:a16="http://schemas.microsoft.com/office/drawing/2014/main" id="{2DB5DF5D-4F6C-4DF7-AA29-C91B71B9F630}"/>
                </a:ext>
              </a:extLst>
            </p:cNvPr>
            <p:cNvSpPr>
              <a:spLocks noChangeArrowheads="1"/>
            </p:cNvSpPr>
            <p:nvPr/>
          </p:nvSpPr>
          <p:spPr bwMode="auto">
            <a:xfrm>
              <a:off x="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46099" name="Oval 30">
              <a:extLst>
                <a:ext uri="{FF2B5EF4-FFF2-40B4-BE49-F238E27FC236}">
                  <a16:creationId xmlns:a16="http://schemas.microsoft.com/office/drawing/2014/main" id="{A04812D6-7707-4A1F-B130-69DDC2615CB0}"/>
                </a:ext>
              </a:extLst>
            </p:cNvPr>
            <p:cNvSpPr>
              <a:spLocks noChangeArrowheads="1"/>
            </p:cNvSpPr>
            <p:nvPr/>
          </p:nvSpPr>
          <p:spPr bwMode="auto">
            <a:xfrm>
              <a:off x="240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hlink"/>
                  </a:solidFill>
                  <a:latin typeface="Arial" panose="020B0604020202020204" pitchFamily="34" charset="0"/>
                  <a:sym typeface="Arial" panose="020B0604020202020204" pitchFamily="34" charset="0"/>
                </a:rPr>
                <a:t>21</a:t>
              </a:r>
              <a:endParaRPr lang="zh-CN" altLang="en-US" sz="2400" i="0"/>
            </a:p>
          </p:txBody>
        </p:sp>
        <p:sp>
          <p:nvSpPr>
            <p:cNvPr id="46100" name="Oval 31">
              <a:extLst>
                <a:ext uri="{FF2B5EF4-FFF2-40B4-BE49-F238E27FC236}">
                  <a16:creationId xmlns:a16="http://schemas.microsoft.com/office/drawing/2014/main" id="{7EC12A89-E706-43C0-9B14-24AA9EC8CFA3}"/>
                </a:ext>
              </a:extLst>
            </p:cNvPr>
            <p:cNvSpPr>
              <a:spLocks noChangeArrowheads="1"/>
            </p:cNvSpPr>
            <p:nvPr/>
          </p:nvSpPr>
          <p:spPr bwMode="auto">
            <a:xfrm>
              <a:off x="432"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46101" name="Oval 32">
              <a:extLst>
                <a:ext uri="{FF2B5EF4-FFF2-40B4-BE49-F238E27FC236}">
                  <a16:creationId xmlns:a16="http://schemas.microsoft.com/office/drawing/2014/main" id="{F042A368-564D-4256-BAF4-CF3C8941EB6D}"/>
                </a:ext>
              </a:extLst>
            </p:cNvPr>
            <p:cNvSpPr>
              <a:spLocks noChangeArrowheads="1"/>
            </p:cNvSpPr>
            <p:nvPr/>
          </p:nvSpPr>
          <p:spPr bwMode="auto">
            <a:xfrm>
              <a:off x="96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46102" name="Oval 33">
              <a:extLst>
                <a:ext uri="{FF2B5EF4-FFF2-40B4-BE49-F238E27FC236}">
                  <a16:creationId xmlns:a16="http://schemas.microsoft.com/office/drawing/2014/main" id="{613DDDCA-EB41-4270-AA15-C57364009439}"/>
                </a:ext>
              </a:extLst>
            </p:cNvPr>
            <p:cNvSpPr>
              <a:spLocks noChangeArrowheads="1"/>
            </p:cNvSpPr>
            <p:nvPr/>
          </p:nvSpPr>
          <p:spPr bwMode="auto">
            <a:xfrm>
              <a:off x="1488"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46103" name="Oval 34">
              <a:extLst>
                <a:ext uri="{FF2B5EF4-FFF2-40B4-BE49-F238E27FC236}">
                  <a16:creationId xmlns:a16="http://schemas.microsoft.com/office/drawing/2014/main" id="{28F611B2-7A6A-42CB-A84F-20690EF89CC2}"/>
                </a:ext>
              </a:extLst>
            </p:cNvPr>
            <p:cNvSpPr>
              <a:spLocks noChangeArrowheads="1"/>
            </p:cNvSpPr>
            <p:nvPr/>
          </p:nvSpPr>
          <p:spPr bwMode="auto">
            <a:xfrm>
              <a:off x="192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Arial" panose="020B0604020202020204" pitchFamily="34" charset="0"/>
                  <a:sym typeface="Arial" panose="020B0604020202020204" pitchFamily="34" charset="0"/>
                </a:rPr>
                <a:t>16</a:t>
              </a:r>
              <a:endParaRPr lang="zh-CN" altLang="en-US" sz="2400" i="0"/>
            </a:p>
          </p:txBody>
        </p:sp>
      </p:grpSp>
      <p:grpSp>
        <p:nvGrpSpPr>
          <p:cNvPr id="46090" name="Group 51">
            <a:extLst>
              <a:ext uri="{FF2B5EF4-FFF2-40B4-BE49-F238E27FC236}">
                <a16:creationId xmlns:a16="http://schemas.microsoft.com/office/drawing/2014/main" id="{28D1E2CF-393C-4E51-9736-A2F24378A229}"/>
              </a:ext>
            </a:extLst>
          </p:cNvPr>
          <p:cNvGrpSpPr>
            <a:grpSpLocks/>
          </p:cNvGrpSpPr>
          <p:nvPr/>
        </p:nvGrpSpPr>
        <p:grpSpPr bwMode="auto">
          <a:xfrm>
            <a:off x="1716950" y="4469160"/>
            <a:ext cx="4343400" cy="533400"/>
            <a:chOff x="0" y="0"/>
            <a:chExt cx="2736" cy="336"/>
          </a:xfrm>
        </p:grpSpPr>
        <p:sp>
          <p:nvSpPr>
            <p:cNvPr id="46092" name="Oval 44">
              <a:extLst>
                <a:ext uri="{FF2B5EF4-FFF2-40B4-BE49-F238E27FC236}">
                  <a16:creationId xmlns:a16="http://schemas.microsoft.com/office/drawing/2014/main" id="{1E0EFFCC-6B37-4C8D-8DEF-4D957DEF87AF}"/>
                </a:ext>
              </a:extLst>
            </p:cNvPr>
            <p:cNvSpPr>
              <a:spLocks noChangeArrowheads="1"/>
            </p:cNvSpPr>
            <p:nvPr/>
          </p:nvSpPr>
          <p:spPr bwMode="auto">
            <a:xfrm>
              <a:off x="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46093" name="Oval 45">
              <a:extLst>
                <a:ext uri="{FF2B5EF4-FFF2-40B4-BE49-F238E27FC236}">
                  <a16:creationId xmlns:a16="http://schemas.microsoft.com/office/drawing/2014/main" id="{FE87DD9A-DC9D-494C-B66F-060AB15AC82D}"/>
                </a:ext>
              </a:extLst>
            </p:cNvPr>
            <p:cNvSpPr>
              <a:spLocks noChangeArrowheads="1"/>
            </p:cNvSpPr>
            <p:nvPr/>
          </p:nvSpPr>
          <p:spPr bwMode="auto">
            <a:xfrm>
              <a:off x="240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Arial" panose="020B0604020202020204" pitchFamily="34" charset="0"/>
                  <a:sym typeface="Arial" panose="020B0604020202020204" pitchFamily="34" charset="0"/>
                </a:rPr>
                <a:t>21</a:t>
              </a:r>
              <a:endParaRPr lang="zh-CN" altLang="en-US" sz="2400" i="0"/>
            </a:p>
          </p:txBody>
        </p:sp>
        <p:sp>
          <p:nvSpPr>
            <p:cNvPr id="46094" name="Oval 46">
              <a:extLst>
                <a:ext uri="{FF2B5EF4-FFF2-40B4-BE49-F238E27FC236}">
                  <a16:creationId xmlns:a16="http://schemas.microsoft.com/office/drawing/2014/main" id="{3FEB0D42-227C-4675-A30B-17CF0C467C56}"/>
                </a:ext>
              </a:extLst>
            </p:cNvPr>
            <p:cNvSpPr>
              <a:spLocks noChangeArrowheads="1"/>
            </p:cNvSpPr>
            <p:nvPr/>
          </p:nvSpPr>
          <p:spPr bwMode="auto">
            <a:xfrm>
              <a:off x="1968"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46095" name="Oval 47">
              <a:extLst>
                <a:ext uri="{FF2B5EF4-FFF2-40B4-BE49-F238E27FC236}">
                  <a16:creationId xmlns:a16="http://schemas.microsoft.com/office/drawing/2014/main" id="{BB540E2B-D5B7-4089-923B-7C97F092E3B5}"/>
                </a:ext>
              </a:extLst>
            </p:cNvPr>
            <p:cNvSpPr>
              <a:spLocks noChangeArrowheads="1"/>
            </p:cNvSpPr>
            <p:nvPr/>
          </p:nvSpPr>
          <p:spPr bwMode="auto">
            <a:xfrm>
              <a:off x="960"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46096" name="Oval 48">
              <a:extLst>
                <a:ext uri="{FF2B5EF4-FFF2-40B4-BE49-F238E27FC236}">
                  <a16:creationId xmlns:a16="http://schemas.microsoft.com/office/drawing/2014/main" id="{72F266B8-9B96-43F4-AEAF-7BE0D58A5B38}"/>
                </a:ext>
              </a:extLst>
            </p:cNvPr>
            <p:cNvSpPr>
              <a:spLocks noChangeArrowheads="1"/>
            </p:cNvSpPr>
            <p:nvPr/>
          </p:nvSpPr>
          <p:spPr bwMode="auto">
            <a:xfrm>
              <a:off x="1488"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46097" name="Oval 50">
              <a:extLst>
                <a:ext uri="{FF2B5EF4-FFF2-40B4-BE49-F238E27FC236}">
                  <a16:creationId xmlns:a16="http://schemas.microsoft.com/office/drawing/2014/main" id="{AE5BA3B5-FBEB-4935-9540-9BF8D55452EC}"/>
                </a:ext>
              </a:extLst>
            </p:cNvPr>
            <p:cNvSpPr>
              <a:spLocks noChangeArrowheads="1"/>
            </p:cNvSpPr>
            <p:nvPr/>
          </p:nvSpPr>
          <p:spPr bwMode="auto">
            <a:xfrm>
              <a:off x="48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grpSp>
      <p:sp>
        <p:nvSpPr>
          <p:cNvPr id="46091" name="Text Box 52">
            <a:extLst>
              <a:ext uri="{FF2B5EF4-FFF2-40B4-BE49-F238E27FC236}">
                <a16:creationId xmlns:a16="http://schemas.microsoft.com/office/drawing/2014/main" id="{D63106F8-5F0D-47BA-AC2A-9849B347ADDE}"/>
              </a:ext>
            </a:extLst>
          </p:cNvPr>
          <p:cNvSpPr>
            <a:spLocks noChangeArrowheads="1"/>
          </p:cNvSpPr>
          <p:nvPr/>
        </p:nvSpPr>
        <p:spPr bwMode="auto">
          <a:xfrm>
            <a:off x="803196" y="2868960"/>
            <a:ext cx="865584"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lnSpc>
                <a:spcPct val="90000"/>
              </a:lnSpc>
              <a:spcBef>
                <a:spcPct val="0"/>
              </a:spcBef>
              <a:buClrTx/>
              <a:buSzTx/>
              <a:buFont typeface="Arial" panose="020B0604020202020204" pitchFamily="34" charset="0"/>
              <a:buNone/>
            </a:pPr>
            <a:r>
              <a:rPr lang="en-US" altLang="zh-CN" sz="2000" i="0" dirty="0" err="1">
                <a:latin typeface="黑体" panose="02010609060101010101" pitchFamily="49" charset="-122"/>
                <a:ea typeface="黑体" panose="02010609060101010101" pitchFamily="49" charset="-122"/>
                <a:sym typeface="黑体" panose="02010609060101010101" pitchFamily="49" charset="-122"/>
              </a:rPr>
              <a:t>i</a:t>
            </a:r>
            <a:r>
              <a:rPr lang="en-US" altLang="zh-CN" sz="2000" i="0" dirty="0">
                <a:latin typeface="黑体" panose="02010609060101010101" pitchFamily="49" charset="-122"/>
                <a:ea typeface="黑体" panose="02010609060101010101" pitchFamily="49" charset="-122"/>
                <a:sym typeface="黑体" panose="02010609060101010101" pitchFamily="49" charset="-122"/>
              </a:rPr>
              <a:t>=0</a:t>
            </a: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r>
              <a:rPr lang="en-US" altLang="zh-CN" sz="2000" i="0" dirty="0" err="1">
                <a:latin typeface="黑体" panose="02010609060101010101" pitchFamily="49" charset="-122"/>
                <a:ea typeface="黑体" panose="02010609060101010101" pitchFamily="49" charset="-122"/>
                <a:sym typeface="黑体" panose="02010609060101010101" pitchFamily="49" charset="-122"/>
              </a:rPr>
              <a:t>i</a:t>
            </a:r>
            <a:r>
              <a:rPr lang="en-US" altLang="zh-CN" sz="2000" i="0" dirty="0">
                <a:latin typeface="黑体" panose="02010609060101010101" pitchFamily="49" charset="-122"/>
                <a:ea typeface="黑体" panose="02010609060101010101" pitchFamily="49" charset="-122"/>
                <a:sym typeface="黑体" panose="02010609060101010101" pitchFamily="49" charset="-122"/>
              </a:rPr>
              <a:t>=1</a:t>
            </a: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r>
              <a:rPr lang="en-US" altLang="zh-CN" sz="2000" i="0" dirty="0" err="1">
                <a:latin typeface="黑体" panose="02010609060101010101" pitchFamily="49" charset="-122"/>
                <a:ea typeface="黑体" panose="02010609060101010101" pitchFamily="49" charset="-122"/>
                <a:sym typeface="黑体" panose="02010609060101010101" pitchFamily="49" charset="-122"/>
              </a:rPr>
              <a:t>i</a:t>
            </a:r>
            <a:r>
              <a:rPr lang="en-US" altLang="zh-CN" sz="2000" i="0" dirty="0">
                <a:latin typeface="黑体" panose="02010609060101010101" pitchFamily="49" charset="-122"/>
                <a:ea typeface="黑体" panose="02010609060101010101" pitchFamily="49" charset="-122"/>
                <a:sym typeface="黑体" panose="02010609060101010101" pitchFamily="49" charset="-122"/>
              </a:rPr>
              <a:t>=2</a:t>
            </a:r>
            <a:endParaRPr lang="zh-CN" altLang="en-US" sz="2400" i="0" dirty="0"/>
          </a:p>
        </p:txBody>
      </p:sp>
      <p:sp>
        <p:nvSpPr>
          <p:cNvPr id="2" name="Text Box 4">
            <a:extLst>
              <a:ext uri="{FF2B5EF4-FFF2-40B4-BE49-F238E27FC236}">
                <a16:creationId xmlns:a16="http://schemas.microsoft.com/office/drawing/2014/main" id="{F7DAC190-BF65-4EEE-95E0-561DB3D345A0}"/>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简单选择排序举例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087">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608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609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08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6087">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08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6091">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609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6087">
                                            <p:txEl>
                                              <p:pRg st="6" end="6"/>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60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Text Box 3">
            <a:extLst>
              <a:ext uri="{FF2B5EF4-FFF2-40B4-BE49-F238E27FC236}">
                <a16:creationId xmlns:a16="http://schemas.microsoft.com/office/drawing/2014/main" id="{0DE75E09-58A3-456C-B8F2-EC2767FDA86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845271FE-4989-475D-8AB2-7E344FF8E0D0}" type="slidenum">
              <a:rPr lang="zh-CN" altLang="en-US" sz="2400">
                <a:solidFill>
                  <a:srgbClr val="000000"/>
                </a:solidFill>
              </a:rPr>
              <a:pPr algn="r" eaLnBrk="1" hangingPunct="1">
                <a:spcBef>
                  <a:spcPct val="50000"/>
                </a:spcBef>
                <a:buClrTx/>
                <a:buSzTx/>
                <a:buFont typeface="Arial" panose="020B0604020202020204" pitchFamily="34" charset="0"/>
                <a:buNone/>
              </a:pPr>
              <a:t>59</a:t>
            </a:fld>
            <a:endParaRPr lang="en-US" altLang="zh-CN" sz="2400"/>
          </a:p>
        </p:txBody>
      </p:sp>
      <p:grpSp>
        <p:nvGrpSpPr>
          <p:cNvPr id="47110" name="Group 6">
            <a:extLst>
              <a:ext uri="{FF2B5EF4-FFF2-40B4-BE49-F238E27FC236}">
                <a16:creationId xmlns:a16="http://schemas.microsoft.com/office/drawing/2014/main" id="{B19D76D8-AFAB-499F-BF47-D409B4F58318}"/>
              </a:ext>
            </a:extLst>
          </p:cNvPr>
          <p:cNvGrpSpPr>
            <a:grpSpLocks/>
          </p:cNvGrpSpPr>
          <p:nvPr/>
        </p:nvGrpSpPr>
        <p:grpSpPr bwMode="auto">
          <a:xfrm>
            <a:off x="1825694" y="1279376"/>
            <a:ext cx="4603750" cy="914400"/>
            <a:chOff x="0" y="0"/>
            <a:chExt cx="2900" cy="576"/>
          </a:xfrm>
        </p:grpSpPr>
        <p:sp>
          <p:nvSpPr>
            <p:cNvPr id="47134" name="Text Box 7">
              <a:extLst>
                <a:ext uri="{FF2B5EF4-FFF2-40B4-BE49-F238E27FC236}">
                  <a16:creationId xmlns:a16="http://schemas.microsoft.com/office/drawing/2014/main" id="{FE1C75CB-FF24-4ECF-B4BE-18019B25F967}"/>
                </a:ext>
              </a:extLst>
            </p:cNvPr>
            <p:cNvSpPr>
              <a:spLocks noChangeArrowheads="1"/>
            </p:cNvSpPr>
            <p:nvPr/>
          </p:nvSpPr>
          <p:spPr bwMode="auto">
            <a:xfrm>
              <a:off x="96" y="0"/>
              <a:ext cx="28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a:latin typeface="Times New Roman" panose="02020603050405020304" pitchFamily="18" charset="0"/>
                  <a:sym typeface="Times New Roman" panose="02020603050405020304" pitchFamily="18" charset="0"/>
                </a:rPr>
                <a:t>0        1        2        3        4        5    </a:t>
              </a:r>
              <a:endParaRPr lang="en-US" altLang="zh-CN" sz="2400" i="0">
                <a:latin typeface="Times New Roman" panose="02020603050405020304" pitchFamily="18" charset="0"/>
                <a:sym typeface="Times New Roman" panose="02020603050405020304" pitchFamily="18" charset="0"/>
              </a:endParaRPr>
            </a:p>
          </p:txBody>
        </p:sp>
        <p:sp>
          <p:nvSpPr>
            <p:cNvPr id="47135" name="Oval 8">
              <a:extLst>
                <a:ext uri="{FF2B5EF4-FFF2-40B4-BE49-F238E27FC236}">
                  <a16:creationId xmlns:a16="http://schemas.microsoft.com/office/drawing/2014/main" id="{9152AC2F-B90C-4B96-BD3C-09AD92C8EC3A}"/>
                </a:ext>
              </a:extLst>
            </p:cNvPr>
            <p:cNvSpPr>
              <a:spLocks noChangeArrowheads="1"/>
            </p:cNvSpPr>
            <p:nvPr/>
          </p:nvSpPr>
          <p:spPr bwMode="auto">
            <a:xfrm>
              <a:off x="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47136" name="Oval 9">
              <a:extLst>
                <a:ext uri="{FF2B5EF4-FFF2-40B4-BE49-F238E27FC236}">
                  <a16:creationId xmlns:a16="http://schemas.microsoft.com/office/drawing/2014/main" id="{44AC913C-ABE1-4D80-A140-734854FE25BE}"/>
                </a:ext>
              </a:extLst>
            </p:cNvPr>
            <p:cNvSpPr>
              <a:spLocks noChangeArrowheads="1"/>
            </p:cNvSpPr>
            <p:nvPr/>
          </p:nvSpPr>
          <p:spPr bwMode="auto">
            <a:xfrm>
              <a:off x="240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47137" name="Oval 10">
              <a:extLst>
                <a:ext uri="{FF2B5EF4-FFF2-40B4-BE49-F238E27FC236}">
                  <a16:creationId xmlns:a16="http://schemas.microsoft.com/office/drawing/2014/main" id="{17892041-6628-470C-8F40-13B46E054F56}"/>
                </a:ext>
              </a:extLst>
            </p:cNvPr>
            <p:cNvSpPr>
              <a:spLocks noChangeArrowheads="1"/>
            </p:cNvSpPr>
            <p:nvPr/>
          </p:nvSpPr>
          <p:spPr bwMode="auto">
            <a:xfrm>
              <a:off x="432"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47138" name="Oval 11">
              <a:extLst>
                <a:ext uri="{FF2B5EF4-FFF2-40B4-BE49-F238E27FC236}">
                  <a16:creationId xmlns:a16="http://schemas.microsoft.com/office/drawing/2014/main" id="{0E811475-D1AF-4741-B053-D9C8603A780E}"/>
                </a:ext>
              </a:extLst>
            </p:cNvPr>
            <p:cNvSpPr>
              <a:spLocks noChangeArrowheads="1"/>
            </p:cNvSpPr>
            <p:nvPr/>
          </p:nvSpPr>
          <p:spPr bwMode="auto">
            <a:xfrm>
              <a:off x="96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47139" name="Oval 12">
              <a:extLst>
                <a:ext uri="{FF2B5EF4-FFF2-40B4-BE49-F238E27FC236}">
                  <a16:creationId xmlns:a16="http://schemas.microsoft.com/office/drawing/2014/main" id="{F0C379B4-02AF-41C4-9327-9CA0662440A1}"/>
                </a:ext>
              </a:extLst>
            </p:cNvPr>
            <p:cNvSpPr>
              <a:spLocks noChangeArrowheads="1"/>
            </p:cNvSpPr>
            <p:nvPr/>
          </p:nvSpPr>
          <p:spPr bwMode="auto">
            <a:xfrm>
              <a:off x="1488"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47140" name="Oval 13">
              <a:extLst>
                <a:ext uri="{FF2B5EF4-FFF2-40B4-BE49-F238E27FC236}">
                  <a16:creationId xmlns:a16="http://schemas.microsoft.com/office/drawing/2014/main" id="{061ACBF3-DA3F-4683-9ED5-B3161B25BC2E}"/>
                </a:ext>
              </a:extLst>
            </p:cNvPr>
            <p:cNvSpPr>
              <a:spLocks noChangeArrowheads="1"/>
            </p:cNvSpPr>
            <p:nvPr/>
          </p:nvSpPr>
          <p:spPr bwMode="auto">
            <a:xfrm>
              <a:off x="192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grpSp>
      <p:sp>
        <p:nvSpPr>
          <p:cNvPr id="47111" name="Text Box 14">
            <a:extLst>
              <a:ext uri="{FF2B5EF4-FFF2-40B4-BE49-F238E27FC236}">
                <a16:creationId xmlns:a16="http://schemas.microsoft.com/office/drawing/2014/main" id="{AABE124B-B5A2-4D6E-A36C-22E235107E93}"/>
              </a:ext>
            </a:extLst>
          </p:cNvPr>
          <p:cNvSpPr>
            <a:spLocks noChangeArrowheads="1"/>
          </p:cNvSpPr>
          <p:nvPr/>
        </p:nvSpPr>
        <p:spPr bwMode="auto">
          <a:xfrm>
            <a:off x="6766118" y="2892613"/>
            <a:ext cx="147829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lnSpc>
                <a:spcPct val="90000"/>
              </a:lnSpc>
              <a:spcBef>
                <a:spcPct val="0"/>
              </a:spcBef>
              <a:buClrTx/>
              <a:buSzTx/>
              <a:buFont typeface="Arial" panose="020B0604020202020204" pitchFamily="34" charset="0"/>
              <a:buNone/>
            </a:pPr>
            <a:r>
              <a:rPr lang="zh-CN" altLang="en-US" sz="2000" i="0" dirty="0">
                <a:latin typeface="黑体" panose="02010609060101010101" pitchFamily="49" charset="-122"/>
                <a:ea typeface="黑体" panose="02010609060101010101" pitchFamily="49" charset="-122"/>
                <a:sym typeface="黑体" panose="02010609060101010101" pitchFamily="49" charset="-122"/>
              </a:rPr>
              <a:t>最小者 25*</a:t>
            </a:r>
          </a:p>
          <a:p>
            <a:pPr eaLnBrk="1" hangingPunct="1">
              <a:lnSpc>
                <a:spcPct val="90000"/>
              </a:lnSpc>
              <a:spcBef>
                <a:spcPct val="0"/>
              </a:spcBef>
              <a:buClrTx/>
              <a:buSzTx/>
              <a:buFont typeface="Arial" panose="020B0604020202020204" pitchFamily="34" charset="0"/>
              <a:buNone/>
            </a:pPr>
            <a:r>
              <a:rPr lang="zh-CN" altLang="en-US" sz="2000" i="0" dirty="0">
                <a:latin typeface="黑体" panose="02010609060101010101" pitchFamily="49" charset="-122"/>
                <a:ea typeface="黑体" panose="02010609060101010101" pitchFamily="49" charset="-122"/>
                <a:sym typeface="黑体" panose="02010609060101010101" pitchFamily="49" charset="-122"/>
              </a:rPr>
              <a:t>不需交换</a:t>
            </a:r>
          </a:p>
          <a:p>
            <a:pPr eaLnBrk="1" hangingPunct="1">
              <a:lnSpc>
                <a:spcPct val="90000"/>
              </a:lnSpc>
              <a:spcBef>
                <a:spcPct val="0"/>
              </a:spcBef>
              <a:buClrTx/>
              <a:buSzTx/>
              <a:buFont typeface="Arial" panose="020B0604020202020204" pitchFamily="34" charset="0"/>
              <a:buNone/>
            </a:pP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r>
              <a:rPr lang="zh-CN" altLang="en-US" sz="2000" i="0" dirty="0">
                <a:latin typeface="黑体" panose="02010609060101010101" pitchFamily="49" charset="-122"/>
                <a:ea typeface="黑体" panose="02010609060101010101" pitchFamily="49" charset="-122"/>
                <a:sym typeface="黑体" panose="02010609060101010101" pitchFamily="49" charset="-122"/>
              </a:rPr>
              <a:t>最小者 25</a:t>
            </a:r>
          </a:p>
          <a:p>
            <a:pPr eaLnBrk="1" hangingPunct="1">
              <a:lnSpc>
                <a:spcPct val="90000"/>
              </a:lnSpc>
              <a:spcBef>
                <a:spcPct val="0"/>
              </a:spcBef>
              <a:buClrTx/>
              <a:buSzTx/>
              <a:buFont typeface="Arial" panose="020B0604020202020204" pitchFamily="34" charset="0"/>
              <a:buNone/>
            </a:pPr>
            <a:r>
              <a:rPr lang="zh-CN" altLang="en-US" sz="2000" i="0" dirty="0">
                <a:latin typeface="黑体" panose="02010609060101010101" pitchFamily="49" charset="-122"/>
                <a:ea typeface="黑体" panose="02010609060101010101" pitchFamily="49" charset="-122"/>
                <a:sym typeface="黑体" panose="02010609060101010101" pitchFamily="49" charset="-122"/>
              </a:rPr>
              <a:t>不需交换</a:t>
            </a:r>
          </a:p>
          <a:p>
            <a:pPr eaLnBrk="1" hangingPunct="1">
              <a:lnSpc>
                <a:spcPct val="90000"/>
              </a:lnSpc>
              <a:spcBef>
                <a:spcPct val="0"/>
              </a:spcBef>
              <a:buClrTx/>
              <a:buSzTx/>
              <a:buFont typeface="Arial" panose="020B0604020202020204" pitchFamily="34" charset="0"/>
              <a:buNone/>
            </a:pP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r>
              <a:rPr lang="zh-CN" altLang="en-US" sz="2000" i="0" dirty="0">
                <a:latin typeface="黑体" panose="02010609060101010101" pitchFamily="49" charset="-122"/>
                <a:ea typeface="黑体" panose="02010609060101010101" pitchFamily="49" charset="-122"/>
                <a:sym typeface="黑体" panose="02010609060101010101" pitchFamily="49" charset="-122"/>
              </a:rPr>
              <a:t>排序结果</a:t>
            </a:r>
            <a:endParaRPr lang="zh-CN" altLang="en-US" sz="2400" i="0" dirty="0"/>
          </a:p>
        </p:txBody>
      </p:sp>
      <p:grpSp>
        <p:nvGrpSpPr>
          <p:cNvPr id="47112" name="Group 37">
            <a:extLst>
              <a:ext uri="{FF2B5EF4-FFF2-40B4-BE49-F238E27FC236}">
                <a16:creationId xmlns:a16="http://schemas.microsoft.com/office/drawing/2014/main" id="{24FE7302-7F8D-4BBF-94D3-518C4ACBAFF1}"/>
              </a:ext>
            </a:extLst>
          </p:cNvPr>
          <p:cNvGrpSpPr>
            <a:grpSpLocks/>
          </p:cNvGrpSpPr>
          <p:nvPr/>
        </p:nvGrpSpPr>
        <p:grpSpPr bwMode="auto">
          <a:xfrm>
            <a:off x="1825694" y="2803376"/>
            <a:ext cx="4419600" cy="533400"/>
            <a:chOff x="0" y="0"/>
            <a:chExt cx="2784" cy="336"/>
          </a:xfrm>
        </p:grpSpPr>
        <p:sp>
          <p:nvSpPr>
            <p:cNvPr id="47128" name="Oval 30">
              <a:extLst>
                <a:ext uri="{FF2B5EF4-FFF2-40B4-BE49-F238E27FC236}">
                  <a16:creationId xmlns:a16="http://schemas.microsoft.com/office/drawing/2014/main" id="{38517F38-F6D5-4779-872A-FA48A295D62D}"/>
                </a:ext>
              </a:extLst>
            </p:cNvPr>
            <p:cNvSpPr>
              <a:spLocks noChangeArrowheads="1"/>
            </p:cNvSpPr>
            <p:nvPr/>
          </p:nvSpPr>
          <p:spPr bwMode="auto">
            <a:xfrm>
              <a:off x="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47129" name="Oval 32">
              <a:extLst>
                <a:ext uri="{FF2B5EF4-FFF2-40B4-BE49-F238E27FC236}">
                  <a16:creationId xmlns:a16="http://schemas.microsoft.com/office/drawing/2014/main" id="{A2ABAD97-3DEB-4A50-9CC9-D0BA393CFA61}"/>
                </a:ext>
              </a:extLst>
            </p:cNvPr>
            <p:cNvSpPr>
              <a:spLocks noChangeArrowheads="1"/>
            </p:cNvSpPr>
            <p:nvPr/>
          </p:nvSpPr>
          <p:spPr bwMode="auto">
            <a:xfrm>
              <a:off x="1968"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47130" name="Oval 33">
              <a:extLst>
                <a:ext uri="{FF2B5EF4-FFF2-40B4-BE49-F238E27FC236}">
                  <a16:creationId xmlns:a16="http://schemas.microsoft.com/office/drawing/2014/main" id="{AEBA4216-4DE5-4FB8-9E39-D05954336203}"/>
                </a:ext>
              </a:extLst>
            </p:cNvPr>
            <p:cNvSpPr>
              <a:spLocks noChangeArrowheads="1"/>
            </p:cNvSpPr>
            <p:nvPr/>
          </p:nvSpPr>
          <p:spPr bwMode="auto">
            <a:xfrm>
              <a:off x="2448"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47131" name="Oval 34">
              <a:extLst>
                <a:ext uri="{FF2B5EF4-FFF2-40B4-BE49-F238E27FC236}">
                  <a16:creationId xmlns:a16="http://schemas.microsoft.com/office/drawing/2014/main" id="{1705DE4B-007B-473A-8C6E-1D397FFB719D}"/>
                </a:ext>
              </a:extLst>
            </p:cNvPr>
            <p:cNvSpPr>
              <a:spLocks noChangeArrowheads="1"/>
            </p:cNvSpPr>
            <p:nvPr/>
          </p:nvSpPr>
          <p:spPr bwMode="auto">
            <a:xfrm>
              <a:off x="1488"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Arial" panose="020B0604020202020204" pitchFamily="34" charset="0"/>
                  <a:sym typeface="Arial" panose="020B0604020202020204" pitchFamily="34" charset="0"/>
                </a:rPr>
                <a:t>25*</a:t>
              </a:r>
              <a:endParaRPr lang="zh-CN" altLang="en-US" sz="2400" i="0"/>
            </a:p>
          </p:txBody>
        </p:sp>
        <p:sp>
          <p:nvSpPr>
            <p:cNvPr id="47132" name="Oval 35">
              <a:extLst>
                <a:ext uri="{FF2B5EF4-FFF2-40B4-BE49-F238E27FC236}">
                  <a16:creationId xmlns:a16="http://schemas.microsoft.com/office/drawing/2014/main" id="{03D07DC7-43B4-423B-97BB-985F6072B747}"/>
                </a:ext>
              </a:extLst>
            </p:cNvPr>
            <p:cNvSpPr>
              <a:spLocks noChangeArrowheads="1"/>
            </p:cNvSpPr>
            <p:nvPr/>
          </p:nvSpPr>
          <p:spPr bwMode="auto">
            <a:xfrm>
              <a:off x="48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47133" name="Oval 36">
              <a:extLst>
                <a:ext uri="{FF2B5EF4-FFF2-40B4-BE49-F238E27FC236}">
                  <a16:creationId xmlns:a16="http://schemas.microsoft.com/office/drawing/2014/main" id="{73213613-EC34-458D-95E1-45F0581467B0}"/>
                </a:ext>
              </a:extLst>
            </p:cNvPr>
            <p:cNvSpPr>
              <a:spLocks noChangeArrowheads="1"/>
            </p:cNvSpPr>
            <p:nvPr/>
          </p:nvSpPr>
          <p:spPr bwMode="auto">
            <a:xfrm>
              <a:off x="96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21</a:t>
              </a:r>
              <a:endParaRPr lang="zh-CN" altLang="en-US" sz="2400" i="0" dirty="0"/>
            </a:p>
          </p:txBody>
        </p:sp>
      </p:grpSp>
      <p:grpSp>
        <p:nvGrpSpPr>
          <p:cNvPr id="47113" name="Group 46">
            <a:extLst>
              <a:ext uri="{FF2B5EF4-FFF2-40B4-BE49-F238E27FC236}">
                <a16:creationId xmlns:a16="http://schemas.microsoft.com/office/drawing/2014/main" id="{CF5E5812-A386-4A58-9C04-13C2A5628C4F}"/>
              </a:ext>
            </a:extLst>
          </p:cNvPr>
          <p:cNvGrpSpPr>
            <a:grpSpLocks/>
          </p:cNvGrpSpPr>
          <p:nvPr/>
        </p:nvGrpSpPr>
        <p:grpSpPr bwMode="auto">
          <a:xfrm>
            <a:off x="1825694" y="3641576"/>
            <a:ext cx="4419600" cy="533400"/>
            <a:chOff x="0" y="0"/>
            <a:chExt cx="2784" cy="336"/>
          </a:xfrm>
        </p:grpSpPr>
        <p:sp>
          <p:nvSpPr>
            <p:cNvPr id="47122" name="Oval 39">
              <a:extLst>
                <a:ext uri="{FF2B5EF4-FFF2-40B4-BE49-F238E27FC236}">
                  <a16:creationId xmlns:a16="http://schemas.microsoft.com/office/drawing/2014/main" id="{4248E524-2984-4592-987A-F2F8F2E1B8F3}"/>
                </a:ext>
              </a:extLst>
            </p:cNvPr>
            <p:cNvSpPr>
              <a:spLocks noChangeArrowheads="1"/>
            </p:cNvSpPr>
            <p:nvPr/>
          </p:nvSpPr>
          <p:spPr bwMode="auto">
            <a:xfrm>
              <a:off x="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08</a:t>
              </a:r>
              <a:endParaRPr lang="zh-CN" altLang="en-US" sz="2400" i="0" dirty="0"/>
            </a:p>
          </p:txBody>
        </p:sp>
        <p:sp>
          <p:nvSpPr>
            <p:cNvPr id="47123" name="Oval 40">
              <a:extLst>
                <a:ext uri="{FF2B5EF4-FFF2-40B4-BE49-F238E27FC236}">
                  <a16:creationId xmlns:a16="http://schemas.microsoft.com/office/drawing/2014/main" id="{3142AE96-3C90-4C88-B72E-ADC7976C743C}"/>
                </a:ext>
              </a:extLst>
            </p:cNvPr>
            <p:cNvSpPr>
              <a:spLocks noChangeArrowheads="1"/>
            </p:cNvSpPr>
            <p:nvPr/>
          </p:nvSpPr>
          <p:spPr bwMode="auto">
            <a:xfrm>
              <a:off x="1968"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Arial" panose="020B0604020202020204" pitchFamily="34" charset="0"/>
                  <a:sym typeface="Arial" panose="020B0604020202020204" pitchFamily="34" charset="0"/>
                </a:rPr>
                <a:t>25</a:t>
              </a:r>
              <a:endParaRPr lang="zh-CN" altLang="en-US" sz="2400" i="0"/>
            </a:p>
          </p:txBody>
        </p:sp>
        <p:sp>
          <p:nvSpPr>
            <p:cNvPr id="47124" name="Oval 41">
              <a:extLst>
                <a:ext uri="{FF2B5EF4-FFF2-40B4-BE49-F238E27FC236}">
                  <a16:creationId xmlns:a16="http://schemas.microsoft.com/office/drawing/2014/main" id="{AA3BE9E3-1159-4654-BA6D-1A01A8EE99B4}"/>
                </a:ext>
              </a:extLst>
            </p:cNvPr>
            <p:cNvSpPr>
              <a:spLocks noChangeArrowheads="1"/>
            </p:cNvSpPr>
            <p:nvPr/>
          </p:nvSpPr>
          <p:spPr bwMode="auto">
            <a:xfrm>
              <a:off x="2448"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47125" name="Oval 43">
              <a:extLst>
                <a:ext uri="{FF2B5EF4-FFF2-40B4-BE49-F238E27FC236}">
                  <a16:creationId xmlns:a16="http://schemas.microsoft.com/office/drawing/2014/main" id="{14B00C0A-1397-4E98-B998-8DDD7166B2AA}"/>
                </a:ext>
              </a:extLst>
            </p:cNvPr>
            <p:cNvSpPr>
              <a:spLocks noChangeArrowheads="1"/>
            </p:cNvSpPr>
            <p:nvPr/>
          </p:nvSpPr>
          <p:spPr bwMode="auto">
            <a:xfrm>
              <a:off x="48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47126" name="Oval 44">
              <a:extLst>
                <a:ext uri="{FF2B5EF4-FFF2-40B4-BE49-F238E27FC236}">
                  <a16:creationId xmlns:a16="http://schemas.microsoft.com/office/drawing/2014/main" id="{C1ADDF7A-2E91-484F-BB55-D429EE62A515}"/>
                </a:ext>
              </a:extLst>
            </p:cNvPr>
            <p:cNvSpPr>
              <a:spLocks noChangeArrowheads="1"/>
            </p:cNvSpPr>
            <p:nvPr/>
          </p:nvSpPr>
          <p:spPr bwMode="auto">
            <a:xfrm>
              <a:off x="96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47127" name="Oval 45">
              <a:extLst>
                <a:ext uri="{FF2B5EF4-FFF2-40B4-BE49-F238E27FC236}">
                  <a16:creationId xmlns:a16="http://schemas.microsoft.com/office/drawing/2014/main" id="{E092DA19-9190-4BBE-B87A-E581EE874BB8}"/>
                </a:ext>
              </a:extLst>
            </p:cNvPr>
            <p:cNvSpPr>
              <a:spLocks noChangeArrowheads="1"/>
            </p:cNvSpPr>
            <p:nvPr/>
          </p:nvSpPr>
          <p:spPr bwMode="auto">
            <a:xfrm>
              <a:off x="1488"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grpSp>
      <p:grpSp>
        <p:nvGrpSpPr>
          <p:cNvPr id="47114" name="Group 55">
            <a:extLst>
              <a:ext uri="{FF2B5EF4-FFF2-40B4-BE49-F238E27FC236}">
                <a16:creationId xmlns:a16="http://schemas.microsoft.com/office/drawing/2014/main" id="{A0A83728-ED08-4AF2-B9B2-B921B9AD19E0}"/>
              </a:ext>
            </a:extLst>
          </p:cNvPr>
          <p:cNvGrpSpPr>
            <a:grpSpLocks/>
          </p:cNvGrpSpPr>
          <p:nvPr/>
        </p:nvGrpSpPr>
        <p:grpSpPr bwMode="auto">
          <a:xfrm>
            <a:off x="1825694" y="4479776"/>
            <a:ext cx="4419600" cy="533400"/>
            <a:chOff x="0" y="0"/>
            <a:chExt cx="2784" cy="336"/>
          </a:xfrm>
        </p:grpSpPr>
        <p:sp>
          <p:nvSpPr>
            <p:cNvPr id="47116" name="Oval 48">
              <a:extLst>
                <a:ext uri="{FF2B5EF4-FFF2-40B4-BE49-F238E27FC236}">
                  <a16:creationId xmlns:a16="http://schemas.microsoft.com/office/drawing/2014/main" id="{F465283D-78DB-4C7A-BBAC-5F97B695EE99}"/>
                </a:ext>
              </a:extLst>
            </p:cNvPr>
            <p:cNvSpPr>
              <a:spLocks noChangeArrowheads="1"/>
            </p:cNvSpPr>
            <p:nvPr/>
          </p:nvSpPr>
          <p:spPr bwMode="auto">
            <a:xfrm>
              <a:off x="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47117" name="Oval 50">
              <a:extLst>
                <a:ext uri="{FF2B5EF4-FFF2-40B4-BE49-F238E27FC236}">
                  <a16:creationId xmlns:a16="http://schemas.microsoft.com/office/drawing/2014/main" id="{38AF8CEF-A470-445F-891A-48E3968989E2}"/>
                </a:ext>
              </a:extLst>
            </p:cNvPr>
            <p:cNvSpPr>
              <a:spLocks noChangeArrowheads="1"/>
            </p:cNvSpPr>
            <p:nvPr/>
          </p:nvSpPr>
          <p:spPr bwMode="auto">
            <a:xfrm>
              <a:off x="2448" y="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47118" name="Oval 51">
              <a:extLst>
                <a:ext uri="{FF2B5EF4-FFF2-40B4-BE49-F238E27FC236}">
                  <a16:creationId xmlns:a16="http://schemas.microsoft.com/office/drawing/2014/main" id="{8FACA579-BFE5-4487-8F50-0D63A593E7D5}"/>
                </a:ext>
              </a:extLst>
            </p:cNvPr>
            <p:cNvSpPr>
              <a:spLocks noChangeArrowheads="1"/>
            </p:cNvSpPr>
            <p:nvPr/>
          </p:nvSpPr>
          <p:spPr bwMode="auto">
            <a:xfrm>
              <a:off x="48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47119" name="Oval 52">
              <a:extLst>
                <a:ext uri="{FF2B5EF4-FFF2-40B4-BE49-F238E27FC236}">
                  <a16:creationId xmlns:a16="http://schemas.microsoft.com/office/drawing/2014/main" id="{2DA943BF-D2CA-46D2-A116-7FABEEA06414}"/>
                </a:ext>
              </a:extLst>
            </p:cNvPr>
            <p:cNvSpPr>
              <a:spLocks noChangeArrowheads="1"/>
            </p:cNvSpPr>
            <p:nvPr/>
          </p:nvSpPr>
          <p:spPr bwMode="auto">
            <a:xfrm>
              <a:off x="96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47120" name="Oval 53">
              <a:extLst>
                <a:ext uri="{FF2B5EF4-FFF2-40B4-BE49-F238E27FC236}">
                  <a16:creationId xmlns:a16="http://schemas.microsoft.com/office/drawing/2014/main" id="{F90EC3F6-A2B4-4247-BDA3-9862610671B1}"/>
                </a:ext>
              </a:extLst>
            </p:cNvPr>
            <p:cNvSpPr>
              <a:spLocks noChangeArrowheads="1"/>
            </p:cNvSpPr>
            <p:nvPr/>
          </p:nvSpPr>
          <p:spPr bwMode="auto">
            <a:xfrm>
              <a:off x="1488"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47121" name="Oval 54">
              <a:extLst>
                <a:ext uri="{FF2B5EF4-FFF2-40B4-BE49-F238E27FC236}">
                  <a16:creationId xmlns:a16="http://schemas.microsoft.com/office/drawing/2014/main" id="{48EB5968-A448-4CCD-B6E7-778FDD848805}"/>
                </a:ext>
              </a:extLst>
            </p:cNvPr>
            <p:cNvSpPr>
              <a:spLocks noChangeArrowheads="1"/>
            </p:cNvSpPr>
            <p:nvPr/>
          </p:nvSpPr>
          <p:spPr bwMode="auto">
            <a:xfrm>
              <a:off x="1968"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grpSp>
      <p:sp>
        <p:nvSpPr>
          <p:cNvPr id="47115" name="Text Box 56">
            <a:extLst>
              <a:ext uri="{FF2B5EF4-FFF2-40B4-BE49-F238E27FC236}">
                <a16:creationId xmlns:a16="http://schemas.microsoft.com/office/drawing/2014/main" id="{20A009A8-1EE1-4007-AD7C-1E5F0D22BE2A}"/>
              </a:ext>
            </a:extLst>
          </p:cNvPr>
          <p:cNvSpPr>
            <a:spLocks noChangeArrowheads="1"/>
          </p:cNvSpPr>
          <p:nvPr/>
        </p:nvSpPr>
        <p:spPr bwMode="auto">
          <a:xfrm>
            <a:off x="789454" y="2852936"/>
            <a:ext cx="86409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lnSpc>
                <a:spcPct val="90000"/>
              </a:lnSpc>
              <a:spcBef>
                <a:spcPct val="0"/>
              </a:spcBef>
              <a:buClrTx/>
              <a:buSzTx/>
              <a:buFont typeface="Arial" panose="020B0604020202020204" pitchFamily="34" charset="0"/>
              <a:buNone/>
            </a:pPr>
            <a:r>
              <a:rPr lang="en-US" altLang="zh-CN" sz="2000" i="0" dirty="0" err="1">
                <a:latin typeface="黑体" panose="02010609060101010101" pitchFamily="49" charset="-122"/>
                <a:ea typeface="黑体" panose="02010609060101010101" pitchFamily="49" charset="-122"/>
                <a:sym typeface="黑体" panose="02010609060101010101" pitchFamily="49" charset="-122"/>
              </a:rPr>
              <a:t>i</a:t>
            </a:r>
            <a:r>
              <a:rPr lang="en-US" altLang="zh-CN" sz="2000" i="0" dirty="0">
                <a:latin typeface="黑体" panose="02010609060101010101" pitchFamily="49" charset="-122"/>
                <a:ea typeface="黑体" panose="02010609060101010101" pitchFamily="49" charset="-122"/>
                <a:sym typeface="黑体" panose="02010609060101010101" pitchFamily="49" charset="-122"/>
              </a:rPr>
              <a:t>=3</a:t>
            </a: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r>
              <a:rPr lang="en-US" altLang="zh-CN" sz="2000" i="0" dirty="0" err="1">
                <a:latin typeface="黑体" panose="02010609060101010101" pitchFamily="49" charset="-122"/>
                <a:ea typeface="黑体" panose="02010609060101010101" pitchFamily="49" charset="-122"/>
                <a:sym typeface="黑体" panose="02010609060101010101" pitchFamily="49" charset="-122"/>
              </a:rPr>
              <a:t>i</a:t>
            </a:r>
            <a:r>
              <a:rPr lang="en-US" altLang="zh-CN" sz="2000" i="0" dirty="0">
                <a:latin typeface="黑体" panose="02010609060101010101" pitchFamily="49" charset="-122"/>
                <a:ea typeface="黑体" panose="02010609060101010101" pitchFamily="49" charset="-122"/>
                <a:sym typeface="黑体" panose="02010609060101010101" pitchFamily="49" charset="-122"/>
              </a:rPr>
              <a:t>=4</a:t>
            </a: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0"/>
              </a:spcBef>
              <a:buClrTx/>
              <a:buSzTx/>
              <a:buFont typeface="Arial" panose="020B0604020202020204" pitchFamily="34" charset="0"/>
              <a:buNone/>
            </a:pPr>
            <a:endParaRPr lang="zh-CN" altLang="en-US" sz="2000" i="0" dirty="0">
              <a:latin typeface="黑体" panose="02010609060101010101" pitchFamily="49" charset="-122"/>
              <a:ea typeface="黑体" panose="02010609060101010101" pitchFamily="49" charset="-122"/>
              <a:sym typeface="黑体" panose="02010609060101010101" pitchFamily="49" charset="-122"/>
            </a:endParaRPr>
          </a:p>
        </p:txBody>
      </p:sp>
      <p:sp>
        <p:nvSpPr>
          <p:cNvPr id="2" name="Text Box 4">
            <a:extLst>
              <a:ext uri="{FF2B5EF4-FFF2-40B4-BE49-F238E27FC236}">
                <a16:creationId xmlns:a16="http://schemas.microsoft.com/office/drawing/2014/main" id="{B6F1A9CB-4075-4B03-A306-A4A02D599A7C}"/>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简单选择排序举例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11">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111">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711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1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7111">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111">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111">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7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1027">
            <a:extLst>
              <a:ext uri="{FF2B5EF4-FFF2-40B4-BE49-F238E27FC236}">
                <a16:creationId xmlns:a16="http://schemas.microsoft.com/office/drawing/2014/main" id="{3D3A3D9E-996F-4C43-8EF2-2AF4920CCEC7}"/>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C418FD3-468A-4C02-8980-AB75658E85C9}" type="slidenum">
              <a:rPr lang="zh-CN" altLang="en-US" sz="2400">
                <a:solidFill>
                  <a:srgbClr val="000000"/>
                </a:solidFill>
              </a:rPr>
              <a:pPr algn="r" eaLnBrk="1" hangingPunct="1">
                <a:spcBef>
                  <a:spcPct val="50000"/>
                </a:spcBef>
                <a:buClrTx/>
                <a:buSzTx/>
                <a:buFont typeface="Arial" panose="020B0604020202020204" pitchFamily="34" charset="0"/>
                <a:buNone/>
              </a:pPr>
              <a:t>6</a:t>
            </a:fld>
            <a:endParaRPr lang="en-US" altLang="zh-CN" sz="2400"/>
          </a:p>
        </p:txBody>
      </p:sp>
      <p:sp>
        <p:nvSpPr>
          <p:cNvPr id="2" name="Text Box 4">
            <a:extLst>
              <a:ext uri="{FF2B5EF4-FFF2-40B4-BE49-F238E27FC236}">
                <a16:creationId xmlns:a16="http://schemas.microsoft.com/office/drawing/2014/main" id="{4421C918-14FC-4545-9257-560293112E6E}"/>
              </a:ext>
            </a:extLst>
          </p:cNvPr>
          <p:cNvSpPr>
            <a:spLocks noChangeArrowheads="1"/>
          </p:cNvSpPr>
          <p:nvPr/>
        </p:nvSpPr>
        <p:spPr bwMode="auto">
          <a:xfrm>
            <a:off x="362272" y="18864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en-US" altLang="zh-CN" sz="4400" i="0" dirty="0" err="1">
                <a:solidFill>
                  <a:schemeClr val="tx2"/>
                </a:solidFill>
                <a:ea typeface="隶书" pitchFamily="49" charset="-122"/>
              </a:rPr>
              <a:t>Stl</a:t>
            </a:r>
            <a:r>
              <a:rPr lang="zh-CN" altLang="en-US" sz="4400" i="0" dirty="0">
                <a:solidFill>
                  <a:schemeClr val="tx2"/>
                </a:solidFill>
                <a:ea typeface="隶书" pitchFamily="49" charset="-122"/>
              </a:rPr>
              <a:t>中的排序算法</a:t>
            </a:r>
          </a:p>
        </p:txBody>
      </p:sp>
      <p:sp>
        <p:nvSpPr>
          <p:cNvPr id="8" name="文本框 7">
            <a:extLst>
              <a:ext uri="{FF2B5EF4-FFF2-40B4-BE49-F238E27FC236}">
                <a16:creationId xmlns:a16="http://schemas.microsoft.com/office/drawing/2014/main" id="{FC9F2F5A-F994-4638-9FDF-0A66196F59FC}"/>
              </a:ext>
            </a:extLst>
          </p:cNvPr>
          <p:cNvSpPr txBox="1"/>
          <p:nvPr/>
        </p:nvSpPr>
        <p:spPr>
          <a:xfrm>
            <a:off x="493712" y="5816022"/>
            <a:ext cx="8326760" cy="523220"/>
          </a:xfrm>
          <a:prstGeom prst="rect">
            <a:avLst/>
          </a:prstGeom>
          <a:noFill/>
        </p:spPr>
        <p:txBody>
          <a:bodyPr wrap="square">
            <a:spAutoFit/>
          </a:bodyPr>
          <a:lstStyle/>
          <a:p>
            <a:r>
              <a:rPr lang="en-US" altLang="zh-CN" sz="2800" b="0" i="0" dirty="0">
                <a:latin typeface="+mn-ea"/>
                <a:ea typeface="+mn-ea"/>
                <a:hlinkClick r:id="rId2"/>
              </a:rPr>
              <a:t>C++ STL</a:t>
            </a:r>
            <a:r>
              <a:rPr lang="zh-CN" altLang="en-US" sz="2800" b="0" i="0" dirty="0">
                <a:latin typeface="+mn-ea"/>
                <a:ea typeface="+mn-ea"/>
                <a:hlinkClick r:id="rId2"/>
              </a:rPr>
              <a:t>常用算法（排序、合并、搜索和分区）</a:t>
            </a:r>
            <a:endParaRPr lang="zh-CN" altLang="en-US" sz="2800" b="0" i="0" dirty="0">
              <a:latin typeface="+mn-ea"/>
              <a:ea typeface="+mn-ea"/>
            </a:endParaRPr>
          </a:p>
        </p:txBody>
      </p:sp>
      <p:sp>
        <p:nvSpPr>
          <p:cNvPr id="5" name="Rectangle 1">
            <a:extLst>
              <a:ext uri="{FF2B5EF4-FFF2-40B4-BE49-F238E27FC236}">
                <a16:creationId xmlns:a16="http://schemas.microsoft.com/office/drawing/2014/main" id="{199DABB9-EB17-433E-B17B-90209489B7E7}"/>
              </a:ext>
            </a:extLst>
          </p:cNvPr>
          <p:cNvSpPr>
            <a:spLocks noChangeArrowheads="1"/>
          </p:cNvSpPr>
          <p:nvPr/>
        </p:nvSpPr>
        <p:spPr bwMode="auto">
          <a:xfrm>
            <a:off x="611560" y="1345411"/>
            <a:ext cx="8064896"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mn-ea"/>
                <a:ea typeface="+mn-ea"/>
              </a:rPr>
              <a:t>template &lt;class RandomAccessIterator, class </a:t>
            </a:r>
            <a:endParaRPr kumimoji="0" lang="en-US" altLang="zh-CN" sz="2800" b="0" i="0" u="none" strike="noStrike" cap="none" normalizeH="0" baseline="0" dirty="0">
              <a:ln>
                <a:noFill/>
              </a:ln>
              <a:solidFill>
                <a:schemeClr val="tx1"/>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mn-ea"/>
                <a:ea typeface="+mn-ea"/>
              </a:rPr>
              <a:t>Compare&gt; </a:t>
            </a:r>
            <a:endParaRPr kumimoji="0" lang="en-US" altLang="zh-CN" sz="2800" b="0" i="0" u="none" strike="noStrike" cap="none" normalizeH="0" baseline="0" dirty="0">
              <a:ln>
                <a:noFill/>
              </a:ln>
              <a:solidFill>
                <a:schemeClr val="tx1"/>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chemeClr val="tx1"/>
                </a:solidFill>
                <a:effectLst/>
                <a:latin typeface="+mn-ea"/>
                <a:ea typeface="+mn-ea"/>
              </a:rPr>
              <a:t>void </a:t>
            </a:r>
            <a:r>
              <a:rPr kumimoji="0" lang="zh-CN" altLang="zh-CN" sz="2800" b="0" i="0" u="none" strike="noStrike" cap="none" normalizeH="0" baseline="0" dirty="0">
                <a:ln>
                  <a:noFill/>
                </a:ln>
                <a:solidFill>
                  <a:srgbClr val="FF0000"/>
                </a:solidFill>
                <a:effectLst/>
                <a:latin typeface="+mn-ea"/>
                <a:ea typeface="+mn-ea"/>
              </a:rPr>
              <a:t>sort</a:t>
            </a:r>
            <a:r>
              <a:rPr kumimoji="0" lang="zh-CN" altLang="zh-CN" sz="2800" b="0" i="0" u="none" strike="noStrike" cap="none" normalizeH="0" baseline="0" dirty="0">
                <a:ln>
                  <a:noFill/>
                </a:ln>
                <a:solidFill>
                  <a:schemeClr val="tx1"/>
                </a:solidFill>
                <a:effectLst/>
                <a:latin typeface="+mn-ea"/>
                <a:ea typeface="+mn-ea"/>
              </a:rPr>
              <a:t> (RandomAccessIterator first, </a:t>
            </a:r>
            <a:endParaRPr kumimoji="0" lang="en-US" altLang="zh-CN" sz="2800" b="0" i="0" u="none" strike="noStrike" cap="none" normalizeH="0" baseline="0" dirty="0">
              <a:ln>
                <a:noFill/>
              </a:ln>
              <a:solidFill>
                <a:schemeClr val="tx1"/>
              </a:solidFill>
              <a:effectLst/>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mn-ea"/>
                <a:ea typeface="+mn-ea"/>
              </a:rPr>
              <a:t>     </a:t>
            </a:r>
            <a:r>
              <a:rPr kumimoji="0" lang="zh-CN" altLang="zh-CN" sz="2800" b="0" i="0" u="none" strike="noStrike" cap="none" normalizeH="0" baseline="0" dirty="0">
                <a:ln>
                  <a:noFill/>
                </a:ln>
                <a:solidFill>
                  <a:schemeClr val="tx1"/>
                </a:solidFill>
                <a:effectLst/>
                <a:latin typeface="+mn-ea"/>
                <a:ea typeface="+mn-ea"/>
              </a:rPr>
              <a:t>RandomAccessIterator last, Compare comp)</a:t>
            </a:r>
            <a:r>
              <a:rPr kumimoji="0" lang="zh-CN" altLang="zh-CN" sz="1000" b="0" i="0" u="none" strike="noStrike" cap="none" normalizeH="0" baseline="0" dirty="0">
                <a:ln>
                  <a:noFill/>
                </a:ln>
                <a:solidFill>
                  <a:schemeClr val="tx1"/>
                </a:solidFill>
                <a:effectLst/>
                <a:latin typeface="+mn-ea"/>
                <a:ea typeface="+mn-ea"/>
              </a:rPr>
              <a:t>;</a:t>
            </a:r>
            <a:endParaRPr kumimoji="0" lang="zh-CN" altLang="zh-CN" sz="1800" b="0" i="0" u="none" strike="noStrike" cap="none" normalizeH="0" baseline="0" dirty="0">
              <a:ln>
                <a:noFill/>
              </a:ln>
              <a:solidFill>
                <a:schemeClr val="tx1"/>
              </a:solidFill>
              <a:effectLst/>
              <a:latin typeface="+mn-ea"/>
              <a:ea typeface="+mn-ea"/>
            </a:endParaRPr>
          </a:p>
        </p:txBody>
      </p:sp>
      <p:sp>
        <p:nvSpPr>
          <p:cNvPr id="11" name="文本框 10">
            <a:extLst>
              <a:ext uri="{FF2B5EF4-FFF2-40B4-BE49-F238E27FC236}">
                <a16:creationId xmlns:a16="http://schemas.microsoft.com/office/drawing/2014/main" id="{B2D89FBD-E2DC-4DE9-BA2C-46174EFD08FA}"/>
              </a:ext>
            </a:extLst>
          </p:cNvPr>
          <p:cNvSpPr txBox="1"/>
          <p:nvPr/>
        </p:nvSpPr>
        <p:spPr>
          <a:xfrm>
            <a:off x="539552" y="3534550"/>
            <a:ext cx="8458200" cy="2246769"/>
          </a:xfrm>
          <a:prstGeom prst="rect">
            <a:avLst/>
          </a:prstGeom>
          <a:noFill/>
        </p:spPr>
        <p:txBody>
          <a:bodyPr wrap="square">
            <a:spAutoFit/>
          </a:bodyPr>
          <a:lstStyle/>
          <a:p>
            <a:r>
              <a:rPr lang="en-US" altLang="zh-CN" sz="2800" b="0" i="0" dirty="0">
                <a:latin typeface="+mn-ea"/>
                <a:ea typeface="+mn-ea"/>
              </a:rPr>
              <a:t>template &lt;class </a:t>
            </a:r>
            <a:r>
              <a:rPr lang="en-US" altLang="zh-CN" sz="2800" b="0" i="0" dirty="0" err="1">
                <a:latin typeface="+mn-ea"/>
                <a:ea typeface="+mn-ea"/>
              </a:rPr>
              <a:t>RandomAccessIterator</a:t>
            </a:r>
            <a:r>
              <a:rPr lang="en-US" altLang="zh-CN" sz="2800" b="0" i="0" dirty="0">
                <a:latin typeface="+mn-ea"/>
                <a:ea typeface="+mn-ea"/>
              </a:rPr>
              <a:t>, class Compare&gt; </a:t>
            </a:r>
          </a:p>
          <a:p>
            <a:r>
              <a:rPr lang="en-US" altLang="zh-CN" sz="2800" b="0" i="0" dirty="0">
                <a:latin typeface="+mn-ea"/>
                <a:ea typeface="+mn-ea"/>
              </a:rPr>
              <a:t>void </a:t>
            </a:r>
            <a:r>
              <a:rPr lang="en-US" altLang="zh-CN" sz="2800" b="0" i="0" dirty="0" err="1">
                <a:solidFill>
                  <a:srgbClr val="FF0000"/>
                </a:solidFill>
                <a:latin typeface="+mn-ea"/>
                <a:ea typeface="+mn-ea"/>
              </a:rPr>
              <a:t>stable_sort</a:t>
            </a:r>
            <a:r>
              <a:rPr lang="en-US" altLang="zh-CN" sz="2800" b="0" i="0" dirty="0">
                <a:solidFill>
                  <a:srgbClr val="FF0000"/>
                </a:solidFill>
                <a:latin typeface="+mn-ea"/>
                <a:ea typeface="+mn-ea"/>
              </a:rPr>
              <a:t> </a:t>
            </a:r>
            <a:r>
              <a:rPr lang="en-US" altLang="zh-CN" sz="2800" b="0" i="0" dirty="0">
                <a:latin typeface="+mn-ea"/>
                <a:ea typeface="+mn-ea"/>
              </a:rPr>
              <a:t>( </a:t>
            </a:r>
            <a:r>
              <a:rPr lang="en-US" altLang="zh-CN" sz="2800" b="0" i="0" dirty="0" err="1">
                <a:latin typeface="+mn-ea"/>
                <a:ea typeface="+mn-ea"/>
              </a:rPr>
              <a:t>RandomAccessIterator</a:t>
            </a:r>
            <a:r>
              <a:rPr lang="en-US" altLang="zh-CN" sz="2800" b="0" i="0" dirty="0">
                <a:latin typeface="+mn-ea"/>
                <a:ea typeface="+mn-ea"/>
              </a:rPr>
              <a:t> first, </a:t>
            </a:r>
          </a:p>
          <a:p>
            <a:r>
              <a:rPr lang="en-US" altLang="zh-CN" sz="2800" b="0" i="0" dirty="0">
                <a:latin typeface="+mn-ea"/>
                <a:ea typeface="+mn-ea"/>
              </a:rPr>
              <a:t>          </a:t>
            </a:r>
            <a:r>
              <a:rPr lang="en-US" altLang="zh-CN" sz="2800" b="0" i="0" dirty="0" err="1">
                <a:latin typeface="+mn-ea"/>
                <a:ea typeface="+mn-ea"/>
              </a:rPr>
              <a:t>RandomAccessIterator</a:t>
            </a:r>
            <a:r>
              <a:rPr lang="en-US" altLang="zh-CN" sz="2800" b="0" i="0" dirty="0">
                <a:latin typeface="+mn-ea"/>
                <a:ea typeface="+mn-ea"/>
              </a:rPr>
              <a:t> last, Compare comp );</a:t>
            </a:r>
            <a:endParaRPr lang="zh-CN" altLang="en-US" sz="2800" b="0" i="0" dirty="0">
              <a:latin typeface="+mn-ea"/>
              <a:ea typeface="+mn-ea"/>
            </a:endParaRPr>
          </a:p>
        </p:txBody>
      </p:sp>
    </p:spTree>
    <p:extLst>
      <p:ext uri="{BB962C8B-B14F-4D97-AF65-F5344CB8AC3E}">
        <p14:creationId xmlns:p14="http://schemas.microsoft.com/office/powerpoint/2010/main" val="364581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a:extLst>
              <a:ext uri="{FF2B5EF4-FFF2-40B4-BE49-F238E27FC236}">
                <a16:creationId xmlns:a16="http://schemas.microsoft.com/office/drawing/2014/main" id="{98A36C31-9D52-4F33-B480-1DE773A00375}"/>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5F60514F-17C5-4938-AFA1-26F314344F0F}" type="slidenum">
              <a:rPr lang="zh-CN" altLang="en-US" sz="2400">
                <a:solidFill>
                  <a:srgbClr val="000000"/>
                </a:solidFill>
              </a:rPr>
              <a:pPr algn="r" eaLnBrk="1" hangingPunct="1">
                <a:spcBef>
                  <a:spcPct val="50000"/>
                </a:spcBef>
                <a:buClrTx/>
                <a:buSzTx/>
                <a:buFont typeface="Arial" panose="020B0604020202020204" pitchFamily="34" charset="0"/>
                <a:buNone/>
              </a:pPr>
              <a:t>60</a:t>
            </a:fld>
            <a:endParaRPr lang="en-US" altLang="zh-CN" sz="2400"/>
          </a:p>
        </p:txBody>
      </p:sp>
      <p:sp>
        <p:nvSpPr>
          <p:cNvPr id="48133" name="Rectangle 5">
            <a:extLst>
              <a:ext uri="{FF2B5EF4-FFF2-40B4-BE49-F238E27FC236}">
                <a16:creationId xmlns:a16="http://schemas.microsoft.com/office/drawing/2014/main" id="{7E2CF848-F3F4-4449-B4CF-3CEA201B44FE}"/>
              </a:ext>
            </a:extLst>
          </p:cNvPr>
          <p:cNvSpPr>
            <a:spLocks noGrp="1" noChangeArrowheads="1"/>
          </p:cNvSpPr>
          <p:nvPr>
            <p:ph type="body" idx="4294967295"/>
          </p:nvPr>
        </p:nvSpPr>
        <p:spPr>
          <a:xfrm>
            <a:off x="539552" y="1268760"/>
            <a:ext cx="8763000" cy="2448272"/>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直接选择排序的关键字比较次数 </a:t>
            </a:r>
            <a:r>
              <a:rPr lang="en-US" altLang="zh-CN" dirty="0">
                <a:latin typeface="黑体" panose="02010609060101010101" pitchFamily="49" charset="-122"/>
                <a:ea typeface="黑体" panose="02010609060101010101" pitchFamily="49" charset="-122"/>
                <a:sym typeface="黑体" panose="02010609060101010101" pitchFamily="49" charset="-122"/>
              </a:rPr>
              <a:t>KCN </a:t>
            </a:r>
            <a:r>
              <a:rPr lang="zh-CN" altLang="en-US" dirty="0">
                <a:latin typeface="黑体" panose="02010609060101010101" pitchFamily="49" charset="-122"/>
                <a:ea typeface="黑体" panose="02010609060101010101" pitchFamily="49" charset="-122"/>
                <a:sym typeface="黑体" panose="02010609060101010101" pitchFamily="49" charset="-122"/>
              </a:rPr>
              <a:t>与记录的初始排列无关。</a:t>
            </a:r>
          </a:p>
          <a:p>
            <a:pPr eaLnBrk="1" hangingPunct="1">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设整个待排序记录序列有</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zh-CN" altLang="en-US" dirty="0">
                <a:latin typeface="黑体" panose="02010609060101010101" pitchFamily="49" charset="-122"/>
                <a:ea typeface="黑体" panose="02010609060101010101" pitchFamily="49" charset="-122"/>
                <a:sym typeface="黑体" panose="02010609060101010101" pitchFamily="49" charset="-122"/>
              </a:rPr>
              <a:t>个记录,则第</a:t>
            </a:r>
            <a:r>
              <a:rPr lang="en-US" altLang="zh-CN" dirty="0" err="1">
                <a:latin typeface="黑体" panose="02010609060101010101" pitchFamily="49" charset="-122"/>
                <a:ea typeface="黑体" panose="02010609060101010101" pitchFamily="49" charset="-122"/>
                <a:sym typeface="黑体" panose="02010609060101010101" pitchFamily="49" charset="-122"/>
              </a:rPr>
              <a:t>i</a:t>
            </a:r>
            <a:r>
              <a:rPr lang="zh-CN" altLang="en-US" dirty="0">
                <a:latin typeface="黑体" panose="02010609060101010101" pitchFamily="49" charset="-122"/>
                <a:ea typeface="黑体" panose="02010609060101010101" pitchFamily="49" charset="-122"/>
                <a:sym typeface="黑体" panose="02010609060101010101" pitchFamily="49" charset="-122"/>
              </a:rPr>
              <a:t>趟选择具有最小关键字记录所需的比较次数总是 </a:t>
            </a:r>
            <a:r>
              <a:rPr lang="en-US" altLang="zh-CN" dirty="0">
                <a:latin typeface="黑体" panose="02010609060101010101" pitchFamily="49" charset="-122"/>
                <a:ea typeface="黑体" panose="02010609060101010101" pitchFamily="49" charset="-122"/>
                <a:sym typeface="黑体" panose="02010609060101010101" pitchFamily="49" charset="-122"/>
              </a:rPr>
              <a:t>n-i-1</a:t>
            </a:r>
            <a:r>
              <a:rPr lang="zh-CN" altLang="en-US" dirty="0">
                <a:latin typeface="黑体" panose="02010609060101010101" pitchFamily="49" charset="-122"/>
                <a:ea typeface="黑体" panose="02010609060101010101" pitchFamily="49" charset="-122"/>
                <a:sym typeface="黑体" panose="02010609060101010101" pitchFamily="49" charset="-122"/>
              </a:rPr>
              <a:t>次。总的关键字比较次数为</a:t>
            </a:r>
            <a:endParaRPr lang="zh-CN" altLang="en-US" dirty="0"/>
          </a:p>
        </p:txBody>
      </p:sp>
      <p:graphicFrame>
        <p:nvGraphicFramePr>
          <p:cNvPr id="48135" name="Object 7">
            <a:extLst>
              <a:ext uri="{FF2B5EF4-FFF2-40B4-BE49-F238E27FC236}">
                <a16:creationId xmlns:a16="http://schemas.microsoft.com/office/drawing/2014/main" id="{1A92035A-E7F5-466F-BFC6-8BD7598384E9}"/>
              </a:ext>
            </a:extLst>
          </p:cNvPr>
          <p:cNvGraphicFramePr>
            <a:graphicFrameLocks noChangeAspect="1"/>
          </p:cNvGraphicFramePr>
          <p:nvPr>
            <p:extLst>
              <p:ext uri="{D42A27DB-BD31-4B8C-83A1-F6EECF244321}">
                <p14:modId xmlns:p14="http://schemas.microsoft.com/office/powerpoint/2010/main" val="1521495343"/>
              </p:ext>
            </p:extLst>
          </p:nvPr>
        </p:nvGraphicFramePr>
        <p:xfrm>
          <a:off x="2267744" y="3861048"/>
          <a:ext cx="5105400" cy="1066800"/>
        </p:xfrm>
        <a:graphic>
          <a:graphicData uri="http://schemas.openxmlformats.org/presentationml/2006/ole">
            <mc:AlternateContent xmlns:mc="http://schemas.openxmlformats.org/markup-compatibility/2006">
              <mc:Choice xmlns:v="urn:schemas-microsoft-com:vml" Requires="v">
                <p:oleObj r:id="rId2" imgW="1943944" imgH="431987" progId="">
                  <p:embed/>
                </p:oleObj>
              </mc:Choice>
              <mc:Fallback>
                <p:oleObj r:id="rId2" imgW="1943944" imgH="431987" progId="">
                  <p:embed/>
                  <p:pic>
                    <p:nvPicPr>
                      <p:cNvPr id="48135" name="Object 7">
                        <a:extLst>
                          <a:ext uri="{FF2B5EF4-FFF2-40B4-BE49-F238E27FC236}">
                            <a16:creationId xmlns:a16="http://schemas.microsoft.com/office/drawing/2014/main" id="{1A92035A-E7F5-466F-BFC6-8BD7598384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861048"/>
                        <a:ext cx="5105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 Box 4">
            <a:extLst>
              <a:ext uri="{FF2B5EF4-FFF2-40B4-BE49-F238E27FC236}">
                <a16:creationId xmlns:a16="http://schemas.microsoft.com/office/drawing/2014/main" id="{8C3FEDA5-1826-41CC-BDCD-1C5E8381B565}"/>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简单选择排序算法分析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3">
            <a:extLst>
              <a:ext uri="{FF2B5EF4-FFF2-40B4-BE49-F238E27FC236}">
                <a16:creationId xmlns:a16="http://schemas.microsoft.com/office/drawing/2014/main" id="{F274592B-43B7-41A6-B781-4EA57AB82151}"/>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80369FC1-90BA-49C1-9404-D196DC4FE44F}" type="slidenum">
              <a:rPr lang="zh-CN" altLang="en-US" sz="2400">
                <a:solidFill>
                  <a:srgbClr val="000000"/>
                </a:solidFill>
              </a:rPr>
              <a:pPr algn="r" eaLnBrk="1" hangingPunct="1">
                <a:spcBef>
                  <a:spcPct val="50000"/>
                </a:spcBef>
                <a:buClrTx/>
                <a:buSzTx/>
                <a:buFont typeface="Arial" panose="020B0604020202020204" pitchFamily="34" charset="0"/>
                <a:buNone/>
              </a:pPr>
              <a:t>61</a:t>
            </a:fld>
            <a:endParaRPr lang="en-US" altLang="zh-CN" sz="2400"/>
          </a:p>
        </p:txBody>
      </p:sp>
      <p:sp>
        <p:nvSpPr>
          <p:cNvPr id="49157" name="Rectangle 5">
            <a:extLst>
              <a:ext uri="{FF2B5EF4-FFF2-40B4-BE49-F238E27FC236}">
                <a16:creationId xmlns:a16="http://schemas.microsoft.com/office/drawing/2014/main" id="{06D1E084-8B9B-4C46-8363-164CE95140CD}"/>
              </a:ext>
            </a:extLst>
          </p:cNvPr>
          <p:cNvSpPr>
            <a:spLocks noGrp="1" noChangeArrowheads="1"/>
          </p:cNvSpPr>
          <p:nvPr>
            <p:ph type="body" idx="4294967295"/>
          </p:nvPr>
        </p:nvSpPr>
        <p:spPr>
          <a:xfrm>
            <a:off x="539552" y="1340768"/>
            <a:ext cx="8763000" cy="27622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记录的移动次数与记录序列的初始排列有关。当这组记录的初始状态是按其关键字从小到大有序的时候，记录的移动次数</a:t>
            </a:r>
            <a:r>
              <a:rPr lang="en-US" altLang="zh-CN" dirty="0">
                <a:latin typeface="黑体" panose="02010609060101010101" pitchFamily="49" charset="-122"/>
                <a:ea typeface="黑体" panose="02010609060101010101" pitchFamily="49" charset="-122"/>
                <a:sym typeface="黑体" panose="02010609060101010101" pitchFamily="49" charset="-122"/>
              </a:rPr>
              <a:t>RMN=0</a:t>
            </a:r>
            <a:r>
              <a:rPr lang="zh-CN" altLang="en-US" dirty="0">
                <a:latin typeface="黑体" panose="02010609060101010101" pitchFamily="49" charset="-122"/>
                <a:ea typeface="黑体" panose="02010609060101010101" pitchFamily="49" charset="-122"/>
                <a:sym typeface="黑体" panose="02010609060101010101" pitchFamily="49" charset="-122"/>
              </a:rPr>
              <a:t>，达到最少。</a:t>
            </a:r>
          </a:p>
          <a:p>
            <a:pPr eaLnBrk="1" hangingPunct="1">
              <a:lnSpc>
                <a:spcPct val="90000"/>
              </a:lnSpc>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最坏情况是每一趟都要进行交换，总的记录移动次数为 </a:t>
            </a:r>
            <a:r>
              <a:rPr lang="en-US" altLang="zh-CN" dirty="0">
                <a:latin typeface="黑体" panose="02010609060101010101" pitchFamily="49" charset="-122"/>
                <a:ea typeface="黑体" panose="02010609060101010101" pitchFamily="49" charset="-122"/>
                <a:sym typeface="黑体" panose="02010609060101010101" pitchFamily="49" charset="-122"/>
              </a:rPr>
              <a:t>RMN = 3(n-1)。</a:t>
            </a: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简单选择排序是一种</a:t>
            </a:r>
            <a:r>
              <a:rPr lang="zh-CN" altLang="en-US" dirty="0">
                <a:solidFill>
                  <a:srgbClr val="CC0066"/>
                </a:solidFill>
                <a:latin typeface="黑体" panose="02010609060101010101" pitchFamily="49" charset="-122"/>
                <a:ea typeface="黑体" panose="02010609060101010101" pitchFamily="49" charset="-122"/>
                <a:sym typeface="黑体" panose="02010609060101010101" pitchFamily="49" charset="-122"/>
              </a:rPr>
              <a:t>不稳定</a:t>
            </a:r>
            <a:r>
              <a:rPr lang="zh-CN" altLang="en-US" dirty="0">
                <a:latin typeface="黑体" panose="02010609060101010101" pitchFamily="49" charset="-122"/>
                <a:ea typeface="黑体" panose="02010609060101010101" pitchFamily="49" charset="-122"/>
                <a:sym typeface="黑体" panose="02010609060101010101" pitchFamily="49" charset="-122"/>
              </a:rPr>
              <a:t>的排序方法。</a:t>
            </a:r>
            <a:endParaRPr lang="zh-CN" altLang="en-US" dirty="0"/>
          </a:p>
        </p:txBody>
      </p:sp>
      <p:sp>
        <p:nvSpPr>
          <p:cNvPr id="2" name="Text Box 4">
            <a:extLst>
              <a:ext uri="{FF2B5EF4-FFF2-40B4-BE49-F238E27FC236}">
                <a16:creationId xmlns:a16="http://schemas.microsoft.com/office/drawing/2014/main" id="{F4BF1652-991C-44BB-A53E-1F30D0159078}"/>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简单选择排序算法分析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a:extLst>
              <a:ext uri="{FF2B5EF4-FFF2-40B4-BE49-F238E27FC236}">
                <a16:creationId xmlns:a16="http://schemas.microsoft.com/office/drawing/2014/main" id="{C8CBEACF-BD89-465D-B630-6963A5D68BF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1BE1A26E-8B3E-49C7-A43C-B1F79ADE7006}" type="slidenum">
              <a:rPr lang="zh-CN" altLang="en-US" sz="2400">
                <a:solidFill>
                  <a:srgbClr val="000000"/>
                </a:solidFill>
              </a:rPr>
              <a:pPr algn="r" eaLnBrk="1" hangingPunct="1">
                <a:spcBef>
                  <a:spcPct val="50000"/>
                </a:spcBef>
                <a:buClrTx/>
                <a:buSzTx/>
                <a:buFont typeface="Arial" panose="020B0604020202020204" pitchFamily="34" charset="0"/>
                <a:buNone/>
              </a:pPr>
              <a:t>62</a:t>
            </a:fld>
            <a:endParaRPr lang="en-US" altLang="zh-CN" sz="2400"/>
          </a:p>
        </p:txBody>
      </p:sp>
      <p:sp>
        <p:nvSpPr>
          <p:cNvPr id="2" name="Text Box 4">
            <a:extLst>
              <a:ext uri="{FF2B5EF4-FFF2-40B4-BE49-F238E27FC236}">
                <a16:creationId xmlns:a16="http://schemas.microsoft.com/office/drawing/2014/main" id="{FFFF0407-E64C-494C-87C3-491731830482}"/>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简单选择排序算法分析</a:t>
            </a:r>
          </a:p>
        </p:txBody>
      </p:sp>
      <p:graphicFrame>
        <p:nvGraphicFramePr>
          <p:cNvPr id="7" name="表格 3">
            <a:extLst>
              <a:ext uri="{FF2B5EF4-FFF2-40B4-BE49-F238E27FC236}">
                <a16:creationId xmlns:a16="http://schemas.microsoft.com/office/drawing/2014/main" id="{1433488B-232F-43B3-82D2-55B61D7929AA}"/>
              </a:ext>
            </a:extLst>
          </p:cNvPr>
          <p:cNvGraphicFramePr>
            <a:graphicFrameLocks noGrp="1"/>
          </p:cNvGraphicFramePr>
          <p:nvPr>
            <p:extLst>
              <p:ext uri="{D42A27DB-BD31-4B8C-83A1-F6EECF244321}">
                <p14:modId xmlns:p14="http://schemas.microsoft.com/office/powerpoint/2010/main" val="3377963463"/>
              </p:ext>
            </p:extLst>
          </p:nvPr>
        </p:nvGraphicFramePr>
        <p:xfrm>
          <a:off x="1115616" y="1340768"/>
          <a:ext cx="7128792" cy="4937254"/>
        </p:xfrm>
        <a:graphic>
          <a:graphicData uri="http://schemas.openxmlformats.org/drawingml/2006/table">
            <a:tbl>
              <a:tblPr firstRow="1" bandRow="1">
                <a:tableStyleId>{21E4AEA4-8DFA-4A89-87EB-49C32662AFE0}</a:tableStyleId>
              </a:tblPr>
              <a:tblGrid>
                <a:gridCol w="4881673">
                  <a:extLst>
                    <a:ext uri="{9D8B030D-6E8A-4147-A177-3AD203B41FA5}">
                      <a16:colId xmlns:a16="http://schemas.microsoft.com/office/drawing/2014/main" val="1677247194"/>
                    </a:ext>
                  </a:extLst>
                </a:gridCol>
                <a:gridCol w="2247119">
                  <a:extLst>
                    <a:ext uri="{9D8B030D-6E8A-4147-A177-3AD203B41FA5}">
                      <a16:colId xmlns:a16="http://schemas.microsoft.com/office/drawing/2014/main" val="29205442"/>
                    </a:ext>
                  </a:extLst>
                </a:gridCol>
              </a:tblGrid>
              <a:tr h="705322">
                <a:tc>
                  <a:txBody>
                    <a:bodyPr/>
                    <a:lstStyle/>
                    <a:p>
                      <a:pPr marL="0" algn="ctr" defTabSz="914400" rtl="0" eaLnBrk="1" latinLnBrk="0" hangingPunct="1"/>
                      <a:r>
                        <a:rPr lang="zh-CN" altLang="en-US" sz="2800" kern="1200" dirty="0">
                          <a:solidFill>
                            <a:schemeClr val="dk1"/>
                          </a:solidFill>
                          <a:latin typeface="+mn-lt"/>
                          <a:ea typeface="+mn-ea"/>
                          <a:cs typeface="+mn-cs"/>
                        </a:rPr>
                        <a:t>最好情况时间复杂度</a:t>
                      </a:r>
                    </a:p>
                  </a:txBody>
                  <a:tcPr anchor="ctr">
                    <a:solidFill>
                      <a:srgbClr val="F6E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kern="1200" dirty="0">
                        <a:solidFill>
                          <a:schemeClr val="dk1"/>
                        </a:solidFill>
                        <a:latin typeface="+mn-lt"/>
                        <a:ea typeface="+mn-ea"/>
                        <a:cs typeface="+mn-cs"/>
                      </a:endParaRPr>
                    </a:p>
                  </a:txBody>
                  <a:tcPr anchor="ctr">
                    <a:solidFill>
                      <a:srgbClr val="F6E7E7"/>
                    </a:solidFill>
                  </a:tcPr>
                </a:tc>
                <a:extLst>
                  <a:ext uri="{0D108BD9-81ED-4DB2-BD59-A6C34878D82A}">
                    <a16:rowId xmlns:a16="http://schemas.microsoft.com/office/drawing/2014/main" val="3968162967"/>
                  </a:ext>
                </a:extLst>
              </a:tr>
              <a:tr h="705322">
                <a:tc>
                  <a:txBody>
                    <a:bodyPr/>
                    <a:lstStyle/>
                    <a:p>
                      <a:pPr algn="ctr"/>
                      <a:r>
                        <a:rPr lang="zh-CN" altLang="en-US" sz="2800" dirty="0"/>
                        <a:t>最坏情况时间复杂度</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947751764"/>
                  </a:ext>
                </a:extLst>
              </a:tr>
              <a:tr h="705322">
                <a:tc>
                  <a:txBody>
                    <a:bodyPr/>
                    <a:lstStyle/>
                    <a:p>
                      <a:pPr algn="ctr"/>
                      <a:r>
                        <a:rPr lang="zh-CN" altLang="en-US" sz="2800" dirty="0"/>
                        <a:t>平均情况时间复杂度</a:t>
                      </a:r>
                    </a:p>
                  </a:txBody>
                  <a:tcPr anchor="ctr"/>
                </a:tc>
                <a:tc>
                  <a:txBody>
                    <a:bodyPr/>
                    <a:lstStyle/>
                    <a:p>
                      <a:pPr algn="just" eaLnBrk="1" hangingPunct="1">
                        <a:spcBef>
                          <a:spcPct val="50000"/>
                        </a:spcBef>
                        <a:buClr>
                          <a:srgbClr val="FF0000"/>
                        </a:buClr>
                        <a:buSzPct val="100000"/>
                      </a:pPr>
                      <a:r>
                        <a:rPr lang="en-US" altLang="zh-CN" sz="2800" b="1" baseline="0" dirty="0">
                          <a:latin typeface="黑体" panose="02010609060101010101" pitchFamily="49" charset="-122"/>
                          <a:ea typeface="黑体" panose="02010609060101010101" pitchFamily="49" charset="-122"/>
                          <a:sym typeface="黑体" panose="02010609060101010101" pitchFamily="49" charset="-122"/>
                        </a:rPr>
                        <a:t>   </a:t>
                      </a:r>
                      <a:endParaRPr lang="zh-CN" altLang="en-US" sz="2800" b="1" i="0" kern="1200" dirty="0">
                        <a:solidFill>
                          <a:schemeClr val="dk1"/>
                        </a:solidFill>
                        <a:effectLst/>
                        <a:latin typeface="+mn-lt"/>
                        <a:ea typeface="+mn-ea"/>
                        <a:cs typeface="+mn-cs"/>
                        <a:sym typeface="黑体" panose="02010609060101010101" pitchFamily="49" charset="-122"/>
                      </a:endParaRPr>
                    </a:p>
                  </a:txBody>
                  <a:tcPr anchor="ctr"/>
                </a:tc>
                <a:extLst>
                  <a:ext uri="{0D108BD9-81ED-4DB2-BD59-A6C34878D82A}">
                    <a16:rowId xmlns:a16="http://schemas.microsoft.com/office/drawing/2014/main" val="1214173241"/>
                  </a:ext>
                </a:extLst>
              </a:tr>
              <a:tr h="705322">
                <a:tc>
                  <a:txBody>
                    <a:bodyPr/>
                    <a:lstStyle/>
                    <a:p>
                      <a:pPr algn="ctr"/>
                      <a:r>
                        <a:rPr lang="zh-CN" altLang="en-US" sz="2800" dirty="0"/>
                        <a:t>空间复杂度</a:t>
                      </a:r>
                    </a:p>
                  </a:txBody>
                  <a:tcPr anchor="ctr"/>
                </a:tc>
                <a:tc>
                  <a:txBody>
                    <a:bodyPr/>
                    <a:lstStyle/>
                    <a:p>
                      <a:pPr algn="ctr"/>
                      <a:endParaRPr lang="zh-CN" altLang="en-US" sz="2800" dirty="0"/>
                    </a:p>
                  </a:txBody>
                  <a:tcPr anchor="ctr"/>
                </a:tc>
                <a:extLst>
                  <a:ext uri="{0D108BD9-81ED-4DB2-BD59-A6C34878D82A}">
                    <a16:rowId xmlns:a16="http://schemas.microsoft.com/office/drawing/2014/main" val="3199917565"/>
                  </a:ext>
                </a:extLst>
              </a:tr>
              <a:tr h="705322">
                <a:tc>
                  <a:txBody>
                    <a:bodyPr/>
                    <a:lstStyle/>
                    <a:p>
                      <a:pPr algn="ctr"/>
                      <a:r>
                        <a:rPr lang="zh-CN" altLang="en-US" sz="2800" dirty="0"/>
                        <a:t>时间复杂度与初始数据有关</a:t>
                      </a:r>
                    </a:p>
                  </a:txBody>
                  <a:tcPr anchor="ctr"/>
                </a:tc>
                <a:tc>
                  <a:txBody>
                    <a:bodyPr/>
                    <a:lstStyle/>
                    <a:p>
                      <a:pPr algn="ctr"/>
                      <a:endParaRPr lang="zh-CN" altLang="en-US" sz="2800" dirty="0"/>
                    </a:p>
                  </a:txBody>
                  <a:tcPr anchor="ctr"/>
                </a:tc>
                <a:extLst>
                  <a:ext uri="{0D108BD9-81ED-4DB2-BD59-A6C34878D82A}">
                    <a16:rowId xmlns:a16="http://schemas.microsoft.com/office/drawing/2014/main" val="3248287171"/>
                  </a:ext>
                </a:extLst>
              </a:tr>
              <a:tr h="705322">
                <a:tc>
                  <a:txBody>
                    <a:bodyPr/>
                    <a:lstStyle/>
                    <a:p>
                      <a:pPr algn="ctr"/>
                      <a:r>
                        <a:rPr lang="zh-CN" altLang="en-US" sz="2800" dirty="0"/>
                        <a:t>找前</a:t>
                      </a:r>
                      <a:r>
                        <a:rPr lang="en-US" altLang="zh-CN" sz="2800" dirty="0"/>
                        <a:t>k</a:t>
                      </a:r>
                      <a:r>
                        <a:rPr lang="zh-CN" altLang="en-US" sz="2800" dirty="0"/>
                        <a:t>大、前</a:t>
                      </a:r>
                      <a:r>
                        <a:rPr lang="en-US" altLang="zh-CN" sz="2800" dirty="0"/>
                        <a:t>k</a:t>
                      </a:r>
                      <a:r>
                        <a:rPr lang="zh-CN" altLang="en-US" sz="2800" dirty="0"/>
                        <a:t>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1023600082"/>
                  </a:ext>
                </a:extLst>
              </a:tr>
              <a:tr h="705322">
                <a:tc>
                  <a:txBody>
                    <a:bodyPr/>
                    <a:lstStyle/>
                    <a:p>
                      <a:pPr algn="ctr"/>
                      <a:r>
                        <a:rPr lang="zh-CN" altLang="en-US" sz="2800" dirty="0"/>
                        <a:t>稳定</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2251443621"/>
                  </a:ext>
                </a:extLst>
              </a:tr>
            </a:tbl>
          </a:graphicData>
        </a:graphic>
      </p:graphicFrame>
      <p:sp>
        <p:nvSpPr>
          <p:cNvPr id="9" name="矩形 8">
            <a:extLst>
              <a:ext uri="{FF2B5EF4-FFF2-40B4-BE49-F238E27FC236}">
                <a16:creationId xmlns:a16="http://schemas.microsoft.com/office/drawing/2014/main" id="{AEB54FBC-85FB-4F17-812B-B2F9B597D94B}"/>
              </a:ext>
            </a:extLst>
          </p:cNvPr>
          <p:cNvSpPr/>
          <p:nvPr/>
        </p:nvSpPr>
        <p:spPr>
          <a:xfrm>
            <a:off x="7097576" y="5642084"/>
            <a:ext cx="184730" cy="523220"/>
          </a:xfrm>
          <a:prstGeom prst="rect">
            <a:avLst/>
          </a:prstGeom>
          <a:noFill/>
        </p:spPr>
        <p:txBody>
          <a:bodyPr wrap="none" lIns="91440" tIns="45720" rIns="91440" bIns="45720">
            <a:spAutoFit/>
          </a:bodyPr>
          <a:lstStyle/>
          <a:p>
            <a:pPr algn="ctr"/>
            <a:endParaRPr lang="zh-CN" altLang="en-US" sz="2800" b="1" i="0" cap="none" spc="0" dirty="0">
              <a:ln w="22225">
                <a:solidFill>
                  <a:schemeClr val="accent2"/>
                </a:solidFill>
                <a:prstDash val="solid"/>
              </a:ln>
              <a:solidFill>
                <a:schemeClr val="accent2">
                  <a:lumMod val="40000"/>
                  <a:lumOff val="60000"/>
                </a:schemeClr>
              </a:solidFill>
              <a:effectLst/>
            </a:endParaRPr>
          </a:p>
        </p:txBody>
      </p:sp>
      <p:sp>
        <p:nvSpPr>
          <p:cNvPr id="15" name="文本框 14">
            <a:extLst>
              <a:ext uri="{FF2B5EF4-FFF2-40B4-BE49-F238E27FC236}">
                <a16:creationId xmlns:a16="http://schemas.microsoft.com/office/drawing/2014/main" id="{EB019A66-3E01-4D2B-AFDF-B140B918445F}"/>
              </a:ext>
            </a:extLst>
          </p:cNvPr>
          <p:cNvSpPr txBox="1"/>
          <p:nvPr/>
        </p:nvSpPr>
        <p:spPr>
          <a:xfrm>
            <a:off x="6660232" y="2164677"/>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a:t>
            </a:r>
            <a:r>
              <a:rPr lang="en-US" altLang="zh-CN" sz="2800" i="0" dirty="0">
                <a:solidFill>
                  <a:schemeClr val="dk1"/>
                </a:solidFill>
                <a:latin typeface="+mn-lt"/>
                <a:ea typeface="+mn-ea"/>
              </a:rPr>
              <a:t>n</a:t>
            </a:r>
            <a:r>
              <a:rPr lang="en-US" altLang="zh-CN" sz="2800" i="0" baseline="30000" dirty="0">
                <a:solidFill>
                  <a:schemeClr val="dk1"/>
                </a:solidFill>
                <a:latin typeface="+mn-lt"/>
                <a:ea typeface="+mn-ea"/>
              </a:rPr>
              <a:t>2</a:t>
            </a:r>
            <a:r>
              <a:rPr lang="en-US" altLang="zh-CN" sz="2800" i="0" kern="1200" dirty="0">
                <a:solidFill>
                  <a:schemeClr val="dk1"/>
                </a:solidFill>
                <a:latin typeface="+mn-lt"/>
                <a:ea typeface="+mn-ea"/>
                <a:cs typeface="+mn-cs"/>
              </a:rPr>
              <a:t>)</a:t>
            </a:r>
            <a:endParaRPr lang="zh-CN" altLang="en-US" sz="2800" i="0" kern="1200" dirty="0">
              <a:solidFill>
                <a:schemeClr val="dk1"/>
              </a:solidFill>
              <a:latin typeface="+mn-lt"/>
              <a:ea typeface="+mn-ea"/>
              <a:cs typeface="+mn-cs"/>
            </a:endParaRPr>
          </a:p>
        </p:txBody>
      </p:sp>
      <p:sp>
        <p:nvSpPr>
          <p:cNvPr id="17" name="文本框 16">
            <a:extLst>
              <a:ext uri="{FF2B5EF4-FFF2-40B4-BE49-F238E27FC236}">
                <a16:creationId xmlns:a16="http://schemas.microsoft.com/office/drawing/2014/main" id="{2C96D3FC-88DC-4C89-9AA2-7DC72F8FF037}"/>
              </a:ext>
            </a:extLst>
          </p:cNvPr>
          <p:cNvSpPr txBox="1"/>
          <p:nvPr/>
        </p:nvSpPr>
        <p:spPr>
          <a:xfrm>
            <a:off x="6276248" y="3469542"/>
            <a:ext cx="1963688" cy="523220"/>
          </a:xfrm>
          <a:prstGeom prst="rect">
            <a:avLst/>
          </a:prstGeom>
          <a:noFill/>
        </p:spPr>
        <p:txBody>
          <a:bodyPr wrap="square">
            <a:spAutoFit/>
          </a:bodyPr>
          <a:lstStyle/>
          <a:p>
            <a:pPr algn="ctr" eaLnBrk="1" hangingPunct="1"/>
            <a:r>
              <a:rPr lang="en-US" altLang="zh-CN" sz="2800" i="0" dirty="0">
                <a:solidFill>
                  <a:schemeClr val="dk1"/>
                </a:solidFill>
                <a:latin typeface="+mn-lt"/>
                <a:ea typeface="+mn-ea"/>
                <a:sym typeface="黑体" panose="02010609060101010101" pitchFamily="49" charset="-122"/>
              </a:rPr>
              <a:t>O</a:t>
            </a:r>
            <a:r>
              <a:rPr lang="en-US" altLang="zh-CN" sz="2800" i="0" dirty="0">
                <a:latin typeface="黑体" panose="02010609060101010101" pitchFamily="49" charset="-122"/>
                <a:ea typeface="黑体" panose="02010609060101010101" pitchFamily="49" charset="-122"/>
                <a:sym typeface="黑体" panose="02010609060101010101" pitchFamily="49" charset="-122"/>
              </a:rPr>
              <a:t>(1)</a:t>
            </a:r>
            <a:endParaRPr lang="zh-CN" altLang="en-US" sz="2800" i="0" kern="1200" dirty="0">
              <a:latin typeface="+mn-lt"/>
              <a:ea typeface="+mn-ea"/>
            </a:endParaRPr>
          </a:p>
        </p:txBody>
      </p:sp>
      <p:sp>
        <p:nvSpPr>
          <p:cNvPr id="18" name="文本框 17">
            <a:extLst>
              <a:ext uri="{FF2B5EF4-FFF2-40B4-BE49-F238E27FC236}">
                <a16:creationId xmlns:a16="http://schemas.microsoft.com/office/drawing/2014/main" id="{CAD1DC9B-2892-41B3-B4A9-02D64F4DDBB3}"/>
              </a:ext>
            </a:extLst>
          </p:cNvPr>
          <p:cNvSpPr txBox="1"/>
          <p:nvPr/>
        </p:nvSpPr>
        <p:spPr>
          <a:xfrm>
            <a:off x="6228184" y="4976438"/>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a:t>
            </a:r>
            <a:r>
              <a:rPr lang="en-US" altLang="zh-CN" sz="2800" i="0" dirty="0" err="1">
                <a:latin typeface="黑体" panose="02010609060101010101" pitchFamily="49" charset="-122"/>
                <a:ea typeface="黑体" panose="02010609060101010101" pitchFamily="49" charset="-122"/>
                <a:sym typeface="黑体" panose="02010609060101010101" pitchFamily="49" charset="-122"/>
              </a:rPr>
              <a:t>kn</a:t>
            </a:r>
            <a:r>
              <a:rPr lang="en-US" altLang="zh-CN" sz="2800" i="0" dirty="0">
                <a:latin typeface="黑体" panose="02010609060101010101" pitchFamily="49" charset="-122"/>
                <a:ea typeface="黑体" panose="02010609060101010101" pitchFamily="49" charset="-122"/>
                <a:sym typeface="黑体" panose="02010609060101010101" pitchFamily="49" charset="-122"/>
              </a:rPr>
              <a:t>)</a:t>
            </a:r>
            <a:endParaRPr lang="zh-CN" altLang="en-US" sz="2800" i="0" kern="1200" dirty="0">
              <a:latin typeface="+mn-lt"/>
              <a:ea typeface="+mn-ea"/>
            </a:endParaRPr>
          </a:p>
        </p:txBody>
      </p:sp>
      <p:sp>
        <p:nvSpPr>
          <p:cNvPr id="16" name="文本框 15">
            <a:extLst>
              <a:ext uri="{FF2B5EF4-FFF2-40B4-BE49-F238E27FC236}">
                <a16:creationId xmlns:a16="http://schemas.microsoft.com/office/drawing/2014/main" id="{67987F8D-80FC-42A0-A6F3-4B37AC6544B2}"/>
              </a:ext>
            </a:extLst>
          </p:cNvPr>
          <p:cNvSpPr txBox="1"/>
          <p:nvPr/>
        </p:nvSpPr>
        <p:spPr>
          <a:xfrm>
            <a:off x="6660232" y="1446456"/>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a:t>
            </a:r>
            <a:r>
              <a:rPr lang="en-US" altLang="zh-CN" sz="2800" i="0" dirty="0">
                <a:solidFill>
                  <a:schemeClr val="dk1"/>
                </a:solidFill>
                <a:latin typeface="+mn-lt"/>
                <a:ea typeface="+mn-ea"/>
              </a:rPr>
              <a:t>n</a:t>
            </a:r>
            <a:r>
              <a:rPr lang="en-US" altLang="zh-CN" sz="2800" i="0" baseline="30000" dirty="0">
                <a:solidFill>
                  <a:schemeClr val="dk1"/>
                </a:solidFill>
                <a:latin typeface="+mn-lt"/>
                <a:ea typeface="+mn-ea"/>
              </a:rPr>
              <a:t>2</a:t>
            </a:r>
            <a:r>
              <a:rPr lang="en-US" altLang="zh-CN" sz="2800" i="0" kern="1200" dirty="0">
                <a:solidFill>
                  <a:schemeClr val="dk1"/>
                </a:solidFill>
                <a:latin typeface="+mn-lt"/>
                <a:ea typeface="+mn-ea"/>
                <a:cs typeface="+mn-cs"/>
              </a:rPr>
              <a:t>)</a:t>
            </a:r>
            <a:endParaRPr lang="zh-CN" altLang="en-US" sz="2800" i="0" kern="1200" dirty="0">
              <a:solidFill>
                <a:schemeClr val="dk1"/>
              </a:solidFill>
              <a:latin typeface="+mn-lt"/>
              <a:ea typeface="+mn-ea"/>
              <a:cs typeface="+mn-cs"/>
            </a:endParaRPr>
          </a:p>
        </p:txBody>
      </p:sp>
      <p:sp>
        <p:nvSpPr>
          <p:cNvPr id="19" name="文本框 18">
            <a:extLst>
              <a:ext uri="{FF2B5EF4-FFF2-40B4-BE49-F238E27FC236}">
                <a16:creationId xmlns:a16="http://schemas.microsoft.com/office/drawing/2014/main" id="{EFB72C0F-49FF-4C6A-8E9A-FF805681EC0A}"/>
              </a:ext>
            </a:extLst>
          </p:cNvPr>
          <p:cNvSpPr txBox="1"/>
          <p:nvPr/>
        </p:nvSpPr>
        <p:spPr>
          <a:xfrm>
            <a:off x="6660232" y="2780928"/>
            <a:ext cx="988640" cy="523220"/>
          </a:xfrm>
          <a:prstGeom prst="rect">
            <a:avLst/>
          </a:prstGeom>
          <a:noFill/>
        </p:spPr>
        <p:txBody>
          <a:bodyPr wrap="square">
            <a:spAutoFit/>
          </a:bodyPr>
          <a:lstStyle/>
          <a:p>
            <a:pPr marL="0" algn="ctr" defTabSz="914400" rtl="0" eaLnBrk="1" latinLnBrk="0" hangingPunct="1"/>
            <a:r>
              <a:rPr lang="en-US" altLang="zh-CN" sz="2800" i="0" kern="1200" dirty="0">
                <a:solidFill>
                  <a:schemeClr val="dk1"/>
                </a:solidFill>
                <a:latin typeface="+mn-lt"/>
                <a:ea typeface="+mn-ea"/>
                <a:cs typeface="+mn-cs"/>
              </a:rPr>
              <a:t>O(</a:t>
            </a:r>
            <a:r>
              <a:rPr lang="en-US" altLang="zh-CN" sz="2800" i="0" dirty="0">
                <a:solidFill>
                  <a:schemeClr val="dk1"/>
                </a:solidFill>
                <a:latin typeface="+mn-lt"/>
                <a:ea typeface="+mn-ea"/>
              </a:rPr>
              <a:t>n</a:t>
            </a:r>
            <a:r>
              <a:rPr lang="en-US" altLang="zh-CN" sz="2800" i="0" baseline="30000" dirty="0">
                <a:solidFill>
                  <a:schemeClr val="dk1"/>
                </a:solidFill>
                <a:latin typeface="+mn-lt"/>
                <a:ea typeface="+mn-ea"/>
              </a:rPr>
              <a:t>2</a:t>
            </a:r>
            <a:r>
              <a:rPr lang="en-US" altLang="zh-CN" sz="2800" i="0" kern="1200" dirty="0">
                <a:solidFill>
                  <a:schemeClr val="dk1"/>
                </a:solidFill>
                <a:latin typeface="+mn-lt"/>
                <a:ea typeface="+mn-ea"/>
                <a:cs typeface="+mn-cs"/>
              </a:rPr>
              <a:t>)</a:t>
            </a:r>
            <a:endParaRPr lang="zh-CN" altLang="en-US" sz="2800" i="0" kern="1200" dirty="0">
              <a:solidFill>
                <a:schemeClr val="dk1"/>
              </a:solidFill>
              <a:latin typeface="+mn-lt"/>
              <a:ea typeface="+mn-ea"/>
              <a:cs typeface="+mn-cs"/>
            </a:endParaRPr>
          </a:p>
        </p:txBody>
      </p:sp>
      <p:sp>
        <p:nvSpPr>
          <p:cNvPr id="20" name="矩形 19">
            <a:extLst>
              <a:ext uri="{FF2B5EF4-FFF2-40B4-BE49-F238E27FC236}">
                <a16:creationId xmlns:a16="http://schemas.microsoft.com/office/drawing/2014/main" id="{B81F93BD-9C8C-4112-BE3B-67D4090258B8}"/>
              </a:ext>
            </a:extLst>
          </p:cNvPr>
          <p:cNvSpPr/>
          <p:nvPr/>
        </p:nvSpPr>
        <p:spPr>
          <a:xfrm>
            <a:off x="7062186" y="4251187"/>
            <a:ext cx="184730" cy="523220"/>
          </a:xfrm>
          <a:prstGeom prst="rect">
            <a:avLst/>
          </a:prstGeom>
          <a:noFill/>
        </p:spPr>
        <p:txBody>
          <a:bodyPr wrap="none" lIns="91440" tIns="45720" rIns="91440" bIns="45720">
            <a:spAutoFit/>
          </a:bodyPr>
          <a:lstStyle/>
          <a:p>
            <a:pPr algn="ctr"/>
            <a:endParaRPr lang="zh-CN" altLang="en-US" sz="2800" b="1" i="0" cap="none" spc="0" dirty="0">
              <a:ln w="22225">
                <a:solidFill>
                  <a:schemeClr val="accent2"/>
                </a:solidFill>
                <a:prstDash val="solid"/>
              </a:ln>
              <a:solidFill>
                <a:schemeClr val="accent2">
                  <a:lumMod val="40000"/>
                  <a:lumOff val="60000"/>
                </a:schemeClr>
              </a:solidFill>
              <a:effectLst/>
            </a:endParaRPr>
          </a:p>
        </p:txBody>
      </p:sp>
      <p:sp>
        <p:nvSpPr>
          <p:cNvPr id="3" name="矩形 2">
            <a:extLst>
              <a:ext uri="{FF2B5EF4-FFF2-40B4-BE49-F238E27FC236}">
                <a16:creationId xmlns:a16="http://schemas.microsoft.com/office/drawing/2014/main" id="{51520E49-82AE-9378-AA7C-9532756A6873}"/>
              </a:ext>
            </a:extLst>
          </p:cNvPr>
          <p:cNvSpPr/>
          <p:nvPr/>
        </p:nvSpPr>
        <p:spPr>
          <a:xfrm>
            <a:off x="6917270" y="4251187"/>
            <a:ext cx="545342" cy="523220"/>
          </a:xfrm>
          <a:prstGeom prst="rect">
            <a:avLst/>
          </a:prstGeom>
          <a:noFill/>
        </p:spPr>
        <p:txBody>
          <a:bodyPr wrap="none" lIns="91440" tIns="45720" rIns="91440" bIns="45720">
            <a:spAutoFit/>
          </a:bodyPr>
          <a:lstStyle/>
          <a:p>
            <a:pPr algn="ctr"/>
            <a:r>
              <a:rPr lang="en-US" altLang="zh-CN" sz="2800" i="0" dirty="0">
                <a:ln w="22225">
                  <a:solidFill>
                    <a:schemeClr val="accent2"/>
                  </a:solidFill>
                  <a:prstDash val="solid"/>
                </a:ln>
                <a:solidFill>
                  <a:schemeClr val="accent2">
                    <a:lumMod val="40000"/>
                    <a:lumOff val="60000"/>
                  </a:schemeClr>
                </a:solidFill>
              </a:rPr>
              <a:t>×</a:t>
            </a:r>
            <a:endParaRPr lang="zh-CN" altLang="en-US" sz="2800" b="1" i="0" cap="none" spc="0" dirty="0">
              <a:ln w="22225">
                <a:solidFill>
                  <a:schemeClr val="accent2"/>
                </a:solidFill>
                <a:prstDash val="solid"/>
              </a:ln>
              <a:solidFill>
                <a:schemeClr val="accent2">
                  <a:lumMod val="40000"/>
                  <a:lumOff val="60000"/>
                </a:schemeClr>
              </a:solidFill>
              <a:effectLst/>
            </a:endParaRPr>
          </a:p>
        </p:txBody>
      </p:sp>
      <p:sp>
        <p:nvSpPr>
          <p:cNvPr id="4" name="矩形 3">
            <a:extLst>
              <a:ext uri="{FF2B5EF4-FFF2-40B4-BE49-F238E27FC236}">
                <a16:creationId xmlns:a16="http://schemas.microsoft.com/office/drawing/2014/main" id="{7C052EDB-0924-9786-F844-41CD2DBEA98D}"/>
              </a:ext>
            </a:extLst>
          </p:cNvPr>
          <p:cNvSpPr/>
          <p:nvPr/>
        </p:nvSpPr>
        <p:spPr>
          <a:xfrm>
            <a:off x="6917270" y="5622405"/>
            <a:ext cx="545342" cy="523220"/>
          </a:xfrm>
          <a:prstGeom prst="rect">
            <a:avLst/>
          </a:prstGeom>
          <a:noFill/>
        </p:spPr>
        <p:txBody>
          <a:bodyPr wrap="none" lIns="91440" tIns="45720" rIns="91440" bIns="45720">
            <a:spAutoFit/>
          </a:bodyPr>
          <a:lstStyle/>
          <a:p>
            <a:pPr algn="ctr"/>
            <a:r>
              <a:rPr lang="en-US" altLang="zh-CN" sz="2800" i="0" dirty="0">
                <a:ln w="22225">
                  <a:solidFill>
                    <a:schemeClr val="accent2"/>
                  </a:solidFill>
                  <a:prstDash val="solid"/>
                </a:ln>
                <a:solidFill>
                  <a:schemeClr val="accent2">
                    <a:lumMod val="40000"/>
                    <a:lumOff val="60000"/>
                  </a:schemeClr>
                </a:solidFill>
              </a:rPr>
              <a:t>×</a:t>
            </a:r>
            <a:endParaRPr lang="zh-CN" altLang="en-US" sz="2800" b="1" i="0"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398681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p:bldP spid="16" grpId="0"/>
      <p:bldP spid="19" grpId="0"/>
      <p:bldP spid="3" grpId="0"/>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5DE6626-8342-4EF0-BD56-ABAA251FFA64}"/>
              </a:ext>
            </a:extLst>
          </p:cNvPr>
          <p:cNvSpPr>
            <a:spLocks noGrp="1" noChangeArrowheads="1"/>
          </p:cNvSpPr>
          <p:nvPr>
            <p:ph type="title" idx="4294967295"/>
          </p:nvPr>
        </p:nvSpPr>
        <p:spPr>
          <a:xfrm>
            <a:off x="543744" y="1072480"/>
            <a:ext cx="5715000" cy="685800"/>
          </a:xfrm>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zh-CN" altLang="en-US" sz="3200" dirty="0">
                <a:latin typeface="黑体" panose="02010609060101010101" pitchFamily="49" charset="-122"/>
                <a:ea typeface="黑体" panose="02010609060101010101" pitchFamily="49" charset="-122"/>
                <a:sym typeface="黑体" panose="02010609060101010101" pitchFamily="49" charset="-122"/>
              </a:rPr>
              <a:t>二、堆排序</a:t>
            </a:r>
            <a:endParaRPr lang="en-US" altLang="zh-CN" sz="3200" dirty="0">
              <a:latin typeface="黑体" panose="02010609060101010101" pitchFamily="49" charset="-122"/>
              <a:ea typeface="黑体" panose="02010609060101010101" pitchFamily="49" charset="-122"/>
              <a:sym typeface="黑体" panose="02010609060101010101" pitchFamily="49" charset="-122"/>
            </a:endParaRPr>
          </a:p>
        </p:txBody>
      </p:sp>
      <p:sp>
        <p:nvSpPr>
          <p:cNvPr id="50179" name="Text Box 3">
            <a:extLst>
              <a:ext uri="{FF2B5EF4-FFF2-40B4-BE49-F238E27FC236}">
                <a16:creationId xmlns:a16="http://schemas.microsoft.com/office/drawing/2014/main" id="{88408386-1963-421E-A98D-6FE6E8905575}"/>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6E386C75-B4C8-400B-B47F-2471D3B4F25A}" type="slidenum">
              <a:rPr lang="zh-CN" altLang="en-US" sz="2400">
                <a:solidFill>
                  <a:srgbClr val="000000"/>
                </a:solidFill>
              </a:rPr>
              <a:pPr algn="r" eaLnBrk="1" hangingPunct="1">
                <a:spcBef>
                  <a:spcPct val="50000"/>
                </a:spcBef>
                <a:buClrTx/>
                <a:buSzTx/>
                <a:buFont typeface="Arial" panose="020B0604020202020204" pitchFamily="34" charset="0"/>
                <a:buNone/>
              </a:pPr>
              <a:t>63</a:t>
            </a:fld>
            <a:endParaRPr lang="en-US" altLang="zh-CN" sz="2400"/>
          </a:p>
        </p:txBody>
      </p:sp>
      <p:sp>
        <p:nvSpPr>
          <p:cNvPr id="50181" name="Rectangle 5">
            <a:extLst>
              <a:ext uri="{FF2B5EF4-FFF2-40B4-BE49-F238E27FC236}">
                <a16:creationId xmlns:a16="http://schemas.microsoft.com/office/drawing/2014/main" id="{63A16869-ACC4-406A-83B3-83BB530201E8}"/>
              </a:ext>
            </a:extLst>
          </p:cNvPr>
          <p:cNvSpPr>
            <a:spLocks noGrp="1" noChangeArrowheads="1"/>
          </p:cNvSpPr>
          <p:nvPr>
            <p:ph type="body" idx="4294967295"/>
          </p:nvPr>
        </p:nvSpPr>
        <p:spPr>
          <a:xfrm>
            <a:off x="467544" y="1910680"/>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设有一个关键字集合，按完全二叉树的顺序存储方式存放在一个一维数组中。对它们从根开始，自顶向下，同一层自左向右从1开始连续编号。若满足</a:t>
            </a:r>
          </a:p>
          <a:p>
            <a:pPr eaLnBrk="1" hangingPunct="1">
              <a:lnSpc>
                <a:spcPct val="90000"/>
              </a:lnSpc>
              <a:spcBef>
                <a:spcPct val="50000"/>
              </a:spcBef>
              <a:spcAft>
                <a:spcPct val="50000"/>
              </a:spcAft>
              <a:buFont typeface="Wingdings" panose="05000000000000000000" pitchFamily="2" charset="2"/>
              <a:buNone/>
            </a:pPr>
            <a:r>
              <a:rPr lang="zh-CN" altLang="en-US" dirty="0">
                <a:latin typeface="黑体" panose="02010609060101010101" pitchFamily="49" charset="-122"/>
                <a:ea typeface="黑体" panose="02010609060101010101" pitchFamily="49" charset="-122"/>
                <a:sym typeface="黑体" panose="02010609060101010101" pitchFamily="49" charset="-122"/>
              </a:rPr>
              <a:t>           </a:t>
            </a:r>
            <a:r>
              <a:rPr lang="en-US" altLang="zh-CN" dirty="0">
                <a:latin typeface="黑体" panose="02010609060101010101" pitchFamily="49" charset="-122"/>
                <a:ea typeface="黑体" panose="02010609060101010101" pitchFamily="49" charset="-122"/>
                <a:sym typeface="黑体" panose="02010609060101010101" pitchFamily="49" charset="-122"/>
              </a:rPr>
              <a:t>K</a:t>
            </a:r>
            <a:r>
              <a:rPr lang="en-US" altLang="zh-CN" baseline="-25000" dirty="0">
                <a:latin typeface="黑体" panose="02010609060101010101" pitchFamily="49" charset="-122"/>
                <a:ea typeface="黑体" panose="02010609060101010101" pitchFamily="49" charset="-122"/>
                <a:sym typeface="黑体" panose="02010609060101010101" pitchFamily="49" charset="-122"/>
              </a:rPr>
              <a:t>i</a:t>
            </a:r>
            <a:r>
              <a:rPr lang="en-US" altLang="zh-CN" dirty="0">
                <a:latin typeface="黑体" panose="02010609060101010101" pitchFamily="49" charset="-122"/>
                <a:ea typeface="黑体" panose="02010609060101010101" pitchFamily="49" charset="-122"/>
                <a:sym typeface="黑体" panose="02010609060101010101" pitchFamily="49" charset="-122"/>
              </a:rPr>
              <a:t> </a:t>
            </a:r>
            <a:r>
              <a:rPr lang="en-US" altLang="zh-CN" dirty="0">
                <a:latin typeface="黑体" panose="02010609060101010101" pitchFamily="49" charset="-122"/>
                <a:ea typeface="黑体" panose="02010609060101010101" pitchFamily="49" charset="-122"/>
                <a:sym typeface="Arial" panose="020B0604020202020204" pitchFamily="34" charset="0"/>
              </a:rPr>
              <a:t>≥</a:t>
            </a:r>
            <a:r>
              <a:rPr lang="en-US" altLang="zh-CN" dirty="0">
                <a:latin typeface="黑体" panose="02010609060101010101" pitchFamily="49" charset="-122"/>
                <a:ea typeface="黑体" panose="02010609060101010101" pitchFamily="49" charset="-122"/>
                <a:sym typeface="黑体" panose="02010609060101010101" pitchFamily="49" charset="-122"/>
              </a:rPr>
              <a:t> K</a:t>
            </a:r>
            <a:r>
              <a:rPr lang="en-US" altLang="zh-CN" baseline="-25000" dirty="0">
                <a:latin typeface="黑体" panose="02010609060101010101" pitchFamily="49" charset="-122"/>
                <a:ea typeface="黑体" panose="02010609060101010101" pitchFamily="49" charset="-122"/>
                <a:sym typeface="黑体" panose="02010609060101010101" pitchFamily="49" charset="-122"/>
              </a:rPr>
              <a:t>2i</a:t>
            </a:r>
            <a:r>
              <a:rPr lang="en-US" altLang="zh-CN" dirty="0">
                <a:latin typeface="黑体" panose="02010609060101010101" pitchFamily="49" charset="-122"/>
                <a:ea typeface="黑体" panose="02010609060101010101" pitchFamily="49" charset="-122"/>
                <a:sym typeface="黑体" panose="02010609060101010101" pitchFamily="49" charset="-122"/>
              </a:rPr>
              <a:t> &amp;&amp; K</a:t>
            </a:r>
            <a:r>
              <a:rPr lang="en-US" altLang="zh-CN" baseline="-25000" dirty="0">
                <a:latin typeface="黑体" panose="02010609060101010101" pitchFamily="49" charset="-122"/>
                <a:ea typeface="黑体" panose="02010609060101010101" pitchFamily="49" charset="-122"/>
                <a:sym typeface="黑体" panose="02010609060101010101" pitchFamily="49" charset="-122"/>
              </a:rPr>
              <a:t>i </a:t>
            </a:r>
            <a:r>
              <a:rPr lang="en-US" altLang="zh-CN" dirty="0">
                <a:latin typeface="黑体" panose="02010609060101010101" pitchFamily="49" charset="-122"/>
                <a:ea typeface="黑体" panose="02010609060101010101" pitchFamily="49" charset="-122"/>
                <a:sym typeface="Arial" panose="020B0604020202020204" pitchFamily="34" charset="0"/>
              </a:rPr>
              <a:t>≥ </a:t>
            </a:r>
            <a:r>
              <a:rPr lang="en-US" altLang="zh-CN" dirty="0">
                <a:latin typeface="黑体" panose="02010609060101010101" pitchFamily="49" charset="-122"/>
                <a:ea typeface="黑体" panose="02010609060101010101" pitchFamily="49" charset="-122"/>
                <a:sym typeface="黑体" panose="02010609060101010101" pitchFamily="49" charset="-122"/>
              </a:rPr>
              <a:t>K</a:t>
            </a:r>
            <a:r>
              <a:rPr lang="en-US" altLang="zh-CN" baseline="-25000" dirty="0">
                <a:latin typeface="黑体" panose="02010609060101010101" pitchFamily="49" charset="-122"/>
                <a:ea typeface="黑体" panose="02010609060101010101" pitchFamily="49" charset="-122"/>
                <a:sym typeface="黑体" panose="02010609060101010101" pitchFamily="49" charset="-122"/>
              </a:rPr>
              <a:t>2i+1 </a:t>
            </a:r>
            <a:endParaRPr lang="zh-CN" altLang="en-US" baseline="-25000"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105000"/>
              </a:lnSpc>
              <a:spcBef>
                <a:spcPct val="10000"/>
              </a:spcBef>
              <a:buFont typeface="Wingdings" panose="05000000000000000000" pitchFamily="2" charset="2"/>
              <a:buNone/>
            </a:pPr>
            <a:r>
              <a:rPr lang="zh-CN" altLang="en-US" dirty="0">
                <a:latin typeface="黑体" panose="02010609060101010101" pitchFamily="49" charset="-122"/>
                <a:ea typeface="黑体" panose="02010609060101010101" pitchFamily="49" charset="-122"/>
                <a:sym typeface="黑体" panose="02010609060101010101" pitchFamily="49" charset="-122"/>
              </a:rPr>
              <a:t>	则称该关键字集合构成一个堆(大顶堆)</a:t>
            </a:r>
            <a:endParaRPr lang="zh-CN" altLang="en-US" dirty="0"/>
          </a:p>
        </p:txBody>
      </p:sp>
      <p:sp>
        <p:nvSpPr>
          <p:cNvPr id="2" name="Text Box 4">
            <a:extLst>
              <a:ext uri="{FF2B5EF4-FFF2-40B4-BE49-F238E27FC236}">
                <a16:creationId xmlns:a16="http://schemas.microsoft.com/office/drawing/2014/main" id="{CA5CE598-F8BB-4E8C-A46A-FAA169EC0C81}"/>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第四节　选择排序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18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a:extLst>
              <a:ext uri="{FF2B5EF4-FFF2-40B4-BE49-F238E27FC236}">
                <a16:creationId xmlns:a16="http://schemas.microsoft.com/office/drawing/2014/main" id="{AFA83A85-0C05-4964-98CD-FB698DC2A013}"/>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869DA6C6-8A92-4261-856E-067D278CCED6}" type="slidenum">
              <a:rPr lang="zh-CN" altLang="en-US" sz="2400">
                <a:solidFill>
                  <a:srgbClr val="000000"/>
                </a:solidFill>
              </a:rPr>
              <a:pPr algn="r" eaLnBrk="1" hangingPunct="1">
                <a:spcBef>
                  <a:spcPct val="50000"/>
                </a:spcBef>
                <a:buClrTx/>
                <a:buSzTx/>
                <a:buFont typeface="Arial" panose="020B0604020202020204" pitchFamily="34" charset="0"/>
                <a:buNone/>
              </a:pPr>
              <a:t>64</a:t>
            </a:fld>
            <a:endParaRPr lang="en-US" altLang="zh-CN" sz="2400"/>
          </a:p>
        </p:txBody>
      </p:sp>
      <p:grpSp>
        <p:nvGrpSpPr>
          <p:cNvPr id="51206" name="Group 77">
            <a:extLst>
              <a:ext uri="{FF2B5EF4-FFF2-40B4-BE49-F238E27FC236}">
                <a16:creationId xmlns:a16="http://schemas.microsoft.com/office/drawing/2014/main" id="{4B071F92-C72A-4A82-8ADE-8B7D19E5FB3F}"/>
              </a:ext>
            </a:extLst>
          </p:cNvPr>
          <p:cNvGrpSpPr>
            <a:grpSpLocks/>
          </p:cNvGrpSpPr>
          <p:nvPr/>
        </p:nvGrpSpPr>
        <p:grpSpPr bwMode="auto">
          <a:xfrm>
            <a:off x="3059832" y="1484784"/>
            <a:ext cx="3452965" cy="2819400"/>
            <a:chOff x="0" y="0"/>
            <a:chExt cx="1985" cy="1680"/>
          </a:xfrm>
        </p:grpSpPr>
        <p:sp>
          <p:nvSpPr>
            <p:cNvPr id="51207" name="Line 59">
              <a:extLst>
                <a:ext uri="{FF2B5EF4-FFF2-40B4-BE49-F238E27FC236}">
                  <a16:creationId xmlns:a16="http://schemas.microsoft.com/office/drawing/2014/main" id="{B6F835B6-2806-41C8-A500-AB0E8D250B63}"/>
                </a:ext>
              </a:extLst>
            </p:cNvPr>
            <p:cNvSpPr>
              <a:spLocks noChangeShapeType="1"/>
            </p:cNvSpPr>
            <p:nvPr/>
          </p:nvSpPr>
          <p:spPr bwMode="auto">
            <a:xfrm flipH="1">
              <a:off x="1476" y="1056"/>
              <a:ext cx="144" cy="336"/>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1208" name="Line 60">
              <a:extLst>
                <a:ext uri="{FF2B5EF4-FFF2-40B4-BE49-F238E27FC236}">
                  <a16:creationId xmlns:a16="http://schemas.microsoft.com/office/drawing/2014/main" id="{D23109FC-7330-4C30-BBC6-A7D4BF51E680}"/>
                </a:ext>
              </a:extLst>
            </p:cNvPr>
            <p:cNvSpPr>
              <a:spLocks noChangeShapeType="1"/>
            </p:cNvSpPr>
            <p:nvPr/>
          </p:nvSpPr>
          <p:spPr bwMode="auto">
            <a:xfrm>
              <a:off x="1236" y="480"/>
              <a:ext cx="384" cy="48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1209" name="Line 61">
              <a:extLst>
                <a:ext uri="{FF2B5EF4-FFF2-40B4-BE49-F238E27FC236}">
                  <a16:creationId xmlns:a16="http://schemas.microsoft.com/office/drawing/2014/main" id="{326F7B4E-9ECC-42CF-9F5A-EF68B24E7E88}"/>
                </a:ext>
              </a:extLst>
            </p:cNvPr>
            <p:cNvSpPr>
              <a:spLocks noChangeShapeType="1"/>
            </p:cNvSpPr>
            <p:nvPr/>
          </p:nvSpPr>
          <p:spPr bwMode="auto">
            <a:xfrm>
              <a:off x="804" y="1056"/>
              <a:ext cx="96" cy="28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1210" name="Line 62">
              <a:extLst>
                <a:ext uri="{FF2B5EF4-FFF2-40B4-BE49-F238E27FC236}">
                  <a16:creationId xmlns:a16="http://schemas.microsoft.com/office/drawing/2014/main" id="{747E3AE3-FB06-4CB5-B9FC-42C7AFD6218A}"/>
                </a:ext>
              </a:extLst>
            </p:cNvPr>
            <p:cNvSpPr>
              <a:spLocks noChangeShapeType="1"/>
            </p:cNvSpPr>
            <p:nvPr/>
          </p:nvSpPr>
          <p:spPr bwMode="auto">
            <a:xfrm flipH="1">
              <a:off x="324" y="480"/>
              <a:ext cx="768" cy="96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1211" name="Oval 63">
              <a:extLst>
                <a:ext uri="{FF2B5EF4-FFF2-40B4-BE49-F238E27FC236}">
                  <a16:creationId xmlns:a16="http://schemas.microsoft.com/office/drawing/2014/main" id="{2A42015C-37F5-451F-AF50-497A4764DF57}"/>
                </a:ext>
              </a:extLst>
            </p:cNvPr>
            <p:cNvSpPr>
              <a:spLocks noChangeArrowheads="1"/>
            </p:cNvSpPr>
            <p:nvPr/>
          </p:nvSpPr>
          <p:spPr bwMode="auto">
            <a:xfrm>
              <a:off x="996" y="240"/>
              <a:ext cx="338"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dirty="0">
                  <a:solidFill>
                    <a:srgbClr val="FFFFCC"/>
                  </a:solidFill>
                  <a:latin typeface="Times New Roman" panose="02020603050405020304" pitchFamily="18" charset="0"/>
                  <a:sym typeface="Times New Roman" panose="02020603050405020304" pitchFamily="18" charset="0"/>
                </a:rPr>
                <a:t>49</a:t>
              </a:r>
              <a:endParaRPr lang="zh-CN" altLang="en-US" sz="2400" i="0" dirty="0">
                <a:solidFill>
                  <a:schemeClr val="accent1"/>
                </a:solidFill>
                <a:latin typeface="Times New Roman" panose="02020603050405020304" pitchFamily="18" charset="0"/>
                <a:sym typeface="Times New Roman" panose="02020603050405020304" pitchFamily="18" charset="0"/>
              </a:endParaRPr>
            </a:p>
          </p:txBody>
        </p:sp>
        <p:sp>
          <p:nvSpPr>
            <p:cNvPr id="51212" name="Oval 64">
              <a:extLst>
                <a:ext uri="{FF2B5EF4-FFF2-40B4-BE49-F238E27FC236}">
                  <a16:creationId xmlns:a16="http://schemas.microsoft.com/office/drawing/2014/main" id="{6A1DAC20-16C2-4C26-A56A-AADFADE22393}"/>
                </a:ext>
              </a:extLst>
            </p:cNvPr>
            <p:cNvSpPr>
              <a:spLocks noChangeArrowheads="1"/>
            </p:cNvSpPr>
            <p:nvPr/>
          </p:nvSpPr>
          <p:spPr bwMode="auto">
            <a:xfrm>
              <a:off x="564" y="768"/>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1213" name="Oval 65">
              <a:extLst>
                <a:ext uri="{FF2B5EF4-FFF2-40B4-BE49-F238E27FC236}">
                  <a16:creationId xmlns:a16="http://schemas.microsoft.com/office/drawing/2014/main" id="{C3B75444-83A5-4F91-A13A-968D215E762B}"/>
                </a:ext>
              </a:extLst>
            </p:cNvPr>
            <p:cNvSpPr>
              <a:spLocks noChangeArrowheads="1"/>
            </p:cNvSpPr>
            <p:nvPr/>
          </p:nvSpPr>
          <p:spPr bwMode="auto">
            <a:xfrm>
              <a:off x="84" y="1344"/>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FFCC"/>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1214" name="Oval 66">
              <a:extLst>
                <a:ext uri="{FF2B5EF4-FFF2-40B4-BE49-F238E27FC236}">
                  <a16:creationId xmlns:a16="http://schemas.microsoft.com/office/drawing/2014/main" id="{06DA6F8D-DF1C-481E-BCE7-4F477A99F18B}"/>
                </a:ext>
              </a:extLst>
            </p:cNvPr>
            <p:cNvSpPr>
              <a:spLocks noChangeArrowheads="1"/>
            </p:cNvSpPr>
            <p:nvPr/>
          </p:nvSpPr>
          <p:spPr bwMode="auto">
            <a:xfrm>
              <a:off x="756" y="1344"/>
              <a:ext cx="338"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16</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1215" name="Oval 67">
              <a:extLst>
                <a:ext uri="{FF2B5EF4-FFF2-40B4-BE49-F238E27FC236}">
                  <a16:creationId xmlns:a16="http://schemas.microsoft.com/office/drawing/2014/main" id="{EC9E78A3-F2DD-4343-981C-634C4574E771}"/>
                </a:ext>
              </a:extLst>
            </p:cNvPr>
            <p:cNvSpPr>
              <a:spLocks noChangeArrowheads="1"/>
            </p:cNvSpPr>
            <p:nvPr/>
          </p:nvSpPr>
          <p:spPr bwMode="auto">
            <a:xfrm>
              <a:off x="1476" y="768"/>
              <a:ext cx="338"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21</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1216" name="Oval 68">
              <a:extLst>
                <a:ext uri="{FF2B5EF4-FFF2-40B4-BE49-F238E27FC236}">
                  <a16:creationId xmlns:a16="http://schemas.microsoft.com/office/drawing/2014/main" id="{96948013-3D2E-456A-B612-B6E56DF2E1D4}"/>
                </a:ext>
              </a:extLst>
            </p:cNvPr>
            <p:cNvSpPr>
              <a:spLocks noChangeArrowheads="1"/>
            </p:cNvSpPr>
            <p:nvPr/>
          </p:nvSpPr>
          <p:spPr bwMode="auto">
            <a:xfrm>
              <a:off x="1284" y="1344"/>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08</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1217" name="Text Box 69">
              <a:extLst>
                <a:ext uri="{FF2B5EF4-FFF2-40B4-BE49-F238E27FC236}">
                  <a16:creationId xmlns:a16="http://schemas.microsoft.com/office/drawing/2014/main" id="{6BFF6E19-249B-4B58-AB9E-0411C2B84245}"/>
                </a:ext>
              </a:extLst>
            </p:cNvPr>
            <p:cNvSpPr>
              <a:spLocks noChangeArrowheads="1"/>
            </p:cNvSpPr>
            <p:nvPr/>
          </p:nvSpPr>
          <p:spPr bwMode="auto">
            <a:xfrm>
              <a:off x="912" y="0"/>
              <a:ext cx="20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1218" name="Text Box 70">
              <a:extLst>
                <a:ext uri="{FF2B5EF4-FFF2-40B4-BE49-F238E27FC236}">
                  <a16:creationId xmlns:a16="http://schemas.microsoft.com/office/drawing/2014/main" id="{7AEAEB8B-A603-4FC2-B214-B62C87642F01}"/>
                </a:ext>
              </a:extLst>
            </p:cNvPr>
            <p:cNvSpPr>
              <a:spLocks noChangeArrowheads="1"/>
            </p:cNvSpPr>
            <p:nvPr/>
          </p:nvSpPr>
          <p:spPr bwMode="auto">
            <a:xfrm>
              <a:off x="1776" y="624"/>
              <a:ext cx="209"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1219" name="Text Box 71">
              <a:extLst>
                <a:ext uri="{FF2B5EF4-FFF2-40B4-BE49-F238E27FC236}">
                  <a16:creationId xmlns:a16="http://schemas.microsoft.com/office/drawing/2014/main" id="{291D5B33-E16E-4792-AF82-E1F6C58F8CFD}"/>
                </a:ext>
              </a:extLst>
            </p:cNvPr>
            <p:cNvSpPr>
              <a:spLocks noChangeArrowheads="1"/>
            </p:cNvSpPr>
            <p:nvPr/>
          </p:nvSpPr>
          <p:spPr bwMode="auto">
            <a:xfrm>
              <a:off x="1200" y="1104"/>
              <a:ext cx="20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6</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1220" name="Text Box 72">
              <a:extLst>
                <a:ext uri="{FF2B5EF4-FFF2-40B4-BE49-F238E27FC236}">
                  <a16:creationId xmlns:a16="http://schemas.microsoft.com/office/drawing/2014/main" id="{D116B7BA-A1F1-4EDB-A9E3-92ADC7F94686}"/>
                </a:ext>
              </a:extLst>
            </p:cNvPr>
            <p:cNvSpPr>
              <a:spLocks noChangeArrowheads="1"/>
            </p:cNvSpPr>
            <p:nvPr/>
          </p:nvSpPr>
          <p:spPr bwMode="auto">
            <a:xfrm>
              <a:off x="948" y="1104"/>
              <a:ext cx="20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1221" name="Text Box 73">
              <a:extLst>
                <a:ext uri="{FF2B5EF4-FFF2-40B4-BE49-F238E27FC236}">
                  <a16:creationId xmlns:a16="http://schemas.microsoft.com/office/drawing/2014/main" id="{AD6011DF-7783-4855-B4CA-D32657D30EC3}"/>
                </a:ext>
              </a:extLst>
            </p:cNvPr>
            <p:cNvSpPr>
              <a:spLocks noChangeArrowheads="1"/>
            </p:cNvSpPr>
            <p:nvPr/>
          </p:nvSpPr>
          <p:spPr bwMode="auto">
            <a:xfrm>
              <a:off x="0" y="1104"/>
              <a:ext cx="20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1222" name="Text Box 74">
              <a:extLst>
                <a:ext uri="{FF2B5EF4-FFF2-40B4-BE49-F238E27FC236}">
                  <a16:creationId xmlns:a16="http://schemas.microsoft.com/office/drawing/2014/main" id="{1B05B06A-E0C3-4DA1-B042-93902EA84F0E}"/>
                </a:ext>
              </a:extLst>
            </p:cNvPr>
            <p:cNvSpPr>
              <a:spLocks noChangeArrowheads="1"/>
            </p:cNvSpPr>
            <p:nvPr/>
          </p:nvSpPr>
          <p:spPr bwMode="auto">
            <a:xfrm>
              <a:off x="420" y="537"/>
              <a:ext cx="209"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grpSp>
      <p:sp>
        <p:nvSpPr>
          <p:cNvPr id="2" name="Text Box 4">
            <a:extLst>
              <a:ext uri="{FF2B5EF4-FFF2-40B4-BE49-F238E27FC236}">
                <a16:creationId xmlns:a16="http://schemas.microsoft.com/office/drawing/2014/main" id="{2F862F64-7D32-4C30-9034-56E587FA583C}"/>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大顶堆举例</a:t>
            </a:r>
          </a:p>
        </p:txBody>
      </p:sp>
      <p:sp>
        <p:nvSpPr>
          <p:cNvPr id="3" name="文本框 2">
            <a:extLst>
              <a:ext uri="{FF2B5EF4-FFF2-40B4-BE49-F238E27FC236}">
                <a16:creationId xmlns:a16="http://schemas.microsoft.com/office/drawing/2014/main" id="{438CA1E8-2C83-DB8A-CADD-5ADD75B86D2F}"/>
              </a:ext>
            </a:extLst>
          </p:cNvPr>
          <p:cNvSpPr txBox="1"/>
          <p:nvPr/>
        </p:nvSpPr>
        <p:spPr>
          <a:xfrm>
            <a:off x="827584" y="4941168"/>
            <a:ext cx="3547332" cy="523220"/>
          </a:xfrm>
          <a:prstGeom prst="rect">
            <a:avLst/>
          </a:prstGeom>
          <a:noFill/>
        </p:spPr>
        <p:txBody>
          <a:bodyPr wrap="square" rtlCol="0">
            <a:spAutoFit/>
          </a:bodyPr>
          <a:lstStyle/>
          <a:p>
            <a:r>
              <a:rPr lang="en-US" altLang="zh-CN" sz="2800" b="0" i="0" dirty="0">
                <a:latin typeface="+mn-ea"/>
                <a:ea typeface="+mn-ea"/>
              </a:rPr>
              <a:t>49 25 21 25</a:t>
            </a:r>
            <a:r>
              <a:rPr lang="en-US" altLang="zh-CN" sz="2800" b="0" i="0" baseline="30000" dirty="0">
                <a:latin typeface="+mn-ea"/>
                <a:ea typeface="+mn-ea"/>
              </a:rPr>
              <a:t>*</a:t>
            </a:r>
            <a:r>
              <a:rPr lang="en-US" altLang="zh-CN" sz="2800" b="0" i="0" dirty="0">
                <a:latin typeface="+mn-ea"/>
                <a:ea typeface="+mn-ea"/>
              </a:rPr>
              <a:t> 16 08</a:t>
            </a:r>
            <a:endParaRPr lang="zh-CN" altLang="en-US" sz="2800" b="0"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a:extLst>
              <a:ext uri="{FF2B5EF4-FFF2-40B4-BE49-F238E27FC236}">
                <a16:creationId xmlns:a16="http://schemas.microsoft.com/office/drawing/2014/main" id="{A2F368A2-E5FF-4390-8F23-BA6A864910A4}"/>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21F3E7F9-5921-4DA7-A0D7-77DD593B2CA5}" type="slidenum">
              <a:rPr lang="zh-CN" altLang="en-US" sz="2400">
                <a:solidFill>
                  <a:srgbClr val="000000"/>
                </a:solidFill>
              </a:rPr>
              <a:pPr algn="r" eaLnBrk="1" hangingPunct="1">
                <a:spcBef>
                  <a:spcPct val="50000"/>
                </a:spcBef>
                <a:buClrTx/>
                <a:buSzTx/>
                <a:buFont typeface="Arial" panose="020B0604020202020204" pitchFamily="34" charset="0"/>
                <a:buNone/>
              </a:pPr>
              <a:t>65</a:t>
            </a:fld>
            <a:endParaRPr lang="en-US" altLang="zh-CN" sz="2400"/>
          </a:p>
        </p:txBody>
      </p:sp>
      <p:sp>
        <p:nvSpPr>
          <p:cNvPr id="52229" name="Rectangle 5">
            <a:extLst>
              <a:ext uri="{FF2B5EF4-FFF2-40B4-BE49-F238E27FC236}">
                <a16:creationId xmlns:a16="http://schemas.microsoft.com/office/drawing/2014/main" id="{72B30B72-321A-4BB2-B900-939D8DF531DC}"/>
              </a:ext>
            </a:extLst>
          </p:cNvPr>
          <p:cNvSpPr>
            <a:spLocks noGrp="1" noChangeArrowheads="1"/>
          </p:cNvSpPr>
          <p:nvPr>
            <p:ph type="body" idx="4294967295"/>
          </p:nvPr>
        </p:nvSpPr>
        <p:spPr>
          <a:xfrm>
            <a:off x="539552" y="1268760"/>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spcBef>
                <a:spcPct val="70000"/>
              </a:spcBef>
              <a:buClr>
                <a:schemeClr val="tx2"/>
              </a:buClr>
              <a:buSzPct val="50000"/>
              <a:buNone/>
            </a:pPr>
            <a:r>
              <a:rPr lang="zh-CN" altLang="zh-CN" dirty="0">
                <a:latin typeface="黑体" panose="02010609060101010101" pitchFamily="49" charset="-122"/>
                <a:ea typeface="黑体" panose="02010609060101010101" pitchFamily="49" charset="-122"/>
                <a:sym typeface="黑体" panose="02010609060101010101" pitchFamily="49" charset="-122"/>
              </a:rPr>
              <a:t>堆排序主要要解决两个问题：</a:t>
            </a:r>
          </a:p>
          <a:p>
            <a:pPr eaLnBrk="1" hangingPunct="1">
              <a:spcBef>
                <a:spcPct val="70000"/>
              </a:spcBef>
              <a:buClr>
                <a:schemeClr val="tx2"/>
              </a:buClr>
              <a:buSzPct val="50000"/>
              <a:buFont typeface="Wingdings" panose="05000000000000000000" pitchFamily="2" charset="2"/>
              <a:buNone/>
            </a:pPr>
            <a:r>
              <a:rPr lang="zh-CN" altLang="zh-CN" dirty="0">
                <a:latin typeface="黑体" panose="02010609060101010101" pitchFamily="49" charset="-122"/>
                <a:ea typeface="黑体" panose="02010609060101010101" pitchFamily="49" charset="-122"/>
                <a:sym typeface="黑体" panose="02010609060101010101" pitchFamily="49" charset="-122"/>
              </a:rPr>
              <a:t>1.如何根据给定的序列建初始堆</a:t>
            </a:r>
          </a:p>
          <a:p>
            <a:pPr eaLnBrk="1" hangingPunct="1">
              <a:spcBef>
                <a:spcPct val="70000"/>
              </a:spcBef>
              <a:buClr>
                <a:schemeClr val="tx2"/>
              </a:buClr>
              <a:buSzPct val="50000"/>
              <a:buFont typeface="Wingdings" panose="05000000000000000000" pitchFamily="2" charset="2"/>
              <a:buNone/>
            </a:pPr>
            <a:r>
              <a:rPr lang="zh-CN" altLang="zh-CN" dirty="0">
                <a:latin typeface="黑体" panose="02010609060101010101" pitchFamily="49" charset="-122"/>
                <a:ea typeface="黑体" panose="02010609060101010101" pitchFamily="49" charset="-122"/>
                <a:sym typeface="黑体" panose="02010609060101010101" pitchFamily="49" charset="-122"/>
              </a:rPr>
              <a:t>2.如何在交换掉根结点后，将剩下的结点调整为新的堆(</a:t>
            </a:r>
            <a:r>
              <a:rPr lang="zh-CN" altLang="zh-CN" dirty="0">
                <a:solidFill>
                  <a:schemeClr val="hlink"/>
                </a:solidFill>
                <a:latin typeface="黑体" panose="02010609060101010101" pitchFamily="49" charset="-122"/>
                <a:ea typeface="黑体" panose="02010609060101010101" pitchFamily="49" charset="-122"/>
                <a:sym typeface="黑体" panose="02010609060101010101" pitchFamily="49" charset="-122"/>
              </a:rPr>
              <a:t>筛选</a:t>
            </a:r>
            <a:r>
              <a:rPr lang="zh-CN" altLang="zh-CN" dirty="0">
                <a:latin typeface="黑体" panose="02010609060101010101" pitchFamily="49" charset="-122"/>
                <a:ea typeface="黑体" panose="02010609060101010101" pitchFamily="49" charset="-122"/>
                <a:sym typeface="黑体" panose="02010609060101010101" pitchFamily="49" charset="-122"/>
              </a:rPr>
              <a:t>)</a:t>
            </a:r>
            <a:endParaRPr lang="zh-CN" altLang="zh-CN" dirty="0"/>
          </a:p>
        </p:txBody>
      </p:sp>
      <p:sp>
        <p:nvSpPr>
          <p:cNvPr id="2" name="Text Box 4">
            <a:extLst>
              <a:ext uri="{FF2B5EF4-FFF2-40B4-BE49-F238E27FC236}">
                <a16:creationId xmlns:a16="http://schemas.microsoft.com/office/drawing/2014/main" id="{1BA47FC0-9A9B-4FFF-BC8B-2BCFC50A9841}"/>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2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Box 3">
            <a:extLst>
              <a:ext uri="{FF2B5EF4-FFF2-40B4-BE49-F238E27FC236}">
                <a16:creationId xmlns:a16="http://schemas.microsoft.com/office/drawing/2014/main" id="{339C0402-E3EE-4596-AE6A-3FFC543387C3}"/>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34802549-6EC0-43EF-8511-7D406B4289D0}" type="slidenum">
              <a:rPr lang="zh-CN" altLang="en-US" sz="2400">
                <a:solidFill>
                  <a:srgbClr val="000000"/>
                </a:solidFill>
              </a:rPr>
              <a:pPr algn="r" eaLnBrk="1" hangingPunct="1">
                <a:spcBef>
                  <a:spcPct val="50000"/>
                </a:spcBef>
                <a:buClrTx/>
                <a:buSzTx/>
                <a:buFont typeface="Arial" panose="020B0604020202020204" pitchFamily="34" charset="0"/>
                <a:buNone/>
              </a:pPr>
              <a:t>66</a:t>
            </a:fld>
            <a:endParaRPr lang="en-US" altLang="zh-CN" sz="2400"/>
          </a:p>
        </p:txBody>
      </p:sp>
      <p:sp>
        <p:nvSpPr>
          <p:cNvPr id="53253" name="Rectangle 5">
            <a:extLst>
              <a:ext uri="{FF2B5EF4-FFF2-40B4-BE49-F238E27FC236}">
                <a16:creationId xmlns:a16="http://schemas.microsoft.com/office/drawing/2014/main" id="{EC3E9C39-D17C-4D7C-A857-4A6D1432F98D}"/>
              </a:ext>
            </a:extLst>
          </p:cNvPr>
          <p:cNvSpPr>
            <a:spLocks noGrp="1" noChangeArrowheads="1"/>
          </p:cNvSpPr>
          <p:nvPr>
            <p:ph type="body" idx="4294967295"/>
          </p:nvPr>
        </p:nvSpPr>
        <p:spPr>
          <a:xfrm>
            <a:off x="539552" y="1340768"/>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buClr>
                <a:srgbClr val="FF0000"/>
              </a:buClr>
              <a:buSzPct val="100000"/>
            </a:pPr>
            <a:r>
              <a:rPr lang="zh-CN" altLang="zh-CN" dirty="0">
                <a:latin typeface="黑体" panose="02010609060101010101" pitchFamily="49" charset="-122"/>
                <a:ea typeface="黑体" panose="02010609060101010101" pitchFamily="49" charset="-122"/>
                <a:sym typeface="黑体" panose="02010609060101010101" pitchFamily="49" charset="-122"/>
              </a:rPr>
              <a:t>输出根结点</a:t>
            </a:r>
          </a:p>
          <a:p>
            <a:pPr eaLnBrk="1" hangingPunct="1">
              <a:spcBef>
                <a:spcPct val="30000"/>
              </a:spcBef>
              <a:buClr>
                <a:srgbClr val="FF0000"/>
              </a:buClr>
              <a:buSzPct val="100000"/>
            </a:pPr>
            <a:r>
              <a:rPr lang="zh-CN" altLang="zh-CN" dirty="0">
                <a:latin typeface="黑体" panose="02010609060101010101" pitchFamily="49" charset="-122"/>
                <a:ea typeface="黑体" panose="02010609060101010101" pitchFamily="49" charset="-122"/>
                <a:sym typeface="黑体" panose="02010609060101010101" pitchFamily="49" charset="-122"/>
              </a:rPr>
              <a:t>用最后结点代替根结点值</a:t>
            </a:r>
          </a:p>
          <a:p>
            <a:pPr eaLnBrk="1" hangingPunct="1">
              <a:spcBef>
                <a:spcPct val="30000"/>
              </a:spcBef>
              <a:buClr>
                <a:srgbClr val="FF0000"/>
              </a:buClr>
              <a:buSzPct val="100000"/>
            </a:pPr>
            <a:r>
              <a:rPr lang="zh-CN" altLang="zh-CN" dirty="0">
                <a:latin typeface="黑体" panose="02010609060101010101" pitchFamily="49" charset="-122"/>
                <a:ea typeface="黑体" panose="02010609060101010101" pitchFamily="49" charset="-122"/>
                <a:sym typeface="黑体" panose="02010609060101010101" pitchFamily="49" charset="-122"/>
              </a:rPr>
              <a:t>比较根结点与两个子结点的值，如果小于其中一个子结点，则选择大的子结点与根结点交换</a:t>
            </a:r>
          </a:p>
          <a:p>
            <a:pPr eaLnBrk="1" hangingPunct="1">
              <a:spcBef>
                <a:spcPct val="30000"/>
              </a:spcBef>
              <a:buClr>
                <a:srgbClr val="FF0000"/>
              </a:buClr>
              <a:buSzPct val="100000"/>
            </a:pPr>
            <a:r>
              <a:rPr lang="zh-CN" altLang="zh-CN" dirty="0">
                <a:latin typeface="黑体" panose="02010609060101010101" pitchFamily="49" charset="-122"/>
                <a:ea typeface="黑体" panose="02010609060101010101" pitchFamily="49" charset="-122"/>
                <a:sym typeface="黑体" panose="02010609060101010101" pitchFamily="49" charset="-122"/>
              </a:rPr>
              <a:t>继续将交换的结点与其子结点比较</a:t>
            </a:r>
          </a:p>
          <a:p>
            <a:pPr eaLnBrk="1" hangingPunct="1">
              <a:spcBef>
                <a:spcPct val="30000"/>
              </a:spcBef>
              <a:buClr>
                <a:srgbClr val="FF0000"/>
              </a:buClr>
              <a:buSzPct val="100000"/>
            </a:pPr>
            <a:r>
              <a:rPr lang="zh-CN" altLang="zh-CN" dirty="0">
                <a:latin typeface="黑体" panose="02010609060101010101" pitchFamily="49" charset="-122"/>
                <a:ea typeface="黑体" panose="02010609060101010101" pitchFamily="49" charset="-122"/>
                <a:sym typeface="黑体" panose="02010609060101010101" pitchFamily="49" charset="-122"/>
              </a:rPr>
              <a:t>直到叶子结点或者根节点值大于两个子结点</a:t>
            </a:r>
          </a:p>
        </p:txBody>
      </p:sp>
      <p:sp>
        <p:nvSpPr>
          <p:cNvPr id="2" name="Text Box 4">
            <a:extLst>
              <a:ext uri="{FF2B5EF4-FFF2-40B4-BE49-F238E27FC236}">
                <a16:creationId xmlns:a16="http://schemas.microsoft.com/office/drawing/2014/main" id="{10E2698E-1CAE-4ACB-80E4-796A75960EA0}"/>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堆排序筛选</a:t>
            </a:r>
            <a:r>
              <a:rPr lang="en-US" altLang="zh-CN" sz="4400" i="0" dirty="0">
                <a:solidFill>
                  <a:schemeClr val="tx2"/>
                </a:solidFill>
                <a:ea typeface="隶书" pitchFamily="49" charset="-122"/>
              </a:rPr>
              <a:t>(</a:t>
            </a:r>
            <a:r>
              <a:rPr lang="zh-CN" altLang="en-US" sz="4400" i="0" dirty="0">
                <a:solidFill>
                  <a:schemeClr val="tx2"/>
                </a:solidFill>
                <a:ea typeface="隶书" pitchFamily="49" charset="-122"/>
              </a:rPr>
              <a:t>大顶堆</a:t>
            </a:r>
            <a:r>
              <a:rPr lang="en-US" altLang="zh-CN" sz="4400" i="0" dirty="0">
                <a:solidFill>
                  <a:schemeClr val="tx2"/>
                </a:solidFill>
                <a:ea typeface="隶书" pitchFamily="49" charset="-122"/>
              </a:rPr>
              <a:t>)</a:t>
            </a:r>
            <a:endParaRPr lang="zh-CN" altLang="en-US" sz="4400" i="0" dirty="0">
              <a:solidFill>
                <a:schemeClr val="tx2"/>
              </a:solidFill>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25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25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3">
            <a:extLst>
              <a:ext uri="{FF2B5EF4-FFF2-40B4-BE49-F238E27FC236}">
                <a16:creationId xmlns:a16="http://schemas.microsoft.com/office/drawing/2014/main" id="{0AE0A887-3EC6-40AA-83A5-66857E04090E}"/>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F6BE2A3-F894-4628-9704-5D1DB51E8E87}" type="slidenum">
              <a:rPr lang="zh-CN" altLang="en-US" sz="2400">
                <a:solidFill>
                  <a:srgbClr val="000000"/>
                </a:solidFill>
              </a:rPr>
              <a:pPr algn="r" eaLnBrk="1" hangingPunct="1">
                <a:spcBef>
                  <a:spcPct val="50000"/>
                </a:spcBef>
                <a:buClrTx/>
                <a:buSzTx/>
                <a:buFont typeface="Arial" panose="020B0604020202020204" pitchFamily="34" charset="0"/>
                <a:buNone/>
              </a:pPr>
              <a:t>67</a:t>
            </a:fld>
            <a:endParaRPr lang="en-US" altLang="zh-CN" sz="2400"/>
          </a:p>
        </p:txBody>
      </p:sp>
      <p:grpSp>
        <p:nvGrpSpPr>
          <p:cNvPr id="54278" name="Group 25">
            <a:extLst>
              <a:ext uri="{FF2B5EF4-FFF2-40B4-BE49-F238E27FC236}">
                <a16:creationId xmlns:a16="http://schemas.microsoft.com/office/drawing/2014/main" id="{8BB99B79-17BF-4B51-86D4-22E98294E73D}"/>
              </a:ext>
            </a:extLst>
          </p:cNvPr>
          <p:cNvGrpSpPr>
            <a:grpSpLocks/>
          </p:cNvGrpSpPr>
          <p:nvPr/>
        </p:nvGrpSpPr>
        <p:grpSpPr bwMode="auto">
          <a:xfrm>
            <a:off x="457200" y="3728727"/>
            <a:ext cx="2901950" cy="2311400"/>
            <a:chOff x="0" y="0"/>
            <a:chExt cx="2008" cy="1644"/>
          </a:xfrm>
        </p:grpSpPr>
        <p:sp>
          <p:nvSpPr>
            <p:cNvPr id="54330" name="Line 9">
              <a:extLst>
                <a:ext uri="{FF2B5EF4-FFF2-40B4-BE49-F238E27FC236}">
                  <a16:creationId xmlns:a16="http://schemas.microsoft.com/office/drawing/2014/main" id="{39718808-1E78-491D-B1F0-A81B53EF6083}"/>
                </a:ext>
              </a:extLst>
            </p:cNvPr>
            <p:cNvSpPr>
              <a:spLocks noChangeShapeType="1"/>
            </p:cNvSpPr>
            <p:nvPr/>
          </p:nvSpPr>
          <p:spPr bwMode="auto">
            <a:xfrm>
              <a:off x="1236" y="444"/>
              <a:ext cx="384" cy="48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31" name="Line 10">
              <a:extLst>
                <a:ext uri="{FF2B5EF4-FFF2-40B4-BE49-F238E27FC236}">
                  <a16:creationId xmlns:a16="http://schemas.microsoft.com/office/drawing/2014/main" id="{48CEB2B2-D17C-4408-A29B-FB2D235033AF}"/>
                </a:ext>
              </a:extLst>
            </p:cNvPr>
            <p:cNvSpPr>
              <a:spLocks noChangeShapeType="1"/>
            </p:cNvSpPr>
            <p:nvPr/>
          </p:nvSpPr>
          <p:spPr bwMode="auto">
            <a:xfrm>
              <a:off x="804" y="1020"/>
              <a:ext cx="96" cy="28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32" name="Line 11">
              <a:extLst>
                <a:ext uri="{FF2B5EF4-FFF2-40B4-BE49-F238E27FC236}">
                  <a16:creationId xmlns:a16="http://schemas.microsoft.com/office/drawing/2014/main" id="{76B60644-B1E2-4F1B-AD89-37CDC56C01E3}"/>
                </a:ext>
              </a:extLst>
            </p:cNvPr>
            <p:cNvSpPr>
              <a:spLocks noChangeShapeType="1"/>
            </p:cNvSpPr>
            <p:nvPr/>
          </p:nvSpPr>
          <p:spPr bwMode="auto">
            <a:xfrm flipH="1">
              <a:off x="324" y="444"/>
              <a:ext cx="768" cy="96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33" name="Oval 12">
              <a:extLst>
                <a:ext uri="{FF2B5EF4-FFF2-40B4-BE49-F238E27FC236}">
                  <a16:creationId xmlns:a16="http://schemas.microsoft.com/office/drawing/2014/main" id="{89E873A4-3E1F-4904-83C0-A4E45CB75E18}"/>
                </a:ext>
              </a:extLst>
            </p:cNvPr>
            <p:cNvSpPr>
              <a:spLocks noChangeArrowheads="1"/>
            </p:cNvSpPr>
            <p:nvPr/>
          </p:nvSpPr>
          <p:spPr bwMode="auto">
            <a:xfrm>
              <a:off x="1296" y="1308"/>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Times New Roman" panose="02020603050405020304" pitchFamily="18" charset="0"/>
                  <a:sym typeface="Times New Roman" panose="02020603050405020304" pitchFamily="18" charset="0"/>
                </a:rPr>
                <a:t>49</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34" name="Oval 13">
              <a:extLst>
                <a:ext uri="{FF2B5EF4-FFF2-40B4-BE49-F238E27FC236}">
                  <a16:creationId xmlns:a16="http://schemas.microsoft.com/office/drawing/2014/main" id="{4841FF42-5B78-49D6-8EBF-59DA037334D6}"/>
                </a:ext>
              </a:extLst>
            </p:cNvPr>
            <p:cNvSpPr>
              <a:spLocks noChangeArrowheads="1"/>
            </p:cNvSpPr>
            <p:nvPr/>
          </p:nvSpPr>
          <p:spPr bwMode="auto">
            <a:xfrm>
              <a:off x="564" y="732"/>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Times New Roman" panose="02020603050405020304" pitchFamily="18" charset="0"/>
                  <a:sym typeface="Times New Roman" panose="02020603050405020304" pitchFamily="18" charset="0"/>
                </a:rPr>
                <a:t>25</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35" name="Oval 14">
              <a:extLst>
                <a:ext uri="{FF2B5EF4-FFF2-40B4-BE49-F238E27FC236}">
                  <a16:creationId xmlns:a16="http://schemas.microsoft.com/office/drawing/2014/main" id="{CA4B8D26-3D10-41D2-89B6-0EA4D57BCB4B}"/>
                </a:ext>
              </a:extLst>
            </p:cNvPr>
            <p:cNvSpPr>
              <a:spLocks noChangeArrowheads="1"/>
            </p:cNvSpPr>
            <p:nvPr/>
          </p:nvSpPr>
          <p:spPr bwMode="auto">
            <a:xfrm>
              <a:off x="83" y="1308"/>
              <a:ext cx="335"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Times New Roman" panose="02020603050405020304" pitchFamily="18" charset="0"/>
                  <a:sym typeface="Times New Roman" panose="02020603050405020304" pitchFamily="18" charset="0"/>
                </a:rPr>
                <a:t>25*</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36" name="Oval 15">
              <a:extLst>
                <a:ext uri="{FF2B5EF4-FFF2-40B4-BE49-F238E27FC236}">
                  <a16:creationId xmlns:a16="http://schemas.microsoft.com/office/drawing/2014/main" id="{61CDFB2E-11F8-40FA-9226-08B3E4308A2E}"/>
                </a:ext>
              </a:extLst>
            </p:cNvPr>
            <p:cNvSpPr>
              <a:spLocks noChangeArrowheads="1"/>
            </p:cNvSpPr>
            <p:nvPr/>
          </p:nvSpPr>
          <p:spPr bwMode="auto">
            <a:xfrm>
              <a:off x="756" y="1308"/>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Times New Roman" panose="02020603050405020304" pitchFamily="18" charset="0"/>
                  <a:sym typeface="Times New Roman" panose="02020603050405020304" pitchFamily="18" charset="0"/>
                </a:rPr>
                <a:t>16</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37" name="Oval 16">
              <a:extLst>
                <a:ext uri="{FF2B5EF4-FFF2-40B4-BE49-F238E27FC236}">
                  <a16:creationId xmlns:a16="http://schemas.microsoft.com/office/drawing/2014/main" id="{35FCA9E4-ABCF-4F1B-9E27-4285ED15BD64}"/>
                </a:ext>
              </a:extLst>
            </p:cNvPr>
            <p:cNvSpPr>
              <a:spLocks noChangeArrowheads="1"/>
            </p:cNvSpPr>
            <p:nvPr/>
          </p:nvSpPr>
          <p:spPr bwMode="auto">
            <a:xfrm>
              <a:off x="1476" y="732"/>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Times New Roman" panose="02020603050405020304" pitchFamily="18" charset="0"/>
                  <a:sym typeface="Times New Roman" panose="02020603050405020304" pitchFamily="18" charset="0"/>
                </a:rPr>
                <a:t>21</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38" name="Oval 17">
              <a:extLst>
                <a:ext uri="{FF2B5EF4-FFF2-40B4-BE49-F238E27FC236}">
                  <a16:creationId xmlns:a16="http://schemas.microsoft.com/office/drawing/2014/main" id="{EFCF8A1A-6E37-4A60-9560-A7ECEFBD4307}"/>
                </a:ext>
              </a:extLst>
            </p:cNvPr>
            <p:cNvSpPr>
              <a:spLocks noChangeArrowheads="1"/>
            </p:cNvSpPr>
            <p:nvPr/>
          </p:nvSpPr>
          <p:spPr bwMode="auto">
            <a:xfrm>
              <a:off x="1008" y="204"/>
              <a:ext cx="336" cy="334"/>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chemeClr val="hlink"/>
                  </a:solidFill>
                  <a:latin typeface="Times New Roman" panose="02020603050405020304" pitchFamily="18" charset="0"/>
                  <a:sym typeface="Times New Roman" panose="02020603050405020304" pitchFamily="18" charset="0"/>
                </a:rPr>
                <a:t>08</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39" name="Text Box 18">
              <a:extLst>
                <a:ext uri="{FF2B5EF4-FFF2-40B4-BE49-F238E27FC236}">
                  <a16:creationId xmlns:a16="http://schemas.microsoft.com/office/drawing/2014/main" id="{4149454D-8C7D-4849-9902-74CE876AC190}"/>
                </a:ext>
              </a:extLst>
            </p:cNvPr>
            <p:cNvSpPr>
              <a:spLocks noChangeArrowheads="1"/>
            </p:cNvSpPr>
            <p:nvPr/>
          </p:nvSpPr>
          <p:spPr bwMode="auto">
            <a:xfrm>
              <a:off x="912" y="0"/>
              <a:ext cx="233"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1</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40" name="Text Box 19">
              <a:extLst>
                <a:ext uri="{FF2B5EF4-FFF2-40B4-BE49-F238E27FC236}">
                  <a16:creationId xmlns:a16="http://schemas.microsoft.com/office/drawing/2014/main" id="{00CA2168-710B-4CC6-A2CF-D8E3097C0D55}"/>
                </a:ext>
              </a:extLst>
            </p:cNvPr>
            <p:cNvSpPr>
              <a:spLocks noChangeArrowheads="1"/>
            </p:cNvSpPr>
            <p:nvPr/>
          </p:nvSpPr>
          <p:spPr bwMode="auto">
            <a:xfrm>
              <a:off x="1775" y="624"/>
              <a:ext cx="233"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3</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41" name="Text Box 20">
              <a:extLst>
                <a:ext uri="{FF2B5EF4-FFF2-40B4-BE49-F238E27FC236}">
                  <a16:creationId xmlns:a16="http://schemas.microsoft.com/office/drawing/2014/main" id="{4BC160FE-4AD5-4128-A957-25FA401BA93E}"/>
                </a:ext>
              </a:extLst>
            </p:cNvPr>
            <p:cNvSpPr>
              <a:spLocks noChangeArrowheads="1"/>
            </p:cNvSpPr>
            <p:nvPr/>
          </p:nvSpPr>
          <p:spPr bwMode="auto">
            <a:xfrm>
              <a:off x="1200" y="1104"/>
              <a:ext cx="234"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6</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42" name="Text Box 21">
              <a:extLst>
                <a:ext uri="{FF2B5EF4-FFF2-40B4-BE49-F238E27FC236}">
                  <a16:creationId xmlns:a16="http://schemas.microsoft.com/office/drawing/2014/main" id="{C650CCE5-FF33-47CE-8A5D-B6E7CC8F609B}"/>
                </a:ext>
              </a:extLst>
            </p:cNvPr>
            <p:cNvSpPr>
              <a:spLocks noChangeArrowheads="1"/>
            </p:cNvSpPr>
            <p:nvPr/>
          </p:nvSpPr>
          <p:spPr bwMode="auto">
            <a:xfrm>
              <a:off x="948" y="1104"/>
              <a:ext cx="233"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5</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43" name="Text Box 22">
              <a:extLst>
                <a:ext uri="{FF2B5EF4-FFF2-40B4-BE49-F238E27FC236}">
                  <a16:creationId xmlns:a16="http://schemas.microsoft.com/office/drawing/2014/main" id="{00E3FC25-B907-45C7-B258-326BB56D91F2}"/>
                </a:ext>
              </a:extLst>
            </p:cNvPr>
            <p:cNvSpPr>
              <a:spLocks noChangeArrowheads="1"/>
            </p:cNvSpPr>
            <p:nvPr/>
          </p:nvSpPr>
          <p:spPr bwMode="auto">
            <a:xfrm>
              <a:off x="0" y="1104"/>
              <a:ext cx="233"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4</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44" name="Text Box 23">
              <a:extLst>
                <a:ext uri="{FF2B5EF4-FFF2-40B4-BE49-F238E27FC236}">
                  <a16:creationId xmlns:a16="http://schemas.microsoft.com/office/drawing/2014/main" id="{B9E8F7E2-D989-4EBC-9E8C-1D32B6D3FAA0}"/>
                </a:ext>
              </a:extLst>
            </p:cNvPr>
            <p:cNvSpPr>
              <a:spLocks noChangeArrowheads="1"/>
            </p:cNvSpPr>
            <p:nvPr/>
          </p:nvSpPr>
          <p:spPr bwMode="auto">
            <a:xfrm>
              <a:off x="420" y="537"/>
              <a:ext cx="233"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2</a:t>
              </a:r>
              <a:endParaRPr lang="zh-CN" altLang="en-US" sz="2400">
                <a:solidFill>
                  <a:schemeClr val="bg1"/>
                </a:solidFill>
                <a:latin typeface="Times New Roman" panose="02020603050405020304" pitchFamily="18" charset="0"/>
                <a:sym typeface="Times New Roman" panose="02020603050405020304" pitchFamily="18" charset="0"/>
              </a:endParaRPr>
            </a:p>
          </p:txBody>
        </p:sp>
      </p:grpSp>
      <p:sp>
        <p:nvSpPr>
          <p:cNvPr id="54279" name="Line 42">
            <a:extLst>
              <a:ext uri="{FF2B5EF4-FFF2-40B4-BE49-F238E27FC236}">
                <a16:creationId xmlns:a16="http://schemas.microsoft.com/office/drawing/2014/main" id="{E6FE1187-5D32-4AD5-8B88-7E17EDEF0F7A}"/>
              </a:ext>
            </a:extLst>
          </p:cNvPr>
          <p:cNvSpPr>
            <a:spLocks noChangeShapeType="1"/>
          </p:cNvSpPr>
          <p:nvPr/>
        </p:nvSpPr>
        <p:spPr bwMode="auto">
          <a:xfrm flipV="1">
            <a:off x="1459475" y="4279172"/>
            <a:ext cx="381000" cy="457200"/>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nvGrpSpPr>
          <p:cNvPr id="54282" name="Group 63">
            <a:extLst>
              <a:ext uri="{FF2B5EF4-FFF2-40B4-BE49-F238E27FC236}">
                <a16:creationId xmlns:a16="http://schemas.microsoft.com/office/drawing/2014/main" id="{EE0E6601-1F4C-4F3B-B4D8-5E2BFD6E504A}"/>
              </a:ext>
            </a:extLst>
          </p:cNvPr>
          <p:cNvGrpSpPr>
            <a:grpSpLocks/>
          </p:cNvGrpSpPr>
          <p:nvPr/>
        </p:nvGrpSpPr>
        <p:grpSpPr bwMode="auto">
          <a:xfrm>
            <a:off x="641530" y="1200254"/>
            <a:ext cx="2633662" cy="2303463"/>
            <a:chOff x="0" y="0"/>
            <a:chExt cx="2057" cy="1680"/>
          </a:xfrm>
        </p:grpSpPr>
        <p:sp>
          <p:nvSpPr>
            <p:cNvPr id="54283" name="Line 64">
              <a:extLst>
                <a:ext uri="{FF2B5EF4-FFF2-40B4-BE49-F238E27FC236}">
                  <a16:creationId xmlns:a16="http://schemas.microsoft.com/office/drawing/2014/main" id="{0EE79468-FFFD-4A9C-A161-64125FC980BD}"/>
                </a:ext>
              </a:extLst>
            </p:cNvPr>
            <p:cNvSpPr>
              <a:spLocks noChangeShapeType="1"/>
            </p:cNvSpPr>
            <p:nvPr/>
          </p:nvSpPr>
          <p:spPr bwMode="auto">
            <a:xfrm flipH="1">
              <a:off x="1476" y="1056"/>
              <a:ext cx="144" cy="336"/>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4" name="Line 65">
              <a:extLst>
                <a:ext uri="{FF2B5EF4-FFF2-40B4-BE49-F238E27FC236}">
                  <a16:creationId xmlns:a16="http://schemas.microsoft.com/office/drawing/2014/main" id="{3F55B502-019B-46FC-8439-79B82833CDF6}"/>
                </a:ext>
              </a:extLst>
            </p:cNvPr>
            <p:cNvSpPr>
              <a:spLocks noChangeShapeType="1"/>
            </p:cNvSpPr>
            <p:nvPr/>
          </p:nvSpPr>
          <p:spPr bwMode="auto">
            <a:xfrm>
              <a:off x="1236" y="480"/>
              <a:ext cx="384" cy="48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5" name="Line 66">
              <a:extLst>
                <a:ext uri="{FF2B5EF4-FFF2-40B4-BE49-F238E27FC236}">
                  <a16:creationId xmlns:a16="http://schemas.microsoft.com/office/drawing/2014/main" id="{917B4090-AFE8-4459-A735-308D21FE8515}"/>
                </a:ext>
              </a:extLst>
            </p:cNvPr>
            <p:cNvSpPr>
              <a:spLocks noChangeShapeType="1"/>
            </p:cNvSpPr>
            <p:nvPr/>
          </p:nvSpPr>
          <p:spPr bwMode="auto">
            <a:xfrm>
              <a:off x="804" y="1056"/>
              <a:ext cx="96" cy="28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6" name="Line 67">
              <a:extLst>
                <a:ext uri="{FF2B5EF4-FFF2-40B4-BE49-F238E27FC236}">
                  <a16:creationId xmlns:a16="http://schemas.microsoft.com/office/drawing/2014/main" id="{19D41430-5467-4D55-A661-8C476E82C511}"/>
                </a:ext>
              </a:extLst>
            </p:cNvPr>
            <p:cNvSpPr>
              <a:spLocks noChangeShapeType="1"/>
            </p:cNvSpPr>
            <p:nvPr/>
          </p:nvSpPr>
          <p:spPr bwMode="auto">
            <a:xfrm flipH="1">
              <a:off x="324" y="480"/>
              <a:ext cx="768" cy="96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7" name="Oval 68">
              <a:extLst>
                <a:ext uri="{FF2B5EF4-FFF2-40B4-BE49-F238E27FC236}">
                  <a16:creationId xmlns:a16="http://schemas.microsoft.com/office/drawing/2014/main" id="{098AE1A1-E04A-459B-885C-8884D9D33E75}"/>
                </a:ext>
              </a:extLst>
            </p:cNvPr>
            <p:cNvSpPr>
              <a:spLocks noChangeArrowheads="1"/>
            </p:cNvSpPr>
            <p:nvPr/>
          </p:nvSpPr>
          <p:spPr bwMode="auto">
            <a:xfrm>
              <a:off x="996" y="240"/>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a:solidFill>
                    <a:srgbClr val="FFFFCC"/>
                  </a:solidFill>
                  <a:latin typeface="Times New Roman" panose="02020603050405020304" pitchFamily="18" charset="0"/>
                  <a:sym typeface="Times New Roman" panose="02020603050405020304" pitchFamily="18" charset="0"/>
                </a:rPr>
                <a:t>49</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288" name="Oval 69">
              <a:extLst>
                <a:ext uri="{FF2B5EF4-FFF2-40B4-BE49-F238E27FC236}">
                  <a16:creationId xmlns:a16="http://schemas.microsoft.com/office/drawing/2014/main" id="{C9C24A2F-4695-4A8D-9E2B-CA109A225ED2}"/>
                </a:ext>
              </a:extLst>
            </p:cNvPr>
            <p:cNvSpPr>
              <a:spLocks noChangeArrowheads="1"/>
            </p:cNvSpPr>
            <p:nvPr/>
          </p:nvSpPr>
          <p:spPr bwMode="auto">
            <a:xfrm>
              <a:off x="564" y="768"/>
              <a:ext cx="336" cy="337"/>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a:solidFill>
                    <a:srgbClr val="FFFFCC"/>
                  </a:solidFill>
                  <a:latin typeface="Times New Roman" panose="02020603050405020304" pitchFamily="18" charset="0"/>
                  <a:sym typeface="Times New Roman" panose="02020603050405020304" pitchFamily="18" charset="0"/>
                </a:rPr>
                <a:t>25</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289" name="Oval 70">
              <a:extLst>
                <a:ext uri="{FF2B5EF4-FFF2-40B4-BE49-F238E27FC236}">
                  <a16:creationId xmlns:a16="http://schemas.microsoft.com/office/drawing/2014/main" id="{B3DC5A59-C005-4E77-99ED-5396DD7D8562}"/>
                </a:ext>
              </a:extLst>
            </p:cNvPr>
            <p:cNvSpPr>
              <a:spLocks noChangeArrowheads="1"/>
            </p:cNvSpPr>
            <p:nvPr/>
          </p:nvSpPr>
          <p:spPr bwMode="auto">
            <a:xfrm>
              <a:off x="84" y="1344"/>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Times New Roman" panose="02020603050405020304" pitchFamily="18" charset="0"/>
                  <a:sym typeface="Times New Roman" panose="02020603050405020304" pitchFamily="18" charset="0"/>
                </a:rPr>
                <a:t>25*</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290" name="Oval 71">
              <a:extLst>
                <a:ext uri="{FF2B5EF4-FFF2-40B4-BE49-F238E27FC236}">
                  <a16:creationId xmlns:a16="http://schemas.microsoft.com/office/drawing/2014/main" id="{6252266D-5D38-448A-8278-9F9DBB8ECB05}"/>
                </a:ext>
              </a:extLst>
            </p:cNvPr>
            <p:cNvSpPr>
              <a:spLocks noChangeArrowheads="1"/>
            </p:cNvSpPr>
            <p:nvPr/>
          </p:nvSpPr>
          <p:spPr bwMode="auto">
            <a:xfrm>
              <a:off x="756" y="1344"/>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a:solidFill>
                    <a:srgbClr val="FFFFCC"/>
                  </a:solidFill>
                  <a:latin typeface="Times New Roman" panose="02020603050405020304" pitchFamily="18" charset="0"/>
                  <a:sym typeface="Times New Roman" panose="02020603050405020304" pitchFamily="18" charset="0"/>
                </a:rPr>
                <a:t>16</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291" name="Oval 72">
              <a:extLst>
                <a:ext uri="{FF2B5EF4-FFF2-40B4-BE49-F238E27FC236}">
                  <a16:creationId xmlns:a16="http://schemas.microsoft.com/office/drawing/2014/main" id="{8A6F7463-253B-4CE7-8E74-D99034BB0C5D}"/>
                </a:ext>
              </a:extLst>
            </p:cNvPr>
            <p:cNvSpPr>
              <a:spLocks noChangeArrowheads="1"/>
            </p:cNvSpPr>
            <p:nvPr/>
          </p:nvSpPr>
          <p:spPr bwMode="auto">
            <a:xfrm>
              <a:off x="1475" y="768"/>
              <a:ext cx="336" cy="337"/>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a:solidFill>
                    <a:srgbClr val="FFFFCC"/>
                  </a:solidFill>
                  <a:latin typeface="Times New Roman" panose="02020603050405020304" pitchFamily="18" charset="0"/>
                  <a:sym typeface="Times New Roman" panose="02020603050405020304" pitchFamily="18" charset="0"/>
                </a:rPr>
                <a:t>21</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292" name="Oval 73">
              <a:extLst>
                <a:ext uri="{FF2B5EF4-FFF2-40B4-BE49-F238E27FC236}">
                  <a16:creationId xmlns:a16="http://schemas.microsoft.com/office/drawing/2014/main" id="{4C21D598-6F49-41BF-AEFB-21EFDFC1CDCF}"/>
                </a:ext>
              </a:extLst>
            </p:cNvPr>
            <p:cNvSpPr>
              <a:spLocks noChangeArrowheads="1"/>
            </p:cNvSpPr>
            <p:nvPr/>
          </p:nvSpPr>
          <p:spPr bwMode="auto">
            <a:xfrm>
              <a:off x="1285" y="1344"/>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a:solidFill>
                    <a:srgbClr val="FFFFCC"/>
                  </a:solidFill>
                  <a:latin typeface="Times New Roman" panose="02020603050405020304" pitchFamily="18" charset="0"/>
                  <a:sym typeface="Times New Roman" panose="02020603050405020304" pitchFamily="18" charset="0"/>
                </a:rPr>
                <a:t>08</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293" name="Text Box 74">
              <a:extLst>
                <a:ext uri="{FF2B5EF4-FFF2-40B4-BE49-F238E27FC236}">
                  <a16:creationId xmlns:a16="http://schemas.microsoft.com/office/drawing/2014/main" id="{68789DDF-03BE-4E4B-A405-D87F13E5BC33}"/>
                </a:ext>
              </a:extLst>
            </p:cNvPr>
            <p:cNvSpPr>
              <a:spLocks noChangeArrowheads="1"/>
            </p:cNvSpPr>
            <p:nvPr/>
          </p:nvSpPr>
          <p:spPr bwMode="auto">
            <a:xfrm>
              <a:off x="913" y="0"/>
              <a:ext cx="284"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a:solidFill>
                    <a:srgbClr val="000000"/>
                  </a:solidFill>
                  <a:latin typeface="Times New Roman" panose="02020603050405020304" pitchFamily="18" charset="0"/>
                  <a:sym typeface="Times New Roman" panose="02020603050405020304" pitchFamily="18" charset="0"/>
                </a:rPr>
                <a:t>1</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294" name="Text Box 75">
              <a:extLst>
                <a:ext uri="{FF2B5EF4-FFF2-40B4-BE49-F238E27FC236}">
                  <a16:creationId xmlns:a16="http://schemas.microsoft.com/office/drawing/2014/main" id="{25B0D570-6A66-45A0-B6D3-68B2C87AD392}"/>
                </a:ext>
              </a:extLst>
            </p:cNvPr>
            <p:cNvSpPr>
              <a:spLocks noChangeArrowheads="1"/>
            </p:cNvSpPr>
            <p:nvPr/>
          </p:nvSpPr>
          <p:spPr bwMode="auto">
            <a:xfrm>
              <a:off x="1774" y="624"/>
              <a:ext cx="283"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a:solidFill>
                    <a:srgbClr val="000000"/>
                  </a:solidFill>
                  <a:latin typeface="Times New Roman" panose="02020603050405020304" pitchFamily="18" charset="0"/>
                  <a:sym typeface="Times New Roman" panose="02020603050405020304" pitchFamily="18" charset="0"/>
                </a:rPr>
                <a:t>3</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295" name="Text Box 76">
              <a:extLst>
                <a:ext uri="{FF2B5EF4-FFF2-40B4-BE49-F238E27FC236}">
                  <a16:creationId xmlns:a16="http://schemas.microsoft.com/office/drawing/2014/main" id="{8AFE9624-C8CC-4504-90C3-F6567A463638}"/>
                </a:ext>
              </a:extLst>
            </p:cNvPr>
            <p:cNvSpPr>
              <a:spLocks noChangeArrowheads="1"/>
            </p:cNvSpPr>
            <p:nvPr/>
          </p:nvSpPr>
          <p:spPr bwMode="auto">
            <a:xfrm>
              <a:off x="1201" y="1105"/>
              <a:ext cx="283"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a:solidFill>
                    <a:srgbClr val="000000"/>
                  </a:solidFill>
                  <a:latin typeface="Times New Roman" panose="02020603050405020304" pitchFamily="18" charset="0"/>
                  <a:sym typeface="Times New Roman" panose="02020603050405020304" pitchFamily="18" charset="0"/>
                </a:rPr>
                <a:t>6</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296" name="Text Box 77">
              <a:extLst>
                <a:ext uri="{FF2B5EF4-FFF2-40B4-BE49-F238E27FC236}">
                  <a16:creationId xmlns:a16="http://schemas.microsoft.com/office/drawing/2014/main" id="{15230B91-8D85-41CF-9AE3-84CBF5DBB08D}"/>
                </a:ext>
              </a:extLst>
            </p:cNvPr>
            <p:cNvSpPr>
              <a:spLocks noChangeArrowheads="1"/>
            </p:cNvSpPr>
            <p:nvPr/>
          </p:nvSpPr>
          <p:spPr bwMode="auto">
            <a:xfrm>
              <a:off x="949" y="1105"/>
              <a:ext cx="284"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a:solidFill>
                    <a:srgbClr val="000000"/>
                  </a:solidFill>
                  <a:latin typeface="Times New Roman" panose="02020603050405020304" pitchFamily="18" charset="0"/>
                  <a:sym typeface="Times New Roman" panose="02020603050405020304" pitchFamily="18" charset="0"/>
                </a:rPr>
                <a:t>5</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297" name="Text Box 78">
              <a:extLst>
                <a:ext uri="{FF2B5EF4-FFF2-40B4-BE49-F238E27FC236}">
                  <a16:creationId xmlns:a16="http://schemas.microsoft.com/office/drawing/2014/main" id="{C30632FD-98EC-4CCB-9E15-000FC38D3238}"/>
                </a:ext>
              </a:extLst>
            </p:cNvPr>
            <p:cNvSpPr>
              <a:spLocks noChangeArrowheads="1"/>
            </p:cNvSpPr>
            <p:nvPr/>
          </p:nvSpPr>
          <p:spPr bwMode="auto">
            <a:xfrm>
              <a:off x="0" y="1105"/>
              <a:ext cx="283"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a:solidFill>
                    <a:srgbClr val="000000"/>
                  </a:solidFill>
                  <a:latin typeface="Times New Roman" panose="02020603050405020304" pitchFamily="18" charset="0"/>
                  <a:sym typeface="Times New Roman" panose="02020603050405020304" pitchFamily="18" charset="0"/>
                </a:rPr>
                <a:t>4</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298" name="Text Box 79">
              <a:extLst>
                <a:ext uri="{FF2B5EF4-FFF2-40B4-BE49-F238E27FC236}">
                  <a16:creationId xmlns:a16="http://schemas.microsoft.com/office/drawing/2014/main" id="{7A08A78D-637B-45FB-AB2E-31443524C8E4}"/>
                </a:ext>
              </a:extLst>
            </p:cNvPr>
            <p:cNvSpPr>
              <a:spLocks noChangeArrowheads="1"/>
            </p:cNvSpPr>
            <p:nvPr/>
          </p:nvSpPr>
          <p:spPr bwMode="auto">
            <a:xfrm>
              <a:off x="420" y="537"/>
              <a:ext cx="283" cy="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a:solidFill>
                    <a:srgbClr val="000000"/>
                  </a:solidFill>
                  <a:latin typeface="Times New Roman" panose="02020603050405020304" pitchFamily="18" charset="0"/>
                  <a:sym typeface="Times New Roman" panose="02020603050405020304" pitchFamily="18" charset="0"/>
                </a:rPr>
                <a:t>2</a:t>
              </a:r>
              <a:endParaRPr lang="zh-CN" altLang="en-US" sz="2400">
                <a:solidFill>
                  <a:schemeClr val="bg1"/>
                </a:solidFill>
                <a:latin typeface="Times New Roman" panose="02020603050405020304" pitchFamily="18" charset="0"/>
                <a:sym typeface="Times New Roman" panose="02020603050405020304" pitchFamily="18" charset="0"/>
              </a:endParaRPr>
            </a:p>
          </p:txBody>
        </p:sp>
      </p:grpSp>
      <p:sp>
        <p:nvSpPr>
          <p:cNvPr id="2" name="Text Box 4">
            <a:extLst>
              <a:ext uri="{FF2B5EF4-FFF2-40B4-BE49-F238E27FC236}">
                <a16:creationId xmlns:a16="http://schemas.microsoft.com/office/drawing/2014/main" id="{4FC3E1CF-ACF5-43AB-B013-1A1A94A2A1D9}"/>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堆排序筛选举例</a:t>
            </a:r>
          </a:p>
        </p:txBody>
      </p:sp>
      <p:sp>
        <p:nvSpPr>
          <p:cNvPr id="3" name="文本框 2">
            <a:extLst>
              <a:ext uri="{FF2B5EF4-FFF2-40B4-BE49-F238E27FC236}">
                <a16:creationId xmlns:a16="http://schemas.microsoft.com/office/drawing/2014/main" id="{D4598486-B44F-35AA-06B0-9935695B2831}"/>
              </a:ext>
            </a:extLst>
          </p:cNvPr>
          <p:cNvSpPr txBox="1"/>
          <p:nvPr/>
        </p:nvSpPr>
        <p:spPr>
          <a:xfrm>
            <a:off x="3987899" y="2099386"/>
            <a:ext cx="4880839" cy="523220"/>
          </a:xfrm>
          <a:prstGeom prst="rect">
            <a:avLst/>
          </a:prstGeom>
          <a:noFill/>
        </p:spPr>
        <p:txBody>
          <a:bodyPr wrap="square" rtlCol="0">
            <a:spAutoFit/>
          </a:bodyPr>
          <a:lstStyle/>
          <a:p>
            <a:r>
              <a:rPr lang="zh-CN" altLang="en-US" sz="2800" b="0" i="0" dirty="0">
                <a:latin typeface="+mn-ea"/>
                <a:ea typeface="+mn-ea"/>
              </a:rPr>
              <a:t>大顶堆：</a:t>
            </a:r>
            <a:r>
              <a:rPr lang="en-US" altLang="zh-CN" sz="2800" b="0" i="0" dirty="0">
                <a:latin typeface="+mn-ea"/>
                <a:ea typeface="+mn-ea"/>
              </a:rPr>
              <a:t>49 25 21 25</a:t>
            </a:r>
            <a:r>
              <a:rPr lang="en-US" altLang="zh-CN" sz="2800" b="0" i="0" baseline="30000" dirty="0">
                <a:latin typeface="+mn-ea"/>
                <a:ea typeface="+mn-ea"/>
              </a:rPr>
              <a:t>*</a:t>
            </a:r>
            <a:r>
              <a:rPr lang="en-US" altLang="zh-CN" sz="2800" b="0" i="0" dirty="0">
                <a:latin typeface="+mn-ea"/>
                <a:ea typeface="+mn-ea"/>
              </a:rPr>
              <a:t> 16 08</a:t>
            </a:r>
            <a:endParaRPr lang="zh-CN" altLang="en-US" sz="2800" b="0" i="0" dirty="0">
              <a:latin typeface="+mn-ea"/>
              <a:ea typeface="+mn-ea"/>
            </a:endParaRPr>
          </a:p>
        </p:txBody>
      </p:sp>
      <p:sp>
        <p:nvSpPr>
          <p:cNvPr id="4" name="文本框 3">
            <a:extLst>
              <a:ext uri="{FF2B5EF4-FFF2-40B4-BE49-F238E27FC236}">
                <a16:creationId xmlns:a16="http://schemas.microsoft.com/office/drawing/2014/main" id="{FB922666-83E6-CC0B-C3BA-F44A7045D284}"/>
              </a:ext>
            </a:extLst>
          </p:cNvPr>
          <p:cNvSpPr txBox="1"/>
          <p:nvPr/>
        </p:nvSpPr>
        <p:spPr>
          <a:xfrm>
            <a:off x="4357235" y="4295059"/>
            <a:ext cx="4880839" cy="523220"/>
          </a:xfrm>
          <a:prstGeom prst="rect">
            <a:avLst/>
          </a:prstGeom>
          <a:noFill/>
        </p:spPr>
        <p:txBody>
          <a:bodyPr wrap="square" rtlCol="0">
            <a:spAutoFit/>
          </a:bodyPr>
          <a:lstStyle/>
          <a:p>
            <a:r>
              <a:rPr lang="zh-CN" altLang="en-US" sz="2800" b="0" i="0" dirty="0">
                <a:latin typeface="+mn-ea"/>
                <a:ea typeface="+mn-ea"/>
              </a:rPr>
              <a:t>交换：</a:t>
            </a:r>
            <a:r>
              <a:rPr lang="en-US" altLang="zh-CN" sz="2800" b="0" i="0" dirty="0">
                <a:latin typeface="+mn-ea"/>
                <a:ea typeface="+mn-ea"/>
              </a:rPr>
              <a:t>08 25 21 25</a:t>
            </a:r>
            <a:r>
              <a:rPr lang="en-US" altLang="zh-CN" sz="2800" b="0" i="0" baseline="30000" dirty="0">
                <a:latin typeface="+mn-ea"/>
                <a:ea typeface="+mn-ea"/>
              </a:rPr>
              <a:t>*</a:t>
            </a:r>
            <a:r>
              <a:rPr lang="en-US" altLang="zh-CN" sz="2800" b="0" i="0" dirty="0">
                <a:latin typeface="+mn-ea"/>
                <a:ea typeface="+mn-ea"/>
              </a:rPr>
              <a:t> 16 49</a:t>
            </a:r>
            <a:endParaRPr lang="zh-CN" altLang="en-US" sz="2800" b="0" i="0" dirty="0">
              <a:latin typeface="+mn-ea"/>
              <a:ea typeface="+mn-ea"/>
            </a:endParaRPr>
          </a:p>
        </p:txBody>
      </p:sp>
      <p:sp>
        <p:nvSpPr>
          <p:cNvPr id="5" name="矩形 4">
            <a:extLst>
              <a:ext uri="{FF2B5EF4-FFF2-40B4-BE49-F238E27FC236}">
                <a16:creationId xmlns:a16="http://schemas.microsoft.com/office/drawing/2014/main" id="{972C4ECE-14F3-A53A-4172-D9047E2CB33E}"/>
              </a:ext>
            </a:extLst>
          </p:cNvPr>
          <p:cNvSpPr/>
          <p:nvPr/>
        </p:nvSpPr>
        <p:spPr bwMode="auto">
          <a:xfrm>
            <a:off x="8268474" y="4368014"/>
            <a:ext cx="444706" cy="414119"/>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7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27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animBg="1"/>
      <p:bldP spid="3" grpId="0"/>
      <p:bldP spid="4" grpId="0"/>
      <p:bldP spid="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7B2D1-D291-7837-2EB9-7231B1241A86}"/>
            </a:ext>
          </a:extLst>
        </p:cNvPr>
        <p:cNvGrpSpPr/>
        <p:nvPr/>
      </p:nvGrpSpPr>
      <p:grpSpPr>
        <a:xfrm>
          <a:off x="0" y="0"/>
          <a:ext cx="0" cy="0"/>
          <a:chOff x="0" y="0"/>
          <a:chExt cx="0" cy="0"/>
        </a:xfrm>
      </p:grpSpPr>
      <p:sp>
        <p:nvSpPr>
          <p:cNvPr id="54275" name="Text Box 3">
            <a:extLst>
              <a:ext uri="{FF2B5EF4-FFF2-40B4-BE49-F238E27FC236}">
                <a16:creationId xmlns:a16="http://schemas.microsoft.com/office/drawing/2014/main" id="{038F0166-C761-06D3-B86F-A3DC9ADDF58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F6BE2A3-F894-4628-9704-5D1DB51E8E87}" type="slidenum">
              <a:rPr lang="zh-CN" altLang="en-US" sz="2400">
                <a:solidFill>
                  <a:srgbClr val="000000"/>
                </a:solidFill>
              </a:rPr>
              <a:pPr algn="r" eaLnBrk="1" hangingPunct="1">
                <a:spcBef>
                  <a:spcPct val="50000"/>
                </a:spcBef>
                <a:buClrTx/>
                <a:buSzTx/>
                <a:buFont typeface="Arial" panose="020B0604020202020204" pitchFamily="34" charset="0"/>
                <a:buNone/>
              </a:pPr>
              <a:t>68</a:t>
            </a:fld>
            <a:endParaRPr lang="en-US" altLang="zh-CN" sz="2400"/>
          </a:p>
        </p:txBody>
      </p:sp>
      <p:grpSp>
        <p:nvGrpSpPr>
          <p:cNvPr id="54280" name="Group 44">
            <a:extLst>
              <a:ext uri="{FF2B5EF4-FFF2-40B4-BE49-F238E27FC236}">
                <a16:creationId xmlns:a16="http://schemas.microsoft.com/office/drawing/2014/main" id="{5F2F9556-DCC5-BDB1-8DF1-913DB2E50067}"/>
              </a:ext>
            </a:extLst>
          </p:cNvPr>
          <p:cNvGrpSpPr>
            <a:grpSpLocks/>
          </p:cNvGrpSpPr>
          <p:nvPr/>
        </p:nvGrpSpPr>
        <p:grpSpPr bwMode="auto">
          <a:xfrm>
            <a:off x="711721" y="1185416"/>
            <a:ext cx="2924175" cy="2387600"/>
            <a:chOff x="0" y="0"/>
            <a:chExt cx="2008" cy="1645"/>
          </a:xfrm>
        </p:grpSpPr>
        <p:sp>
          <p:nvSpPr>
            <p:cNvPr id="54314" name="Line 27">
              <a:extLst>
                <a:ext uri="{FF2B5EF4-FFF2-40B4-BE49-F238E27FC236}">
                  <a16:creationId xmlns:a16="http://schemas.microsoft.com/office/drawing/2014/main" id="{4C96A9E7-6E7B-89E0-49F2-4DCF27EB1C9C}"/>
                </a:ext>
              </a:extLst>
            </p:cNvPr>
            <p:cNvSpPr>
              <a:spLocks noChangeShapeType="1"/>
            </p:cNvSpPr>
            <p:nvPr/>
          </p:nvSpPr>
          <p:spPr bwMode="auto">
            <a:xfrm>
              <a:off x="1236" y="445"/>
              <a:ext cx="384" cy="48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5" name="Line 28">
              <a:extLst>
                <a:ext uri="{FF2B5EF4-FFF2-40B4-BE49-F238E27FC236}">
                  <a16:creationId xmlns:a16="http://schemas.microsoft.com/office/drawing/2014/main" id="{9F84D9CC-28FC-FAC7-1F6C-A5B408A9C55D}"/>
                </a:ext>
              </a:extLst>
            </p:cNvPr>
            <p:cNvSpPr>
              <a:spLocks noChangeShapeType="1"/>
            </p:cNvSpPr>
            <p:nvPr/>
          </p:nvSpPr>
          <p:spPr bwMode="auto">
            <a:xfrm>
              <a:off x="804" y="1021"/>
              <a:ext cx="96" cy="28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6" name="Line 29">
              <a:extLst>
                <a:ext uri="{FF2B5EF4-FFF2-40B4-BE49-F238E27FC236}">
                  <a16:creationId xmlns:a16="http://schemas.microsoft.com/office/drawing/2014/main" id="{76F3CCB6-CB77-D562-A269-7E180111810E}"/>
                </a:ext>
              </a:extLst>
            </p:cNvPr>
            <p:cNvSpPr>
              <a:spLocks noChangeShapeType="1"/>
            </p:cNvSpPr>
            <p:nvPr/>
          </p:nvSpPr>
          <p:spPr bwMode="auto">
            <a:xfrm flipH="1">
              <a:off x="324" y="445"/>
              <a:ext cx="768" cy="96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7" name="Oval 30">
              <a:extLst>
                <a:ext uri="{FF2B5EF4-FFF2-40B4-BE49-F238E27FC236}">
                  <a16:creationId xmlns:a16="http://schemas.microsoft.com/office/drawing/2014/main" id="{15E02844-9585-3C97-0E1B-20D509EF5AC6}"/>
                </a:ext>
              </a:extLst>
            </p:cNvPr>
            <p:cNvSpPr>
              <a:spLocks noChangeArrowheads="1"/>
            </p:cNvSpPr>
            <p:nvPr/>
          </p:nvSpPr>
          <p:spPr bwMode="auto">
            <a:xfrm>
              <a:off x="1296" y="1309"/>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Times New Roman" panose="02020603050405020304" pitchFamily="18" charset="0"/>
                  <a:sym typeface="Times New Roman" panose="02020603050405020304" pitchFamily="18" charset="0"/>
                </a:rPr>
                <a:t>49</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18" name="Oval 31">
              <a:extLst>
                <a:ext uri="{FF2B5EF4-FFF2-40B4-BE49-F238E27FC236}">
                  <a16:creationId xmlns:a16="http://schemas.microsoft.com/office/drawing/2014/main" id="{EC28A5C6-DD3E-31F8-7982-9F6F32F59C66}"/>
                </a:ext>
              </a:extLst>
            </p:cNvPr>
            <p:cNvSpPr>
              <a:spLocks noChangeArrowheads="1"/>
            </p:cNvSpPr>
            <p:nvPr/>
          </p:nvSpPr>
          <p:spPr bwMode="auto">
            <a:xfrm>
              <a:off x="564" y="733"/>
              <a:ext cx="338"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chemeClr val="hlink"/>
                  </a:solidFill>
                  <a:latin typeface="Times New Roman" panose="02020603050405020304" pitchFamily="18" charset="0"/>
                  <a:sym typeface="Times New Roman" panose="02020603050405020304" pitchFamily="18" charset="0"/>
                </a:rPr>
                <a:t>08</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19" name="Oval 32">
              <a:extLst>
                <a:ext uri="{FF2B5EF4-FFF2-40B4-BE49-F238E27FC236}">
                  <a16:creationId xmlns:a16="http://schemas.microsoft.com/office/drawing/2014/main" id="{6F7601CF-9584-B9A9-85D4-9CAC0215BF0D}"/>
                </a:ext>
              </a:extLst>
            </p:cNvPr>
            <p:cNvSpPr>
              <a:spLocks noChangeArrowheads="1"/>
            </p:cNvSpPr>
            <p:nvPr/>
          </p:nvSpPr>
          <p:spPr bwMode="auto">
            <a:xfrm>
              <a:off x="84" y="1309"/>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Times New Roman" panose="02020603050405020304" pitchFamily="18" charset="0"/>
                  <a:sym typeface="Times New Roman" panose="02020603050405020304" pitchFamily="18" charset="0"/>
                </a:rPr>
                <a:t>25*</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20" name="Oval 33">
              <a:extLst>
                <a:ext uri="{FF2B5EF4-FFF2-40B4-BE49-F238E27FC236}">
                  <a16:creationId xmlns:a16="http://schemas.microsoft.com/office/drawing/2014/main" id="{9C1EB4E3-A82B-7929-E49D-AB6EBDEA4BE4}"/>
                </a:ext>
              </a:extLst>
            </p:cNvPr>
            <p:cNvSpPr>
              <a:spLocks noChangeArrowheads="1"/>
            </p:cNvSpPr>
            <p:nvPr/>
          </p:nvSpPr>
          <p:spPr bwMode="auto">
            <a:xfrm>
              <a:off x="757" y="1309"/>
              <a:ext cx="337"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Times New Roman" panose="02020603050405020304" pitchFamily="18" charset="0"/>
                  <a:sym typeface="Times New Roman" panose="02020603050405020304" pitchFamily="18" charset="0"/>
                </a:rPr>
                <a:t>16</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21" name="Oval 34">
              <a:extLst>
                <a:ext uri="{FF2B5EF4-FFF2-40B4-BE49-F238E27FC236}">
                  <a16:creationId xmlns:a16="http://schemas.microsoft.com/office/drawing/2014/main" id="{9F85CCFC-372C-E181-D1D7-E3A8973C87A4}"/>
                </a:ext>
              </a:extLst>
            </p:cNvPr>
            <p:cNvSpPr>
              <a:spLocks noChangeArrowheads="1"/>
            </p:cNvSpPr>
            <p:nvPr/>
          </p:nvSpPr>
          <p:spPr bwMode="auto">
            <a:xfrm>
              <a:off x="1476" y="733"/>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Times New Roman" panose="02020603050405020304" pitchFamily="18" charset="0"/>
                  <a:sym typeface="Times New Roman" panose="02020603050405020304" pitchFamily="18" charset="0"/>
                </a:rPr>
                <a:t>21</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22" name="Oval 35">
              <a:extLst>
                <a:ext uri="{FF2B5EF4-FFF2-40B4-BE49-F238E27FC236}">
                  <a16:creationId xmlns:a16="http://schemas.microsoft.com/office/drawing/2014/main" id="{4D54E9AE-8F57-84EB-EBE0-E77A8796B748}"/>
                </a:ext>
              </a:extLst>
            </p:cNvPr>
            <p:cNvSpPr>
              <a:spLocks noChangeArrowheads="1"/>
            </p:cNvSpPr>
            <p:nvPr/>
          </p:nvSpPr>
          <p:spPr bwMode="auto">
            <a:xfrm>
              <a:off x="1008" y="205"/>
              <a:ext cx="336" cy="338"/>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dirty="0">
                  <a:solidFill>
                    <a:schemeClr val="bg1"/>
                  </a:solidFill>
                  <a:latin typeface="Times New Roman" panose="02020603050405020304" pitchFamily="18" charset="0"/>
                  <a:sym typeface="Times New Roman" panose="02020603050405020304" pitchFamily="18" charset="0"/>
                </a:rPr>
                <a:t>25</a:t>
              </a:r>
              <a:endParaRPr lang="zh-CN" altLang="en-US" sz="2400" dirty="0">
                <a:solidFill>
                  <a:schemeClr val="accent1"/>
                </a:solidFill>
                <a:latin typeface="Times New Roman" panose="02020603050405020304" pitchFamily="18" charset="0"/>
                <a:sym typeface="Times New Roman" panose="02020603050405020304" pitchFamily="18" charset="0"/>
              </a:endParaRPr>
            </a:p>
          </p:txBody>
        </p:sp>
        <p:sp>
          <p:nvSpPr>
            <p:cNvPr id="54323" name="Text Box 36">
              <a:extLst>
                <a:ext uri="{FF2B5EF4-FFF2-40B4-BE49-F238E27FC236}">
                  <a16:creationId xmlns:a16="http://schemas.microsoft.com/office/drawing/2014/main" id="{EDE8232E-3843-8A07-1084-86C63AF0562E}"/>
                </a:ext>
              </a:extLst>
            </p:cNvPr>
            <p:cNvSpPr>
              <a:spLocks noChangeArrowheads="1"/>
            </p:cNvSpPr>
            <p:nvPr/>
          </p:nvSpPr>
          <p:spPr bwMode="auto">
            <a:xfrm>
              <a:off x="912" y="0"/>
              <a:ext cx="23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1</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24" name="Text Box 37">
              <a:extLst>
                <a:ext uri="{FF2B5EF4-FFF2-40B4-BE49-F238E27FC236}">
                  <a16:creationId xmlns:a16="http://schemas.microsoft.com/office/drawing/2014/main" id="{65DAD8C5-F091-4BFB-4DB7-0C720ABC4950}"/>
                </a:ext>
              </a:extLst>
            </p:cNvPr>
            <p:cNvSpPr>
              <a:spLocks noChangeArrowheads="1"/>
            </p:cNvSpPr>
            <p:nvPr/>
          </p:nvSpPr>
          <p:spPr bwMode="auto">
            <a:xfrm>
              <a:off x="1777" y="625"/>
              <a:ext cx="23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3</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25" name="Text Box 38">
              <a:extLst>
                <a:ext uri="{FF2B5EF4-FFF2-40B4-BE49-F238E27FC236}">
                  <a16:creationId xmlns:a16="http://schemas.microsoft.com/office/drawing/2014/main" id="{05958AEA-37B9-6469-07E6-74C3CB35ECAA}"/>
                </a:ext>
              </a:extLst>
            </p:cNvPr>
            <p:cNvSpPr>
              <a:spLocks noChangeArrowheads="1"/>
            </p:cNvSpPr>
            <p:nvPr/>
          </p:nvSpPr>
          <p:spPr bwMode="auto">
            <a:xfrm>
              <a:off x="1200" y="1104"/>
              <a:ext cx="23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6</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26" name="Text Box 39">
              <a:extLst>
                <a:ext uri="{FF2B5EF4-FFF2-40B4-BE49-F238E27FC236}">
                  <a16:creationId xmlns:a16="http://schemas.microsoft.com/office/drawing/2014/main" id="{FB064848-689F-E0F3-726F-C0A9BCB30CC6}"/>
                </a:ext>
              </a:extLst>
            </p:cNvPr>
            <p:cNvSpPr>
              <a:spLocks noChangeArrowheads="1"/>
            </p:cNvSpPr>
            <p:nvPr/>
          </p:nvSpPr>
          <p:spPr bwMode="auto">
            <a:xfrm>
              <a:off x="947" y="1104"/>
              <a:ext cx="23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5</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27" name="Text Box 40">
              <a:extLst>
                <a:ext uri="{FF2B5EF4-FFF2-40B4-BE49-F238E27FC236}">
                  <a16:creationId xmlns:a16="http://schemas.microsoft.com/office/drawing/2014/main" id="{8B240E96-9FAE-7129-1A44-A1DE4D90DDB6}"/>
                </a:ext>
              </a:extLst>
            </p:cNvPr>
            <p:cNvSpPr>
              <a:spLocks noChangeArrowheads="1"/>
            </p:cNvSpPr>
            <p:nvPr/>
          </p:nvSpPr>
          <p:spPr bwMode="auto">
            <a:xfrm>
              <a:off x="0" y="1104"/>
              <a:ext cx="23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4</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28" name="Text Box 41">
              <a:extLst>
                <a:ext uri="{FF2B5EF4-FFF2-40B4-BE49-F238E27FC236}">
                  <a16:creationId xmlns:a16="http://schemas.microsoft.com/office/drawing/2014/main" id="{706B0EBC-3C4A-75C2-F982-1B0B276E3B8E}"/>
                </a:ext>
              </a:extLst>
            </p:cNvPr>
            <p:cNvSpPr>
              <a:spLocks noChangeArrowheads="1"/>
            </p:cNvSpPr>
            <p:nvPr/>
          </p:nvSpPr>
          <p:spPr bwMode="auto">
            <a:xfrm>
              <a:off x="420" y="537"/>
              <a:ext cx="23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2</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29" name="Line 43">
              <a:extLst>
                <a:ext uri="{FF2B5EF4-FFF2-40B4-BE49-F238E27FC236}">
                  <a16:creationId xmlns:a16="http://schemas.microsoft.com/office/drawing/2014/main" id="{9B1567A5-4F00-D110-E565-A67F0198AA75}"/>
                </a:ext>
              </a:extLst>
            </p:cNvPr>
            <p:cNvSpPr>
              <a:spLocks noChangeShapeType="1"/>
            </p:cNvSpPr>
            <p:nvPr/>
          </p:nvSpPr>
          <p:spPr bwMode="auto">
            <a:xfrm flipV="1">
              <a:off x="288" y="973"/>
              <a:ext cx="240" cy="288"/>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4281" name="Group 62">
            <a:extLst>
              <a:ext uri="{FF2B5EF4-FFF2-40B4-BE49-F238E27FC236}">
                <a16:creationId xmlns:a16="http://schemas.microsoft.com/office/drawing/2014/main" id="{2D8A8FC2-024A-FC98-04E7-66D459A81FFC}"/>
              </a:ext>
            </a:extLst>
          </p:cNvPr>
          <p:cNvGrpSpPr>
            <a:grpSpLocks/>
          </p:cNvGrpSpPr>
          <p:nvPr/>
        </p:nvGrpSpPr>
        <p:grpSpPr bwMode="auto">
          <a:xfrm>
            <a:off x="770728" y="3876038"/>
            <a:ext cx="2817812" cy="2311400"/>
            <a:chOff x="0" y="0"/>
            <a:chExt cx="2017" cy="1644"/>
          </a:xfrm>
        </p:grpSpPr>
        <p:sp>
          <p:nvSpPr>
            <p:cNvPr id="54299" name="Line 46">
              <a:extLst>
                <a:ext uri="{FF2B5EF4-FFF2-40B4-BE49-F238E27FC236}">
                  <a16:creationId xmlns:a16="http://schemas.microsoft.com/office/drawing/2014/main" id="{727859BC-72BD-9E80-70D3-3342261E048B}"/>
                </a:ext>
              </a:extLst>
            </p:cNvPr>
            <p:cNvSpPr>
              <a:spLocks noChangeShapeType="1"/>
            </p:cNvSpPr>
            <p:nvPr/>
          </p:nvSpPr>
          <p:spPr bwMode="auto">
            <a:xfrm>
              <a:off x="1236" y="444"/>
              <a:ext cx="384" cy="48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0" name="Line 47">
              <a:extLst>
                <a:ext uri="{FF2B5EF4-FFF2-40B4-BE49-F238E27FC236}">
                  <a16:creationId xmlns:a16="http://schemas.microsoft.com/office/drawing/2014/main" id="{58189AFF-0463-3DF5-853C-CFAD18EE2D46}"/>
                </a:ext>
              </a:extLst>
            </p:cNvPr>
            <p:cNvSpPr>
              <a:spLocks noChangeShapeType="1"/>
            </p:cNvSpPr>
            <p:nvPr/>
          </p:nvSpPr>
          <p:spPr bwMode="auto">
            <a:xfrm>
              <a:off x="804" y="1020"/>
              <a:ext cx="96" cy="28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1" name="Line 48">
              <a:extLst>
                <a:ext uri="{FF2B5EF4-FFF2-40B4-BE49-F238E27FC236}">
                  <a16:creationId xmlns:a16="http://schemas.microsoft.com/office/drawing/2014/main" id="{56D51D86-86B4-B1CA-BF2E-2F5205053B15}"/>
                </a:ext>
              </a:extLst>
            </p:cNvPr>
            <p:cNvSpPr>
              <a:spLocks noChangeShapeType="1"/>
            </p:cNvSpPr>
            <p:nvPr/>
          </p:nvSpPr>
          <p:spPr bwMode="auto">
            <a:xfrm flipH="1">
              <a:off x="324" y="444"/>
              <a:ext cx="768" cy="96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2" name="Oval 49">
              <a:extLst>
                <a:ext uri="{FF2B5EF4-FFF2-40B4-BE49-F238E27FC236}">
                  <a16:creationId xmlns:a16="http://schemas.microsoft.com/office/drawing/2014/main" id="{0F6FC6EF-582A-2D44-0CC6-18FEDC6AF33F}"/>
                </a:ext>
              </a:extLst>
            </p:cNvPr>
            <p:cNvSpPr>
              <a:spLocks noChangeArrowheads="1"/>
            </p:cNvSpPr>
            <p:nvPr/>
          </p:nvSpPr>
          <p:spPr bwMode="auto">
            <a:xfrm>
              <a:off x="1297" y="1308"/>
              <a:ext cx="335"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Times New Roman" panose="02020603050405020304" pitchFamily="18" charset="0"/>
                  <a:sym typeface="Times New Roman" panose="02020603050405020304" pitchFamily="18" charset="0"/>
                </a:rPr>
                <a:t>49</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03" name="Oval 50">
              <a:extLst>
                <a:ext uri="{FF2B5EF4-FFF2-40B4-BE49-F238E27FC236}">
                  <a16:creationId xmlns:a16="http://schemas.microsoft.com/office/drawing/2014/main" id="{C49032DD-4A1A-7E11-DA15-26F6DAC3FF44}"/>
                </a:ext>
              </a:extLst>
            </p:cNvPr>
            <p:cNvSpPr>
              <a:spLocks noChangeArrowheads="1"/>
            </p:cNvSpPr>
            <p:nvPr/>
          </p:nvSpPr>
          <p:spPr bwMode="auto">
            <a:xfrm>
              <a:off x="564" y="732"/>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chemeClr val="bg1"/>
                  </a:solidFill>
                  <a:latin typeface="Times New Roman" panose="02020603050405020304" pitchFamily="18" charset="0"/>
                  <a:sym typeface="Times New Roman" panose="02020603050405020304" pitchFamily="18" charset="0"/>
                </a:rPr>
                <a:t>25*</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04" name="Oval 51">
              <a:extLst>
                <a:ext uri="{FF2B5EF4-FFF2-40B4-BE49-F238E27FC236}">
                  <a16:creationId xmlns:a16="http://schemas.microsoft.com/office/drawing/2014/main" id="{99716E8C-84CC-61BE-1D34-ADA9EAAE820C}"/>
                </a:ext>
              </a:extLst>
            </p:cNvPr>
            <p:cNvSpPr>
              <a:spLocks noChangeArrowheads="1"/>
            </p:cNvSpPr>
            <p:nvPr/>
          </p:nvSpPr>
          <p:spPr bwMode="auto">
            <a:xfrm>
              <a:off x="84" y="1308"/>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chemeClr val="hlink"/>
                  </a:solidFill>
                  <a:latin typeface="Times New Roman" panose="02020603050405020304" pitchFamily="18" charset="0"/>
                  <a:sym typeface="Times New Roman" panose="02020603050405020304" pitchFamily="18" charset="0"/>
                </a:rPr>
                <a:t>08</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05" name="Oval 52">
              <a:extLst>
                <a:ext uri="{FF2B5EF4-FFF2-40B4-BE49-F238E27FC236}">
                  <a16:creationId xmlns:a16="http://schemas.microsoft.com/office/drawing/2014/main" id="{BF74148A-9772-3013-F976-B50BA75FD9A6}"/>
                </a:ext>
              </a:extLst>
            </p:cNvPr>
            <p:cNvSpPr>
              <a:spLocks noChangeArrowheads="1"/>
            </p:cNvSpPr>
            <p:nvPr/>
          </p:nvSpPr>
          <p:spPr bwMode="auto">
            <a:xfrm>
              <a:off x="756" y="1308"/>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Times New Roman" panose="02020603050405020304" pitchFamily="18" charset="0"/>
                  <a:sym typeface="Times New Roman" panose="02020603050405020304" pitchFamily="18" charset="0"/>
                </a:rPr>
                <a:t>16</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06" name="Oval 53">
              <a:extLst>
                <a:ext uri="{FF2B5EF4-FFF2-40B4-BE49-F238E27FC236}">
                  <a16:creationId xmlns:a16="http://schemas.microsoft.com/office/drawing/2014/main" id="{D63C3527-ADE5-5F1D-ECB2-DCF1ED393419}"/>
                </a:ext>
              </a:extLst>
            </p:cNvPr>
            <p:cNvSpPr>
              <a:spLocks noChangeArrowheads="1"/>
            </p:cNvSpPr>
            <p:nvPr/>
          </p:nvSpPr>
          <p:spPr bwMode="auto">
            <a:xfrm>
              <a:off x="1476" y="732"/>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FFFFCC"/>
                  </a:solidFill>
                  <a:latin typeface="Times New Roman" panose="02020603050405020304" pitchFamily="18" charset="0"/>
                  <a:sym typeface="Times New Roman" panose="02020603050405020304" pitchFamily="18" charset="0"/>
                </a:rPr>
                <a:t>21</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07" name="Oval 54">
              <a:extLst>
                <a:ext uri="{FF2B5EF4-FFF2-40B4-BE49-F238E27FC236}">
                  <a16:creationId xmlns:a16="http://schemas.microsoft.com/office/drawing/2014/main" id="{91BAC89B-57EF-2C4B-17CB-C08414223129}"/>
                </a:ext>
              </a:extLst>
            </p:cNvPr>
            <p:cNvSpPr>
              <a:spLocks noChangeArrowheads="1"/>
            </p:cNvSpPr>
            <p:nvPr/>
          </p:nvSpPr>
          <p:spPr bwMode="auto">
            <a:xfrm>
              <a:off x="1008" y="204"/>
              <a:ext cx="336" cy="334"/>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chemeClr val="bg1"/>
                  </a:solidFill>
                  <a:latin typeface="Times New Roman" panose="02020603050405020304" pitchFamily="18" charset="0"/>
                  <a:sym typeface="Times New Roman" panose="02020603050405020304" pitchFamily="18" charset="0"/>
                </a:rPr>
                <a:t>25</a:t>
              </a:r>
              <a:endParaRPr lang="zh-CN" altLang="en-US" sz="2400">
                <a:solidFill>
                  <a:schemeClr val="accent1"/>
                </a:solidFill>
                <a:latin typeface="Times New Roman" panose="02020603050405020304" pitchFamily="18" charset="0"/>
                <a:sym typeface="Times New Roman" panose="02020603050405020304" pitchFamily="18" charset="0"/>
              </a:endParaRPr>
            </a:p>
          </p:txBody>
        </p:sp>
        <p:sp>
          <p:nvSpPr>
            <p:cNvPr id="54308" name="Text Box 55">
              <a:extLst>
                <a:ext uri="{FF2B5EF4-FFF2-40B4-BE49-F238E27FC236}">
                  <a16:creationId xmlns:a16="http://schemas.microsoft.com/office/drawing/2014/main" id="{6F61C14C-3A44-3A1F-C701-277C06D5A784}"/>
                </a:ext>
              </a:extLst>
            </p:cNvPr>
            <p:cNvSpPr>
              <a:spLocks noChangeArrowheads="1"/>
            </p:cNvSpPr>
            <p:nvPr/>
          </p:nvSpPr>
          <p:spPr bwMode="auto">
            <a:xfrm>
              <a:off x="912" y="0"/>
              <a:ext cx="241"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1</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09" name="Text Box 56">
              <a:extLst>
                <a:ext uri="{FF2B5EF4-FFF2-40B4-BE49-F238E27FC236}">
                  <a16:creationId xmlns:a16="http://schemas.microsoft.com/office/drawing/2014/main" id="{D210CF43-D772-D396-319F-613FC8EE67FA}"/>
                </a:ext>
              </a:extLst>
            </p:cNvPr>
            <p:cNvSpPr>
              <a:spLocks noChangeArrowheads="1"/>
            </p:cNvSpPr>
            <p:nvPr/>
          </p:nvSpPr>
          <p:spPr bwMode="auto">
            <a:xfrm>
              <a:off x="1776" y="624"/>
              <a:ext cx="241"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3</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10" name="Text Box 57">
              <a:extLst>
                <a:ext uri="{FF2B5EF4-FFF2-40B4-BE49-F238E27FC236}">
                  <a16:creationId xmlns:a16="http://schemas.microsoft.com/office/drawing/2014/main" id="{20203262-7EDF-49B5-F90B-5CDE61640E32}"/>
                </a:ext>
              </a:extLst>
            </p:cNvPr>
            <p:cNvSpPr>
              <a:spLocks noChangeArrowheads="1"/>
            </p:cNvSpPr>
            <p:nvPr/>
          </p:nvSpPr>
          <p:spPr bwMode="auto">
            <a:xfrm>
              <a:off x="1200" y="1104"/>
              <a:ext cx="241"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6</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11" name="Text Box 58">
              <a:extLst>
                <a:ext uri="{FF2B5EF4-FFF2-40B4-BE49-F238E27FC236}">
                  <a16:creationId xmlns:a16="http://schemas.microsoft.com/office/drawing/2014/main" id="{852FF765-2FDB-4792-0BC9-4815A577BA70}"/>
                </a:ext>
              </a:extLst>
            </p:cNvPr>
            <p:cNvSpPr>
              <a:spLocks noChangeArrowheads="1"/>
            </p:cNvSpPr>
            <p:nvPr/>
          </p:nvSpPr>
          <p:spPr bwMode="auto">
            <a:xfrm>
              <a:off x="947" y="1104"/>
              <a:ext cx="241"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5</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12" name="Text Box 59">
              <a:extLst>
                <a:ext uri="{FF2B5EF4-FFF2-40B4-BE49-F238E27FC236}">
                  <a16:creationId xmlns:a16="http://schemas.microsoft.com/office/drawing/2014/main" id="{46FB7A61-5E7C-4257-5A17-A86C5245CF24}"/>
                </a:ext>
              </a:extLst>
            </p:cNvPr>
            <p:cNvSpPr>
              <a:spLocks noChangeArrowheads="1"/>
            </p:cNvSpPr>
            <p:nvPr/>
          </p:nvSpPr>
          <p:spPr bwMode="auto">
            <a:xfrm>
              <a:off x="0" y="1104"/>
              <a:ext cx="241"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4</a:t>
              </a:r>
              <a:endParaRPr lang="zh-CN" altLang="en-US" sz="2400">
                <a:solidFill>
                  <a:schemeClr val="bg1"/>
                </a:solidFill>
                <a:latin typeface="Times New Roman" panose="02020603050405020304" pitchFamily="18" charset="0"/>
                <a:sym typeface="Times New Roman" panose="02020603050405020304" pitchFamily="18" charset="0"/>
              </a:endParaRPr>
            </a:p>
          </p:txBody>
        </p:sp>
        <p:sp>
          <p:nvSpPr>
            <p:cNvPr id="54313" name="Text Box 60">
              <a:extLst>
                <a:ext uri="{FF2B5EF4-FFF2-40B4-BE49-F238E27FC236}">
                  <a16:creationId xmlns:a16="http://schemas.microsoft.com/office/drawing/2014/main" id="{D6F81316-6039-0F8F-D10A-2ED98A762482}"/>
                </a:ext>
              </a:extLst>
            </p:cNvPr>
            <p:cNvSpPr>
              <a:spLocks noChangeArrowheads="1"/>
            </p:cNvSpPr>
            <p:nvPr/>
          </p:nvSpPr>
          <p:spPr bwMode="auto">
            <a:xfrm>
              <a:off x="420" y="537"/>
              <a:ext cx="241" cy="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a:solidFill>
                    <a:srgbClr val="000000"/>
                  </a:solidFill>
                  <a:latin typeface="Times New Roman" panose="02020603050405020304" pitchFamily="18" charset="0"/>
                  <a:sym typeface="Times New Roman" panose="02020603050405020304" pitchFamily="18" charset="0"/>
                </a:rPr>
                <a:t>2</a:t>
              </a:r>
              <a:endParaRPr lang="zh-CN" altLang="en-US" sz="2400">
                <a:solidFill>
                  <a:schemeClr val="bg1"/>
                </a:solidFill>
                <a:latin typeface="Times New Roman" panose="02020603050405020304" pitchFamily="18" charset="0"/>
                <a:sym typeface="Times New Roman" panose="02020603050405020304" pitchFamily="18" charset="0"/>
              </a:endParaRPr>
            </a:p>
          </p:txBody>
        </p:sp>
      </p:grpSp>
      <p:sp>
        <p:nvSpPr>
          <p:cNvPr id="2" name="Text Box 4">
            <a:extLst>
              <a:ext uri="{FF2B5EF4-FFF2-40B4-BE49-F238E27FC236}">
                <a16:creationId xmlns:a16="http://schemas.microsoft.com/office/drawing/2014/main" id="{5E2B3F63-05AB-C6B7-3055-00D7F30DAA46}"/>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堆排序筛选举例</a:t>
            </a:r>
          </a:p>
        </p:txBody>
      </p:sp>
      <p:sp>
        <p:nvSpPr>
          <p:cNvPr id="3" name="文本框 2">
            <a:extLst>
              <a:ext uri="{FF2B5EF4-FFF2-40B4-BE49-F238E27FC236}">
                <a16:creationId xmlns:a16="http://schemas.microsoft.com/office/drawing/2014/main" id="{2061FD2D-E3B4-A5D2-EB3C-D7774F44797D}"/>
              </a:ext>
            </a:extLst>
          </p:cNvPr>
          <p:cNvSpPr txBox="1"/>
          <p:nvPr/>
        </p:nvSpPr>
        <p:spPr>
          <a:xfrm>
            <a:off x="4355976" y="4501795"/>
            <a:ext cx="4880839" cy="523220"/>
          </a:xfrm>
          <a:prstGeom prst="rect">
            <a:avLst/>
          </a:prstGeom>
          <a:noFill/>
        </p:spPr>
        <p:txBody>
          <a:bodyPr wrap="square" rtlCol="0">
            <a:spAutoFit/>
          </a:bodyPr>
          <a:lstStyle/>
          <a:p>
            <a:r>
              <a:rPr lang="zh-CN" altLang="en-US" sz="2800" b="0" i="0" dirty="0">
                <a:latin typeface="+mn-ea"/>
                <a:ea typeface="+mn-ea"/>
              </a:rPr>
              <a:t>筛选：</a:t>
            </a:r>
            <a:r>
              <a:rPr lang="en-US" altLang="zh-CN" sz="2800" b="0" i="0" dirty="0">
                <a:latin typeface="+mn-ea"/>
                <a:ea typeface="+mn-ea"/>
              </a:rPr>
              <a:t>25 25</a:t>
            </a:r>
            <a:r>
              <a:rPr lang="en-US" altLang="zh-CN" sz="2800" b="0" i="0" baseline="30000" dirty="0">
                <a:latin typeface="+mn-ea"/>
                <a:ea typeface="+mn-ea"/>
              </a:rPr>
              <a:t>*</a:t>
            </a:r>
            <a:r>
              <a:rPr lang="en-US" altLang="zh-CN" sz="2800" b="0" i="0" dirty="0">
                <a:latin typeface="+mn-ea"/>
                <a:ea typeface="+mn-ea"/>
              </a:rPr>
              <a:t> 21 08 16 49</a:t>
            </a:r>
            <a:endParaRPr lang="zh-CN" altLang="en-US" sz="2800" b="0" i="0" dirty="0">
              <a:latin typeface="+mn-ea"/>
              <a:ea typeface="+mn-ea"/>
            </a:endParaRPr>
          </a:p>
        </p:txBody>
      </p:sp>
    </p:spTree>
    <p:extLst>
      <p:ext uri="{BB962C8B-B14F-4D97-AF65-F5344CB8AC3E}">
        <p14:creationId xmlns:p14="http://schemas.microsoft.com/office/powerpoint/2010/main" val="2784491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2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3">
            <a:extLst>
              <a:ext uri="{FF2B5EF4-FFF2-40B4-BE49-F238E27FC236}">
                <a16:creationId xmlns:a16="http://schemas.microsoft.com/office/drawing/2014/main" id="{9F25BE32-BFCD-4CB4-BBE4-6BF3EDD8E972}"/>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41B0E329-D3F8-4E11-889F-A85AD40FA625}" type="slidenum">
              <a:rPr lang="zh-CN" altLang="en-US" sz="2400">
                <a:solidFill>
                  <a:srgbClr val="000000"/>
                </a:solidFill>
              </a:rPr>
              <a:pPr algn="r" eaLnBrk="1" hangingPunct="1">
                <a:spcBef>
                  <a:spcPct val="50000"/>
                </a:spcBef>
                <a:buClrTx/>
                <a:buSzTx/>
                <a:buFont typeface="Arial" panose="020B0604020202020204" pitchFamily="34" charset="0"/>
                <a:buNone/>
              </a:pPr>
              <a:t>69</a:t>
            </a:fld>
            <a:endParaRPr lang="en-US" altLang="zh-CN" sz="2400"/>
          </a:p>
        </p:txBody>
      </p:sp>
      <p:sp>
        <p:nvSpPr>
          <p:cNvPr id="55301" name="Rectangle 5">
            <a:extLst>
              <a:ext uri="{FF2B5EF4-FFF2-40B4-BE49-F238E27FC236}">
                <a16:creationId xmlns:a16="http://schemas.microsoft.com/office/drawing/2014/main" id="{2120B506-BE3E-44A0-ADD4-EC7C3914881B}"/>
              </a:ext>
            </a:extLst>
          </p:cNvPr>
          <p:cNvSpPr>
            <a:spLocks noGrp="1" noChangeArrowheads="1"/>
          </p:cNvSpPr>
          <p:nvPr>
            <p:ph type="body" idx="4294967295"/>
          </p:nvPr>
        </p:nvSpPr>
        <p:spPr>
          <a:xfrm>
            <a:off x="457200" y="1268760"/>
            <a:ext cx="8763000" cy="1970112"/>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根据给定的序列，从1至</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zh-CN" altLang="en-US" dirty="0">
                <a:latin typeface="黑体" panose="02010609060101010101" pitchFamily="49" charset="-122"/>
                <a:ea typeface="黑体" panose="02010609060101010101" pitchFamily="49" charset="-122"/>
                <a:sym typeface="黑体" panose="02010609060101010101" pitchFamily="49" charset="-122"/>
              </a:rPr>
              <a:t>按顺序创建一个完全二叉树</a:t>
            </a:r>
          </a:p>
          <a:p>
            <a:pPr eaLnBrk="1" hangingPunct="1">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由最后一个非终端结点(第</a:t>
            </a:r>
            <a:r>
              <a:rPr lang="en-US" altLang="zh-CN" dirty="0">
                <a:latin typeface="黑体" panose="02010609060101010101" pitchFamily="49" charset="-122"/>
                <a:ea typeface="黑体" panose="02010609060101010101" pitchFamily="49" charset="-122"/>
                <a:sym typeface="黑体" panose="02010609060101010101" pitchFamily="49" charset="-122"/>
              </a:rPr>
              <a:t>n/2</a:t>
            </a:r>
            <a:r>
              <a:rPr lang="zh-CN" altLang="en-US" dirty="0">
                <a:latin typeface="黑体" panose="02010609060101010101" pitchFamily="49" charset="-122"/>
                <a:ea typeface="黑体" panose="02010609060101010101" pitchFamily="49" charset="-122"/>
                <a:sym typeface="黑体" panose="02010609060101010101" pitchFamily="49" charset="-122"/>
              </a:rPr>
              <a:t>个结点)开始至第1个结点，逐步做筛选</a:t>
            </a:r>
            <a:endParaRPr lang="zh-CN" altLang="en-US" dirty="0"/>
          </a:p>
        </p:txBody>
      </p:sp>
      <p:sp>
        <p:nvSpPr>
          <p:cNvPr id="2" name="Text Box 4">
            <a:extLst>
              <a:ext uri="{FF2B5EF4-FFF2-40B4-BE49-F238E27FC236}">
                <a16:creationId xmlns:a16="http://schemas.microsoft.com/office/drawing/2014/main" id="{6C72230D-4970-4E82-A1DB-A823C4B18A23}"/>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a:t>
            </a:r>
            <a:r>
              <a:rPr lang="en-US" altLang="zh-CN" sz="4400" i="0" dirty="0">
                <a:solidFill>
                  <a:schemeClr val="tx2"/>
                </a:solidFill>
                <a:ea typeface="隶书" pitchFamily="49" charset="-122"/>
              </a:rPr>
              <a:t>(</a:t>
            </a:r>
            <a:r>
              <a:rPr lang="zh-CN" altLang="en-US" sz="4400" i="0" dirty="0">
                <a:solidFill>
                  <a:schemeClr val="tx2"/>
                </a:solidFill>
                <a:ea typeface="隶书" pitchFamily="49" charset="-122"/>
              </a:rPr>
              <a:t>创建初始堆</a:t>
            </a:r>
            <a:r>
              <a:rPr lang="en-US" altLang="zh-CN" sz="4400" i="0" dirty="0">
                <a:solidFill>
                  <a:schemeClr val="tx2"/>
                </a:solidFill>
                <a:ea typeface="隶书" pitchFamily="49" charset="-122"/>
              </a:rPr>
              <a:t>)</a:t>
            </a:r>
            <a:endParaRPr lang="zh-CN" altLang="en-US" sz="4400" i="0" dirty="0">
              <a:solidFill>
                <a:schemeClr val="tx2"/>
              </a:solidFill>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0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26">
            <a:extLst>
              <a:ext uri="{FF2B5EF4-FFF2-40B4-BE49-F238E27FC236}">
                <a16:creationId xmlns:a16="http://schemas.microsoft.com/office/drawing/2014/main" id="{BFA09A92-DE41-44B1-9005-89C9D5703B93}"/>
              </a:ext>
            </a:extLst>
          </p:cNvPr>
          <p:cNvSpPr>
            <a:spLocks noGrp="1" noChangeArrowheads="1"/>
          </p:cNvSpPr>
          <p:nvPr>
            <p:ph type="title" idx="4294967295"/>
          </p:nvPr>
        </p:nvSpPr>
        <p:spPr>
          <a:xfrm>
            <a:off x="493712" y="1124744"/>
            <a:ext cx="8326760" cy="1872208"/>
          </a:xfrm>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zh-CN" sz="2800" dirty="0">
                <a:effectLst/>
                <a:latin typeface="+mn-ea"/>
                <a:ea typeface="+mn-ea"/>
              </a:rPr>
              <a:t>STL</a:t>
            </a:r>
            <a:r>
              <a:rPr lang="zh-CN" altLang="en-US" sz="2800" dirty="0">
                <a:effectLst/>
                <a:latin typeface="+mn-ea"/>
                <a:ea typeface="+mn-ea"/>
              </a:rPr>
              <a:t>的</a:t>
            </a:r>
            <a:r>
              <a:rPr lang="en-US" altLang="zh-CN" sz="2800" dirty="0">
                <a:effectLst/>
                <a:latin typeface="+mn-ea"/>
                <a:ea typeface="+mn-ea"/>
              </a:rPr>
              <a:t>sort</a:t>
            </a:r>
            <a:r>
              <a:rPr lang="zh-CN" altLang="en-US" sz="2800" dirty="0">
                <a:effectLst/>
                <a:latin typeface="+mn-ea"/>
                <a:ea typeface="+mn-ea"/>
              </a:rPr>
              <a:t>函数在数据量大时采用快排，分段递归排序，一旦分段后的数据小于某个值，就改用插入排序。如果递归层次过深，还会改用堆排序。结合了各类算法的所有优点。</a:t>
            </a:r>
            <a:endParaRPr lang="en-US" altLang="zh-CN" sz="2800" dirty="0">
              <a:latin typeface="+mn-ea"/>
              <a:ea typeface="+mn-ea"/>
              <a:sym typeface="黑体" panose="02010609060101010101" pitchFamily="49" charset="-122"/>
            </a:endParaRPr>
          </a:p>
        </p:txBody>
      </p:sp>
      <p:sp>
        <p:nvSpPr>
          <p:cNvPr id="7171" name="Text Box 1027">
            <a:extLst>
              <a:ext uri="{FF2B5EF4-FFF2-40B4-BE49-F238E27FC236}">
                <a16:creationId xmlns:a16="http://schemas.microsoft.com/office/drawing/2014/main" id="{3D3A3D9E-996F-4C43-8EF2-2AF4920CCEC7}"/>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C418FD3-468A-4C02-8980-AB75658E85C9}" type="slidenum">
              <a:rPr lang="zh-CN" altLang="en-US" sz="2400">
                <a:solidFill>
                  <a:srgbClr val="000000"/>
                </a:solidFill>
              </a:rPr>
              <a:pPr algn="r" eaLnBrk="1" hangingPunct="1">
                <a:spcBef>
                  <a:spcPct val="50000"/>
                </a:spcBef>
                <a:buClrTx/>
                <a:buSzTx/>
                <a:buFont typeface="Arial" panose="020B0604020202020204" pitchFamily="34" charset="0"/>
                <a:buNone/>
              </a:pPr>
              <a:t>7</a:t>
            </a:fld>
            <a:endParaRPr lang="en-US" altLang="zh-CN" sz="2400"/>
          </a:p>
        </p:txBody>
      </p:sp>
      <p:sp>
        <p:nvSpPr>
          <p:cNvPr id="2" name="Text Box 4">
            <a:extLst>
              <a:ext uri="{FF2B5EF4-FFF2-40B4-BE49-F238E27FC236}">
                <a16:creationId xmlns:a16="http://schemas.microsoft.com/office/drawing/2014/main" id="{4421C918-14FC-4545-9257-560293112E6E}"/>
              </a:ext>
            </a:extLst>
          </p:cNvPr>
          <p:cNvSpPr>
            <a:spLocks noChangeArrowheads="1"/>
          </p:cNvSpPr>
          <p:nvPr/>
        </p:nvSpPr>
        <p:spPr bwMode="auto">
          <a:xfrm>
            <a:off x="427992" y="18864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en-US" altLang="zh-CN" sz="4400" i="0" dirty="0">
                <a:solidFill>
                  <a:schemeClr val="tx2"/>
                </a:solidFill>
                <a:ea typeface="隶书" pitchFamily="49" charset="-122"/>
              </a:rPr>
              <a:t>STL</a:t>
            </a:r>
            <a:r>
              <a:rPr lang="zh-CN" altLang="en-US" sz="4400" i="0" dirty="0">
                <a:solidFill>
                  <a:schemeClr val="tx2"/>
                </a:solidFill>
                <a:ea typeface="隶书" pitchFamily="49" charset="-122"/>
              </a:rPr>
              <a:t>中的</a:t>
            </a:r>
            <a:r>
              <a:rPr lang="en-US" altLang="zh-CN" sz="4400" i="0" dirty="0">
                <a:solidFill>
                  <a:schemeClr val="tx2"/>
                </a:solidFill>
                <a:ea typeface="隶书" pitchFamily="49" charset="-122"/>
              </a:rPr>
              <a:t>sort</a:t>
            </a:r>
            <a:endParaRPr lang="zh-CN" altLang="en-US" sz="4400" i="0" dirty="0">
              <a:solidFill>
                <a:schemeClr val="tx2"/>
              </a:solidFill>
              <a:ea typeface="隶书" pitchFamily="49" charset="-122"/>
            </a:endParaRPr>
          </a:p>
        </p:txBody>
      </p:sp>
    </p:spTree>
    <p:extLst>
      <p:ext uri="{BB962C8B-B14F-4D97-AF65-F5344CB8AC3E}">
        <p14:creationId xmlns:p14="http://schemas.microsoft.com/office/powerpoint/2010/main" val="18700589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3">
            <a:extLst>
              <a:ext uri="{FF2B5EF4-FFF2-40B4-BE49-F238E27FC236}">
                <a16:creationId xmlns:a16="http://schemas.microsoft.com/office/drawing/2014/main" id="{D17447B9-B92A-4FFB-81F9-797B23E979FD}"/>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4A196DD2-D8BA-47E6-A3D3-55D97F58A8B7}" type="slidenum">
              <a:rPr lang="zh-CN" altLang="en-US" sz="2400">
                <a:solidFill>
                  <a:srgbClr val="000000"/>
                </a:solidFill>
              </a:rPr>
              <a:pPr algn="r" eaLnBrk="1" hangingPunct="1">
                <a:spcBef>
                  <a:spcPct val="50000"/>
                </a:spcBef>
                <a:buClrTx/>
                <a:buSzTx/>
                <a:buFont typeface="Arial" panose="020B0604020202020204" pitchFamily="34" charset="0"/>
                <a:buNone/>
              </a:pPr>
              <a:t>70</a:t>
            </a:fld>
            <a:endParaRPr lang="en-US" altLang="zh-CN" sz="2400"/>
          </a:p>
        </p:txBody>
      </p:sp>
      <p:sp>
        <p:nvSpPr>
          <p:cNvPr id="56325" name="Rectangle 5">
            <a:extLst>
              <a:ext uri="{FF2B5EF4-FFF2-40B4-BE49-F238E27FC236}">
                <a16:creationId xmlns:a16="http://schemas.microsoft.com/office/drawing/2014/main" id="{151756FF-FB3A-4A9E-A2DF-A84D8C7A3EB9}"/>
              </a:ext>
            </a:extLst>
          </p:cNvPr>
          <p:cNvSpPr>
            <a:spLocks noGrp="1" noChangeArrowheads="1"/>
          </p:cNvSpPr>
          <p:nvPr>
            <p:ph type="body" idx="4294967295"/>
          </p:nvPr>
        </p:nvSpPr>
        <p:spPr>
          <a:xfrm>
            <a:off x="586538" y="1194905"/>
            <a:ext cx="8763000" cy="994253"/>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pPr>
            <a:r>
              <a:rPr lang="zh-CN" altLang="zh-CN" dirty="0">
                <a:latin typeface="黑体" panose="02010609060101010101" pitchFamily="49" charset="-122"/>
                <a:ea typeface="黑体" panose="02010609060101010101" pitchFamily="49" charset="-122"/>
                <a:sym typeface="黑体" panose="02010609060101010101" pitchFamily="49" charset="-122"/>
              </a:rPr>
              <a:t>已知待序的一组记录的初始排列为：21,25,49, 25</a:t>
            </a:r>
            <a:r>
              <a:rPr lang="zh-CN" altLang="zh-CN" baseline="30000" dirty="0">
                <a:latin typeface="黑体" panose="02010609060101010101" pitchFamily="49" charset="-122"/>
                <a:ea typeface="黑体" panose="02010609060101010101" pitchFamily="49" charset="-122"/>
                <a:sym typeface="黑体" panose="02010609060101010101" pitchFamily="49" charset="-122"/>
              </a:rPr>
              <a:t>*</a:t>
            </a:r>
            <a:r>
              <a:rPr lang="zh-CN" altLang="zh-CN" dirty="0">
                <a:latin typeface="黑体" panose="02010609060101010101" pitchFamily="49" charset="-122"/>
                <a:ea typeface="黑体" panose="02010609060101010101" pitchFamily="49" charset="-122"/>
                <a:sym typeface="黑体" panose="02010609060101010101" pitchFamily="49" charset="-122"/>
              </a:rPr>
              <a:t>,16,08</a:t>
            </a:r>
          </a:p>
        </p:txBody>
      </p:sp>
      <p:grpSp>
        <p:nvGrpSpPr>
          <p:cNvPr id="56327" name="Group 76">
            <a:extLst>
              <a:ext uri="{FF2B5EF4-FFF2-40B4-BE49-F238E27FC236}">
                <a16:creationId xmlns:a16="http://schemas.microsoft.com/office/drawing/2014/main" id="{CE8F5794-535F-4C48-8B22-B4A310EAC4F7}"/>
              </a:ext>
            </a:extLst>
          </p:cNvPr>
          <p:cNvGrpSpPr>
            <a:grpSpLocks/>
          </p:cNvGrpSpPr>
          <p:nvPr/>
        </p:nvGrpSpPr>
        <p:grpSpPr bwMode="auto">
          <a:xfrm>
            <a:off x="3101138" y="2131230"/>
            <a:ext cx="3214688" cy="2652713"/>
            <a:chOff x="0" y="0"/>
            <a:chExt cx="2025" cy="1671"/>
          </a:xfrm>
        </p:grpSpPr>
        <p:sp>
          <p:nvSpPr>
            <p:cNvPr id="56329" name="Line 51">
              <a:extLst>
                <a:ext uri="{FF2B5EF4-FFF2-40B4-BE49-F238E27FC236}">
                  <a16:creationId xmlns:a16="http://schemas.microsoft.com/office/drawing/2014/main" id="{8B9B3727-7472-4C29-8653-199CB7BC6EC9}"/>
                </a:ext>
              </a:extLst>
            </p:cNvPr>
            <p:cNvSpPr>
              <a:spLocks noChangeShapeType="1"/>
            </p:cNvSpPr>
            <p:nvPr/>
          </p:nvSpPr>
          <p:spPr bwMode="auto">
            <a:xfrm flipH="1">
              <a:off x="1440" y="1047"/>
              <a:ext cx="144" cy="336"/>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6330" name="Line 52">
              <a:extLst>
                <a:ext uri="{FF2B5EF4-FFF2-40B4-BE49-F238E27FC236}">
                  <a16:creationId xmlns:a16="http://schemas.microsoft.com/office/drawing/2014/main" id="{C8004A19-2F4B-4B1C-A5D2-A0AC22F6ADF5}"/>
                </a:ext>
              </a:extLst>
            </p:cNvPr>
            <p:cNvSpPr>
              <a:spLocks noChangeShapeType="1"/>
            </p:cNvSpPr>
            <p:nvPr/>
          </p:nvSpPr>
          <p:spPr bwMode="auto">
            <a:xfrm>
              <a:off x="768" y="1047"/>
              <a:ext cx="96" cy="28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6331" name="Line 53">
              <a:extLst>
                <a:ext uri="{FF2B5EF4-FFF2-40B4-BE49-F238E27FC236}">
                  <a16:creationId xmlns:a16="http://schemas.microsoft.com/office/drawing/2014/main" id="{0C00224C-0256-4608-9E51-1C50C063BB01}"/>
                </a:ext>
              </a:extLst>
            </p:cNvPr>
            <p:cNvSpPr>
              <a:spLocks noChangeShapeType="1"/>
            </p:cNvSpPr>
            <p:nvPr/>
          </p:nvSpPr>
          <p:spPr bwMode="auto">
            <a:xfrm>
              <a:off x="1296" y="471"/>
              <a:ext cx="384" cy="48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6332" name="Line 54">
              <a:extLst>
                <a:ext uri="{FF2B5EF4-FFF2-40B4-BE49-F238E27FC236}">
                  <a16:creationId xmlns:a16="http://schemas.microsoft.com/office/drawing/2014/main" id="{B510830A-5D77-4186-9AAE-0AA24F250531}"/>
                </a:ext>
              </a:extLst>
            </p:cNvPr>
            <p:cNvSpPr>
              <a:spLocks noChangeShapeType="1"/>
            </p:cNvSpPr>
            <p:nvPr/>
          </p:nvSpPr>
          <p:spPr bwMode="auto">
            <a:xfrm flipH="1">
              <a:off x="288" y="471"/>
              <a:ext cx="768" cy="96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6333" name="Oval 55">
              <a:extLst>
                <a:ext uri="{FF2B5EF4-FFF2-40B4-BE49-F238E27FC236}">
                  <a16:creationId xmlns:a16="http://schemas.microsoft.com/office/drawing/2014/main" id="{BA9ED11C-8D8C-4B0A-879D-4BFDB5A6A972}"/>
                </a:ext>
              </a:extLst>
            </p:cNvPr>
            <p:cNvSpPr>
              <a:spLocks noChangeArrowheads="1"/>
            </p:cNvSpPr>
            <p:nvPr/>
          </p:nvSpPr>
          <p:spPr bwMode="auto">
            <a:xfrm>
              <a:off x="1008" y="231"/>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21</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6334" name="Oval 56">
              <a:extLst>
                <a:ext uri="{FF2B5EF4-FFF2-40B4-BE49-F238E27FC236}">
                  <a16:creationId xmlns:a16="http://schemas.microsoft.com/office/drawing/2014/main" id="{6DE7DD8F-8253-4AC3-932E-EFCE50BA91E8}"/>
                </a:ext>
              </a:extLst>
            </p:cNvPr>
            <p:cNvSpPr>
              <a:spLocks noChangeArrowheads="1"/>
            </p:cNvSpPr>
            <p:nvPr/>
          </p:nvSpPr>
          <p:spPr bwMode="auto">
            <a:xfrm>
              <a:off x="528" y="759"/>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6335" name="Oval 57">
              <a:extLst>
                <a:ext uri="{FF2B5EF4-FFF2-40B4-BE49-F238E27FC236}">
                  <a16:creationId xmlns:a16="http://schemas.microsoft.com/office/drawing/2014/main" id="{7D19A6CF-B07C-4417-A0AB-1B7702FEC1F9}"/>
                </a:ext>
              </a:extLst>
            </p:cNvPr>
            <p:cNvSpPr>
              <a:spLocks noChangeArrowheads="1"/>
            </p:cNvSpPr>
            <p:nvPr/>
          </p:nvSpPr>
          <p:spPr bwMode="auto">
            <a:xfrm>
              <a:off x="48" y="1335"/>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FFCC"/>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6336" name="Oval 58">
              <a:extLst>
                <a:ext uri="{FF2B5EF4-FFF2-40B4-BE49-F238E27FC236}">
                  <a16:creationId xmlns:a16="http://schemas.microsoft.com/office/drawing/2014/main" id="{0FC99800-6FE0-4C5A-B697-2FF37FF4C825}"/>
                </a:ext>
              </a:extLst>
            </p:cNvPr>
            <p:cNvSpPr>
              <a:spLocks noChangeArrowheads="1"/>
            </p:cNvSpPr>
            <p:nvPr/>
          </p:nvSpPr>
          <p:spPr bwMode="auto">
            <a:xfrm>
              <a:off x="1488" y="759"/>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49</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6337" name="Oval 59">
              <a:extLst>
                <a:ext uri="{FF2B5EF4-FFF2-40B4-BE49-F238E27FC236}">
                  <a16:creationId xmlns:a16="http://schemas.microsoft.com/office/drawing/2014/main" id="{818FB390-9752-482D-9DAC-79E79447BF3E}"/>
                </a:ext>
              </a:extLst>
            </p:cNvPr>
            <p:cNvSpPr>
              <a:spLocks noChangeArrowheads="1"/>
            </p:cNvSpPr>
            <p:nvPr/>
          </p:nvSpPr>
          <p:spPr bwMode="auto">
            <a:xfrm>
              <a:off x="720" y="1335"/>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16</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6338" name="Oval 60">
              <a:extLst>
                <a:ext uri="{FF2B5EF4-FFF2-40B4-BE49-F238E27FC236}">
                  <a16:creationId xmlns:a16="http://schemas.microsoft.com/office/drawing/2014/main" id="{8029DA2E-A91B-49DA-98FB-75F64F91DAE7}"/>
                </a:ext>
              </a:extLst>
            </p:cNvPr>
            <p:cNvSpPr>
              <a:spLocks noChangeArrowheads="1"/>
            </p:cNvSpPr>
            <p:nvPr/>
          </p:nvSpPr>
          <p:spPr bwMode="auto">
            <a:xfrm>
              <a:off x="1248" y="1335"/>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08</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6339" name="Text Box 61">
              <a:extLst>
                <a:ext uri="{FF2B5EF4-FFF2-40B4-BE49-F238E27FC236}">
                  <a16:creationId xmlns:a16="http://schemas.microsoft.com/office/drawing/2014/main" id="{38DDC462-C222-426F-AA7D-7F758203886B}"/>
                </a:ext>
              </a:extLst>
            </p:cNvPr>
            <p:cNvSpPr>
              <a:spLocks noChangeArrowheads="1"/>
            </p:cNvSpPr>
            <p:nvPr/>
          </p:nvSpPr>
          <p:spPr bwMode="auto">
            <a:xfrm>
              <a:off x="876"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6340" name="Text Box 62">
              <a:extLst>
                <a:ext uri="{FF2B5EF4-FFF2-40B4-BE49-F238E27FC236}">
                  <a16:creationId xmlns:a16="http://schemas.microsoft.com/office/drawing/2014/main" id="{57A4D8FB-677A-4B29-81B6-92675F9005CF}"/>
                </a:ext>
              </a:extLst>
            </p:cNvPr>
            <p:cNvSpPr>
              <a:spLocks noChangeArrowheads="1"/>
            </p:cNvSpPr>
            <p:nvPr/>
          </p:nvSpPr>
          <p:spPr bwMode="auto">
            <a:xfrm>
              <a:off x="444" y="47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6341" name="Text Box 63">
              <a:extLst>
                <a:ext uri="{FF2B5EF4-FFF2-40B4-BE49-F238E27FC236}">
                  <a16:creationId xmlns:a16="http://schemas.microsoft.com/office/drawing/2014/main" id="{CE9E9CDB-23B9-4E12-A93A-A64E888BFA28}"/>
                </a:ext>
              </a:extLst>
            </p:cNvPr>
            <p:cNvSpPr>
              <a:spLocks noChangeArrowheads="1"/>
            </p:cNvSpPr>
            <p:nvPr/>
          </p:nvSpPr>
          <p:spPr bwMode="auto">
            <a:xfrm>
              <a:off x="1788" y="56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6342" name="Text Box 64">
              <a:extLst>
                <a:ext uri="{FF2B5EF4-FFF2-40B4-BE49-F238E27FC236}">
                  <a16:creationId xmlns:a16="http://schemas.microsoft.com/office/drawing/2014/main" id="{21A0BF15-78C9-4594-9A9F-FD9E06A2E225}"/>
                </a:ext>
              </a:extLst>
            </p:cNvPr>
            <p:cNvSpPr>
              <a:spLocks noChangeArrowheads="1"/>
            </p:cNvSpPr>
            <p:nvPr/>
          </p:nvSpPr>
          <p:spPr bwMode="auto">
            <a:xfrm>
              <a:off x="0" y="10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6343" name="Text Box 65">
              <a:extLst>
                <a:ext uri="{FF2B5EF4-FFF2-40B4-BE49-F238E27FC236}">
                  <a16:creationId xmlns:a16="http://schemas.microsoft.com/office/drawing/2014/main" id="{B9D3D24D-0CE0-4E26-937E-8A38BE17299D}"/>
                </a:ext>
              </a:extLst>
            </p:cNvPr>
            <p:cNvSpPr>
              <a:spLocks noChangeArrowheads="1"/>
            </p:cNvSpPr>
            <p:nvPr/>
          </p:nvSpPr>
          <p:spPr bwMode="auto">
            <a:xfrm>
              <a:off x="864" y="10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6344" name="Text Box 66">
              <a:extLst>
                <a:ext uri="{FF2B5EF4-FFF2-40B4-BE49-F238E27FC236}">
                  <a16:creationId xmlns:a16="http://schemas.microsoft.com/office/drawing/2014/main" id="{0440EBAC-EEF3-4095-9518-F0CC97B52421}"/>
                </a:ext>
              </a:extLst>
            </p:cNvPr>
            <p:cNvSpPr>
              <a:spLocks noChangeArrowheads="1"/>
            </p:cNvSpPr>
            <p:nvPr/>
          </p:nvSpPr>
          <p:spPr bwMode="auto">
            <a:xfrm>
              <a:off x="1212" y="10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6</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6345" name="Line 67">
              <a:extLst>
                <a:ext uri="{FF2B5EF4-FFF2-40B4-BE49-F238E27FC236}">
                  <a16:creationId xmlns:a16="http://schemas.microsoft.com/office/drawing/2014/main" id="{DF9F2B39-C18F-4C5D-AD93-A6D50FAA5688}"/>
                </a:ext>
              </a:extLst>
            </p:cNvPr>
            <p:cNvSpPr>
              <a:spLocks noChangeShapeType="1"/>
            </p:cNvSpPr>
            <p:nvPr/>
          </p:nvSpPr>
          <p:spPr bwMode="auto">
            <a:xfrm flipH="1">
              <a:off x="1728" y="519"/>
              <a:ext cx="144" cy="240"/>
            </a:xfrm>
            <a:prstGeom prst="line">
              <a:avLst/>
            </a:prstGeom>
            <a:noFill/>
            <a:ln w="38100">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6346" name="Text Box 68">
              <a:extLst>
                <a:ext uri="{FF2B5EF4-FFF2-40B4-BE49-F238E27FC236}">
                  <a16:creationId xmlns:a16="http://schemas.microsoft.com/office/drawing/2014/main" id="{68E23C28-FF40-4DCE-AE49-DDCAAC8942C1}"/>
                </a:ext>
              </a:extLst>
            </p:cNvPr>
            <p:cNvSpPr>
              <a:spLocks noChangeArrowheads="1"/>
            </p:cNvSpPr>
            <p:nvPr/>
          </p:nvSpPr>
          <p:spPr bwMode="auto">
            <a:xfrm>
              <a:off x="1838" y="210"/>
              <a:ext cx="1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en-US" altLang="zh-CN" b="1" i="0">
                  <a:solidFill>
                    <a:srgbClr val="FF3300"/>
                  </a:solidFill>
                  <a:latin typeface="Times New Roman" panose="02020603050405020304" pitchFamily="18" charset="0"/>
                  <a:sym typeface="Times New Roman" panose="02020603050405020304" pitchFamily="18" charset="0"/>
                </a:rPr>
                <a:t>i</a:t>
              </a:r>
              <a:endParaRPr lang="en-US" altLang="zh-CN" i="0">
                <a:solidFill>
                  <a:schemeClr val="bg1"/>
                </a:solidFill>
                <a:latin typeface="Times New Roman" panose="02020603050405020304" pitchFamily="18" charset="0"/>
                <a:sym typeface="Times New Roman" panose="02020603050405020304" pitchFamily="18" charset="0"/>
              </a:endParaRPr>
            </a:p>
          </p:txBody>
        </p:sp>
      </p:grpSp>
      <p:sp>
        <p:nvSpPr>
          <p:cNvPr id="56328" name="Text Box 75">
            <a:extLst>
              <a:ext uri="{FF2B5EF4-FFF2-40B4-BE49-F238E27FC236}">
                <a16:creationId xmlns:a16="http://schemas.microsoft.com/office/drawing/2014/main" id="{785E3A94-CF6C-44E3-9F61-65CFF82FB38D}"/>
              </a:ext>
            </a:extLst>
          </p:cNvPr>
          <p:cNvSpPr>
            <a:spLocks noChangeArrowheads="1"/>
          </p:cNvSpPr>
          <p:nvPr/>
        </p:nvSpPr>
        <p:spPr bwMode="auto">
          <a:xfrm>
            <a:off x="3435306" y="5036248"/>
            <a:ext cx="2684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0" i="0" dirty="0">
                <a:solidFill>
                  <a:srgbClr val="000000"/>
                </a:solidFill>
                <a:latin typeface="+mn-ea"/>
                <a:ea typeface="+mn-ea"/>
                <a:sym typeface="Times New Roman" panose="02020603050405020304" pitchFamily="18" charset="0"/>
              </a:rPr>
              <a:t>初始排序码集合</a:t>
            </a:r>
            <a:endParaRPr lang="zh-CN" altLang="en-US" sz="2400" b="0" i="0" dirty="0">
              <a:solidFill>
                <a:schemeClr val="bg1"/>
              </a:solidFill>
              <a:latin typeface="+mn-ea"/>
              <a:ea typeface="+mn-ea"/>
              <a:sym typeface="Times New Roman" panose="02020603050405020304" pitchFamily="18" charset="0"/>
            </a:endParaRPr>
          </a:p>
        </p:txBody>
      </p:sp>
      <p:sp>
        <p:nvSpPr>
          <p:cNvPr id="2" name="Text Box 4">
            <a:extLst>
              <a:ext uri="{FF2B5EF4-FFF2-40B4-BE49-F238E27FC236}">
                <a16:creationId xmlns:a16="http://schemas.microsoft.com/office/drawing/2014/main" id="{4414A5F8-AC01-4C49-867B-FAE72157F286}"/>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创建初始堆举例</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3">
            <a:extLst>
              <a:ext uri="{FF2B5EF4-FFF2-40B4-BE49-F238E27FC236}">
                <a16:creationId xmlns:a16="http://schemas.microsoft.com/office/drawing/2014/main" id="{86A9F5E5-D57E-4660-A15F-375B02B8635E}"/>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EAF72BA6-CE8A-496B-A1DF-EAD6ABC5FDBA}" type="slidenum">
              <a:rPr lang="zh-CN" altLang="en-US" sz="2400">
                <a:solidFill>
                  <a:srgbClr val="000000"/>
                </a:solidFill>
              </a:rPr>
              <a:pPr algn="r" eaLnBrk="1" hangingPunct="1">
                <a:spcBef>
                  <a:spcPct val="50000"/>
                </a:spcBef>
                <a:buClrTx/>
                <a:buSzTx/>
                <a:buFont typeface="Arial" panose="020B0604020202020204" pitchFamily="34" charset="0"/>
                <a:buNone/>
              </a:pPr>
              <a:t>71</a:t>
            </a:fld>
            <a:endParaRPr lang="en-US" altLang="zh-CN" sz="2400"/>
          </a:p>
        </p:txBody>
      </p:sp>
      <p:grpSp>
        <p:nvGrpSpPr>
          <p:cNvPr id="57350" name="Group 7">
            <a:extLst>
              <a:ext uri="{FF2B5EF4-FFF2-40B4-BE49-F238E27FC236}">
                <a16:creationId xmlns:a16="http://schemas.microsoft.com/office/drawing/2014/main" id="{030EC998-A322-4B21-A0A2-A7542DEFF266}"/>
              </a:ext>
            </a:extLst>
          </p:cNvPr>
          <p:cNvGrpSpPr>
            <a:grpSpLocks/>
          </p:cNvGrpSpPr>
          <p:nvPr/>
        </p:nvGrpSpPr>
        <p:grpSpPr bwMode="auto">
          <a:xfrm>
            <a:off x="942657" y="1340768"/>
            <a:ext cx="3214688" cy="2652713"/>
            <a:chOff x="0" y="0"/>
            <a:chExt cx="2025" cy="1671"/>
          </a:xfrm>
        </p:grpSpPr>
        <p:sp>
          <p:nvSpPr>
            <p:cNvPr id="57373" name="Line 8">
              <a:extLst>
                <a:ext uri="{FF2B5EF4-FFF2-40B4-BE49-F238E27FC236}">
                  <a16:creationId xmlns:a16="http://schemas.microsoft.com/office/drawing/2014/main" id="{862E3270-F642-42C3-B166-57E827B013BA}"/>
                </a:ext>
              </a:extLst>
            </p:cNvPr>
            <p:cNvSpPr>
              <a:spLocks noChangeShapeType="1"/>
            </p:cNvSpPr>
            <p:nvPr/>
          </p:nvSpPr>
          <p:spPr bwMode="auto">
            <a:xfrm flipH="1">
              <a:off x="1440" y="1047"/>
              <a:ext cx="144" cy="336"/>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7374" name="Line 9">
              <a:extLst>
                <a:ext uri="{FF2B5EF4-FFF2-40B4-BE49-F238E27FC236}">
                  <a16:creationId xmlns:a16="http://schemas.microsoft.com/office/drawing/2014/main" id="{4B930C56-A720-4964-BEDD-0B74359D9D97}"/>
                </a:ext>
              </a:extLst>
            </p:cNvPr>
            <p:cNvSpPr>
              <a:spLocks noChangeShapeType="1"/>
            </p:cNvSpPr>
            <p:nvPr/>
          </p:nvSpPr>
          <p:spPr bwMode="auto">
            <a:xfrm>
              <a:off x="768" y="1047"/>
              <a:ext cx="96" cy="28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7375" name="Line 10">
              <a:extLst>
                <a:ext uri="{FF2B5EF4-FFF2-40B4-BE49-F238E27FC236}">
                  <a16:creationId xmlns:a16="http://schemas.microsoft.com/office/drawing/2014/main" id="{DB1921D0-D4AA-4027-8B31-04F7E2666A8C}"/>
                </a:ext>
              </a:extLst>
            </p:cNvPr>
            <p:cNvSpPr>
              <a:spLocks noChangeShapeType="1"/>
            </p:cNvSpPr>
            <p:nvPr/>
          </p:nvSpPr>
          <p:spPr bwMode="auto">
            <a:xfrm>
              <a:off x="1296" y="471"/>
              <a:ext cx="384" cy="48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7376" name="Line 11">
              <a:extLst>
                <a:ext uri="{FF2B5EF4-FFF2-40B4-BE49-F238E27FC236}">
                  <a16:creationId xmlns:a16="http://schemas.microsoft.com/office/drawing/2014/main" id="{FC6E2242-0CF1-4E7F-983F-A7E6625AB211}"/>
                </a:ext>
              </a:extLst>
            </p:cNvPr>
            <p:cNvSpPr>
              <a:spLocks noChangeShapeType="1"/>
            </p:cNvSpPr>
            <p:nvPr/>
          </p:nvSpPr>
          <p:spPr bwMode="auto">
            <a:xfrm flipH="1">
              <a:off x="288" y="471"/>
              <a:ext cx="768" cy="96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7377" name="Oval 12">
              <a:extLst>
                <a:ext uri="{FF2B5EF4-FFF2-40B4-BE49-F238E27FC236}">
                  <a16:creationId xmlns:a16="http://schemas.microsoft.com/office/drawing/2014/main" id="{A16CCCBB-B5FC-4501-8641-4071FCA379CA}"/>
                </a:ext>
              </a:extLst>
            </p:cNvPr>
            <p:cNvSpPr>
              <a:spLocks noChangeArrowheads="1"/>
            </p:cNvSpPr>
            <p:nvPr/>
          </p:nvSpPr>
          <p:spPr bwMode="auto">
            <a:xfrm>
              <a:off x="1008" y="231"/>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21</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7378" name="Oval 13">
              <a:extLst>
                <a:ext uri="{FF2B5EF4-FFF2-40B4-BE49-F238E27FC236}">
                  <a16:creationId xmlns:a16="http://schemas.microsoft.com/office/drawing/2014/main" id="{762BF0DB-6652-44D7-8133-FF61DDB8B4C5}"/>
                </a:ext>
              </a:extLst>
            </p:cNvPr>
            <p:cNvSpPr>
              <a:spLocks noChangeArrowheads="1"/>
            </p:cNvSpPr>
            <p:nvPr/>
          </p:nvSpPr>
          <p:spPr bwMode="auto">
            <a:xfrm>
              <a:off x="528" y="759"/>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7379" name="Oval 14">
              <a:extLst>
                <a:ext uri="{FF2B5EF4-FFF2-40B4-BE49-F238E27FC236}">
                  <a16:creationId xmlns:a16="http://schemas.microsoft.com/office/drawing/2014/main" id="{E2969F8E-ED58-4005-BE93-1F0E57D0BA24}"/>
                </a:ext>
              </a:extLst>
            </p:cNvPr>
            <p:cNvSpPr>
              <a:spLocks noChangeArrowheads="1"/>
            </p:cNvSpPr>
            <p:nvPr/>
          </p:nvSpPr>
          <p:spPr bwMode="auto">
            <a:xfrm>
              <a:off x="48" y="1335"/>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FFCC"/>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7380" name="Oval 15">
              <a:extLst>
                <a:ext uri="{FF2B5EF4-FFF2-40B4-BE49-F238E27FC236}">
                  <a16:creationId xmlns:a16="http://schemas.microsoft.com/office/drawing/2014/main" id="{53A7D08C-4540-4CAB-B131-112B04E1132B}"/>
                </a:ext>
              </a:extLst>
            </p:cNvPr>
            <p:cNvSpPr>
              <a:spLocks noChangeArrowheads="1"/>
            </p:cNvSpPr>
            <p:nvPr/>
          </p:nvSpPr>
          <p:spPr bwMode="auto">
            <a:xfrm>
              <a:off x="1488" y="759"/>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49</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7381" name="Oval 16">
              <a:extLst>
                <a:ext uri="{FF2B5EF4-FFF2-40B4-BE49-F238E27FC236}">
                  <a16:creationId xmlns:a16="http://schemas.microsoft.com/office/drawing/2014/main" id="{358E639F-3EED-41C8-91CA-4526F553F1BF}"/>
                </a:ext>
              </a:extLst>
            </p:cNvPr>
            <p:cNvSpPr>
              <a:spLocks noChangeArrowheads="1"/>
            </p:cNvSpPr>
            <p:nvPr/>
          </p:nvSpPr>
          <p:spPr bwMode="auto">
            <a:xfrm>
              <a:off x="720" y="1335"/>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16</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7382" name="Oval 17">
              <a:extLst>
                <a:ext uri="{FF2B5EF4-FFF2-40B4-BE49-F238E27FC236}">
                  <a16:creationId xmlns:a16="http://schemas.microsoft.com/office/drawing/2014/main" id="{0C73C88F-1D58-4782-8585-8BC3A2C882FB}"/>
                </a:ext>
              </a:extLst>
            </p:cNvPr>
            <p:cNvSpPr>
              <a:spLocks noChangeArrowheads="1"/>
            </p:cNvSpPr>
            <p:nvPr/>
          </p:nvSpPr>
          <p:spPr bwMode="auto">
            <a:xfrm>
              <a:off x="1248" y="1335"/>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08</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7383" name="Text Box 18">
              <a:extLst>
                <a:ext uri="{FF2B5EF4-FFF2-40B4-BE49-F238E27FC236}">
                  <a16:creationId xmlns:a16="http://schemas.microsoft.com/office/drawing/2014/main" id="{A8175578-726D-4D91-B9F5-41282FA2A8EA}"/>
                </a:ext>
              </a:extLst>
            </p:cNvPr>
            <p:cNvSpPr>
              <a:spLocks noChangeArrowheads="1"/>
            </p:cNvSpPr>
            <p:nvPr/>
          </p:nvSpPr>
          <p:spPr bwMode="auto">
            <a:xfrm>
              <a:off x="876"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7384" name="Text Box 19">
              <a:extLst>
                <a:ext uri="{FF2B5EF4-FFF2-40B4-BE49-F238E27FC236}">
                  <a16:creationId xmlns:a16="http://schemas.microsoft.com/office/drawing/2014/main" id="{AB3C608A-3FA6-48E2-B4E1-1826ACA0CFD3}"/>
                </a:ext>
              </a:extLst>
            </p:cNvPr>
            <p:cNvSpPr>
              <a:spLocks noChangeArrowheads="1"/>
            </p:cNvSpPr>
            <p:nvPr/>
          </p:nvSpPr>
          <p:spPr bwMode="auto">
            <a:xfrm>
              <a:off x="444" y="47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7385" name="Text Box 20">
              <a:extLst>
                <a:ext uri="{FF2B5EF4-FFF2-40B4-BE49-F238E27FC236}">
                  <a16:creationId xmlns:a16="http://schemas.microsoft.com/office/drawing/2014/main" id="{2A733254-3783-49BE-87F3-33041F26F8EC}"/>
                </a:ext>
              </a:extLst>
            </p:cNvPr>
            <p:cNvSpPr>
              <a:spLocks noChangeArrowheads="1"/>
            </p:cNvSpPr>
            <p:nvPr/>
          </p:nvSpPr>
          <p:spPr bwMode="auto">
            <a:xfrm>
              <a:off x="1788" y="56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7386" name="Text Box 21">
              <a:extLst>
                <a:ext uri="{FF2B5EF4-FFF2-40B4-BE49-F238E27FC236}">
                  <a16:creationId xmlns:a16="http://schemas.microsoft.com/office/drawing/2014/main" id="{BB22FD19-D349-45A0-B09F-35B274F929BB}"/>
                </a:ext>
              </a:extLst>
            </p:cNvPr>
            <p:cNvSpPr>
              <a:spLocks noChangeArrowheads="1"/>
            </p:cNvSpPr>
            <p:nvPr/>
          </p:nvSpPr>
          <p:spPr bwMode="auto">
            <a:xfrm>
              <a:off x="0" y="10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7387" name="Text Box 22">
              <a:extLst>
                <a:ext uri="{FF2B5EF4-FFF2-40B4-BE49-F238E27FC236}">
                  <a16:creationId xmlns:a16="http://schemas.microsoft.com/office/drawing/2014/main" id="{E4679BEA-BB3C-456D-8AD7-57F9D401682B}"/>
                </a:ext>
              </a:extLst>
            </p:cNvPr>
            <p:cNvSpPr>
              <a:spLocks noChangeArrowheads="1"/>
            </p:cNvSpPr>
            <p:nvPr/>
          </p:nvSpPr>
          <p:spPr bwMode="auto">
            <a:xfrm>
              <a:off x="864" y="10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7388" name="Text Box 23">
              <a:extLst>
                <a:ext uri="{FF2B5EF4-FFF2-40B4-BE49-F238E27FC236}">
                  <a16:creationId xmlns:a16="http://schemas.microsoft.com/office/drawing/2014/main" id="{D34BD5E9-E8C8-466B-8C9B-B16946F35C68}"/>
                </a:ext>
              </a:extLst>
            </p:cNvPr>
            <p:cNvSpPr>
              <a:spLocks noChangeArrowheads="1"/>
            </p:cNvSpPr>
            <p:nvPr/>
          </p:nvSpPr>
          <p:spPr bwMode="auto">
            <a:xfrm>
              <a:off x="1212" y="10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6</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7389" name="Line 24">
              <a:extLst>
                <a:ext uri="{FF2B5EF4-FFF2-40B4-BE49-F238E27FC236}">
                  <a16:creationId xmlns:a16="http://schemas.microsoft.com/office/drawing/2014/main" id="{B58661E1-9E31-488B-BDDA-F08229D2D7BD}"/>
                </a:ext>
              </a:extLst>
            </p:cNvPr>
            <p:cNvSpPr>
              <a:spLocks noChangeShapeType="1"/>
            </p:cNvSpPr>
            <p:nvPr/>
          </p:nvSpPr>
          <p:spPr bwMode="auto">
            <a:xfrm flipH="1">
              <a:off x="1728" y="519"/>
              <a:ext cx="144" cy="240"/>
            </a:xfrm>
            <a:prstGeom prst="line">
              <a:avLst/>
            </a:prstGeom>
            <a:noFill/>
            <a:ln w="38100">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7390" name="Text Box 25">
              <a:extLst>
                <a:ext uri="{FF2B5EF4-FFF2-40B4-BE49-F238E27FC236}">
                  <a16:creationId xmlns:a16="http://schemas.microsoft.com/office/drawing/2014/main" id="{10F583B1-B361-4A47-8780-059C08A1A550}"/>
                </a:ext>
              </a:extLst>
            </p:cNvPr>
            <p:cNvSpPr>
              <a:spLocks noChangeArrowheads="1"/>
            </p:cNvSpPr>
            <p:nvPr/>
          </p:nvSpPr>
          <p:spPr bwMode="auto">
            <a:xfrm>
              <a:off x="1838" y="210"/>
              <a:ext cx="1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en-US" altLang="zh-CN" b="1" i="0">
                  <a:solidFill>
                    <a:srgbClr val="FF3300"/>
                  </a:solidFill>
                  <a:latin typeface="Times New Roman" panose="02020603050405020304" pitchFamily="18" charset="0"/>
                  <a:sym typeface="Times New Roman" panose="02020603050405020304" pitchFamily="18" charset="0"/>
                </a:rPr>
                <a:t>i</a:t>
              </a:r>
              <a:endParaRPr lang="en-US" altLang="zh-CN" i="0">
                <a:solidFill>
                  <a:schemeClr val="bg1"/>
                </a:solidFill>
                <a:latin typeface="Times New Roman" panose="02020603050405020304" pitchFamily="18" charset="0"/>
                <a:sym typeface="Times New Roman" panose="02020603050405020304" pitchFamily="18" charset="0"/>
              </a:endParaRPr>
            </a:p>
          </p:txBody>
        </p:sp>
      </p:grpSp>
      <p:sp>
        <p:nvSpPr>
          <p:cNvPr id="57351" name="Text Box 26">
            <a:extLst>
              <a:ext uri="{FF2B5EF4-FFF2-40B4-BE49-F238E27FC236}">
                <a16:creationId xmlns:a16="http://schemas.microsoft.com/office/drawing/2014/main" id="{772D894B-D19E-40FC-AE87-93875EBFAE7D}"/>
              </a:ext>
            </a:extLst>
          </p:cNvPr>
          <p:cNvSpPr>
            <a:spLocks noChangeArrowheads="1"/>
          </p:cNvSpPr>
          <p:nvPr/>
        </p:nvSpPr>
        <p:spPr bwMode="auto">
          <a:xfrm>
            <a:off x="1171257" y="4098256"/>
            <a:ext cx="2684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0" i="0" dirty="0">
                <a:solidFill>
                  <a:srgbClr val="000000"/>
                </a:solidFill>
                <a:latin typeface="+mn-ea"/>
                <a:ea typeface="+mn-ea"/>
                <a:sym typeface="Times New Roman" panose="02020603050405020304" pitchFamily="18" charset="0"/>
              </a:rPr>
              <a:t>初始排序码集合</a:t>
            </a:r>
            <a:endParaRPr lang="zh-CN" altLang="en-US" sz="2400" b="0" i="0" dirty="0">
              <a:solidFill>
                <a:schemeClr val="bg1"/>
              </a:solidFill>
              <a:latin typeface="+mn-ea"/>
              <a:ea typeface="+mn-ea"/>
              <a:sym typeface="Times New Roman" panose="02020603050405020304" pitchFamily="18" charset="0"/>
            </a:endParaRPr>
          </a:p>
        </p:txBody>
      </p:sp>
      <p:grpSp>
        <p:nvGrpSpPr>
          <p:cNvPr id="57352" name="Group 47">
            <a:extLst>
              <a:ext uri="{FF2B5EF4-FFF2-40B4-BE49-F238E27FC236}">
                <a16:creationId xmlns:a16="http://schemas.microsoft.com/office/drawing/2014/main" id="{3A109C32-4005-4F46-A9DF-BF0C6FF6F627}"/>
              </a:ext>
            </a:extLst>
          </p:cNvPr>
          <p:cNvGrpSpPr>
            <a:grpSpLocks/>
          </p:cNvGrpSpPr>
          <p:nvPr/>
        </p:nvGrpSpPr>
        <p:grpSpPr bwMode="auto">
          <a:xfrm>
            <a:off x="5286057" y="1340768"/>
            <a:ext cx="3181350" cy="2667000"/>
            <a:chOff x="0" y="0"/>
            <a:chExt cx="2004" cy="1680"/>
          </a:xfrm>
        </p:grpSpPr>
        <p:sp>
          <p:nvSpPr>
            <p:cNvPr id="57355" name="Line 28">
              <a:extLst>
                <a:ext uri="{FF2B5EF4-FFF2-40B4-BE49-F238E27FC236}">
                  <a16:creationId xmlns:a16="http://schemas.microsoft.com/office/drawing/2014/main" id="{CB0FF402-BEA7-4B4A-8AEA-6D610D98D602}"/>
                </a:ext>
              </a:extLst>
            </p:cNvPr>
            <p:cNvSpPr>
              <a:spLocks noChangeShapeType="1"/>
            </p:cNvSpPr>
            <p:nvPr/>
          </p:nvSpPr>
          <p:spPr bwMode="auto">
            <a:xfrm flipH="1">
              <a:off x="1466" y="1056"/>
              <a:ext cx="144" cy="336"/>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7356" name="Line 29">
              <a:extLst>
                <a:ext uri="{FF2B5EF4-FFF2-40B4-BE49-F238E27FC236}">
                  <a16:creationId xmlns:a16="http://schemas.microsoft.com/office/drawing/2014/main" id="{FC8A4304-06DB-4228-8EEC-FC2D9EAEA09A}"/>
                </a:ext>
              </a:extLst>
            </p:cNvPr>
            <p:cNvSpPr>
              <a:spLocks noChangeShapeType="1"/>
            </p:cNvSpPr>
            <p:nvPr/>
          </p:nvSpPr>
          <p:spPr bwMode="auto">
            <a:xfrm>
              <a:off x="1226" y="480"/>
              <a:ext cx="384" cy="48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7357" name="Line 30">
              <a:extLst>
                <a:ext uri="{FF2B5EF4-FFF2-40B4-BE49-F238E27FC236}">
                  <a16:creationId xmlns:a16="http://schemas.microsoft.com/office/drawing/2014/main" id="{C1DDC891-BA48-42A8-9C1E-039F7CCD1853}"/>
                </a:ext>
              </a:extLst>
            </p:cNvPr>
            <p:cNvSpPr>
              <a:spLocks noChangeShapeType="1"/>
            </p:cNvSpPr>
            <p:nvPr/>
          </p:nvSpPr>
          <p:spPr bwMode="auto">
            <a:xfrm>
              <a:off x="804" y="1056"/>
              <a:ext cx="96" cy="28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7358" name="Line 31">
              <a:extLst>
                <a:ext uri="{FF2B5EF4-FFF2-40B4-BE49-F238E27FC236}">
                  <a16:creationId xmlns:a16="http://schemas.microsoft.com/office/drawing/2014/main" id="{2D1EC3E9-6E71-4806-ACC2-11C6F3C36821}"/>
                </a:ext>
              </a:extLst>
            </p:cNvPr>
            <p:cNvSpPr>
              <a:spLocks noChangeShapeType="1"/>
            </p:cNvSpPr>
            <p:nvPr/>
          </p:nvSpPr>
          <p:spPr bwMode="auto">
            <a:xfrm flipH="1">
              <a:off x="324" y="480"/>
              <a:ext cx="768" cy="96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7359" name="Oval 32">
              <a:extLst>
                <a:ext uri="{FF2B5EF4-FFF2-40B4-BE49-F238E27FC236}">
                  <a16:creationId xmlns:a16="http://schemas.microsoft.com/office/drawing/2014/main" id="{7CE53AF6-DD27-477C-9836-EF32D6F1AD61}"/>
                </a:ext>
              </a:extLst>
            </p:cNvPr>
            <p:cNvSpPr>
              <a:spLocks noChangeArrowheads="1"/>
            </p:cNvSpPr>
            <p:nvPr/>
          </p:nvSpPr>
          <p:spPr bwMode="auto">
            <a:xfrm>
              <a:off x="996" y="240"/>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21</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7360" name="Oval 33">
              <a:extLst>
                <a:ext uri="{FF2B5EF4-FFF2-40B4-BE49-F238E27FC236}">
                  <a16:creationId xmlns:a16="http://schemas.microsoft.com/office/drawing/2014/main" id="{B09FE072-EACF-4A53-B70A-C9C52A84391B}"/>
                </a:ext>
              </a:extLst>
            </p:cNvPr>
            <p:cNvSpPr>
              <a:spLocks noChangeArrowheads="1"/>
            </p:cNvSpPr>
            <p:nvPr/>
          </p:nvSpPr>
          <p:spPr bwMode="auto">
            <a:xfrm>
              <a:off x="564" y="768"/>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7361" name="Oval 34">
              <a:extLst>
                <a:ext uri="{FF2B5EF4-FFF2-40B4-BE49-F238E27FC236}">
                  <a16:creationId xmlns:a16="http://schemas.microsoft.com/office/drawing/2014/main" id="{E97E65F1-C02C-43E8-AEFB-45241466FA72}"/>
                </a:ext>
              </a:extLst>
            </p:cNvPr>
            <p:cNvSpPr>
              <a:spLocks noChangeArrowheads="1"/>
            </p:cNvSpPr>
            <p:nvPr/>
          </p:nvSpPr>
          <p:spPr bwMode="auto">
            <a:xfrm>
              <a:off x="84" y="1344"/>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FFCC"/>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7362" name="Oval 35">
              <a:extLst>
                <a:ext uri="{FF2B5EF4-FFF2-40B4-BE49-F238E27FC236}">
                  <a16:creationId xmlns:a16="http://schemas.microsoft.com/office/drawing/2014/main" id="{1E1A0197-950F-43DF-8ABC-5C69104EA413}"/>
                </a:ext>
              </a:extLst>
            </p:cNvPr>
            <p:cNvSpPr>
              <a:spLocks noChangeArrowheads="1"/>
            </p:cNvSpPr>
            <p:nvPr/>
          </p:nvSpPr>
          <p:spPr bwMode="auto">
            <a:xfrm>
              <a:off x="756" y="1344"/>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16</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7363" name="Oval 36">
              <a:extLst>
                <a:ext uri="{FF2B5EF4-FFF2-40B4-BE49-F238E27FC236}">
                  <a16:creationId xmlns:a16="http://schemas.microsoft.com/office/drawing/2014/main" id="{9BF28B9B-8687-4DA8-9EFE-A6CFCE1DEB8D}"/>
                </a:ext>
              </a:extLst>
            </p:cNvPr>
            <p:cNvSpPr>
              <a:spLocks noChangeArrowheads="1"/>
            </p:cNvSpPr>
            <p:nvPr/>
          </p:nvSpPr>
          <p:spPr bwMode="auto">
            <a:xfrm>
              <a:off x="1476" y="768"/>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49</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7364" name="Oval 37">
              <a:extLst>
                <a:ext uri="{FF2B5EF4-FFF2-40B4-BE49-F238E27FC236}">
                  <a16:creationId xmlns:a16="http://schemas.microsoft.com/office/drawing/2014/main" id="{83DBB242-919C-4BCC-B892-ADE3C0B55944}"/>
                </a:ext>
              </a:extLst>
            </p:cNvPr>
            <p:cNvSpPr>
              <a:spLocks noChangeArrowheads="1"/>
            </p:cNvSpPr>
            <p:nvPr/>
          </p:nvSpPr>
          <p:spPr bwMode="auto">
            <a:xfrm>
              <a:off x="1284" y="1344"/>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08</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7365" name="Text Box 38">
              <a:extLst>
                <a:ext uri="{FF2B5EF4-FFF2-40B4-BE49-F238E27FC236}">
                  <a16:creationId xmlns:a16="http://schemas.microsoft.com/office/drawing/2014/main" id="{640FA490-02E0-41CE-82E5-BB1227BB4597}"/>
                </a:ext>
              </a:extLst>
            </p:cNvPr>
            <p:cNvSpPr>
              <a:spLocks noChangeArrowheads="1"/>
            </p:cNvSpPr>
            <p:nvPr/>
          </p:nvSpPr>
          <p:spPr bwMode="auto">
            <a:xfrm>
              <a:off x="1164"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7366" name="Text Box 39">
              <a:extLst>
                <a:ext uri="{FF2B5EF4-FFF2-40B4-BE49-F238E27FC236}">
                  <a16:creationId xmlns:a16="http://schemas.microsoft.com/office/drawing/2014/main" id="{143934EF-F5AF-438B-9CCF-91C51B3442B3}"/>
                </a:ext>
              </a:extLst>
            </p:cNvPr>
            <p:cNvSpPr>
              <a:spLocks noChangeArrowheads="1"/>
            </p:cNvSpPr>
            <p:nvPr/>
          </p:nvSpPr>
          <p:spPr bwMode="auto">
            <a:xfrm>
              <a:off x="1776" y="62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7367" name="Text Box 40">
              <a:extLst>
                <a:ext uri="{FF2B5EF4-FFF2-40B4-BE49-F238E27FC236}">
                  <a16:creationId xmlns:a16="http://schemas.microsoft.com/office/drawing/2014/main" id="{56628FB3-8E15-4ADA-B1CC-166C5280929F}"/>
                </a:ext>
              </a:extLst>
            </p:cNvPr>
            <p:cNvSpPr>
              <a:spLocks noChangeArrowheads="1"/>
            </p:cNvSpPr>
            <p:nvPr/>
          </p:nvSpPr>
          <p:spPr bwMode="auto">
            <a:xfrm>
              <a:off x="1200"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6</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7368" name="Text Box 41">
              <a:extLst>
                <a:ext uri="{FF2B5EF4-FFF2-40B4-BE49-F238E27FC236}">
                  <a16:creationId xmlns:a16="http://schemas.microsoft.com/office/drawing/2014/main" id="{8E2EF80E-6669-4A31-BC8B-D17A27FF93C8}"/>
                </a:ext>
              </a:extLst>
            </p:cNvPr>
            <p:cNvSpPr>
              <a:spLocks noChangeArrowheads="1"/>
            </p:cNvSpPr>
            <p:nvPr/>
          </p:nvSpPr>
          <p:spPr bwMode="auto">
            <a:xfrm>
              <a:off x="948"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7369" name="Text Box 42">
              <a:extLst>
                <a:ext uri="{FF2B5EF4-FFF2-40B4-BE49-F238E27FC236}">
                  <a16:creationId xmlns:a16="http://schemas.microsoft.com/office/drawing/2014/main" id="{73943AE2-07C0-4988-B042-8195C6D1FD4B}"/>
                </a:ext>
              </a:extLst>
            </p:cNvPr>
            <p:cNvSpPr>
              <a:spLocks noChangeArrowheads="1"/>
            </p:cNvSpPr>
            <p:nvPr/>
          </p:nvSpPr>
          <p:spPr bwMode="auto">
            <a:xfrm>
              <a:off x="0"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7370" name="Text Box 43">
              <a:extLst>
                <a:ext uri="{FF2B5EF4-FFF2-40B4-BE49-F238E27FC236}">
                  <a16:creationId xmlns:a16="http://schemas.microsoft.com/office/drawing/2014/main" id="{892360AB-FD7C-4E76-9869-DF4BFE7FEA19}"/>
                </a:ext>
              </a:extLst>
            </p:cNvPr>
            <p:cNvSpPr>
              <a:spLocks noChangeArrowheads="1"/>
            </p:cNvSpPr>
            <p:nvPr/>
          </p:nvSpPr>
          <p:spPr bwMode="auto">
            <a:xfrm>
              <a:off x="432" y="52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7371" name="Text Box 44">
              <a:extLst>
                <a:ext uri="{FF2B5EF4-FFF2-40B4-BE49-F238E27FC236}">
                  <a16:creationId xmlns:a16="http://schemas.microsoft.com/office/drawing/2014/main" id="{77C87405-A946-4DA4-94EE-CB65DB236CB8}"/>
                </a:ext>
              </a:extLst>
            </p:cNvPr>
            <p:cNvSpPr>
              <a:spLocks noChangeArrowheads="1"/>
            </p:cNvSpPr>
            <p:nvPr/>
          </p:nvSpPr>
          <p:spPr bwMode="auto">
            <a:xfrm>
              <a:off x="559" y="211"/>
              <a:ext cx="1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en-US" altLang="zh-CN" b="1" i="0">
                  <a:solidFill>
                    <a:srgbClr val="FF3300"/>
                  </a:solidFill>
                  <a:latin typeface="Times New Roman" panose="02020603050405020304" pitchFamily="18" charset="0"/>
                  <a:sym typeface="Times New Roman" panose="02020603050405020304" pitchFamily="18" charset="0"/>
                </a:rPr>
                <a:t>i</a:t>
              </a:r>
              <a:endParaRPr lang="en-US" altLang="zh-CN" i="0">
                <a:solidFill>
                  <a:schemeClr val="bg1"/>
                </a:solidFill>
                <a:latin typeface="Times New Roman" panose="02020603050405020304" pitchFamily="18" charset="0"/>
                <a:sym typeface="Times New Roman" panose="02020603050405020304" pitchFamily="18" charset="0"/>
              </a:endParaRPr>
            </a:p>
          </p:txBody>
        </p:sp>
        <p:sp>
          <p:nvSpPr>
            <p:cNvPr id="57372" name="Line 45">
              <a:extLst>
                <a:ext uri="{FF2B5EF4-FFF2-40B4-BE49-F238E27FC236}">
                  <a16:creationId xmlns:a16="http://schemas.microsoft.com/office/drawing/2014/main" id="{4786F6F3-42D3-40A7-A913-593D6CA5A5DB}"/>
                </a:ext>
              </a:extLst>
            </p:cNvPr>
            <p:cNvSpPr>
              <a:spLocks noChangeShapeType="1"/>
            </p:cNvSpPr>
            <p:nvPr/>
          </p:nvSpPr>
          <p:spPr bwMode="auto">
            <a:xfrm>
              <a:off x="650" y="528"/>
              <a:ext cx="48" cy="240"/>
            </a:xfrm>
            <a:prstGeom prst="line">
              <a:avLst/>
            </a:prstGeom>
            <a:noFill/>
            <a:ln w="38100">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grpSp>
      <p:sp>
        <p:nvSpPr>
          <p:cNvPr id="57353" name="Text Box 46">
            <a:extLst>
              <a:ext uri="{FF2B5EF4-FFF2-40B4-BE49-F238E27FC236}">
                <a16:creationId xmlns:a16="http://schemas.microsoft.com/office/drawing/2014/main" id="{3C140541-D13D-467F-9F8B-DC817EE353E9}"/>
              </a:ext>
            </a:extLst>
          </p:cNvPr>
          <p:cNvSpPr>
            <a:spLocks noChangeArrowheads="1"/>
          </p:cNvSpPr>
          <p:nvPr/>
        </p:nvSpPr>
        <p:spPr bwMode="auto">
          <a:xfrm>
            <a:off x="5467032" y="4063583"/>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en-US" altLang="zh-CN" sz="2800" b="0" i="0" dirty="0" err="1">
                <a:latin typeface="+mn-ea"/>
                <a:ea typeface="+mn-ea"/>
                <a:sym typeface="Times New Roman" panose="02020603050405020304" pitchFamily="18" charset="0"/>
              </a:rPr>
              <a:t>i</a:t>
            </a:r>
            <a:r>
              <a:rPr lang="en-US" altLang="zh-CN" sz="2800" b="0" i="0" dirty="0">
                <a:latin typeface="+mn-ea"/>
                <a:ea typeface="+mn-ea"/>
                <a:sym typeface="Times New Roman" panose="02020603050405020304" pitchFamily="18" charset="0"/>
              </a:rPr>
              <a:t> = 3 </a:t>
            </a:r>
            <a:r>
              <a:rPr lang="zh-CN" altLang="en-US" sz="2800" b="0" i="0" dirty="0">
                <a:latin typeface="+mn-ea"/>
                <a:ea typeface="+mn-ea"/>
                <a:sym typeface="Times New Roman" panose="02020603050405020304" pitchFamily="18" charset="0"/>
              </a:rPr>
              <a:t>时的局部调整</a:t>
            </a:r>
            <a:endParaRPr lang="zh-CN" altLang="en-US" sz="2400" b="0" i="0" dirty="0">
              <a:latin typeface="+mn-ea"/>
              <a:ea typeface="+mn-ea"/>
            </a:endParaRPr>
          </a:p>
        </p:txBody>
      </p:sp>
      <p:sp>
        <p:nvSpPr>
          <p:cNvPr id="57354" name="AutoShape 48">
            <a:extLst>
              <a:ext uri="{FF2B5EF4-FFF2-40B4-BE49-F238E27FC236}">
                <a16:creationId xmlns:a16="http://schemas.microsoft.com/office/drawing/2014/main" id="{339C21D9-6101-4A73-B120-DD5AA3685099}"/>
              </a:ext>
            </a:extLst>
          </p:cNvPr>
          <p:cNvSpPr>
            <a:spLocks noChangeArrowheads="1"/>
          </p:cNvSpPr>
          <p:nvPr/>
        </p:nvSpPr>
        <p:spPr bwMode="auto">
          <a:xfrm>
            <a:off x="4371657" y="2712368"/>
            <a:ext cx="914400" cy="457200"/>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2" name="Text Box 4">
            <a:extLst>
              <a:ext uri="{FF2B5EF4-FFF2-40B4-BE49-F238E27FC236}">
                <a16:creationId xmlns:a16="http://schemas.microsoft.com/office/drawing/2014/main" id="{C8AEE5D3-7C95-4D2D-8667-DDBFF51D7932}"/>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创建初始堆举例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3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73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73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p:bldP spid="57353" grpId="0"/>
      <p:bldP spid="57354"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ext Box 3">
            <a:extLst>
              <a:ext uri="{FF2B5EF4-FFF2-40B4-BE49-F238E27FC236}">
                <a16:creationId xmlns:a16="http://schemas.microsoft.com/office/drawing/2014/main" id="{9CFBC02A-B4D0-4AD7-9C99-7BC7521559B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8B7105C5-3432-471E-BC25-9E20D1F67737}" type="slidenum">
              <a:rPr lang="zh-CN" altLang="en-US" sz="2400">
                <a:solidFill>
                  <a:srgbClr val="000000"/>
                </a:solidFill>
              </a:rPr>
              <a:pPr algn="r" eaLnBrk="1" hangingPunct="1">
                <a:spcBef>
                  <a:spcPct val="50000"/>
                </a:spcBef>
                <a:buClrTx/>
                <a:buSzTx/>
                <a:buFont typeface="Arial" panose="020B0604020202020204" pitchFamily="34" charset="0"/>
                <a:buNone/>
              </a:pPr>
              <a:t>72</a:t>
            </a:fld>
            <a:endParaRPr lang="en-US" altLang="zh-CN" sz="2400"/>
          </a:p>
        </p:txBody>
      </p:sp>
      <p:grpSp>
        <p:nvGrpSpPr>
          <p:cNvPr id="58374" name="Group 99">
            <a:extLst>
              <a:ext uri="{FF2B5EF4-FFF2-40B4-BE49-F238E27FC236}">
                <a16:creationId xmlns:a16="http://schemas.microsoft.com/office/drawing/2014/main" id="{D006E554-A3AC-427E-9042-520EA21D9232}"/>
              </a:ext>
            </a:extLst>
          </p:cNvPr>
          <p:cNvGrpSpPr>
            <a:grpSpLocks/>
          </p:cNvGrpSpPr>
          <p:nvPr/>
        </p:nvGrpSpPr>
        <p:grpSpPr bwMode="auto">
          <a:xfrm>
            <a:off x="1162050" y="1284040"/>
            <a:ext cx="3200400" cy="3170238"/>
            <a:chOff x="0" y="0"/>
            <a:chExt cx="2016" cy="1997"/>
          </a:xfrm>
        </p:grpSpPr>
        <p:sp>
          <p:nvSpPr>
            <p:cNvPr id="58398" name="Line 50">
              <a:extLst>
                <a:ext uri="{FF2B5EF4-FFF2-40B4-BE49-F238E27FC236}">
                  <a16:creationId xmlns:a16="http://schemas.microsoft.com/office/drawing/2014/main" id="{CBACC3AB-4F99-4594-9768-70D0507102AC}"/>
                </a:ext>
              </a:extLst>
            </p:cNvPr>
            <p:cNvSpPr>
              <a:spLocks noChangeShapeType="1"/>
            </p:cNvSpPr>
            <p:nvPr/>
          </p:nvSpPr>
          <p:spPr bwMode="auto">
            <a:xfrm flipH="1">
              <a:off x="1440" y="1373"/>
              <a:ext cx="144" cy="336"/>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8399" name="Line 51">
              <a:extLst>
                <a:ext uri="{FF2B5EF4-FFF2-40B4-BE49-F238E27FC236}">
                  <a16:creationId xmlns:a16="http://schemas.microsoft.com/office/drawing/2014/main" id="{30C24519-7945-499F-B4EC-20685C1BDBBC}"/>
                </a:ext>
              </a:extLst>
            </p:cNvPr>
            <p:cNvSpPr>
              <a:spLocks noChangeShapeType="1"/>
            </p:cNvSpPr>
            <p:nvPr/>
          </p:nvSpPr>
          <p:spPr bwMode="auto">
            <a:xfrm>
              <a:off x="768" y="1373"/>
              <a:ext cx="96" cy="28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8400" name="Line 52">
              <a:extLst>
                <a:ext uri="{FF2B5EF4-FFF2-40B4-BE49-F238E27FC236}">
                  <a16:creationId xmlns:a16="http://schemas.microsoft.com/office/drawing/2014/main" id="{8EDD3103-EC24-4216-ACDD-C0A11B8ADCBE}"/>
                </a:ext>
              </a:extLst>
            </p:cNvPr>
            <p:cNvSpPr>
              <a:spLocks noChangeShapeType="1"/>
            </p:cNvSpPr>
            <p:nvPr/>
          </p:nvSpPr>
          <p:spPr bwMode="auto">
            <a:xfrm>
              <a:off x="1296" y="797"/>
              <a:ext cx="384" cy="48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8401" name="Line 53">
              <a:extLst>
                <a:ext uri="{FF2B5EF4-FFF2-40B4-BE49-F238E27FC236}">
                  <a16:creationId xmlns:a16="http://schemas.microsoft.com/office/drawing/2014/main" id="{F90EC9EC-41C4-491A-B452-129531FC399A}"/>
                </a:ext>
              </a:extLst>
            </p:cNvPr>
            <p:cNvSpPr>
              <a:spLocks noChangeShapeType="1"/>
            </p:cNvSpPr>
            <p:nvPr/>
          </p:nvSpPr>
          <p:spPr bwMode="auto">
            <a:xfrm flipH="1">
              <a:off x="288" y="797"/>
              <a:ext cx="768" cy="96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8402" name="Oval 54">
              <a:extLst>
                <a:ext uri="{FF2B5EF4-FFF2-40B4-BE49-F238E27FC236}">
                  <a16:creationId xmlns:a16="http://schemas.microsoft.com/office/drawing/2014/main" id="{DA5CC3F2-D495-47BF-B6DF-6DC40A2F618F}"/>
                </a:ext>
              </a:extLst>
            </p:cNvPr>
            <p:cNvSpPr>
              <a:spLocks noChangeArrowheads="1"/>
            </p:cNvSpPr>
            <p:nvPr/>
          </p:nvSpPr>
          <p:spPr bwMode="auto">
            <a:xfrm>
              <a:off x="1008" y="557"/>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21</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8403" name="Oval 55">
              <a:extLst>
                <a:ext uri="{FF2B5EF4-FFF2-40B4-BE49-F238E27FC236}">
                  <a16:creationId xmlns:a16="http://schemas.microsoft.com/office/drawing/2014/main" id="{D4649A2C-AFC9-42FA-AC87-E88E14D902D6}"/>
                </a:ext>
              </a:extLst>
            </p:cNvPr>
            <p:cNvSpPr>
              <a:spLocks noChangeArrowheads="1"/>
            </p:cNvSpPr>
            <p:nvPr/>
          </p:nvSpPr>
          <p:spPr bwMode="auto">
            <a:xfrm>
              <a:off x="528" y="1085"/>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8404" name="Oval 56">
              <a:extLst>
                <a:ext uri="{FF2B5EF4-FFF2-40B4-BE49-F238E27FC236}">
                  <a16:creationId xmlns:a16="http://schemas.microsoft.com/office/drawing/2014/main" id="{C7B05AD4-EBF8-4A6C-AFFB-AEED3B3B50C1}"/>
                </a:ext>
              </a:extLst>
            </p:cNvPr>
            <p:cNvSpPr>
              <a:spLocks noChangeArrowheads="1"/>
            </p:cNvSpPr>
            <p:nvPr/>
          </p:nvSpPr>
          <p:spPr bwMode="auto">
            <a:xfrm>
              <a:off x="48" y="1661"/>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FFCC"/>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8405" name="Oval 57">
              <a:extLst>
                <a:ext uri="{FF2B5EF4-FFF2-40B4-BE49-F238E27FC236}">
                  <a16:creationId xmlns:a16="http://schemas.microsoft.com/office/drawing/2014/main" id="{4716153C-68F3-4135-8877-F9538B64F313}"/>
                </a:ext>
              </a:extLst>
            </p:cNvPr>
            <p:cNvSpPr>
              <a:spLocks noChangeArrowheads="1"/>
            </p:cNvSpPr>
            <p:nvPr/>
          </p:nvSpPr>
          <p:spPr bwMode="auto">
            <a:xfrm>
              <a:off x="1488" y="1085"/>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49</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8406" name="Oval 58">
              <a:extLst>
                <a:ext uri="{FF2B5EF4-FFF2-40B4-BE49-F238E27FC236}">
                  <a16:creationId xmlns:a16="http://schemas.microsoft.com/office/drawing/2014/main" id="{6A9A9045-9506-4D57-AC39-941CECE5B10F}"/>
                </a:ext>
              </a:extLst>
            </p:cNvPr>
            <p:cNvSpPr>
              <a:spLocks noChangeArrowheads="1"/>
            </p:cNvSpPr>
            <p:nvPr/>
          </p:nvSpPr>
          <p:spPr bwMode="auto">
            <a:xfrm>
              <a:off x="720" y="1661"/>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16</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8407" name="Oval 59">
              <a:extLst>
                <a:ext uri="{FF2B5EF4-FFF2-40B4-BE49-F238E27FC236}">
                  <a16:creationId xmlns:a16="http://schemas.microsoft.com/office/drawing/2014/main" id="{7C4C0207-1517-4BE9-A2B3-6EB414798339}"/>
                </a:ext>
              </a:extLst>
            </p:cNvPr>
            <p:cNvSpPr>
              <a:spLocks noChangeArrowheads="1"/>
            </p:cNvSpPr>
            <p:nvPr/>
          </p:nvSpPr>
          <p:spPr bwMode="auto">
            <a:xfrm>
              <a:off x="1248" y="1661"/>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08</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8408" name="Text Box 60">
              <a:extLst>
                <a:ext uri="{FF2B5EF4-FFF2-40B4-BE49-F238E27FC236}">
                  <a16:creationId xmlns:a16="http://schemas.microsoft.com/office/drawing/2014/main" id="{014F0042-DC0C-40E0-9455-F1773C845D78}"/>
                </a:ext>
              </a:extLst>
            </p:cNvPr>
            <p:cNvSpPr>
              <a:spLocks noChangeArrowheads="1"/>
            </p:cNvSpPr>
            <p:nvPr/>
          </p:nvSpPr>
          <p:spPr bwMode="auto">
            <a:xfrm>
              <a:off x="876" y="32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8409" name="Text Box 61">
              <a:extLst>
                <a:ext uri="{FF2B5EF4-FFF2-40B4-BE49-F238E27FC236}">
                  <a16:creationId xmlns:a16="http://schemas.microsoft.com/office/drawing/2014/main" id="{5F954A3E-E968-450B-8672-9602635C54C4}"/>
                </a:ext>
              </a:extLst>
            </p:cNvPr>
            <p:cNvSpPr>
              <a:spLocks noChangeArrowheads="1"/>
            </p:cNvSpPr>
            <p:nvPr/>
          </p:nvSpPr>
          <p:spPr bwMode="auto">
            <a:xfrm>
              <a:off x="444" y="79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8410" name="Text Box 62">
              <a:extLst>
                <a:ext uri="{FF2B5EF4-FFF2-40B4-BE49-F238E27FC236}">
                  <a16:creationId xmlns:a16="http://schemas.microsoft.com/office/drawing/2014/main" id="{A5DE3D7D-9373-4D77-BAB5-6BD60CFC3FF5}"/>
                </a:ext>
              </a:extLst>
            </p:cNvPr>
            <p:cNvSpPr>
              <a:spLocks noChangeArrowheads="1"/>
            </p:cNvSpPr>
            <p:nvPr/>
          </p:nvSpPr>
          <p:spPr bwMode="auto">
            <a:xfrm>
              <a:off x="1788" y="89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8411" name="Text Box 63">
              <a:extLst>
                <a:ext uri="{FF2B5EF4-FFF2-40B4-BE49-F238E27FC236}">
                  <a16:creationId xmlns:a16="http://schemas.microsoft.com/office/drawing/2014/main" id="{9C53EB67-F363-48C4-8418-E71F09CD0AC1}"/>
                </a:ext>
              </a:extLst>
            </p:cNvPr>
            <p:cNvSpPr>
              <a:spLocks noChangeArrowheads="1"/>
            </p:cNvSpPr>
            <p:nvPr/>
          </p:nvSpPr>
          <p:spPr bwMode="auto">
            <a:xfrm>
              <a:off x="0" y="138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8412" name="Text Box 64">
              <a:extLst>
                <a:ext uri="{FF2B5EF4-FFF2-40B4-BE49-F238E27FC236}">
                  <a16:creationId xmlns:a16="http://schemas.microsoft.com/office/drawing/2014/main" id="{0DCF780E-A416-4917-AEDD-CB3E9125D33D}"/>
                </a:ext>
              </a:extLst>
            </p:cNvPr>
            <p:cNvSpPr>
              <a:spLocks noChangeArrowheads="1"/>
            </p:cNvSpPr>
            <p:nvPr/>
          </p:nvSpPr>
          <p:spPr bwMode="auto">
            <a:xfrm>
              <a:off x="864" y="138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8413" name="Text Box 65">
              <a:extLst>
                <a:ext uri="{FF2B5EF4-FFF2-40B4-BE49-F238E27FC236}">
                  <a16:creationId xmlns:a16="http://schemas.microsoft.com/office/drawing/2014/main" id="{B674E122-6794-4943-AFAD-90471BA4FF43}"/>
                </a:ext>
              </a:extLst>
            </p:cNvPr>
            <p:cNvSpPr>
              <a:spLocks noChangeArrowheads="1"/>
            </p:cNvSpPr>
            <p:nvPr/>
          </p:nvSpPr>
          <p:spPr bwMode="auto">
            <a:xfrm>
              <a:off x="1212" y="138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6</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8414" name="Line 66">
              <a:extLst>
                <a:ext uri="{FF2B5EF4-FFF2-40B4-BE49-F238E27FC236}">
                  <a16:creationId xmlns:a16="http://schemas.microsoft.com/office/drawing/2014/main" id="{67094906-6C6F-4C5F-BA54-4ADB12EB6538}"/>
                </a:ext>
              </a:extLst>
            </p:cNvPr>
            <p:cNvSpPr>
              <a:spLocks noChangeShapeType="1"/>
            </p:cNvSpPr>
            <p:nvPr/>
          </p:nvSpPr>
          <p:spPr bwMode="auto">
            <a:xfrm flipH="1">
              <a:off x="1248" y="317"/>
              <a:ext cx="144" cy="240"/>
            </a:xfrm>
            <a:prstGeom prst="line">
              <a:avLst/>
            </a:prstGeom>
            <a:noFill/>
            <a:ln w="38100">
              <a:solidFill>
                <a:srgbClr val="FF3300"/>
              </a:solidFill>
              <a:bevel/>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8415" name="Text Box 67">
              <a:extLst>
                <a:ext uri="{FF2B5EF4-FFF2-40B4-BE49-F238E27FC236}">
                  <a16:creationId xmlns:a16="http://schemas.microsoft.com/office/drawing/2014/main" id="{CC53E851-1478-4D1E-963F-07045EF25A49}"/>
                </a:ext>
              </a:extLst>
            </p:cNvPr>
            <p:cNvSpPr>
              <a:spLocks noChangeArrowheads="1"/>
            </p:cNvSpPr>
            <p:nvPr/>
          </p:nvSpPr>
          <p:spPr bwMode="auto">
            <a:xfrm>
              <a:off x="1344" y="0"/>
              <a:ext cx="18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en-US" altLang="zh-CN" b="1" i="0">
                  <a:solidFill>
                    <a:srgbClr val="FF3300"/>
                  </a:solidFill>
                  <a:latin typeface="Times New Roman" panose="02020603050405020304" pitchFamily="18" charset="0"/>
                  <a:sym typeface="Times New Roman" panose="02020603050405020304" pitchFamily="18" charset="0"/>
                </a:rPr>
                <a:t>i</a:t>
              </a:r>
              <a:endParaRPr lang="en-US" altLang="zh-CN" i="0">
                <a:solidFill>
                  <a:schemeClr val="bg1"/>
                </a:solidFill>
                <a:latin typeface="Times New Roman" panose="02020603050405020304" pitchFamily="18" charset="0"/>
                <a:sym typeface="Times New Roman" panose="02020603050405020304" pitchFamily="18" charset="0"/>
              </a:endParaRPr>
            </a:p>
          </p:txBody>
        </p:sp>
      </p:grpSp>
      <p:sp>
        <p:nvSpPr>
          <p:cNvPr id="58375" name="AutoShape 68">
            <a:extLst>
              <a:ext uri="{FF2B5EF4-FFF2-40B4-BE49-F238E27FC236}">
                <a16:creationId xmlns:a16="http://schemas.microsoft.com/office/drawing/2014/main" id="{368AFF4B-B9EF-4238-8B73-95C89EB8E858}"/>
              </a:ext>
            </a:extLst>
          </p:cNvPr>
          <p:cNvSpPr>
            <a:spLocks noChangeArrowheads="1"/>
          </p:cNvSpPr>
          <p:nvPr/>
        </p:nvSpPr>
        <p:spPr bwMode="auto">
          <a:xfrm>
            <a:off x="4362450" y="3140224"/>
            <a:ext cx="914400" cy="457200"/>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58376" name="Text Box 93">
            <a:extLst>
              <a:ext uri="{FF2B5EF4-FFF2-40B4-BE49-F238E27FC236}">
                <a16:creationId xmlns:a16="http://schemas.microsoft.com/office/drawing/2014/main" id="{15F0536C-9FAA-4C03-85A6-E239205288F0}"/>
              </a:ext>
            </a:extLst>
          </p:cNvPr>
          <p:cNvSpPr>
            <a:spLocks noChangeArrowheads="1"/>
          </p:cNvSpPr>
          <p:nvPr/>
        </p:nvSpPr>
        <p:spPr bwMode="auto">
          <a:xfrm>
            <a:off x="5429250" y="4556274"/>
            <a:ext cx="341632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en-US" altLang="zh-CN" sz="2800" b="0" i="0" dirty="0" err="1">
                <a:solidFill>
                  <a:srgbClr val="000000"/>
                </a:solidFill>
                <a:latin typeface="+mn-ea"/>
                <a:ea typeface="+mn-ea"/>
                <a:sym typeface="Times New Roman" panose="02020603050405020304" pitchFamily="18" charset="0"/>
              </a:rPr>
              <a:t>i</a:t>
            </a:r>
            <a:r>
              <a:rPr lang="en-US" altLang="zh-CN" sz="2800" b="0" i="0" dirty="0">
                <a:solidFill>
                  <a:srgbClr val="000000"/>
                </a:solidFill>
                <a:latin typeface="+mn-ea"/>
                <a:ea typeface="+mn-ea"/>
                <a:sym typeface="Times New Roman" panose="02020603050405020304" pitchFamily="18" charset="0"/>
              </a:rPr>
              <a:t> = 1 </a:t>
            </a:r>
            <a:r>
              <a:rPr lang="zh-CN" altLang="en-US" sz="2800" b="0" i="0" dirty="0">
                <a:solidFill>
                  <a:srgbClr val="000000"/>
                </a:solidFill>
                <a:latin typeface="+mn-ea"/>
                <a:ea typeface="+mn-ea"/>
                <a:sym typeface="Times New Roman" panose="02020603050405020304" pitchFamily="18" charset="0"/>
              </a:rPr>
              <a:t>时的局部调整</a:t>
            </a:r>
          </a:p>
          <a:p>
            <a:pPr>
              <a:spcBef>
                <a:spcPct val="0"/>
              </a:spcBef>
              <a:buClrTx/>
              <a:buSzTx/>
              <a:buFont typeface="Arial" panose="020B0604020202020204" pitchFamily="34" charset="0"/>
              <a:buNone/>
            </a:pPr>
            <a:r>
              <a:rPr lang="zh-CN" altLang="en-US" sz="2800" b="0" i="0" dirty="0">
                <a:solidFill>
                  <a:srgbClr val="000000"/>
                </a:solidFill>
                <a:latin typeface="+mn-ea"/>
                <a:ea typeface="+mn-ea"/>
                <a:sym typeface="Times New Roman" panose="02020603050405020304" pitchFamily="18" charset="0"/>
              </a:rPr>
              <a:t>形成最大堆</a:t>
            </a:r>
            <a:endParaRPr lang="zh-CN" altLang="en-US" sz="2400" b="0" i="0" dirty="0">
              <a:solidFill>
                <a:schemeClr val="bg1"/>
              </a:solidFill>
              <a:latin typeface="+mn-ea"/>
              <a:ea typeface="+mn-ea"/>
              <a:sym typeface="Times New Roman" panose="02020603050405020304" pitchFamily="18" charset="0"/>
            </a:endParaRPr>
          </a:p>
        </p:txBody>
      </p:sp>
      <p:sp>
        <p:nvSpPr>
          <p:cNvPr id="58377" name="AutoShape 94">
            <a:extLst>
              <a:ext uri="{FF2B5EF4-FFF2-40B4-BE49-F238E27FC236}">
                <a16:creationId xmlns:a16="http://schemas.microsoft.com/office/drawing/2014/main" id="{932E9B03-EAC8-4095-9F37-C2AAB36758DD}"/>
              </a:ext>
            </a:extLst>
          </p:cNvPr>
          <p:cNvSpPr>
            <a:spLocks noChangeArrowheads="1"/>
          </p:cNvSpPr>
          <p:nvPr/>
        </p:nvSpPr>
        <p:spPr bwMode="auto">
          <a:xfrm>
            <a:off x="552450" y="3140224"/>
            <a:ext cx="914400" cy="457200"/>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58378" name="Text Box 95">
            <a:extLst>
              <a:ext uri="{FF2B5EF4-FFF2-40B4-BE49-F238E27FC236}">
                <a16:creationId xmlns:a16="http://schemas.microsoft.com/office/drawing/2014/main" id="{C0E8B0EA-C3AB-4F1A-ACF4-5285B47F02DE}"/>
              </a:ext>
            </a:extLst>
          </p:cNvPr>
          <p:cNvSpPr>
            <a:spLocks noChangeArrowheads="1"/>
          </p:cNvSpPr>
          <p:nvPr/>
        </p:nvSpPr>
        <p:spPr bwMode="auto">
          <a:xfrm>
            <a:off x="1050925" y="4541987"/>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en-US" altLang="zh-CN" sz="2800" b="0" i="0" dirty="0" err="1">
                <a:solidFill>
                  <a:srgbClr val="000000"/>
                </a:solidFill>
                <a:latin typeface="+mn-ea"/>
                <a:ea typeface="+mn-ea"/>
                <a:sym typeface="Times New Roman" panose="02020603050405020304" pitchFamily="18" charset="0"/>
              </a:rPr>
              <a:t>i</a:t>
            </a:r>
            <a:r>
              <a:rPr lang="en-US" altLang="zh-CN" sz="2800" b="0" i="0" dirty="0">
                <a:solidFill>
                  <a:srgbClr val="000000"/>
                </a:solidFill>
                <a:latin typeface="+mn-ea"/>
                <a:ea typeface="+mn-ea"/>
                <a:sym typeface="Times New Roman" panose="02020603050405020304" pitchFamily="18" charset="0"/>
              </a:rPr>
              <a:t> = 2 </a:t>
            </a:r>
            <a:r>
              <a:rPr lang="zh-CN" altLang="en-US" sz="2800" b="0" i="0" dirty="0">
                <a:solidFill>
                  <a:srgbClr val="000000"/>
                </a:solidFill>
                <a:latin typeface="+mn-ea"/>
                <a:ea typeface="+mn-ea"/>
                <a:sym typeface="Times New Roman" panose="02020603050405020304" pitchFamily="18" charset="0"/>
              </a:rPr>
              <a:t>时的局部调整</a:t>
            </a:r>
            <a:endParaRPr lang="zh-CN" altLang="en-US" sz="2400" b="0" i="0" dirty="0">
              <a:solidFill>
                <a:schemeClr val="bg1"/>
              </a:solidFill>
              <a:latin typeface="+mn-ea"/>
              <a:ea typeface="+mn-ea"/>
              <a:sym typeface="Times New Roman" panose="02020603050405020304" pitchFamily="18" charset="0"/>
            </a:endParaRPr>
          </a:p>
        </p:txBody>
      </p:sp>
      <p:grpSp>
        <p:nvGrpSpPr>
          <p:cNvPr id="58379" name="Group 98">
            <a:extLst>
              <a:ext uri="{FF2B5EF4-FFF2-40B4-BE49-F238E27FC236}">
                <a16:creationId xmlns:a16="http://schemas.microsoft.com/office/drawing/2014/main" id="{3AABCB37-CC09-4054-9608-5EE22CF111DC}"/>
              </a:ext>
            </a:extLst>
          </p:cNvPr>
          <p:cNvGrpSpPr>
            <a:grpSpLocks/>
          </p:cNvGrpSpPr>
          <p:nvPr/>
        </p:nvGrpSpPr>
        <p:grpSpPr bwMode="auto">
          <a:xfrm>
            <a:off x="5353050" y="1844824"/>
            <a:ext cx="3181350" cy="2667000"/>
            <a:chOff x="0" y="0"/>
            <a:chExt cx="2004" cy="1680"/>
          </a:xfrm>
        </p:grpSpPr>
        <p:sp>
          <p:nvSpPr>
            <p:cNvPr id="58380" name="Line 46">
              <a:extLst>
                <a:ext uri="{FF2B5EF4-FFF2-40B4-BE49-F238E27FC236}">
                  <a16:creationId xmlns:a16="http://schemas.microsoft.com/office/drawing/2014/main" id="{B958523D-D58C-4022-B04A-1C186BC33BA2}"/>
                </a:ext>
              </a:extLst>
            </p:cNvPr>
            <p:cNvSpPr>
              <a:spLocks noChangeShapeType="1"/>
            </p:cNvSpPr>
            <p:nvPr/>
          </p:nvSpPr>
          <p:spPr bwMode="auto">
            <a:xfrm flipH="1">
              <a:off x="1476" y="1056"/>
              <a:ext cx="144" cy="336"/>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8381" name="Line 47">
              <a:extLst>
                <a:ext uri="{FF2B5EF4-FFF2-40B4-BE49-F238E27FC236}">
                  <a16:creationId xmlns:a16="http://schemas.microsoft.com/office/drawing/2014/main" id="{09E091AA-1484-4E1D-8292-C4CB4199BCD6}"/>
                </a:ext>
              </a:extLst>
            </p:cNvPr>
            <p:cNvSpPr>
              <a:spLocks noChangeShapeType="1"/>
            </p:cNvSpPr>
            <p:nvPr/>
          </p:nvSpPr>
          <p:spPr bwMode="auto">
            <a:xfrm>
              <a:off x="1236" y="480"/>
              <a:ext cx="384" cy="48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8382" name="Line 48">
              <a:extLst>
                <a:ext uri="{FF2B5EF4-FFF2-40B4-BE49-F238E27FC236}">
                  <a16:creationId xmlns:a16="http://schemas.microsoft.com/office/drawing/2014/main" id="{0A7F8885-BBB1-49D2-8940-16900BC1F7D0}"/>
                </a:ext>
              </a:extLst>
            </p:cNvPr>
            <p:cNvSpPr>
              <a:spLocks noChangeShapeType="1"/>
            </p:cNvSpPr>
            <p:nvPr/>
          </p:nvSpPr>
          <p:spPr bwMode="auto">
            <a:xfrm>
              <a:off x="804" y="1056"/>
              <a:ext cx="96" cy="28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8383" name="Line 49">
              <a:extLst>
                <a:ext uri="{FF2B5EF4-FFF2-40B4-BE49-F238E27FC236}">
                  <a16:creationId xmlns:a16="http://schemas.microsoft.com/office/drawing/2014/main" id="{EF090794-A7CE-4E12-8C96-B49C3A1F285E}"/>
                </a:ext>
              </a:extLst>
            </p:cNvPr>
            <p:cNvSpPr>
              <a:spLocks noChangeShapeType="1"/>
            </p:cNvSpPr>
            <p:nvPr/>
          </p:nvSpPr>
          <p:spPr bwMode="auto">
            <a:xfrm flipH="1">
              <a:off x="324" y="480"/>
              <a:ext cx="768" cy="96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8384" name="Oval 69">
              <a:extLst>
                <a:ext uri="{FF2B5EF4-FFF2-40B4-BE49-F238E27FC236}">
                  <a16:creationId xmlns:a16="http://schemas.microsoft.com/office/drawing/2014/main" id="{EA544357-B8F8-426A-8D67-E60833662B1F}"/>
                </a:ext>
              </a:extLst>
            </p:cNvPr>
            <p:cNvSpPr>
              <a:spLocks noChangeArrowheads="1"/>
            </p:cNvSpPr>
            <p:nvPr/>
          </p:nvSpPr>
          <p:spPr bwMode="auto">
            <a:xfrm>
              <a:off x="996" y="240"/>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49</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8385" name="Oval 70">
              <a:extLst>
                <a:ext uri="{FF2B5EF4-FFF2-40B4-BE49-F238E27FC236}">
                  <a16:creationId xmlns:a16="http://schemas.microsoft.com/office/drawing/2014/main" id="{2DF905CB-044D-4F7A-B827-C045B168D336}"/>
                </a:ext>
              </a:extLst>
            </p:cNvPr>
            <p:cNvSpPr>
              <a:spLocks noChangeArrowheads="1"/>
            </p:cNvSpPr>
            <p:nvPr/>
          </p:nvSpPr>
          <p:spPr bwMode="auto">
            <a:xfrm>
              <a:off x="564" y="768"/>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8386" name="Oval 71">
              <a:extLst>
                <a:ext uri="{FF2B5EF4-FFF2-40B4-BE49-F238E27FC236}">
                  <a16:creationId xmlns:a16="http://schemas.microsoft.com/office/drawing/2014/main" id="{AFCDFAFC-10BE-4456-9ECB-D59628E3C0EE}"/>
                </a:ext>
              </a:extLst>
            </p:cNvPr>
            <p:cNvSpPr>
              <a:spLocks noChangeArrowheads="1"/>
            </p:cNvSpPr>
            <p:nvPr/>
          </p:nvSpPr>
          <p:spPr bwMode="auto">
            <a:xfrm>
              <a:off x="84" y="1344"/>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FFCC"/>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8387" name="Oval 72">
              <a:extLst>
                <a:ext uri="{FF2B5EF4-FFF2-40B4-BE49-F238E27FC236}">
                  <a16:creationId xmlns:a16="http://schemas.microsoft.com/office/drawing/2014/main" id="{066616B6-1C43-466D-9F98-5AD46930B641}"/>
                </a:ext>
              </a:extLst>
            </p:cNvPr>
            <p:cNvSpPr>
              <a:spLocks noChangeArrowheads="1"/>
            </p:cNvSpPr>
            <p:nvPr/>
          </p:nvSpPr>
          <p:spPr bwMode="auto">
            <a:xfrm>
              <a:off x="756" y="1344"/>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16</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8388" name="Oval 73">
              <a:extLst>
                <a:ext uri="{FF2B5EF4-FFF2-40B4-BE49-F238E27FC236}">
                  <a16:creationId xmlns:a16="http://schemas.microsoft.com/office/drawing/2014/main" id="{0391F34B-CD50-4BCC-AFF7-0EA247F96BBD}"/>
                </a:ext>
              </a:extLst>
            </p:cNvPr>
            <p:cNvSpPr>
              <a:spLocks noChangeArrowheads="1"/>
            </p:cNvSpPr>
            <p:nvPr/>
          </p:nvSpPr>
          <p:spPr bwMode="auto">
            <a:xfrm>
              <a:off x="1476" y="768"/>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21</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8389" name="Oval 74">
              <a:extLst>
                <a:ext uri="{FF2B5EF4-FFF2-40B4-BE49-F238E27FC236}">
                  <a16:creationId xmlns:a16="http://schemas.microsoft.com/office/drawing/2014/main" id="{A33FF5C6-ACCD-4ABB-B1C2-B0B630207E3B}"/>
                </a:ext>
              </a:extLst>
            </p:cNvPr>
            <p:cNvSpPr>
              <a:spLocks noChangeArrowheads="1"/>
            </p:cNvSpPr>
            <p:nvPr/>
          </p:nvSpPr>
          <p:spPr bwMode="auto">
            <a:xfrm>
              <a:off x="1284" y="1344"/>
              <a:ext cx="336" cy="33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800" b="1" i="0">
                  <a:solidFill>
                    <a:srgbClr val="FFFFCC"/>
                  </a:solidFill>
                  <a:latin typeface="Times New Roman" panose="02020603050405020304" pitchFamily="18" charset="0"/>
                  <a:sym typeface="Times New Roman" panose="02020603050405020304" pitchFamily="18" charset="0"/>
                </a:rPr>
                <a:t>08</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8390" name="Text Box 75">
              <a:extLst>
                <a:ext uri="{FF2B5EF4-FFF2-40B4-BE49-F238E27FC236}">
                  <a16:creationId xmlns:a16="http://schemas.microsoft.com/office/drawing/2014/main" id="{4EDB0F46-7DC0-4CD8-B894-5E96B272545B}"/>
                </a:ext>
              </a:extLst>
            </p:cNvPr>
            <p:cNvSpPr>
              <a:spLocks noChangeArrowheads="1"/>
            </p:cNvSpPr>
            <p:nvPr/>
          </p:nvSpPr>
          <p:spPr bwMode="auto">
            <a:xfrm>
              <a:off x="912"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8391" name="Text Box 76">
              <a:extLst>
                <a:ext uri="{FF2B5EF4-FFF2-40B4-BE49-F238E27FC236}">
                  <a16:creationId xmlns:a16="http://schemas.microsoft.com/office/drawing/2014/main" id="{6DBA57DE-09D0-4FEF-A68C-D93AC0482E4F}"/>
                </a:ext>
              </a:extLst>
            </p:cNvPr>
            <p:cNvSpPr>
              <a:spLocks noChangeArrowheads="1"/>
            </p:cNvSpPr>
            <p:nvPr/>
          </p:nvSpPr>
          <p:spPr bwMode="auto">
            <a:xfrm>
              <a:off x="1776" y="62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8392" name="Text Box 77">
              <a:extLst>
                <a:ext uri="{FF2B5EF4-FFF2-40B4-BE49-F238E27FC236}">
                  <a16:creationId xmlns:a16="http://schemas.microsoft.com/office/drawing/2014/main" id="{4F334D1C-6897-4467-AF85-EAD60F74984A}"/>
                </a:ext>
              </a:extLst>
            </p:cNvPr>
            <p:cNvSpPr>
              <a:spLocks noChangeArrowheads="1"/>
            </p:cNvSpPr>
            <p:nvPr/>
          </p:nvSpPr>
          <p:spPr bwMode="auto">
            <a:xfrm>
              <a:off x="1200"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6</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8393" name="Text Box 78">
              <a:extLst>
                <a:ext uri="{FF2B5EF4-FFF2-40B4-BE49-F238E27FC236}">
                  <a16:creationId xmlns:a16="http://schemas.microsoft.com/office/drawing/2014/main" id="{F2D78E3C-DD0D-4FC5-B399-72C181A5F05F}"/>
                </a:ext>
              </a:extLst>
            </p:cNvPr>
            <p:cNvSpPr>
              <a:spLocks noChangeArrowheads="1"/>
            </p:cNvSpPr>
            <p:nvPr/>
          </p:nvSpPr>
          <p:spPr bwMode="auto">
            <a:xfrm>
              <a:off x="948"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8394" name="Text Box 79">
              <a:extLst>
                <a:ext uri="{FF2B5EF4-FFF2-40B4-BE49-F238E27FC236}">
                  <a16:creationId xmlns:a16="http://schemas.microsoft.com/office/drawing/2014/main" id="{B52FBE67-8603-405F-96FA-109572E0F90E}"/>
                </a:ext>
              </a:extLst>
            </p:cNvPr>
            <p:cNvSpPr>
              <a:spLocks noChangeArrowheads="1"/>
            </p:cNvSpPr>
            <p:nvPr/>
          </p:nvSpPr>
          <p:spPr bwMode="auto">
            <a:xfrm>
              <a:off x="0"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8395" name="Text Box 80">
              <a:extLst>
                <a:ext uri="{FF2B5EF4-FFF2-40B4-BE49-F238E27FC236}">
                  <a16:creationId xmlns:a16="http://schemas.microsoft.com/office/drawing/2014/main" id="{423094E7-73D0-4241-ABF4-2D60736C534A}"/>
                </a:ext>
              </a:extLst>
            </p:cNvPr>
            <p:cNvSpPr>
              <a:spLocks noChangeArrowheads="1"/>
            </p:cNvSpPr>
            <p:nvPr/>
          </p:nvSpPr>
          <p:spPr bwMode="auto">
            <a:xfrm>
              <a:off x="420" y="5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8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8396" name="Line 96">
              <a:extLst>
                <a:ext uri="{FF2B5EF4-FFF2-40B4-BE49-F238E27FC236}">
                  <a16:creationId xmlns:a16="http://schemas.microsoft.com/office/drawing/2014/main" id="{7F79701A-B22D-416D-AFE1-E5AB7A546FE9}"/>
                </a:ext>
              </a:extLst>
            </p:cNvPr>
            <p:cNvSpPr>
              <a:spLocks noChangeShapeType="1"/>
            </p:cNvSpPr>
            <p:nvPr/>
          </p:nvSpPr>
          <p:spPr bwMode="auto">
            <a:xfrm flipH="1" flipV="1">
              <a:off x="1380" y="480"/>
              <a:ext cx="192" cy="240"/>
            </a:xfrm>
            <a:prstGeom prst="line">
              <a:avLst/>
            </a:prstGeom>
            <a:noFill/>
            <a:ln w="28575">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8397" name="Line 97">
              <a:extLst>
                <a:ext uri="{FF2B5EF4-FFF2-40B4-BE49-F238E27FC236}">
                  <a16:creationId xmlns:a16="http://schemas.microsoft.com/office/drawing/2014/main" id="{85BF12D1-3FF1-4392-99D5-C44412B7E5D4}"/>
                </a:ext>
              </a:extLst>
            </p:cNvPr>
            <p:cNvSpPr>
              <a:spLocks noChangeShapeType="1"/>
            </p:cNvSpPr>
            <p:nvPr/>
          </p:nvSpPr>
          <p:spPr bwMode="auto">
            <a:xfrm>
              <a:off x="1428" y="432"/>
              <a:ext cx="240" cy="288"/>
            </a:xfrm>
            <a:prstGeom prst="line">
              <a:avLst/>
            </a:prstGeom>
            <a:noFill/>
            <a:ln w="28575">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grpSp>
      <p:sp>
        <p:nvSpPr>
          <p:cNvPr id="2" name="Text Box 4">
            <a:extLst>
              <a:ext uri="{FF2B5EF4-FFF2-40B4-BE49-F238E27FC236}">
                <a16:creationId xmlns:a16="http://schemas.microsoft.com/office/drawing/2014/main" id="{ACB4E129-6D48-4522-B335-C92A34900251}"/>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创建初始堆举例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3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3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animBg="1"/>
      <p:bldP spid="58376" grpId="0"/>
      <p:bldP spid="58377" grpId="0" animBg="1"/>
      <p:bldP spid="58378"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3">
            <a:extLst>
              <a:ext uri="{FF2B5EF4-FFF2-40B4-BE49-F238E27FC236}">
                <a16:creationId xmlns:a16="http://schemas.microsoft.com/office/drawing/2014/main" id="{989B6B33-B3EC-4392-8809-50EDE8D890BC}"/>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A1AA332F-833F-45CA-9053-155D9FC9F6A9}" type="slidenum">
              <a:rPr lang="zh-CN" altLang="en-US" sz="2400">
                <a:solidFill>
                  <a:srgbClr val="000000"/>
                </a:solidFill>
              </a:rPr>
              <a:pPr algn="r" eaLnBrk="1" hangingPunct="1">
                <a:spcBef>
                  <a:spcPct val="50000"/>
                </a:spcBef>
                <a:buClrTx/>
                <a:buSzTx/>
                <a:buFont typeface="Arial" panose="020B0604020202020204" pitchFamily="34" charset="0"/>
                <a:buNone/>
              </a:pPr>
              <a:t>73</a:t>
            </a:fld>
            <a:endParaRPr lang="en-US" altLang="zh-CN" sz="2400"/>
          </a:p>
        </p:txBody>
      </p:sp>
      <p:sp>
        <p:nvSpPr>
          <p:cNvPr id="59399" name="Line 48">
            <a:extLst>
              <a:ext uri="{FF2B5EF4-FFF2-40B4-BE49-F238E27FC236}">
                <a16:creationId xmlns:a16="http://schemas.microsoft.com/office/drawing/2014/main" id="{510A46DD-DA88-4C46-BFB5-51F6096A0FED}"/>
              </a:ext>
            </a:extLst>
          </p:cNvPr>
          <p:cNvSpPr>
            <a:spLocks noChangeShapeType="1"/>
          </p:cNvSpPr>
          <p:nvPr/>
        </p:nvSpPr>
        <p:spPr bwMode="auto">
          <a:xfrm flipH="1">
            <a:off x="6986965" y="2749682"/>
            <a:ext cx="201584" cy="438329"/>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00" name="Line 49">
            <a:extLst>
              <a:ext uri="{FF2B5EF4-FFF2-40B4-BE49-F238E27FC236}">
                <a16:creationId xmlns:a16="http://schemas.microsoft.com/office/drawing/2014/main" id="{8ABFBA21-37E9-4D4E-94C5-DADB29DD90B6}"/>
              </a:ext>
            </a:extLst>
          </p:cNvPr>
          <p:cNvSpPr>
            <a:spLocks noChangeShapeType="1"/>
          </p:cNvSpPr>
          <p:nvPr/>
        </p:nvSpPr>
        <p:spPr bwMode="auto">
          <a:xfrm>
            <a:off x="6650993" y="1998261"/>
            <a:ext cx="537556" cy="626184"/>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01" name="Line 50">
            <a:extLst>
              <a:ext uri="{FF2B5EF4-FFF2-40B4-BE49-F238E27FC236}">
                <a16:creationId xmlns:a16="http://schemas.microsoft.com/office/drawing/2014/main" id="{1E4E5B1E-FEA6-4534-82EB-8946C185D9C3}"/>
              </a:ext>
            </a:extLst>
          </p:cNvPr>
          <p:cNvSpPr>
            <a:spLocks noChangeShapeType="1"/>
          </p:cNvSpPr>
          <p:nvPr/>
        </p:nvSpPr>
        <p:spPr bwMode="auto">
          <a:xfrm>
            <a:off x="6046242" y="2749682"/>
            <a:ext cx="134389" cy="37571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02" name="Line 51">
            <a:extLst>
              <a:ext uri="{FF2B5EF4-FFF2-40B4-BE49-F238E27FC236}">
                <a16:creationId xmlns:a16="http://schemas.microsoft.com/office/drawing/2014/main" id="{4F40CA62-7701-428D-842C-7B37AEB70DE4}"/>
              </a:ext>
            </a:extLst>
          </p:cNvPr>
          <p:cNvSpPr>
            <a:spLocks noChangeShapeType="1"/>
          </p:cNvSpPr>
          <p:nvPr/>
        </p:nvSpPr>
        <p:spPr bwMode="auto">
          <a:xfrm flipH="1">
            <a:off x="5374296" y="1998261"/>
            <a:ext cx="1075113" cy="125236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03" name="Line 52">
            <a:extLst>
              <a:ext uri="{FF2B5EF4-FFF2-40B4-BE49-F238E27FC236}">
                <a16:creationId xmlns:a16="http://schemas.microsoft.com/office/drawing/2014/main" id="{945CF24D-09AF-4293-8113-7B891AA02209}"/>
              </a:ext>
            </a:extLst>
          </p:cNvPr>
          <p:cNvSpPr>
            <a:spLocks noChangeShapeType="1"/>
          </p:cNvSpPr>
          <p:nvPr/>
        </p:nvSpPr>
        <p:spPr bwMode="auto">
          <a:xfrm flipH="1">
            <a:off x="3224071" y="2749682"/>
            <a:ext cx="201584" cy="438329"/>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04" name="Line 53">
            <a:extLst>
              <a:ext uri="{FF2B5EF4-FFF2-40B4-BE49-F238E27FC236}">
                <a16:creationId xmlns:a16="http://schemas.microsoft.com/office/drawing/2014/main" id="{78C75472-0151-40ED-BCCF-B5A213BE9395}"/>
              </a:ext>
            </a:extLst>
          </p:cNvPr>
          <p:cNvSpPr>
            <a:spLocks noChangeShapeType="1"/>
          </p:cNvSpPr>
          <p:nvPr/>
        </p:nvSpPr>
        <p:spPr bwMode="auto">
          <a:xfrm>
            <a:off x="2283347" y="2749682"/>
            <a:ext cx="134389" cy="37571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05" name="Line 54">
            <a:extLst>
              <a:ext uri="{FF2B5EF4-FFF2-40B4-BE49-F238E27FC236}">
                <a16:creationId xmlns:a16="http://schemas.microsoft.com/office/drawing/2014/main" id="{E0992EC9-5533-4D24-A8B0-84884DEEC052}"/>
              </a:ext>
            </a:extLst>
          </p:cNvPr>
          <p:cNvSpPr>
            <a:spLocks noChangeShapeType="1"/>
          </p:cNvSpPr>
          <p:nvPr/>
        </p:nvSpPr>
        <p:spPr bwMode="auto">
          <a:xfrm>
            <a:off x="3022487" y="1998261"/>
            <a:ext cx="537556" cy="626184"/>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06" name="Line 55">
            <a:extLst>
              <a:ext uri="{FF2B5EF4-FFF2-40B4-BE49-F238E27FC236}">
                <a16:creationId xmlns:a16="http://schemas.microsoft.com/office/drawing/2014/main" id="{E573D8DD-BAB5-4106-B9DA-1BEF52C710D7}"/>
              </a:ext>
            </a:extLst>
          </p:cNvPr>
          <p:cNvSpPr>
            <a:spLocks noChangeShapeType="1"/>
          </p:cNvSpPr>
          <p:nvPr/>
        </p:nvSpPr>
        <p:spPr bwMode="auto">
          <a:xfrm flipH="1">
            <a:off x="1611402" y="1998261"/>
            <a:ext cx="1075113" cy="125236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07" name="Oval 56">
            <a:extLst>
              <a:ext uri="{FF2B5EF4-FFF2-40B4-BE49-F238E27FC236}">
                <a16:creationId xmlns:a16="http://schemas.microsoft.com/office/drawing/2014/main" id="{75514265-FAE1-40B6-B3D8-2827BFAB8839}"/>
              </a:ext>
            </a:extLst>
          </p:cNvPr>
          <p:cNvSpPr>
            <a:spLocks noChangeArrowheads="1"/>
          </p:cNvSpPr>
          <p:nvPr/>
        </p:nvSpPr>
        <p:spPr bwMode="auto">
          <a:xfrm>
            <a:off x="2619320" y="1685169"/>
            <a:ext cx="470362" cy="438329"/>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49</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9408" name="Oval 57">
            <a:extLst>
              <a:ext uri="{FF2B5EF4-FFF2-40B4-BE49-F238E27FC236}">
                <a16:creationId xmlns:a16="http://schemas.microsoft.com/office/drawing/2014/main" id="{B3596945-4FA8-4CF6-A357-69CBDAC0E109}"/>
              </a:ext>
            </a:extLst>
          </p:cNvPr>
          <p:cNvSpPr>
            <a:spLocks noChangeArrowheads="1"/>
          </p:cNvSpPr>
          <p:nvPr/>
        </p:nvSpPr>
        <p:spPr bwMode="auto">
          <a:xfrm>
            <a:off x="1947375" y="2373971"/>
            <a:ext cx="470362" cy="438329"/>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chemeClr val="tx2"/>
                </a:solidFill>
                <a:latin typeface="Times New Roman" panose="02020603050405020304" pitchFamily="18" charset="0"/>
                <a:sym typeface="Times New Roman" panose="02020603050405020304" pitchFamily="18" charset="0"/>
              </a:rPr>
              <a:t>25</a:t>
            </a:r>
            <a:endParaRPr lang="zh-CN" altLang="en-US" sz="2400" i="0" dirty="0">
              <a:solidFill>
                <a:schemeClr val="accent1"/>
              </a:solidFill>
              <a:latin typeface="Times New Roman" panose="02020603050405020304" pitchFamily="18" charset="0"/>
              <a:sym typeface="Times New Roman" panose="02020603050405020304" pitchFamily="18" charset="0"/>
            </a:endParaRPr>
          </a:p>
        </p:txBody>
      </p:sp>
      <p:sp>
        <p:nvSpPr>
          <p:cNvPr id="59409" name="Oval 58">
            <a:extLst>
              <a:ext uri="{FF2B5EF4-FFF2-40B4-BE49-F238E27FC236}">
                <a16:creationId xmlns:a16="http://schemas.microsoft.com/office/drawing/2014/main" id="{1E70B0A3-1545-4B37-A278-868EEA9B27A2}"/>
              </a:ext>
            </a:extLst>
          </p:cNvPr>
          <p:cNvSpPr>
            <a:spLocks noChangeArrowheads="1"/>
          </p:cNvSpPr>
          <p:nvPr/>
        </p:nvSpPr>
        <p:spPr bwMode="auto">
          <a:xfrm>
            <a:off x="1275429" y="3125392"/>
            <a:ext cx="470362" cy="438329"/>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9410" name="Oval 59">
            <a:extLst>
              <a:ext uri="{FF2B5EF4-FFF2-40B4-BE49-F238E27FC236}">
                <a16:creationId xmlns:a16="http://schemas.microsoft.com/office/drawing/2014/main" id="{F21C8481-699F-4129-8DCA-C3C07FC5D335}"/>
              </a:ext>
            </a:extLst>
          </p:cNvPr>
          <p:cNvSpPr>
            <a:spLocks noChangeArrowheads="1"/>
          </p:cNvSpPr>
          <p:nvPr/>
        </p:nvSpPr>
        <p:spPr bwMode="auto">
          <a:xfrm>
            <a:off x="3289866" y="2373971"/>
            <a:ext cx="471762" cy="438329"/>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21</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9411" name="Oval 60">
            <a:extLst>
              <a:ext uri="{FF2B5EF4-FFF2-40B4-BE49-F238E27FC236}">
                <a16:creationId xmlns:a16="http://schemas.microsoft.com/office/drawing/2014/main" id="{A1324F32-CD64-4AE4-AAAA-220F44309A36}"/>
              </a:ext>
            </a:extLst>
          </p:cNvPr>
          <p:cNvSpPr>
            <a:spLocks noChangeArrowheads="1"/>
          </p:cNvSpPr>
          <p:nvPr/>
        </p:nvSpPr>
        <p:spPr bwMode="auto">
          <a:xfrm>
            <a:off x="2216153" y="3125392"/>
            <a:ext cx="471762" cy="438329"/>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16</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9412" name="Oval 61">
            <a:extLst>
              <a:ext uri="{FF2B5EF4-FFF2-40B4-BE49-F238E27FC236}">
                <a16:creationId xmlns:a16="http://schemas.microsoft.com/office/drawing/2014/main" id="{2B29B1C2-BE77-4012-8C6C-CC16654F7C0F}"/>
              </a:ext>
            </a:extLst>
          </p:cNvPr>
          <p:cNvSpPr>
            <a:spLocks noChangeArrowheads="1"/>
          </p:cNvSpPr>
          <p:nvPr/>
        </p:nvSpPr>
        <p:spPr bwMode="auto">
          <a:xfrm>
            <a:off x="2955293" y="3125392"/>
            <a:ext cx="470362" cy="438329"/>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chemeClr val="tx2"/>
                </a:solidFill>
                <a:latin typeface="Times New Roman" panose="02020603050405020304" pitchFamily="18" charset="0"/>
                <a:sym typeface="Times New Roman" panose="02020603050405020304" pitchFamily="18" charset="0"/>
              </a:rPr>
              <a:t>08</a:t>
            </a:r>
            <a:endParaRPr lang="zh-CN" altLang="en-US" sz="2400" i="0" dirty="0">
              <a:solidFill>
                <a:schemeClr val="accent1"/>
              </a:solidFill>
              <a:latin typeface="Times New Roman" panose="02020603050405020304" pitchFamily="18" charset="0"/>
              <a:sym typeface="Times New Roman" panose="02020603050405020304" pitchFamily="18" charset="0"/>
            </a:endParaRPr>
          </a:p>
        </p:txBody>
      </p:sp>
      <p:sp>
        <p:nvSpPr>
          <p:cNvPr id="59413" name="Text Box 62">
            <a:extLst>
              <a:ext uri="{FF2B5EF4-FFF2-40B4-BE49-F238E27FC236}">
                <a16:creationId xmlns:a16="http://schemas.microsoft.com/office/drawing/2014/main" id="{DF0A4412-86CC-4B1E-9071-171B72D1FE07}"/>
              </a:ext>
            </a:extLst>
          </p:cNvPr>
          <p:cNvSpPr>
            <a:spLocks noChangeArrowheads="1"/>
          </p:cNvSpPr>
          <p:nvPr/>
        </p:nvSpPr>
        <p:spPr bwMode="auto">
          <a:xfrm>
            <a:off x="2434535" y="1434696"/>
            <a:ext cx="338773" cy="46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0</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9414" name="Text Box 63">
            <a:extLst>
              <a:ext uri="{FF2B5EF4-FFF2-40B4-BE49-F238E27FC236}">
                <a16:creationId xmlns:a16="http://schemas.microsoft.com/office/drawing/2014/main" id="{DB4607A0-5951-4D4C-8CC4-F619689B7CDB}"/>
              </a:ext>
            </a:extLst>
          </p:cNvPr>
          <p:cNvSpPr>
            <a:spLocks noChangeArrowheads="1"/>
          </p:cNvSpPr>
          <p:nvPr/>
        </p:nvSpPr>
        <p:spPr bwMode="auto">
          <a:xfrm>
            <a:off x="1829784" y="2049139"/>
            <a:ext cx="338773" cy="46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9415" name="Text Box 64">
            <a:extLst>
              <a:ext uri="{FF2B5EF4-FFF2-40B4-BE49-F238E27FC236}">
                <a16:creationId xmlns:a16="http://schemas.microsoft.com/office/drawing/2014/main" id="{7B58B02F-296F-41BB-80A4-12C01B54B471}"/>
              </a:ext>
            </a:extLst>
          </p:cNvPr>
          <p:cNvSpPr>
            <a:spLocks noChangeArrowheads="1"/>
          </p:cNvSpPr>
          <p:nvPr/>
        </p:nvSpPr>
        <p:spPr bwMode="auto">
          <a:xfrm>
            <a:off x="3711231" y="2174375"/>
            <a:ext cx="338773" cy="46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9416" name="Text Box 65">
            <a:extLst>
              <a:ext uri="{FF2B5EF4-FFF2-40B4-BE49-F238E27FC236}">
                <a16:creationId xmlns:a16="http://schemas.microsoft.com/office/drawing/2014/main" id="{CB395986-EBA0-452C-9DF1-3ADC04841DDC}"/>
              </a:ext>
            </a:extLst>
          </p:cNvPr>
          <p:cNvSpPr>
            <a:spLocks noChangeArrowheads="1"/>
          </p:cNvSpPr>
          <p:nvPr/>
        </p:nvSpPr>
        <p:spPr bwMode="auto">
          <a:xfrm>
            <a:off x="1208235" y="2812300"/>
            <a:ext cx="338773" cy="46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9417" name="Text Box 66">
            <a:extLst>
              <a:ext uri="{FF2B5EF4-FFF2-40B4-BE49-F238E27FC236}">
                <a16:creationId xmlns:a16="http://schemas.microsoft.com/office/drawing/2014/main" id="{35AD5FA3-58C2-4BE7-9869-2529CEFBABA2}"/>
              </a:ext>
            </a:extLst>
          </p:cNvPr>
          <p:cNvSpPr>
            <a:spLocks noChangeArrowheads="1"/>
          </p:cNvSpPr>
          <p:nvPr/>
        </p:nvSpPr>
        <p:spPr bwMode="auto">
          <a:xfrm>
            <a:off x="2417736" y="2812300"/>
            <a:ext cx="338773" cy="46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9418" name="Text Box 67">
            <a:extLst>
              <a:ext uri="{FF2B5EF4-FFF2-40B4-BE49-F238E27FC236}">
                <a16:creationId xmlns:a16="http://schemas.microsoft.com/office/drawing/2014/main" id="{C02A5632-8BB2-4AF3-A626-AAEFAF3125EB}"/>
              </a:ext>
            </a:extLst>
          </p:cNvPr>
          <p:cNvSpPr>
            <a:spLocks noChangeArrowheads="1"/>
          </p:cNvSpPr>
          <p:nvPr/>
        </p:nvSpPr>
        <p:spPr bwMode="auto">
          <a:xfrm>
            <a:off x="2904897" y="2812300"/>
            <a:ext cx="338773" cy="46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9419" name="AutoShape 68">
            <a:extLst>
              <a:ext uri="{FF2B5EF4-FFF2-40B4-BE49-F238E27FC236}">
                <a16:creationId xmlns:a16="http://schemas.microsoft.com/office/drawing/2014/main" id="{E406456A-3400-408C-86D7-8186BEF47B21}"/>
              </a:ext>
            </a:extLst>
          </p:cNvPr>
          <p:cNvSpPr>
            <a:spLocks noChangeArrowheads="1"/>
          </p:cNvSpPr>
          <p:nvPr/>
        </p:nvSpPr>
        <p:spPr bwMode="auto">
          <a:xfrm>
            <a:off x="4097600" y="2436590"/>
            <a:ext cx="806335" cy="375710"/>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59420" name="Oval 69">
            <a:extLst>
              <a:ext uri="{FF2B5EF4-FFF2-40B4-BE49-F238E27FC236}">
                <a16:creationId xmlns:a16="http://schemas.microsoft.com/office/drawing/2014/main" id="{5092B265-29C5-4D9F-B4C9-661C8F8652FA}"/>
              </a:ext>
            </a:extLst>
          </p:cNvPr>
          <p:cNvSpPr>
            <a:spLocks noChangeArrowheads="1"/>
          </p:cNvSpPr>
          <p:nvPr/>
        </p:nvSpPr>
        <p:spPr bwMode="auto">
          <a:xfrm>
            <a:off x="6315020" y="1685169"/>
            <a:ext cx="470362" cy="438329"/>
          </a:xfrm>
          <a:prstGeom prst="ellipse">
            <a:avLst/>
          </a:prstGeom>
          <a:gradFill rotWithShape="0">
            <a:gsLst>
              <a:gs pos="0">
                <a:srgbClr val="CCECFF"/>
              </a:gs>
              <a:gs pos="100000">
                <a:srgbClr val="5D6C74"/>
              </a:gs>
            </a:gsLst>
            <a:lin ang="2700000" scaled="1"/>
          </a:gradFill>
          <a:ln w="6350">
            <a:solidFill>
              <a:srgbClr val="00FFFF"/>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08</a:t>
            </a:r>
            <a:endParaRPr lang="zh-CN" altLang="en-US" sz="2400" i="0">
              <a:solidFill>
                <a:srgbClr val="CCECFF"/>
              </a:solidFill>
              <a:latin typeface="Times New Roman" panose="02020603050405020304" pitchFamily="18" charset="0"/>
              <a:sym typeface="Times New Roman" panose="02020603050405020304" pitchFamily="18" charset="0"/>
            </a:endParaRPr>
          </a:p>
        </p:txBody>
      </p:sp>
      <p:sp>
        <p:nvSpPr>
          <p:cNvPr id="59421" name="Oval 70">
            <a:extLst>
              <a:ext uri="{FF2B5EF4-FFF2-40B4-BE49-F238E27FC236}">
                <a16:creationId xmlns:a16="http://schemas.microsoft.com/office/drawing/2014/main" id="{5B0D275E-C7FF-43B1-9338-9AE0E25DD386}"/>
              </a:ext>
            </a:extLst>
          </p:cNvPr>
          <p:cNvSpPr>
            <a:spLocks noChangeArrowheads="1"/>
          </p:cNvSpPr>
          <p:nvPr/>
        </p:nvSpPr>
        <p:spPr bwMode="auto">
          <a:xfrm>
            <a:off x="5710269" y="2373971"/>
            <a:ext cx="471762" cy="438329"/>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9422" name="Oval 71">
            <a:extLst>
              <a:ext uri="{FF2B5EF4-FFF2-40B4-BE49-F238E27FC236}">
                <a16:creationId xmlns:a16="http://schemas.microsoft.com/office/drawing/2014/main" id="{8118D806-55B4-4074-BE89-A589ADA5CBD6}"/>
              </a:ext>
            </a:extLst>
          </p:cNvPr>
          <p:cNvSpPr>
            <a:spLocks noChangeArrowheads="1"/>
          </p:cNvSpPr>
          <p:nvPr/>
        </p:nvSpPr>
        <p:spPr bwMode="auto">
          <a:xfrm>
            <a:off x="5038324" y="3125392"/>
            <a:ext cx="470362" cy="438329"/>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9423" name="Oval 72">
            <a:extLst>
              <a:ext uri="{FF2B5EF4-FFF2-40B4-BE49-F238E27FC236}">
                <a16:creationId xmlns:a16="http://schemas.microsoft.com/office/drawing/2014/main" id="{2966095D-1312-49D4-800A-2402A8476A9B}"/>
              </a:ext>
            </a:extLst>
          </p:cNvPr>
          <p:cNvSpPr>
            <a:spLocks noChangeArrowheads="1"/>
          </p:cNvSpPr>
          <p:nvPr/>
        </p:nvSpPr>
        <p:spPr bwMode="auto">
          <a:xfrm>
            <a:off x="5979047" y="3125392"/>
            <a:ext cx="470362" cy="438329"/>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16</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9424" name="Oval 73">
            <a:extLst>
              <a:ext uri="{FF2B5EF4-FFF2-40B4-BE49-F238E27FC236}">
                <a16:creationId xmlns:a16="http://schemas.microsoft.com/office/drawing/2014/main" id="{05DF3A93-42A6-4FDD-8F49-38574ABCD8AC}"/>
              </a:ext>
            </a:extLst>
          </p:cNvPr>
          <p:cNvSpPr>
            <a:spLocks noChangeArrowheads="1"/>
          </p:cNvSpPr>
          <p:nvPr/>
        </p:nvSpPr>
        <p:spPr bwMode="auto">
          <a:xfrm>
            <a:off x="6985566" y="2373971"/>
            <a:ext cx="471762" cy="438329"/>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21</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59425" name="Oval 74">
            <a:extLst>
              <a:ext uri="{FF2B5EF4-FFF2-40B4-BE49-F238E27FC236}">
                <a16:creationId xmlns:a16="http://schemas.microsoft.com/office/drawing/2014/main" id="{608C5655-84D1-46A7-AF40-5AEDD85F0E01}"/>
              </a:ext>
            </a:extLst>
          </p:cNvPr>
          <p:cNvSpPr>
            <a:spLocks noChangeArrowheads="1"/>
          </p:cNvSpPr>
          <p:nvPr/>
        </p:nvSpPr>
        <p:spPr bwMode="auto">
          <a:xfrm>
            <a:off x="6718187" y="3125392"/>
            <a:ext cx="470362" cy="438329"/>
          </a:xfrm>
          <a:prstGeom prst="ellipse">
            <a:avLst/>
          </a:prstGeom>
          <a:gradFill rotWithShape="0">
            <a:gsLst>
              <a:gs pos="0">
                <a:srgbClr val="CCECFF"/>
              </a:gs>
              <a:gs pos="100000">
                <a:srgbClr val="5D6C74"/>
              </a:gs>
            </a:gsLst>
            <a:lin ang="2700000" scaled="1"/>
          </a:gradFill>
          <a:ln w="6350">
            <a:solidFill>
              <a:srgbClr val="00FFFF"/>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CCECFF"/>
              </a:solidFill>
              <a:latin typeface="Times New Roman" panose="02020603050405020304" pitchFamily="18" charset="0"/>
              <a:sym typeface="Times New Roman" panose="02020603050405020304" pitchFamily="18" charset="0"/>
            </a:endParaRPr>
          </a:p>
        </p:txBody>
      </p:sp>
      <p:sp>
        <p:nvSpPr>
          <p:cNvPr id="59426" name="Text Box 75">
            <a:extLst>
              <a:ext uri="{FF2B5EF4-FFF2-40B4-BE49-F238E27FC236}">
                <a16:creationId xmlns:a16="http://schemas.microsoft.com/office/drawing/2014/main" id="{18264619-1027-4376-85A0-94863AF6E0FA}"/>
              </a:ext>
            </a:extLst>
          </p:cNvPr>
          <p:cNvSpPr>
            <a:spLocks noChangeArrowheads="1"/>
          </p:cNvSpPr>
          <p:nvPr/>
        </p:nvSpPr>
        <p:spPr bwMode="auto">
          <a:xfrm>
            <a:off x="6182031" y="1422955"/>
            <a:ext cx="338773" cy="46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dirty="0">
                <a:solidFill>
                  <a:srgbClr val="000000"/>
                </a:solidFill>
                <a:latin typeface="Times New Roman" panose="02020603050405020304" pitchFamily="18" charset="0"/>
                <a:sym typeface="Times New Roman" panose="02020603050405020304" pitchFamily="18" charset="0"/>
              </a:rPr>
              <a:t>0</a:t>
            </a:r>
            <a:endParaRPr lang="zh-CN" altLang="en-US" sz="2400" i="0" dirty="0">
              <a:solidFill>
                <a:schemeClr val="bg1"/>
              </a:solidFill>
              <a:latin typeface="Times New Roman" panose="02020603050405020304" pitchFamily="18" charset="0"/>
              <a:sym typeface="Times New Roman" panose="02020603050405020304" pitchFamily="18" charset="0"/>
            </a:endParaRPr>
          </a:p>
        </p:txBody>
      </p:sp>
      <p:sp>
        <p:nvSpPr>
          <p:cNvPr id="59427" name="Text Box 76">
            <a:extLst>
              <a:ext uri="{FF2B5EF4-FFF2-40B4-BE49-F238E27FC236}">
                <a16:creationId xmlns:a16="http://schemas.microsoft.com/office/drawing/2014/main" id="{AA09AB20-9ECD-4EDF-9CCA-DE3D3B5E7409}"/>
              </a:ext>
            </a:extLst>
          </p:cNvPr>
          <p:cNvSpPr>
            <a:spLocks noChangeArrowheads="1"/>
          </p:cNvSpPr>
          <p:nvPr/>
        </p:nvSpPr>
        <p:spPr bwMode="auto">
          <a:xfrm>
            <a:off x="7390133" y="2235689"/>
            <a:ext cx="338773" cy="46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9428" name="Text Box 77">
            <a:extLst>
              <a:ext uri="{FF2B5EF4-FFF2-40B4-BE49-F238E27FC236}">
                <a16:creationId xmlns:a16="http://schemas.microsoft.com/office/drawing/2014/main" id="{A2B544DA-7814-400F-9327-A31E78B278E1}"/>
              </a:ext>
            </a:extLst>
          </p:cNvPr>
          <p:cNvSpPr>
            <a:spLocks noChangeArrowheads="1"/>
          </p:cNvSpPr>
          <p:nvPr/>
        </p:nvSpPr>
        <p:spPr bwMode="auto">
          <a:xfrm>
            <a:off x="6585198" y="2863178"/>
            <a:ext cx="338773" cy="46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9429" name="Text Box 78">
            <a:extLst>
              <a:ext uri="{FF2B5EF4-FFF2-40B4-BE49-F238E27FC236}">
                <a16:creationId xmlns:a16="http://schemas.microsoft.com/office/drawing/2014/main" id="{226C715A-30DD-49F2-BF7E-F13BC5B415A9}"/>
              </a:ext>
            </a:extLst>
          </p:cNvPr>
          <p:cNvSpPr>
            <a:spLocks noChangeArrowheads="1"/>
          </p:cNvSpPr>
          <p:nvPr/>
        </p:nvSpPr>
        <p:spPr bwMode="auto">
          <a:xfrm>
            <a:off x="6231027" y="2863178"/>
            <a:ext cx="338773" cy="46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9430" name="Text Box 79">
            <a:extLst>
              <a:ext uri="{FF2B5EF4-FFF2-40B4-BE49-F238E27FC236}">
                <a16:creationId xmlns:a16="http://schemas.microsoft.com/office/drawing/2014/main" id="{E62FE9C1-3EBB-4A56-994B-5C26BEC97F28}"/>
              </a:ext>
            </a:extLst>
          </p:cNvPr>
          <p:cNvSpPr>
            <a:spLocks noChangeArrowheads="1"/>
          </p:cNvSpPr>
          <p:nvPr/>
        </p:nvSpPr>
        <p:spPr bwMode="auto">
          <a:xfrm>
            <a:off x="4903935" y="2863178"/>
            <a:ext cx="338773" cy="46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9431" name="Text Box 80">
            <a:extLst>
              <a:ext uri="{FF2B5EF4-FFF2-40B4-BE49-F238E27FC236}">
                <a16:creationId xmlns:a16="http://schemas.microsoft.com/office/drawing/2014/main" id="{5483C934-9483-4B6D-A4C0-0A334BFACE55}"/>
              </a:ext>
            </a:extLst>
          </p:cNvPr>
          <p:cNvSpPr>
            <a:spLocks noChangeArrowheads="1"/>
          </p:cNvSpPr>
          <p:nvPr/>
        </p:nvSpPr>
        <p:spPr bwMode="auto">
          <a:xfrm>
            <a:off x="5491887" y="2123498"/>
            <a:ext cx="338773" cy="46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59432" name="Rectangle 81" descr="永恒">
            <a:extLst>
              <a:ext uri="{FF2B5EF4-FFF2-40B4-BE49-F238E27FC236}">
                <a16:creationId xmlns:a16="http://schemas.microsoft.com/office/drawing/2014/main" id="{B835CB12-3B8F-4711-B852-CD579EB4CD4E}"/>
              </a:ext>
            </a:extLst>
          </p:cNvPr>
          <p:cNvSpPr>
            <a:spLocks noChangeArrowheads="1"/>
          </p:cNvSpPr>
          <p:nvPr/>
        </p:nvSpPr>
        <p:spPr bwMode="auto">
          <a:xfrm>
            <a:off x="1141040" y="4064668"/>
            <a:ext cx="2889365" cy="438329"/>
          </a:xfrm>
          <a:prstGeom prst="rect">
            <a:avLst/>
          </a:prstGeom>
          <a:blipFill dpi="0" rotWithShape="0">
            <a:blip r:embed="rId2"/>
            <a:srcRect/>
            <a:tile tx="0" ty="0" sx="100000" sy="100000" flip="none" algn="tl"/>
          </a:blip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chemeClr val="tx2"/>
                </a:solidFill>
                <a:latin typeface="Times New Roman" panose="02020603050405020304" pitchFamily="18" charset="0"/>
                <a:sym typeface="Times New Roman" panose="02020603050405020304" pitchFamily="18" charset="0"/>
              </a:rPr>
              <a:t>49  25  21  25* 16  08</a:t>
            </a:r>
            <a:endParaRPr lang="zh-CN" altLang="en-US" sz="2400" i="0" dirty="0">
              <a:solidFill>
                <a:srgbClr val="FFFFCC"/>
              </a:solidFill>
              <a:latin typeface="Times New Roman" panose="02020603050405020304" pitchFamily="18" charset="0"/>
              <a:sym typeface="Times New Roman" panose="02020603050405020304" pitchFamily="18" charset="0"/>
            </a:endParaRPr>
          </a:p>
        </p:txBody>
      </p:sp>
      <p:sp>
        <p:nvSpPr>
          <p:cNvPr id="59433" name="Line 82">
            <a:extLst>
              <a:ext uri="{FF2B5EF4-FFF2-40B4-BE49-F238E27FC236}">
                <a16:creationId xmlns:a16="http://schemas.microsoft.com/office/drawing/2014/main" id="{57118B97-A817-4B14-973D-BF49E7B05C47}"/>
              </a:ext>
            </a:extLst>
          </p:cNvPr>
          <p:cNvSpPr>
            <a:spLocks noChangeShapeType="1"/>
          </p:cNvSpPr>
          <p:nvPr/>
        </p:nvSpPr>
        <p:spPr bwMode="auto">
          <a:xfrm>
            <a:off x="1611402" y="4064668"/>
            <a:ext cx="1400" cy="438329"/>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34" name="Line 83">
            <a:extLst>
              <a:ext uri="{FF2B5EF4-FFF2-40B4-BE49-F238E27FC236}">
                <a16:creationId xmlns:a16="http://schemas.microsoft.com/office/drawing/2014/main" id="{DD4B6C1A-906D-4FE4-8D86-3F5B3A9886D8}"/>
              </a:ext>
            </a:extLst>
          </p:cNvPr>
          <p:cNvSpPr>
            <a:spLocks noChangeShapeType="1"/>
          </p:cNvSpPr>
          <p:nvPr/>
        </p:nvSpPr>
        <p:spPr bwMode="auto">
          <a:xfrm>
            <a:off x="2081764" y="4064668"/>
            <a:ext cx="1400" cy="438329"/>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35" name="Line 84">
            <a:extLst>
              <a:ext uri="{FF2B5EF4-FFF2-40B4-BE49-F238E27FC236}">
                <a16:creationId xmlns:a16="http://schemas.microsoft.com/office/drawing/2014/main" id="{DED77140-0F2D-4E16-B904-F5217A588287}"/>
              </a:ext>
            </a:extLst>
          </p:cNvPr>
          <p:cNvSpPr>
            <a:spLocks noChangeShapeType="1"/>
          </p:cNvSpPr>
          <p:nvPr/>
        </p:nvSpPr>
        <p:spPr bwMode="auto">
          <a:xfrm>
            <a:off x="2552125" y="4064668"/>
            <a:ext cx="1400" cy="438329"/>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36" name="Line 85">
            <a:extLst>
              <a:ext uri="{FF2B5EF4-FFF2-40B4-BE49-F238E27FC236}">
                <a16:creationId xmlns:a16="http://schemas.microsoft.com/office/drawing/2014/main" id="{E89F509F-B26C-4B81-99E7-AD3F7913CA99}"/>
              </a:ext>
            </a:extLst>
          </p:cNvPr>
          <p:cNvSpPr>
            <a:spLocks noChangeShapeType="1"/>
          </p:cNvSpPr>
          <p:nvPr/>
        </p:nvSpPr>
        <p:spPr bwMode="auto">
          <a:xfrm>
            <a:off x="3089682" y="4064668"/>
            <a:ext cx="1400" cy="438329"/>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37" name="Line 86">
            <a:extLst>
              <a:ext uri="{FF2B5EF4-FFF2-40B4-BE49-F238E27FC236}">
                <a16:creationId xmlns:a16="http://schemas.microsoft.com/office/drawing/2014/main" id="{C33DADE9-1216-42AF-846B-502C8125C8B8}"/>
              </a:ext>
            </a:extLst>
          </p:cNvPr>
          <p:cNvSpPr>
            <a:spLocks noChangeShapeType="1"/>
          </p:cNvSpPr>
          <p:nvPr/>
        </p:nvSpPr>
        <p:spPr bwMode="auto">
          <a:xfrm>
            <a:off x="3560044" y="4064668"/>
            <a:ext cx="1400" cy="438329"/>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38" name="Rectangle 87" descr="永恒">
            <a:extLst>
              <a:ext uri="{FF2B5EF4-FFF2-40B4-BE49-F238E27FC236}">
                <a16:creationId xmlns:a16="http://schemas.microsoft.com/office/drawing/2014/main" id="{347EE7DD-4AA7-4408-A1A3-FDECEB959997}"/>
              </a:ext>
            </a:extLst>
          </p:cNvPr>
          <p:cNvSpPr>
            <a:spLocks noChangeArrowheads="1"/>
          </p:cNvSpPr>
          <p:nvPr/>
        </p:nvSpPr>
        <p:spPr bwMode="auto">
          <a:xfrm>
            <a:off x="4903935" y="4064668"/>
            <a:ext cx="2889365" cy="438329"/>
          </a:xfrm>
          <a:prstGeom prst="rect">
            <a:avLst/>
          </a:prstGeom>
          <a:blipFill dpi="0" rotWithShape="0">
            <a:blip r:embed="rId2"/>
            <a:srcRect/>
            <a:tile tx="0" ty="0" sx="100000" sy="100000" flip="none" algn="tl"/>
          </a:blip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08  25  21  25* 16  </a:t>
            </a: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59439" name="Line 88">
            <a:extLst>
              <a:ext uri="{FF2B5EF4-FFF2-40B4-BE49-F238E27FC236}">
                <a16:creationId xmlns:a16="http://schemas.microsoft.com/office/drawing/2014/main" id="{AF24F545-3DC0-4425-85FE-C7A356744A84}"/>
              </a:ext>
            </a:extLst>
          </p:cNvPr>
          <p:cNvSpPr>
            <a:spLocks noChangeShapeType="1"/>
          </p:cNvSpPr>
          <p:nvPr/>
        </p:nvSpPr>
        <p:spPr bwMode="auto">
          <a:xfrm>
            <a:off x="5374296" y="4064668"/>
            <a:ext cx="1400" cy="438329"/>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40" name="Line 89">
            <a:extLst>
              <a:ext uri="{FF2B5EF4-FFF2-40B4-BE49-F238E27FC236}">
                <a16:creationId xmlns:a16="http://schemas.microsoft.com/office/drawing/2014/main" id="{225B6820-ED57-4358-8448-27093B8E820A}"/>
              </a:ext>
            </a:extLst>
          </p:cNvPr>
          <p:cNvSpPr>
            <a:spLocks noChangeShapeType="1"/>
          </p:cNvSpPr>
          <p:nvPr/>
        </p:nvSpPr>
        <p:spPr bwMode="auto">
          <a:xfrm>
            <a:off x="5844658" y="4064668"/>
            <a:ext cx="1400" cy="438329"/>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41" name="Line 90">
            <a:extLst>
              <a:ext uri="{FF2B5EF4-FFF2-40B4-BE49-F238E27FC236}">
                <a16:creationId xmlns:a16="http://schemas.microsoft.com/office/drawing/2014/main" id="{4261FC30-7B7B-41D0-957F-D525FA07B936}"/>
              </a:ext>
            </a:extLst>
          </p:cNvPr>
          <p:cNvSpPr>
            <a:spLocks noChangeShapeType="1"/>
          </p:cNvSpPr>
          <p:nvPr/>
        </p:nvSpPr>
        <p:spPr bwMode="auto">
          <a:xfrm>
            <a:off x="6315020" y="4064668"/>
            <a:ext cx="1400" cy="438329"/>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42" name="Line 91">
            <a:extLst>
              <a:ext uri="{FF2B5EF4-FFF2-40B4-BE49-F238E27FC236}">
                <a16:creationId xmlns:a16="http://schemas.microsoft.com/office/drawing/2014/main" id="{1860F626-A69B-44F2-9B50-66B1457BCCCF}"/>
              </a:ext>
            </a:extLst>
          </p:cNvPr>
          <p:cNvSpPr>
            <a:spLocks noChangeShapeType="1"/>
          </p:cNvSpPr>
          <p:nvPr/>
        </p:nvSpPr>
        <p:spPr bwMode="auto">
          <a:xfrm>
            <a:off x="6852576" y="4064668"/>
            <a:ext cx="1400" cy="438329"/>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43" name="Line 92">
            <a:extLst>
              <a:ext uri="{FF2B5EF4-FFF2-40B4-BE49-F238E27FC236}">
                <a16:creationId xmlns:a16="http://schemas.microsoft.com/office/drawing/2014/main" id="{AA8EE1DC-9816-46B9-824D-B2D6FE1EA215}"/>
              </a:ext>
            </a:extLst>
          </p:cNvPr>
          <p:cNvSpPr>
            <a:spLocks noChangeShapeType="1"/>
          </p:cNvSpPr>
          <p:nvPr/>
        </p:nvSpPr>
        <p:spPr bwMode="auto">
          <a:xfrm>
            <a:off x="7322938" y="4064668"/>
            <a:ext cx="1400" cy="438329"/>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59444" name="Text Box 93">
            <a:extLst>
              <a:ext uri="{FF2B5EF4-FFF2-40B4-BE49-F238E27FC236}">
                <a16:creationId xmlns:a16="http://schemas.microsoft.com/office/drawing/2014/main" id="{17D6E0B6-6085-478C-956A-62BD78660F42}"/>
              </a:ext>
            </a:extLst>
          </p:cNvPr>
          <p:cNvSpPr>
            <a:spLocks noChangeArrowheads="1"/>
          </p:cNvSpPr>
          <p:nvPr/>
        </p:nvSpPr>
        <p:spPr bwMode="auto">
          <a:xfrm>
            <a:off x="4836740" y="4690852"/>
            <a:ext cx="3415723" cy="830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交换 </a:t>
            </a:r>
            <a:r>
              <a:rPr lang="en-US" altLang="zh-CN" sz="2400" b="0" i="0" dirty="0">
                <a:solidFill>
                  <a:srgbClr val="000000"/>
                </a:solidFill>
                <a:latin typeface="+mn-ea"/>
                <a:ea typeface="+mn-ea"/>
                <a:sym typeface="Times New Roman" panose="02020603050405020304" pitchFamily="18" charset="0"/>
              </a:rPr>
              <a:t>0 </a:t>
            </a:r>
            <a:r>
              <a:rPr lang="zh-CN" altLang="en-US" sz="2400" b="0" i="0" dirty="0">
                <a:solidFill>
                  <a:srgbClr val="000000"/>
                </a:solidFill>
                <a:latin typeface="+mn-ea"/>
                <a:ea typeface="+mn-ea"/>
                <a:sym typeface="Times New Roman" panose="02020603050405020304" pitchFamily="18" charset="0"/>
              </a:rPr>
              <a:t>号与 5 号记录,</a:t>
            </a:r>
          </a:p>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5 号记录就位</a:t>
            </a:r>
            <a:endParaRPr lang="zh-CN" altLang="en-US" sz="2400" b="0" i="0" dirty="0">
              <a:solidFill>
                <a:schemeClr val="bg1"/>
              </a:solidFill>
              <a:latin typeface="+mn-ea"/>
              <a:ea typeface="+mn-ea"/>
              <a:sym typeface="Times New Roman" panose="02020603050405020304" pitchFamily="18" charset="0"/>
            </a:endParaRPr>
          </a:p>
        </p:txBody>
      </p:sp>
      <p:sp>
        <p:nvSpPr>
          <p:cNvPr id="59445" name="Text Box 94">
            <a:extLst>
              <a:ext uri="{FF2B5EF4-FFF2-40B4-BE49-F238E27FC236}">
                <a16:creationId xmlns:a16="http://schemas.microsoft.com/office/drawing/2014/main" id="{DB13FFBF-D0FF-42C1-8F31-6642038D6506}"/>
              </a:ext>
            </a:extLst>
          </p:cNvPr>
          <p:cNvSpPr>
            <a:spLocks noChangeArrowheads="1"/>
          </p:cNvSpPr>
          <p:nvPr/>
        </p:nvSpPr>
        <p:spPr bwMode="auto">
          <a:xfrm>
            <a:off x="1681396" y="4662152"/>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初始大顶堆</a:t>
            </a:r>
            <a:endParaRPr lang="zh-CN" altLang="en-US" sz="2400" b="0" i="0" dirty="0">
              <a:latin typeface="+mn-ea"/>
              <a:ea typeface="+mn-ea"/>
            </a:endParaRPr>
          </a:p>
        </p:txBody>
      </p:sp>
      <p:sp>
        <p:nvSpPr>
          <p:cNvPr id="59446" name="Freeform 95">
            <a:extLst>
              <a:ext uri="{FF2B5EF4-FFF2-40B4-BE49-F238E27FC236}">
                <a16:creationId xmlns:a16="http://schemas.microsoft.com/office/drawing/2014/main" id="{DBBE4125-71F2-4D65-ABC1-6677A7B36703}"/>
              </a:ext>
            </a:extLst>
          </p:cNvPr>
          <p:cNvSpPr>
            <a:spLocks noChangeArrowheads="1"/>
          </p:cNvSpPr>
          <p:nvPr/>
        </p:nvSpPr>
        <p:spPr bwMode="auto">
          <a:xfrm>
            <a:off x="4668754" y="1340768"/>
            <a:ext cx="3191741" cy="2494299"/>
          </a:xfrm>
          <a:custGeom>
            <a:avLst/>
            <a:gdLst>
              <a:gd name="T0" fmla="*/ 936 w 2280"/>
              <a:gd name="T1" fmla="*/ 216 h 1912"/>
              <a:gd name="T2" fmla="*/ 168 w 2280"/>
              <a:gd name="T3" fmla="*/ 1176 h 1912"/>
              <a:gd name="T4" fmla="*/ 168 w 2280"/>
              <a:gd name="T5" fmla="*/ 1752 h 1912"/>
              <a:gd name="T6" fmla="*/ 1176 w 2280"/>
              <a:gd name="T7" fmla="*/ 1848 h 1912"/>
              <a:gd name="T8" fmla="*/ 1416 w 2280"/>
              <a:gd name="T9" fmla="*/ 1368 h 1912"/>
              <a:gd name="T10" fmla="*/ 1656 w 2280"/>
              <a:gd name="T11" fmla="*/ 1272 h 1912"/>
              <a:gd name="T12" fmla="*/ 1992 w 2280"/>
              <a:gd name="T13" fmla="*/ 1272 h 1912"/>
              <a:gd name="T14" fmla="*/ 2184 w 2280"/>
              <a:gd name="T15" fmla="*/ 1032 h 1912"/>
              <a:gd name="T16" fmla="*/ 2184 w 2280"/>
              <a:gd name="T17" fmla="*/ 744 h 1912"/>
              <a:gd name="T18" fmla="*/ 1608 w 2280"/>
              <a:gd name="T19" fmla="*/ 120 h 1912"/>
              <a:gd name="T20" fmla="*/ 1224 w 2280"/>
              <a:gd name="T21" fmla="*/ 24 h 1912"/>
              <a:gd name="T22" fmla="*/ 936 w 2280"/>
              <a:gd name="T23" fmla="*/ 216 h 19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80"/>
              <a:gd name="T37" fmla="*/ 0 h 1912"/>
              <a:gd name="T38" fmla="*/ 2280 w 2280"/>
              <a:gd name="T39" fmla="*/ 1912 h 19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cmpd="sng">
            <a:solidFill>
              <a:schemeClr val="tx1"/>
            </a:solidFill>
            <a:prstDash val="sysDot"/>
            <a:bevel/>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i="0"/>
          </a:p>
        </p:txBody>
      </p:sp>
      <p:sp>
        <p:nvSpPr>
          <p:cNvPr id="59447" name="AutoShape 96">
            <a:extLst>
              <a:ext uri="{FF2B5EF4-FFF2-40B4-BE49-F238E27FC236}">
                <a16:creationId xmlns:a16="http://schemas.microsoft.com/office/drawing/2014/main" id="{EFE3ED91-6893-4BA0-B3CA-6B78DF8FAAFB}"/>
              </a:ext>
            </a:extLst>
          </p:cNvPr>
          <p:cNvSpPr>
            <a:spLocks noChangeArrowheads="1"/>
          </p:cNvSpPr>
          <p:nvPr/>
        </p:nvSpPr>
        <p:spPr bwMode="auto">
          <a:xfrm>
            <a:off x="7726105" y="2436590"/>
            <a:ext cx="806335" cy="375710"/>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2" name="Text Box 4">
            <a:extLst>
              <a:ext uri="{FF2B5EF4-FFF2-40B4-BE49-F238E27FC236}">
                <a16:creationId xmlns:a16="http://schemas.microsoft.com/office/drawing/2014/main" id="{1C816ECB-1591-4D65-AA16-4ABDA18B0124}"/>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建堆后，堆排序举例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4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4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4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4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4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4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4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939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94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4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40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94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94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94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94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4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4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4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942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43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943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94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4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94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4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9" grpId="0" animBg="1"/>
      <p:bldP spid="59400" grpId="0" animBg="1"/>
      <p:bldP spid="59401" grpId="0" animBg="1"/>
      <p:bldP spid="59402" grpId="0" animBg="1"/>
      <p:bldP spid="59419" grpId="0" animBg="1"/>
      <p:bldP spid="59420" grpId="0" animBg="1"/>
      <p:bldP spid="59421" grpId="0" animBg="1"/>
      <p:bldP spid="59422" grpId="0" animBg="1"/>
      <p:bldP spid="59423" grpId="0" animBg="1"/>
      <p:bldP spid="59424" grpId="0" animBg="1"/>
      <p:bldP spid="59425" grpId="0" animBg="1"/>
      <p:bldP spid="59426" grpId="0"/>
      <p:bldP spid="59427" grpId="0"/>
      <p:bldP spid="59428" grpId="0"/>
      <p:bldP spid="59429" grpId="0"/>
      <p:bldP spid="59430" grpId="0"/>
      <p:bldP spid="59431" grpId="0"/>
      <p:bldP spid="59438" grpId="0" animBg="1"/>
      <p:bldP spid="59439" grpId="0" animBg="1"/>
      <p:bldP spid="59440" grpId="0" animBg="1"/>
      <p:bldP spid="59441" grpId="0" animBg="1"/>
      <p:bldP spid="59442" grpId="0" animBg="1"/>
      <p:bldP spid="59443" grpId="0" animBg="1"/>
      <p:bldP spid="59444" grpId="0"/>
      <p:bldP spid="59446" grpId="0" animBg="1"/>
      <p:bldP spid="59447"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3">
            <a:extLst>
              <a:ext uri="{FF2B5EF4-FFF2-40B4-BE49-F238E27FC236}">
                <a16:creationId xmlns:a16="http://schemas.microsoft.com/office/drawing/2014/main" id="{BD9140DB-2DBC-4C31-8528-A170E72B6D9E}"/>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3D225E47-EEE0-4982-AFD5-DD7A88CC7987}" type="slidenum">
              <a:rPr lang="zh-CN" altLang="en-US" sz="2400">
                <a:solidFill>
                  <a:srgbClr val="000000"/>
                </a:solidFill>
              </a:rPr>
              <a:pPr algn="r" eaLnBrk="1" hangingPunct="1">
                <a:spcBef>
                  <a:spcPct val="50000"/>
                </a:spcBef>
                <a:buClrTx/>
                <a:buSzTx/>
                <a:buFont typeface="Arial" panose="020B0604020202020204" pitchFamily="34" charset="0"/>
                <a:buNone/>
              </a:pPr>
              <a:t>74</a:t>
            </a:fld>
            <a:endParaRPr lang="en-US" altLang="zh-CN" sz="2400"/>
          </a:p>
        </p:txBody>
      </p:sp>
      <p:sp>
        <p:nvSpPr>
          <p:cNvPr id="60423" name="Line 56">
            <a:extLst>
              <a:ext uri="{FF2B5EF4-FFF2-40B4-BE49-F238E27FC236}">
                <a16:creationId xmlns:a16="http://schemas.microsoft.com/office/drawing/2014/main" id="{3DA16B7D-618B-4A43-ADAC-5486011A6CC9}"/>
              </a:ext>
            </a:extLst>
          </p:cNvPr>
          <p:cNvSpPr>
            <a:spLocks noChangeShapeType="1"/>
          </p:cNvSpPr>
          <p:nvPr/>
        </p:nvSpPr>
        <p:spPr bwMode="auto">
          <a:xfrm flipH="1">
            <a:off x="7105737" y="2988363"/>
            <a:ext cx="207290" cy="439133"/>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24" name="Line 57">
            <a:extLst>
              <a:ext uri="{FF2B5EF4-FFF2-40B4-BE49-F238E27FC236}">
                <a16:creationId xmlns:a16="http://schemas.microsoft.com/office/drawing/2014/main" id="{C45E7EC0-D808-4D0F-A989-1C689355EF8B}"/>
              </a:ext>
            </a:extLst>
          </p:cNvPr>
          <p:cNvSpPr>
            <a:spLocks noChangeShapeType="1"/>
          </p:cNvSpPr>
          <p:nvPr/>
        </p:nvSpPr>
        <p:spPr bwMode="auto">
          <a:xfrm>
            <a:off x="6760254" y="2235563"/>
            <a:ext cx="552773" cy="627333"/>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25" name="Line 58">
            <a:extLst>
              <a:ext uri="{FF2B5EF4-FFF2-40B4-BE49-F238E27FC236}">
                <a16:creationId xmlns:a16="http://schemas.microsoft.com/office/drawing/2014/main" id="{AB261AF7-1619-4210-BFBB-FBB67C6EC717}"/>
              </a:ext>
            </a:extLst>
          </p:cNvPr>
          <p:cNvSpPr>
            <a:spLocks noChangeShapeType="1"/>
          </p:cNvSpPr>
          <p:nvPr/>
        </p:nvSpPr>
        <p:spPr bwMode="auto">
          <a:xfrm>
            <a:off x="6138384" y="2988363"/>
            <a:ext cx="138193" cy="376400"/>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26" name="Line 59">
            <a:extLst>
              <a:ext uri="{FF2B5EF4-FFF2-40B4-BE49-F238E27FC236}">
                <a16:creationId xmlns:a16="http://schemas.microsoft.com/office/drawing/2014/main" id="{8EB2FBAB-2CC5-4548-8B6B-FF632F473390}"/>
              </a:ext>
            </a:extLst>
          </p:cNvPr>
          <p:cNvSpPr>
            <a:spLocks noChangeShapeType="1"/>
          </p:cNvSpPr>
          <p:nvPr/>
        </p:nvSpPr>
        <p:spPr bwMode="auto">
          <a:xfrm flipH="1">
            <a:off x="5447418" y="2235563"/>
            <a:ext cx="1105546" cy="1254666"/>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27" name="Line 60">
            <a:extLst>
              <a:ext uri="{FF2B5EF4-FFF2-40B4-BE49-F238E27FC236}">
                <a16:creationId xmlns:a16="http://schemas.microsoft.com/office/drawing/2014/main" id="{B7905518-259B-447D-A6C7-FE5995B2D920}"/>
              </a:ext>
            </a:extLst>
          </p:cNvPr>
          <p:cNvSpPr>
            <a:spLocks noChangeShapeType="1"/>
          </p:cNvSpPr>
          <p:nvPr/>
        </p:nvSpPr>
        <p:spPr bwMode="auto">
          <a:xfrm flipH="1">
            <a:off x="3460890" y="2988363"/>
            <a:ext cx="207290" cy="439133"/>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28" name="Line 61">
            <a:extLst>
              <a:ext uri="{FF2B5EF4-FFF2-40B4-BE49-F238E27FC236}">
                <a16:creationId xmlns:a16="http://schemas.microsoft.com/office/drawing/2014/main" id="{45EF9935-95CC-458E-8F39-8C4CCF42D950}"/>
              </a:ext>
            </a:extLst>
          </p:cNvPr>
          <p:cNvSpPr>
            <a:spLocks noChangeShapeType="1"/>
          </p:cNvSpPr>
          <p:nvPr/>
        </p:nvSpPr>
        <p:spPr bwMode="auto">
          <a:xfrm>
            <a:off x="2493538" y="2988363"/>
            <a:ext cx="138193" cy="37640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29" name="Line 62">
            <a:extLst>
              <a:ext uri="{FF2B5EF4-FFF2-40B4-BE49-F238E27FC236}">
                <a16:creationId xmlns:a16="http://schemas.microsoft.com/office/drawing/2014/main" id="{C9AEECB5-F1F0-4F62-9FF8-96D9A077F52E}"/>
              </a:ext>
            </a:extLst>
          </p:cNvPr>
          <p:cNvSpPr>
            <a:spLocks noChangeShapeType="1"/>
          </p:cNvSpPr>
          <p:nvPr/>
        </p:nvSpPr>
        <p:spPr bwMode="auto">
          <a:xfrm>
            <a:off x="3253601" y="2235563"/>
            <a:ext cx="552773" cy="627333"/>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30" name="Line 63">
            <a:extLst>
              <a:ext uri="{FF2B5EF4-FFF2-40B4-BE49-F238E27FC236}">
                <a16:creationId xmlns:a16="http://schemas.microsoft.com/office/drawing/2014/main" id="{159DBD97-F732-4CF2-AE15-54435D621F91}"/>
              </a:ext>
            </a:extLst>
          </p:cNvPr>
          <p:cNvSpPr>
            <a:spLocks noChangeShapeType="1"/>
          </p:cNvSpPr>
          <p:nvPr/>
        </p:nvSpPr>
        <p:spPr bwMode="auto">
          <a:xfrm flipH="1">
            <a:off x="1802572" y="2235563"/>
            <a:ext cx="1105546" cy="1254666"/>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31" name="Oval 64">
            <a:extLst>
              <a:ext uri="{FF2B5EF4-FFF2-40B4-BE49-F238E27FC236}">
                <a16:creationId xmlns:a16="http://schemas.microsoft.com/office/drawing/2014/main" id="{226EC136-00D1-4122-8CBA-4456BFD7E598}"/>
              </a:ext>
            </a:extLst>
          </p:cNvPr>
          <p:cNvSpPr>
            <a:spLocks noChangeArrowheads="1"/>
          </p:cNvSpPr>
          <p:nvPr/>
        </p:nvSpPr>
        <p:spPr bwMode="auto">
          <a:xfrm>
            <a:off x="2839021" y="1921896"/>
            <a:ext cx="483676" cy="439133"/>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0432" name="Oval 65">
            <a:extLst>
              <a:ext uri="{FF2B5EF4-FFF2-40B4-BE49-F238E27FC236}">
                <a16:creationId xmlns:a16="http://schemas.microsoft.com/office/drawing/2014/main" id="{7A269EDC-57F1-4C0C-8B4A-714A419B9A2F}"/>
              </a:ext>
            </a:extLst>
          </p:cNvPr>
          <p:cNvSpPr>
            <a:spLocks noChangeArrowheads="1"/>
          </p:cNvSpPr>
          <p:nvPr/>
        </p:nvSpPr>
        <p:spPr bwMode="auto">
          <a:xfrm>
            <a:off x="2148055" y="2611963"/>
            <a:ext cx="483676" cy="439133"/>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25*</a:t>
            </a:r>
            <a:endParaRPr lang="zh-CN" altLang="en-US" sz="2400" i="0"/>
          </a:p>
        </p:txBody>
      </p:sp>
      <p:sp>
        <p:nvSpPr>
          <p:cNvPr id="60433" name="Oval 66">
            <a:extLst>
              <a:ext uri="{FF2B5EF4-FFF2-40B4-BE49-F238E27FC236}">
                <a16:creationId xmlns:a16="http://schemas.microsoft.com/office/drawing/2014/main" id="{8B6CF758-C465-480A-92AD-0C5AB78E56C4}"/>
              </a:ext>
            </a:extLst>
          </p:cNvPr>
          <p:cNvSpPr>
            <a:spLocks noChangeArrowheads="1"/>
          </p:cNvSpPr>
          <p:nvPr/>
        </p:nvSpPr>
        <p:spPr bwMode="auto">
          <a:xfrm>
            <a:off x="1457089" y="3364763"/>
            <a:ext cx="482237" cy="439133"/>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08</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0434" name="Oval 67">
            <a:extLst>
              <a:ext uri="{FF2B5EF4-FFF2-40B4-BE49-F238E27FC236}">
                <a16:creationId xmlns:a16="http://schemas.microsoft.com/office/drawing/2014/main" id="{464F962F-ECEE-4361-86A1-83071D29954B}"/>
              </a:ext>
            </a:extLst>
          </p:cNvPr>
          <p:cNvSpPr>
            <a:spLocks noChangeArrowheads="1"/>
          </p:cNvSpPr>
          <p:nvPr/>
        </p:nvSpPr>
        <p:spPr bwMode="auto">
          <a:xfrm>
            <a:off x="3531427" y="2611963"/>
            <a:ext cx="482237" cy="439133"/>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21</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0435" name="Oval 68">
            <a:extLst>
              <a:ext uri="{FF2B5EF4-FFF2-40B4-BE49-F238E27FC236}">
                <a16:creationId xmlns:a16="http://schemas.microsoft.com/office/drawing/2014/main" id="{F6FCF553-7E8C-4B09-A114-BE3A5A19232F}"/>
              </a:ext>
            </a:extLst>
          </p:cNvPr>
          <p:cNvSpPr>
            <a:spLocks noChangeArrowheads="1"/>
          </p:cNvSpPr>
          <p:nvPr/>
        </p:nvSpPr>
        <p:spPr bwMode="auto">
          <a:xfrm>
            <a:off x="2424441" y="3364763"/>
            <a:ext cx="483676" cy="439133"/>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16</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0436" name="Oval 69">
            <a:extLst>
              <a:ext uri="{FF2B5EF4-FFF2-40B4-BE49-F238E27FC236}">
                <a16:creationId xmlns:a16="http://schemas.microsoft.com/office/drawing/2014/main" id="{D3F4E70D-7662-48F6-9A90-53C830003234}"/>
              </a:ext>
            </a:extLst>
          </p:cNvPr>
          <p:cNvSpPr>
            <a:spLocks noChangeArrowheads="1"/>
          </p:cNvSpPr>
          <p:nvPr/>
        </p:nvSpPr>
        <p:spPr bwMode="auto">
          <a:xfrm>
            <a:off x="3184504" y="3364763"/>
            <a:ext cx="483676" cy="439133"/>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0437" name="Text Box 70">
            <a:extLst>
              <a:ext uri="{FF2B5EF4-FFF2-40B4-BE49-F238E27FC236}">
                <a16:creationId xmlns:a16="http://schemas.microsoft.com/office/drawing/2014/main" id="{28F8CC9B-BD7B-4474-98B8-9491C33A4A9F}"/>
              </a:ext>
            </a:extLst>
          </p:cNvPr>
          <p:cNvSpPr>
            <a:spLocks noChangeArrowheads="1"/>
          </p:cNvSpPr>
          <p:nvPr/>
        </p:nvSpPr>
        <p:spPr bwMode="auto">
          <a:xfrm>
            <a:off x="2649005" y="1670963"/>
            <a:ext cx="336846" cy="45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0</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0438" name="Text Box 71">
            <a:extLst>
              <a:ext uri="{FF2B5EF4-FFF2-40B4-BE49-F238E27FC236}">
                <a16:creationId xmlns:a16="http://schemas.microsoft.com/office/drawing/2014/main" id="{D5640A45-FD71-4017-A9AE-E232EFD0CA60}"/>
              </a:ext>
            </a:extLst>
          </p:cNvPr>
          <p:cNvSpPr>
            <a:spLocks noChangeArrowheads="1"/>
          </p:cNvSpPr>
          <p:nvPr/>
        </p:nvSpPr>
        <p:spPr bwMode="auto">
          <a:xfrm>
            <a:off x="2027136" y="2286534"/>
            <a:ext cx="336846" cy="45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0439" name="Text Box 72">
            <a:extLst>
              <a:ext uri="{FF2B5EF4-FFF2-40B4-BE49-F238E27FC236}">
                <a16:creationId xmlns:a16="http://schemas.microsoft.com/office/drawing/2014/main" id="{4D5F5911-018F-40D9-BFB0-C01CA0C4EB02}"/>
              </a:ext>
            </a:extLst>
          </p:cNvPr>
          <p:cNvSpPr>
            <a:spLocks noChangeArrowheads="1"/>
          </p:cNvSpPr>
          <p:nvPr/>
        </p:nvSpPr>
        <p:spPr bwMode="auto">
          <a:xfrm>
            <a:off x="3961841" y="2412000"/>
            <a:ext cx="336846" cy="45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0440" name="Text Box 73">
            <a:extLst>
              <a:ext uri="{FF2B5EF4-FFF2-40B4-BE49-F238E27FC236}">
                <a16:creationId xmlns:a16="http://schemas.microsoft.com/office/drawing/2014/main" id="{9A2DB7FF-2AB6-45AF-9023-E501C85456F5}"/>
              </a:ext>
            </a:extLst>
          </p:cNvPr>
          <p:cNvSpPr>
            <a:spLocks noChangeArrowheads="1"/>
          </p:cNvSpPr>
          <p:nvPr/>
        </p:nvSpPr>
        <p:spPr bwMode="auto">
          <a:xfrm>
            <a:off x="1387992" y="3051096"/>
            <a:ext cx="336846" cy="45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0441" name="Text Box 74">
            <a:extLst>
              <a:ext uri="{FF2B5EF4-FFF2-40B4-BE49-F238E27FC236}">
                <a16:creationId xmlns:a16="http://schemas.microsoft.com/office/drawing/2014/main" id="{978D4294-EA00-4C80-9BCA-A2120B871DF4}"/>
              </a:ext>
            </a:extLst>
          </p:cNvPr>
          <p:cNvSpPr>
            <a:spLocks noChangeArrowheads="1"/>
          </p:cNvSpPr>
          <p:nvPr/>
        </p:nvSpPr>
        <p:spPr bwMode="auto">
          <a:xfrm>
            <a:off x="2631731" y="3051096"/>
            <a:ext cx="336846" cy="45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0442" name="Text Box 75">
            <a:extLst>
              <a:ext uri="{FF2B5EF4-FFF2-40B4-BE49-F238E27FC236}">
                <a16:creationId xmlns:a16="http://schemas.microsoft.com/office/drawing/2014/main" id="{A94EF395-C210-44BC-BE5E-25CBCC9AC076}"/>
              </a:ext>
            </a:extLst>
          </p:cNvPr>
          <p:cNvSpPr>
            <a:spLocks noChangeArrowheads="1"/>
          </p:cNvSpPr>
          <p:nvPr/>
        </p:nvSpPr>
        <p:spPr bwMode="auto">
          <a:xfrm>
            <a:off x="3132682" y="3051096"/>
            <a:ext cx="336846" cy="45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0443" name="AutoShape 76">
            <a:extLst>
              <a:ext uri="{FF2B5EF4-FFF2-40B4-BE49-F238E27FC236}">
                <a16:creationId xmlns:a16="http://schemas.microsoft.com/office/drawing/2014/main" id="{D672E759-F8A8-41BA-9BB5-3955E6E4F6E2}"/>
              </a:ext>
            </a:extLst>
          </p:cNvPr>
          <p:cNvSpPr>
            <a:spLocks noChangeArrowheads="1"/>
          </p:cNvSpPr>
          <p:nvPr/>
        </p:nvSpPr>
        <p:spPr bwMode="auto">
          <a:xfrm>
            <a:off x="4497340" y="2674696"/>
            <a:ext cx="829159" cy="376400"/>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60444" name="Oval 77">
            <a:extLst>
              <a:ext uri="{FF2B5EF4-FFF2-40B4-BE49-F238E27FC236}">
                <a16:creationId xmlns:a16="http://schemas.microsoft.com/office/drawing/2014/main" id="{202009FE-E7AB-4F02-82E5-83040D583C54}"/>
              </a:ext>
            </a:extLst>
          </p:cNvPr>
          <p:cNvSpPr>
            <a:spLocks noChangeArrowheads="1"/>
          </p:cNvSpPr>
          <p:nvPr/>
        </p:nvSpPr>
        <p:spPr bwMode="auto">
          <a:xfrm>
            <a:off x="6414770" y="1921896"/>
            <a:ext cx="482237" cy="439133"/>
          </a:xfrm>
          <a:prstGeom prst="ellipse">
            <a:avLst/>
          </a:prstGeom>
          <a:gradFill rotWithShape="0">
            <a:gsLst>
              <a:gs pos="0">
                <a:srgbClr val="FFFFFF"/>
              </a:gs>
              <a:gs pos="100000">
                <a:srgbClr val="007474"/>
              </a:gs>
            </a:gsLst>
            <a:lin ang="2700000" scaled="1"/>
          </a:gradFill>
          <a:ln w="9525">
            <a:solidFill>
              <a:srgbClr val="00FFFF"/>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16</a:t>
            </a:r>
            <a:endParaRPr lang="zh-CN" altLang="en-US" sz="2400" i="0">
              <a:solidFill>
                <a:srgbClr val="00FFFF"/>
              </a:solidFill>
              <a:latin typeface="Times New Roman" panose="02020603050405020304" pitchFamily="18" charset="0"/>
              <a:sym typeface="Times New Roman" panose="02020603050405020304" pitchFamily="18" charset="0"/>
            </a:endParaRPr>
          </a:p>
        </p:txBody>
      </p:sp>
      <p:sp>
        <p:nvSpPr>
          <p:cNvPr id="60445" name="Oval 78">
            <a:extLst>
              <a:ext uri="{FF2B5EF4-FFF2-40B4-BE49-F238E27FC236}">
                <a16:creationId xmlns:a16="http://schemas.microsoft.com/office/drawing/2014/main" id="{586D06DD-CB03-44F1-A07C-DA8215669CEC}"/>
              </a:ext>
            </a:extLst>
          </p:cNvPr>
          <p:cNvSpPr>
            <a:spLocks noChangeArrowheads="1"/>
          </p:cNvSpPr>
          <p:nvPr/>
        </p:nvSpPr>
        <p:spPr bwMode="auto">
          <a:xfrm>
            <a:off x="5792901" y="2611963"/>
            <a:ext cx="483676" cy="439133"/>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0446" name="Oval 79">
            <a:extLst>
              <a:ext uri="{FF2B5EF4-FFF2-40B4-BE49-F238E27FC236}">
                <a16:creationId xmlns:a16="http://schemas.microsoft.com/office/drawing/2014/main" id="{23BB8A80-6738-4BE8-84F4-3DEA0D5DDF66}"/>
              </a:ext>
            </a:extLst>
          </p:cNvPr>
          <p:cNvSpPr>
            <a:spLocks noChangeArrowheads="1"/>
          </p:cNvSpPr>
          <p:nvPr/>
        </p:nvSpPr>
        <p:spPr bwMode="auto">
          <a:xfrm>
            <a:off x="5101935" y="3364763"/>
            <a:ext cx="482237" cy="439133"/>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08</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0447" name="Oval 80">
            <a:extLst>
              <a:ext uri="{FF2B5EF4-FFF2-40B4-BE49-F238E27FC236}">
                <a16:creationId xmlns:a16="http://schemas.microsoft.com/office/drawing/2014/main" id="{EEEFBB40-0572-439B-B928-6EF64B489F14}"/>
              </a:ext>
            </a:extLst>
          </p:cNvPr>
          <p:cNvSpPr>
            <a:spLocks noChangeArrowheads="1"/>
          </p:cNvSpPr>
          <p:nvPr/>
        </p:nvSpPr>
        <p:spPr bwMode="auto">
          <a:xfrm>
            <a:off x="6069287" y="3364763"/>
            <a:ext cx="483676" cy="439133"/>
          </a:xfrm>
          <a:prstGeom prst="ellipse">
            <a:avLst/>
          </a:prstGeom>
          <a:gradFill rotWithShape="0">
            <a:gsLst>
              <a:gs pos="0">
                <a:srgbClr val="FFFFFF"/>
              </a:gs>
              <a:gs pos="100000">
                <a:srgbClr val="007474"/>
              </a:gs>
            </a:gsLst>
            <a:lin ang="2700000" scaled="1"/>
          </a:gradFill>
          <a:ln w="9525">
            <a:solidFill>
              <a:srgbClr val="00FFFF"/>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25</a:t>
            </a:r>
            <a:endParaRPr lang="zh-CN" altLang="en-US" sz="2400" i="0">
              <a:solidFill>
                <a:srgbClr val="00FFFF"/>
              </a:solidFill>
              <a:latin typeface="Times New Roman" panose="02020603050405020304" pitchFamily="18" charset="0"/>
              <a:sym typeface="Times New Roman" panose="02020603050405020304" pitchFamily="18" charset="0"/>
            </a:endParaRPr>
          </a:p>
        </p:txBody>
      </p:sp>
      <p:sp>
        <p:nvSpPr>
          <p:cNvPr id="60448" name="Oval 81">
            <a:extLst>
              <a:ext uri="{FF2B5EF4-FFF2-40B4-BE49-F238E27FC236}">
                <a16:creationId xmlns:a16="http://schemas.microsoft.com/office/drawing/2014/main" id="{9014ACC7-DC2C-4100-99C3-C80C4DF9D986}"/>
              </a:ext>
            </a:extLst>
          </p:cNvPr>
          <p:cNvSpPr>
            <a:spLocks noChangeArrowheads="1"/>
          </p:cNvSpPr>
          <p:nvPr/>
        </p:nvSpPr>
        <p:spPr bwMode="auto">
          <a:xfrm>
            <a:off x="7105737" y="2611963"/>
            <a:ext cx="483676" cy="439133"/>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21</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0449" name="Oval 82">
            <a:extLst>
              <a:ext uri="{FF2B5EF4-FFF2-40B4-BE49-F238E27FC236}">
                <a16:creationId xmlns:a16="http://schemas.microsoft.com/office/drawing/2014/main" id="{81BDD6F5-6329-430E-8AD5-B8ED31C077AB}"/>
              </a:ext>
            </a:extLst>
          </p:cNvPr>
          <p:cNvSpPr>
            <a:spLocks noChangeArrowheads="1"/>
          </p:cNvSpPr>
          <p:nvPr/>
        </p:nvSpPr>
        <p:spPr bwMode="auto">
          <a:xfrm>
            <a:off x="6829350" y="3364763"/>
            <a:ext cx="483676" cy="439133"/>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0450" name="Text Box 83">
            <a:extLst>
              <a:ext uri="{FF2B5EF4-FFF2-40B4-BE49-F238E27FC236}">
                <a16:creationId xmlns:a16="http://schemas.microsoft.com/office/drawing/2014/main" id="{C1303254-5B87-4A1D-A859-DFB396C8DBF7}"/>
              </a:ext>
            </a:extLst>
          </p:cNvPr>
          <p:cNvSpPr>
            <a:spLocks noChangeArrowheads="1"/>
          </p:cNvSpPr>
          <p:nvPr/>
        </p:nvSpPr>
        <p:spPr bwMode="auto">
          <a:xfrm>
            <a:off x="6293851" y="1659200"/>
            <a:ext cx="336846" cy="45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0</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0451" name="Text Box 84">
            <a:extLst>
              <a:ext uri="{FF2B5EF4-FFF2-40B4-BE49-F238E27FC236}">
                <a16:creationId xmlns:a16="http://schemas.microsoft.com/office/drawing/2014/main" id="{A53B60BE-FB55-44FC-B1AD-0284F84D9BE7}"/>
              </a:ext>
            </a:extLst>
          </p:cNvPr>
          <p:cNvSpPr>
            <a:spLocks noChangeArrowheads="1"/>
          </p:cNvSpPr>
          <p:nvPr/>
        </p:nvSpPr>
        <p:spPr bwMode="auto">
          <a:xfrm>
            <a:off x="7537590" y="2473427"/>
            <a:ext cx="336846" cy="45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0452" name="Text Box 85">
            <a:extLst>
              <a:ext uri="{FF2B5EF4-FFF2-40B4-BE49-F238E27FC236}">
                <a16:creationId xmlns:a16="http://schemas.microsoft.com/office/drawing/2014/main" id="{0DE93817-1FEC-4A74-B3BD-DF1AF4761499}"/>
              </a:ext>
            </a:extLst>
          </p:cNvPr>
          <p:cNvSpPr>
            <a:spLocks noChangeArrowheads="1"/>
          </p:cNvSpPr>
          <p:nvPr/>
        </p:nvSpPr>
        <p:spPr bwMode="auto">
          <a:xfrm>
            <a:off x="6708431" y="3102067"/>
            <a:ext cx="336846" cy="45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0453" name="Text Box 86">
            <a:extLst>
              <a:ext uri="{FF2B5EF4-FFF2-40B4-BE49-F238E27FC236}">
                <a16:creationId xmlns:a16="http://schemas.microsoft.com/office/drawing/2014/main" id="{0988BF88-9FD6-4AF1-9056-FE11205AEE19}"/>
              </a:ext>
            </a:extLst>
          </p:cNvPr>
          <p:cNvSpPr>
            <a:spLocks noChangeArrowheads="1"/>
          </p:cNvSpPr>
          <p:nvPr/>
        </p:nvSpPr>
        <p:spPr bwMode="auto">
          <a:xfrm>
            <a:off x="6345674" y="3102067"/>
            <a:ext cx="336846" cy="45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0454" name="Text Box 87">
            <a:extLst>
              <a:ext uri="{FF2B5EF4-FFF2-40B4-BE49-F238E27FC236}">
                <a16:creationId xmlns:a16="http://schemas.microsoft.com/office/drawing/2014/main" id="{66FB552F-ED6D-45CE-9421-BEC13E5BC18D}"/>
              </a:ext>
            </a:extLst>
          </p:cNvPr>
          <p:cNvSpPr>
            <a:spLocks noChangeArrowheads="1"/>
          </p:cNvSpPr>
          <p:nvPr/>
        </p:nvSpPr>
        <p:spPr bwMode="auto">
          <a:xfrm>
            <a:off x="4981016" y="3102067"/>
            <a:ext cx="336846" cy="45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dirty="0">
                <a:solidFill>
                  <a:srgbClr val="000000"/>
                </a:solidFill>
                <a:latin typeface="Times New Roman" panose="02020603050405020304" pitchFamily="18" charset="0"/>
                <a:sym typeface="Times New Roman" panose="02020603050405020304" pitchFamily="18" charset="0"/>
              </a:rPr>
              <a:t>3</a:t>
            </a:r>
            <a:endParaRPr lang="zh-CN" altLang="en-US" sz="2400" i="0" dirty="0">
              <a:solidFill>
                <a:schemeClr val="bg1"/>
              </a:solidFill>
              <a:latin typeface="Times New Roman" panose="02020603050405020304" pitchFamily="18" charset="0"/>
              <a:sym typeface="Times New Roman" panose="02020603050405020304" pitchFamily="18" charset="0"/>
            </a:endParaRPr>
          </a:p>
        </p:txBody>
      </p:sp>
      <p:sp>
        <p:nvSpPr>
          <p:cNvPr id="60455" name="Text Box 88">
            <a:extLst>
              <a:ext uri="{FF2B5EF4-FFF2-40B4-BE49-F238E27FC236}">
                <a16:creationId xmlns:a16="http://schemas.microsoft.com/office/drawing/2014/main" id="{310632E7-CE7C-4F62-BC70-8263C6DAA923}"/>
              </a:ext>
            </a:extLst>
          </p:cNvPr>
          <p:cNvSpPr>
            <a:spLocks noChangeArrowheads="1"/>
          </p:cNvSpPr>
          <p:nvPr/>
        </p:nvSpPr>
        <p:spPr bwMode="auto">
          <a:xfrm>
            <a:off x="5585611" y="2361029"/>
            <a:ext cx="338285" cy="457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0456" name="Rectangle 89" descr="永恒">
            <a:extLst>
              <a:ext uri="{FF2B5EF4-FFF2-40B4-BE49-F238E27FC236}">
                <a16:creationId xmlns:a16="http://schemas.microsoft.com/office/drawing/2014/main" id="{F92F972D-63F9-4DCC-B020-DF34A82404F5}"/>
              </a:ext>
            </a:extLst>
          </p:cNvPr>
          <p:cNvSpPr>
            <a:spLocks noChangeArrowheads="1"/>
          </p:cNvSpPr>
          <p:nvPr/>
        </p:nvSpPr>
        <p:spPr bwMode="auto">
          <a:xfrm>
            <a:off x="1249799" y="4305762"/>
            <a:ext cx="2971154" cy="439133"/>
          </a:xfrm>
          <a:prstGeom prst="rect">
            <a:avLst/>
          </a:prstGeom>
          <a:blipFill dpi="0" rotWithShape="0">
            <a:blip r:embed="rId2"/>
            <a:srcRect/>
            <a:tile tx="0" ty="0" sx="100000" sy="100000" flip="none" algn="tl"/>
          </a:blip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25  25* 21  08  16  </a:t>
            </a: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0457" name="Line 90">
            <a:extLst>
              <a:ext uri="{FF2B5EF4-FFF2-40B4-BE49-F238E27FC236}">
                <a16:creationId xmlns:a16="http://schemas.microsoft.com/office/drawing/2014/main" id="{35258BBA-812A-46E9-8A32-9E8B4076D5C0}"/>
              </a:ext>
            </a:extLst>
          </p:cNvPr>
          <p:cNvSpPr>
            <a:spLocks noChangeShapeType="1"/>
          </p:cNvSpPr>
          <p:nvPr/>
        </p:nvSpPr>
        <p:spPr bwMode="auto">
          <a:xfrm>
            <a:off x="1733475" y="4305762"/>
            <a:ext cx="1440" cy="439133"/>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58" name="Line 91">
            <a:extLst>
              <a:ext uri="{FF2B5EF4-FFF2-40B4-BE49-F238E27FC236}">
                <a16:creationId xmlns:a16="http://schemas.microsoft.com/office/drawing/2014/main" id="{5DE946E6-1B4C-4819-834A-9CBD851480C8}"/>
              </a:ext>
            </a:extLst>
          </p:cNvPr>
          <p:cNvSpPr>
            <a:spLocks noChangeShapeType="1"/>
          </p:cNvSpPr>
          <p:nvPr/>
        </p:nvSpPr>
        <p:spPr bwMode="auto">
          <a:xfrm>
            <a:off x="2286248" y="4305762"/>
            <a:ext cx="1440" cy="439133"/>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59" name="Line 92">
            <a:extLst>
              <a:ext uri="{FF2B5EF4-FFF2-40B4-BE49-F238E27FC236}">
                <a16:creationId xmlns:a16="http://schemas.microsoft.com/office/drawing/2014/main" id="{A557BE07-063E-41CA-BD3A-6997B0831FF0}"/>
              </a:ext>
            </a:extLst>
          </p:cNvPr>
          <p:cNvSpPr>
            <a:spLocks noChangeShapeType="1"/>
          </p:cNvSpPr>
          <p:nvPr/>
        </p:nvSpPr>
        <p:spPr bwMode="auto">
          <a:xfrm>
            <a:off x="2769924" y="4305762"/>
            <a:ext cx="1440" cy="439133"/>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60" name="Line 93">
            <a:extLst>
              <a:ext uri="{FF2B5EF4-FFF2-40B4-BE49-F238E27FC236}">
                <a16:creationId xmlns:a16="http://schemas.microsoft.com/office/drawing/2014/main" id="{9D0AA4CD-ABFA-4D1D-A539-EF27F674B83E}"/>
              </a:ext>
            </a:extLst>
          </p:cNvPr>
          <p:cNvSpPr>
            <a:spLocks noChangeShapeType="1"/>
          </p:cNvSpPr>
          <p:nvPr/>
        </p:nvSpPr>
        <p:spPr bwMode="auto">
          <a:xfrm>
            <a:off x="3253601" y="4305762"/>
            <a:ext cx="1440" cy="439133"/>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61" name="Line 94">
            <a:extLst>
              <a:ext uri="{FF2B5EF4-FFF2-40B4-BE49-F238E27FC236}">
                <a16:creationId xmlns:a16="http://schemas.microsoft.com/office/drawing/2014/main" id="{83F8B25B-9716-41F1-B962-572D0B46AA7A}"/>
              </a:ext>
            </a:extLst>
          </p:cNvPr>
          <p:cNvSpPr>
            <a:spLocks noChangeShapeType="1"/>
          </p:cNvSpPr>
          <p:nvPr/>
        </p:nvSpPr>
        <p:spPr bwMode="auto">
          <a:xfrm>
            <a:off x="3737277" y="4305762"/>
            <a:ext cx="1440" cy="439133"/>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62" name="Rectangle 95" descr="永恒">
            <a:extLst>
              <a:ext uri="{FF2B5EF4-FFF2-40B4-BE49-F238E27FC236}">
                <a16:creationId xmlns:a16="http://schemas.microsoft.com/office/drawing/2014/main" id="{835090B8-9463-4BE1-A58B-B8216888367C}"/>
              </a:ext>
            </a:extLst>
          </p:cNvPr>
          <p:cNvSpPr>
            <a:spLocks noChangeArrowheads="1"/>
          </p:cNvSpPr>
          <p:nvPr/>
        </p:nvSpPr>
        <p:spPr bwMode="auto">
          <a:xfrm>
            <a:off x="5257402" y="4305762"/>
            <a:ext cx="2968275" cy="439133"/>
          </a:xfrm>
          <a:prstGeom prst="rect">
            <a:avLst/>
          </a:prstGeom>
          <a:blipFill dpi="0" rotWithShape="0">
            <a:blip r:embed="rId2"/>
            <a:srcRect/>
            <a:tile tx="0" ty="0" sx="100000" sy="100000" flip="none" algn="tl"/>
          </a:blip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16  25* 21  08  </a:t>
            </a:r>
            <a:r>
              <a:rPr lang="zh-CN" altLang="en-US" sz="2400" b="1" i="0">
                <a:solidFill>
                  <a:schemeClr val="bg2"/>
                </a:solidFill>
                <a:latin typeface="Times New Roman" panose="02020603050405020304" pitchFamily="18" charset="0"/>
                <a:sym typeface="Times New Roman" panose="02020603050405020304" pitchFamily="18" charset="0"/>
              </a:rPr>
              <a:t>25</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0463" name="Line 96">
            <a:extLst>
              <a:ext uri="{FF2B5EF4-FFF2-40B4-BE49-F238E27FC236}">
                <a16:creationId xmlns:a16="http://schemas.microsoft.com/office/drawing/2014/main" id="{91DDF220-E800-42E1-9E58-D0BB2EB233FC}"/>
              </a:ext>
            </a:extLst>
          </p:cNvPr>
          <p:cNvSpPr>
            <a:spLocks noChangeShapeType="1"/>
          </p:cNvSpPr>
          <p:nvPr/>
        </p:nvSpPr>
        <p:spPr bwMode="auto">
          <a:xfrm>
            <a:off x="5741079" y="4305762"/>
            <a:ext cx="1440" cy="439133"/>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64" name="Line 97">
            <a:extLst>
              <a:ext uri="{FF2B5EF4-FFF2-40B4-BE49-F238E27FC236}">
                <a16:creationId xmlns:a16="http://schemas.microsoft.com/office/drawing/2014/main" id="{42C826C5-3029-4E98-9EE2-F132070E8479}"/>
              </a:ext>
            </a:extLst>
          </p:cNvPr>
          <p:cNvSpPr>
            <a:spLocks noChangeShapeType="1"/>
          </p:cNvSpPr>
          <p:nvPr/>
        </p:nvSpPr>
        <p:spPr bwMode="auto">
          <a:xfrm>
            <a:off x="6293851" y="4305762"/>
            <a:ext cx="1440" cy="439133"/>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65" name="Line 98">
            <a:extLst>
              <a:ext uri="{FF2B5EF4-FFF2-40B4-BE49-F238E27FC236}">
                <a16:creationId xmlns:a16="http://schemas.microsoft.com/office/drawing/2014/main" id="{B9B0C5D8-B025-4C4B-B395-876BEE4D4E67}"/>
              </a:ext>
            </a:extLst>
          </p:cNvPr>
          <p:cNvSpPr>
            <a:spLocks noChangeShapeType="1"/>
          </p:cNvSpPr>
          <p:nvPr/>
        </p:nvSpPr>
        <p:spPr bwMode="auto">
          <a:xfrm>
            <a:off x="6777528" y="4305762"/>
            <a:ext cx="1440" cy="439133"/>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66" name="Line 99">
            <a:extLst>
              <a:ext uri="{FF2B5EF4-FFF2-40B4-BE49-F238E27FC236}">
                <a16:creationId xmlns:a16="http://schemas.microsoft.com/office/drawing/2014/main" id="{DC785560-FA45-4769-B5C6-D2CFDB53BA73}"/>
              </a:ext>
            </a:extLst>
          </p:cNvPr>
          <p:cNvSpPr>
            <a:spLocks noChangeShapeType="1"/>
          </p:cNvSpPr>
          <p:nvPr/>
        </p:nvSpPr>
        <p:spPr bwMode="auto">
          <a:xfrm>
            <a:off x="7261204" y="4305762"/>
            <a:ext cx="1440" cy="439133"/>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67" name="Line 100">
            <a:extLst>
              <a:ext uri="{FF2B5EF4-FFF2-40B4-BE49-F238E27FC236}">
                <a16:creationId xmlns:a16="http://schemas.microsoft.com/office/drawing/2014/main" id="{BB09C0BF-17EF-4CD9-BB73-96CA13DBE952}"/>
              </a:ext>
            </a:extLst>
          </p:cNvPr>
          <p:cNvSpPr>
            <a:spLocks noChangeShapeType="1"/>
          </p:cNvSpPr>
          <p:nvPr/>
        </p:nvSpPr>
        <p:spPr bwMode="auto">
          <a:xfrm>
            <a:off x="7744880" y="4305762"/>
            <a:ext cx="1440" cy="439133"/>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68" name="Text Box 101">
            <a:extLst>
              <a:ext uri="{FF2B5EF4-FFF2-40B4-BE49-F238E27FC236}">
                <a16:creationId xmlns:a16="http://schemas.microsoft.com/office/drawing/2014/main" id="{7D6CE268-1A03-449A-8A9B-4A1CFD1A7649}"/>
              </a:ext>
            </a:extLst>
          </p:cNvPr>
          <p:cNvSpPr>
            <a:spLocks noChangeArrowheads="1"/>
          </p:cNvSpPr>
          <p:nvPr/>
        </p:nvSpPr>
        <p:spPr bwMode="auto">
          <a:xfrm>
            <a:off x="5188306" y="4933096"/>
            <a:ext cx="3415964" cy="8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交换 </a:t>
            </a:r>
            <a:r>
              <a:rPr lang="en-US" altLang="zh-CN" sz="2400" b="0" i="0" dirty="0">
                <a:solidFill>
                  <a:srgbClr val="000000"/>
                </a:solidFill>
                <a:latin typeface="+mn-ea"/>
                <a:ea typeface="+mn-ea"/>
                <a:sym typeface="Times New Roman" panose="02020603050405020304" pitchFamily="18" charset="0"/>
              </a:rPr>
              <a:t>0 </a:t>
            </a:r>
            <a:r>
              <a:rPr lang="zh-CN" altLang="en-US" sz="2400" b="0" i="0" dirty="0">
                <a:solidFill>
                  <a:srgbClr val="000000"/>
                </a:solidFill>
                <a:latin typeface="+mn-ea"/>
                <a:ea typeface="+mn-ea"/>
                <a:sym typeface="Times New Roman" panose="02020603050405020304" pitchFamily="18" charset="0"/>
              </a:rPr>
              <a:t>号与 4 号记录,</a:t>
            </a:r>
          </a:p>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4 号记录就位</a:t>
            </a:r>
            <a:endParaRPr lang="zh-CN" altLang="en-US" sz="2400" b="0" i="0" dirty="0">
              <a:solidFill>
                <a:schemeClr val="bg1"/>
              </a:solidFill>
              <a:latin typeface="+mn-ea"/>
              <a:ea typeface="+mn-ea"/>
              <a:sym typeface="Times New Roman" panose="02020603050405020304" pitchFamily="18" charset="0"/>
            </a:endParaRPr>
          </a:p>
        </p:txBody>
      </p:sp>
      <p:sp>
        <p:nvSpPr>
          <p:cNvPr id="60469" name="Text Box 102">
            <a:extLst>
              <a:ext uri="{FF2B5EF4-FFF2-40B4-BE49-F238E27FC236}">
                <a16:creationId xmlns:a16="http://schemas.microsoft.com/office/drawing/2014/main" id="{276675FF-9609-4DC7-A127-6BCE33B908B6}"/>
              </a:ext>
            </a:extLst>
          </p:cNvPr>
          <p:cNvSpPr>
            <a:spLocks noChangeArrowheads="1"/>
          </p:cNvSpPr>
          <p:nvPr/>
        </p:nvSpPr>
        <p:spPr bwMode="auto">
          <a:xfrm>
            <a:off x="1387992" y="4921333"/>
            <a:ext cx="3107908" cy="8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从 0 号到 4 号 重新</a:t>
            </a:r>
          </a:p>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调整为大顶堆</a:t>
            </a:r>
            <a:endParaRPr lang="zh-CN" altLang="en-US" sz="2400" b="0" i="0" dirty="0">
              <a:latin typeface="+mn-ea"/>
              <a:ea typeface="+mn-ea"/>
            </a:endParaRPr>
          </a:p>
        </p:txBody>
      </p:sp>
      <p:sp>
        <p:nvSpPr>
          <p:cNvPr id="60470" name="Freeform 103">
            <a:extLst>
              <a:ext uri="{FF2B5EF4-FFF2-40B4-BE49-F238E27FC236}">
                <a16:creationId xmlns:a16="http://schemas.microsoft.com/office/drawing/2014/main" id="{5859B436-5026-452C-85BC-610A09C62DE5}"/>
              </a:ext>
            </a:extLst>
          </p:cNvPr>
          <p:cNvSpPr>
            <a:spLocks noChangeArrowheads="1"/>
          </p:cNvSpPr>
          <p:nvPr/>
        </p:nvSpPr>
        <p:spPr bwMode="auto">
          <a:xfrm>
            <a:off x="1077057" y="1576863"/>
            <a:ext cx="3282089" cy="2498877"/>
          </a:xfrm>
          <a:custGeom>
            <a:avLst/>
            <a:gdLst>
              <a:gd name="T0" fmla="*/ 936 w 2280"/>
              <a:gd name="T1" fmla="*/ 216 h 1912"/>
              <a:gd name="T2" fmla="*/ 168 w 2280"/>
              <a:gd name="T3" fmla="*/ 1176 h 1912"/>
              <a:gd name="T4" fmla="*/ 168 w 2280"/>
              <a:gd name="T5" fmla="*/ 1752 h 1912"/>
              <a:gd name="T6" fmla="*/ 1176 w 2280"/>
              <a:gd name="T7" fmla="*/ 1848 h 1912"/>
              <a:gd name="T8" fmla="*/ 1416 w 2280"/>
              <a:gd name="T9" fmla="*/ 1368 h 1912"/>
              <a:gd name="T10" fmla="*/ 1656 w 2280"/>
              <a:gd name="T11" fmla="*/ 1272 h 1912"/>
              <a:gd name="T12" fmla="*/ 1992 w 2280"/>
              <a:gd name="T13" fmla="*/ 1272 h 1912"/>
              <a:gd name="T14" fmla="*/ 2184 w 2280"/>
              <a:gd name="T15" fmla="*/ 1032 h 1912"/>
              <a:gd name="T16" fmla="*/ 2184 w 2280"/>
              <a:gd name="T17" fmla="*/ 744 h 1912"/>
              <a:gd name="T18" fmla="*/ 1608 w 2280"/>
              <a:gd name="T19" fmla="*/ 120 h 1912"/>
              <a:gd name="T20" fmla="*/ 1224 w 2280"/>
              <a:gd name="T21" fmla="*/ 24 h 1912"/>
              <a:gd name="T22" fmla="*/ 936 w 2280"/>
              <a:gd name="T23" fmla="*/ 216 h 19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80"/>
              <a:gd name="T37" fmla="*/ 0 h 1912"/>
              <a:gd name="T38" fmla="*/ 2280 w 2280"/>
              <a:gd name="T39" fmla="*/ 1912 h 19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cmpd="sng">
            <a:solidFill>
              <a:schemeClr val="tx1"/>
            </a:solidFill>
            <a:prstDash val="sysDot"/>
            <a:bevel/>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i="0"/>
          </a:p>
        </p:txBody>
      </p:sp>
      <p:sp>
        <p:nvSpPr>
          <p:cNvPr id="60471" name="AutoShape 104">
            <a:extLst>
              <a:ext uri="{FF2B5EF4-FFF2-40B4-BE49-F238E27FC236}">
                <a16:creationId xmlns:a16="http://schemas.microsoft.com/office/drawing/2014/main" id="{D8BDBFF3-F2FB-491B-81EF-3670BB613CFB}"/>
              </a:ext>
            </a:extLst>
          </p:cNvPr>
          <p:cNvSpPr>
            <a:spLocks noChangeArrowheads="1"/>
          </p:cNvSpPr>
          <p:nvPr/>
        </p:nvSpPr>
        <p:spPr bwMode="auto">
          <a:xfrm>
            <a:off x="697026" y="2674696"/>
            <a:ext cx="829159" cy="376400"/>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60472" name="Line 105">
            <a:extLst>
              <a:ext uri="{FF2B5EF4-FFF2-40B4-BE49-F238E27FC236}">
                <a16:creationId xmlns:a16="http://schemas.microsoft.com/office/drawing/2014/main" id="{24FD125A-075E-42A5-A0F5-C97A7BFBB2F2}"/>
              </a:ext>
            </a:extLst>
          </p:cNvPr>
          <p:cNvSpPr>
            <a:spLocks noChangeShapeType="1"/>
          </p:cNvSpPr>
          <p:nvPr/>
        </p:nvSpPr>
        <p:spPr bwMode="auto">
          <a:xfrm flipV="1">
            <a:off x="1802572" y="2988363"/>
            <a:ext cx="276386" cy="313667"/>
          </a:xfrm>
          <a:prstGeom prst="line">
            <a:avLst/>
          </a:prstGeom>
          <a:noFill/>
          <a:ln w="28575">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73" name="Line 106">
            <a:extLst>
              <a:ext uri="{FF2B5EF4-FFF2-40B4-BE49-F238E27FC236}">
                <a16:creationId xmlns:a16="http://schemas.microsoft.com/office/drawing/2014/main" id="{C9815801-30CB-41AA-966C-3E667293955A}"/>
              </a:ext>
            </a:extLst>
          </p:cNvPr>
          <p:cNvSpPr>
            <a:spLocks noChangeShapeType="1"/>
          </p:cNvSpPr>
          <p:nvPr/>
        </p:nvSpPr>
        <p:spPr bwMode="auto">
          <a:xfrm flipV="1">
            <a:off x="2493538" y="2235563"/>
            <a:ext cx="276386" cy="313667"/>
          </a:xfrm>
          <a:prstGeom prst="line">
            <a:avLst/>
          </a:prstGeom>
          <a:noFill/>
          <a:ln w="28575">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74" name="Line 107">
            <a:extLst>
              <a:ext uri="{FF2B5EF4-FFF2-40B4-BE49-F238E27FC236}">
                <a16:creationId xmlns:a16="http://schemas.microsoft.com/office/drawing/2014/main" id="{CB133A29-2E18-49D2-8C67-116CFD17CC43}"/>
              </a:ext>
            </a:extLst>
          </p:cNvPr>
          <p:cNvSpPr>
            <a:spLocks noChangeShapeType="1"/>
          </p:cNvSpPr>
          <p:nvPr/>
        </p:nvSpPr>
        <p:spPr bwMode="auto">
          <a:xfrm flipH="1">
            <a:off x="2355345" y="2172830"/>
            <a:ext cx="276386" cy="313667"/>
          </a:xfrm>
          <a:prstGeom prst="line">
            <a:avLst/>
          </a:prstGeom>
          <a:noFill/>
          <a:ln w="28575">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75" name="Line 108">
            <a:extLst>
              <a:ext uri="{FF2B5EF4-FFF2-40B4-BE49-F238E27FC236}">
                <a16:creationId xmlns:a16="http://schemas.microsoft.com/office/drawing/2014/main" id="{C5E51FC1-5C8E-4395-B822-450640EE1B54}"/>
              </a:ext>
            </a:extLst>
          </p:cNvPr>
          <p:cNvSpPr>
            <a:spLocks noChangeShapeType="1"/>
          </p:cNvSpPr>
          <p:nvPr/>
        </p:nvSpPr>
        <p:spPr bwMode="auto">
          <a:xfrm flipH="1">
            <a:off x="1733475" y="2925629"/>
            <a:ext cx="276386" cy="313667"/>
          </a:xfrm>
          <a:prstGeom prst="line">
            <a:avLst/>
          </a:prstGeom>
          <a:noFill/>
          <a:ln w="28575">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0476" name="Freeform 109">
            <a:extLst>
              <a:ext uri="{FF2B5EF4-FFF2-40B4-BE49-F238E27FC236}">
                <a16:creationId xmlns:a16="http://schemas.microsoft.com/office/drawing/2014/main" id="{04A84C9C-C0B9-4323-B3CC-622DA8143A80}"/>
              </a:ext>
            </a:extLst>
          </p:cNvPr>
          <p:cNvSpPr>
            <a:spLocks noChangeArrowheads="1"/>
          </p:cNvSpPr>
          <p:nvPr/>
        </p:nvSpPr>
        <p:spPr bwMode="auto">
          <a:xfrm>
            <a:off x="5004048" y="1608230"/>
            <a:ext cx="3086315" cy="2415233"/>
          </a:xfrm>
          <a:custGeom>
            <a:avLst/>
            <a:gdLst>
              <a:gd name="T0" fmla="*/ 896 w 2144"/>
              <a:gd name="T1" fmla="*/ 192 h 1848"/>
              <a:gd name="T2" fmla="*/ 128 w 2144"/>
              <a:gd name="T3" fmla="*/ 1200 h 1848"/>
              <a:gd name="T4" fmla="*/ 128 w 2144"/>
              <a:gd name="T5" fmla="*/ 1680 h 1848"/>
              <a:gd name="T6" fmla="*/ 464 w 2144"/>
              <a:gd name="T7" fmla="*/ 1824 h 1848"/>
              <a:gd name="T8" fmla="*/ 704 w 2144"/>
              <a:gd name="T9" fmla="*/ 1536 h 1848"/>
              <a:gd name="T10" fmla="*/ 800 w 2144"/>
              <a:gd name="T11" fmla="*/ 1344 h 1848"/>
              <a:gd name="T12" fmla="*/ 848 w 2144"/>
              <a:gd name="T13" fmla="*/ 1296 h 1848"/>
              <a:gd name="T14" fmla="*/ 896 w 2144"/>
              <a:gd name="T15" fmla="*/ 1248 h 1848"/>
              <a:gd name="T16" fmla="*/ 992 w 2144"/>
              <a:gd name="T17" fmla="*/ 1200 h 1848"/>
              <a:gd name="T18" fmla="*/ 1280 w 2144"/>
              <a:gd name="T19" fmla="*/ 1152 h 1848"/>
              <a:gd name="T20" fmla="*/ 1712 w 2144"/>
              <a:gd name="T21" fmla="*/ 1248 h 1848"/>
              <a:gd name="T22" fmla="*/ 2000 w 2144"/>
              <a:gd name="T23" fmla="*/ 1200 h 1848"/>
              <a:gd name="T24" fmla="*/ 2144 w 2144"/>
              <a:gd name="T25" fmla="*/ 864 h 1848"/>
              <a:gd name="T26" fmla="*/ 2000 w 2144"/>
              <a:gd name="T27" fmla="*/ 480 h 1848"/>
              <a:gd name="T28" fmla="*/ 1472 w 2144"/>
              <a:gd name="T29" fmla="*/ 96 h 1848"/>
              <a:gd name="T30" fmla="*/ 1088 w 2144"/>
              <a:gd name="T31" fmla="*/ 48 h 1848"/>
              <a:gd name="T32" fmla="*/ 896 w 2144"/>
              <a:gd name="T33" fmla="*/ 192 h 18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44"/>
              <a:gd name="T52" fmla="*/ 0 h 1848"/>
              <a:gd name="T53" fmla="*/ 2144 w 2144"/>
              <a:gd name="T54" fmla="*/ 1848 h 18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cmpd="sng">
            <a:solidFill>
              <a:schemeClr val="tx1"/>
            </a:solidFill>
            <a:prstDash val="sysDot"/>
            <a:bevel/>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i="0"/>
          </a:p>
        </p:txBody>
      </p:sp>
      <p:sp>
        <p:nvSpPr>
          <p:cNvPr id="60477" name="AutoShape 110">
            <a:extLst>
              <a:ext uri="{FF2B5EF4-FFF2-40B4-BE49-F238E27FC236}">
                <a16:creationId xmlns:a16="http://schemas.microsoft.com/office/drawing/2014/main" id="{77EF2BC1-2CE9-42DB-BD62-635986C05466}"/>
              </a:ext>
            </a:extLst>
          </p:cNvPr>
          <p:cNvSpPr>
            <a:spLocks noChangeArrowheads="1"/>
          </p:cNvSpPr>
          <p:nvPr/>
        </p:nvSpPr>
        <p:spPr bwMode="auto">
          <a:xfrm>
            <a:off x="8021267" y="2676003"/>
            <a:ext cx="829159" cy="376400"/>
          </a:xfrm>
          <a:prstGeom prst="rightArrow">
            <a:avLst>
              <a:gd name="adj1" fmla="val 50000"/>
              <a:gd name="adj2" fmla="val 50000"/>
            </a:avLst>
          </a:prstGeom>
          <a:gradFill rotWithShape="0">
            <a:gsLst>
              <a:gs pos="100000">
                <a:srgbClr val="0033CC"/>
              </a:gs>
              <a:gs pos="100000">
                <a:srgbClr val="740000"/>
              </a:gs>
            </a:gsLst>
            <a:lin ang="2700000" scaled="1"/>
          </a:gradFill>
          <a:ln w="9525">
            <a:solidFill>
              <a:schemeClr val="hlink"/>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2" name="Text Box 4">
            <a:extLst>
              <a:ext uri="{FF2B5EF4-FFF2-40B4-BE49-F238E27FC236}">
                <a16:creationId xmlns:a16="http://schemas.microsoft.com/office/drawing/2014/main" id="{9AD3DF86-4923-4611-9B24-113F472B7D1E}"/>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4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4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4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045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04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4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46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4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4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04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04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04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043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04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04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4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04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4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4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4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044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04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044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047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047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47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047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047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044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6046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046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046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046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046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046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046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6042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042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042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042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044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044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044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044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044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044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045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045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045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045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045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045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047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604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3" grpId="0" animBg="1"/>
      <p:bldP spid="60424" grpId="0" animBg="1"/>
      <p:bldP spid="60425" grpId="0" animBg="1"/>
      <p:bldP spid="60426" grpId="0" animBg="1"/>
      <p:bldP spid="60427" grpId="0" animBg="1"/>
      <p:bldP spid="60428" grpId="0" animBg="1"/>
      <p:bldP spid="60429" grpId="0" animBg="1"/>
      <p:bldP spid="60430" grpId="0" animBg="1"/>
      <p:bldP spid="60431" grpId="0" animBg="1"/>
      <p:bldP spid="60432" grpId="0" animBg="1"/>
      <p:bldP spid="60433" grpId="0" animBg="1"/>
      <p:bldP spid="60434" grpId="0" animBg="1"/>
      <p:bldP spid="60435" grpId="0" animBg="1"/>
      <p:bldP spid="60436" grpId="0" animBg="1"/>
      <p:bldP spid="60437" grpId="0"/>
      <p:bldP spid="60438" grpId="0"/>
      <p:bldP spid="60439" grpId="0"/>
      <p:bldP spid="60440" grpId="0"/>
      <p:bldP spid="60441" grpId="0"/>
      <p:bldP spid="60442" grpId="0"/>
      <p:bldP spid="60443" grpId="0" animBg="1"/>
      <p:bldP spid="60444" grpId="0" animBg="1"/>
      <p:bldP spid="60445" grpId="0" animBg="1"/>
      <p:bldP spid="60446" grpId="0" animBg="1"/>
      <p:bldP spid="60447" grpId="0" animBg="1"/>
      <p:bldP spid="60448" grpId="0" animBg="1"/>
      <p:bldP spid="60449" grpId="0" animBg="1"/>
      <p:bldP spid="60450" grpId="0"/>
      <p:bldP spid="60451" grpId="0"/>
      <p:bldP spid="60452" grpId="0"/>
      <p:bldP spid="60453" grpId="0"/>
      <p:bldP spid="60454" grpId="0"/>
      <p:bldP spid="60455" grpId="0"/>
      <p:bldP spid="60456" grpId="0" animBg="1"/>
      <p:bldP spid="60457" grpId="0" animBg="1"/>
      <p:bldP spid="60458" grpId="0" animBg="1"/>
      <p:bldP spid="60459" grpId="0" animBg="1"/>
      <p:bldP spid="60460" grpId="0" animBg="1"/>
      <p:bldP spid="60461" grpId="0" animBg="1"/>
      <p:bldP spid="60462" grpId="0" animBg="1"/>
      <p:bldP spid="60463" grpId="0" animBg="1"/>
      <p:bldP spid="60464" grpId="0" animBg="1"/>
      <p:bldP spid="60465" grpId="0" animBg="1"/>
      <p:bldP spid="60466" grpId="0" animBg="1"/>
      <p:bldP spid="60467" grpId="0" animBg="1"/>
      <p:bldP spid="60468" grpId="0"/>
      <p:bldP spid="60469" grpId="0"/>
      <p:bldP spid="60470" grpId="0" animBg="1"/>
      <p:bldP spid="60471" grpId="0" animBg="1"/>
      <p:bldP spid="60472" grpId="0" animBg="1"/>
      <p:bldP spid="60473" grpId="0" animBg="1"/>
      <p:bldP spid="60474" grpId="0" animBg="1"/>
      <p:bldP spid="60475" grpId="0" animBg="1"/>
      <p:bldP spid="60476" grpId="0" animBg="1"/>
      <p:bldP spid="6047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3">
            <a:extLst>
              <a:ext uri="{FF2B5EF4-FFF2-40B4-BE49-F238E27FC236}">
                <a16:creationId xmlns:a16="http://schemas.microsoft.com/office/drawing/2014/main" id="{5935F539-6445-47AE-B754-8824D8DDFB46}"/>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1873A73B-93C7-4040-864F-1FEA19576567}" type="slidenum">
              <a:rPr lang="zh-CN" altLang="en-US" sz="2400">
                <a:solidFill>
                  <a:srgbClr val="000000"/>
                </a:solidFill>
              </a:rPr>
              <a:pPr algn="r" eaLnBrk="1" hangingPunct="1">
                <a:spcBef>
                  <a:spcPct val="50000"/>
                </a:spcBef>
                <a:buClrTx/>
                <a:buSzTx/>
                <a:buFont typeface="Arial" panose="020B0604020202020204" pitchFamily="34" charset="0"/>
                <a:buNone/>
              </a:pPr>
              <a:t>75</a:t>
            </a:fld>
            <a:endParaRPr lang="en-US" altLang="zh-CN" sz="2400"/>
          </a:p>
        </p:txBody>
      </p:sp>
      <p:sp>
        <p:nvSpPr>
          <p:cNvPr id="61447" name="Line 62">
            <a:extLst>
              <a:ext uri="{FF2B5EF4-FFF2-40B4-BE49-F238E27FC236}">
                <a16:creationId xmlns:a16="http://schemas.microsoft.com/office/drawing/2014/main" id="{C13D8235-1B97-4B84-9DA2-7EEDDBAFCFD1}"/>
              </a:ext>
            </a:extLst>
          </p:cNvPr>
          <p:cNvSpPr>
            <a:spLocks noChangeShapeType="1"/>
          </p:cNvSpPr>
          <p:nvPr/>
        </p:nvSpPr>
        <p:spPr bwMode="auto">
          <a:xfrm flipH="1">
            <a:off x="6897742" y="2846819"/>
            <a:ext cx="195098" cy="446147"/>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48" name="Line 63">
            <a:extLst>
              <a:ext uri="{FF2B5EF4-FFF2-40B4-BE49-F238E27FC236}">
                <a16:creationId xmlns:a16="http://schemas.microsoft.com/office/drawing/2014/main" id="{45707E49-F9BF-4EFA-9E3D-66DBFCF79C58}"/>
              </a:ext>
            </a:extLst>
          </p:cNvPr>
          <p:cNvSpPr>
            <a:spLocks noChangeShapeType="1"/>
          </p:cNvSpPr>
          <p:nvPr/>
        </p:nvSpPr>
        <p:spPr bwMode="auto">
          <a:xfrm>
            <a:off x="6572578" y="2081996"/>
            <a:ext cx="520262" cy="637353"/>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49" name="Line 64">
            <a:extLst>
              <a:ext uri="{FF2B5EF4-FFF2-40B4-BE49-F238E27FC236}">
                <a16:creationId xmlns:a16="http://schemas.microsoft.com/office/drawing/2014/main" id="{A34331F1-1B85-4072-98E2-06DCAD7D9763}"/>
              </a:ext>
            </a:extLst>
          </p:cNvPr>
          <p:cNvSpPr>
            <a:spLocks noChangeShapeType="1"/>
          </p:cNvSpPr>
          <p:nvPr/>
        </p:nvSpPr>
        <p:spPr bwMode="auto">
          <a:xfrm>
            <a:off x="5987284" y="2846819"/>
            <a:ext cx="130066" cy="382412"/>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50" name="Line 65">
            <a:extLst>
              <a:ext uri="{FF2B5EF4-FFF2-40B4-BE49-F238E27FC236}">
                <a16:creationId xmlns:a16="http://schemas.microsoft.com/office/drawing/2014/main" id="{7947A3CC-9855-4DFD-8BB1-7AC956660E1B}"/>
              </a:ext>
            </a:extLst>
          </p:cNvPr>
          <p:cNvSpPr>
            <a:spLocks noChangeShapeType="1"/>
          </p:cNvSpPr>
          <p:nvPr/>
        </p:nvSpPr>
        <p:spPr bwMode="auto">
          <a:xfrm flipH="1">
            <a:off x="5336956" y="2081996"/>
            <a:ext cx="1040524" cy="1274705"/>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51" name="Line 66">
            <a:extLst>
              <a:ext uri="{FF2B5EF4-FFF2-40B4-BE49-F238E27FC236}">
                <a16:creationId xmlns:a16="http://schemas.microsoft.com/office/drawing/2014/main" id="{D3E9688B-0028-4874-9707-F6FE75A0E1B3}"/>
              </a:ext>
            </a:extLst>
          </p:cNvPr>
          <p:cNvSpPr>
            <a:spLocks noChangeShapeType="1"/>
          </p:cNvSpPr>
          <p:nvPr/>
        </p:nvSpPr>
        <p:spPr bwMode="auto">
          <a:xfrm flipH="1">
            <a:off x="3526878" y="2846819"/>
            <a:ext cx="195098" cy="446147"/>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52" name="Line 67">
            <a:extLst>
              <a:ext uri="{FF2B5EF4-FFF2-40B4-BE49-F238E27FC236}">
                <a16:creationId xmlns:a16="http://schemas.microsoft.com/office/drawing/2014/main" id="{8F20602F-B823-4B80-9F1B-43EF40CB9EF7}"/>
              </a:ext>
            </a:extLst>
          </p:cNvPr>
          <p:cNvSpPr>
            <a:spLocks noChangeShapeType="1"/>
          </p:cNvSpPr>
          <p:nvPr/>
        </p:nvSpPr>
        <p:spPr bwMode="auto">
          <a:xfrm>
            <a:off x="2616419" y="2846819"/>
            <a:ext cx="130066" cy="382412"/>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53" name="Line 68">
            <a:extLst>
              <a:ext uri="{FF2B5EF4-FFF2-40B4-BE49-F238E27FC236}">
                <a16:creationId xmlns:a16="http://schemas.microsoft.com/office/drawing/2014/main" id="{2972EDE2-D373-4DF0-B794-538D75006050}"/>
              </a:ext>
            </a:extLst>
          </p:cNvPr>
          <p:cNvSpPr>
            <a:spLocks noChangeShapeType="1"/>
          </p:cNvSpPr>
          <p:nvPr/>
        </p:nvSpPr>
        <p:spPr bwMode="auto">
          <a:xfrm>
            <a:off x="3331779" y="2081996"/>
            <a:ext cx="520262" cy="637353"/>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54" name="Line 69">
            <a:extLst>
              <a:ext uri="{FF2B5EF4-FFF2-40B4-BE49-F238E27FC236}">
                <a16:creationId xmlns:a16="http://schemas.microsoft.com/office/drawing/2014/main" id="{131E4BFC-0134-47B6-80A5-79990A0530E1}"/>
              </a:ext>
            </a:extLst>
          </p:cNvPr>
          <p:cNvSpPr>
            <a:spLocks noChangeShapeType="1"/>
          </p:cNvSpPr>
          <p:nvPr/>
        </p:nvSpPr>
        <p:spPr bwMode="auto">
          <a:xfrm flipH="1">
            <a:off x="1966091" y="2081996"/>
            <a:ext cx="1040524" cy="1274705"/>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55" name="Oval 70">
            <a:extLst>
              <a:ext uri="{FF2B5EF4-FFF2-40B4-BE49-F238E27FC236}">
                <a16:creationId xmlns:a16="http://schemas.microsoft.com/office/drawing/2014/main" id="{D23933F2-9BDF-41D0-AB21-B1B896E035AB}"/>
              </a:ext>
            </a:extLst>
          </p:cNvPr>
          <p:cNvSpPr>
            <a:spLocks noChangeArrowheads="1"/>
          </p:cNvSpPr>
          <p:nvPr/>
        </p:nvSpPr>
        <p:spPr bwMode="auto">
          <a:xfrm>
            <a:off x="2941583" y="1763320"/>
            <a:ext cx="455229" cy="446147"/>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25*</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1456" name="Oval 71">
            <a:extLst>
              <a:ext uri="{FF2B5EF4-FFF2-40B4-BE49-F238E27FC236}">
                <a16:creationId xmlns:a16="http://schemas.microsoft.com/office/drawing/2014/main" id="{6EA9A9C2-AC56-4855-806C-F4FBE5412382}"/>
              </a:ext>
            </a:extLst>
          </p:cNvPr>
          <p:cNvSpPr>
            <a:spLocks noChangeArrowheads="1"/>
          </p:cNvSpPr>
          <p:nvPr/>
        </p:nvSpPr>
        <p:spPr bwMode="auto">
          <a:xfrm>
            <a:off x="2291255" y="2463080"/>
            <a:ext cx="455229" cy="446147"/>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16</a:t>
            </a:r>
            <a:endParaRPr lang="zh-CN" altLang="en-US" sz="2400" i="0"/>
          </a:p>
        </p:txBody>
      </p:sp>
      <p:sp>
        <p:nvSpPr>
          <p:cNvPr id="61457" name="Oval 72">
            <a:extLst>
              <a:ext uri="{FF2B5EF4-FFF2-40B4-BE49-F238E27FC236}">
                <a16:creationId xmlns:a16="http://schemas.microsoft.com/office/drawing/2014/main" id="{B387FF46-BEA8-4DA0-881A-70C84FE9AD36}"/>
              </a:ext>
            </a:extLst>
          </p:cNvPr>
          <p:cNvSpPr>
            <a:spLocks noChangeArrowheads="1"/>
          </p:cNvSpPr>
          <p:nvPr/>
        </p:nvSpPr>
        <p:spPr bwMode="auto">
          <a:xfrm>
            <a:off x="1640928" y="3229231"/>
            <a:ext cx="453874" cy="446147"/>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08</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1458" name="Oval 73">
            <a:extLst>
              <a:ext uri="{FF2B5EF4-FFF2-40B4-BE49-F238E27FC236}">
                <a16:creationId xmlns:a16="http://schemas.microsoft.com/office/drawing/2014/main" id="{AEB23066-F5EC-48DB-A86E-0B73B0E593B3}"/>
              </a:ext>
            </a:extLst>
          </p:cNvPr>
          <p:cNvSpPr>
            <a:spLocks noChangeArrowheads="1"/>
          </p:cNvSpPr>
          <p:nvPr/>
        </p:nvSpPr>
        <p:spPr bwMode="auto">
          <a:xfrm>
            <a:off x="3591910" y="2463080"/>
            <a:ext cx="453874" cy="446147"/>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21</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1459" name="Oval 74">
            <a:extLst>
              <a:ext uri="{FF2B5EF4-FFF2-40B4-BE49-F238E27FC236}">
                <a16:creationId xmlns:a16="http://schemas.microsoft.com/office/drawing/2014/main" id="{F1A418A9-3965-45B4-8A58-3BAC7A2DC062}"/>
              </a:ext>
            </a:extLst>
          </p:cNvPr>
          <p:cNvSpPr>
            <a:spLocks noChangeArrowheads="1"/>
          </p:cNvSpPr>
          <p:nvPr/>
        </p:nvSpPr>
        <p:spPr bwMode="auto">
          <a:xfrm>
            <a:off x="2551386" y="3229231"/>
            <a:ext cx="455229" cy="446147"/>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25</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1460" name="Oval 75">
            <a:extLst>
              <a:ext uri="{FF2B5EF4-FFF2-40B4-BE49-F238E27FC236}">
                <a16:creationId xmlns:a16="http://schemas.microsoft.com/office/drawing/2014/main" id="{FB70759A-BDD2-4BA3-83AE-917B2CEBDC2D}"/>
              </a:ext>
            </a:extLst>
          </p:cNvPr>
          <p:cNvSpPr>
            <a:spLocks noChangeArrowheads="1"/>
          </p:cNvSpPr>
          <p:nvPr/>
        </p:nvSpPr>
        <p:spPr bwMode="auto">
          <a:xfrm>
            <a:off x="3266747" y="3229231"/>
            <a:ext cx="455229" cy="446147"/>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1461" name="Text Box 76">
            <a:extLst>
              <a:ext uri="{FF2B5EF4-FFF2-40B4-BE49-F238E27FC236}">
                <a16:creationId xmlns:a16="http://schemas.microsoft.com/office/drawing/2014/main" id="{46A14F61-DB4D-43E1-8387-927E27A40362}"/>
              </a:ext>
            </a:extLst>
          </p:cNvPr>
          <p:cNvSpPr>
            <a:spLocks noChangeArrowheads="1"/>
          </p:cNvSpPr>
          <p:nvPr/>
        </p:nvSpPr>
        <p:spPr bwMode="auto">
          <a:xfrm>
            <a:off x="2762743" y="1508379"/>
            <a:ext cx="338712" cy="4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dirty="0">
                <a:solidFill>
                  <a:srgbClr val="000000"/>
                </a:solidFill>
                <a:latin typeface="Times New Roman" panose="02020603050405020304" pitchFamily="18" charset="0"/>
                <a:sym typeface="Times New Roman" panose="02020603050405020304" pitchFamily="18" charset="0"/>
              </a:rPr>
              <a:t>0</a:t>
            </a:r>
            <a:endParaRPr lang="zh-CN" altLang="en-US" sz="2400" i="0" dirty="0">
              <a:solidFill>
                <a:schemeClr val="bg1"/>
              </a:solidFill>
              <a:latin typeface="Times New Roman" panose="02020603050405020304" pitchFamily="18" charset="0"/>
              <a:sym typeface="Times New Roman" panose="02020603050405020304" pitchFamily="18" charset="0"/>
            </a:endParaRPr>
          </a:p>
        </p:txBody>
      </p:sp>
      <p:sp>
        <p:nvSpPr>
          <p:cNvPr id="61462" name="Text Box 77">
            <a:extLst>
              <a:ext uri="{FF2B5EF4-FFF2-40B4-BE49-F238E27FC236}">
                <a16:creationId xmlns:a16="http://schemas.microsoft.com/office/drawing/2014/main" id="{05FD92D6-EB5A-4877-8BA5-26D4F1278321}"/>
              </a:ext>
            </a:extLst>
          </p:cNvPr>
          <p:cNvSpPr>
            <a:spLocks noChangeArrowheads="1"/>
          </p:cNvSpPr>
          <p:nvPr/>
        </p:nvSpPr>
        <p:spPr bwMode="auto">
          <a:xfrm>
            <a:off x="2177448" y="2133781"/>
            <a:ext cx="338712" cy="4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1463" name="Text Box 78">
            <a:extLst>
              <a:ext uri="{FF2B5EF4-FFF2-40B4-BE49-F238E27FC236}">
                <a16:creationId xmlns:a16="http://schemas.microsoft.com/office/drawing/2014/main" id="{8986AB6E-B855-4D50-8C50-7957C6F6BCFB}"/>
              </a:ext>
            </a:extLst>
          </p:cNvPr>
          <p:cNvSpPr>
            <a:spLocks noChangeArrowheads="1"/>
          </p:cNvSpPr>
          <p:nvPr/>
        </p:nvSpPr>
        <p:spPr bwMode="auto">
          <a:xfrm>
            <a:off x="3998365" y="2259924"/>
            <a:ext cx="338712" cy="4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dirty="0">
                <a:solidFill>
                  <a:srgbClr val="000000"/>
                </a:solidFill>
                <a:latin typeface="Times New Roman" panose="02020603050405020304" pitchFamily="18" charset="0"/>
                <a:sym typeface="Times New Roman" panose="02020603050405020304" pitchFamily="18" charset="0"/>
              </a:rPr>
              <a:t>2</a:t>
            </a:r>
            <a:endParaRPr lang="zh-CN" altLang="en-US" sz="2400" i="0" dirty="0">
              <a:solidFill>
                <a:schemeClr val="bg1"/>
              </a:solidFill>
              <a:latin typeface="Times New Roman" panose="02020603050405020304" pitchFamily="18" charset="0"/>
              <a:sym typeface="Times New Roman" panose="02020603050405020304" pitchFamily="18" charset="0"/>
            </a:endParaRPr>
          </a:p>
        </p:txBody>
      </p:sp>
      <p:sp>
        <p:nvSpPr>
          <p:cNvPr id="61464" name="Text Box 79">
            <a:extLst>
              <a:ext uri="{FF2B5EF4-FFF2-40B4-BE49-F238E27FC236}">
                <a16:creationId xmlns:a16="http://schemas.microsoft.com/office/drawing/2014/main" id="{A7D9B1B3-A7A5-4018-BB83-3579E53F6140}"/>
              </a:ext>
            </a:extLst>
          </p:cNvPr>
          <p:cNvSpPr>
            <a:spLocks noChangeArrowheads="1"/>
          </p:cNvSpPr>
          <p:nvPr/>
        </p:nvSpPr>
        <p:spPr bwMode="auto">
          <a:xfrm>
            <a:off x="1575895" y="2909227"/>
            <a:ext cx="338712" cy="4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1465" name="Text Box 80">
            <a:extLst>
              <a:ext uri="{FF2B5EF4-FFF2-40B4-BE49-F238E27FC236}">
                <a16:creationId xmlns:a16="http://schemas.microsoft.com/office/drawing/2014/main" id="{3BBAF829-29AC-4B52-9095-A55EAA9EDC68}"/>
              </a:ext>
            </a:extLst>
          </p:cNvPr>
          <p:cNvSpPr>
            <a:spLocks noChangeArrowheads="1"/>
          </p:cNvSpPr>
          <p:nvPr/>
        </p:nvSpPr>
        <p:spPr bwMode="auto">
          <a:xfrm>
            <a:off x="2746484" y="2909227"/>
            <a:ext cx="338712" cy="4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1466" name="Text Box 81">
            <a:extLst>
              <a:ext uri="{FF2B5EF4-FFF2-40B4-BE49-F238E27FC236}">
                <a16:creationId xmlns:a16="http://schemas.microsoft.com/office/drawing/2014/main" id="{231739AC-C371-4EB0-81E7-64C5DB241F61}"/>
              </a:ext>
            </a:extLst>
          </p:cNvPr>
          <p:cNvSpPr>
            <a:spLocks noChangeArrowheads="1"/>
          </p:cNvSpPr>
          <p:nvPr/>
        </p:nvSpPr>
        <p:spPr bwMode="auto">
          <a:xfrm>
            <a:off x="3217972" y="2909227"/>
            <a:ext cx="338712" cy="4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1467" name="AutoShape 82">
            <a:extLst>
              <a:ext uri="{FF2B5EF4-FFF2-40B4-BE49-F238E27FC236}">
                <a16:creationId xmlns:a16="http://schemas.microsoft.com/office/drawing/2014/main" id="{ED8F9A7E-8C40-4823-B399-4E2D55C72C99}"/>
              </a:ext>
            </a:extLst>
          </p:cNvPr>
          <p:cNvSpPr>
            <a:spLocks noChangeArrowheads="1"/>
          </p:cNvSpPr>
          <p:nvPr/>
        </p:nvSpPr>
        <p:spPr bwMode="auto">
          <a:xfrm>
            <a:off x="4372303" y="2528143"/>
            <a:ext cx="780393" cy="382412"/>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61468" name="Oval 83">
            <a:extLst>
              <a:ext uri="{FF2B5EF4-FFF2-40B4-BE49-F238E27FC236}">
                <a16:creationId xmlns:a16="http://schemas.microsoft.com/office/drawing/2014/main" id="{2A03B1A0-19C6-4546-8BE5-9749EE8EF219}"/>
              </a:ext>
            </a:extLst>
          </p:cNvPr>
          <p:cNvSpPr>
            <a:spLocks noChangeArrowheads="1"/>
          </p:cNvSpPr>
          <p:nvPr/>
        </p:nvSpPr>
        <p:spPr bwMode="auto">
          <a:xfrm>
            <a:off x="6247415" y="1763320"/>
            <a:ext cx="455229" cy="446147"/>
          </a:xfrm>
          <a:prstGeom prst="ellipse">
            <a:avLst/>
          </a:prstGeom>
          <a:gradFill rotWithShape="0">
            <a:gsLst>
              <a:gs pos="0">
                <a:srgbClr val="CCECFF"/>
              </a:gs>
              <a:gs pos="100000">
                <a:srgbClr val="5D6C74"/>
              </a:gs>
            </a:gsLst>
            <a:lin ang="2700000" scaled="1"/>
          </a:gradFill>
          <a:ln w="9525">
            <a:solidFill>
              <a:srgbClr val="00FFFF"/>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08</a:t>
            </a:r>
            <a:endParaRPr lang="zh-CN" altLang="en-US" sz="2400" i="0">
              <a:solidFill>
                <a:srgbClr val="CCECFF"/>
              </a:solidFill>
              <a:latin typeface="Times New Roman" panose="02020603050405020304" pitchFamily="18" charset="0"/>
              <a:sym typeface="Times New Roman" panose="02020603050405020304" pitchFamily="18" charset="0"/>
            </a:endParaRPr>
          </a:p>
        </p:txBody>
      </p:sp>
      <p:sp>
        <p:nvSpPr>
          <p:cNvPr id="61469" name="Oval 84">
            <a:extLst>
              <a:ext uri="{FF2B5EF4-FFF2-40B4-BE49-F238E27FC236}">
                <a16:creationId xmlns:a16="http://schemas.microsoft.com/office/drawing/2014/main" id="{912D1A2E-AB9D-44CD-8008-88820CF6B3A4}"/>
              </a:ext>
            </a:extLst>
          </p:cNvPr>
          <p:cNvSpPr>
            <a:spLocks noChangeArrowheads="1"/>
          </p:cNvSpPr>
          <p:nvPr/>
        </p:nvSpPr>
        <p:spPr bwMode="auto">
          <a:xfrm>
            <a:off x="5662120" y="2463080"/>
            <a:ext cx="453874" cy="446147"/>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16</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1470" name="Oval 85">
            <a:extLst>
              <a:ext uri="{FF2B5EF4-FFF2-40B4-BE49-F238E27FC236}">
                <a16:creationId xmlns:a16="http://schemas.microsoft.com/office/drawing/2014/main" id="{8FE157C3-266F-4E0D-9F1B-3A5C7042B2AA}"/>
              </a:ext>
            </a:extLst>
          </p:cNvPr>
          <p:cNvSpPr>
            <a:spLocks noChangeArrowheads="1"/>
          </p:cNvSpPr>
          <p:nvPr/>
        </p:nvSpPr>
        <p:spPr bwMode="auto">
          <a:xfrm>
            <a:off x="5011792" y="3221264"/>
            <a:ext cx="455229" cy="454114"/>
          </a:xfrm>
          <a:prstGeom prst="ellipse">
            <a:avLst/>
          </a:prstGeom>
          <a:gradFill rotWithShape="0">
            <a:gsLst>
              <a:gs pos="0">
                <a:srgbClr val="CCECFF"/>
              </a:gs>
              <a:gs pos="100000">
                <a:srgbClr val="5D6C74"/>
              </a:gs>
            </a:gsLst>
            <a:lin ang="2700000" scaled="1"/>
          </a:gradFill>
          <a:ln w="9525">
            <a:solidFill>
              <a:srgbClr val="00FFFF"/>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25*</a:t>
            </a:r>
            <a:endParaRPr lang="zh-CN" altLang="en-US" sz="2400" i="0">
              <a:solidFill>
                <a:srgbClr val="CCECFF"/>
              </a:solidFill>
              <a:latin typeface="Times New Roman" panose="02020603050405020304" pitchFamily="18" charset="0"/>
              <a:sym typeface="Times New Roman" panose="02020603050405020304" pitchFamily="18" charset="0"/>
            </a:endParaRPr>
          </a:p>
        </p:txBody>
      </p:sp>
      <p:sp>
        <p:nvSpPr>
          <p:cNvPr id="61471" name="Oval 86">
            <a:extLst>
              <a:ext uri="{FF2B5EF4-FFF2-40B4-BE49-F238E27FC236}">
                <a16:creationId xmlns:a16="http://schemas.microsoft.com/office/drawing/2014/main" id="{54B1F28C-4FC7-4FB6-9CA3-73B28549161F}"/>
              </a:ext>
            </a:extLst>
          </p:cNvPr>
          <p:cNvSpPr>
            <a:spLocks noChangeArrowheads="1"/>
          </p:cNvSpPr>
          <p:nvPr/>
        </p:nvSpPr>
        <p:spPr bwMode="auto">
          <a:xfrm>
            <a:off x="5923606" y="3229231"/>
            <a:ext cx="453874" cy="446147"/>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25</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1472" name="Oval 87">
            <a:extLst>
              <a:ext uri="{FF2B5EF4-FFF2-40B4-BE49-F238E27FC236}">
                <a16:creationId xmlns:a16="http://schemas.microsoft.com/office/drawing/2014/main" id="{60F561A4-9CD7-4AEA-85CD-8943C4992920}"/>
              </a:ext>
            </a:extLst>
          </p:cNvPr>
          <p:cNvSpPr>
            <a:spLocks noChangeArrowheads="1"/>
          </p:cNvSpPr>
          <p:nvPr/>
        </p:nvSpPr>
        <p:spPr bwMode="auto">
          <a:xfrm>
            <a:off x="6897742" y="2463080"/>
            <a:ext cx="455229" cy="446147"/>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21</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1473" name="Oval 88">
            <a:extLst>
              <a:ext uri="{FF2B5EF4-FFF2-40B4-BE49-F238E27FC236}">
                <a16:creationId xmlns:a16="http://schemas.microsoft.com/office/drawing/2014/main" id="{D26AC5C0-A2F1-4A33-AAAB-9B623EC708E0}"/>
              </a:ext>
            </a:extLst>
          </p:cNvPr>
          <p:cNvSpPr>
            <a:spLocks noChangeArrowheads="1"/>
          </p:cNvSpPr>
          <p:nvPr/>
        </p:nvSpPr>
        <p:spPr bwMode="auto">
          <a:xfrm>
            <a:off x="6637611" y="3229231"/>
            <a:ext cx="455229" cy="446147"/>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1474" name="Text Box 89">
            <a:extLst>
              <a:ext uri="{FF2B5EF4-FFF2-40B4-BE49-F238E27FC236}">
                <a16:creationId xmlns:a16="http://schemas.microsoft.com/office/drawing/2014/main" id="{84E17D4F-BFF2-49C9-9A18-F2E438909E2E}"/>
              </a:ext>
            </a:extLst>
          </p:cNvPr>
          <p:cNvSpPr>
            <a:spLocks noChangeArrowheads="1"/>
          </p:cNvSpPr>
          <p:nvPr/>
        </p:nvSpPr>
        <p:spPr bwMode="auto">
          <a:xfrm>
            <a:off x="6133607" y="1495101"/>
            <a:ext cx="338712" cy="4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dirty="0">
                <a:solidFill>
                  <a:srgbClr val="000000"/>
                </a:solidFill>
                <a:latin typeface="Times New Roman" panose="02020603050405020304" pitchFamily="18" charset="0"/>
                <a:sym typeface="Times New Roman" panose="02020603050405020304" pitchFamily="18" charset="0"/>
              </a:rPr>
              <a:t>0</a:t>
            </a:r>
            <a:endParaRPr lang="zh-CN" altLang="en-US" sz="2400" i="0" dirty="0">
              <a:solidFill>
                <a:schemeClr val="bg1"/>
              </a:solidFill>
              <a:latin typeface="Times New Roman" panose="02020603050405020304" pitchFamily="18" charset="0"/>
              <a:sym typeface="Times New Roman" panose="02020603050405020304" pitchFamily="18" charset="0"/>
            </a:endParaRPr>
          </a:p>
        </p:txBody>
      </p:sp>
      <p:sp>
        <p:nvSpPr>
          <p:cNvPr id="61475" name="Text Box 90">
            <a:extLst>
              <a:ext uri="{FF2B5EF4-FFF2-40B4-BE49-F238E27FC236}">
                <a16:creationId xmlns:a16="http://schemas.microsoft.com/office/drawing/2014/main" id="{86B3E158-76D3-4096-A54D-64FEEE64B662}"/>
              </a:ext>
            </a:extLst>
          </p:cNvPr>
          <p:cNvSpPr>
            <a:spLocks noChangeArrowheads="1"/>
          </p:cNvSpPr>
          <p:nvPr/>
        </p:nvSpPr>
        <p:spPr bwMode="auto">
          <a:xfrm>
            <a:off x="7304197" y="2323659"/>
            <a:ext cx="338712" cy="4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1476" name="Text Box 91">
            <a:extLst>
              <a:ext uri="{FF2B5EF4-FFF2-40B4-BE49-F238E27FC236}">
                <a16:creationId xmlns:a16="http://schemas.microsoft.com/office/drawing/2014/main" id="{DB883862-EE1F-4BAE-8F48-4B287D69DB99}"/>
              </a:ext>
            </a:extLst>
          </p:cNvPr>
          <p:cNvSpPr>
            <a:spLocks noChangeArrowheads="1"/>
          </p:cNvSpPr>
          <p:nvPr/>
        </p:nvSpPr>
        <p:spPr bwMode="auto">
          <a:xfrm>
            <a:off x="6522449" y="2961012"/>
            <a:ext cx="338712" cy="4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1477" name="Text Box 92">
            <a:extLst>
              <a:ext uri="{FF2B5EF4-FFF2-40B4-BE49-F238E27FC236}">
                <a16:creationId xmlns:a16="http://schemas.microsoft.com/office/drawing/2014/main" id="{FD9B16E2-C7D1-4C96-8687-B52D27B65C1D}"/>
              </a:ext>
            </a:extLst>
          </p:cNvPr>
          <p:cNvSpPr>
            <a:spLocks noChangeArrowheads="1"/>
          </p:cNvSpPr>
          <p:nvPr/>
        </p:nvSpPr>
        <p:spPr bwMode="auto">
          <a:xfrm>
            <a:off x="6182382" y="2961012"/>
            <a:ext cx="338712" cy="4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1478" name="Text Box 93">
            <a:extLst>
              <a:ext uri="{FF2B5EF4-FFF2-40B4-BE49-F238E27FC236}">
                <a16:creationId xmlns:a16="http://schemas.microsoft.com/office/drawing/2014/main" id="{DDDD81A1-2A5C-4A41-AA84-907688BF09F0}"/>
              </a:ext>
            </a:extLst>
          </p:cNvPr>
          <p:cNvSpPr>
            <a:spLocks noChangeArrowheads="1"/>
          </p:cNvSpPr>
          <p:nvPr/>
        </p:nvSpPr>
        <p:spPr bwMode="auto">
          <a:xfrm>
            <a:off x="4897985" y="2961012"/>
            <a:ext cx="338712" cy="4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1479" name="Text Box 94">
            <a:extLst>
              <a:ext uri="{FF2B5EF4-FFF2-40B4-BE49-F238E27FC236}">
                <a16:creationId xmlns:a16="http://schemas.microsoft.com/office/drawing/2014/main" id="{12A4F65A-7296-4C2E-B91E-4B4192162230}"/>
              </a:ext>
            </a:extLst>
          </p:cNvPr>
          <p:cNvSpPr>
            <a:spLocks noChangeArrowheads="1"/>
          </p:cNvSpPr>
          <p:nvPr/>
        </p:nvSpPr>
        <p:spPr bwMode="auto">
          <a:xfrm>
            <a:off x="5467022" y="2208139"/>
            <a:ext cx="338712" cy="462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1480" name="Rectangle 95" descr="永恒">
            <a:extLst>
              <a:ext uri="{FF2B5EF4-FFF2-40B4-BE49-F238E27FC236}">
                <a16:creationId xmlns:a16="http://schemas.microsoft.com/office/drawing/2014/main" id="{6524793D-7F78-4B96-8526-CDE93EE7E3F0}"/>
              </a:ext>
            </a:extLst>
          </p:cNvPr>
          <p:cNvSpPr>
            <a:spLocks noChangeArrowheads="1"/>
          </p:cNvSpPr>
          <p:nvPr/>
        </p:nvSpPr>
        <p:spPr bwMode="auto">
          <a:xfrm>
            <a:off x="1445829" y="4183932"/>
            <a:ext cx="2793699" cy="446147"/>
          </a:xfrm>
          <a:prstGeom prst="rect">
            <a:avLst/>
          </a:prstGeom>
          <a:blipFill dpi="0" rotWithShape="0">
            <a:blip r:embed="rId2"/>
            <a:srcRect/>
            <a:tile tx="0" ty="0" sx="100000" sy="100000" flip="none" algn="tl"/>
          </a:blip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25* 16  21  08  </a:t>
            </a:r>
            <a:r>
              <a:rPr lang="zh-CN" altLang="en-US" sz="2400" b="1" i="0">
                <a:solidFill>
                  <a:schemeClr val="bg2"/>
                </a:solidFill>
                <a:latin typeface="Times New Roman" panose="02020603050405020304" pitchFamily="18" charset="0"/>
                <a:sym typeface="Times New Roman" panose="02020603050405020304" pitchFamily="18" charset="0"/>
              </a:rPr>
              <a:t>25</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1481" name="Line 96">
            <a:extLst>
              <a:ext uri="{FF2B5EF4-FFF2-40B4-BE49-F238E27FC236}">
                <a16:creationId xmlns:a16="http://schemas.microsoft.com/office/drawing/2014/main" id="{6F5FC3DE-D974-4A49-8D29-E247A0AE758C}"/>
              </a:ext>
            </a:extLst>
          </p:cNvPr>
          <p:cNvSpPr>
            <a:spLocks noChangeShapeType="1"/>
          </p:cNvSpPr>
          <p:nvPr/>
        </p:nvSpPr>
        <p:spPr bwMode="auto">
          <a:xfrm>
            <a:off x="1966091" y="4185260"/>
            <a:ext cx="1355" cy="446147"/>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82" name="Line 97">
            <a:extLst>
              <a:ext uri="{FF2B5EF4-FFF2-40B4-BE49-F238E27FC236}">
                <a16:creationId xmlns:a16="http://schemas.microsoft.com/office/drawing/2014/main" id="{F9DF859B-DF82-4266-945E-751019B9DEB7}"/>
              </a:ext>
            </a:extLst>
          </p:cNvPr>
          <p:cNvSpPr>
            <a:spLocks noChangeShapeType="1"/>
          </p:cNvSpPr>
          <p:nvPr/>
        </p:nvSpPr>
        <p:spPr bwMode="auto">
          <a:xfrm>
            <a:off x="2421321" y="4185260"/>
            <a:ext cx="1355" cy="446147"/>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83" name="Line 98">
            <a:extLst>
              <a:ext uri="{FF2B5EF4-FFF2-40B4-BE49-F238E27FC236}">
                <a16:creationId xmlns:a16="http://schemas.microsoft.com/office/drawing/2014/main" id="{E8E7B3DD-67A3-4631-BB96-290158048BDE}"/>
              </a:ext>
            </a:extLst>
          </p:cNvPr>
          <p:cNvSpPr>
            <a:spLocks noChangeShapeType="1"/>
          </p:cNvSpPr>
          <p:nvPr/>
        </p:nvSpPr>
        <p:spPr bwMode="auto">
          <a:xfrm>
            <a:off x="2876550" y="4185260"/>
            <a:ext cx="1355" cy="446147"/>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84" name="Line 99">
            <a:extLst>
              <a:ext uri="{FF2B5EF4-FFF2-40B4-BE49-F238E27FC236}">
                <a16:creationId xmlns:a16="http://schemas.microsoft.com/office/drawing/2014/main" id="{671D91FF-5390-480C-9C60-83A5D5762F1A}"/>
              </a:ext>
            </a:extLst>
          </p:cNvPr>
          <p:cNvSpPr>
            <a:spLocks noChangeShapeType="1"/>
          </p:cNvSpPr>
          <p:nvPr/>
        </p:nvSpPr>
        <p:spPr bwMode="auto">
          <a:xfrm>
            <a:off x="3331779" y="4185260"/>
            <a:ext cx="1355" cy="446147"/>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85" name="Line 100">
            <a:extLst>
              <a:ext uri="{FF2B5EF4-FFF2-40B4-BE49-F238E27FC236}">
                <a16:creationId xmlns:a16="http://schemas.microsoft.com/office/drawing/2014/main" id="{7F978E50-A9CE-40B1-B135-2B5E59793C53}"/>
              </a:ext>
            </a:extLst>
          </p:cNvPr>
          <p:cNvSpPr>
            <a:spLocks noChangeShapeType="1"/>
          </p:cNvSpPr>
          <p:nvPr/>
        </p:nvSpPr>
        <p:spPr bwMode="auto">
          <a:xfrm>
            <a:off x="3787009" y="4185260"/>
            <a:ext cx="1355" cy="446147"/>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86" name="Rectangle 101" descr="永恒">
            <a:extLst>
              <a:ext uri="{FF2B5EF4-FFF2-40B4-BE49-F238E27FC236}">
                <a16:creationId xmlns:a16="http://schemas.microsoft.com/office/drawing/2014/main" id="{31E49A67-E501-4748-9C98-3947B2A03375}"/>
              </a:ext>
            </a:extLst>
          </p:cNvPr>
          <p:cNvSpPr>
            <a:spLocks noChangeArrowheads="1"/>
          </p:cNvSpPr>
          <p:nvPr/>
        </p:nvSpPr>
        <p:spPr bwMode="auto">
          <a:xfrm>
            <a:off x="5011792" y="4183931"/>
            <a:ext cx="2797763" cy="446147"/>
          </a:xfrm>
          <a:prstGeom prst="rect">
            <a:avLst/>
          </a:prstGeom>
          <a:blipFill dpi="0" rotWithShape="0">
            <a:blip r:embed="rId2"/>
            <a:srcRect/>
            <a:tile tx="0" ty="0" sx="100000" sy="100000" flip="none" algn="tl"/>
          </a:blip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08  16  21  </a:t>
            </a:r>
            <a:r>
              <a:rPr lang="zh-CN" altLang="en-US" sz="2400" b="1" i="0">
                <a:solidFill>
                  <a:schemeClr val="bg2"/>
                </a:solidFill>
                <a:latin typeface="Times New Roman" panose="02020603050405020304" pitchFamily="18" charset="0"/>
                <a:sym typeface="Times New Roman" panose="02020603050405020304" pitchFamily="18" charset="0"/>
              </a:rPr>
              <a:t>25*</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25</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1487" name="Line 102">
            <a:extLst>
              <a:ext uri="{FF2B5EF4-FFF2-40B4-BE49-F238E27FC236}">
                <a16:creationId xmlns:a16="http://schemas.microsoft.com/office/drawing/2014/main" id="{F65C8868-E80F-4EF6-BE45-4334EC730A25}"/>
              </a:ext>
            </a:extLst>
          </p:cNvPr>
          <p:cNvSpPr>
            <a:spLocks noChangeShapeType="1"/>
          </p:cNvSpPr>
          <p:nvPr/>
        </p:nvSpPr>
        <p:spPr bwMode="auto">
          <a:xfrm>
            <a:off x="5420957" y="4185260"/>
            <a:ext cx="1355" cy="446147"/>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88" name="Line 103">
            <a:extLst>
              <a:ext uri="{FF2B5EF4-FFF2-40B4-BE49-F238E27FC236}">
                <a16:creationId xmlns:a16="http://schemas.microsoft.com/office/drawing/2014/main" id="{39AF38D4-184E-44D3-B93F-84C182B76CB3}"/>
              </a:ext>
            </a:extLst>
          </p:cNvPr>
          <p:cNvSpPr>
            <a:spLocks noChangeShapeType="1"/>
          </p:cNvSpPr>
          <p:nvPr/>
        </p:nvSpPr>
        <p:spPr bwMode="auto">
          <a:xfrm>
            <a:off x="5876186" y="4185260"/>
            <a:ext cx="1355" cy="446147"/>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89" name="Line 104">
            <a:extLst>
              <a:ext uri="{FF2B5EF4-FFF2-40B4-BE49-F238E27FC236}">
                <a16:creationId xmlns:a16="http://schemas.microsoft.com/office/drawing/2014/main" id="{9C8FA278-01A2-4519-BACF-AD1F8733BDA2}"/>
              </a:ext>
            </a:extLst>
          </p:cNvPr>
          <p:cNvSpPr>
            <a:spLocks noChangeShapeType="1"/>
          </p:cNvSpPr>
          <p:nvPr/>
        </p:nvSpPr>
        <p:spPr bwMode="auto">
          <a:xfrm>
            <a:off x="6331415" y="4185260"/>
            <a:ext cx="1355" cy="446147"/>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90" name="Line 105">
            <a:extLst>
              <a:ext uri="{FF2B5EF4-FFF2-40B4-BE49-F238E27FC236}">
                <a16:creationId xmlns:a16="http://schemas.microsoft.com/office/drawing/2014/main" id="{B5AD1AA0-C43F-4A91-9573-FB271F46DF1D}"/>
              </a:ext>
            </a:extLst>
          </p:cNvPr>
          <p:cNvSpPr>
            <a:spLocks noChangeShapeType="1"/>
          </p:cNvSpPr>
          <p:nvPr/>
        </p:nvSpPr>
        <p:spPr bwMode="auto">
          <a:xfrm>
            <a:off x="6851677" y="4185260"/>
            <a:ext cx="1355" cy="446147"/>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91" name="Line 106">
            <a:extLst>
              <a:ext uri="{FF2B5EF4-FFF2-40B4-BE49-F238E27FC236}">
                <a16:creationId xmlns:a16="http://schemas.microsoft.com/office/drawing/2014/main" id="{C20E04D3-30C3-4D34-ACDE-46EF53F43D77}"/>
              </a:ext>
            </a:extLst>
          </p:cNvPr>
          <p:cNvSpPr>
            <a:spLocks noChangeShapeType="1"/>
          </p:cNvSpPr>
          <p:nvPr/>
        </p:nvSpPr>
        <p:spPr bwMode="auto">
          <a:xfrm>
            <a:off x="7306907" y="4185260"/>
            <a:ext cx="1355" cy="446147"/>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92" name="Text Box 107">
            <a:extLst>
              <a:ext uri="{FF2B5EF4-FFF2-40B4-BE49-F238E27FC236}">
                <a16:creationId xmlns:a16="http://schemas.microsoft.com/office/drawing/2014/main" id="{53E05903-FAEE-4EEB-920D-88F297672DDC}"/>
              </a:ext>
            </a:extLst>
          </p:cNvPr>
          <p:cNvSpPr>
            <a:spLocks noChangeArrowheads="1"/>
          </p:cNvSpPr>
          <p:nvPr/>
        </p:nvSpPr>
        <p:spPr bwMode="auto">
          <a:xfrm>
            <a:off x="4972501" y="4819957"/>
            <a:ext cx="3438607" cy="83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交换 </a:t>
            </a:r>
            <a:r>
              <a:rPr lang="en-US" altLang="zh-CN" sz="2400" b="0" i="0" dirty="0">
                <a:solidFill>
                  <a:srgbClr val="000000"/>
                </a:solidFill>
                <a:latin typeface="+mn-ea"/>
                <a:ea typeface="+mn-ea"/>
                <a:sym typeface="Times New Roman" panose="02020603050405020304" pitchFamily="18" charset="0"/>
              </a:rPr>
              <a:t>0 </a:t>
            </a:r>
            <a:r>
              <a:rPr lang="zh-CN" altLang="en-US" sz="2400" b="0" i="0" dirty="0">
                <a:solidFill>
                  <a:srgbClr val="000000"/>
                </a:solidFill>
                <a:latin typeface="+mn-ea"/>
                <a:ea typeface="+mn-ea"/>
                <a:sym typeface="Times New Roman" panose="02020603050405020304" pitchFamily="18" charset="0"/>
              </a:rPr>
              <a:t>号与 3 号记录,</a:t>
            </a:r>
          </a:p>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3 号记录就位</a:t>
            </a:r>
            <a:endParaRPr lang="zh-CN" altLang="en-US" sz="2400" b="0" i="0" dirty="0">
              <a:solidFill>
                <a:schemeClr val="bg1"/>
              </a:solidFill>
              <a:latin typeface="+mn-ea"/>
              <a:ea typeface="+mn-ea"/>
              <a:sym typeface="Times New Roman" panose="02020603050405020304" pitchFamily="18" charset="0"/>
            </a:endParaRPr>
          </a:p>
        </p:txBody>
      </p:sp>
      <p:sp>
        <p:nvSpPr>
          <p:cNvPr id="61493" name="Text Box 108">
            <a:extLst>
              <a:ext uri="{FF2B5EF4-FFF2-40B4-BE49-F238E27FC236}">
                <a16:creationId xmlns:a16="http://schemas.microsoft.com/office/drawing/2014/main" id="{AB9F368A-AE30-4BCC-A982-C8E3E79C57AE}"/>
              </a:ext>
            </a:extLst>
          </p:cNvPr>
          <p:cNvSpPr>
            <a:spLocks noChangeArrowheads="1"/>
          </p:cNvSpPr>
          <p:nvPr/>
        </p:nvSpPr>
        <p:spPr bwMode="auto">
          <a:xfrm>
            <a:off x="1328000" y="4819957"/>
            <a:ext cx="3108024" cy="831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从 0 号到 3 号 重新</a:t>
            </a:r>
          </a:p>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调整为大顶堆</a:t>
            </a:r>
            <a:endParaRPr lang="zh-CN" altLang="en-US" sz="2400" b="0" i="0" dirty="0">
              <a:latin typeface="+mn-ea"/>
              <a:ea typeface="+mn-ea"/>
            </a:endParaRPr>
          </a:p>
        </p:txBody>
      </p:sp>
      <p:sp>
        <p:nvSpPr>
          <p:cNvPr id="61494" name="AutoShape 109">
            <a:extLst>
              <a:ext uri="{FF2B5EF4-FFF2-40B4-BE49-F238E27FC236}">
                <a16:creationId xmlns:a16="http://schemas.microsoft.com/office/drawing/2014/main" id="{C0357AAD-B052-4121-808F-0C2A6CD73E4D}"/>
              </a:ext>
            </a:extLst>
          </p:cNvPr>
          <p:cNvSpPr>
            <a:spLocks noChangeArrowheads="1"/>
          </p:cNvSpPr>
          <p:nvPr/>
        </p:nvSpPr>
        <p:spPr bwMode="auto">
          <a:xfrm>
            <a:off x="990600" y="2528143"/>
            <a:ext cx="780393" cy="382412"/>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61495" name="Line 110">
            <a:extLst>
              <a:ext uri="{FF2B5EF4-FFF2-40B4-BE49-F238E27FC236}">
                <a16:creationId xmlns:a16="http://schemas.microsoft.com/office/drawing/2014/main" id="{DAB649CA-5CEA-4976-9F96-93F388EA7410}"/>
              </a:ext>
            </a:extLst>
          </p:cNvPr>
          <p:cNvSpPr>
            <a:spLocks noChangeShapeType="1"/>
          </p:cNvSpPr>
          <p:nvPr/>
        </p:nvSpPr>
        <p:spPr bwMode="auto">
          <a:xfrm flipV="1">
            <a:off x="2616419" y="2081996"/>
            <a:ext cx="260131" cy="318676"/>
          </a:xfrm>
          <a:prstGeom prst="line">
            <a:avLst/>
          </a:prstGeom>
          <a:noFill/>
          <a:ln w="28575">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96" name="Line 111">
            <a:extLst>
              <a:ext uri="{FF2B5EF4-FFF2-40B4-BE49-F238E27FC236}">
                <a16:creationId xmlns:a16="http://schemas.microsoft.com/office/drawing/2014/main" id="{038D49B4-384D-47D5-86D4-81808F690517}"/>
              </a:ext>
            </a:extLst>
          </p:cNvPr>
          <p:cNvSpPr>
            <a:spLocks noChangeShapeType="1"/>
          </p:cNvSpPr>
          <p:nvPr/>
        </p:nvSpPr>
        <p:spPr bwMode="auto">
          <a:xfrm flipH="1">
            <a:off x="2486353" y="2018261"/>
            <a:ext cx="260131" cy="318676"/>
          </a:xfrm>
          <a:prstGeom prst="line">
            <a:avLst/>
          </a:prstGeom>
          <a:noFill/>
          <a:ln w="28575">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1497" name="Freeform 112">
            <a:extLst>
              <a:ext uri="{FF2B5EF4-FFF2-40B4-BE49-F238E27FC236}">
                <a16:creationId xmlns:a16="http://schemas.microsoft.com/office/drawing/2014/main" id="{BA10F0A4-B2B9-44C7-9697-95A942C48119}"/>
              </a:ext>
            </a:extLst>
          </p:cNvPr>
          <p:cNvSpPr>
            <a:spLocks noChangeArrowheads="1"/>
          </p:cNvSpPr>
          <p:nvPr/>
        </p:nvSpPr>
        <p:spPr bwMode="auto">
          <a:xfrm>
            <a:off x="1380797" y="1444644"/>
            <a:ext cx="2904797" cy="2453808"/>
          </a:xfrm>
          <a:custGeom>
            <a:avLst/>
            <a:gdLst>
              <a:gd name="T0" fmla="*/ 896 w 2144"/>
              <a:gd name="T1" fmla="*/ 192 h 1848"/>
              <a:gd name="T2" fmla="*/ 128 w 2144"/>
              <a:gd name="T3" fmla="*/ 1200 h 1848"/>
              <a:gd name="T4" fmla="*/ 128 w 2144"/>
              <a:gd name="T5" fmla="*/ 1680 h 1848"/>
              <a:gd name="T6" fmla="*/ 464 w 2144"/>
              <a:gd name="T7" fmla="*/ 1824 h 1848"/>
              <a:gd name="T8" fmla="*/ 704 w 2144"/>
              <a:gd name="T9" fmla="*/ 1536 h 1848"/>
              <a:gd name="T10" fmla="*/ 800 w 2144"/>
              <a:gd name="T11" fmla="*/ 1344 h 1848"/>
              <a:gd name="T12" fmla="*/ 848 w 2144"/>
              <a:gd name="T13" fmla="*/ 1296 h 1848"/>
              <a:gd name="T14" fmla="*/ 896 w 2144"/>
              <a:gd name="T15" fmla="*/ 1248 h 1848"/>
              <a:gd name="T16" fmla="*/ 992 w 2144"/>
              <a:gd name="T17" fmla="*/ 1200 h 1848"/>
              <a:gd name="T18" fmla="*/ 1280 w 2144"/>
              <a:gd name="T19" fmla="*/ 1152 h 1848"/>
              <a:gd name="T20" fmla="*/ 1712 w 2144"/>
              <a:gd name="T21" fmla="*/ 1248 h 1848"/>
              <a:gd name="T22" fmla="*/ 2000 w 2144"/>
              <a:gd name="T23" fmla="*/ 1200 h 1848"/>
              <a:gd name="T24" fmla="*/ 2144 w 2144"/>
              <a:gd name="T25" fmla="*/ 864 h 1848"/>
              <a:gd name="T26" fmla="*/ 2000 w 2144"/>
              <a:gd name="T27" fmla="*/ 480 h 1848"/>
              <a:gd name="T28" fmla="*/ 1472 w 2144"/>
              <a:gd name="T29" fmla="*/ 96 h 1848"/>
              <a:gd name="T30" fmla="*/ 1088 w 2144"/>
              <a:gd name="T31" fmla="*/ 48 h 1848"/>
              <a:gd name="T32" fmla="*/ 896 w 2144"/>
              <a:gd name="T33" fmla="*/ 192 h 18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44"/>
              <a:gd name="T52" fmla="*/ 0 h 1848"/>
              <a:gd name="T53" fmla="*/ 2144 w 2144"/>
              <a:gd name="T54" fmla="*/ 1848 h 18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cmpd="sng">
            <a:solidFill>
              <a:schemeClr val="tx1"/>
            </a:solidFill>
            <a:prstDash val="sysDot"/>
            <a:bevel/>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i="0"/>
          </a:p>
        </p:txBody>
      </p:sp>
      <p:sp>
        <p:nvSpPr>
          <p:cNvPr id="61498" name="AutoShape 113">
            <a:extLst>
              <a:ext uri="{FF2B5EF4-FFF2-40B4-BE49-F238E27FC236}">
                <a16:creationId xmlns:a16="http://schemas.microsoft.com/office/drawing/2014/main" id="{F2EBF8B4-6CE2-4CD6-B5D9-DCD8E8BE0BC6}"/>
              </a:ext>
            </a:extLst>
          </p:cNvPr>
          <p:cNvSpPr>
            <a:spLocks noChangeArrowheads="1"/>
          </p:cNvSpPr>
          <p:nvPr/>
        </p:nvSpPr>
        <p:spPr bwMode="auto">
          <a:xfrm>
            <a:off x="7754007" y="2528143"/>
            <a:ext cx="780393" cy="382412"/>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61499" name="Freeform 114">
            <a:extLst>
              <a:ext uri="{FF2B5EF4-FFF2-40B4-BE49-F238E27FC236}">
                <a16:creationId xmlns:a16="http://schemas.microsoft.com/office/drawing/2014/main" id="{F68D01B2-FDF7-49DF-ACD6-5AB340E42261}"/>
              </a:ext>
            </a:extLst>
          </p:cNvPr>
          <p:cNvSpPr>
            <a:spLocks noChangeArrowheads="1"/>
          </p:cNvSpPr>
          <p:nvPr/>
        </p:nvSpPr>
        <p:spPr bwMode="auto">
          <a:xfrm>
            <a:off x="5315278" y="1412776"/>
            <a:ext cx="2373696" cy="1710230"/>
          </a:xfrm>
          <a:custGeom>
            <a:avLst/>
            <a:gdLst>
              <a:gd name="T0" fmla="*/ 496 w 1752"/>
              <a:gd name="T1" fmla="*/ 216 h 1288"/>
              <a:gd name="T2" fmla="*/ 64 w 1752"/>
              <a:gd name="T3" fmla="*/ 744 h 1288"/>
              <a:gd name="T4" fmla="*/ 112 w 1752"/>
              <a:gd name="T5" fmla="*/ 1128 h 1288"/>
              <a:gd name="T6" fmla="*/ 352 w 1752"/>
              <a:gd name="T7" fmla="*/ 1272 h 1288"/>
              <a:gd name="T8" fmla="*/ 1504 w 1752"/>
              <a:gd name="T9" fmla="*/ 1224 h 1288"/>
              <a:gd name="T10" fmla="*/ 1744 w 1752"/>
              <a:gd name="T11" fmla="*/ 936 h 1288"/>
              <a:gd name="T12" fmla="*/ 1456 w 1752"/>
              <a:gd name="T13" fmla="*/ 408 h 1288"/>
              <a:gd name="T14" fmla="*/ 1024 w 1752"/>
              <a:gd name="T15" fmla="*/ 72 h 1288"/>
              <a:gd name="T16" fmla="*/ 736 w 1752"/>
              <a:gd name="T17" fmla="*/ 24 h 1288"/>
              <a:gd name="T18" fmla="*/ 496 w 1752"/>
              <a:gd name="T19" fmla="*/ 216 h 1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52"/>
              <a:gd name="T31" fmla="*/ 0 h 1288"/>
              <a:gd name="T32" fmla="*/ 1752 w 1752"/>
              <a:gd name="T33" fmla="*/ 1288 h 1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cmpd="sng">
            <a:solidFill>
              <a:schemeClr val="tx1"/>
            </a:solidFill>
            <a:prstDash val="sysDot"/>
            <a:bevel/>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i="0"/>
          </a:p>
        </p:txBody>
      </p:sp>
      <p:sp>
        <p:nvSpPr>
          <p:cNvPr id="2" name="Text Box 4">
            <a:extLst>
              <a:ext uri="{FF2B5EF4-FFF2-40B4-BE49-F238E27FC236}">
                <a16:creationId xmlns:a16="http://schemas.microsoft.com/office/drawing/2014/main" id="{A3BD4923-87C5-44FE-825D-15D9484D4FF5}"/>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8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48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48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4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148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48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149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5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14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4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14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14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14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14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4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145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46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46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46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14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14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146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149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149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146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149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146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148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48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148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1489"/>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149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149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149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144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1448"/>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144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1450"/>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146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146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147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147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147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147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147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147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147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147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1479"/>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1474"/>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6149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14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7" grpId="0" animBg="1"/>
      <p:bldP spid="61448" grpId="0" animBg="1"/>
      <p:bldP spid="61449" grpId="0" animBg="1"/>
      <p:bldP spid="61450" grpId="0" animBg="1"/>
      <p:bldP spid="61451" grpId="0" animBg="1"/>
      <p:bldP spid="61452" grpId="0" animBg="1"/>
      <p:bldP spid="61453" grpId="0" animBg="1"/>
      <p:bldP spid="61454" grpId="0" animBg="1"/>
      <p:bldP spid="61455" grpId="0" animBg="1"/>
      <p:bldP spid="61456" grpId="0" animBg="1"/>
      <p:bldP spid="61457" grpId="0" animBg="1"/>
      <p:bldP spid="61458" grpId="0" animBg="1"/>
      <p:bldP spid="61459" grpId="0" animBg="1"/>
      <p:bldP spid="61460" grpId="0" animBg="1"/>
      <p:bldP spid="61461" grpId="0"/>
      <p:bldP spid="61462" grpId="0"/>
      <p:bldP spid="61463" grpId="0"/>
      <p:bldP spid="61464" grpId="0"/>
      <p:bldP spid="61465" grpId="0"/>
      <p:bldP spid="61466" grpId="0"/>
      <p:bldP spid="61467" grpId="0" animBg="1"/>
      <p:bldP spid="61468" grpId="0" animBg="1"/>
      <p:bldP spid="61469" grpId="0" animBg="1"/>
      <p:bldP spid="61470" grpId="0" animBg="1"/>
      <p:bldP spid="61471" grpId="0" animBg="1"/>
      <p:bldP spid="61472" grpId="0" animBg="1"/>
      <p:bldP spid="61473" grpId="0" animBg="1"/>
      <p:bldP spid="61474" grpId="0"/>
      <p:bldP spid="61475" grpId="0"/>
      <p:bldP spid="61476" grpId="0"/>
      <p:bldP spid="61477" grpId="0"/>
      <p:bldP spid="61478" grpId="0"/>
      <p:bldP spid="61479" grpId="0"/>
      <p:bldP spid="61480" grpId="0" animBg="1"/>
      <p:bldP spid="61481" grpId="0" animBg="1"/>
      <p:bldP spid="61482" grpId="0" animBg="1"/>
      <p:bldP spid="61483" grpId="0" animBg="1"/>
      <p:bldP spid="61484" grpId="0" animBg="1"/>
      <p:bldP spid="61485" grpId="0" animBg="1"/>
      <p:bldP spid="61486" grpId="0" animBg="1"/>
      <p:bldP spid="61487" grpId="0" animBg="1"/>
      <p:bldP spid="61488" grpId="0" animBg="1"/>
      <p:bldP spid="61489" grpId="0" animBg="1"/>
      <p:bldP spid="61490" grpId="0" animBg="1"/>
      <p:bldP spid="61491" grpId="0" animBg="1"/>
      <p:bldP spid="61492" grpId="0"/>
      <p:bldP spid="61493" grpId="0"/>
      <p:bldP spid="61494" grpId="0" animBg="1"/>
      <p:bldP spid="61495" grpId="0" animBg="1"/>
      <p:bldP spid="61496" grpId="0" animBg="1"/>
      <p:bldP spid="61497" grpId="0" animBg="1"/>
      <p:bldP spid="61498" grpId="0" animBg="1"/>
      <p:bldP spid="6149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a:extLst>
              <a:ext uri="{FF2B5EF4-FFF2-40B4-BE49-F238E27FC236}">
                <a16:creationId xmlns:a16="http://schemas.microsoft.com/office/drawing/2014/main" id="{6CCE7ADD-8706-4E38-8324-87320D1DDB4C}"/>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90ED81DA-3637-4A86-8C04-7DDFEB5AF83B}" type="slidenum">
              <a:rPr lang="zh-CN" altLang="en-US" sz="2400">
                <a:solidFill>
                  <a:srgbClr val="000000"/>
                </a:solidFill>
              </a:rPr>
              <a:pPr algn="r" eaLnBrk="1" hangingPunct="1">
                <a:spcBef>
                  <a:spcPct val="50000"/>
                </a:spcBef>
                <a:buClrTx/>
                <a:buSzTx/>
                <a:buFont typeface="Arial" panose="020B0604020202020204" pitchFamily="34" charset="0"/>
                <a:buNone/>
              </a:pPr>
              <a:t>76</a:t>
            </a:fld>
            <a:endParaRPr lang="en-US" altLang="zh-CN" sz="2400"/>
          </a:p>
        </p:txBody>
      </p:sp>
      <p:sp>
        <p:nvSpPr>
          <p:cNvPr id="62471" name="Line 7">
            <a:extLst>
              <a:ext uri="{FF2B5EF4-FFF2-40B4-BE49-F238E27FC236}">
                <a16:creationId xmlns:a16="http://schemas.microsoft.com/office/drawing/2014/main" id="{921A6C7D-463B-4215-AE8E-557EDDE87665}"/>
              </a:ext>
            </a:extLst>
          </p:cNvPr>
          <p:cNvSpPr>
            <a:spLocks noChangeShapeType="1"/>
          </p:cNvSpPr>
          <p:nvPr/>
        </p:nvSpPr>
        <p:spPr bwMode="auto">
          <a:xfrm flipH="1">
            <a:off x="6867695" y="2755054"/>
            <a:ext cx="206347" cy="43840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472" name="Line 8">
            <a:extLst>
              <a:ext uri="{FF2B5EF4-FFF2-40B4-BE49-F238E27FC236}">
                <a16:creationId xmlns:a16="http://schemas.microsoft.com/office/drawing/2014/main" id="{3B002166-F44D-47FB-9C6C-C50D983A2435}"/>
              </a:ext>
            </a:extLst>
          </p:cNvPr>
          <p:cNvSpPr>
            <a:spLocks noChangeShapeType="1"/>
          </p:cNvSpPr>
          <p:nvPr/>
        </p:nvSpPr>
        <p:spPr bwMode="auto">
          <a:xfrm>
            <a:off x="6523783" y="2003512"/>
            <a:ext cx="550258" cy="626285"/>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473" name="Line 9">
            <a:extLst>
              <a:ext uri="{FF2B5EF4-FFF2-40B4-BE49-F238E27FC236}">
                <a16:creationId xmlns:a16="http://schemas.microsoft.com/office/drawing/2014/main" id="{D61335CD-C3E4-41BB-9110-4763ECCFA1A4}"/>
              </a:ext>
            </a:extLst>
          </p:cNvPr>
          <p:cNvSpPr>
            <a:spLocks noChangeShapeType="1"/>
          </p:cNvSpPr>
          <p:nvPr/>
        </p:nvSpPr>
        <p:spPr bwMode="auto">
          <a:xfrm>
            <a:off x="5904743" y="2755054"/>
            <a:ext cx="137565" cy="375771"/>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474" name="Line 10">
            <a:extLst>
              <a:ext uri="{FF2B5EF4-FFF2-40B4-BE49-F238E27FC236}">
                <a16:creationId xmlns:a16="http://schemas.microsoft.com/office/drawing/2014/main" id="{A764B538-D645-4DD2-B070-66C587389BA9}"/>
              </a:ext>
            </a:extLst>
          </p:cNvPr>
          <p:cNvSpPr>
            <a:spLocks noChangeShapeType="1"/>
          </p:cNvSpPr>
          <p:nvPr/>
        </p:nvSpPr>
        <p:spPr bwMode="auto">
          <a:xfrm flipH="1">
            <a:off x="5216920" y="2003512"/>
            <a:ext cx="1100517" cy="125257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475" name="Line 11">
            <a:extLst>
              <a:ext uri="{FF2B5EF4-FFF2-40B4-BE49-F238E27FC236}">
                <a16:creationId xmlns:a16="http://schemas.microsoft.com/office/drawing/2014/main" id="{C70EAF96-4C8E-4005-9D37-FE4D751017D1}"/>
              </a:ext>
            </a:extLst>
          </p:cNvPr>
          <p:cNvSpPr>
            <a:spLocks noChangeShapeType="1"/>
          </p:cNvSpPr>
          <p:nvPr/>
        </p:nvSpPr>
        <p:spPr bwMode="auto">
          <a:xfrm flipH="1">
            <a:off x="3445775" y="2755054"/>
            <a:ext cx="206347" cy="43840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476" name="Line 12">
            <a:extLst>
              <a:ext uri="{FF2B5EF4-FFF2-40B4-BE49-F238E27FC236}">
                <a16:creationId xmlns:a16="http://schemas.microsoft.com/office/drawing/2014/main" id="{6222797F-E811-472E-9AA4-E79940DFBC9D}"/>
              </a:ext>
            </a:extLst>
          </p:cNvPr>
          <p:cNvSpPr>
            <a:spLocks noChangeShapeType="1"/>
          </p:cNvSpPr>
          <p:nvPr/>
        </p:nvSpPr>
        <p:spPr bwMode="auto">
          <a:xfrm>
            <a:off x="2482823" y="2755054"/>
            <a:ext cx="137565" cy="375771"/>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477" name="Line 13">
            <a:extLst>
              <a:ext uri="{FF2B5EF4-FFF2-40B4-BE49-F238E27FC236}">
                <a16:creationId xmlns:a16="http://schemas.microsoft.com/office/drawing/2014/main" id="{8A82B950-2D5A-47EC-8391-3DBD29EE7B68}"/>
              </a:ext>
            </a:extLst>
          </p:cNvPr>
          <p:cNvSpPr>
            <a:spLocks noChangeShapeType="1"/>
          </p:cNvSpPr>
          <p:nvPr/>
        </p:nvSpPr>
        <p:spPr bwMode="auto">
          <a:xfrm>
            <a:off x="3239429" y="2003512"/>
            <a:ext cx="550258" cy="626285"/>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478" name="Line 14">
            <a:extLst>
              <a:ext uri="{FF2B5EF4-FFF2-40B4-BE49-F238E27FC236}">
                <a16:creationId xmlns:a16="http://schemas.microsoft.com/office/drawing/2014/main" id="{F1B141ED-5545-4CBE-8E82-49E08892CDCE}"/>
              </a:ext>
            </a:extLst>
          </p:cNvPr>
          <p:cNvSpPr>
            <a:spLocks noChangeShapeType="1"/>
          </p:cNvSpPr>
          <p:nvPr/>
        </p:nvSpPr>
        <p:spPr bwMode="auto">
          <a:xfrm flipH="1">
            <a:off x="1795000" y="2003512"/>
            <a:ext cx="1100517" cy="1252570"/>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479" name="Oval 15">
            <a:extLst>
              <a:ext uri="{FF2B5EF4-FFF2-40B4-BE49-F238E27FC236}">
                <a16:creationId xmlns:a16="http://schemas.microsoft.com/office/drawing/2014/main" id="{49809BB0-4948-4975-B795-B0CFB91B32BF}"/>
              </a:ext>
            </a:extLst>
          </p:cNvPr>
          <p:cNvSpPr>
            <a:spLocks noChangeArrowheads="1"/>
          </p:cNvSpPr>
          <p:nvPr/>
        </p:nvSpPr>
        <p:spPr bwMode="auto">
          <a:xfrm>
            <a:off x="2825302" y="1690369"/>
            <a:ext cx="482909" cy="438400"/>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21</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2480" name="Oval 16">
            <a:extLst>
              <a:ext uri="{FF2B5EF4-FFF2-40B4-BE49-F238E27FC236}">
                <a16:creationId xmlns:a16="http://schemas.microsoft.com/office/drawing/2014/main" id="{4B146588-0D74-4856-860B-F4517203481C}"/>
              </a:ext>
            </a:extLst>
          </p:cNvPr>
          <p:cNvSpPr>
            <a:spLocks noChangeArrowheads="1"/>
          </p:cNvSpPr>
          <p:nvPr/>
        </p:nvSpPr>
        <p:spPr bwMode="auto">
          <a:xfrm>
            <a:off x="2138912" y="2379283"/>
            <a:ext cx="482909" cy="438400"/>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16</a:t>
            </a:r>
            <a:endParaRPr lang="zh-CN" altLang="en-US" sz="2400" i="0"/>
          </a:p>
        </p:txBody>
      </p:sp>
      <p:sp>
        <p:nvSpPr>
          <p:cNvPr id="62481" name="Oval 17">
            <a:extLst>
              <a:ext uri="{FF2B5EF4-FFF2-40B4-BE49-F238E27FC236}">
                <a16:creationId xmlns:a16="http://schemas.microsoft.com/office/drawing/2014/main" id="{33FF03E6-B73E-46F7-9D60-C5CE1EE66E45}"/>
              </a:ext>
            </a:extLst>
          </p:cNvPr>
          <p:cNvSpPr>
            <a:spLocks noChangeArrowheads="1"/>
          </p:cNvSpPr>
          <p:nvPr/>
        </p:nvSpPr>
        <p:spPr bwMode="auto">
          <a:xfrm>
            <a:off x="1451089" y="3132130"/>
            <a:ext cx="481476" cy="438400"/>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25*</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2482" name="Oval 18">
            <a:extLst>
              <a:ext uri="{FF2B5EF4-FFF2-40B4-BE49-F238E27FC236}">
                <a16:creationId xmlns:a16="http://schemas.microsoft.com/office/drawing/2014/main" id="{D3D229CB-9685-4BAC-8219-50C9A05CAAD6}"/>
              </a:ext>
            </a:extLst>
          </p:cNvPr>
          <p:cNvSpPr>
            <a:spLocks noChangeArrowheads="1"/>
          </p:cNvSpPr>
          <p:nvPr/>
        </p:nvSpPr>
        <p:spPr bwMode="auto">
          <a:xfrm>
            <a:off x="3514558" y="2379283"/>
            <a:ext cx="481476" cy="438400"/>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08</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2483" name="Oval 19">
            <a:extLst>
              <a:ext uri="{FF2B5EF4-FFF2-40B4-BE49-F238E27FC236}">
                <a16:creationId xmlns:a16="http://schemas.microsoft.com/office/drawing/2014/main" id="{C3330641-7294-40CE-B628-2BF850958644}"/>
              </a:ext>
            </a:extLst>
          </p:cNvPr>
          <p:cNvSpPr>
            <a:spLocks noChangeArrowheads="1"/>
          </p:cNvSpPr>
          <p:nvPr/>
        </p:nvSpPr>
        <p:spPr bwMode="auto">
          <a:xfrm>
            <a:off x="2415474" y="3132130"/>
            <a:ext cx="482909" cy="438400"/>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25</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2484" name="Oval 20">
            <a:extLst>
              <a:ext uri="{FF2B5EF4-FFF2-40B4-BE49-F238E27FC236}">
                <a16:creationId xmlns:a16="http://schemas.microsoft.com/office/drawing/2014/main" id="{3A34DE18-3E14-45AC-8BD5-EBE873C72AA9}"/>
              </a:ext>
            </a:extLst>
          </p:cNvPr>
          <p:cNvSpPr>
            <a:spLocks noChangeArrowheads="1"/>
          </p:cNvSpPr>
          <p:nvPr/>
        </p:nvSpPr>
        <p:spPr bwMode="auto">
          <a:xfrm>
            <a:off x="3170646" y="3132130"/>
            <a:ext cx="481476" cy="438400"/>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2485" name="Text Box 21">
            <a:extLst>
              <a:ext uri="{FF2B5EF4-FFF2-40B4-BE49-F238E27FC236}">
                <a16:creationId xmlns:a16="http://schemas.microsoft.com/office/drawing/2014/main" id="{F02E0295-F178-46E1-9682-1C16C370D328}"/>
              </a:ext>
            </a:extLst>
          </p:cNvPr>
          <p:cNvSpPr>
            <a:spLocks noChangeArrowheads="1"/>
          </p:cNvSpPr>
          <p:nvPr/>
        </p:nvSpPr>
        <p:spPr bwMode="auto">
          <a:xfrm>
            <a:off x="2637583" y="1432026"/>
            <a:ext cx="338180" cy="46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dirty="0">
                <a:solidFill>
                  <a:srgbClr val="000000"/>
                </a:solidFill>
                <a:latin typeface="Times New Roman" panose="02020603050405020304" pitchFamily="18" charset="0"/>
                <a:sym typeface="Times New Roman" panose="02020603050405020304" pitchFamily="18" charset="0"/>
              </a:rPr>
              <a:t>0</a:t>
            </a:r>
            <a:endParaRPr lang="zh-CN" altLang="en-US" sz="2400" i="0" dirty="0">
              <a:solidFill>
                <a:schemeClr val="bg1"/>
              </a:solidFill>
              <a:latin typeface="Times New Roman" panose="02020603050405020304" pitchFamily="18" charset="0"/>
              <a:sym typeface="Times New Roman" panose="02020603050405020304" pitchFamily="18" charset="0"/>
            </a:endParaRPr>
          </a:p>
        </p:txBody>
      </p:sp>
      <p:sp>
        <p:nvSpPr>
          <p:cNvPr id="62486" name="Text Box 22">
            <a:extLst>
              <a:ext uri="{FF2B5EF4-FFF2-40B4-BE49-F238E27FC236}">
                <a16:creationId xmlns:a16="http://schemas.microsoft.com/office/drawing/2014/main" id="{05B8A287-B18C-4575-B026-63910C64C040}"/>
              </a:ext>
            </a:extLst>
          </p:cNvPr>
          <p:cNvSpPr>
            <a:spLocks noChangeArrowheads="1"/>
          </p:cNvSpPr>
          <p:nvPr/>
        </p:nvSpPr>
        <p:spPr bwMode="auto">
          <a:xfrm>
            <a:off x="2018543" y="2045264"/>
            <a:ext cx="338180" cy="46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2487" name="Text Box 23">
            <a:extLst>
              <a:ext uri="{FF2B5EF4-FFF2-40B4-BE49-F238E27FC236}">
                <a16:creationId xmlns:a16="http://schemas.microsoft.com/office/drawing/2014/main" id="{F7457F99-FA2D-43C2-B8EB-8A7F33DAA320}"/>
              </a:ext>
            </a:extLst>
          </p:cNvPr>
          <p:cNvSpPr>
            <a:spLocks noChangeArrowheads="1"/>
          </p:cNvSpPr>
          <p:nvPr/>
        </p:nvSpPr>
        <p:spPr bwMode="auto">
          <a:xfrm>
            <a:off x="3944447" y="2171826"/>
            <a:ext cx="338180" cy="46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2488" name="Text Box 24">
            <a:extLst>
              <a:ext uri="{FF2B5EF4-FFF2-40B4-BE49-F238E27FC236}">
                <a16:creationId xmlns:a16="http://schemas.microsoft.com/office/drawing/2014/main" id="{3385275B-C076-44B1-B15E-23BB24994FEF}"/>
              </a:ext>
            </a:extLst>
          </p:cNvPr>
          <p:cNvSpPr>
            <a:spLocks noChangeArrowheads="1"/>
          </p:cNvSpPr>
          <p:nvPr/>
        </p:nvSpPr>
        <p:spPr bwMode="auto">
          <a:xfrm>
            <a:off x="1382306" y="2809854"/>
            <a:ext cx="338180" cy="46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2489" name="Text Box 25">
            <a:extLst>
              <a:ext uri="{FF2B5EF4-FFF2-40B4-BE49-F238E27FC236}">
                <a16:creationId xmlns:a16="http://schemas.microsoft.com/office/drawing/2014/main" id="{0AD47738-CBEA-4BA2-8EB8-0D5AA0BB5591}"/>
              </a:ext>
            </a:extLst>
          </p:cNvPr>
          <p:cNvSpPr>
            <a:spLocks noChangeArrowheads="1"/>
          </p:cNvSpPr>
          <p:nvPr/>
        </p:nvSpPr>
        <p:spPr bwMode="auto">
          <a:xfrm>
            <a:off x="2621821" y="2809854"/>
            <a:ext cx="338180" cy="46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2490" name="Text Box 26">
            <a:extLst>
              <a:ext uri="{FF2B5EF4-FFF2-40B4-BE49-F238E27FC236}">
                <a16:creationId xmlns:a16="http://schemas.microsoft.com/office/drawing/2014/main" id="{E471FDCF-3AE3-4B8B-A827-C9C6822E67DB}"/>
              </a:ext>
            </a:extLst>
          </p:cNvPr>
          <p:cNvSpPr>
            <a:spLocks noChangeArrowheads="1"/>
          </p:cNvSpPr>
          <p:nvPr/>
        </p:nvSpPr>
        <p:spPr bwMode="auto">
          <a:xfrm>
            <a:off x="3119060" y="2809854"/>
            <a:ext cx="338180" cy="46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2491" name="AutoShape 27">
            <a:extLst>
              <a:ext uri="{FF2B5EF4-FFF2-40B4-BE49-F238E27FC236}">
                <a16:creationId xmlns:a16="http://schemas.microsoft.com/office/drawing/2014/main" id="{0A1E8C7F-5972-403F-9F70-D00B2366B7AA}"/>
              </a:ext>
            </a:extLst>
          </p:cNvPr>
          <p:cNvSpPr>
            <a:spLocks noChangeArrowheads="1"/>
          </p:cNvSpPr>
          <p:nvPr/>
        </p:nvSpPr>
        <p:spPr bwMode="auto">
          <a:xfrm>
            <a:off x="4271163" y="2441911"/>
            <a:ext cx="825388" cy="375771"/>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62492" name="Oval 28">
            <a:extLst>
              <a:ext uri="{FF2B5EF4-FFF2-40B4-BE49-F238E27FC236}">
                <a16:creationId xmlns:a16="http://schemas.microsoft.com/office/drawing/2014/main" id="{08B8DB72-2569-49E1-8C3A-907399878DE0}"/>
              </a:ext>
            </a:extLst>
          </p:cNvPr>
          <p:cNvSpPr>
            <a:spLocks noChangeArrowheads="1"/>
          </p:cNvSpPr>
          <p:nvPr/>
        </p:nvSpPr>
        <p:spPr bwMode="auto">
          <a:xfrm>
            <a:off x="6179872" y="1690369"/>
            <a:ext cx="481476" cy="438400"/>
          </a:xfrm>
          <a:prstGeom prst="ellipse">
            <a:avLst/>
          </a:prstGeom>
          <a:gradFill rotWithShape="0">
            <a:gsLst>
              <a:gs pos="0">
                <a:srgbClr val="CCECFF"/>
              </a:gs>
              <a:gs pos="100000">
                <a:srgbClr val="5D6C74"/>
              </a:gs>
            </a:gsLst>
            <a:lin ang="2700000" scaled="1"/>
          </a:gradFill>
          <a:ln w="9525">
            <a:solidFill>
              <a:srgbClr val="00FFFF"/>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08</a:t>
            </a:r>
            <a:endParaRPr lang="zh-CN" altLang="en-US" sz="2400" i="0">
              <a:solidFill>
                <a:srgbClr val="CCECFF"/>
              </a:solidFill>
              <a:latin typeface="Times New Roman" panose="02020603050405020304" pitchFamily="18" charset="0"/>
              <a:sym typeface="Times New Roman" panose="02020603050405020304" pitchFamily="18" charset="0"/>
            </a:endParaRPr>
          </a:p>
        </p:txBody>
      </p:sp>
      <p:sp>
        <p:nvSpPr>
          <p:cNvPr id="62493" name="Oval 29">
            <a:extLst>
              <a:ext uri="{FF2B5EF4-FFF2-40B4-BE49-F238E27FC236}">
                <a16:creationId xmlns:a16="http://schemas.microsoft.com/office/drawing/2014/main" id="{CA57C529-1BBB-46AB-AD0C-75153BC051FF}"/>
              </a:ext>
            </a:extLst>
          </p:cNvPr>
          <p:cNvSpPr>
            <a:spLocks noChangeArrowheads="1"/>
          </p:cNvSpPr>
          <p:nvPr/>
        </p:nvSpPr>
        <p:spPr bwMode="auto">
          <a:xfrm>
            <a:off x="5560831" y="2379283"/>
            <a:ext cx="481476" cy="438400"/>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chemeClr val="tx2"/>
                </a:solidFill>
                <a:latin typeface="Times New Roman" panose="02020603050405020304" pitchFamily="18" charset="0"/>
                <a:sym typeface="Times New Roman" panose="02020603050405020304" pitchFamily="18" charset="0"/>
              </a:rPr>
              <a:t>16</a:t>
            </a:r>
            <a:endParaRPr lang="zh-CN" altLang="en-US" sz="2400" i="0" dirty="0">
              <a:solidFill>
                <a:schemeClr val="accent1"/>
              </a:solidFill>
              <a:latin typeface="Times New Roman" panose="02020603050405020304" pitchFamily="18" charset="0"/>
              <a:sym typeface="Times New Roman" panose="02020603050405020304" pitchFamily="18" charset="0"/>
            </a:endParaRPr>
          </a:p>
        </p:txBody>
      </p:sp>
      <p:sp>
        <p:nvSpPr>
          <p:cNvPr id="62494" name="Oval 30">
            <a:extLst>
              <a:ext uri="{FF2B5EF4-FFF2-40B4-BE49-F238E27FC236}">
                <a16:creationId xmlns:a16="http://schemas.microsoft.com/office/drawing/2014/main" id="{F33E71E2-6F11-4E0B-81E1-06A0105815DC}"/>
              </a:ext>
            </a:extLst>
          </p:cNvPr>
          <p:cNvSpPr>
            <a:spLocks noChangeArrowheads="1"/>
          </p:cNvSpPr>
          <p:nvPr/>
        </p:nvSpPr>
        <p:spPr bwMode="auto">
          <a:xfrm>
            <a:off x="4871575" y="3132130"/>
            <a:ext cx="482909" cy="438400"/>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25*</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2495" name="Oval 31">
            <a:extLst>
              <a:ext uri="{FF2B5EF4-FFF2-40B4-BE49-F238E27FC236}">
                <a16:creationId xmlns:a16="http://schemas.microsoft.com/office/drawing/2014/main" id="{1100BEEC-D19D-4F29-BD43-92DB3D789A38}"/>
              </a:ext>
            </a:extLst>
          </p:cNvPr>
          <p:cNvSpPr>
            <a:spLocks noChangeArrowheads="1"/>
          </p:cNvSpPr>
          <p:nvPr/>
        </p:nvSpPr>
        <p:spPr bwMode="auto">
          <a:xfrm>
            <a:off x="5835960" y="3132130"/>
            <a:ext cx="481476" cy="438400"/>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25</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2496" name="Oval 32">
            <a:extLst>
              <a:ext uri="{FF2B5EF4-FFF2-40B4-BE49-F238E27FC236}">
                <a16:creationId xmlns:a16="http://schemas.microsoft.com/office/drawing/2014/main" id="{A8F801F3-AA54-437E-968C-031C7BB73D0A}"/>
              </a:ext>
            </a:extLst>
          </p:cNvPr>
          <p:cNvSpPr>
            <a:spLocks noChangeArrowheads="1"/>
          </p:cNvSpPr>
          <p:nvPr/>
        </p:nvSpPr>
        <p:spPr bwMode="auto">
          <a:xfrm>
            <a:off x="6867695" y="2379283"/>
            <a:ext cx="481476" cy="438400"/>
          </a:xfrm>
          <a:prstGeom prst="ellipse">
            <a:avLst/>
          </a:prstGeom>
          <a:gradFill rotWithShape="0">
            <a:gsLst>
              <a:gs pos="0">
                <a:srgbClr val="FFFFFF"/>
              </a:gs>
              <a:gs pos="100000">
                <a:srgbClr val="007474"/>
              </a:gs>
            </a:gsLst>
            <a:lin ang="2700000" scaled="1"/>
          </a:gradFill>
          <a:ln w="9525">
            <a:solidFill>
              <a:srgbClr val="00FFFF"/>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21</a:t>
            </a:r>
            <a:endParaRPr lang="zh-CN" altLang="en-US" sz="2400" i="0">
              <a:solidFill>
                <a:srgbClr val="00FFFF"/>
              </a:solidFill>
              <a:latin typeface="Times New Roman" panose="02020603050405020304" pitchFamily="18" charset="0"/>
              <a:sym typeface="Times New Roman" panose="02020603050405020304" pitchFamily="18" charset="0"/>
            </a:endParaRPr>
          </a:p>
        </p:txBody>
      </p:sp>
      <p:sp>
        <p:nvSpPr>
          <p:cNvPr id="62497" name="Oval 33">
            <a:extLst>
              <a:ext uri="{FF2B5EF4-FFF2-40B4-BE49-F238E27FC236}">
                <a16:creationId xmlns:a16="http://schemas.microsoft.com/office/drawing/2014/main" id="{D57B1E30-BB51-4A50-B6A6-63D9F08FFD78}"/>
              </a:ext>
            </a:extLst>
          </p:cNvPr>
          <p:cNvSpPr>
            <a:spLocks noChangeArrowheads="1"/>
          </p:cNvSpPr>
          <p:nvPr/>
        </p:nvSpPr>
        <p:spPr bwMode="auto">
          <a:xfrm>
            <a:off x="6592566" y="3132130"/>
            <a:ext cx="481476" cy="438400"/>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2498" name="Text Box 34">
            <a:extLst>
              <a:ext uri="{FF2B5EF4-FFF2-40B4-BE49-F238E27FC236}">
                <a16:creationId xmlns:a16="http://schemas.microsoft.com/office/drawing/2014/main" id="{33844DD4-7929-4DB1-9298-79513294C194}"/>
              </a:ext>
            </a:extLst>
          </p:cNvPr>
          <p:cNvSpPr>
            <a:spLocks noChangeArrowheads="1"/>
          </p:cNvSpPr>
          <p:nvPr/>
        </p:nvSpPr>
        <p:spPr bwMode="auto">
          <a:xfrm>
            <a:off x="6059503" y="1418979"/>
            <a:ext cx="338180" cy="46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dirty="0">
                <a:solidFill>
                  <a:srgbClr val="000000"/>
                </a:solidFill>
                <a:latin typeface="Times New Roman" panose="02020603050405020304" pitchFamily="18" charset="0"/>
                <a:sym typeface="Times New Roman" panose="02020603050405020304" pitchFamily="18" charset="0"/>
              </a:rPr>
              <a:t>0</a:t>
            </a:r>
            <a:endParaRPr lang="zh-CN" altLang="en-US" sz="2400" i="0" dirty="0">
              <a:solidFill>
                <a:schemeClr val="bg1"/>
              </a:solidFill>
              <a:latin typeface="Times New Roman" panose="02020603050405020304" pitchFamily="18" charset="0"/>
              <a:sym typeface="Times New Roman" panose="02020603050405020304" pitchFamily="18" charset="0"/>
            </a:endParaRPr>
          </a:p>
        </p:txBody>
      </p:sp>
      <p:sp>
        <p:nvSpPr>
          <p:cNvPr id="62499" name="Text Box 35">
            <a:extLst>
              <a:ext uri="{FF2B5EF4-FFF2-40B4-BE49-F238E27FC236}">
                <a16:creationId xmlns:a16="http://schemas.microsoft.com/office/drawing/2014/main" id="{6CB74DED-775A-45C0-8166-50A6A7A8C8B7}"/>
              </a:ext>
            </a:extLst>
          </p:cNvPr>
          <p:cNvSpPr>
            <a:spLocks noChangeArrowheads="1"/>
          </p:cNvSpPr>
          <p:nvPr/>
        </p:nvSpPr>
        <p:spPr bwMode="auto">
          <a:xfrm>
            <a:off x="7297584" y="2233149"/>
            <a:ext cx="338180" cy="46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2500" name="Text Box 36">
            <a:extLst>
              <a:ext uri="{FF2B5EF4-FFF2-40B4-BE49-F238E27FC236}">
                <a16:creationId xmlns:a16="http://schemas.microsoft.com/office/drawing/2014/main" id="{C040D900-BAAB-489B-A415-E0093C5E69BC}"/>
              </a:ext>
            </a:extLst>
          </p:cNvPr>
          <p:cNvSpPr>
            <a:spLocks noChangeArrowheads="1"/>
          </p:cNvSpPr>
          <p:nvPr/>
        </p:nvSpPr>
        <p:spPr bwMode="auto">
          <a:xfrm>
            <a:off x="6472197" y="2860739"/>
            <a:ext cx="338180" cy="46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2501" name="Text Box 37">
            <a:extLst>
              <a:ext uri="{FF2B5EF4-FFF2-40B4-BE49-F238E27FC236}">
                <a16:creationId xmlns:a16="http://schemas.microsoft.com/office/drawing/2014/main" id="{54CBF62E-0D77-45D3-A9A4-2A7F9AA78174}"/>
              </a:ext>
            </a:extLst>
          </p:cNvPr>
          <p:cNvSpPr>
            <a:spLocks noChangeArrowheads="1"/>
          </p:cNvSpPr>
          <p:nvPr/>
        </p:nvSpPr>
        <p:spPr bwMode="auto">
          <a:xfrm>
            <a:off x="6111090" y="2860739"/>
            <a:ext cx="338180" cy="46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2502" name="Text Box 38">
            <a:extLst>
              <a:ext uri="{FF2B5EF4-FFF2-40B4-BE49-F238E27FC236}">
                <a16:creationId xmlns:a16="http://schemas.microsoft.com/office/drawing/2014/main" id="{CABDF8E1-29ED-4D3B-8E73-B6789F11DA64}"/>
              </a:ext>
            </a:extLst>
          </p:cNvPr>
          <p:cNvSpPr>
            <a:spLocks noChangeArrowheads="1"/>
          </p:cNvSpPr>
          <p:nvPr/>
        </p:nvSpPr>
        <p:spPr bwMode="auto">
          <a:xfrm>
            <a:off x="4752639" y="2860739"/>
            <a:ext cx="338180" cy="46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2503" name="Text Box 39">
            <a:extLst>
              <a:ext uri="{FF2B5EF4-FFF2-40B4-BE49-F238E27FC236}">
                <a16:creationId xmlns:a16="http://schemas.microsoft.com/office/drawing/2014/main" id="{D4D2141A-16AB-43C6-B544-09FC7D9F0A4E}"/>
              </a:ext>
            </a:extLst>
          </p:cNvPr>
          <p:cNvSpPr>
            <a:spLocks noChangeArrowheads="1"/>
          </p:cNvSpPr>
          <p:nvPr/>
        </p:nvSpPr>
        <p:spPr bwMode="auto">
          <a:xfrm>
            <a:off x="5354484" y="2120940"/>
            <a:ext cx="338180" cy="461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2504" name="Rectangle 40" descr="永恒">
            <a:extLst>
              <a:ext uri="{FF2B5EF4-FFF2-40B4-BE49-F238E27FC236}">
                <a16:creationId xmlns:a16="http://schemas.microsoft.com/office/drawing/2014/main" id="{B2002DB9-823C-4B86-8EBB-22D07981A314}"/>
              </a:ext>
            </a:extLst>
          </p:cNvPr>
          <p:cNvSpPr>
            <a:spLocks noChangeArrowheads="1"/>
          </p:cNvSpPr>
          <p:nvPr/>
        </p:nvSpPr>
        <p:spPr bwMode="auto">
          <a:xfrm>
            <a:off x="1244742" y="4070252"/>
            <a:ext cx="2957639" cy="438400"/>
          </a:xfrm>
          <a:prstGeom prst="rect">
            <a:avLst/>
          </a:prstGeom>
          <a:blipFill dpi="0" rotWithShape="0">
            <a:blip r:embed="rId2"/>
            <a:srcRect/>
            <a:tile tx="0" ty="0" sx="100000" sy="100000" flip="none" algn="tl"/>
          </a:blip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21  16  08  </a:t>
            </a:r>
            <a:r>
              <a:rPr lang="zh-CN" altLang="en-US" sz="2400" b="1" i="0">
                <a:solidFill>
                  <a:schemeClr val="bg2"/>
                </a:solidFill>
                <a:latin typeface="Times New Roman" panose="02020603050405020304" pitchFamily="18" charset="0"/>
                <a:sym typeface="Times New Roman" panose="02020603050405020304" pitchFamily="18" charset="0"/>
              </a:rPr>
              <a:t>25*</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25</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2505" name="Line 41">
            <a:extLst>
              <a:ext uri="{FF2B5EF4-FFF2-40B4-BE49-F238E27FC236}">
                <a16:creationId xmlns:a16="http://schemas.microsoft.com/office/drawing/2014/main" id="{056CF2BE-C9EB-4BAE-93FF-6536BC8D694B}"/>
              </a:ext>
            </a:extLst>
          </p:cNvPr>
          <p:cNvSpPr>
            <a:spLocks noChangeShapeType="1"/>
          </p:cNvSpPr>
          <p:nvPr/>
        </p:nvSpPr>
        <p:spPr bwMode="auto">
          <a:xfrm>
            <a:off x="1726218" y="4070252"/>
            <a:ext cx="1433" cy="438400"/>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506" name="Line 42">
            <a:extLst>
              <a:ext uri="{FF2B5EF4-FFF2-40B4-BE49-F238E27FC236}">
                <a16:creationId xmlns:a16="http://schemas.microsoft.com/office/drawing/2014/main" id="{27E509CC-A1D6-4F80-B8D9-7543A1F3D3B6}"/>
              </a:ext>
            </a:extLst>
          </p:cNvPr>
          <p:cNvSpPr>
            <a:spLocks noChangeShapeType="1"/>
          </p:cNvSpPr>
          <p:nvPr/>
        </p:nvSpPr>
        <p:spPr bwMode="auto">
          <a:xfrm>
            <a:off x="2207694" y="4070252"/>
            <a:ext cx="1433" cy="438400"/>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507" name="Line 43">
            <a:extLst>
              <a:ext uri="{FF2B5EF4-FFF2-40B4-BE49-F238E27FC236}">
                <a16:creationId xmlns:a16="http://schemas.microsoft.com/office/drawing/2014/main" id="{83F79280-E6EA-4179-A00A-817C87CCC717}"/>
              </a:ext>
            </a:extLst>
          </p:cNvPr>
          <p:cNvSpPr>
            <a:spLocks noChangeShapeType="1"/>
          </p:cNvSpPr>
          <p:nvPr/>
        </p:nvSpPr>
        <p:spPr bwMode="auto">
          <a:xfrm>
            <a:off x="2689170" y="4070252"/>
            <a:ext cx="1433" cy="438400"/>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508" name="Line 44">
            <a:extLst>
              <a:ext uri="{FF2B5EF4-FFF2-40B4-BE49-F238E27FC236}">
                <a16:creationId xmlns:a16="http://schemas.microsoft.com/office/drawing/2014/main" id="{EE73991E-691B-4D22-BFCF-50C343B25B52}"/>
              </a:ext>
            </a:extLst>
          </p:cNvPr>
          <p:cNvSpPr>
            <a:spLocks noChangeShapeType="1"/>
          </p:cNvSpPr>
          <p:nvPr/>
        </p:nvSpPr>
        <p:spPr bwMode="auto">
          <a:xfrm>
            <a:off x="3239429" y="4070252"/>
            <a:ext cx="1433" cy="438400"/>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509" name="Line 45">
            <a:extLst>
              <a:ext uri="{FF2B5EF4-FFF2-40B4-BE49-F238E27FC236}">
                <a16:creationId xmlns:a16="http://schemas.microsoft.com/office/drawing/2014/main" id="{26BD3671-8DF7-4D23-8C43-5AA2AB1163D1}"/>
              </a:ext>
            </a:extLst>
          </p:cNvPr>
          <p:cNvSpPr>
            <a:spLocks noChangeShapeType="1"/>
          </p:cNvSpPr>
          <p:nvPr/>
        </p:nvSpPr>
        <p:spPr bwMode="auto">
          <a:xfrm>
            <a:off x="3720905" y="4070252"/>
            <a:ext cx="1433" cy="438400"/>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510" name="Rectangle 46" descr="永恒">
            <a:extLst>
              <a:ext uri="{FF2B5EF4-FFF2-40B4-BE49-F238E27FC236}">
                <a16:creationId xmlns:a16="http://schemas.microsoft.com/office/drawing/2014/main" id="{61CD65EC-8B09-446D-B797-0FE0132E0815}"/>
              </a:ext>
            </a:extLst>
          </p:cNvPr>
          <p:cNvSpPr>
            <a:spLocks noChangeArrowheads="1"/>
          </p:cNvSpPr>
          <p:nvPr/>
        </p:nvSpPr>
        <p:spPr bwMode="auto">
          <a:xfrm>
            <a:off x="5234115" y="4070252"/>
            <a:ext cx="2957639" cy="438400"/>
          </a:xfrm>
          <a:prstGeom prst="rect">
            <a:avLst/>
          </a:prstGeom>
          <a:blipFill dpi="0" rotWithShape="0">
            <a:blip r:embed="rId2"/>
            <a:srcRect/>
            <a:tile tx="0" ty="0" sx="100000" sy="100000" flip="none" algn="tl"/>
          </a:blip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08  16  </a:t>
            </a:r>
            <a:r>
              <a:rPr lang="zh-CN" altLang="en-US" sz="2400" b="1" i="0">
                <a:solidFill>
                  <a:schemeClr val="bg2"/>
                </a:solidFill>
                <a:latin typeface="Times New Roman" panose="02020603050405020304" pitchFamily="18" charset="0"/>
                <a:sym typeface="Times New Roman" panose="02020603050405020304" pitchFamily="18" charset="0"/>
              </a:rPr>
              <a:t>21</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25*</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25</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2511" name="Line 47">
            <a:extLst>
              <a:ext uri="{FF2B5EF4-FFF2-40B4-BE49-F238E27FC236}">
                <a16:creationId xmlns:a16="http://schemas.microsoft.com/office/drawing/2014/main" id="{59CA34A4-905C-4752-8959-BC9545ED0AF8}"/>
              </a:ext>
            </a:extLst>
          </p:cNvPr>
          <p:cNvSpPr>
            <a:spLocks noChangeShapeType="1"/>
          </p:cNvSpPr>
          <p:nvPr/>
        </p:nvSpPr>
        <p:spPr bwMode="auto">
          <a:xfrm>
            <a:off x="5715591" y="4070252"/>
            <a:ext cx="1433" cy="438400"/>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512" name="Line 48">
            <a:extLst>
              <a:ext uri="{FF2B5EF4-FFF2-40B4-BE49-F238E27FC236}">
                <a16:creationId xmlns:a16="http://schemas.microsoft.com/office/drawing/2014/main" id="{D491277B-4035-46B5-BC73-C44C8049A4B7}"/>
              </a:ext>
            </a:extLst>
          </p:cNvPr>
          <p:cNvSpPr>
            <a:spLocks noChangeShapeType="1"/>
          </p:cNvSpPr>
          <p:nvPr/>
        </p:nvSpPr>
        <p:spPr bwMode="auto">
          <a:xfrm>
            <a:off x="6197067" y="4070252"/>
            <a:ext cx="1433" cy="438400"/>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513" name="Line 49">
            <a:extLst>
              <a:ext uri="{FF2B5EF4-FFF2-40B4-BE49-F238E27FC236}">
                <a16:creationId xmlns:a16="http://schemas.microsoft.com/office/drawing/2014/main" id="{541951DA-048B-483D-9FBF-B120A963CFB0}"/>
              </a:ext>
            </a:extLst>
          </p:cNvPr>
          <p:cNvSpPr>
            <a:spLocks noChangeShapeType="1"/>
          </p:cNvSpPr>
          <p:nvPr/>
        </p:nvSpPr>
        <p:spPr bwMode="auto">
          <a:xfrm>
            <a:off x="6678544" y="4070252"/>
            <a:ext cx="1433" cy="438400"/>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514" name="Line 50">
            <a:extLst>
              <a:ext uri="{FF2B5EF4-FFF2-40B4-BE49-F238E27FC236}">
                <a16:creationId xmlns:a16="http://schemas.microsoft.com/office/drawing/2014/main" id="{3698BE40-04FC-4652-9371-B6B51C037F3E}"/>
              </a:ext>
            </a:extLst>
          </p:cNvPr>
          <p:cNvSpPr>
            <a:spLocks noChangeShapeType="1"/>
          </p:cNvSpPr>
          <p:nvPr/>
        </p:nvSpPr>
        <p:spPr bwMode="auto">
          <a:xfrm>
            <a:off x="7228802" y="4070252"/>
            <a:ext cx="1433" cy="438400"/>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515" name="Line 51">
            <a:extLst>
              <a:ext uri="{FF2B5EF4-FFF2-40B4-BE49-F238E27FC236}">
                <a16:creationId xmlns:a16="http://schemas.microsoft.com/office/drawing/2014/main" id="{5EE2F27A-2F9A-46DE-BE44-55C2FACB5326}"/>
              </a:ext>
            </a:extLst>
          </p:cNvPr>
          <p:cNvSpPr>
            <a:spLocks noChangeShapeType="1"/>
          </p:cNvSpPr>
          <p:nvPr/>
        </p:nvSpPr>
        <p:spPr bwMode="auto">
          <a:xfrm>
            <a:off x="7710278" y="4070252"/>
            <a:ext cx="1433" cy="438400"/>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516" name="Text Box 52">
            <a:extLst>
              <a:ext uri="{FF2B5EF4-FFF2-40B4-BE49-F238E27FC236}">
                <a16:creationId xmlns:a16="http://schemas.microsoft.com/office/drawing/2014/main" id="{C434678B-17A8-46A4-9D46-6B5FA9817BCA}"/>
              </a:ext>
            </a:extLst>
          </p:cNvPr>
          <p:cNvSpPr>
            <a:spLocks noChangeArrowheads="1"/>
          </p:cNvSpPr>
          <p:nvPr/>
        </p:nvSpPr>
        <p:spPr bwMode="auto">
          <a:xfrm>
            <a:off x="5165333" y="4686099"/>
            <a:ext cx="3416188" cy="83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交换 </a:t>
            </a:r>
            <a:r>
              <a:rPr lang="en-US" altLang="zh-CN" sz="2400" b="0" i="0" dirty="0">
                <a:solidFill>
                  <a:srgbClr val="000000"/>
                </a:solidFill>
                <a:latin typeface="+mn-ea"/>
                <a:ea typeface="+mn-ea"/>
                <a:sym typeface="Times New Roman" panose="02020603050405020304" pitchFamily="18" charset="0"/>
              </a:rPr>
              <a:t>0 </a:t>
            </a:r>
            <a:r>
              <a:rPr lang="zh-CN" altLang="en-US" sz="2400" b="0" i="0" dirty="0">
                <a:solidFill>
                  <a:srgbClr val="000000"/>
                </a:solidFill>
                <a:latin typeface="+mn-ea"/>
                <a:ea typeface="+mn-ea"/>
                <a:sym typeface="Times New Roman" panose="02020603050405020304" pitchFamily="18" charset="0"/>
              </a:rPr>
              <a:t>号与 2 号记录,</a:t>
            </a:r>
          </a:p>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2 号记录就位</a:t>
            </a:r>
            <a:endParaRPr lang="zh-CN" altLang="en-US" sz="2400" b="0" i="0" dirty="0">
              <a:solidFill>
                <a:schemeClr val="bg1"/>
              </a:solidFill>
              <a:latin typeface="+mn-ea"/>
              <a:ea typeface="+mn-ea"/>
              <a:sym typeface="Times New Roman" panose="02020603050405020304" pitchFamily="18" charset="0"/>
            </a:endParaRPr>
          </a:p>
        </p:txBody>
      </p:sp>
      <p:sp>
        <p:nvSpPr>
          <p:cNvPr id="62517" name="Text Box 53">
            <a:extLst>
              <a:ext uri="{FF2B5EF4-FFF2-40B4-BE49-F238E27FC236}">
                <a16:creationId xmlns:a16="http://schemas.microsoft.com/office/drawing/2014/main" id="{B2FDDD71-11A0-4F0D-B5A0-91D88DBA19FE}"/>
              </a:ext>
            </a:extLst>
          </p:cNvPr>
          <p:cNvSpPr>
            <a:spLocks noChangeArrowheads="1"/>
          </p:cNvSpPr>
          <p:nvPr/>
        </p:nvSpPr>
        <p:spPr bwMode="auto">
          <a:xfrm>
            <a:off x="1102878" y="4671585"/>
            <a:ext cx="3108100" cy="83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从 0 号到 2 号 重新</a:t>
            </a:r>
          </a:p>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调整为大顶堆</a:t>
            </a:r>
            <a:endParaRPr lang="zh-CN" altLang="en-US" sz="2400" b="0" i="0" dirty="0">
              <a:latin typeface="+mn-ea"/>
              <a:ea typeface="+mn-ea"/>
            </a:endParaRPr>
          </a:p>
        </p:txBody>
      </p:sp>
      <p:sp>
        <p:nvSpPr>
          <p:cNvPr id="62518" name="AutoShape 54">
            <a:extLst>
              <a:ext uri="{FF2B5EF4-FFF2-40B4-BE49-F238E27FC236}">
                <a16:creationId xmlns:a16="http://schemas.microsoft.com/office/drawing/2014/main" id="{925110FB-2739-4154-B491-EDA6A2E4DA91}"/>
              </a:ext>
            </a:extLst>
          </p:cNvPr>
          <p:cNvSpPr>
            <a:spLocks noChangeArrowheads="1"/>
          </p:cNvSpPr>
          <p:nvPr/>
        </p:nvSpPr>
        <p:spPr bwMode="auto">
          <a:xfrm>
            <a:off x="832048" y="2441911"/>
            <a:ext cx="825388" cy="375771"/>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62519" name="Line 55">
            <a:extLst>
              <a:ext uri="{FF2B5EF4-FFF2-40B4-BE49-F238E27FC236}">
                <a16:creationId xmlns:a16="http://schemas.microsoft.com/office/drawing/2014/main" id="{DCE2FBD6-6CCF-41B2-8DE7-C0DB96974C19}"/>
              </a:ext>
            </a:extLst>
          </p:cNvPr>
          <p:cNvSpPr>
            <a:spLocks noChangeShapeType="1"/>
          </p:cNvSpPr>
          <p:nvPr/>
        </p:nvSpPr>
        <p:spPr bwMode="auto">
          <a:xfrm flipH="1" flipV="1">
            <a:off x="3445775" y="2003512"/>
            <a:ext cx="206347" cy="250514"/>
          </a:xfrm>
          <a:prstGeom prst="line">
            <a:avLst/>
          </a:prstGeom>
          <a:noFill/>
          <a:ln w="28575">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520" name="Line 56">
            <a:extLst>
              <a:ext uri="{FF2B5EF4-FFF2-40B4-BE49-F238E27FC236}">
                <a16:creationId xmlns:a16="http://schemas.microsoft.com/office/drawing/2014/main" id="{A9D364BB-E9D8-4384-B67F-F2246FC30EC6}"/>
              </a:ext>
            </a:extLst>
          </p:cNvPr>
          <p:cNvSpPr>
            <a:spLocks noChangeShapeType="1"/>
          </p:cNvSpPr>
          <p:nvPr/>
        </p:nvSpPr>
        <p:spPr bwMode="auto">
          <a:xfrm>
            <a:off x="3583340" y="1940883"/>
            <a:ext cx="206347" cy="250514"/>
          </a:xfrm>
          <a:prstGeom prst="line">
            <a:avLst/>
          </a:prstGeom>
          <a:noFill/>
          <a:ln w="28575">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2521" name="AutoShape 57">
            <a:extLst>
              <a:ext uri="{FF2B5EF4-FFF2-40B4-BE49-F238E27FC236}">
                <a16:creationId xmlns:a16="http://schemas.microsoft.com/office/drawing/2014/main" id="{885FCA06-7C12-4338-87FA-E537D1D56F7A}"/>
              </a:ext>
            </a:extLst>
          </p:cNvPr>
          <p:cNvSpPr>
            <a:spLocks noChangeArrowheads="1"/>
          </p:cNvSpPr>
          <p:nvPr/>
        </p:nvSpPr>
        <p:spPr bwMode="auto">
          <a:xfrm>
            <a:off x="7779060" y="2441911"/>
            <a:ext cx="825388" cy="375771"/>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62522" name="Freeform 58">
            <a:extLst>
              <a:ext uri="{FF2B5EF4-FFF2-40B4-BE49-F238E27FC236}">
                <a16:creationId xmlns:a16="http://schemas.microsoft.com/office/drawing/2014/main" id="{090E5B12-9B74-4E80-8EB1-1588611F38E9}"/>
              </a:ext>
            </a:extLst>
          </p:cNvPr>
          <p:cNvSpPr>
            <a:spLocks noChangeArrowheads="1"/>
          </p:cNvSpPr>
          <p:nvPr/>
        </p:nvSpPr>
        <p:spPr bwMode="auto">
          <a:xfrm>
            <a:off x="1829391" y="1345912"/>
            <a:ext cx="2510554" cy="1680532"/>
          </a:xfrm>
          <a:custGeom>
            <a:avLst/>
            <a:gdLst>
              <a:gd name="T0" fmla="*/ 496 w 1752"/>
              <a:gd name="T1" fmla="*/ 216 h 1288"/>
              <a:gd name="T2" fmla="*/ 64 w 1752"/>
              <a:gd name="T3" fmla="*/ 744 h 1288"/>
              <a:gd name="T4" fmla="*/ 112 w 1752"/>
              <a:gd name="T5" fmla="*/ 1128 h 1288"/>
              <a:gd name="T6" fmla="*/ 352 w 1752"/>
              <a:gd name="T7" fmla="*/ 1272 h 1288"/>
              <a:gd name="T8" fmla="*/ 1504 w 1752"/>
              <a:gd name="T9" fmla="*/ 1224 h 1288"/>
              <a:gd name="T10" fmla="*/ 1744 w 1752"/>
              <a:gd name="T11" fmla="*/ 936 h 1288"/>
              <a:gd name="T12" fmla="*/ 1456 w 1752"/>
              <a:gd name="T13" fmla="*/ 408 h 1288"/>
              <a:gd name="T14" fmla="*/ 1024 w 1752"/>
              <a:gd name="T15" fmla="*/ 72 h 1288"/>
              <a:gd name="T16" fmla="*/ 736 w 1752"/>
              <a:gd name="T17" fmla="*/ 24 h 1288"/>
              <a:gd name="T18" fmla="*/ 496 w 1752"/>
              <a:gd name="T19" fmla="*/ 216 h 1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52"/>
              <a:gd name="T31" fmla="*/ 0 h 1288"/>
              <a:gd name="T32" fmla="*/ 1752 w 1752"/>
              <a:gd name="T33" fmla="*/ 1288 h 1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cmpd="sng">
            <a:solidFill>
              <a:schemeClr val="tx1"/>
            </a:solidFill>
            <a:prstDash val="sysDot"/>
            <a:bevel/>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i="0"/>
          </a:p>
        </p:txBody>
      </p:sp>
      <p:sp>
        <p:nvSpPr>
          <p:cNvPr id="62523" name="Freeform 59">
            <a:extLst>
              <a:ext uri="{FF2B5EF4-FFF2-40B4-BE49-F238E27FC236}">
                <a16:creationId xmlns:a16="http://schemas.microsoft.com/office/drawing/2014/main" id="{F34E456F-F349-4DF7-A894-27C6FE0249F2}"/>
              </a:ext>
            </a:extLst>
          </p:cNvPr>
          <p:cNvSpPr>
            <a:spLocks noChangeArrowheads="1"/>
          </p:cNvSpPr>
          <p:nvPr/>
        </p:nvSpPr>
        <p:spPr bwMode="auto">
          <a:xfrm>
            <a:off x="5125210" y="1325036"/>
            <a:ext cx="1788340" cy="1826665"/>
          </a:xfrm>
          <a:custGeom>
            <a:avLst/>
            <a:gdLst>
              <a:gd name="T0" fmla="*/ 544 w 1248"/>
              <a:gd name="T1" fmla="*/ 280 h 1400"/>
              <a:gd name="T2" fmla="*/ 64 w 1248"/>
              <a:gd name="T3" fmla="*/ 856 h 1400"/>
              <a:gd name="T4" fmla="*/ 160 w 1248"/>
              <a:gd name="T5" fmla="*/ 1192 h 1400"/>
              <a:gd name="T6" fmla="*/ 544 w 1248"/>
              <a:gd name="T7" fmla="*/ 1336 h 1400"/>
              <a:gd name="T8" fmla="*/ 976 w 1248"/>
              <a:gd name="T9" fmla="*/ 808 h 1400"/>
              <a:gd name="T10" fmla="*/ 1216 w 1248"/>
              <a:gd name="T11" fmla="*/ 424 h 1400"/>
              <a:gd name="T12" fmla="*/ 1168 w 1248"/>
              <a:gd name="T13" fmla="*/ 136 h 1400"/>
              <a:gd name="T14" fmla="*/ 976 w 1248"/>
              <a:gd name="T15" fmla="*/ 40 h 1400"/>
              <a:gd name="T16" fmla="*/ 784 w 1248"/>
              <a:gd name="T17" fmla="*/ 40 h 1400"/>
              <a:gd name="T18" fmla="*/ 544 w 1248"/>
              <a:gd name="T19" fmla="*/ 280 h 14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8"/>
              <a:gd name="T31" fmla="*/ 0 h 1400"/>
              <a:gd name="T32" fmla="*/ 1248 w 1248"/>
              <a:gd name="T33" fmla="*/ 1400 h 14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cmpd="sng">
            <a:solidFill>
              <a:schemeClr val="tx1"/>
            </a:solidFill>
            <a:prstDash val="sysDot"/>
            <a:bevel/>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i="0"/>
          </a:p>
        </p:txBody>
      </p:sp>
      <p:sp>
        <p:nvSpPr>
          <p:cNvPr id="2" name="Text Box 4">
            <a:extLst>
              <a:ext uri="{FF2B5EF4-FFF2-40B4-BE49-F238E27FC236}">
                <a16:creationId xmlns:a16="http://schemas.microsoft.com/office/drawing/2014/main" id="{58CB9652-717C-4DDD-8E50-B6F29606D914}"/>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5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5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5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5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5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50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50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5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47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4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47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47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47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248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48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48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248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248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48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248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248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48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249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25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52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48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6252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249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251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251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251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251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251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51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251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247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247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247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247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249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249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249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249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249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249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249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250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250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250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250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249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62523"/>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625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71" grpId="0" animBg="1"/>
      <p:bldP spid="62472" grpId="0" animBg="1"/>
      <p:bldP spid="62473" grpId="0" animBg="1"/>
      <p:bldP spid="62474" grpId="0" animBg="1"/>
      <p:bldP spid="62475" grpId="0" animBg="1"/>
      <p:bldP spid="62476" grpId="0" animBg="1"/>
      <p:bldP spid="62477" grpId="0" animBg="1"/>
      <p:bldP spid="62478" grpId="0" animBg="1"/>
      <p:bldP spid="62479" grpId="0" animBg="1"/>
      <p:bldP spid="62480" grpId="0" animBg="1"/>
      <p:bldP spid="62481" grpId="0" animBg="1"/>
      <p:bldP spid="62482" grpId="0" animBg="1"/>
      <p:bldP spid="62483" grpId="0" animBg="1"/>
      <p:bldP spid="62484" grpId="0" animBg="1"/>
      <p:bldP spid="62485" grpId="0"/>
      <p:bldP spid="62486" grpId="0"/>
      <p:bldP spid="62487" grpId="0"/>
      <p:bldP spid="62488" grpId="0"/>
      <p:bldP spid="62489" grpId="0"/>
      <p:bldP spid="62490" grpId="0"/>
      <p:bldP spid="62491" grpId="0" animBg="1"/>
      <p:bldP spid="62492" grpId="0" animBg="1"/>
      <p:bldP spid="62493" grpId="0" animBg="1"/>
      <p:bldP spid="62494" grpId="0" animBg="1"/>
      <p:bldP spid="62495" grpId="0" animBg="1"/>
      <p:bldP spid="62496" grpId="0" animBg="1"/>
      <p:bldP spid="62497" grpId="0" animBg="1"/>
      <p:bldP spid="62498" grpId="0"/>
      <p:bldP spid="62499" grpId="0"/>
      <p:bldP spid="62500" grpId="0"/>
      <p:bldP spid="62501" grpId="0"/>
      <p:bldP spid="62502" grpId="0"/>
      <p:bldP spid="62503" grpId="0"/>
      <p:bldP spid="62504" grpId="0" animBg="1"/>
      <p:bldP spid="62505" grpId="0" animBg="1"/>
      <p:bldP spid="62506" grpId="0" animBg="1"/>
      <p:bldP spid="62507" grpId="0" animBg="1"/>
      <p:bldP spid="62508" grpId="0" animBg="1"/>
      <p:bldP spid="62509" grpId="0" animBg="1"/>
      <p:bldP spid="62510" grpId="0" animBg="1"/>
      <p:bldP spid="62511" grpId="0" animBg="1"/>
      <p:bldP spid="62512" grpId="0" animBg="1"/>
      <p:bldP spid="62513" grpId="0" animBg="1"/>
      <p:bldP spid="62514" grpId="0" animBg="1"/>
      <p:bldP spid="62515" grpId="0" animBg="1"/>
      <p:bldP spid="62516" grpId="0"/>
      <p:bldP spid="62517" grpId="0"/>
      <p:bldP spid="62518" grpId="0" animBg="1"/>
      <p:bldP spid="62519" grpId="0" animBg="1"/>
      <p:bldP spid="62520" grpId="0" animBg="1"/>
      <p:bldP spid="62521" grpId="0" animBg="1"/>
      <p:bldP spid="62522" grpId="0" animBg="1"/>
      <p:bldP spid="6252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3">
            <a:extLst>
              <a:ext uri="{FF2B5EF4-FFF2-40B4-BE49-F238E27FC236}">
                <a16:creationId xmlns:a16="http://schemas.microsoft.com/office/drawing/2014/main" id="{77FB1857-4D9D-492D-9B65-AA1AA56201E2}"/>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6A665F04-2A2C-49B7-9C8B-EAA088C9D865}" type="slidenum">
              <a:rPr lang="zh-CN" altLang="en-US" sz="2400">
                <a:solidFill>
                  <a:srgbClr val="000000"/>
                </a:solidFill>
              </a:rPr>
              <a:pPr algn="r" eaLnBrk="1" hangingPunct="1">
                <a:spcBef>
                  <a:spcPct val="50000"/>
                </a:spcBef>
                <a:buClrTx/>
                <a:buSzTx/>
                <a:buFont typeface="Arial" panose="020B0604020202020204" pitchFamily="34" charset="0"/>
                <a:buNone/>
              </a:pPr>
              <a:t>77</a:t>
            </a:fld>
            <a:endParaRPr lang="en-US" altLang="zh-CN" sz="2400"/>
          </a:p>
        </p:txBody>
      </p:sp>
      <p:sp>
        <p:nvSpPr>
          <p:cNvPr id="63495" name="Line 6">
            <a:extLst>
              <a:ext uri="{FF2B5EF4-FFF2-40B4-BE49-F238E27FC236}">
                <a16:creationId xmlns:a16="http://schemas.microsoft.com/office/drawing/2014/main" id="{2C93D301-E15D-401D-AE42-94D55BA21677}"/>
              </a:ext>
            </a:extLst>
          </p:cNvPr>
          <p:cNvSpPr>
            <a:spLocks noChangeShapeType="1"/>
          </p:cNvSpPr>
          <p:nvPr/>
        </p:nvSpPr>
        <p:spPr bwMode="auto">
          <a:xfrm flipH="1">
            <a:off x="7439443" y="3019679"/>
            <a:ext cx="203382" cy="448476"/>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496" name="Line 7">
            <a:extLst>
              <a:ext uri="{FF2B5EF4-FFF2-40B4-BE49-F238E27FC236}">
                <a16:creationId xmlns:a16="http://schemas.microsoft.com/office/drawing/2014/main" id="{E4349418-6909-48F4-864F-9C11D4BA5AF4}"/>
              </a:ext>
            </a:extLst>
          </p:cNvPr>
          <p:cNvSpPr>
            <a:spLocks noChangeShapeType="1"/>
          </p:cNvSpPr>
          <p:nvPr/>
        </p:nvSpPr>
        <p:spPr bwMode="auto">
          <a:xfrm>
            <a:off x="7100473" y="2250863"/>
            <a:ext cx="542353" cy="640681"/>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497" name="Line 8">
            <a:extLst>
              <a:ext uri="{FF2B5EF4-FFF2-40B4-BE49-F238E27FC236}">
                <a16:creationId xmlns:a16="http://schemas.microsoft.com/office/drawing/2014/main" id="{E596C53A-5FF5-4A9F-A4A2-E0A6D548DE1F}"/>
              </a:ext>
            </a:extLst>
          </p:cNvPr>
          <p:cNvSpPr>
            <a:spLocks noChangeShapeType="1"/>
          </p:cNvSpPr>
          <p:nvPr/>
        </p:nvSpPr>
        <p:spPr bwMode="auto">
          <a:xfrm>
            <a:off x="6490326" y="3019679"/>
            <a:ext cx="135588" cy="38440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498" name="Line 9">
            <a:extLst>
              <a:ext uri="{FF2B5EF4-FFF2-40B4-BE49-F238E27FC236}">
                <a16:creationId xmlns:a16="http://schemas.microsoft.com/office/drawing/2014/main" id="{089B0F0F-8013-4699-AF7A-3A3CEE12487C}"/>
              </a:ext>
            </a:extLst>
          </p:cNvPr>
          <p:cNvSpPr>
            <a:spLocks noChangeShapeType="1"/>
          </p:cNvSpPr>
          <p:nvPr/>
        </p:nvSpPr>
        <p:spPr bwMode="auto">
          <a:xfrm flipH="1">
            <a:off x="5812385" y="2250863"/>
            <a:ext cx="1084705" cy="1281361"/>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499" name="Line 10">
            <a:extLst>
              <a:ext uri="{FF2B5EF4-FFF2-40B4-BE49-F238E27FC236}">
                <a16:creationId xmlns:a16="http://schemas.microsoft.com/office/drawing/2014/main" id="{BA69BBC4-1706-42B7-A75F-CBCA9CC7B00F}"/>
              </a:ext>
            </a:extLst>
          </p:cNvPr>
          <p:cNvSpPr>
            <a:spLocks noChangeShapeType="1"/>
          </p:cNvSpPr>
          <p:nvPr/>
        </p:nvSpPr>
        <p:spPr bwMode="auto">
          <a:xfrm flipH="1">
            <a:off x="3710769" y="3019679"/>
            <a:ext cx="203382" cy="448476"/>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00" name="Line 11">
            <a:extLst>
              <a:ext uri="{FF2B5EF4-FFF2-40B4-BE49-F238E27FC236}">
                <a16:creationId xmlns:a16="http://schemas.microsoft.com/office/drawing/2014/main" id="{BA500820-090F-4468-8BB9-1EFE402384FB}"/>
              </a:ext>
            </a:extLst>
          </p:cNvPr>
          <p:cNvSpPr>
            <a:spLocks noChangeShapeType="1"/>
          </p:cNvSpPr>
          <p:nvPr/>
        </p:nvSpPr>
        <p:spPr bwMode="auto">
          <a:xfrm>
            <a:off x="2761652" y="3019679"/>
            <a:ext cx="135588" cy="384408"/>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01" name="Line 12">
            <a:extLst>
              <a:ext uri="{FF2B5EF4-FFF2-40B4-BE49-F238E27FC236}">
                <a16:creationId xmlns:a16="http://schemas.microsoft.com/office/drawing/2014/main" id="{678333A3-F682-4C7D-A5A3-5AF17F43B529}"/>
              </a:ext>
            </a:extLst>
          </p:cNvPr>
          <p:cNvSpPr>
            <a:spLocks noChangeShapeType="1"/>
          </p:cNvSpPr>
          <p:nvPr/>
        </p:nvSpPr>
        <p:spPr bwMode="auto">
          <a:xfrm>
            <a:off x="3507387" y="2250863"/>
            <a:ext cx="542353" cy="640681"/>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02" name="Line 13">
            <a:extLst>
              <a:ext uri="{FF2B5EF4-FFF2-40B4-BE49-F238E27FC236}">
                <a16:creationId xmlns:a16="http://schemas.microsoft.com/office/drawing/2014/main" id="{52E84BD6-C9CE-491C-B0D9-64F7A808028D}"/>
              </a:ext>
            </a:extLst>
          </p:cNvPr>
          <p:cNvSpPr>
            <a:spLocks noChangeShapeType="1"/>
          </p:cNvSpPr>
          <p:nvPr/>
        </p:nvSpPr>
        <p:spPr bwMode="auto">
          <a:xfrm flipH="1">
            <a:off x="2083711" y="2250863"/>
            <a:ext cx="1084705" cy="1281361"/>
          </a:xfrm>
          <a:prstGeom prst="line">
            <a:avLst/>
          </a:prstGeom>
          <a:noFill/>
          <a:ln w="28575">
            <a:solidFill>
              <a:srgbClr val="006600"/>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03" name="Oval 14">
            <a:extLst>
              <a:ext uri="{FF2B5EF4-FFF2-40B4-BE49-F238E27FC236}">
                <a16:creationId xmlns:a16="http://schemas.microsoft.com/office/drawing/2014/main" id="{26377828-526A-4E08-90BF-06147D084252}"/>
              </a:ext>
            </a:extLst>
          </p:cNvPr>
          <p:cNvSpPr>
            <a:spLocks noChangeArrowheads="1"/>
          </p:cNvSpPr>
          <p:nvPr/>
        </p:nvSpPr>
        <p:spPr bwMode="auto">
          <a:xfrm>
            <a:off x="3100622" y="1930522"/>
            <a:ext cx="474559" cy="45114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16</a:t>
            </a:r>
            <a:endParaRPr lang="zh-CN" altLang="en-US" sz="2400" i="0">
              <a:solidFill>
                <a:schemeClr val="accent1"/>
              </a:solidFill>
              <a:latin typeface="Times New Roman" panose="02020603050405020304" pitchFamily="18" charset="0"/>
              <a:sym typeface="Times New Roman" panose="02020603050405020304" pitchFamily="18" charset="0"/>
            </a:endParaRPr>
          </a:p>
        </p:txBody>
      </p:sp>
      <p:sp>
        <p:nvSpPr>
          <p:cNvPr id="63504" name="Oval 15">
            <a:extLst>
              <a:ext uri="{FF2B5EF4-FFF2-40B4-BE49-F238E27FC236}">
                <a16:creationId xmlns:a16="http://schemas.microsoft.com/office/drawing/2014/main" id="{A1309681-F8FD-414C-BFF0-86D1962659F8}"/>
              </a:ext>
            </a:extLst>
          </p:cNvPr>
          <p:cNvSpPr>
            <a:spLocks noChangeArrowheads="1"/>
          </p:cNvSpPr>
          <p:nvPr/>
        </p:nvSpPr>
        <p:spPr bwMode="auto">
          <a:xfrm>
            <a:off x="2422682" y="2635271"/>
            <a:ext cx="474559" cy="451146"/>
          </a:xfrm>
          <a:prstGeom prst="ellipse">
            <a:avLst/>
          </a:prstGeom>
          <a:gradFill rotWithShape="0">
            <a:gsLst>
              <a:gs pos="0">
                <a:srgbClr val="00E4A8"/>
              </a:gs>
              <a:gs pos="100000">
                <a:srgbClr val="00684C"/>
              </a:gs>
            </a:gsLst>
            <a:lin ang="2700000" scaled="1"/>
          </a:gradFill>
          <a:ln w="9525">
            <a:solidFill>
              <a:schemeClr val="accent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08</a:t>
            </a:r>
            <a:endParaRPr lang="zh-CN" altLang="en-US" sz="2400" i="0"/>
          </a:p>
        </p:txBody>
      </p:sp>
      <p:sp>
        <p:nvSpPr>
          <p:cNvPr id="63505" name="Oval 16">
            <a:extLst>
              <a:ext uri="{FF2B5EF4-FFF2-40B4-BE49-F238E27FC236}">
                <a16:creationId xmlns:a16="http://schemas.microsoft.com/office/drawing/2014/main" id="{249A595F-CE98-4AF9-84A7-45FB7C7ACF25}"/>
              </a:ext>
            </a:extLst>
          </p:cNvPr>
          <p:cNvSpPr>
            <a:spLocks noChangeArrowheads="1"/>
          </p:cNvSpPr>
          <p:nvPr/>
        </p:nvSpPr>
        <p:spPr bwMode="auto">
          <a:xfrm>
            <a:off x="1744741" y="3404088"/>
            <a:ext cx="474559" cy="445807"/>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25*</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3506" name="Oval 17">
            <a:extLst>
              <a:ext uri="{FF2B5EF4-FFF2-40B4-BE49-F238E27FC236}">
                <a16:creationId xmlns:a16="http://schemas.microsoft.com/office/drawing/2014/main" id="{A357E13A-8FF9-40E5-BF5D-8F0C615712A5}"/>
              </a:ext>
            </a:extLst>
          </p:cNvPr>
          <p:cNvSpPr>
            <a:spLocks noChangeArrowheads="1"/>
          </p:cNvSpPr>
          <p:nvPr/>
        </p:nvSpPr>
        <p:spPr bwMode="auto">
          <a:xfrm>
            <a:off x="3778563" y="2635271"/>
            <a:ext cx="474559" cy="451146"/>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21</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3507" name="Oval 18">
            <a:extLst>
              <a:ext uri="{FF2B5EF4-FFF2-40B4-BE49-F238E27FC236}">
                <a16:creationId xmlns:a16="http://schemas.microsoft.com/office/drawing/2014/main" id="{394D5169-8E5C-4457-8349-D93E58E933EA}"/>
              </a:ext>
            </a:extLst>
          </p:cNvPr>
          <p:cNvSpPr>
            <a:spLocks noChangeArrowheads="1"/>
          </p:cNvSpPr>
          <p:nvPr/>
        </p:nvSpPr>
        <p:spPr bwMode="auto">
          <a:xfrm>
            <a:off x="2693858" y="3404088"/>
            <a:ext cx="474559" cy="445807"/>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25</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3508" name="Oval 19">
            <a:extLst>
              <a:ext uri="{FF2B5EF4-FFF2-40B4-BE49-F238E27FC236}">
                <a16:creationId xmlns:a16="http://schemas.microsoft.com/office/drawing/2014/main" id="{8C9405C7-53FB-4135-9F63-E8A25294EB15}"/>
              </a:ext>
            </a:extLst>
          </p:cNvPr>
          <p:cNvSpPr>
            <a:spLocks noChangeArrowheads="1"/>
          </p:cNvSpPr>
          <p:nvPr/>
        </p:nvSpPr>
        <p:spPr bwMode="auto">
          <a:xfrm>
            <a:off x="3439593" y="3404088"/>
            <a:ext cx="474559" cy="445807"/>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3509" name="Text Box 20">
            <a:extLst>
              <a:ext uri="{FF2B5EF4-FFF2-40B4-BE49-F238E27FC236}">
                <a16:creationId xmlns:a16="http://schemas.microsoft.com/office/drawing/2014/main" id="{5055D07C-6E77-48ED-8EFE-43C389C5D644}"/>
              </a:ext>
            </a:extLst>
          </p:cNvPr>
          <p:cNvSpPr>
            <a:spLocks noChangeArrowheads="1"/>
          </p:cNvSpPr>
          <p:nvPr/>
        </p:nvSpPr>
        <p:spPr bwMode="auto">
          <a:xfrm>
            <a:off x="2914189" y="1667576"/>
            <a:ext cx="338970" cy="46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dirty="0">
                <a:solidFill>
                  <a:srgbClr val="000000"/>
                </a:solidFill>
                <a:latin typeface="Times New Roman" panose="02020603050405020304" pitchFamily="18" charset="0"/>
                <a:sym typeface="Times New Roman" panose="02020603050405020304" pitchFamily="18" charset="0"/>
              </a:rPr>
              <a:t>0</a:t>
            </a:r>
            <a:endParaRPr lang="zh-CN" altLang="en-US" sz="2400" i="0" dirty="0">
              <a:solidFill>
                <a:schemeClr val="bg1"/>
              </a:solidFill>
              <a:latin typeface="Times New Roman" panose="02020603050405020304" pitchFamily="18" charset="0"/>
              <a:sym typeface="Times New Roman" panose="02020603050405020304" pitchFamily="18" charset="0"/>
            </a:endParaRPr>
          </a:p>
        </p:txBody>
      </p:sp>
      <p:sp>
        <p:nvSpPr>
          <p:cNvPr id="63510" name="Text Box 21">
            <a:extLst>
              <a:ext uri="{FF2B5EF4-FFF2-40B4-BE49-F238E27FC236}">
                <a16:creationId xmlns:a16="http://schemas.microsoft.com/office/drawing/2014/main" id="{C3998663-06B1-42B9-9EC5-DD3E9371E0E9}"/>
              </a:ext>
            </a:extLst>
          </p:cNvPr>
          <p:cNvSpPr>
            <a:spLocks noChangeArrowheads="1"/>
          </p:cNvSpPr>
          <p:nvPr/>
        </p:nvSpPr>
        <p:spPr bwMode="auto">
          <a:xfrm>
            <a:off x="2304042" y="2297579"/>
            <a:ext cx="336146" cy="45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3511" name="Text Box 22">
            <a:extLst>
              <a:ext uri="{FF2B5EF4-FFF2-40B4-BE49-F238E27FC236}">
                <a16:creationId xmlns:a16="http://schemas.microsoft.com/office/drawing/2014/main" id="{50F77CEA-07E5-4A88-B36E-25AA750E8194}"/>
              </a:ext>
            </a:extLst>
          </p:cNvPr>
          <p:cNvSpPr>
            <a:spLocks noChangeArrowheads="1"/>
          </p:cNvSpPr>
          <p:nvPr/>
        </p:nvSpPr>
        <p:spPr bwMode="auto">
          <a:xfrm>
            <a:off x="4202276" y="2425715"/>
            <a:ext cx="336146" cy="459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3512" name="Text Box 23">
            <a:extLst>
              <a:ext uri="{FF2B5EF4-FFF2-40B4-BE49-F238E27FC236}">
                <a16:creationId xmlns:a16="http://schemas.microsoft.com/office/drawing/2014/main" id="{722E3A16-3FEF-46C0-A45D-240E2AAC7461}"/>
              </a:ext>
            </a:extLst>
          </p:cNvPr>
          <p:cNvSpPr>
            <a:spLocks noChangeArrowheads="1"/>
          </p:cNvSpPr>
          <p:nvPr/>
        </p:nvSpPr>
        <p:spPr bwMode="auto">
          <a:xfrm>
            <a:off x="1676947" y="3077074"/>
            <a:ext cx="336146" cy="45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3513" name="Text Box 24">
            <a:extLst>
              <a:ext uri="{FF2B5EF4-FFF2-40B4-BE49-F238E27FC236}">
                <a16:creationId xmlns:a16="http://schemas.microsoft.com/office/drawing/2014/main" id="{CADAC6CF-7CF7-4BDA-9BD9-768E82E70EA8}"/>
              </a:ext>
            </a:extLst>
          </p:cNvPr>
          <p:cNvSpPr>
            <a:spLocks noChangeArrowheads="1"/>
          </p:cNvSpPr>
          <p:nvPr/>
        </p:nvSpPr>
        <p:spPr bwMode="auto">
          <a:xfrm>
            <a:off x="2897240" y="3077074"/>
            <a:ext cx="336146" cy="45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3514" name="Text Box 25">
            <a:extLst>
              <a:ext uri="{FF2B5EF4-FFF2-40B4-BE49-F238E27FC236}">
                <a16:creationId xmlns:a16="http://schemas.microsoft.com/office/drawing/2014/main" id="{6D55403C-A638-4EB4-86B5-35D56D09350F}"/>
              </a:ext>
            </a:extLst>
          </p:cNvPr>
          <p:cNvSpPr>
            <a:spLocks noChangeArrowheads="1"/>
          </p:cNvSpPr>
          <p:nvPr/>
        </p:nvSpPr>
        <p:spPr bwMode="auto">
          <a:xfrm>
            <a:off x="3388747" y="3077074"/>
            <a:ext cx="338970" cy="46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3515" name="AutoShape 26">
            <a:extLst>
              <a:ext uri="{FF2B5EF4-FFF2-40B4-BE49-F238E27FC236}">
                <a16:creationId xmlns:a16="http://schemas.microsoft.com/office/drawing/2014/main" id="{D0C677AA-404B-40D8-B49D-C30A7BD8EA08}"/>
              </a:ext>
            </a:extLst>
          </p:cNvPr>
          <p:cNvSpPr>
            <a:spLocks noChangeArrowheads="1"/>
          </p:cNvSpPr>
          <p:nvPr/>
        </p:nvSpPr>
        <p:spPr bwMode="auto">
          <a:xfrm>
            <a:off x="4659886" y="2699339"/>
            <a:ext cx="813529" cy="38440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63516" name="Oval 27">
            <a:extLst>
              <a:ext uri="{FF2B5EF4-FFF2-40B4-BE49-F238E27FC236}">
                <a16:creationId xmlns:a16="http://schemas.microsoft.com/office/drawing/2014/main" id="{6FC9DAA7-62E6-4559-898B-279F69D94B99}"/>
              </a:ext>
            </a:extLst>
          </p:cNvPr>
          <p:cNvSpPr>
            <a:spLocks noChangeArrowheads="1"/>
          </p:cNvSpPr>
          <p:nvPr/>
        </p:nvSpPr>
        <p:spPr bwMode="auto">
          <a:xfrm>
            <a:off x="6761503" y="1930522"/>
            <a:ext cx="474559" cy="451146"/>
          </a:xfrm>
          <a:prstGeom prst="ellipse">
            <a:avLst/>
          </a:prstGeom>
          <a:gradFill rotWithShape="0">
            <a:gsLst>
              <a:gs pos="0">
                <a:srgbClr val="CCECFF"/>
              </a:gs>
              <a:gs pos="100000">
                <a:srgbClr val="5D6C74"/>
              </a:gs>
            </a:gsLst>
            <a:lin ang="2700000" scaled="1"/>
          </a:gradFill>
          <a:ln w="9525">
            <a:solidFill>
              <a:srgbClr val="00FFFF"/>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08</a:t>
            </a:r>
            <a:endParaRPr lang="zh-CN" altLang="en-US" sz="2400" i="0">
              <a:solidFill>
                <a:srgbClr val="CCECFF"/>
              </a:solidFill>
              <a:latin typeface="Times New Roman" panose="02020603050405020304" pitchFamily="18" charset="0"/>
              <a:sym typeface="Times New Roman" panose="02020603050405020304" pitchFamily="18" charset="0"/>
            </a:endParaRPr>
          </a:p>
        </p:txBody>
      </p:sp>
      <p:sp>
        <p:nvSpPr>
          <p:cNvPr id="63517" name="Oval 28">
            <a:extLst>
              <a:ext uri="{FF2B5EF4-FFF2-40B4-BE49-F238E27FC236}">
                <a16:creationId xmlns:a16="http://schemas.microsoft.com/office/drawing/2014/main" id="{68AA2A72-303D-484E-BDE4-386CEFB3B136}"/>
              </a:ext>
            </a:extLst>
          </p:cNvPr>
          <p:cNvSpPr>
            <a:spLocks noChangeArrowheads="1"/>
          </p:cNvSpPr>
          <p:nvPr/>
        </p:nvSpPr>
        <p:spPr bwMode="auto">
          <a:xfrm>
            <a:off x="6151356" y="2635271"/>
            <a:ext cx="474559" cy="451146"/>
          </a:xfrm>
          <a:prstGeom prst="ellipse">
            <a:avLst/>
          </a:prstGeom>
          <a:gradFill rotWithShape="0">
            <a:gsLst>
              <a:gs pos="0">
                <a:srgbClr val="CCECFF"/>
              </a:gs>
              <a:gs pos="100000">
                <a:srgbClr val="5D6C74"/>
              </a:gs>
            </a:gsLst>
            <a:lin ang="2700000" scaled="1"/>
          </a:gradFill>
          <a:ln w="9525">
            <a:solidFill>
              <a:srgbClr val="00FFFF"/>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16</a:t>
            </a:r>
            <a:endParaRPr lang="zh-CN" altLang="en-US" sz="2400" i="0">
              <a:solidFill>
                <a:srgbClr val="CCECFF"/>
              </a:solidFill>
              <a:latin typeface="Times New Roman" panose="02020603050405020304" pitchFamily="18" charset="0"/>
              <a:sym typeface="Times New Roman" panose="02020603050405020304" pitchFamily="18" charset="0"/>
            </a:endParaRPr>
          </a:p>
        </p:txBody>
      </p:sp>
      <p:sp>
        <p:nvSpPr>
          <p:cNvPr id="63518" name="Oval 29">
            <a:extLst>
              <a:ext uri="{FF2B5EF4-FFF2-40B4-BE49-F238E27FC236}">
                <a16:creationId xmlns:a16="http://schemas.microsoft.com/office/drawing/2014/main" id="{D1FAC4AF-B3AF-4132-A5A8-1EB574B213AF}"/>
              </a:ext>
            </a:extLst>
          </p:cNvPr>
          <p:cNvSpPr>
            <a:spLocks noChangeArrowheads="1"/>
          </p:cNvSpPr>
          <p:nvPr/>
        </p:nvSpPr>
        <p:spPr bwMode="auto">
          <a:xfrm>
            <a:off x="5473415" y="3404088"/>
            <a:ext cx="474559" cy="445807"/>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25*</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3519" name="Oval 30">
            <a:extLst>
              <a:ext uri="{FF2B5EF4-FFF2-40B4-BE49-F238E27FC236}">
                <a16:creationId xmlns:a16="http://schemas.microsoft.com/office/drawing/2014/main" id="{3CFE4321-6E4F-4F93-AF43-3E94915869C4}"/>
              </a:ext>
            </a:extLst>
          </p:cNvPr>
          <p:cNvSpPr>
            <a:spLocks noChangeArrowheads="1"/>
          </p:cNvSpPr>
          <p:nvPr/>
        </p:nvSpPr>
        <p:spPr bwMode="auto">
          <a:xfrm>
            <a:off x="6422532" y="3404088"/>
            <a:ext cx="474559" cy="445807"/>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25</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3520" name="Oval 31">
            <a:extLst>
              <a:ext uri="{FF2B5EF4-FFF2-40B4-BE49-F238E27FC236}">
                <a16:creationId xmlns:a16="http://schemas.microsoft.com/office/drawing/2014/main" id="{1757CDE4-70AA-4A19-8A77-BE62D61FF0E0}"/>
              </a:ext>
            </a:extLst>
          </p:cNvPr>
          <p:cNvSpPr>
            <a:spLocks noChangeArrowheads="1"/>
          </p:cNvSpPr>
          <p:nvPr/>
        </p:nvSpPr>
        <p:spPr bwMode="auto">
          <a:xfrm>
            <a:off x="7439443" y="2635271"/>
            <a:ext cx="474559" cy="451146"/>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21</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3521" name="Oval 32">
            <a:extLst>
              <a:ext uri="{FF2B5EF4-FFF2-40B4-BE49-F238E27FC236}">
                <a16:creationId xmlns:a16="http://schemas.microsoft.com/office/drawing/2014/main" id="{6A416230-30AC-4883-89C6-269EC591987A}"/>
              </a:ext>
            </a:extLst>
          </p:cNvPr>
          <p:cNvSpPr>
            <a:spLocks noChangeArrowheads="1"/>
          </p:cNvSpPr>
          <p:nvPr/>
        </p:nvSpPr>
        <p:spPr bwMode="auto">
          <a:xfrm>
            <a:off x="7168267" y="3404088"/>
            <a:ext cx="474559" cy="445807"/>
          </a:xfrm>
          <a:prstGeom prst="ellipse">
            <a:avLst/>
          </a:prstGeom>
          <a:gradFill rotWithShape="0">
            <a:gsLst>
              <a:gs pos="0">
                <a:srgbClr val="FFFFCC"/>
              </a:gs>
              <a:gs pos="100000">
                <a:srgbClr val="74745D"/>
              </a:gs>
            </a:gsLst>
            <a:lin ang="2700000" scaled="1"/>
          </a:gradFill>
          <a:ln w="9525">
            <a:solidFill>
              <a:srgbClr val="FFFFCC"/>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3522" name="Text Box 33">
            <a:extLst>
              <a:ext uri="{FF2B5EF4-FFF2-40B4-BE49-F238E27FC236}">
                <a16:creationId xmlns:a16="http://schemas.microsoft.com/office/drawing/2014/main" id="{1EB91060-147F-4F54-BB1A-2666BDF1B129}"/>
              </a:ext>
            </a:extLst>
          </p:cNvPr>
          <p:cNvSpPr>
            <a:spLocks noChangeArrowheads="1"/>
          </p:cNvSpPr>
          <p:nvPr/>
        </p:nvSpPr>
        <p:spPr bwMode="auto">
          <a:xfrm>
            <a:off x="6641451" y="1656898"/>
            <a:ext cx="338970" cy="46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dirty="0">
                <a:solidFill>
                  <a:srgbClr val="000000"/>
                </a:solidFill>
                <a:latin typeface="Times New Roman" panose="02020603050405020304" pitchFamily="18" charset="0"/>
                <a:sym typeface="Times New Roman" panose="02020603050405020304" pitchFamily="18" charset="0"/>
              </a:rPr>
              <a:t>0</a:t>
            </a:r>
            <a:endParaRPr lang="zh-CN" altLang="en-US" sz="2400" i="0" dirty="0">
              <a:solidFill>
                <a:schemeClr val="bg1"/>
              </a:solidFill>
              <a:latin typeface="Times New Roman" panose="02020603050405020304" pitchFamily="18" charset="0"/>
              <a:sym typeface="Times New Roman" panose="02020603050405020304" pitchFamily="18" charset="0"/>
            </a:endParaRPr>
          </a:p>
        </p:txBody>
      </p:sp>
      <p:sp>
        <p:nvSpPr>
          <p:cNvPr id="63523" name="Text Box 34">
            <a:extLst>
              <a:ext uri="{FF2B5EF4-FFF2-40B4-BE49-F238E27FC236}">
                <a16:creationId xmlns:a16="http://schemas.microsoft.com/office/drawing/2014/main" id="{03BE4CB9-77B2-48A0-80DC-9CA8DDC4559A}"/>
              </a:ext>
            </a:extLst>
          </p:cNvPr>
          <p:cNvSpPr>
            <a:spLocks noChangeArrowheads="1"/>
          </p:cNvSpPr>
          <p:nvPr/>
        </p:nvSpPr>
        <p:spPr bwMode="auto">
          <a:xfrm>
            <a:off x="7863156" y="2489783"/>
            <a:ext cx="336146" cy="45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2</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3524" name="Text Box 35">
            <a:extLst>
              <a:ext uri="{FF2B5EF4-FFF2-40B4-BE49-F238E27FC236}">
                <a16:creationId xmlns:a16="http://schemas.microsoft.com/office/drawing/2014/main" id="{9D65C9F5-4DBE-461F-8388-94B23C5E5A88}"/>
              </a:ext>
            </a:extLst>
          </p:cNvPr>
          <p:cNvSpPr>
            <a:spLocks noChangeArrowheads="1"/>
          </p:cNvSpPr>
          <p:nvPr/>
        </p:nvSpPr>
        <p:spPr bwMode="auto">
          <a:xfrm>
            <a:off x="7051040" y="3127794"/>
            <a:ext cx="338970" cy="46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5</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3525" name="Text Box 36">
            <a:extLst>
              <a:ext uri="{FF2B5EF4-FFF2-40B4-BE49-F238E27FC236}">
                <a16:creationId xmlns:a16="http://schemas.microsoft.com/office/drawing/2014/main" id="{09F2680A-A6D0-4240-B996-922AD5ED661A}"/>
              </a:ext>
            </a:extLst>
          </p:cNvPr>
          <p:cNvSpPr>
            <a:spLocks noChangeArrowheads="1"/>
          </p:cNvSpPr>
          <p:nvPr/>
        </p:nvSpPr>
        <p:spPr bwMode="auto">
          <a:xfrm>
            <a:off x="6695121" y="3127794"/>
            <a:ext cx="336146" cy="45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4</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3526" name="Text Box 37">
            <a:extLst>
              <a:ext uri="{FF2B5EF4-FFF2-40B4-BE49-F238E27FC236}">
                <a16:creationId xmlns:a16="http://schemas.microsoft.com/office/drawing/2014/main" id="{423846A9-7CA5-4EC0-9B19-8B89B3D64D46}"/>
              </a:ext>
            </a:extLst>
          </p:cNvPr>
          <p:cNvSpPr>
            <a:spLocks noChangeArrowheads="1"/>
          </p:cNvSpPr>
          <p:nvPr/>
        </p:nvSpPr>
        <p:spPr bwMode="auto">
          <a:xfrm>
            <a:off x="5354775" y="3127794"/>
            <a:ext cx="336146" cy="45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3</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3527" name="Text Box 38">
            <a:extLst>
              <a:ext uri="{FF2B5EF4-FFF2-40B4-BE49-F238E27FC236}">
                <a16:creationId xmlns:a16="http://schemas.microsoft.com/office/drawing/2014/main" id="{651BA48D-9EF0-4411-9191-9385D9F58039}"/>
              </a:ext>
            </a:extLst>
          </p:cNvPr>
          <p:cNvSpPr>
            <a:spLocks noChangeArrowheads="1"/>
          </p:cNvSpPr>
          <p:nvPr/>
        </p:nvSpPr>
        <p:spPr bwMode="auto">
          <a:xfrm>
            <a:off x="5947974" y="2372325"/>
            <a:ext cx="338970" cy="46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1" i="0">
                <a:solidFill>
                  <a:srgbClr val="000000"/>
                </a:solidFill>
                <a:latin typeface="Times New Roman" panose="02020603050405020304" pitchFamily="18" charset="0"/>
                <a:sym typeface="Times New Roman" panose="02020603050405020304" pitchFamily="18" charset="0"/>
              </a:rPr>
              <a:t>1</a:t>
            </a:r>
            <a:endParaRPr lang="zh-CN" altLang="en-US" sz="2400" i="0">
              <a:solidFill>
                <a:schemeClr val="bg1"/>
              </a:solidFill>
              <a:latin typeface="Times New Roman" panose="02020603050405020304" pitchFamily="18" charset="0"/>
              <a:sym typeface="Times New Roman" panose="02020603050405020304" pitchFamily="18" charset="0"/>
            </a:endParaRPr>
          </a:p>
        </p:txBody>
      </p:sp>
      <p:sp>
        <p:nvSpPr>
          <p:cNvPr id="63528" name="Rectangle 39" descr="永恒">
            <a:extLst>
              <a:ext uri="{FF2B5EF4-FFF2-40B4-BE49-F238E27FC236}">
                <a16:creationId xmlns:a16="http://schemas.microsoft.com/office/drawing/2014/main" id="{C2C9DC12-EF9B-4852-987E-9CC5ECB62522}"/>
              </a:ext>
            </a:extLst>
          </p:cNvPr>
          <p:cNvSpPr>
            <a:spLocks noChangeArrowheads="1"/>
          </p:cNvSpPr>
          <p:nvPr/>
        </p:nvSpPr>
        <p:spPr bwMode="auto">
          <a:xfrm>
            <a:off x="1473564" y="4365109"/>
            <a:ext cx="2916558" cy="449811"/>
          </a:xfrm>
          <a:prstGeom prst="rect">
            <a:avLst/>
          </a:prstGeom>
          <a:blipFill dpi="0" rotWithShape="0">
            <a:blip r:embed="rId2"/>
            <a:srcRect/>
            <a:tile tx="0" ty="0" sx="100000" sy="100000" flip="none" algn="tl"/>
          </a:blip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16  08  21  </a:t>
            </a:r>
            <a:r>
              <a:rPr lang="zh-CN" altLang="en-US" sz="2400" b="1" i="0">
                <a:solidFill>
                  <a:schemeClr val="bg2"/>
                </a:solidFill>
                <a:latin typeface="Times New Roman" panose="02020603050405020304" pitchFamily="18" charset="0"/>
                <a:sym typeface="Times New Roman" panose="02020603050405020304" pitchFamily="18" charset="0"/>
              </a:rPr>
              <a:t>25*</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25</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3529" name="Line 40">
            <a:extLst>
              <a:ext uri="{FF2B5EF4-FFF2-40B4-BE49-F238E27FC236}">
                <a16:creationId xmlns:a16="http://schemas.microsoft.com/office/drawing/2014/main" id="{9A684D8F-13A0-4596-AF6D-505189886D60}"/>
              </a:ext>
            </a:extLst>
          </p:cNvPr>
          <p:cNvSpPr>
            <a:spLocks noChangeShapeType="1"/>
          </p:cNvSpPr>
          <p:nvPr/>
        </p:nvSpPr>
        <p:spPr bwMode="auto">
          <a:xfrm>
            <a:off x="1948123" y="4365109"/>
            <a:ext cx="1412" cy="448476"/>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30" name="Line 41">
            <a:extLst>
              <a:ext uri="{FF2B5EF4-FFF2-40B4-BE49-F238E27FC236}">
                <a16:creationId xmlns:a16="http://schemas.microsoft.com/office/drawing/2014/main" id="{4DDA9D23-BA8A-4DC9-9224-B5010797CA76}"/>
              </a:ext>
            </a:extLst>
          </p:cNvPr>
          <p:cNvSpPr>
            <a:spLocks noChangeShapeType="1"/>
          </p:cNvSpPr>
          <p:nvPr/>
        </p:nvSpPr>
        <p:spPr bwMode="auto">
          <a:xfrm>
            <a:off x="2422682" y="4365109"/>
            <a:ext cx="1412" cy="448476"/>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31" name="Line 42">
            <a:extLst>
              <a:ext uri="{FF2B5EF4-FFF2-40B4-BE49-F238E27FC236}">
                <a16:creationId xmlns:a16="http://schemas.microsoft.com/office/drawing/2014/main" id="{24D37E1D-79D8-4BD0-A4DF-C8C3436E783F}"/>
              </a:ext>
            </a:extLst>
          </p:cNvPr>
          <p:cNvSpPr>
            <a:spLocks noChangeShapeType="1"/>
          </p:cNvSpPr>
          <p:nvPr/>
        </p:nvSpPr>
        <p:spPr bwMode="auto">
          <a:xfrm>
            <a:off x="2897240" y="4365109"/>
            <a:ext cx="1412" cy="448476"/>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32" name="Line 43">
            <a:extLst>
              <a:ext uri="{FF2B5EF4-FFF2-40B4-BE49-F238E27FC236}">
                <a16:creationId xmlns:a16="http://schemas.microsoft.com/office/drawing/2014/main" id="{F9652594-67C3-43D2-B09D-7815C6B9C2E8}"/>
              </a:ext>
            </a:extLst>
          </p:cNvPr>
          <p:cNvSpPr>
            <a:spLocks noChangeShapeType="1"/>
          </p:cNvSpPr>
          <p:nvPr/>
        </p:nvSpPr>
        <p:spPr bwMode="auto">
          <a:xfrm>
            <a:off x="3439593" y="4365109"/>
            <a:ext cx="1412" cy="448476"/>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33" name="Line 44">
            <a:extLst>
              <a:ext uri="{FF2B5EF4-FFF2-40B4-BE49-F238E27FC236}">
                <a16:creationId xmlns:a16="http://schemas.microsoft.com/office/drawing/2014/main" id="{A226E8B5-AF53-4D0E-B1F5-DD5D4EADAAE6}"/>
              </a:ext>
            </a:extLst>
          </p:cNvPr>
          <p:cNvSpPr>
            <a:spLocks noChangeShapeType="1"/>
          </p:cNvSpPr>
          <p:nvPr/>
        </p:nvSpPr>
        <p:spPr bwMode="auto">
          <a:xfrm>
            <a:off x="3914151" y="4365109"/>
            <a:ext cx="1412" cy="448476"/>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34" name="Rectangle 45" descr="永恒">
            <a:extLst>
              <a:ext uri="{FF2B5EF4-FFF2-40B4-BE49-F238E27FC236}">
                <a16:creationId xmlns:a16="http://schemas.microsoft.com/office/drawing/2014/main" id="{C53034A3-57F1-40D8-9D5F-B690CF85E24D}"/>
              </a:ext>
            </a:extLst>
          </p:cNvPr>
          <p:cNvSpPr>
            <a:spLocks noChangeArrowheads="1"/>
          </p:cNvSpPr>
          <p:nvPr/>
        </p:nvSpPr>
        <p:spPr bwMode="auto">
          <a:xfrm>
            <a:off x="5405621" y="4365109"/>
            <a:ext cx="2915145" cy="449811"/>
          </a:xfrm>
          <a:prstGeom prst="rect">
            <a:avLst/>
          </a:prstGeom>
          <a:blipFill dpi="0" rotWithShape="0">
            <a:blip r:embed="rId2"/>
            <a:srcRect/>
            <a:tile tx="0" ty="0" sx="100000" sy="100000" flip="none" algn="tl"/>
          </a:blip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chemeClr val="tx2"/>
                </a:solidFill>
                <a:latin typeface="Times New Roman" panose="02020603050405020304" pitchFamily="18" charset="0"/>
                <a:sym typeface="Times New Roman" panose="02020603050405020304" pitchFamily="18" charset="0"/>
              </a:rPr>
              <a:t>08  </a:t>
            </a:r>
            <a:r>
              <a:rPr lang="zh-CN" altLang="en-US" sz="2400" b="1" i="0">
                <a:solidFill>
                  <a:schemeClr val="bg2"/>
                </a:solidFill>
                <a:latin typeface="Times New Roman" panose="02020603050405020304" pitchFamily="18" charset="0"/>
                <a:sym typeface="Times New Roman" panose="02020603050405020304" pitchFamily="18" charset="0"/>
              </a:rPr>
              <a:t>16 </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21</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25*</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25</a:t>
            </a:r>
            <a:r>
              <a:rPr lang="zh-CN" altLang="en-US" sz="2400" b="1" i="0">
                <a:solidFill>
                  <a:schemeClr val="tx2"/>
                </a:solidFill>
                <a:latin typeface="Times New Roman" panose="02020603050405020304" pitchFamily="18" charset="0"/>
                <a:sym typeface="Times New Roman" panose="02020603050405020304" pitchFamily="18" charset="0"/>
              </a:rPr>
              <a:t>  </a:t>
            </a:r>
            <a:r>
              <a:rPr lang="zh-CN" altLang="en-US" sz="2400" b="1" i="0">
                <a:solidFill>
                  <a:schemeClr val="bg2"/>
                </a:solidFill>
                <a:latin typeface="Times New Roman" panose="02020603050405020304" pitchFamily="18" charset="0"/>
                <a:sym typeface="Times New Roman" panose="02020603050405020304" pitchFamily="18" charset="0"/>
              </a:rPr>
              <a:t>49</a:t>
            </a:r>
            <a:endParaRPr lang="zh-CN" altLang="en-US" sz="2400" i="0">
              <a:solidFill>
                <a:srgbClr val="FFFFCC"/>
              </a:solidFill>
              <a:latin typeface="Times New Roman" panose="02020603050405020304" pitchFamily="18" charset="0"/>
              <a:sym typeface="Times New Roman" panose="02020603050405020304" pitchFamily="18" charset="0"/>
            </a:endParaRPr>
          </a:p>
        </p:txBody>
      </p:sp>
      <p:sp>
        <p:nvSpPr>
          <p:cNvPr id="63535" name="Line 46">
            <a:extLst>
              <a:ext uri="{FF2B5EF4-FFF2-40B4-BE49-F238E27FC236}">
                <a16:creationId xmlns:a16="http://schemas.microsoft.com/office/drawing/2014/main" id="{FF60929D-E3BA-484F-813E-505E13280579}"/>
              </a:ext>
            </a:extLst>
          </p:cNvPr>
          <p:cNvSpPr>
            <a:spLocks noChangeShapeType="1"/>
          </p:cNvSpPr>
          <p:nvPr/>
        </p:nvSpPr>
        <p:spPr bwMode="auto">
          <a:xfrm>
            <a:off x="5880180" y="4365109"/>
            <a:ext cx="1412" cy="448476"/>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36" name="Line 47">
            <a:extLst>
              <a:ext uri="{FF2B5EF4-FFF2-40B4-BE49-F238E27FC236}">
                <a16:creationId xmlns:a16="http://schemas.microsoft.com/office/drawing/2014/main" id="{9A41C0CD-A831-484B-8A20-52D566F15AF4}"/>
              </a:ext>
            </a:extLst>
          </p:cNvPr>
          <p:cNvSpPr>
            <a:spLocks noChangeShapeType="1"/>
          </p:cNvSpPr>
          <p:nvPr/>
        </p:nvSpPr>
        <p:spPr bwMode="auto">
          <a:xfrm>
            <a:off x="6354738" y="4365109"/>
            <a:ext cx="1412" cy="448476"/>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37" name="Line 48">
            <a:extLst>
              <a:ext uri="{FF2B5EF4-FFF2-40B4-BE49-F238E27FC236}">
                <a16:creationId xmlns:a16="http://schemas.microsoft.com/office/drawing/2014/main" id="{7A8F6BBD-9AC8-4373-979C-7999F616B2CD}"/>
              </a:ext>
            </a:extLst>
          </p:cNvPr>
          <p:cNvSpPr>
            <a:spLocks noChangeShapeType="1"/>
          </p:cNvSpPr>
          <p:nvPr/>
        </p:nvSpPr>
        <p:spPr bwMode="auto">
          <a:xfrm>
            <a:off x="6829297" y="4365109"/>
            <a:ext cx="1412" cy="448476"/>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38" name="Line 49">
            <a:extLst>
              <a:ext uri="{FF2B5EF4-FFF2-40B4-BE49-F238E27FC236}">
                <a16:creationId xmlns:a16="http://schemas.microsoft.com/office/drawing/2014/main" id="{6C95C4BD-A93E-4FDE-B99C-B5F2CB2C0430}"/>
              </a:ext>
            </a:extLst>
          </p:cNvPr>
          <p:cNvSpPr>
            <a:spLocks noChangeShapeType="1"/>
          </p:cNvSpPr>
          <p:nvPr/>
        </p:nvSpPr>
        <p:spPr bwMode="auto">
          <a:xfrm>
            <a:off x="7371649" y="4365109"/>
            <a:ext cx="1412" cy="448476"/>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39" name="Line 50">
            <a:extLst>
              <a:ext uri="{FF2B5EF4-FFF2-40B4-BE49-F238E27FC236}">
                <a16:creationId xmlns:a16="http://schemas.microsoft.com/office/drawing/2014/main" id="{34348F4A-77CF-48D7-8061-C62422524847}"/>
              </a:ext>
            </a:extLst>
          </p:cNvPr>
          <p:cNvSpPr>
            <a:spLocks noChangeShapeType="1"/>
          </p:cNvSpPr>
          <p:nvPr/>
        </p:nvSpPr>
        <p:spPr bwMode="auto">
          <a:xfrm>
            <a:off x="7846208" y="4365109"/>
            <a:ext cx="1412" cy="448476"/>
          </a:xfrm>
          <a:prstGeom prst="line">
            <a:avLst/>
          </a:prstGeom>
          <a:noFill/>
          <a:ln w="28575">
            <a:solidFill>
              <a:schemeClr val="tx1"/>
            </a:solidFill>
            <a:bevel/>
            <a:headEnd/>
            <a:tailEnd/>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40" name="Text Box 51">
            <a:extLst>
              <a:ext uri="{FF2B5EF4-FFF2-40B4-BE49-F238E27FC236}">
                <a16:creationId xmlns:a16="http://schemas.microsoft.com/office/drawing/2014/main" id="{8E870D7D-4629-4DDB-BA25-89DD8236CBDE}"/>
              </a:ext>
            </a:extLst>
          </p:cNvPr>
          <p:cNvSpPr>
            <a:spLocks noChangeArrowheads="1"/>
          </p:cNvSpPr>
          <p:nvPr/>
        </p:nvSpPr>
        <p:spPr bwMode="auto">
          <a:xfrm>
            <a:off x="5337827" y="5001785"/>
            <a:ext cx="3416539" cy="83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交换 </a:t>
            </a:r>
            <a:r>
              <a:rPr lang="en-US" altLang="zh-CN" sz="2400" b="0" i="0" dirty="0">
                <a:solidFill>
                  <a:srgbClr val="000000"/>
                </a:solidFill>
                <a:latin typeface="+mn-ea"/>
                <a:ea typeface="+mn-ea"/>
                <a:sym typeface="Times New Roman" panose="02020603050405020304" pitchFamily="18" charset="0"/>
              </a:rPr>
              <a:t>0 </a:t>
            </a:r>
            <a:r>
              <a:rPr lang="zh-CN" altLang="en-US" sz="2400" b="0" i="0" dirty="0">
                <a:solidFill>
                  <a:srgbClr val="000000"/>
                </a:solidFill>
                <a:latin typeface="+mn-ea"/>
                <a:ea typeface="+mn-ea"/>
                <a:sym typeface="Times New Roman" panose="02020603050405020304" pitchFamily="18" charset="0"/>
              </a:rPr>
              <a:t>号与 1 号记录,</a:t>
            </a:r>
          </a:p>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1 号记录就位</a:t>
            </a:r>
            <a:endParaRPr lang="zh-CN" altLang="en-US" sz="2400" b="0" i="0" dirty="0">
              <a:solidFill>
                <a:schemeClr val="bg1"/>
              </a:solidFill>
              <a:latin typeface="+mn-ea"/>
              <a:ea typeface="+mn-ea"/>
              <a:sym typeface="Times New Roman" panose="02020603050405020304" pitchFamily="18" charset="0"/>
            </a:endParaRPr>
          </a:p>
        </p:txBody>
      </p:sp>
      <p:sp>
        <p:nvSpPr>
          <p:cNvPr id="63541" name="Text Box 52">
            <a:extLst>
              <a:ext uri="{FF2B5EF4-FFF2-40B4-BE49-F238E27FC236}">
                <a16:creationId xmlns:a16="http://schemas.microsoft.com/office/drawing/2014/main" id="{33607FBB-00D4-43B7-9B7D-2A18977151D3}"/>
              </a:ext>
            </a:extLst>
          </p:cNvPr>
          <p:cNvSpPr>
            <a:spLocks noChangeArrowheads="1"/>
          </p:cNvSpPr>
          <p:nvPr/>
        </p:nvSpPr>
        <p:spPr bwMode="auto">
          <a:xfrm>
            <a:off x="1609153" y="4988437"/>
            <a:ext cx="3108641" cy="83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从 0 号到 1 号 重新</a:t>
            </a:r>
          </a:p>
          <a:p>
            <a:pPr>
              <a:spcBef>
                <a:spcPct val="0"/>
              </a:spcBef>
              <a:buClrTx/>
              <a:buSzTx/>
              <a:buFont typeface="Arial" panose="020B0604020202020204" pitchFamily="34" charset="0"/>
              <a:buNone/>
            </a:pPr>
            <a:r>
              <a:rPr lang="zh-CN" altLang="en-US" sz="2400" b="0" i="0" dirty="0">
                <a:solidFill>
                  <a:srgbClr val="000000"/>
                </a:solidFill>
                <a:latin typeface="+mn-ea"/>
                <a:ea typeface="+mn-ea"/>
                <a:sym typeface="Times New Roman" panose="02020603050405020304" pitchFamily="18" charset="0"/>
              </a:rPr>
              <a:t>调整为大顶堆</a:t>
            </a:r>
            <a:endParaRPr lang="zh-CN" altLang="en-US" sz="2400" b="0" i="0" dirty="0">
              <a:latin typeface="+mn-ea"/>
              <a:ea typeface="+mn-ea"/>
            </a:endParaRPr>
          </a:p>
        </p:txBody>
      </p:sp>
      <p:sp>
        <p:nvSpPr>
          <p:cNvPr id="63542" name="AutoShape 53">
            <a:extLst>
              <a:ext uri="{FF2B5EF4-FFF2-40B4-BE49-F238E27FC236}">
                <a16:creationId xmlns:a16="http://schemas.microsoft.com/office/drawing/2014/main" id="{FC7DC278-9C6C-4295-AD79-5D38D41CD49E}"/>
              </a:ext>
            </a:extLst>
          </p:cNvPr>
          <p:cNvSpPr>
            <a:spLocks noChangeArrowheads="1"/>
          </p:cNvSpPr>
          <p:nvPr/>
        </p:nvSpPr>
        <p:spPr bwMode="auto">
          <a:xfrm>
            <a:off x="1066800" y="2699339"/>
            <a:ext cx="813529" cy="384408"/>
          </a:xfrm>
          <a:prstGeom prst="rightArrow">
            <a:avLst>
              <a:gd name="adj1" fmla="val 50000"/>
              <a:gd name="adj2" fmla="val 50000"/>
            </a:avLst>
          </a:prstGeom>
          <a:gradFill rotWithShape="0">
            <a:gsLst>
              <a:gs pos="0">
                <a:srgbClr val="0000FF"/>
              </a:gs>
              <a:gs pos="100000">
                <a:srgbClr val="000076"/>
              </a:gs>
            </a:gsLst>
            <a:lin ang="2700000" scaled="1"/>
          </a:gra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63543" name="Line 54">
            <a:extLst>
              <a:ext uri="{FF2B5EF4-FFF2-40B4-BE49-F238E27FC236}">
                <a16:creationId xmlns:a16="http://schemas.microsoft.com/office/drawing/2014/main" id="{EEDF3E09-201C-4A52-AE8B-3AA6ADEC065D}"/>
              </a:ext>
            </a:extLst>
          </p:cNvPr>
          <p:cNvSpPr>
            <a:spLocks noChangeShapeType="1"/>
          </p:cNvSpPr>
          <p:nvPr/>
        </p:nvSpPr>
        <p:spPr bwMode="auto">
          <a:xfrm flipV="1">
            <a:off x="2761652" y="2250863"/>
            <a:ext cx="271176" cy="320340"/>
          </a:xfrm>
          <a:prstGeom prst="line">
            <a:avLst/>
          </a:prstGeom>
          <a:noFill/>
          <a:ln w="28575">
            <a:solidFill>
              <a:schemeClr val="tx1"/>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44" name="Line 55">
            <a:extLst>
              <a:ext uri="{FF2B5EF4-FFF2-40B4-BE49-F238E27FC236}">
                <a16:creationId xmlns:a16="http://schemas.microsoft.com/office/drawing/2014/main" id="{DBABC4D5-3C27-499E-8AAA-C8F30E9EEF22}"/>
              </a:ext>
            </a:extLst>
          </p:cNvPr>
          <p:cNvSpPr>
            <a:spLocks noChangeShapeType="1"/>
          </p:cNvSpPr>
          <p:nvPr/>
        </p:nvSpPr>
        <p:spPr bwMode="auto">
          <a:xfrm flipH="1">
            <a:off x="2693858" y="2186795"/>
            <a:ext cx="271176" cy="320340"/>
          </a:xfrm>
          <a:prstGeom prst="line">
            <a:avLst/>
          </a:prstGeom>
          <a:noFill/>
          <a:ln w="28575">
            <a:solidFill>
              <a:srgbClr val="FF3300"/>
            </a:solidFill>
            <a:bevel/>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i="0"/>
          </a:p>
        </p:txBody>
      </p:sp>
      <p:sp>
        <p:nvSpPr>
          <p:cNvPr id="63545" name="Freeform 56">
            <a:extLst>
              <a:ext uri="{FF2B5EF4-FFF2-40B4-BE49-F238E27FC236}">
                <a16:creationId xmlns:a16="http://schemas.microsoft.com/office/drawing/2014/main" id="{30084BD3-3757-4A1F-A8A9-2C21FCCB2091}"/>
              </a:ext>
            </a:extLst>
          </p:cNvPr>
          <p:cNvSpPr>
            <a:spLocks noChangeArrowheads="1"/>
          </p:cNvSpPr>
          <p:nvPr/>
        </p:nvSpPr>
        <p:spPr bwMode="auto">
          <a:xfrm>
            <a:off x="2015917" y="1556792"/>
            <a:ext cx="1762646" cy="1868652"/>
          </a:xfrm>
          <a:custGeom>
            <a:avLst/>
            <a:gdLst>
              <a:gd name="T0" fmla="*/ 544 w 1248"/>
              <a:gd name="T1" fmla="*/ 280 h 1400"/>
              <a:gd name="T2" fmla="*/ 64 w 1248"/>
              <a:gd name="T3" fmla="*/ 856 h 1400"/>
              <a:gd name="T4" fmla="*/ 160 w 1248"/>
              <a:gd name="T5" fmla="*/ 1192 h 1400"/>
              <a:gd name="T6" fmla="*/ 544 w 1248"/>
              <a:gd name="T7" fmla="*/ 1336 h 1400"/>
              <a:gd name="T8" fmla="*/ 976 w 1248"/>
              <a:gd name="T9" fmla="*/ 808 h 1400"/>
              <a:gd name="T10" fmla="*/ 1216 w 1248"/>
              <a:gd name="T11" fmla="*/ 424 h 1400"/>
              <a:gd name="T12" fmla="*/ 1168 w 1248"/>
              <a:gd name="T13" fmla="*/ 136 h 1400"/>
              <a:gd name="T14" fmla="*/ 976 w 1248"/>
              <a:gd name="T15" fmla="*/ 40 h 1400"/>
              <a:gd name="T16" fmla="*/ 784 w 1248"/>
              <a:gd name="T17" fmla="*/ 40 h 1400"/>
              <a:gd name="T18" fmla="*/ 544 w 1248"/>
              <a:gd name="T19" fmla="*/ 280 h 14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8"/>
              <a:gd name="T31" fmla="*/ 0 h 1400"/>
              <a:gd name="T32" fmla="*/ 1248 w 1248"/>
              <a:gd name="T33" fmla="*/ 1400 h 14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cmpd="sng">
            <a:solidFill>
              <a:schemeClr val="tx1"/>
            </a:solidFill>
            <a:prstDash val="sysDot"/>
            <a:bevel/>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i="0"/>
          </a:p>
        </p:txBody>
      </p:sp>
      <p:sp>
        <p:nvSpPr>
          <p:cNvPr id="63546" name="Freeform 57">
            <a:extLst>
              <a:ext uri="{FF2B5EF4-FFF2-40B4-BE49-F238E27FC236}">
                <a16:creationId xmlns:a16="http://schemas.microsoft.com/office/drawing/2014/main" id="{C8B5CE0A-D145-4373-A86C-DE0CFD83AAC5}"/>
              </a:ext>
            </a:extLst>
          </p:cNvPr>
          <p:cNvSpPr>
            <a:spLocks noChangeArrowheads="1"/>
          </p:cNvSpPr>
          <p:nvPr/>
        </p:nvSpPr>
        <p:spPr bwMode="auto">
          <a:xfrm>
            <a:off x="6479027" y="1610182"/>
            <a:ext cx="1039509" cy="982377"/>
          </a:xfrm>
          <a:custGeom>
            <a:avLst/>
            <a:gdLst>
              <a:gd name="T0" fmla="*/ 56 w 736"/>
              <a:gd name="T1" fmla="*/ 144 h 736"/>
              <a:gd name="T2" fmla="*/ 8 w 736"/>
              <a:gd name="T3" fmla="*/ 288 h 736"/>
              <a:gd name="T4" fmla="*/ 56 w 736"/>
              <a:gd name="T5" fmla="*/ 480 h 736"/>
              <a:gd name="T6" fmla="*/ 296 w 736"/>
              <a:gd name="T7" fmla="*/ 720 h 736"/>
              <a:gd name="T8" fmla="*/ 680 w 736"/>
              <a:gd name="T9" fmla="*/ 576 h 736"/>
              <a:gd name="T10" fmla="*/ 632 w 736"/>
              <a:gd name="T11" fmla="*/ 144 h 736"/>
              <a:gd name="T12" fmla="*/ 344 w 736"/>
              <a:gd name="T13" fmla="*/ 0 h 736"/>
              <a:gd name="T14" fmla="*/ 56 w 736"/>
              <a:gd name="T15" fmla="*/ 144 h 736"/>
              <a:gd name="T16" fmla="*/ 0 60000 65536"/>
              <a:gd name="T17" fmla="*/ 0 60000 65536"/>
              <a:gd name="T18" fmla="*/ 0 60000 65536"/>
              <a:gd name="T19" fmla="*/ 0 60000 65536"/>
              <a:gd name="T20" fmla="*/ 0 60000 65536"/>
              <a:gd name="T21" fmla="*/ 0 60000 65536"/>
              <a:gd name="T22" fmla="*/ 0 60000 65536"/>
              <a:gd name="T23" fmla="*/ 0 60000 65536"/>
              <a:gd name="T24" fmla="*/ 0 w 736"/>
              <a:gd name="T25" fmla="*/ 0 h 736"/>
              <a:gd name="T26" fmla="*/ 736 w 736"/>
              <a:gd name="T27" fmla="*/ 736 h 7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6" h="736">
                <a:moveTo>
                  <a:pt x="56" y="144"/>
                </a:moveTo>
                <a:cubicBezTo>
                  <a:pt x="0" y="192"/>
                  <a:pt x="8" y="232"/>
                  <a:pt x="8" y="288"/>
                </a:cubicBezTo>
                <a:cubicBezTo>
                  <a:pt x="8" y="344"/>
                  <a:pt x="8" y="408"/>
                  <a:pt x="56" y="480"/>
                </a:cubicBezTo>
                <a:cubicBezTo>
                  <a:pt x="104" y="552"/>
                  <a:pt x="192" y="704"/>
                  <a:pt x="296" y="720"/>
                </a:cubicBezTo>
                <a:cubicBezTo>
                  <a:pt x="400" y="736"/>
                  <a:pt x="624" y="672"/>
                  <a:pt x="680" y="576"/>
                </a:cubicBezTo>
                <a:cubicBezTo>
                  <a:pt x="736" y="480"/>
                  <a:pt x="688" y="240"/>
                  <a:pt x="632" y="144"/>
                </a:cubicBezTo>
                <a:cubicBezTo>
                  <a:pt x="576" y="48"/>
                  <a:pt x="440" y="0"/>
                  <a:pt x="344" y="0"/>
                </a:cubicBezTo>
                <a:cubicBezTo>
                  <a:pt x="248" y="0"/>
                  <a:pt x="112" y="96"/>
                  <a:pt x="56" y="144"/>
                </a:cubicBezTo>
                <a:close/>
              </a:path>
            </a:pathLst>
          </a:custGeom>
          <a:noFill/>
          <a:ln w="28575" cap="rnd" cmpd="sng">
            <a:solidFill>
              <a:schemeClr val="tx1"/>
            </a:solidFill>
            <a:prstDash val="sysDot"/>
            <a:bevel/>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i="0"/>
          </a:p>
        </p:txBody>
      </p:sp>
      <p:sp>
        <p:nvSpPr>
          <p:cNvPr id="2" name="Text Box 4">
            <a:extLst>
              <a:ext uri="{FF2B5EF4-FFF2-40B4-BE49-F238E27FC236}">
                <a16:creationId xmlns:a16="http://schemas.microsoft.com/office/drawing/2014/main" id="{35A06C55-79FC-467D-BD04-50FF8F6C7D9A}"/>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5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5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5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35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5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35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5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5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349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5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5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5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50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350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350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50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350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350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35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35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35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35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351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35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354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354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351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35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353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353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353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353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353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350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354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349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349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49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349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351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351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351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351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352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352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352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352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352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352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3527"/>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352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635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5" grpId="0" animBg="1"/>
      <p:bldP spid="63496" grpId="0" animBg="1"/>
      <p:bldP spid="63497" grpId="0" animBg="1"/>
      <p:bldP spid="63498" grpId="0" animBg="1"/>
      <p:bldP spid="63499" grpId="0" animBg="1"/>
      <p:bldP spid="63500" grpId="0" animBg="1"/>
      <p:bldP spid="63501" grpId="0" animBg="1"/>
      <p:bldP spid="63502" grpId="0" animBg="1"/>
      <p:bldP spid="63503" grpId="0" animBg="1"/>
      <p:bldP spid="63504" grpId="0" animBg="1"/>
      <p:bldP spid="63505" grpId="0" animBg="1"/>
      <p:bldP spid="63506" grpId="0" animBg="1"/>
      <p:bldP spid="63507" grpId="0" animBg="1"/>
      <p:bldP spid="63508" grpId="0" animBg="1"/>
      <p:bldP spid="63509" grpId="0"/>
      <p:bldP spid="63510" grpId="0"/>
      <p:bldP spid="63511" grpId="0"/>
      <p:bldP spid="63512" grpId="0"/>
      <p:bldP spid="63513" grpId="0"/>
      <p:bldP spid="63514" grpId="0"/>
      <p:bldP spid="63515" grpId="0" animBg="1"/>
      <p:bldP spid="63516" grpId="0" animBg="1"/>
      <p:bldP spid="63517" grpId="0" animBg="1"/>
      <p:bldP spid="63518" grpId="0" animBg="1"/>
      <p:bldP spid="63519" grpId="0" animBg="1"/>
      <p:bldP spid="63520" grpId="0" animBg="1"/>
      <p:bldP spid="63521" grpId="0" animBg="1"/>
      <p:bldP spid="63522" grpId="0"/>
      <p:bldP spid="63523" grpId="0"/>
      <p:bldP spid="63524" grpId="0"/>
      <p:bldP spid="63525" grpId="0"/>
      <p:bldP spid="63526" grpId="0"/>
      <p:bldP spid="63527" grpId="0"/>
      <p:bldP spid="63528" grpId="0" animBg="1"/>
      <p:bldP spid="63529" grpId="0" animBg="1"/>
      <p:bldP spid="63530" grpId="0" animBg="1"/>
      <p:bldP spid="63531" grpId="0" animBg="1"/>
      <p:bldP spid="63532" grpId="0" animBg="1"/>
      <p:bldP spid="63533" grpId="0" animBg="1"/>
      <p:bldP spid="63534" grpId="0" animBg="1"/>
      <p:bldP spid="63535" grpId="0" animBg="1"/>
      <p:bldP spid="63536" grpId="0" animBg="1"/>
      <p:bldP spid="63537" grpId="0" animBg="1"/>
      <p:bldP spid="63538" grpId="0" animBg="1"/>
      <p:bldP spid="63539" grpId="0" animBg="1"/>
      <p:bldP spid="63540" grpId="0"/>
      <p:bldP spid="63541" grpId="0"/>
      <p:bldP spid="63542" grpId="0" animBg="1"/>
      <p:bldP spid="63543" grpId="0" animBg="1"/>
      <p:bldP spid="63544" grpId="0" animBg="1"/>
      <p:bldP spid="63545" grpId="0" animBg="1"/>
      <p:bldP spid="6354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3">
            <a:extLst>
              <a:ext uri="{FF2B5EF4-FFF2-40B4-BE49-F238E27FC236}">
                <a16:creationId xmlns:a16="http://schemas.microsoft.com/office/drawing/2014/main" id="{77FB1857-4D9D-492D-9B65-AA1AA56201E2}"/>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6A665F04-2A2C-49B7-9C8B-EAA088C9D865}" type="slidenum">
              <a:rPr lang="zh-CN" altLang="en-US" sz="2400">
                <a:solidFill>
                  <a:srgbClr val="000000"/>
                </a:solidFill>
              </a:rPr>
              <a:pPr algn="r" eaLnBrk="1" hangingPunct="1">
                <a:spcBef>
                  <a:spcPct val="50000"/>
                </a:spcBef>
                <a:buClrTx/>
                <a:buSzTx/>
                <a:buFont typeface="Arial" panose="020B0604020202020204" pitchFamily="34" charset="0"/>
                <a:buNone/>
              </a:pPr>
              <a:t>78</a:t>
            </a:fld>
            <a:endParaRPr lang="en-US" altLang="zh-CN" sz="2400"/>
          </a:p>
        </p:txBody>
      </p:sp>
      <p:sp>
        <p:nvSpPr>
          <p:cNvPr id="2" name="Text Box 4">
            <a:extLst>
              <a:ext uri="{FF2B5EF4-FFF2-40B4-BE49-F238E27FC236}">
                <a16:creationId xmlns:a16="http://schemas.microsoft.com/office/drawing/2014/main" id="{35A06C55-79FC-467D-BD04-50FF8F6C7D9A}"/>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a:t>
            </a:r>
          </a:p>
        </p:txBody>
      </p:sp>
      <p:sp>
        <p:nvSpPr>
          <p:cNvPr id="3" name="文本框 2">
            <a:extLst>
              <a:ext uri="{FF2B5EF4-FFF2-40B4-BE49-F238E27FC236}">
                <a16:creationId xmlns:a16="http://schemas.microsoft.com/office/drawing/2014/main" id="{F9D40804-6D51-4716-819D-DAA2211DF2DB}"/>
              </a:ext>
            </a:extLst>
          </p:cNvPr>
          <p:cNvSpPr txBox="1"/>
          <p:nvPr/>
        </p:nvSpPr>
        <p:spPr>
          <a:xfrm>
            <a:off x="485408" y="1268760"/>
            <a:ext cx="7776864" cy="3108543"/>
          </a:xfrm>
          <a:prstGeom prst="rect">
            <a:avLst/>
          </a:prstGeom>
          <a:noFill/>
        </p:spPr>
        <p:txBody>
          <a:bodyPr wrap="square" rtlCol="0">
            <a:spAutoFit/>
          </a:bodyPr>
          <a:lstStyle/>
          <a:p>
            <a:pPr marL="457200" indent="-457200">
              <a:buClr>
                <a:srgbClr val="FF0000"/>
              </a:buClr>
              <a:buFont typeface="Wingdings" panose="05000000000000000000" pitchFamily="2" charset="2"/>
              <a:buChar char="p"/>
            </a:pPr>
            <a:r>
              <a:rPr lang="zh-CN" altLang="en-US" sz="2800" b="0" i="0" dirty="0">
                <a:latin typeface="+mn-ea"/>
                <a:ea typeface="+mn-ea"/>
              </a:rPr>
              <a:t>升序，建立大顶堆</a:t>
            </a:r>
            <a:endParaRPr lang="en-US" altLang="zh-CN" sz="2800" b="0" i="0" dirty="0">
              <a:latin typeface="+mn-ea"/>
              <a:ea typeface="+mn-ea"/>
            </a:endParaRPr>
          </a:p>
          <a:p>
            <a:pPr marL="457200" indent="-457200">
              <a:buClr>
                <a:srgbClr val="FF0000"/>
              </a:buClr>
              <a:buFont typeface="Wingdings" panose="05000000000000000000" pitchFamily="2" charset="2"/>
              <a:buChar char="p"/>
            </a:pPr>
            <a:r>
              <a:rPr lang="zh-CN" altLang="en-US" sz="2800" b="0" i="0" dirty="0">
                <a:latin typeface="+mn-ea"/>
                <a:ea typeface="+mn-ea"/>
              </a:rPr>
              <a:t>降序，建立小顶堆</a:t>
            </a:r>
            <a:endParaRPr lang="en-US" altLang="zh-CN" sz="2800" b="0" i="0" dirty="0">
              <a:latin typeface="+mn-ea"/>
              <a:ea typeface="+mn-ea"/>
            </a:endParaRPr>
          </a:p>
          <a:p>
            <a:pPr marL="457200" indent="-457200">
              <a:buClr>
                <a:srgbClr val="FF0000"/>
              </a:buClr>
              <a:buFont typeface="Wingdings" panose="05000000000000000000" pitchFamily="2" charset="2"/>
              <a:buChar char="p"/>
            </a:pPr>
            <a:endParaRPr lang="en-US" altLang="zh-CN" sz="2800" b="0" i="0" dirty="0">
              <a:latin typeface="+mn-ea"/>
              <a:ea typeface="+mn-ea"/>
            </a:endParaRPr>
          </a:p>
          <a:p>
            <a:pPr marL="457200" indent="-457200">
              <a:buClr>
                <a:srgbClr val="FF0000"/>
              </a:buClr>
              <a:buFont typeface="Wingdings" panose="05000000000000000000" pitchFamily="2" charset="2"/>
              <a:buChar char="p"/>
            </a:pPr>
            <a:r>
              <a:rPr lang="zh-CN" altLang="en-US" sz="2800" b="0" i="0" dirty="0">
                <a:latin typeface="+mn-ea"/>
                <a:ea typeface="+mn-ea"/>
              </a:rPr>
              <a:t>堆排序过程：</a:t>
            </a:r>
            <a:endParaRPr lang="en-US" altLang="zh-CN" sz="2800" b="0" i="0" dirty="0">
              <a:latin typeface="+mn-ea"/>
              <a:ea typeface="+mn-ea"/>
            </a:endParaRPr>
          </a:p>
          <a:p>
            <a:pPr>
              <a:buClr>
                <a:srgbClr val="FF0000"/>
              </a:buClr>
            </a:pPr>
            <a:r>
              <a:rPr lang="en-US" altLang="zh-CN" sz="2800" b="0" i="0" dirty="0">
                <a:latin typeface="+mn-ea"/>
                <a:ea typeface="+mn-ea"/>
              </a:rPr>
              <a:t>   0) </a:t>
            </a:r>
            <a:r>
              <a:rPr lang="zh-CN" altLang="en-US" sz="2800" b="0" i="0" dirty="0">
                <a:latin typeface="+mn-ea"/>
                <a:ea typeface="+mn-ea"/>
              </a:rPr>
              <a:t>建堆结果，数组</a:t>
            </a:r>
            <a:endParaRPr lang="en-US" altLang="zh-CN" sz="2800" b="0" i="0" dirty="0">
              <a:latin typeface="+mn-ea"/>
              <a:ea typeface="+mn-ea"/>
            </a:endParaRPr>
          </a:p>
          <a:p>
            <a:pPr>
              <a:buClr>
                <a:srgbClr val="FF0000"/>
              </a:buClr>
            </a:pPr>
            <a:r>
              <a:rPr lang="zh-CN" altLang="en-US" sz="2800" b="0" i="0" dirty="0">
                <a:latin typeface="+mn-ea"/>
                <a:ea typeface="+mn-ea"/>
              </a:rPr>
              <a:t>   </a:t>
            </a:r>
            <a:r>
              <a:rPr lang="en-US" altLang="zh-CN" sz="2800" b="0" i="0" dirty="0">
                <a:latin typeface="+mn-ea"/>
                <a:ea typeface="+mn-ea"/>
              </a:rPr>
              <a:t>1) </a:t>
            </a:r>
            <a:r>
              <a:rPr lang="zh-CN" altLang="en-US" sz="2800" b="0" i="0" dirty="0">
                <a:latin typeface="+mn-ea"/>
                <a:ea typeface="+mn-ea"/>
              </a:rPr>
              <a:t>交换：数组</a:t>
            </a:r>
            <a:endParaRPr lang="en-US" altLang="zh-CN" sz="2800" b="0" i="0" dirty="0">
              <a:latin typeface="+mn-ea"/>
              <a:ea typeface="+mn-ea"/>
            </a:endParaRPr>
          </a:p>
          <a:p>
            <a:pPr>
              <a:buClr>
                <a:srgbClr val="FF0000"/>
              </a:buClr>
            </a:pPr>
            <a:r>
              <a:rPr lang="zh-CN" altLang="en-US" sz="2800" b="0" i="0" dirty="0">
                <a:latin typeface="+mn-ea"/>
                <a:ea typeface="+mn-ea"/>
              </a:rPr>
              <a:t>      筛选：数组</a:t>
            </a:r>
          </a:p>
        </p:txBody>
      </p:sp>
    </p:spTree>
    <p:extLst>
      <p:ext uri="{BB962C8B-B14F-4D97-AF65-F5344CB8AC3E}">
        <p14:creationId xmlns:p14="http://schemas.microsoft.com/office/powerpoint/2010/main" val="3414518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4F95D-493F-853A-A473-508AFE336D9F}"/>
            </a:ext>
          </a:extLst>
        </p:cNvPr>
        <p:cNvGrpSpPr/>
        <p:nvPr/>
      </p:nvGrpSpPr>
      <p:grpSpPr>
        <a:xfrm>
          <a:off x="0" y="0"/>
          <a:ext cx="0" cy="0"/>
          <a:chOff x="0" y="0"/>
          <a:chExt cx="0" cy="0"/>
        </a:xfrm>
      </p:grpSpPr>
      <p:sp>
        <p:nvSpPr>
          <p:cNvPr id="56323" name="Text Box 3">
            <a:extLst>
              <a:ext uri="{FF2B5EF4-FFF2-40B4-BE49-F238E27FC236}">
                <a16:creationId xmlns:a16="http://schemas.microsoft.com/office/drawing/2014/main" id="{322CA21D-FDEF-4A14-728A-BED4C4A0604C}"/>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4A196DD2-D8BA-47E6-A3D3-55D97F58A8B7}" type="slidenum">
              <a:rPr lang="zh-CN" altLang="en-US" sz="2400">
                <a:solidFill>
                  <a:srgbClr val="000000"/>
                </a:solidFill>
              </a:rPr>
              <a:pPr algn="r" eaLnBrk="1" hangingPunct="1">
                <a:spcBef>
                  <a:spcPct val="50000"/>
                </a:spcBef>
                <a:buClrTx/>
                <a:buSzTx/>
                <a:buFont typeface="Arial" panose="020B0604020202020204" pitchFamily="34" charset="0"/>
                <a:buNone/>
              </a:pPr>
              <a:t>79</a:t>
            </a:fld>
            <a:endParaRPr lang="en-US" altLang="zh-CN" sz="2400"/>
          </a:p>
        </p:txBody>
      </p:sp>
      <p:sp>
        <p:nvSpPr>
          <p:cNvPr id="56325" name="Rectangle 5">
            <a:extLst>
              <a:ext uri="{FF2B5EF4-FFF2-40B4-BE49-F238E27FC236}">
                <a16:creationId xmlns:a16="http://schemas.microsoft.com/office/drawing/2014/main" id="{FC9271A7-5265-8E2E-25C4-241E90B6658E}"/>
              </a:ext>
            </a:extLst>
          </p:cNvPr>
          <p:cNvSpPr>
            <a:spLocks noGrp="1" noChangeArrowheads="1"/>
          </p:cNvSpPr>
          <p:nvPr>
            <p:ph type="body" idx="4294967295"/>
          </p:nvPr>
        </p:nvSpPr>
        <p:spPr>
          <a:xfrm>
            <a:off x="472238" y="1275090"/>
            <a:ext cx="8763000" cy="994253"/>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spcBef>
                <a:spcPct val="30000"/>
              </a:spcBef>
              <a:buNone/>
            </a:pPr>
            <a:r>
              <a:rPr lang="zh-CN" altLang="zh-CN" dirty="0">
                <a:latin typeface="黑体" panose="02010609060101010101" pitchFamily="49" charset="-122"/>
                <a:ea typeface="黑体" panose="02010609060101010101" pitchFamily="49" charset="-122"/>
                <a:sym typeface="黑体" panose="02010609060101010101" pitchFamily="49" charset="-122"/>
              </a:rPr>
              <a:t>已知待序的一组记录的初始排列为：21,25,49, 25</a:t>
            </a:r>
            <a:r>
              <a:rPr lang="zh-CN" altLang="zh-CN" baseline="30000" dirty="0">
                <a:latin typeface="黑体" panose="02010609060101010101" pitchFamily="49" charset="-122"/>
                <a:ea typeface="黑体" panose="02010609060101010101" pitchFamily="49" charset="-122"/>
                <a:sym typeface="黑体" panose="02010609060101010101" pitchFamily="49" charset="-122"/>
              </a:rPr>
              <a:t>*</a:t>
            </a:r>
            <a:r>
              <a:rPr lang="zh-CN" altLang="zh-CN" dirty="0">
                <a:latin typeface="黑体" panose="02010609060101010101" pitchFamily="49" charset="-122"/>
                <a:ea typeface="黑体" panose="02010609060101010101" pitchFamily="49" charset="-122"/>
                <a:sym typeface="黑体" panose="02010609060101010101" pitchFamily="49" charset="-122"/>
              </a:rPr>
              <a:t>,16,8</a:t>
            </a:r>
          </a:p>
        </p:txBody>
      </p:sp>
      <p:sp>
        <p:nvSpPr>
          <p:cNvPr id="56328" name="Text Box 75">
            <a:extLst>
              <a:ext uri="{FF2B5EF4-FFF2-40B4-BE49-F238E27FC236}">
                <a16:creationId xmlns:a16="http://schemas.microsoft.com/office/drawing/2014/main" id="{A3B4E952-1963-DD28-6C28-B2584D9E9798}"/>
              </a:ext>
            </a:extLst>
          </p:cNvPr>
          <p:cNvSpPr>
            <a:spLocks noChangeArrowheads="1"/>
          </p:cNvSpPr>
          <p:nvPr/>
        </p:nvSpPr>
        <p:spPr bwMode="auto">
          <a:xfrm>
            <a:off x="485742" y="2253933"/>
            <a:ext cx="649106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None/>
            </a:pPr>
            <a:r>
              <a:rPr lang="zh-CN" altLang="en-US" sz="2800" b="0" i="0" dirty="0">
                <a:solidFill>
                  <a:srgbClr val="000000"/>
                </a:solidFill>
                <a:latin typeface="+mn-ea"/>
                <a:ea typeface="+mn-ea"/>
                <a:sym typeface="Times New Roman" panose="02020603050405020304" pitchFamily="18" charset="0"/>
              </a:rPr>
              <a:t>建堆：</a:t>
            </a:r>
            <a:r>
              <a:rPr lang="zh-CN" altLang="en-US" sz="2800" b="1" i="0" dirty="0">
                <a:solidFill>
                  <a:schemeClr val="tx2"/>
                </a:solidFill>
                <a:latin typeface="+mn-ea"/>
                <a:ea typeface="+mn-ea"/>
                <a:sym typeface="Times New Roman" panose="02020603050405020304" pitchFamily="18" charset="0"/>
              </a:rPr>
              <a:t>49  25  21  25* 16  8</a:t>
            </a:r>
            <a:endParaRPr lang="zh-CN" altLang="en-US" sz="2800" b="0" i="0" dirty="0">
              <a:solidFill>
                <a:schemeClr val="bg1"/>
              </a:solidFill>
              <a:latin typeface="+mn-ea"/>
              <a:ea typeface="+mn-ea"/>
              <a:sym typeface="Times New Roman" panose="02020603050405020304" pitchFamily="18" charset="0"/>
            </a:endParaRPr>
          </a:p>
        </p:txBody>
      </p:sp>
      <p:sp>
        <p:nvSpPr>
          <p:cNvPr id="2" name="Text Box 4">
            <a:extLst>
              <a:ext uri="{FF2B5EF4-FFF2-40B4-BE49-F238E27FC236}">
                <a16:creationId xmlns:a16="http://schemas.microsoft.com/office/drawing/2014/main" id="{14DA81C6-B545-ED94-7ED1-BD2D521F737C}"/>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堆排序计算过程</a:t>
            </a:r>
          </a:p>
        </p:txBody>
      </p:sp>
      <p:sp>
        <p:nvSpPr>
          <p:cNvPr id="3" name="Text Box 75">
            <a:extLst>
              <a:ext uri="{FF2B5EF4-FFF2-40B4-BE49-F238E27FC236}">
                <a16:creationId xmlns:a16="http://schemas.microsoft.com/office/drawing/2014/main" id="{7CAE40C9-CCE1-2791-E227-A41981E340A8}"/>
              </a:ext>
            </a:extLst>
          </p:cNvPr>
          <p:cNvSpPr>
            <a:spLocks noChangeArrowheads="1"/>
          </p:cNvSpPr>
          <p:nvPr/>
        </p:nvSpPr>
        <p:spPr bwMode="auto">
          <a:xfrm>
            <a:off x="485742" y="2925551"/>
            <a:ext cx="73986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None/>
            </a:pPr>
            <a:r>
              <a:rPr lang="zh-CN" altLang="en-US" sz="2800" b="0" i="0" dirty="0">
                <a:solidFill>
                  <a:srgbClr val="000000"/>
                </a:solidFill>
                <a:latin typeface="+mn-ea"/>
                <a:ea typeface="+mn-ea"/>
                <a:sym typeface="Times New Roman" panose="02020603050405020304" pitchFamily="18" charset="0"/>
              </a:rPr>
              <a:t>第一趟：交换：</a:t>
            </a:r>
            <a:r>
              <a:rPr lang="en-US" altLang="zh-CN" sz="2800" i="0" dirty="0">
                <a:solidFill>
                  <a:schemeClr val="tx2"/>
                </a:solidFill>
                <a:latin typeface="+mn-ea"/>
                <a:ea typeface="+mn-ea"/>
                <a:sym typeface="Times New Roman" panose="02020603050405020304" pitchFamily="18" charset="0"/>
              </a:rPr>
              <a:t>08</a:t>
            </a:r>
            <a:r>
              <a:rPr lang="zh-CN" altLang="en-US" sz="2800" b="1" i="0" dirty="0">
                <a:solidFill>
                  <a:schemeClr val="tx2"/>
                </a:solidFill>
                <a:latin typeface="+mn-ea"/>
                <a:ea typeface="+mn-ea"/>
                <a:sym typeface="Times New Roman" panose="02020603050405020304" pitchFamily="18" charset="0"/>
              </a:rPr>
              <a:t>  25  21  25*  16  </a:t>
            </a:r>
            <a:r>
              <a:rPr lang="en-US" altLang="zh-CN" sz="2800" b="1" i="0" u="sng" dirty="0">
                <a:solidFill>
                  <a:srgbClr val="FF0000"/>
                </a:solidFill>
                <a:latin typeface="+mn-ea"/>
                <a:ea typeface="+mn-ea"/>
                <a:sym typeface="Times New Roman" panose="02020603050405020304" pitchFamily="18" charset="0"/>
              </a:rPr>
              <a:t>49</a:t>
            </a:r>
            <a:endParaRPr lang="zh-CN" altLang="en-US" sz="2800" b="0" i="0" u="sng" dirty="0">
              <a:solidFill>
                <a:srgbClr val="FF0000"/>
              </a:solidFill>
              <a:latin typeface="+mn-ea"/>
              <a:ea typeface="+mn-ea"/>
              <a:sym typeface="Times New Roman" panose="02020603050405020304" pitchFamily="18" charset="0"/>
            </a:endParaRPr>
          </a:p>
        </p:txBody>
      </p:sp>
      <p:sp>
        <p:nvSpPr>
          <p:cNvPr id="4" name="Text Box 75">
            <a:extLst>
              <a:ext uri="{FF2B5EF4-FFF2-40B4-BE49-F238E27FC236}">
                <a16:creationId xmlns:a16="http://schemas.microsoft.com/office/drawing/2014/main" id="{14FEC992-720C-1FC4-15C6-89DEAA930A0E}"/>
              </a:ext>
            </a:extLst>
          </p:cNvPr>
          <p:cNvSpPr>
            <a:spLocks noChangeArrowheads="1"/>
          </p:cNvSpPr>
          <p:nvPr/>
        </p:nvSpPr>
        <p:spPr bwMode="auto">
          <a:xfrm>
            <a:off x="485742" y="3597169"/>
            <a:ext cx="82627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None/>
            </a:pPr>
            <a:r>
              <a:rPr lang="zh-CN" altLang="en-US" sz="2800" b="0" i="0" dirty="0">
                <a:solidFill>
                  <a:srgbClr val="000000"/>
                </a:solidFill>
                <a:latin typeface="+mn-ea"/>
                <a:ea typeface="+mn-ea"/>
                <a:sym typeface="Times New Roman" panose="02020603050405020304" pitchFamily="18" charset="0"/>
              </a:rPr>
              <a:t>        筛选：</a:t>
            </a:r>
            <a:r>
              <a:rPr lang="en-US" altLang="zh-CN" sz="2800" b="0" i="0" dirty="0">
                <a:solidFill>
                  <a:srgbClr val="000000"/>
                </a:solidFill>
                <a:latin typeface="+mn-ea"/>
                <a:ea typeface="+mn-ea"/>
                <a:sym typeface="Times New Roman" panose="02020603050405020304" pitchFamily="18" charset="0"/>
              </a:rPr>
              <a:t>25</a:t>
            </a:r>
            <a:r>
              <a:rPr lang="zh-CN" altLang="en-US" sz="2800" b="1" i="0" dirty="0">
                <a:solidFill>
                  <a:schemeClr val="tx2"/>
                </a:solidFill>
                <a:latin typeface="+mn-ea"/>
                <a:ea typeface="+mn-ea"/>
                <a:sym typeface="Times New Roman" panose="02020603050405020304" pitchFamily="18" charset="0"/>
              </a:rPr>
              <a:t>  25</a:t>
            </a:r>
            <a:r>
              <a:rPr lang="en-US" altLang="zh-CN" sz="2800" b="1" i="0" dirty="0">
                <a:solidFill>
                  <a:schemeClr val="tx2"/>
                </a:solidFill>
                <a:latin typeface="+mn-ea"/>
                <a:ea typeface="+mn-ea"/>
                <a:sym typeface="Times New Roman" panose="02020603050405020304" pitchFamily="18" charset="0"/>
              </a:rPr>
              <a:t>*</a:t>
            </a:r>
            <a:r>
              <a:rPr lang="zh-CN" altLang="en-US" sz="2800" b="1" i="0" dirty="0">
                <a:solidFill>
                  <a:schemeClr val="tx2"/>
                </a:solidFill>
                <a:latin typeface="+mn-ea"/>
                <a:ea typeface="+mn-ea"/>
                <a:sym typeface="Times New Roman" panose="02020603050405020304" pitchFamily="18" charset="0"/>
              </a:rPr>
              <a:t> 21   </a:t>
            </a:r>
            <a:r>
              <a:rPr lang="en-US" altLang="zh-CN" sz="2800" b="1" i="0" dirty="0">
                <a:solidFill>
                  <a:schemeClr val="tx2"/>
                </a:solidFill>
                <a:latin typeface="+mn-ea"/>
                <a:ea typeface="+mn-ea"/>
                <a:sym typeface="Times New Roman" panose="02020603050405020304" pitchFamily="18" charset="0"/>
              </a:rPr>
              <a:t>8</a:t>
            </a:r>
            <a:r>
              <a:rPr lang="zh-CN" altLang="en-US" sz="2800" b="1" i="0" dirty="0">
                <a:solidFill>
                  <a:schemeClr val="tx2"/>
                </a:solidFill>
                <a:latin typeface="+mn-ea"/>
                <a:ea typeface="+mn-ea"/>
                <a:sym typeface="Times New Roman" panose="02020603050405020304" pitchFamily="18" charset="0"/>
              </a:rPr>
              <a:t>   16  </a:t>
            </a:r>
            <a:r>
              <a:rPr lang="en-US" altLang="zh-CN" sz="2800" b="1" i="0" dirty="0">
                <a:solidFill>
                  <a:schemeClr val="tx2"/>
                </a:solidFill>
                <a:latin typeface="+mn-ea"/>
                <a:ea typeface="+mn-ea"/>
                <a:sym typeface="Times New Roman" panose="02020603050405020304" pitchFamily="18" charset="0"/>
              </a:rPr>
              <a:t>49</a:t>
            </a:r>
            <a:endParaRPr lang="zh-CN" altLang="en-US" sz="2800" b="0" i="0" dirty="0">
              <a:solidFill>
                <a:schemeClr val="bg1"/>
              </a:solidFill>
              <a:latin typeface="+mn-ea"/>
              <a:ea typeface="+mn-ea"/>
              <a:sym typeface="Times New Roman" panose="02020603050405020304" pitchFamily="18" charset="0"/>
            </a:endParaRPr>
          </a:p>
        </p:txBody>
      </p:sp>
      <p:sp>
        <p:nvSpPr>
          <p:cNvPr id="5" name="Text Box 75">
            <a:extLst>
              <a:ext uri="{FF2B5EF4-FFF2-40B4-BE49-F238E27FC236}">
                <a16:creationId xmlns:a16="http://schemas.microsoft.com/office/drawing/2014/main" id="{62ABB8DB-6A95-F9FD-6665-0521252A4170}"/>
              </a:ext>
            </a:extLst>
          </p:cNvPr>
          <p:cNvSpPr>
            <a:spLocks noChangeArrowheads="1"/>
          </p:cNvSpPr>
          <p:nvPr/>
        </p:nvSpPr>
        <p:spPr bwMode="auto">
          <a:xfrm>
            <a:off x="485742" y="4227447"/>
            <a:ext cx="73986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None/>
            </a:pPr>
            <a:r>
              <a:rPr lang="zh-CN" altLang="en-US" sz="2800" b="0" i="0" dirty="0">
                <a:solidFill>
                  <a:srgbClr val="000000"/>
                </a:solidFill>
                <a:latin typeface="+mn-ea"/>
                <a:ea typeface="+mn-ea"/>
                <a:sym typeface="Times New Roman" panose="02020603050405020304" pitchFamily="18" charset="0"/>
              </a:rPr>
              <a:t>第二趟：交换：</a:t>
            </a:r>
            <a:r>
              <a:rPr lang="en-US" altLang="zh-CN" sz="2800" b="0" i="0" dirty="0">
                <a:solidFill>
                  <a:schemeClr val="tx2"/>
                </a:solidFill>
                <a:latin typeface="+mn-ea"/>
                <a:ea typeface="+mn-ea"/>
                <a:sym typeface="Times New Roman" panose="02020603050405020304" pitchFamily="18" charset="0"/>
              </a:rPr>
              <a:t>16</a:t>
            </a:r>
            <a:r>
              <a:rPr lang="zh-CN" altLang="en-US" sz="2800" b="1" i="0" dirty="0">
                <a:solidFill>
                  <a:schemeClr val="tx2"/>
                </a:solidFill>
                <a:latin typeface="+mn-ea"/>
                <a:ea typeface="+mn-ea"/>
                <a:sym typeface="Times New Roman" panose="02020603050405020304" pitchFamily="18" charset="0"/>
              </a:rPr>
              <a:t>  25</a:t>
            </a:r>
            <a:r>
              <a:rPr lang="en-US" altLang="zh-CN" sz="2800" b="1" i="0" dirty="0">
                <a:solidFill>
                  <a:schemeClr val="tx2"/>
                </a:solidFill>
                <a:latin typeface="+mn-ea"/>
                <a:ea typeface="+mn-ea"/>
                <a:sym typeface="Times New Roman" panose="02020603050405020304" pitchFamily="18" charset="0"/>
              </a:rPr>
              <a:t>*</a:t>
            </a:r>
            <a:r>
              <a:rPr lang="zh-CN" altLang="en-US" sz="2800" b="1" i="0" dirty="0">
                <a:solidFill>
                  <a:schemeClr val="tx2"/>
                </a:solidFill>
                <a:latin typeface="+mn-ea"/>
                <a:ea typeface="+mn-ea"/>
                <a:sym typeface="Times New Roman" panose="02020603050405020304" pitchFamily="18" charset="0"/>
              </a:rPr>
              <a:t>  21  </a:t>
            </a:r>
            <a:r>
              <a:rPr lang="en-US" altLang="zh-CN" sz="2800" b="1" i="0" dirty="0">
                <a:solidFill>
                  <a:schemeClr val="tx2"/>
                </a:solidFill>
                <a:latin typeface="+mn-ea"/>
                <a:ea typeface="+mn-ea"/>
                <a:sym typeface="Times New Roman" panose="02020603050405020304" pitchFamily="18" charset="0"/>
              </a:rPr>
              <a:t>8</a:t>
            </a:r>
            <a:r>
              <a:rPr lang="zh-CN" altLang="en-US" sz="2800" b="1" i="0" dirty="0">
                <a:solidFill>
                  <a:schemeClr val="tx2"/>
                </a:solidFill>
                <a:latin typeface="+mn-ea"/>
                <a:ea typeface="+mn-ea"/>
                <a:sym typeface="Times New Roman" panose="02020603050405020304" pitchFamily="18" charset="0"/>
              </a:rPr>
              <a:t>  </a:t>
            </a:r>
            <a:r>
              <a:rPr lang="en-US" altLang="zh-CN" sz="2800" b="1" i="0" u="sng" dirty="0">
                <a:solidFill>
                  <a:srgbClr val="FF0000"/>
                </a:solidFill>
                <a:latin typeface="+mn-ea"/>
                <a:ea typeface="+mn-ea"/>
                <a:sym typeface="Times New Roman" panose="02020603050405020304" pitchFamily="18" charset="0"/>
              </a:rPr>
              <a:t>25</a:t>
            </a:r>
            <a:r>
              <a:rPr lang="zh-CN" altLang="en-US" sz="2800" b="1" i="0" u="sng" dirty="0">
                <a:solidFill>
                  <a:srgbClr val="FF0000"/>
                </a:solidFill>
                <a:latin typeface="+mn-ea"/>
                <a:ea typeface="+mn-ea"/>
                <a:sym typeface="Times New Roman" panose="02020603050405020304" pitchFamily="18" charset="0"/>
              </a:rPr>
              <a:t>  </a:t>
            </a:r>
            <a:r>
              <a:rPr lang="en-US" altLang="zh-CN" sz="2800" b="1" i="0" u="sng" dirty="0">
                <a:solidFill>
                  <a:srgbClr val="FF0000"/>
                </a:solidFill>
                <a:latin typeface="+mn-ea"/>
                <a:ea typeface="+mn-ea"/>
                <a:sym typeface="Times New Roman" panose="02020603050405020304" pitchFamily="18" charset="0"/>
              </a:rPr>
              <a:t>49</a:t>
            </a:r>
            <a:endParaRPr lang="zh-CN" altLang="en-US" sz="2800" b="0" i="0" u="sng" dirty="0">
              <a:solidFill>
                <a:srgbClr val="FF0000"/>
              </a:solidFill>
              <a:latin typeface="+mn-ea"/>
              <a:ea typeface="+mn-ea"/>
              <a:sym typeface="Times New Roman" panose="02020603050405020304" pitchFamily="18" charset="0"/>
            </a:endParaRPr>
          </a:p>
        </p:txBody>
      </p:sp>
      <p:sp>
        <p:nvSpPr>
          <p:cNvPr id="6" name="Text Box 75">
            <a:extLst>
              <a:ext uri="{FF2B5EF4-FFF2-40B4-BE49-F238E27FC236}">
                <a16:creationId xmlns:a16="http://schemas.microsoft.com/office/drawing/2014/main" id="{8DD5FE61-3E2F-D158-B570-4956EC113532}"/>
              </a:ext>
            </a:extLst>
          </p:cNvPr>
          <p:cNvSpPr>
            <a:spLocks noChangeArrowheads="1"/>
          </p:cNvSpPr>
          <p:nvPr/>
        </p:nvSpPr>
        <p:spPr bwMode="auto">
          <a:xfrm>
            <a:off x="485742" y="4899065"/>
            <a:ext cx="82627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None/>
            </a:pPr>
            <a:r>
              <a:rPr lang="zh-CN" altLang="en-US" sz="2800" b="0" i="0" dirty="0">
                <a:solidFill>
                  <a:srgbClr val="000000"/>
                </a:solidFill>
                <a:latin typeface="+mn-ea"/>
                <a:ea typeface="+mn-ea"/>
                <a:sym typeface="Times New Roman" panose="02020603050405020304" pitchFamily="18" charset="0"/>
              </a:rPr>
              <a:t>        筛选：</a:t>
            </a:r>
            <a:r>
              <a:rPr lang="zh-CN" altLang="en-US" sz="2800" b="1" i="0" dirty="0">
                <a:solidFill>
                  <a:schemeClr val="tx2"/>
                </a:solidFill>
                <a:latin typeface="+mn-ea"/>
                <a:ea typeface="+mn-ea"/>
                <a:sym typeface="Times New Roman" panose="02020603050405020304" pitchFamily="18" charset="0"/>
              </a:rPr>
              <a:t>25</a:t>
            </a:r>
            <a:r>
              <a:rPr lang="en-US" altLang="zh-CN" sz="2800" b="1" i="0" dirty="0">
                <a:solidFill>
                  <a:schemeClr val="tx2"/>
                </a:solidFill>
                <a:latin typeface="+mn-ea"/>
                <a:ea typeface="+mn-ea"/>
                <a:sym typeface="Times New Roman" panose="02020603050405020304" pitchFamily="18" charset="0"/>
              </a:rPr>
              <a:t>*</a:t>
            </a:r>
            <a:r>
              <a:rPr lang="zh-CN" altLang="en-US" sz="2800" b="1" i="0" dirty="0">
                <a:solidFill>
                  <a:schemeClr val="tx2"/>
                </a:solidFill>
                <a:latin typeface="+mn-ea"/>
                <a:ea typeface="+mn-ea"/>
                <a:sym typeface="Times New Roman" panose="02020603050405020304" pitchFamily="18" charset="0"/>
              </a:rPr>
              <a:t> </a:t>
            </a:r>
            <a:r>
              <a:rPr lang="en-US" altLang="zh-CN" sz="2800" b="1" i="0" dirty="0">
                <a:solidFill>
                  <a:schemeClr val="tx2"/>
                </a:solidFill>
                <a:latin typeface="+mn-ea"/>
                <a:ea typeface="+mn-ea"/>
                <a:sym typeface="Times New Roman" panose="02020603050405020304" pitchFamily="18" charset="0"/>
              </a:rPr>
              <a:t>16</a:t>
            </a:r>
            <a:r>
              <a:rPr lang="zh-CN" altLang="en-US" sz="2800" b="1" i="0" dirty="0">
                <a:solidFill>
                  <a:schemeClr val="tx2"/>
                </a:solidFill>
                <a:latin typeface="+mn-ea"/>
                <a:ea typeface="+mn-ea"/>
                <a:sym typeface="Times New Roman" panose="02020603050405020304" pitchFamily="18" charset="0"/>
              </a:rPr>
              <a:t>   </a:t>
            </a:r>
            <a:r>
              <a:rPr lang="en-US" altLang="zh-CN" sz="2800" b="1" i="0" dirty="0">
                <a:solidFill>
                  <a:schemeClr val="tx2"/>
                </a:solidFill>
                <a:latin typeface="+mn-ea"/>
                <a:ea typeface="+mn-ea"/>
                <a:sym typeface="Times New Roman" panose="02020603050405020304" pitchFamily="18" charset="0"/>
              </a:rPr>
              <a:t>8</a:t>
            </a:r>
            <a:r>
              <a:rPr lang="zh-CN" altLang="en-US" sz="2800" b="1" i="0" dirty="0">
                <a:solidFill>
                  <a:schemeClr val="tx2"/>
                </a:solidFill>
                <a:latin typeface="+mn-ea"/>
                <a:ea typeface="+mn-ea"/>
                <a:sym typeface="Times New Roman" panose="02020603050405020304" pitchFamily="18" charset="0"/>
              </a:rPr>
              <a:t>  </a:t>
            </a:r>
            <a:r>
              <a:rPr lang="en-US" altLang="zh-CN" sz="2800" b="1" i="0" dirty="0">
                <a:solidFill>
                  <a:schemeClr val="tx2"/>
                </a:solidFill>
                <a:latin typeface="+mn-ea"/>
                <a:ea typeface="+mn-ea"/>
                <a:sym typeface="Times New Roman" panose="02020603050405020304" pitchFamily="18" charset="0"/>
              </a:rPr>
              <a:t>21  25</a:t>
            </a:r>
            <a:r>
              <a:rPr lang="zh-CN" altLang="en-US" sz="2800" b="1" i="0" dirty="0">
                <a:solidFill>
                  <a:schemeClr val="tx2"/>
                </a:solidFill>
                <a:latin typeface="+mn-ea"/>
                <a:ea typeface="+mn-ea"/>
                <a:sym typeface="Times New Roman" panose="02020603050405020304" pitchFamily="18" charset="0"/>
              </a:rPr>
              <a:t>  </a:t>
            </a:r>
            <a:r>
              <a:rPr lang="en-US" altLang="zh-CN" sz="2800" b="1" i="0" dirty="0">
                <a:solidFill>
                  <a:schemeClr val="tx2"/>
                </a:solidFill>
                <a:latin typeface="+mn-ea"/>
                <a:ea typeface="+mn-ea"/>
                <a:sym typeface="Times New Roman" panose="02020603050405020304" pitchFamily="18" charset="0"/>
              </a:rPr>
              <a:t>49</a:t>
            </a:r>
            <a:endParaRPr lang="zh-CN" altLang="en-US" sz="2800" b="0" i="0" dirty="0">
              <a:solidFill>
                <a:schemeClr val="bg1"/>
              </a:solidFill>
              <a:latin typeface="+mn-ea"/>
              <a:ea typeface="+mn-ea"/>
              <a:sym typeface="Times New Roman" panose="02020603050405020304" pitchFamily="18" charset="0"/>
            </a:endParaRPr>
          </a:p>
        </p:txBody>
      </p:sp>
      <p:sp>
        <p:nvSpPr>
          <p:cNvPr id="7" name="Text Box 75">
            <a:extLst>
              <a:ext uri="{FF2B5EF4-FFF2-40B4-BE49-F238E27FC236}">
                <a16:creationId xmlns:a16="http://schemas.microsoft.com/office/drawing/2014/main" id="{081F6F70-2682-CFA7-C62C-DBDEDFE07505}"/>
              </a:ext>
            </a:extLst>
          </p:cNvPr>
          <p:cNvSpPr>
            <a:spLocks noChangeArrowheads="1"/>
          </p:cNvSpPr>
          <p:nvPr/>
        </p:nvSpPr>
        <p:spPr bwMode="auto">
          <a:xfrm>
            <a:off x="485742" y="5546530"/>
            <a:ext cx="73986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None/>
            </a:pPr>
            <a:r>
              <a:rPr lang="zh-CN" altLang="en-US" sz="2800" b="0" i="0" dirty="0">
                <a:solidFill>
                  <a:srgbClr val="000000"/>
                </a:solidFill>
                <a:latin typeface="+mn-ea"/>
                <a:ea typeface="+mn-ea"/>
                <a:sym typeface="Times New Roman" panose="02020603050405020304" pitchFamily="18" charset="0"/>
              </a:rPr>
              <a:t>第三趟：交换：</a:t>
            </a:r>
            <a:r>
              <a:rPr lang="en-US" altLang="zh-CN" sz="2800" b="0" i="0" dirty="0">
                <a:solidFill>
                  <a:srgbClr val="000000"/>
                </a:solidFill>
                <a:latin typeface="+mn-ea"/>
                <a:ea typeface="+mn-ea"/>
                <a:sym typeface="Times New Roman" panose="02020603050405020304" pitchFamily="18" charset="0"/>
              </a:rPr>
              <a:t>21  16   8</a:t>
            </a:r>
            <a:r>
              <a:rPr lang="zh-CN" altLang="en-US" sz="2800" b="1" i="0" dirty="0">
                <a:solidFill>
                  <a:schemeClr val="tx2"/>
                </a:solidFill>
                <a:latin typeface="+mn-ea"/>
                <a:ea typeface="+mn-ea"/>
                <a:sym typeface="Times New Roman" panose="02020603050405020304" pitchFamily="18" charset="0"/>
              </a:rPr>
              <a:t>  </a:t>
            </a:r>
            <a:r>
              <a:rPr lang="zh-CN" altLang="en-US" sz="2800" b="1" i="0" u="sng" dirty="0">
                <a:solidFill>
                  <a:srgbClr val="FF0000"/>
                </a:solidFill>
                <a:latin typeface="+mn-ea"/>
                <a:ea typeface="+mn-ea"/>
                <a:sym typeface="Times New Roman" panose="02020603050405020304" pitchFamily="18" charset="0"/>
              </a:rPr>
              <a:t>25</a:t>
            </a:r>
            <a:r>
              <a:rPr lang="en-US" altLang="zh-CN" sz="2800" b="1" i="0" u="sng" dirty="0">
                <a:solidFill>
                  <a:srgbClr val="FF0000"/>
                </a:solidFill>
                <a:latin typeface="+mn-ea"/>
                <a:ea typeface="+mn-ea"/>
                <a:sym typeface="Times New Roman" panose="02020603050405020304" pitchFamily="18" charset="0"/>
              </a:rPr>
              <a:t>*</a:t>
            </a:r>
            <a:r>
              <a:rPr lang="zh-CN" altLang="en-US" sz="2800" b="1" i="0" u="sng" dirty="0">
                <a:solidFill>
                  <a:srgbClr val="FF0000"/>
                </a:solidFill>
                <a:latin typeface="+mn-ea"/>
                <a:ea typeface="+mn-ea"/>
                <a:sym typeface="Times New Roman" panose="02020603050405020304" pitchFamily="18" charset="0"/>
              </a:rPr>
              <a:t> </a:t>
            </a:r>
            <a:r>
              <a:rPr lang="en-US" altLang="zh-CN" sz="2800" b="1" i="0" u="sng" dirty="0">
                <a:solidFill>
                  <a:srgbClr val="FF0000"/>
                </a:solidFill>
                <a:latin typeface="+mn-ea"/>
                <a:ea typeface="+mn-ea"/>
                <a:sym typeface="Times New Roman" panose="02020603050405020304" pitchFamily="18" charset="0"/>
              </a:rPr>
              <a:t>25</a:t>
            </a:r>
            <a:r>
              <a:rPr lang="zh-CN" altLang="en-US" sz="2800" b="1" i="0" u="sng" dirty="0">
                <a:solidFill>
                  <a:srgbClr val="FF0000"/>
                </a:solidFill>
                <a:latin typeface="+mn-ea"/>
                <a:ea typeface="+mn-ea"/>
                <a:sym typeface="Times New Roman" panose="02020603050405020304" pitchFamily="18" charset="0"/>
              </a:rPr>
              <a:t>  </a:t>
            </a:r>
            <a:r>
              <a:rPr lang="en-US" altLang="zh-CN" sz="2800" b="1" i="0" u="sng" dirty="0">
                <a:solidFill>
                  <a:srgbClr val="FF0000"/>
                </a:solidFill>
                <a:latin typeface="+mn-ea"/>
                <a:ea typeface="+mn-ea"/>
                <a:sym typeface="Times New Roman" panose="02020603050405020304" pitchFamily="18" charset="0"/>
              </a:rPr>
              <a:t>49</a:t>
            </a:r>
            <a:endParaRPr lang="zh-CN" altLang="en-US" sz="2800" b="0" i="0" u="sng" dirty="0">
              <a:solidFill>
                <a:srgbClr val="FF0000"/>
              </a:solidFill>
              <a:latin typeface="+mn-ea"/>
              <a:ea typeface="+mn-ea"/>
              <a:sym typeface="Times New Roman" panose="02020603050405020304" pitchFamily="18" charset="0"/>
            </a:endParaRPr>
          </a:p>
        </p:txBody>
      </p:sp>
      <p:sp>
        <p:nvSpPr>
          <p:cNvPr id="8" name="Text Box 75">
            <a:extLst>
              <a:ext uri="{FF2B5EF4-FFF2-40B4-BE49-F238E27FC236}">
                <a16:creationId xmlns:a16="http://schemas.microsoft.com/office/drawing/2014/main" id="{A3481724-941C-8A3B-93CA-1706B7B3DA22}"/>
              </a:ext>
            </a:extLst>
          </p:cNvPr>
          <p:cNvSpPr>
            <a:spLocks noChangeArrowheads="1"/>
          </p:cNvSpPr>
          <p:nvPr/>
        </p:nvSpPr>
        <p:spPr bwMode="auto">
          <a:xfrm>
            <a:off x="485742" y="6218148"/>
            <a:ext cx="826272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None/>
            </a:pPr>
            <a:r>
              <a:rPr lang="zh-CN" altLang="en-US" sz="2800" b="0" i="0" dirty="0">
                <a:solidFill>
                  <a:srgbClr val="000000"/>
                </a:solidFill>
                <a:latin typeface="+mn-ea"/>
                <a:ea typeface="+mn-ea"/>
                <a:sym typeface="Times New Roman" panose="02020603050405020304" pitchFamily="18" charset="0"/>
              </a:rPr>
              <a:t>        筛选：</a:t>
            </a:r>
            <a:r>
              <a:rPr lang="zh-CN" altLang="en-US" sz="2800" b="1" i="0" dirty="0">
                <a:solidFill>
                  <a:schemeClr val="tx2"/>
                </a:solidFill>
                <a:latin typeface="+mn-ea"/>
                <a:ea typeface="+mn-ea"/>
                <a:sym typeface="Times New Roman" panose="02020603050405020304" pitchFamily="18" charset="0"/>
              </a:rPr>
              <a:t>2</a:t>
            </a:r>
            <a:r>
              <a:rPr lang="en-US" altLang="zh-CN" sz="2800" b="1" i="0" dirty="0">
                <a:solidFill>
                  <a:schemeClr val="tx2"/>
                </a:solidFill>
                <a:latin typeface="+mn-ea"/>
                <a:ea typeface="+mn-ea"/>
                <a:sym typeface="Times New Roman" panose="02020603050405020304" pitchFamily="18" charset="0"/>
              </a:rPr>
              <a:t>1</a:t>
            </a:r>
            <a:r>
              <a:rPr lang="zh-CN" altLang="en-US" sz="2800" b="1" i="0" dirty="0">
                <a:solidFill>
                  <a:schemeClr val="tx2"/>
                </a:solidFill>
                <a:latin typeface="+mn-ea"/>
                <a:ea typeface="+mn-ea"/>
                <a:sym typeface="Times New Roman" panose="02020603050405020304" pitchFamily="18" charset="0"/>
              </a:rPr>
              <a:t>  </a:t>
            </a:r>
            <a:r>
              <a:rPr lang="en-US" altLang="zh-CN" sz="2800" b="1" i="0" dirty="0">
                <a:solidFill>
                  <a:schemeClr val="tx2"/>
                </a:solidFill>
                <a:latin typeface="+mn-ea"/>
                <a:ea typeface="+mn-ea"/>
                <a:sym typeface="Times New Roman" panose="02020603050405020304" pitchFamily="18" charset="0"/>
              </a:rPr>
              <a:t>16</a:t>
            </a:r>
            <a:r>
              <a:rPr lang="zh-CN" altLang="en-US" sz="2800" b="1" i="0" dirty="0">
                <a:solidFill>
                  <a:schemeClr val="tx2"/>
                </a:solidFill>
                <a:latin typeface="+mn-ea"/>
                <a:ea typeface="+mn-ea"/>
                <a:sym typeface="Times New Roman" panose="02020603050405020304" pitchFamily="18" charset="0"/>
              </a:rPr>
              <a:t>   </a:t>
            </a:r>
            <a:r>
              <a:rPr lang="en-US" altLang="zh-CN" sz="2800" b="1" i="0" dirty="0">
                <a:solidFill>
                  <a:schemeClr val="tx2"/>
                </a:solidFill>
                <a:latin typeface="+mn-ea"/>
                <a:ea typeface="+mn-ea"/>
                <a:sym typeface="Times New Roman" panose="02020603050405020304" pitchFamily="18" charset="0"/>
              </a:rPr>
              <a:t>8</a:t>
            </a:r>
            <a:r>
              <a:rPr lang="zh-CN" altLang="en-US" sz="2800" b="1" i="0" dirty="0">
                <a:solidFill>
                  <a:schemeClr val="tx2"/>
                </a:solidFill>
                <a:latin typeface="+mn-ea"/>
                <a:ea typeface="+mn-ea"/>
                <a:sym typeface="Times New Roman" panose="02020603050405020304" pitchFamily="18" charset="0"/>
              </a:rPr>
              <a:t>  </a:t>
            </a:r>
            <a:r>
              <a:rPr lang="zh-CN" altLang="en-US" sz="2800" b="1" i="0" dirty="0">
                <a:latin typeface="+mn-ea"/>
                <a:ea typeface="+mn-ea"/>
                <a:sym typeface="Times New Roman" panose="02020603050405020304" pitchFamily="18" charset="0"/>
              </a:rPr>
              <a:t>25</a:t>
            </a:r>
            <a:r>
              <a:rPr lang="en-US" altLang="zh-CN" sz="2800" b="1" i="0" dirty="0">
                <a:latin typeface="+mn-ea"/>
                <a:ea typeface="+mn-ea"/>
                <a:sym typeface="Times New Roman" panose="02020603050405020304" pitchFamily="18" charset="0"/>
              </a:rPr>
              <a:t>*</a:t>
            </a:r>
            <a:r>
              <a:rPr lang="zh-CN" altLang="en-US" sz="2800" b="1" i="0" dirty="0">
                <a:latin typeface="+mn-ea"/>
                <a:ea typeface="+mn-ea"/>
                <a:sym typeface="Times New Roman" panose="02020603050405020304" pitchFamily="18" charset="0"/>
              </a:rPr>
              <a:t> </a:t>
            </a:r>
            <a:r>
              <a:rPr lang="en-US" altLang="zh-CN" sz="2800" b="1" i="0" dirty="0">
                <a:latin typeface="+mn-ea"/>
                <a:ea typeface="+mn-ea"/>
                <a:sym typeface="Times New Roman" panose="02020603050405020304" pitchFamily="18" charset="0"/>
              </a:rPr>
              <a:t>25</a:t>
            </a:r>
            <a:r>
              <a:rPr lang="zh-CN" altLang="en-US" sz="2800" b="1" i="0" dirty="0">
                <a:latin typeface="+mn-ea"/>
                <a:ea typeface="+mn-ea"/>
                <a:sym typeface="Times New Roman" panose="02020603050405020304" pitchFamily="18" charset="0"/>
              </a:rPr>
              <a:t>  </a:t>
            </a:r>
            <a:r>
              <a:rPr lang="en-US" altLang="zh-CN" sz="2800" b="1" i="0" dirty="0">
                <a:latin typeface="+mn-ea"/>
                <a:ea typeface="+mn-ea"/>
                <a:sym typeface="Times New Roman" panose="02020603050405020304" pitchFamily="18" charset="0"/>
              </a:rPr>
              <a:t>49 </a:t>
            </a:r>
            <a:endParaRPr lang="zh-CN" altLang="en-US" sz="2800" b="0" i="0" dirty="0">
              <a:latin typeface="+mn-ea"/>
              <a:ea typeface="+mn-ea"/>
              <a:sym typeface="Times New Roman" panose="02020603050405020304" pitchFamily="18" charset="0"/>
            </a:endParaRPr>
          </a:p>
        </p:txBody>
      </p:sp>
    </p:spTree>
    <p:extLst>
      <p:ext uri="{BB962C8B-B14F-4D97-AF65-F5344CB8AC3E}">
        <p14:creationId xmlns:p14="http://schemas.microsoft.com/office/powerpoint/2010/main" val="2086616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1027">
            <a:extLst>
              <a:ext uri="{FF2B5EF4-FFF2-40B4-BE49-F238E27FC236}">
                <a16:creationId xmlns:a16="http://schemas.microsoft.com/office/drawing/2014/main" id="{3D3A3D9E-996F-4C43-8EF2-2AF4920CCEC7}"/>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C418FD3-468A-4C02-8980-AB75658E85C9}" type="slidenum">
              <a:rPr lang="zh-CN" altLang="en-US" sz="2400">
                <a:solidFill>
                  <a:srgbClr val="000000"/>
                </a:solidFill>
              </a:rPr>
              <a:pPr algn="r" eaLnBrk="1" hangingPunct="1">
                <a:spcBef>
                  <a:spcPct val="50000"/>
                </a:spcBef>
                <a:buClrTx/>
                <a:buSzTx/>
                <a:buFont typeface="Arial" panose="020B0604020202020204" pitchFamily="34" charset="0"/>
                <a:buNone/>
              </a:pPr>
              <a:t>8</a:t>
            </a:fld>
            <a:endParaRPr lang="en-US" altLang="zh-CN" sz="2400"/>
          </a:p>
        </p:txBody>
      </p:sp>
      <p:sp>
        <p:nvSpPr>
          <p:cNvPr id="2" name="Text Box 4">
            <a:extLst>
              <a:ext uri="{FF2B5EF4-FFF2-40B4-BE49-F238E27FC236}">
                <a16:creationId xmlns:a16="http://schemas.microsoft.com/office/drawing/2014/main" id="{4421C918-14FC-4545-9257-560293112E6E}"/>
              </a:ext>
            </a:extLst>
          </p:cNvPr>
          <p:cNvSpPr>
            <a:spLocks noChangeArrowheads="1"/>
          </p:cNvSpPr>
          <p:nvPr/>
        </p:nvSpPr>
        <p:spPr bwMode="auto">
          <a:xfrm>
            <a:off x="362272" y="18864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en-US" altLang="zh-CN" sz="4400" i="0" dirty="0">
                <a:solidFill>
                  <a:schemeClr val="tx2"/>
                </a:solidFill>
                <a:ea typeface="隶书" pitchFamily="49" charset="-122"/>
              </a:rPr>
              <a:t>C</a:t>
            </a:r>
            <a:r>
              <a:rPr lang="zh-CN" altLang="en-US" sz="4400" i="0" dirty="0">
                <a:solidFill>
                  <a:schemeClr val="tx2"/>
                </a:solidFill>
                <a:ea typeface="隶书" pitchFamily="49" charset="-122"/>
              </a:rPr>
              <a:t>中的排序算法</a:t>
            </a:r>
          </a:p>
        </p:txBody>
      </p:sp>
      <p:sp>
        <p:nvSpPr>
          <p:cNvPr id="8" name="文本框 7">
            <a:extLst>
              <a:ext uri="{FF2B5EF4-FFF2-40B4-BE49-F238E27FC236}">
                <a16:creationId xmlns:a16="http://schemas.microsoft.com/office/drawing/2014/main" id="{FC9F2F5A-F994-4638-9FDF-0A66196F59FC}"/>
              </a:ext>
            </a:extLst>
          </p:cNvPr>
          <p:cNvSpPr txBox="1"/>
          <p:nvPr/>
        </p:nvSpPr>
        <p:spPr>
          <a:xfrm>
            <a:off x="539098" y="4523359"/>
            <a:ext cx="8326760" cy="523220"/>
          </a:xfrm>
          <a:prstGeom prst="rect">
            <a:avLst/>
          </a:prstGeom>
          <a:noFill/>
        </p:spPr>
        <p:txBody>
          <a:bodyPr wrap="square">
            <a:spAutoFit/>
          </a:bodyPr>
          <a:lstStyle/>
          <a:p>
            <a:r>
              <a:rPr lang="en-US" altLang="zh-CN" sz="2800" b="0" i="0" dirty="0">
                <a:latin typeface="+mn-ea"/>
                <a:ea typeface="+mn-ea"/>
                <a:hlinkClick r:id="rId2"/>
              </a:rPr>
              <a:t>C++ STL</a:t>
            </a:r>
            <a:r>
              <a:rPr lang="zh-CN" altLang="en-US" sz="2800" b="0" i="0" dirty="0">
                <a:latin typeface="+mn-ea"/>
                <a:ea typeface="+mn-ea"/>
                <a:hlinkClick r:id="rId2"/>
              </a:rPr>
              <a:t>常用算法（排序、合并、搜索和分区）</a:t>
            </a:r>
            <a:endParaRPr lang="zh-CN" altLang="en-US" sz="2800" b="0" i="0" dirty="0">
              <a:latin typeface="+mn-ea"/>
              <a:ea typeface="+mn-ea"/>
            </a:endParaRPr>
          </a:p>
        </p:txBody>
      </p:sp>
      <p:sp>
        <p:nvSpPr>
          <p:cNvPr id="5" name="Rectangle 1">
            <a:extLst>
              <a:ext uri="{FF2B5EF4-FFF2-40B4-BE49-F238E27FC236}">
                <a16:creationId xmlns:a16="http://schemas.microsoft.com/office/drawing/2014/main" id="{199DABB9-EB17-433E-B17B-90209489B7E7}"/>
              </a:ext>
            </a:extLst>
          </p:cNvPr>
          <p:cNvSpPr>
            <a:spLocks noChangeArrowheads="1"/>
          </p:cNvSpPr>
          <p:nvPr/>
        </p:nvSpPr>
        <p:spPr bwMode="auto">
          <a:xfrm>
            <a:off x="670030" y="1392964"/>
            <a:ext cx="8064896"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lang="en-US" altLang="zh-CN" sz="2800" b="0" i="0" dirty="0">
                <a:latin typeface="+mn-ea"/>
                <a:ea typeface="+mn-ea"/>
              </a:rPr>
              <a:t>void </a:t>
            </a:r>
            <a:r>
              <a:rPr lang="en-US" altLang="zh-CN" sz="2800" b="0" i="0" dirty="0" err="1">
                <a:solidFill>
                  <a:srgbClr val="FF0000"/>
                </a:solidFill>
                <a:latin typeface="+mn-ea"/>
                <a:ea typeface="+mn-ea"/>
              </a:rPr>
              <a:t>qsort</a:t>
            </a:r>
            <a:r>
              <a:rPr lang="en-US" altLang="zh-CN" sz="2800" b="0" i="0" dirty="0">
                <a:latin typeface="+mn-ea"/>
                <a:ea typeface="+mn-ea"/>
              </a:rPr>
              <a:t> (void* base, </a:t>
            </a:r>
            <a:r>
              <a:rPr lang="en-US" altLang="zh-CN" sz="2800" b="0" i="0" dirty="0" err="1">
                <a:latin typeface="+mn-ea"/>
                <a:ea typeface="+mn-ea"/>
              </a:rPr>
              <a:t>size_t</a:t>
            </a:r>
            <a:r>
              <a:rPr lang="en-US" altLang="zh-CN" sz="2800" b="0" i="0" dirty="0">
                <a:latin typeface="+mn-ea"/>
                <a:ea typeface="+mn-ea"/>
              </a:rPr>
              <a:t> num, </a:t>
            </a:r>
            <a:r>
              <a:rPr lang="en-US" altLang="zh-CN" sz="2800" b="0" i="0" dirty="0" err="1">
                <a:latin typeface="+mn-ea"/>
                <a:ea typeface="+mn-ea"/>
              </a:rPr>
              <a:t>size_t</a:t>
            </a:r>
            <a:r>
              <a:rPr lang="en-US" altLang="zh-CN" sz="2800" b="0" i="0" dirty="0">
                <a:latin typeface="+mn-ea"/>
                <a:ea typeface="+mn-ea"/>
              </a:rPr>
              <a:t> </a:t>
            </a:r>
          </a:p>
          <a:p>
            <a:pPr lvl="0"/>
            <a:r>
              <a:rPr lang="en-US" altLang="zh-CN" sz="2800" b="0" i="0" dirty="0">
                <a:latin typeface="+mn-ea"/>
                <a:ea typeface="+mn-ea"/>
              </a:rPr>
              <a:t>            size, int (*</a:t>
            </a:r>
            <a:r>
              <a:rPr lang="en-US" altLang="zh-CN" sz="2800" b="0" i="0" dirty="0" err="1">
                <a:latin typeface="+mn-ea"/>
                <a:ea typeface="+mn-ea"/>
              </a:rPr>
              <a:t>compar</a:t>
            </a:r>
            <a:r>
              <a:rPr lang="en-US" altLang="zh-CN" sz="2800" b="0" i="0" dirty="0">
                <a:latin typeface="+mn-ea"/>
                <a:ea typeface="+mn-ea"/>
              </a:rPr>
              <a:t>)(const</a:t>
            </a:r>
          </a:p>
          <a:p>
            <a:pPr lvl="0"/>
            <a:r>
              <a:rPr lang="en-US" altLang="zh-CN" sz="2800" b="0" i="0" dirty="0">
                <a:latin typeface="+mn-ea"/>
                <a:ea typeface="+mn-ea"/>
              </a:rPr>
              <a:t>             void*,const void*));</a:t>
            </a:r>
            <a:endParaRPr lang="zh-CN" altLang="zh-CN" sz="2800" b="0" i="0" dirty="0">
              <a:latin typeface="+mn-ea"/>
              <a:ea typeface="+mn-ea"/>
            </a:endParaRPr>
          </a:p>
        </p:txBody>
      </p:sp>
      <p:sp>
        <p:nvSpPr>
          <p:cNvPr id="11" name="文本框 10">
            <a:extLst>
              <a:ext uri="{FF2B5EF4-FFF2-40B4-BE49-F238E27FC236}">
                <a16:creationId xmlns:a16="http://schemas.microsoft.com/office/drawing/2014/main" id="{B2D89FBD-E2DC-4DE9-BA2C-46174EFD08FA}"/>
              </a:ext>
            </a:extLst>
          </p:cNvPr>
          <p:cNvSpPr txBox="1"/>
          <p:nvPr/>
        </p:nvSpPr>
        <p:spPr>
          <a:xfrm>
            <a:off x="515608" y="2780928"/>
            <a:ext cx="8458200" cy="523220"/>
          </a:xfrm>
          <a:prstGeom prst="rect">
            <a:avLst/>
          </a:prstGeom>
          <a:noFill/>
        </p:spPr>
        <p:txBody>
          <a:bodyPr wrap="square">
            <a:spAutoFit/>
          </a:bodyPr>
          <a:lstStyle/>
          <a:p>
            <a:r>
              <a:rPr lang="en-US" altLang="zh-CN" sz="2800" b="0" i="0" dirty="0" err="1">
                <a:latin typeface="+mn-ea"/>
                <a:ea typeface="+mn-ea"/>
              </a:rPr>
              <a:t>stdlib.h</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04CEE89C-4C39-4B7A-8131-294CC726CE84}"/>
              </a:ext>
            </a:extLst>
          </p:cNvPr>
          <p:cNvSpPr txBox="1"/>
          <p:nvPr/>
        </p:nvSpPr>
        <p:spPr>
          <a:xfrm>
            <a:off x="539552" y="3351614"/>
            <a:ext cx="8458200" cy="523220"/>
          </a:xfrm>
          <a:prstGeom prst="rect">
            <a:avLst/>
          </a:prstGeom>
          <a:noFill/>
        </p:spPr>
        <p:txBody>
          <a:bodyPr wrap="square">
            <a:spAutoFit/>
          </a:bodyPr>
          <a:lstStyle/>
          <a:p>
            <a:r>
              <a:rPr lang="zh-CN" altLang="en-US" sz="2800" b="0" i="0" dirty="0">
                <a:latin typeface="+mn-ea"/>
                <a:ea typeface="+mn-ea"/>
              </a:rPr>
              <a:t>快速排序</a:t>
            </a:r>
          </a:p>
        </p:txBody>
      </p:sp>
    </p:spTree>
    <p:extLst>
      <p:ext uri="{BB962C8B-B14F-4D97-AF65-F5344CB8AC3E}">
        <p14:creationId xmlns:p14="http://schemas.microsoft.com/office/powerpoint/2010/main" val="234805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3">
            <a:extLst>
              <a:ext uri="{FF2B5EF4-FFF2-40B4-BE49-F238E27FC236}">
                <a16:creationId xmlns:a16="http://schemas.microsoft.com/office/drawing/2014/main" id="{A9FCD74F-F0E9-49AD-80C1-E3A885C0530B}"/>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2B24A815-EA43-49D4-8C87-CDFCB6F747B1}" type="slidenum">
              <a:rPr lang="zh-CN" altLang="en-US" sz="2400">
                <a:solidFill>
                  <a:srgbClr val="000000"/>
                </a:solidFill>
              </a:rPr>
              <a:pPr algn="r" eaLnBrk="1" hangingPunct="1">
                <a:spcBef>
                  <a:spcPct val="50000"/>
                </a:spcBef>
                <a:buClrTx/>
                <a:buSzTx/>
                <a:buFont typeface="Arial" panose="020B0604020202020204" pitchFamily="34" charset="0"/>
                <a:buNone/>
              </a:pPr>
              <a:t>80</a:t>
            </a:fld>
            <a:endParaRPr lang="en-US" altLang="zh-CN" sz="2400"/>
          </a:p>
        </p:txBody>
      </p:sp>
      <p:sp>
        <p:nvSpPr>
          <p:cNvPr id="64517" name="Rectangle 5">
            <a:extLst>
              <a:ext uri="{FF2B5EF4-FFF2-40B4-BE49-F238E27FC236}">
                <a16:creationId xmlns:a16="http://schemas.microsoft.com/office/drawing/2014/main" id="{E9315AA5-E394-4C7E-BF94-B3BBC7B094FF}"/>
              </a:ext>
            </a:extLst>
          </p:cNvPr>
          <p:cNvSpPr>
            <a:spLocks noGrp="1" noChangeArrowheads="1"/>
          </p:cNvSpPr>
          <p:nvPr>
            <p:ph type="body" idx="4294967295"/>
          </p:nvPr>
        </p:nvSpPr>
        <p:spPr>
          <a:xfrm>
            <a:off x="539552" y="1409700"/>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对于长度为</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zh-CN" altLang="en-US" dirty="0">
                <a:latin typeface="黑体" panose="02010609060101010101" pitchFamily="49" charset="-122"/>
                <a:ea typeface="黑体" panose="02010609060101010101" pitchFamily="49" charset="-122"/>
                <a:sym typeface="黑体" panose="02010609060101010101" pitchFamily="49" charset="-122"/>
              </a:rPr>
              <a:t>的序列，其对应的完全二叉树的深度为</a:t>
            </a:r>
            <a:r>
              <a:rPr lang="en-US" altLang="zh-CN" dirty="0">
                <a:latin typeface="黑体" panose="02010609060101010101" pitchFamily="49" charset="-122"/>
                <a:ea typeface="黑体" panose="02010609060101010101" pitchFamily="49" charset="-122"/>
                <a:sym typeface="黑体" panose="02010609060101010101" pitchFamily="49" charset="-122"/>
              </a:rPr>
              <a:t>k(</a:t>
            </a:r>
            <a:r>
              <a:rPr lang="zh-CN" altLang="en-US" dirty="0">
                <a:latin typeface="黑体" panose="02010609060101010101" pitchFamily="49" charset="-122"/>
                <a:ea typeface="黑体" panose="02010609060101010101" pitchFamily="49" charset="-122"/>
                <a:sym typeface="黑体" panose="02010609060101010101" pitchFamily="49" charset="-122"/>
              </a:rPr>
              <a:t>2</a:t>
            </a:r>
            <a:r>
              <a:rPr lang="en-US" altLang="zh-CN" baseline="30000" dirty="0">
                <a:latin typeface="黑体" panose="02010609060101010101" pitchFamily="49" charset="-122"/>
                <a:ea typeface="黑体" panose="02010609060101010101" pitchFamily="49" charset="-122"/>
                <a:sym typeface="黑体" panose="02010609060101010101" pitchFamily="49" charset="-122"/>
              </a:rPr>
              <a:t>k-1</a:t>
            </a:r>
            <a:r>
              <a:rPr lang="en-US" altLang="zh-CN" dirty="0">
                <a:latin typeface="黑体" panose="02010609060101010101" pitchFamily="49" charset="-122"/>
                <a:ea typeface="黑体" panose="02010609060101010101" pitchFamily="49" charset="-122"/>
                <a:sym typeface="黑体" panose="02010609060101010101" pitchFamily="49" charset="-122"/>
              </a:rPr>
              <a:t> </a:t>
            </a:r>
            <a:r>
              <a:rPr lang="en-US" altLang="zh-CN" dirty="0">
                <a:latin typeface="黑体" panose="02010609060101010101" pitchFamily="49" charset="-122"/>
                <a:ea typeface="黑体" panose="02010609060101010101" pitchFamily="49" charset="-122"/>
                <a:sym typeface="Arial" panose="020B0604020202020204" pitchFamily="34" charset="0"/>
              </a:rPr>
              <a:t>≤</a:t>
            </a:r>
            <a:r>
              <a:rPr lang="en-US" altLang="zh-CN" dirty="0">
                <a:latin typeface="黑体" panose="02010609060101010101" pitchFamily="49" charset="-122"/>
                <a:ea typeface="黑体" panose="02010609060101010101" pitchFamily="49" charset="-122"/>
                <a:sym typeface="黑体" panose="02010609060101010101" pitchFamily="49" charset="-122"/>
              </a:rPr>
              <a:t> n </a:t>
            </a:r>
            <a:r>
              <a:rPr lang="en-US" altLang="zh-CN" dirty="0">
                <a:latin typeface="黑体" panose="02010609060101010101" pitchFamily="49" charset="-122"/>
                <a:ea typeface="黑体" panose="02010609060101010101" pitchFamily="49" charset="-122"/>
                <a:sym typeface="Arial" panose="020B0604020202020204" pitchFamily="34" charset="0"/>
              </a:rPr>
              <a:t>&lt;</a:t>
            </a:r>
            <a:r>
              <a:rPr lang="en-US" altLang="zh-CN" dirty="0">
                <a:latin typeface="黑体" panose="02010609060101010101" pitchFamily="49" charset="-122"/>
                <a:ea typeface="黑体" panose="02010609060101010101" pitchFamily="49" charset="-122"/>
                <a:sym typeface="黑体" panose="02010609060101010101" pitchFamily="49" charset="-122"/>
              </a:rPr>
              <a:t> 2</a:t>
            </a:r>
            <a:r>
              <a:rPr lang="en-US" altLang="zh-CN" baseline="30000" dirty="0">
                <a:latin typeface="黑体" panose="02010609060101010101" pitchFamily="49" charset="-122"/>
                <a:ea typeface="黑体" panose="02010609060101010101" pitchFamily="49" charset="-122"/>
                <a:sym typeface="黑体" panose="02010609060101010101" pitchFamily="49" charset="-122"/>
              </a:rPr>
              <a:t>k</a:t>
            </a:r>
            <a:r>
              <a:rPr lang="en-US" altLang="zh-CN" dirty="0">
                <a:latin typeface="黑体" panose="02010609060101010101" pitchFamily="49" charset="-122"/>
                <a:ea typeface="黑体" panose="02010609060101010101" pitchFamily="49" charset="-122"/>
                <a:sym typeface="黑体" panose="02010609060101010101" pitchFamily="49" charset="-122"/>
              </a:rPr>
              <a:t>)</a:t>
            </a: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对深度为</a:t>
            </a:r>
            <a:r>
              <a:rPr lang="en-US" altLang="zh-CN" dirty="0">
                <a:latin typeface="黑体" panose="02010609060101010101" pitchFamily="49" charset="-122"/>
                <a:ea typeface="黑体" panose="02010609060101010101" pitchFamily="49" charset="-122"/>
                <a:sym typeface="黑体" panose="02010609060101010101" pitchFamily="49" charset="-122"/>
              </a:rPr>
              <a:t>k</a:t>
            </a:r>
            <a:r>
              <a:rPr lang="zh-CN" altLang="en-US" dirty="0">
                <a:latin typeface="黑体" panose="02010609060101010101" pitchFamily="49" charset="-122"/>
                <a:ea typeface="黑体" panose="02010609060101010101" pitchFamily="49" charset="-122"/>
                <a:sym typeface="黑体" panose="02010609060101010101" pitchFamily="49" charset="-122"/>
              </a:rPr>
              <a:t>的堆，筛选算法中进行的关键字比较次数至多为2(</a:t>
            </a:r>
            <a:r>
              <a:rPr lang="en-US" altLang="zh-CN" dirty="0">
                <a:latin typeface="黑体" panose="02010609060101010101" pitchFamily="49" charset="-122"/>
                <a:ea typeface="黑体" panose="02010609060101010101" pitchFamily="49" charset="-122"/>
                <a:sym typeface="黑体" panose="02010609060101010101" pitchFamily="49" charset="-122"/>
              </a:rPr>
              <a:t>k-1)</a:t>
            </a:r>
            <a:r>
              <a:rPr lang="zh-CN" altLang="en-US" dirty="0">
                <a:latin typeface="黑体" panose="02010609060101010101" pitchFamily="49" charset="-122"/>
                <a:ea typeface="黑体" panose="02010609060101010101" pitchFamily="49" charset="-122"/>
                <a:sym typeface="黑体" panose="02010609060101010101" pitchFamily="49" charset="-122"/>
              </a:rPr>
              <a:t>次</a:t>
            </a:r>
          </a:p>
          <a:p>
            <a:pPr eaLnBrk="1" hangingPunct="1">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堆排序时间主要耗费在建初始堆和调整建新堆(筛选)上</a:t>
            </a:r>
          </a:p>
          <a:p>
            <a:pPr eaLnBrk="1" hangingPunct="1">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建初始堆最多做</a:t>
            </a:r>
            <a:r>
              <a:rPr lang="en-US" altLang="zh-CN" dirty="0">
                <a:latin typeface="黑体" panose="02010609060101010101" pitchFamily="49" charset="-122"/>
                <a:ea typeface="黑体" panose="02010609060101010101" pitchFamily="49" charset="-122"/>
                <a:sym typeface="黑体" panose="02010609060101010101" pitchFamily="49" charset="-122"/>
              </a:rPr>
              <a:t>n/2</a:t>
            </a:r>
            <a:r>
              <a:rPr lang="zh-CN" altLang="en-US" dirty="0">
                <a:latin typeface="黑体" panose="02010609060101010101" pitchFamily="49" charset="-122"/>
                <a:ea typeface="黑体" panose="02010609060101010101" pitchFamily="49" charset="-122"/>
                <a:sym typeface="黑体" panose="02010609060101010101" pitchFamily="49" charset="-122"/>
              </a:rPr>
              <a:t>次筛选</a:t>
            </a:r>
            <a:endParaRPr lang="zh-CN" altLang="en-US" dirty="0"/>
          </a:p>
        </p:txBody>
      </p:sp>
      <p:sp>
        <p:nvSpPr>
          <p:cNvPr id="2" name="Text Box 4">
            <a:extLst>
              <a:ext uri="{FF2B5EF4-FFF2-40B4-BE49-F238E27FC236}">
                <a16:creationId xmlns:a16="http://schemas.microsoft.com/office/drawing/2014/main" id="{0CC4D746-AF9A-4436-AF66-E80EEA9B9943}"/>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5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5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3">
            <a:extLst>
              <a:ext uri="{FF2B5EF4-FFF2-40B4-BE49-F238E27FC236}">
                <a16:creationId xmlns:a16="http://schemas.microsoft.com/office/drawing/2014/main" id="{F5E644C3-A75E-4324-9B3D-AF911AA77264}"/>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81EDB0FF-4C9F-43D5-9576-8038BD5F65CD}" type="slidenum">
              <a:rPr lang="zh-CN" altLang="en-US" sz="2400">
                <a:solidFill>
                  <a:srgbClr val="000000"/>
                </a:solidFill>
              </a:rPr>
              <a:pPr algn="r" eaLnBrk="1" hangingPunct="1">
                <a:spcBef>
                  <a:spcPct val="50000"/>
                </a:spcBef>
                <a:buClrTx/>
                <a:buSzTx/>
                <a:buFont typeface="Arial" panose="020B0604020202020204" pitchFamily="34" charset="0"/>
                <a:buNone/>
              </a:pPr>
              <a:t>81</a:t>
            </a:fld>
            <a:endParaRPr lang="en-US" altLang="zh-CN" sz="2400"/>
          </a:p>
        </p:txBody>
      </p:sp>
      <p:sp>
        <p:nvSpPr>
          <p:cNvPr id="65541" name="Rectangle 5">
            <a:extLst>
              <a:ext uri="{FF2B5EF4-FFF2-40B4-BE49-F238E27FC236}">
                <a16:creationId xmlns:a16="http://schemas.microsoft.com/office/drawing/2014/main" id="{95B5D5C2-5D70-4B76-A90B-5D68F66FDE16}"/>
              </a:ext>
            </a:extLst>
          </p:cNvPr>
          <p:cNvSpPr>
            <a:spLocks noGrp="1" noChangeArrowheads="1"/>
          </p:cNvSpPr>
          <p:nvPr>
            <p:ph type="body" idx="4294967295"/>
          </p:nvPr>
        </p:nvSpPr>
        <p:spPr>
          <a:xfrm>
            <a:off x="539552" y="1268760"/>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对长度为</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zh-CN" altLang="en-US" dirty="0">
                <a:latin typeface="黑体" panose="02010609060101010101" pitchFamily="49" charset="-122"/>
                <a:ea typeface="黑体" panose="02010609060101010101" pitchFamily="49" charset="-122"/>
                <a:sym typeface="黑体" panose="02010609060101010101" pitchFamily="49" charset="-122"/>
              </a:rPr>
              <a:t>的序列，排序最多需要做</a:t>
            </a:r>
            <a:r>
              <a:rPr lang="en-US" altLang="zh-CN" dirty="0">
                <a:latin typeface="黑体" panose="02010609060101010101" pitchFamily="49" charset="-122"/>
                <a:ea typeface="黑体" panose="02010609060101010101" pitchFamily="49" charset="-122"/>
                <a:sym typeface="黑体" panose="02010609060101010101" pitchFamily="49" charset="-122"/>
              </a:rPr>
              <a:t>n-1</a:t>
            </a:r>
            <a:r>
              <a:rPr lang="zh-CN" altLang="en-US" dirty="0">
                <a:latin typeface="黑体" panose="02010609060101010101" pitchFamily="49" charset="-122"/>
                <a:ea typeface="黑体" panose="02010609060101010101" pitchFamily="49" charset="-122"/>
                <a:sym typeface="黑体" panose="02010609060101010101" pitchFamily="49" charset="-122"/>
              </a:rPr>
              <a:t>次调整建新堆(筛选)</a:t>
            </a:r>
          </a:p>
          <a:p>
            <a:pPr eaLnBrk="1" hangingPunct="1">
              <a:lnSpc>
                <a:spcPct val="90000"/>
              </a:lnSpc>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因此共需要</a:t>
            </a:r>
            <a:r>
              <a:rPr lang="en-US" altLang="zh-CN" dirty="0">
                <a:latin typeface="黑体" panose="02010609060101010101" pitchFamily="49" charset="-122"/>
                <a:ea typeface="黑体" panose="02010609060101010101" pitchFamily="49" charset="-122"/>
                <a:sym typeface="黑体" panose="02010609060101010101" pitchFamily="49" charset="-122"/>
              </a:rPr>
              <a:t>O(</a:t>
            </a:r>
            <a:r>
              <a:rPr lang="en-US" altLang="zh-CN" dirty="0" err="1">
                <a:latin typeface="黑体" panose="02010609060101010101" pitchFamily="49" charset="-122"/>
                <a:ea typeface="黑体" panose="02010609060101010101" pitchFamily="49" charset="-122"/>
                <a:sym typeface="黑体" panose="02010609060101010101" pitchFamily="49" charset="-122"/>
              </a:rPr>
              <a:t>nxk</a:t>
            </a:r>
            <a:r>
              <a:rPr lang="en-US" altLang="zh-CN" dirty="0">
                <a:latin typeface="黑体" panose="02010609060101010101" pitchFamily="49" charset="-122"/>
                <a:ea typeface="黑体" panose="02010609060101010101" pitchFamily="49" charset="-122"/>
                <a:sym typeface="黑体" panose="02010609060101010101" pitchFamily="49" charset="-122"/>
              </a:rPr>
              <a:t>)</a:t>
            </a:r>
            <a:r>
              <a:rPr lang="zh-CN" altLang="en-US" dirty="0">
                <a:latin typeface="黑体" panose="02010609060101010101" pitchFamily="49" charset="-122"/>
                <a:ea typeface="黑体" panose="02010609060101010101" pitchFamily="49" charset="-122"/>
                <a:sym typeface="黑体" panose="02010609060101010101" pitchFamily="49" charset="-122"/>
              </a:rPr>
              <a:t>量级的时间</a:t>
            </a:r>
          </a:p>
          <a:p>
            <a:pPr eaLnBrk="1" hangingPunct="1">
              <a:lnSpc>
                <a:spcPct val="90000"/>
              </a:lnSpc>
              <a:spcBef>
                <a:spcPct val="30000"/>
              </a:spcBef>
              <a:buClr>
                <a:srgbClr val="FF0000"/>
              </a:buClr>
              <a:buSzPct val="100000"/>
            </a:pPr>
            <a:r>
              <a:rPr lang="en-US" altLang="zh-CN" dirty="0">
                <a:latin typeface="黑体" panose="02010609060101010101" pitchFamily="49" charset="-122"/>
                <a:ea typeface="黑体" panose="02010609060101010101" pitchFamily="49" charset="-122"/>
                <a:sym typeface="黑体" panose="02010609060101010101" pitchFamily="49" charset="-122"/>
              </a:rPr>
              <a:t>k = log</a:t>
            </a:r>
            <a:r>
              <a:rPr lang="en-US" altLang="zh-CN" baseline="-25000" dirty="0">
                <a:latin typeface="黑体" panose="02010609060101010101" pitchFamily="49" charset="-122"/>
                <a:ea typeface="黑体" panose="02010609060101010101" pitchFamily="49" charset="-122"/>
                <a:sym typeface="黑体" panose="02010609060101010101" pitchFamily="49" charset="-122"/>
              </a:rPr>
              <a:t>2</a:t>
            </a:r>
            <a:r>
              <a:rPr lang="en-US" altLang="zh-CN" dirty="0">
                <a:latin typeface="黑体" panose="02010609060101010101" pitchFamily="49" charset="-122"/>
                <a:ea typeface="黑体" panose="02010609060101010101" pitchFamily="49" charset="-122"/>
                <a:sym typeface="黑体" panose="02010609060101010101" pitchFamily="49" charset="-122"/>
              </a:rPr>
              <a:t>n</a:t>
            </a: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堆排序时间复杂度为</a:t>
            </a:r>
            <a:r>
              <a:rPr lang="en-US" altLang="zh-CN" dirty="0">
                <a:solidFill>
                  <a:srgbClr val="FF0000"/>
                </a:solidFill>
                <a:latin typeface="黑体" panose="02010609060101010101" pitchFamily="49" charset="-122"/>
                <a:ea typeface="黑体" panose="02010609060101010101" pitchFamily="49" charset="-122"/>
                <a:sym typeface="黑体" panose="02010609060101010101" pitchFamily="49" charset="-122"/>
              </a:rPr>
              <a:t>O(nlog</a:t>
            </a:r>
            <a:r>
              <a:rPr lang="en-US" altLang="zh-CN" baseline="-25000" dirty="0">
                <a:solidFill>
                  <a:srgbClr val="FF0000"/>
                </a:solidFill>
                <a:latin typeface="黑体" panose="02010609060101010101" pitchFamily="49" charset="-122"/>
                <a:ea typeface="黑体" panose="02010609060101010101" pitchFamily="49" charset="-122"/>
                <a:sym typeface="黑体" panose="02010609060101010101" pitchFamily="49" charset="-122"/>
              </a:rPr>
              <a:t>2</a:t>
            </a:r>
            <a:r>
              <a:rPr lang="en-US" altLang="zh-CN" dirty="0">
                <a:solidFill>
                  <a:srgbClr val="FF0000"/>
                </a:solidFill>
                <a:latin typeface="黑体" panose="02010609060101010101" pitchFamily="49" charset="-122"/>
                <a:ea typeface="黑体" panose="02010609060101010101" pitchFamily="49" charset="-122"/>
                <a:sym typeface="黑体" panose="02010609060101010101" pitchFamily="49" charset="-122"/>
              </a:rPr>
              <a:t>n)</a:t>
            </a:r>
            <a:endParaRPr lang="zh-CN" altLang="en-US" dirty="0">
              <a:solidFill>
                <a:srgbClr val="FF0000"/>
              </a:solidFill>
              <a:latin typeface="黑体" panose="02010609060101010101" pitchFamily="49" charset="-122"/>
              <a:ea typeface="黑体" panose="02010609060101010101" pitchFamily="49" charset="-122"/>
              <a:sym typeface="黑体" panose="02010609060101010101" pitchFamily="49" charset="-122"/>
            </a:endParaRPr>
          </a:p>
          <a:p>
            <a:pPr eaLnBrk="1" hangingPunct="1">
              <a:lnSpc>
                <a:spcPct val="90000"/>
              </a:lnSpc>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堆排序是一个</a:t>
            </a:r>
            <a:r>
              <a:rPr lang="zh-CN" altLang="en-US" dirty="0">
                <a:solidFill>
                  <a:srgbClr val="FF0000"/>
                </a:solidFill>
                <a:latin typeface="黑体" panose="02010609060101010101" pitchFamily="49" charset="-122"/>
                <a:ea typeface="黑体" panose="02010609060101010101" pitchFamily="49" charset="-122"/>
                <a:sym typeface="黑体" panose="02010609060101010101" pitchFamily="49" charset="-122"/>
              </a:rPr>
              <a:t>不稳定</a:t>
            </a:r>
            <a:r>
              <a:rPr lang="zh-CN" altLang="en-US" dirty="0">
                <a:latin typeface="黑体" panose="02010609060101010101" pitchFamily="49" charset="-122"/>
                <a:ea typeface="黑体" panose="02010609060101010101" pitchFamily="49" charset="-122"/>
                <a:sym typeface="黑体" panose="02010609060101010101" pitchFamily="49" charset="-122"/>
              </a:rPr>
              <a:t>的排序方法</a:t>
            </a:r>
          </a:p>
          <a:p>
            <a:pPr eaLnBrk="1" hangingPunct="1">
              <a:lnSpc>
                <a:spcPct val="90000"/>
              </a:lnSpc>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记录数较多时，推荐堆排序</a:t>
            </a:r>
            <a:endParaRPr lang="zh-CN" altLang="en-US" dirty="0"/>
          </a:p>
        </p:txBody>
      </p:sp>
      <p:sp>
        <p:nvSpPr>
          <p:cNvPr id="2" name="Text Box 4">
            <a:extLst>
              <a:ext uri="{FF2B5EF4-FFF2-40B4-BE49-F238E27FC236}">
                <a16:creationId xmlns:a16="http://schemas.microsoft.com/office/drawing/2014/main" id="{9748CEDC-AAAF-43D5-9995-DF3FF0E2EE64}"/>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4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5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a:extLst>
              <a:ext uri="{FF2B5EF4-FFF2-40B4-BE49-F238E27FC236}">
                <a16:creationId xmlns:a16="http://schemas.microsoft.com/office/drawing/2014/main" id="{C8CBEACF-BD89-465D-B630-6963A5D68BF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1BE1A26E-8B3E-49C7-A43C-B1F79ADE7006}" type="slidenum">
              <a:rPr lang="zh-CN" altLang="en-US" sz="2400">
                <a:solidFill>
                  <a:srgbClr val="000000"/>
                </a:solidFill>
              </a:rPr>
              <a:pPr algn="r" eaLnBrk="1" hangingPunct="1">
                <a:spcBef>
                  <a:spcPct val="50000"/>
                </a:spcBef>
                <a:buClrTx/>
                <a:buSzTx/>
                <a:buFont typeface="Arial" panose="020B0604020202020204" pitchFamily="34" charset="0"/>
                <a:buNone/>
              </a:pPr>
              <a:t>82</a:t>
            </a:fld>
            <a:endParaRPr lang="en-US" altLang="zh-CN" sz="2400"/>
          </a:p>
        </p:txBody>
      </p:sp>
      <p:sp>
        <p:nvSpPr>
          <p:cNvPr id="2" name="Text Box 4">
            <a:extLst>
              <a:ext uri="{FF2B5EF4-FFF2-40B4-BE49-F238E27FC236}">
                <a16:creationId xmlns:a16="http://schemas.microsoft.com/office/drawing/2014/main" id="{FFFF0407-E64C-494C-87C3-491731830482}"/>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堆排序算法分析</a:t>
            </a:r>
          </a:p>
        </p:txBody>
      </p:sp>
      <p:graphicFrame>
        <p:nvGraphicFramePr>
          <p:cNvPr id="7" name="表格 3">
            <a:extLst>
              <a:ext uri="{FF2B5EF4-FFF2-40B4-BE49-F238E27FC236}">
                <a16:creationId xmlns:a16="http://schemas.microsoft.com/office/drawing/2014/main" id="{1433488B-232F-43B3-82D2-55B61D7929AA}"/>
              </a:ext>
            </a:extLst>
          </p:cNvPr>
          <p:cNvGraphicFramePr>
            <a:graphicFrameLocks noGrp="1"/>
          </p:cNvGraphicFramePr>
          <p:nvPr>
            <p:extLst>
              <p:ext uri="{D42A27DB-BD31-4B8C-83A1-F6EECF244321}">
                <p14:modId xmlns:p14="http://schemas.microsoft.com/office/powerpoint/2010/main" val="1327393159"/>
              </p:ext>
            </p:extLst>
          </p:nvPr>
        </p:nvGraphicFramePr>
        <p:xfrm>
          <a:off x="1043608" y="1340768"/>
          <a:ext cx="7128792" cy="4937254"/>
        </p:xfrm>
        <a:graphic>
          <a:graphicData uri="http://schemas.openxmlformats.org/drawingml/2006/table">
            <a:tbl>
              <a:tblPr firstRow="1" bandRow="1">
                <a:tableStyleId>{21E4AEA4-8DFA-4A89-87EB-49C32662AFE0}</a:tableStyleId>
              </a:tblPr>
              <a:tblGrid>
                <a:gridCol w="4881673">
                  <a:extLst>
                    <a:ext uri="{9D8B030D-6E8A-4147-A177-3AD203B41FA5}">
                      <a16:colId xmlns:a16="http://schemas.microsoft.com/office/drawing/2014/main" val="1677247194"/>
                    </a:ext>
                  </a:extLst>
                </a:gridCol>
                <a:gridCol w="2247119">
                  <a:extLst>
                    <a:ext uri="{9D8B030D-6E8A-4147-A177-3AD203B41FA5}">
                      <a16:colId xmlns:a16="http://schemas.microsoft.com/office/drawing/2014/main" val="29205442"/>
                    </a:ext>
                  </a:extLst>
                </a:gridCol>
              </a:tblGrid>
              <a:tr h="705322">
                <a:tc>
                  <a:txBody>
                    <a:bodyPr/>
                    <a:lstStyle/>
                    <a:p>
                      <a:pPr marL="0" algn="ctr" defTabSz="914400" rtl="0" eaLnBrk="1" latinLnBrk="0" hangingPunct="1"/>
                      <a:r>
                        <a:rPr lang="zh-CN" altLang="en-US" sz="2800" kern="1200" dirty="0">
                          <a:solidFill>
                            <a:schemeClr val="dk1"/>
                          </a:solidFill>
                          <a:latin typeface="+mn-lt"/>
                          <a:ea typeface="+mn-ea"/>
                          <a:cs typeface="+mn-cs"/>
                        </a:rPr>
                        <a:t>最好情况时间复杂度</a:t>
                      </a:r>
                    </a:p>
                  </a:txBody>
                  <a:tcPr anchor="ctr">
                    <a:solidFill>
                      <a:srgbClr val="F6E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kern="1200" dirty="0">
                        <a:solidFill>
                          <a:schemeClr val="dk1"/>
                        </a:solidFill>
                        <a:latin typeface="+mn-lt"/>
                        <a:ea typeface="+mn-ea"/>
                        <a:cs typeface="+mn-cs"/>
                      </a:endParaRPr>
                    </a:p>
                  </a:txBody>
                  <a:tcPr anchor="ctr">
                    <a:solidFill>
                      <a:srgbClr val="F6E7E7"/>
                    </a:solidFill>
                  </a:tcPr>
                </a:tc>
                <a:extLst>
                  <a:ext uri="{0D108BD9-81ED-4DB2-BD59-A6C34878D82A}">
                    <a16:rowId xmlns:a16="http://schemas.microsoft.com/office/drawing/2014/main" val="3968162967"/>
                  </a:ext>
                </a:extLst>
              </a:tr>
              <a:tr h="705322">
                <a:tc>
                  <a:txBody>
                    <a:bodyPr/>
                    <a:lstStyle/>
                    <a:p>
                      <a:pPr algn="ctr"/>
                      <a:r>
                        <a:rPr lang="zh-CN" altLang="en-US" sz="2800" dirty="0"/>
                        <a:t>最坏情况时间复杂度</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947751764"/>
                  </a:ext>
                </a:extLst>
              </a:tr>
              <a:tr h="705322">
                <a:tc>
                  <a:txBody>
                    <a:bodyPr/>
                    <a:lstStyle/>
                    <a:p>
                      <a:pPr algn="ctr"/>
                      <a:r>
                        <a:rPr lang="zh-CN" altLang="en-US" sz="2800" dirty="0"/>
                        <a:t>平均情况时间复杂度</a:t>
                      </a:r>
                    </a:p>
                  </a:txBody>
                  <a:tcPr anchor="ctr"/>
                </a:tc>
                <a:tc>
                  <a:txBody>
                    <a:bodyPr/>
                    <a:lstStyle/>
                    <a:p>
                      <a:pPr algn="just" eaLnBrk="1" hangingPunct="1">
                        <a:spcBef>
                          <a:spcPct val="50000"/>
                        </a:spcBef>
                        <a:buClr>
                          <a:srgbClr val="FF0000"/>
                        </a:buClr>
                        <a:buSzPct val="100000"/>
                      </a:pPr>
                      <a:r>
                        <a:rPr lang="en-US" altLang="zh-CN" sz="2800" b="1" baseline="0" dirty="0">
                          <a:latin typeface="黑体" panose="02010609060101010101" pitchFamily="49" charset="-122"/>
                          <a:ea typeface="黑体" panose="02010609060101010101" pitchFamily="49" charset="-122"/>
                          <a:sym typeface="黑体" panose="02010609060101010101" pitchFamily="49" charset="-122"/>
                        </a:rPr>
                        <a:t>   </a:t>
                      </a:r>
                      <a:endParaRPr lang="zh-CN" altLang="en-US" sz="2800" b="1" i="0" kern="1200" dirty="0">
                        <a:solidFill>
                          <a:schemeClr val="dk1"/>
                        </a:solidFill>
                        <a:effectLst/>
                        <a:latin typeface="+mn-lt"/>
                        <a:ea typeface="+mn-ea"/>
                        <a:cs typeface="+mn-cs"/>
                        <a:sym typeface="黑体" panose="02010609060101010101" pitchFamily="49" charset="-122"/>
                      </a:endParaRPr>
                    </a:p>
                  </a:txBody>
                  <a:tcPr anchor="ctr"/>
                </a:tc>
                <a:extLst>
                  <a:ext uri="{0D108BD9-81ED-4DB2-BD59-A6C34878D82A}">
                    <a16:rowId xmlns:a16="http://schemas.microsoft.com/office/drawing/2014/main" val="1214173241"/>
                  </a:ext>
                </a:extLst>
              </a:tr>
              <a:tr h="705322">
                <a:tc>
                  <a:txBody>
                    <a:bodyPr/>
                    <a:lstStyle/>
                    <a:p>
                      <a:pPr algn="ctr"/>
                      <a:r>
                        <a:rPr lang="zh-CN" altLang="en-US" sz="2800" dirty="0"/>
                        <a:t>空间复杂度</a:t>
                      </a:r>
                    </a:p>
                  </a:txBody>
                  <a:tcPr anchor="ctr"/>
                </a:tc>
                <a:tc>
                  <a:txBody>
                    <a:bodyPr/>
                    <a:lstStyle/>
                    <a:p>
                      <a:pPr algn="ctr"/>
                      <a:endParaRPr lang="zh-CN" altLang="en-US" sz="2800" dirty="0"/>
                    </a:p>
                  </a:txBody>
                  <a:tcPr anchor="ctr"/>
                </a:tc>
                <a:extLst>
                  <a:ext uri="{0D108BD9-81ED-4DB2-BD59-A6C34878D82A}">
                    <a16:rowId xmlns:a16="http://schemas.microsoft.com/office/drawing/2014/main" val="3199917565"/>
                  </a:ext>
                </a:extLst>
              </a:tr>
              <a:tr h="705322">
                <a:tc>
                  <a:txBody>
                    <a:bodyPr/>
                    <a:lstStyle/>
                    <a:p>
                      <a:pPr algn="ctr"/>
                      <a:r>
                        <a:rPr lang="zh-CN" altLang="en-US" sz="2800" dirty="0"/>
                        <a:t>时间复杂度与初始数据有关</a:t>
                      </a:r>
                    </a:p>
                  </a:txBody>
                  <a:tcPr anchor="ctr"/>
                </a:tc>
                <a:tc>
                  <a:txBody>
                    <a:bodyPr/>
                    <a:lstStyle/>
                    <a:p>
                      <a:pPr algn="ctr"/>
                      <a:endParaRPr lang="zh-CN" altLang="en-US" sz="2800" dirty="0"/>
                    </a:p>
                  </a:txBody>
                  <a:tcPr anchor="ctr"/>
                </a:tc>
                <a:extLst>
                  <a:ext uri="{0D108BD9-81ED-4DB2-BD59-A6C34878D82A}">
                    <a16:rowId xmlns:a16="http://schemas.microsoft.com/office/drawing/2014/main" val="3248287171"/>
                  </a:ext>
                </a:extLst>
              </a:tr>
              <a:tr h="705322">
                <a:tc>
                  <a:txBody>
                    <a:bodyPr/>
                    <a:lstStyle/>
                    <a:p>
                      <a:pPr algn="ctr"/>
                      <a:r>
                        <a:rPr lang="zh-CN" altLang="en-US" sz="2800" dirty="0"/>
                        <a:t>找前</a:t>
                      </a:r>
                      <a:r>
                        <a:rPr lang="en-US" altLang="zh-CN" sz="2800" dirty="0"/>
                        <a:t>k</a:t>
                      </a:r>
                      <a:r>
                        <a:rPr lang="zh-CN" altLang="en-US" sz="2800" dirty="0"/>
                        <a:t>大、前</a:t>
                      </a:r>
                      <a:r>
                        <a:rPr lang="en-US" altLang="zh-CN" sz="2800" dirty="0"/>
                        <a:t>k</a:t>
                      </a:r>
                      <a:r>
                        <a:rPr lang="zh-CN" altLang="en-US" sz="2800" dirty="0"/>
                        <a:t>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1023600082"/>
                  </a:ext>
                </a:extLst>
              </a:tr>
              <a:tr h="705322">
                <a:tc>
                  <a:txBody>
                    <a:bodyPr/>
                    <a:lstStyle/>
                    <a:p>
                      <a:pPr algn="ctr"/>
                      <a:r>
                        <a:rPr lang="zh-CN" altLang="en-US" sz="2800" dirty="0"/>
                        <a:t>稳定</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2251443621"/>
                  </a:ext>
                </a:extLst>
              </a:tr>
            </a:tbl>
          </a:graphicData>
        </a:graphic>
      </p:graphicFrame>
      <p:sp>
        <p:nvSpPr>
          <p:cNvPr id="9" name="矩形 8">
            <a:extLst>
              <a:ext uri="{FF2B5EF4-FFF2-40B4-BE49-F238E27FC236}">
                <a16:creationId xmlns:a16="http://schemas.microsoft.com/office/drawing/2014/main" id="{AEB54FBC-85FB-4F17-812B-B2F9B597D94B}"/>
              </a:ext>
            </a:extLst>
          </p:cNvPr>
          <p:cNvSpPr/>
          <p:nvPr/>
        </p:nvSpPr>
        <p:spPr>
          <a:xfrm>
            <a:off x="7025568" y="5642084"/>
            <a:ext cx="184730" cy="523220"/>
          </a:xfrm>
          <a:prstGeom prst="rect">
            <a:avLst/>
          </a:prstGeom>
          <a:noFill/>
        </p:spPr>
        <p:txBody>
          <a:bodyPr wrap="none" lIns="91440" tIns="45720" rIns="91440" bIns="45720">
            <a:spAutoFit/>
          </a:bodyPr>
          <a:lstStyle/>
          <a:p>
            <a:pPr algn="ctr"/>
            <a:endParaRPr lang="zh-CN" altLang="en-US" sz="2800" b="1" i="0" cap="none" spc="0" dirty="0">
              <a:ln w="22225">
                <a:solidFill>
                  <a:schemeClr val="accent2"/>
                </a:solidFill>
                <a:prstDash val="solid"/>
              </a:ln>
              <a:solidFill>
                <a:schemeClr val="accent2">
                  <a:lumMod val="40000"/>
                  <a:lumOff val="60000"/>
                </a:schemeClr>
              </a:solidFill>
              <a:effectLst/>
            </a:endParaRPr>
          </a:p>
        </p:txBody>
      </p:sp>
      <p:sp>
        <p:nvSpPr>
          <p:cNvPr id="17" name="文本框 16">
            <a:extLst>
              <a:ext uri="{FF2B5EF4-FFF2-40B4-BE49-F238E27FC236}">
                <a16:creationId xmlns:a16="http://schemas.microsoft.com/office/drawing/2014/main" id="{2C96D3FC-88DC-4C89-9AA2-7DC72F8FF037}"/>
              </a:ext>
            </a:extLst>
          </p:cNvPr>
          <p:cNvSpPr txBox="1"/>
          <p:nvPr/>
        </p:nvSpPr>
        <p:spPr>
          <a:xfrm>
            <a:off x="6204240" y="3469542"/>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O(1)</a:t>
            </a:r>
            <a:endParaRPr lang="zh-CN" altLang="en-US" sz="2800" i="0" kern="1200" dirty="0">
              <a:latin typeface="+mn-lt"/>
              <a:ea typeface="+mn-ea"/>
            </a:endParaRPr>
          </a:p>
        </p:txBody>
      </p:sp>
      <p:sp>
        <p:nvSpPr>
          <p:cNvPr id="18" name="文本框 17">
            <a:extLst>
              <a:ext uri="{FF2B5EF4-FFF2-40B4-BE49-F238E27FC236}">
                <a16:creationId xmlns:a16="http://schemas.microsoft.com/office/drawing/2014/main" id="{CAD1DC9B-2892-41B3-B4A9-02D64F4DDBB3}"/>
              </a:ext>
            </a:extLst>
          </p:cNvPr>
          <p:cNvSpPr txBox="1"/>
          <p:nvPr/>
        </p:nvSpPr>
        <p:spPr>
          <a:xfrm>
            <a:off x="6156176" y="4976438"/>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O(klog</a:t>
            </a:r>
            <a:r>
              <a:rPr lang="en-US" altLang="zh-CN" sz="2800" i="0" baseline="-25000" dirty="0">
                <a:latin typeface="黑体" panose="02010609060101010101" pitchFamily="49" charset="-122"/>
                <a:ea typeface="黑体" panose="02010609060101010101" pitchFamily="49" charset="-122"/>
                <a:sym typeface="黑体" panose="02010609060101010101" pitchFamily="49" charset="-122"/>
              </a:rPr>
              <a:t>2</a:t>
            </a:r>
            <a:r>
              <a:rPr lang="en-US" altLang="zh-CN" sz="2800" i="0" dirty="0">
                <a:latin typeface="黑体" panose="02010609060101010101" pitchFamily="49" charset="-122"/>
                <a:ea typeface="黑体" panose="02010609060101010101" pitchFamily="49" charset="-122"/>
                <a:sym typeface="黑体" panose="02010609060101010101" pitchFamily="49" charset="-122"/>
              </a:rPr>
              <a:t>n)</a:t>
            </a:r>
            <a:endParaRPr lang="zh-CN" altLang="en-US" sz="2800" i="0" kern="1200" dirty="0">
              <a:latin typeface="+mn-lt"/>
              <a:ea typeface="+mn-ea"/>
            </a:endParaRPr>
          </a:p>
        </p:txBody>
      </p:sp>
      <p:sp>
        <p:nvSpPr>
          <p:cNvPr id="20" name="矩形 19">
            <a:extLst>
              <a:ext uri="{FF2B5EF4-FFF2-40B4-BE49-F238E27FC236}">
                <a16:creationId xmlns:a16="http://schemas.microsoft.com/office/drawing/2014/main" id="{B81F93BD-9C8C-4112-BE3B-67D4090258B8}"/>
              </a:ext>
            </a:extLst>
          </p:cNvPr>
          <p:cNvSpPr/>
          <p:nvPr/>
        </p:nvSpPr>
        <p:spPr>
          <a:xfrm>
            <a:off x="6990178" y="4251187"/>
            <a:ext cx="184730" cy="523220"/>
          </a:xfrm>
          <a:prstGeom prst="rect">
            <a:avLst/>
          </a:prstGeom>
          <a:noFill/>
        </p:spPr>
        <p:txBody>
          <a:bodyPr wrap="none" lIns="91440" tIns="45720" rIns="91440" bIns="45720">
            <a:spAutoFit/>
          </a:bodyPr>
          <a:lstStyle/>
          <a:p>
            <a:pPr algn="ctr"/>
            <a:endParaRPr lang="zh-CN" altLang="en-US" sz="2800" b="1" i="0" cap="none" spc="0" dirty="0">
              <a:ln w="22225">
                <a:solidFill>
                  <a:schemeClr val="accent2"/>
                </a:solidFill>
                <a:prstDash val="solid"/>
              </a:ln>
              <a:solidFill>
                <a:schemeClr val="accent2">
                  <a:lumMod val="40000"/>
                  <a:lumOff val="60000"/>
                </a:schemeClr>
              </a:solidFill>
              <a:effectLst/>
            </a:endParaRPr>
          </a:p>
        </p:txBody>
      </p:sp>
      <p:sp>
        <p:nvSpPr>
          <p:cNvPr id="13" name="文本框 12">
            <a:extLst>
              <a:ext uri="{FF2B5EF4-FFF2-40B4-BE49-F238E27FC236}">
                <a16:creationId xmlns:a16="http://schemas.microsoft.com/office/drawing/2014/main" id="{2F086B81-5ADA-43FB-B72E-EF2DCD92AB57}"/>
              </a:ext>
            </a:extLst>
          </p:cNvPr>
          <p:cNvSpPr txBox="1"/>
          <p:nvPr/>
        </p:nvSpPr>
        <p:spPr>
          <a:xfrm>
            <a:off x="6064696" y="1412776"/>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O(nlog</a:t>
            </a:r>
            <a:r>
              <a:rPr lang="en-US" altLang="zh-CN" sz="2800" i="0" baseline="-25000" dirty="0">
                <a:latin typeface="黑体" panose="02010609060101010101" pitchFamily="49" charset="-122"/>
                <a:ea typeface="黑体" panose="02010609060101010101" pitchFamily="49" charset="-122"/>
                <a:sym typeface="黑体" panose="02010609060101010101" pitchFamily="49" charset="-122"/>
              </a:rPr>
              <a:t>2</a:t>
            </a:r>
            <a:r>
              <a:rPr lang="en-US" altLang="zh-CN" sz="2800" i="0" dirty="0">
                <a:latin typeface="黑体" panose="02010609060101010101" pitchFamily="49" charset="-122"/>
                <a:ea typeface="黑体" panose="02010609060101010101" pitchFamily="49" charset="-122"/>
                <a:sym typeface="黑体" panose="02010609060101010101" pitchFamily="49" charset="-122"/>
              </a:rPr>
              <a:t>n)</a:t>
            </a:r>
            <a:endParaRPr lang="zh-CN" altLang="en-US" sz="2800" i="0" kern="1200" dirty="0">
              <a:latin typeface="+mn-lt"/>
              <a:ea typeface="+mn-ea"/>
            </a:endParaRPr>
          </a:p>
        </p:txBody>
      </p:sp>
      <p:sp>
        <p:nvSpPr>
          <p:cNvPr id="14" name="文本框 13">
            <a:extLst>
              <a:ext uri="{FF2B5EF4-FFF2-40B4-BE49-F238E27FC236}">
                <a16:creationId xmlns:a16="http://schemas.microsoft.com/office/drawing/2014/main" id="{869C564E-A02C-4FA2-93C3-DEE5FB104628}"/>
              </a:ext>
            </a:extLst>
          </p:cNvPr>
          <p:cNvSpPr txBox="1"/>
          <p:nvPr/>
        </p:nvSpPr>
        <p:spPr>
          <a:xfrm>
            <a:off x="6136704" y="2113692"/>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O(nlog</a:t>
            </a:r>
            <a:r>
              <a:rPr lang="en-US" altLang="zh-CN" sz="2800" i="0" baseline="-25000" dirty="0">
                <a:latin typeface="黑体" panose="02010609060101010101" pitchFamily="49" charset="-122"/>
                <a:ea typeface="黑体" panose="02010609060101010101" pitchFamily="49" charset="-122"/>
                <a:sym typeface="黑体" panose="02010609060101010101" pitchFamily="49" charset="-122"/>
              </a:rPr>
              <a:t>2</a:t>
            </a:r>
            <a:r>
              <a:rPr lang="en-US" altLang="zh-CN" sz="2800" i="0" dirty="0">
                <a:latin typeface="黑体" panose="02010609060101010101" pitchFamily="49" charset="-122"/>
                <a:ea typeface="黑体" panose="02010609060101010101" pitchFamily="49" charset="-122"/>
                <a:sym typeface="黑体" panose="02010609060101010101" pitchFamily="49" charset="-122"/>
              </a:rPr>
              <a:t>n)</a:t>
            </a:r>
            <a:endParaRPr lang="zh-CN" altLang="en-US" sz="2800" i="0" kern="1200" dirty="0">
              <a:latin typeface="+mn-lt"/>
              <a:ea typeface="+mn-ea"/>
            </a:endParaRPr>
          </a:p>
        </p:txBody>
      </p:sp>
      <p:sp>
        <p:nvSpPr>
          <p:cNvPr id="21" name="文本框 20">
            <a:extLst>
              <a:ext uri="{FF2B5EF4-FFF2-40B4-BE49-F238E27FC236}">
                <a16:creationId xmlns:a16="http://schemas.microsoft.com/office/drawing/2014/main" id="{224D89A2-AB63-4E5C-B5B1-FEE61FF7F4BA}"/>
              </a:ext>
            </a:extLst>
          </p:cNvPr>
          <p:cNvSpPr txBox="1"/>
          <p:nvPr/>
        </p:nvSpPr>
        <p:spPr>
          <a:xfrm>
            <a:off x="6175310" y="2845307"/>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O(nlog</a:t>
            </a:r>
            <a:r>
              <a:rPr lang="en-US" altLang="zh-CN" sz="2800" i="0" baseline="-25000" dirty="0">
                <a:latin typeface="黑体" panose="02010609060101010101" pitchFamily="49" charset="-122"/>
                <a:ea typeface="黑体" panose="02010609060101010101" pitchFamily="49" charset="-122"/>
                <a:sym typeface="黑体" panose="02010609060101010101" pitchFamily="49" charset="-122"/>
              </a:rPr>
              <a:t>2</a:t>
            </a:r>
            <a:r>
              <a:rPr lang="en-US" altLang="zh-CN" sz="2800" i="0" dirty="0">
                <a:latin typeface="黑体" panose="02010609060101010101" pitchFamily="49" charset="-122"/>
                <a:ea typeface="黑体" panose="02010609060101010101" pitchFamily="49" charset="-122"/>
                <a:sym typeface="黑体" panose="02010609060101010101" pitchFamily="49" charset="-122"/>
              </a:rPr>
              <a:t>n)</a:t>
            </a:r>
            <a:endParaRPr lang="zh-CN" altLang="en-US" sz="2800" i="0" kern="1200" dirty="0">
              <a:latin typeface="+mn-lt"/>
              <a:ea typeface="+mn-ea"/>
            </a:endParaRPr>
          </a:p>
        </p:txBody>
      </p:sp>
      <p:sp>
        <p:nvSpPr>
          <p:cNvPr id="3" name="矩形 2">
            <a:extLst>
              <a:ext uri="{FF2B5EF4-FFF2-40B4-BE49-F238E27FC236}">
                <a16:creationId xmlns:a16="http://schemas.microsoft.com/office/drawing/2014/main" id="{92A69662-2759-7636-86CE-214166F6FE1B}"/>
              </a:ext>
            </a:extLst>
          </p:cNvPr>
          <p:cNvSpPr/>
          <p:nvPr/>
        </p:nvSpPr>
        <p:spPr>
          <a:xfrm>
            <a:off x="6752897" y="4244823"/>
            <a:ext cx="545342" cy="523220"/>
          </a:xfrm>
          <a:prstGeom prst="rect">
            <a:avLst/>
          </a:prstGeom>
          <a:noFill/>
        </p:spPr>
        <p:txBody>
          <a:bodyPr wrap="none" lIns="91440" tIns="45720" rIns="91440" bIns="45720">
            <a:spAutoFit/>
          </a:bodyPr>
          <a:lstStyle/>
          <a:p>
            <a:pPr algn="ctr"/>
            <a:r>
              <a:rPr lang="en-US" altLang="zh-CN" sz="2800" i="0" dirty="0">
                <a:ln w="22225">
                  <a:solidFill>
                    <a:schemeClr val="accent2"/>
                  </a:solidFill>
                  <a:prstDash val="solid"/>
                </a:ln>
                <a:solidFill>
                  <a:schemeClr val="accent2">
                    <a:lumMod val="40000"/>
                    <a:lumOff val="60000"/>
                  </a:schemeClr>
                </a:solidFill>
              </a:rPr>
              <a:t>×</a:t>
            </a:r>
            <a:endParaRPr lang="zh-CN" altLang="en-US" sz="2800" b="1" i="0" cap="none" spc="0" dirty="0">
              <a:ln w="22225">
                <a:solidFill>
                  <a:schemeClr val="accent2"/>
                </a:solidFill>
                <a:prstDash val="solid"/>
              </a:ln>
              <a:solidFill>
                <a:schemeClr val="accent2">
                  <a:lumMod val="40000"/>
                  <a:lumOff val="60000"/>
                </a:schemeClr>
              </a:solidFill>
              <a:effectLst/>
            </a:endParaRPr>
          </a:p>
        </p:txBody>
      </p:sp>
      <p:sp>
        <p:nvSpPr>
          <p:cNvPr id="4" name="矩形 3">
            <a:extLst>
              <a:ext uri="{FF2B5EF4-FFF2-40B4-BE49-F238E27FC236}">
                <a16:creationId xmlns:a16="http://schemas.microsoft.com/office/drawing/2014/main" id="{59BEAE65-B160-6051-7CD5-595EB8CC308C}"/>
              </a:ext>
            </a:extLst>
          </p:cNvPr>
          <p:cNvSpPr/>
          <p:nvPr/>
        </p:nvSpPr>
        <p:spPr>
          <a:xfrm>
            <a:off x="6870206" y="5642114"/>
            <a:ext cx="545342" cy="523220"/>
          </a:xfrm>
          <a:prstGeom prst="rect">
            <a:avLst/>
          </a:prstGeom>
          <a:noFill/>
        </p:spPr>
        <p:txBody>
          <a:bodyPr wrap="none" lIns="91440" tIns="45720" rIns="91440" bIns="45720">
            <a:spAutoFit/>
          </a:bodyPr>
          <a:lstStyle/>
          <a:p>
            <a:pPr algn="ctr"/>
            <a:r>
              <a:rPr lang="en-US" altLang="zh-CN" sz="2800" i="0" dirty="0">
                <a:ln w="22225">
                  <a:solidFill>
                    <a:schemeClr val="accent2"/>
                  </a:solidFill>
                  <a:prstDash val="solid"/>
                </a:ln>
                <a:solidFill>
                  <a:schemeClr val="accent2">
                    <a:lumMod val="40000"/>
                    <a:lumOff val="60000"/>
                  </a:schemeClr>
                </a:solidFill>
              </a:rPr>
              <a:t>×</a:t>
            </a:r>
            <a:endParaRPr lang="zh-CN" altLang="en-US" sz="2800" b="1" i="0"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742417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3" grpId="0"/>
      <p:bldP spid="14" grpId="0"/>
      <p:bldP spid="21" grpId="0"/>
      <p:bldP spid="3" grpId="0"/>
      <p:bldP spid="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52098-3436-1921-D3DF-225FBCBB8F7D}"/>
            </a:ext>
          </a:extLst>
        </p:cNvPr>
        <p:cNvGrpSpPr/>
        <p:nvPr/>
      </p:nvGrpSpPr>
      <p:grpSpPr>
        <a:xfrm>
          <a:off x="0" y="0"/>
          <a:ext cx="0" cy="0"/>
          <a:chOff x="0" y="0"/>
          <a:chExt cx="0" cy="0"/>
        </a:xfrm>
      </p:grpSpPr>
      <p:sp>
        <p:nvSpPr>
          <p:cNvPr id="64515" name="Text Box 3">
            <a:extLst>
              <a:ext uri="{FF2B5EF4-FFF2-40B4-BE49-F238E27FC236}">
                <a16:creationId xmlns:a16="http://schemas.microsoft.com/office/drawing/2014/main" id="{604DC741-8C33-5422-FED2-EDBEA8C90680}"/>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2B24A815-EA43-49D4-8C87-CDFCB6F747B1}" type="slidenum">
              <a:rPr lang="zh-CN" altLang="en-US" sz="2400">
                <a:solidFill>
                  <a:srgbClr val="000000"/>
                </a:solidFill>
              </a:rPr>
              <a:pPr algn="r" eaLnBrk="1" hangingPunct="1">
                <a:spcBef>
                  <a:spcPct val="50000"/>
                </a:spcBef>
                <a:buClrTx/>
                <a:buSzTx/>
                <a:buFont typeface="Arial" panose="020B0604020202020204" pitchFamily="34" charset="0"/>
                <a:buNone/>
              </a:pPr>
              <a:t>83</a:t>
            </a:fld>
            <a:endParaRPr lang="en-US" altLang="zh-CN" sz="2400"/>
          </a:p>
        </p:txBody>
      </p:sp>
      <p:sp>
        <p:nvSpPr>
          <p:cNvPr id="2" name="Text Box 4">
            <a:extLst>
              <a:ext uri="{FF2B5EF4-FFF2-40B4-BE49-F238E27FC236}">
                <a16:creationId xmlns:a16="http://schemas.microsoft.com/office/drawing/2014/main" id="{18C1ED7C-E0BB-97BA-8E3D-22CACB7C6BBB}"/>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堆排序实现</a:t>
            </a:r>
          </a:p>
        </p:txBody>
      </p:sp>
      <p:sp>
        <p:nvSpPr>
          <p:cNvPr id="3" name="文本框 2">
            <a:extLst>
              <a:ext uri="{FF2B5EF4-FFF2-40B4-BE49-F238E27FC236}">
                <a16:creationId xmlns:a16="http://schemas.microsoft.com/office/drawing/2014/main" id="{6E7055CA-8C66-64D3-8570-595CC35DC36A}"/>
              </a:ext>
            </a:extLst>
          </p:cNvPr>
          <p:cNvSpPr txBox="1"/>
          <p:nvPr/>
        </p:nvSpPr>
        <p:spPr>
          <a:xfrm>
            <a:off x="683568" y="1340768"/>
            <a:ext cx="8460432" cy="3108543"/>
          </a:xfrm>
          <a:prstGeom prst="rect">
            <a:avLst/>
          </a:prstGeom>
          <a:noFill/>
        </p:spPr>
        <p:txBody>
          <a:bodyPr wrap="square" rtlCol="0">
            <a:spAutoFit/>
          </a:bodyPr>
          <a:lstStyle/>
          <a:p>
            <a:pPr marL="285750" indent="-285750">
              <a:buFont typeface="Wingdings" panose="05000000000000000000" pitchFamily="2" charset="2"/>
              <a:buChar char="p"/>
            </a:pPr>
            <a:r>
              <a:rPr lang="zh-CN" altLang="en-US" sz="2800" b="0" i="0" dirty="0">
                <a:solidFill>
                  <a:srgbClr val="FF0000"/>
                </a:solidFill>
                <a:latin typeface="+mn-ea"/>
                <a:ea typeface="+mn-ea"/>
              </a:rPr>
              <a:t> </a:t>
            </a:r>
            <a:r>
              <a:rPr lang="zh-CN" altLang="en-US" sz="2800" b="0" i="0" dirty="0">
                <a:latin typeface="+mn-ea"/>
                <a:ea typeface="+mn-ea"/>
              </a:rPr>
              <a:t>筛选</a:t>
            </a:r>
            <a:endParaRPr lang="en-US" altLang="zh-CN" sz="2800" b="0" i="0" dirty="0">
              <a:latin typeface="+mn-ea"/>
              <a:ea typeface="+mn-ea"/>
            </a:endParaRPr>
          </a:p>
          <a:p>
            <a:pPr marL="285750" indent="-285750">
              <a:buFont typeface="Wingdings" panose="05000000000000000000" pitchFamily="2" charset="2"/>
              <a:buChar char="p"/>
            </a:pPr>
            <a:r>
              <a:rPr lang="zh-CN" altLang="en-US" sz="2800" b="0" i="0" dirty="0">
                <a:solidFill>
                  <a:srgbClr val="FF0000"/>
                </a:solidFill>
                <a:latin typeface="+mn-ea"/>
                <a:ea typeface="+mn-ea"/>
              </a:rPr>
              <a:t> </a:t>
            </a:r>
            <a:r>
              <a:rPr lang="zh-CN" altLang="en-US" sz="2800" b="0" i="0" dirty="0">
                <a:latin typeface="+mn-ea"/>
                <a:ea typeface="+mn-ea"/>
              </a:rPr>
              <a:t>堆排序</a:t>
            </a:r>
            <a:endParaRPr lang="en-US" altLang="zh-CN" sz="2800" b="0" i="0" dirty="0">
              <a:latin typeface="+mn-ea"/>
              <a:ea typeface="+mn-ea"/>
            </a:endParaRPr>
          </a:p>
          <a:p>
            <a:r>
              <a:rPr lang="en-US" altLang="zh-CN" sz="2800" b="0" i="0" dirty="0">
                <a:latin typeface="+mn-ea"/>
                <a:ea typeface="+mn-ea"/>
              </a:rPr>
              <a:t>   </a:t>
            </a:r>
            <a:r>
              <a:rPr lang="zh-CN" altLang="en-US" sz="2800" b="0" i="0" dirty="0">
                <a:latin typeface="+mn-ea"/>
                <a:ea typeface="+mn-ea"/>
              </a:rPr>
              <a:t>循环</a:t>
            </a:r>
            <a:r>
              <a:rPr lang="en-US" altLang="zh-CN" sz="2800" b="0" i="0" dirty="0" err="1">
                <a:latin typeface="+mn-ea"/>
                <a:ea typeface="+mn-ea"/>
              </a:rPr>
              <a:t>i</a:t>
            </a:r>
            <a:r>
              <a:rPr lang="en-US" altLang="zh-CN" sz="2800" b="0" i="0" dirty="0">
                <a:latin typeface="+mn-ea"/>
                <a:ea typeface="+mn-ea"/>
              </a:rPr>
              <a:t>=n/2</a:t>
            </a:r>
            <a:r>
              <a:rPr lang="zh-CN" altLang="en-US" sz="2800" b="0" i="0" dirty="0">
                <a:latin typeface="+mn-ea"/>
                <a:ea typeface="+mn-ea"/>
              </a:rPr>
              <a:t>到</a:t>
            </a:r>
            <a:r>
              <a:rPr lang="en-US" altLang="zh-CN" sz="2800" b="0" i="0" dirty="0">
                <a:latin typeface="+mn-ea"/>
                <a:ea typeface="+mn-ea"/>
              </a:rPr>
              <a:t>0</a:t>
            </a:r>
            <a:r>
              <a:rPr lang="zh-CN" altLang="en-US" sz="2800" b="0" i="0" dirty="0">
                <a:latin typeface="+mn-ea"/>
                <a:ea typeface="+mn-ea"/>
              </a:rPr>
              <a:t>结点</a:t>
            </a:r>
            <a:endParaRPr lang="en-US" altLang="zh-CN" sz="2800" b="0" i="0" dirty="0">
              <a:latin typeface="+mn-ea"/>
              <a:ea typeface="+mn-ea"/>
            </a:endParaRPr>
          </a:p>
          <a:p>
            <a:r>
              <a:rPr lang="en-US" altLang="zh-CN" sz="2800" b="0" i="0" dirty="0">
                <a:latin typeface="+mn-ea"/>
                <a:ea typeface="+mn-ea"/>
              </a:rPr>
              <a:t>         </a:t>
            </a:r>
            <a:r>
              <a:rPr lang="zh-CN" altLang="en-US" sz="2800" b="0" i="0" dirty="0">
                <a:latin typeface="+mn-ea"/>
                <a:ea typeface="+mn-ea"/>
              </a:rPr>
              <a:t>从</a:t>
            </a:r>
            <a:r>
              <a:rPr lang="en-US" altLang="zh-CN" sz="2800" b="0" i="0" dirty="0" err="1">
                <a:latin typeface="+mn-ea"/>
                <a:ea typeface="+mn-ea"/>
              </a:rPr>
              <a:t>i</a:t>
            </a:r>
            <a:r>
              <a:rPr lang="zh-CN" altLang="en-US" sz="2800" b="0" i="0" dirty="0">
                <a:latin typeface="+mn-ea"/>
                <a:ea typeface="+mn-ea"/>
              </a:rPr>
              <a:t>结点到</a:t>
            </a:r>
            <a:r>
              <a:rPr lang="en-US" altLang="zh-CN" sz="2800" b="0" i="0" dirty="0">
                <a:latin typeface="+mn-ea"/>
                <a:ea typeface="+mn-ea"/>
              </a:rPr>
              <a:t>n</a:t>
            </a:r>
            <a:r>
              <a:rPr lang="zh-CN" altLang="en-US" sz="2800" b="0" i="0" dirty="0">
                <a:latin typeface="+mn-ea"/>
                <a:ea typeface="+mn-ea"/>
              </a:rPr>
              <a:t>结点筛选</a:t>
            </a:r>
            <a:r>
              <a:rPr lang="en-US" altLang="zh-CN" sz="2800" b="0" i="0" dirty="0">
                <a:latin typeface="+mn-ea"/>
                <a:ea typeface="+mn-ea"/>
              </a:rPr>
              <a:t>(</a:t>
            </a:r>
            <a:r>
              <a:rPr lang="zh-CN" altLang="en-US" sz="2800" b="0" i="0" dirty="0">
                <a:latin typeface="+mn-ea"/>
                <a:ea typeface="+mn-ea"/>
              </a:rPr>
              <a:t>不含</a:t>
            </a:r>
            <a:r>
              <a:rPr lang="en-US" altLang="zh-CN" sz="2800" b="0" i="0" dirty="0">
                <a:latin typeface="+mn-ea"/>
                <a:ea typeface="+mn-ea"/>
              </a:rPr>
              <a:t>n)</a:t>
            </a:r>
          </a:p>
          <a:p>
            <a:r>
              <a:rPr lang="en-US" altLang="zh-CN" sz="2800" b="0" i="0" dirty="0">
                <a:latin typeface="+mn-ea"/>
                <a:ea typeface="+mn-ea"/>
              </a:rPr>
              <a:t>   </a:t>
            </a:r>
            <a:r>
              <a:rPr lang="zh-CN" altLang="en-US" sz="2800" b="0" i="0" dirty="0">
                <a:latin typeface="+mn-ea"/>
                <a:ea typeface="+mn-ea"/>
              </a:rPr>
              <a:t>循环</a:t>
            </a:r>
            <a:r>
              <a:rPr lang="en-US" altLang="zh-CN" sz="2800" b="0" i="0" dirty="0" err="1">
                <a:latin typeface="+mn-ea"/>
                <a:ea typeface="+mn-ea"/>
              </a:rPr>
              <a:t>i</a:t>
            </a:r>
            <a:r>
              <a:rPr lang="en-US" altLang="zh-CN" sz="2800" b="0" i="0" dirty="0">
                <a:latin typeface="+mn-ea"/>
                <a:ea typeface="+mn-ea"/>
              </a:rPr>
              <a:t>=0,…,n-1</a:t>
            </a:r>
          </a:p>
          <a:p>
            <a:r>
              <a:rPr lang="en-US" altLang="zh-CN" sz="2800" b="0" i="0" dirty="0">
                <a:latin typeface="+mn-ea"/>
                <a:ea typeface="+mn-ea"/>
              </a:rPr>
              <a:t>         </a:t>
            </a:r>
            <a:r>
              <a:rPr lang="zh-CN" altLang="en-US" sz="2800" b="0" i="0" dirty="0">
                <a:latin typeface="+mn-ea"/>
                <a:ea typeface="+mn-ea"/>
              </a:rPr>
              <a:t>交换</a:t>
            </a:r>
            <a:r>
              <a:rPr lang="en-US" altLang="zh-CN" sz="2800" b="0" i="0" dirty="0">
                <a:latin typeface="+mn-ea"/>
                <a:ea typeface="+mn-ea"/>
              </a:rPr>
              <a:t>i</a:t>
            </a:r>
            <a:r>
              <a:rPr lang="zh-CN" altLang="en-US" sz="2800" b="0" i="0" dirty="0">
                <a:latin typeface="+mn-ea"/>
                <a:ea typeface="+mn-ea"/>
              </a:rPr>
              <a:t>和</a:t>
            </a:r>
            <a:r>
              <a:rPr lang="en-US" altLang="zh-CN" sz="2800" b="0" i="0" dirty="0">
                <a:latin typeface="+mn-ea"/>
                <a:ea typeface="+mn-ea"/>
              </a:rPr>
              <a:t>n-1-i</a:t>
            </a:r>
          </a:p>
          <a:p>
            <a:r>
              <a:rPr lang="en-US" altLang="zh-CN" sz="2800" b="0" i="0" dirty="0">
                <a:latin typeface="+mn-ea"/>
                <a:ea typeface="+mn-ea"/>
              </a:rPr>
              <a:t>         </a:t>
            </a:r>
            <a:r>
              <a:rPr lang="zh-CN" altLang="en-US" sz="2800" b="0" i="0" dirty="0">
                <a:latin typeface="+mn-ea"/>
                <a:ea typeface="+mn-ea"/>
              </a:rPr>
              <a:t>从</a:t>
            </a:r>
            <a:r>
              <a:rPr lang="en-US" altLang="zh-CN" sz="2800" b="0" i="0" dirty="0">
                <a:latin typeface="+mn-ea"/>
                <a:ea typeface="+mn-ea"/>
              </a:rPr>
              <a:t>0</a:t>
            </a:r>
            <a:r>
              <a:rPr lang="zh-CN" altLang="en-US" sz="2800" b="0" i="0" dirty="0">
                <a:latin typeface="+mn-ea"/>
                <a:ea typeface="+mn-ea"/>
              </a:rPr>
              <a:t>结点到</a:t>
            </a:r>
            <a:r>
              <a:rPr lang="en-US" altLang="zh-CN" sz="2800" b="0" i="0" dirty="0">
                <a:latin typeface="+mn-ea"/>
                <a:ea typeface="+mn-ea"/>
              </a:rPr>
              <a:t>n-1-i</a:t>
            </a:r>
            <a:r>
              <a:rPr lang="zh-CN" altLang="en-US" sz="2800" b="0" i="0" dirty="0">
                <a:latin typeface="+mn-ea"/>
                <a:ea typeface="+mn-ea"/>
              </a:rPr>
              <a:t>结点筛选</a:t>
            </a:r>
            <a:r>
              <a:rPr lang="en-US" altLang="zh-CN" sz="2800" b="0" i="0" dirty="0">
                <a:latin typeface="+mn-ea"/>
                <a:ea typeface="+mn-ea"/>
              </a:rPr>
              <a:t>(</a:t>
            </a:r>
            <a:r>
              <a:rPr lang="zh-CN" altLang="en-US" sz="2800" b="0" i="0" dirty="0">
                <a:latin typeface="+mn-ea"/>
                <a:ea typeface="+mn-ea"/>
              </a:rPr>
              <a:t>不含</a:t>
            </a:r>
            <a:r>
              <a:rPr lang="en-US" altLang="zh-CN" sz="2800" b="0" i="0" dirty="0">
                <a:latin typeface="+mn-ea"/>
                <a:ea typeface="+mn-ea"/>
              </a:rPr>
              <a:t>n-1-i)</a:t>
            </a:r>
            <a:endParaRPr lang="zh-CN" altLang="en-US" sz="2800" b="0" i="0" dirty="0">
              <a:latin typeface="+mn-ea"/>
              <a:ea typeface="+mn-ea"/>
            </a:endParaRPr>
          </a:p>
        </p:txBody>
      </p:sp>
    </p:spTree>
    <p:extLst>
      <p:ext uri="{BB962C8B-B14F-4D97-AF65-F5344CB8AC3E}">
        <p14:creationId xmlns:p14="http://schemas.microsoft.com/office/powerpoint/2010/main" val="3100009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23053-9E23-1641-B660-E7AF1BA7B669}"/>
            </a:ext>
          </a:extLst>
        </p:cNvPr>
        <p:cNvGrpSpPr/>
        <p:nvPr/>
      </p:nvGrpSpPr>
      <p:grpSpPr>
        <a:xfrm>
          <a:off x="0" y="0"/>
          <a:ext cx="0" cy="0"/>
          <a:chOff x="0" y="0"/>
          <a:chExt cx="0" cy="0"/>
        </a:xfrm>
      </p:grpSpPr>
      <p:sp>
        <p:nvSpPr>
          <p:cNvPr id="64515" name="Text Box 3">
            <a:extLst>
              <a:ext uri="{FF2B5EF4-FFF2-40B4-BE49-F238E27FC236}">
                <a16:creationId xmlns:a16="http://schemas.microsoft.com/office/drawing/2014/main" id="{F2AEF67A-32FB-738A-C873-E48A10967F6B}"/>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2B24A815-EA43-49D4-8C87-CDFCB6F747B1}" type="slidenum">
              <a:rPr lang="zh-CN" altLang="en-US" sz="2400">
                <a:solidFill>
                  <a:srgbClr val="000000"/>
                </a:solidFill>
              </a:rPr>
              <a:pPr algn="r" eaLnBrk="1" hangingPunct="1">
                <a:spcBef>
                  <a:spcPct val="50000"/>
                </a:spcBef>
                <a:buClrTx/>
                <a:buSzTx/>
                <a:buFont typeface="Arial" panose="020B0604020202020204" pitchFamily="34" charset="0"/>
                <a:buNone/>
              </a:pPr>
              <a:t>84</a:t>
            </a:fld>
            <a:endParaRPr lang="en-US" altLang="zh-CN" sz="2400"/>
          </a:p>
        </p:txBody>
      </p:sp>
      <p:sp>
        <p:nvSpPr>
          <p:cNvPr id="2" name="Text Box 4">
            <a:extLst>
              <a:ext uri="{FF2B5EF4-FFF2-40B4-BE49-F238E27FC236}">
                <a16:creationId xmlns:a16="http://schemas.microsoft.com/office/drawing/2014/main" id="{AD695FF6-2BB7-6476-FCD9-F6F8B0FA36BA}"/>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堆排序实现</a:t>
            </a:r>
          </a:p>
        </p:txBody>
      </p:sp>
      <p:sp>
        <p:nvSpPr>
          <p:cNvPr id="3" name="文本框 2">
            <a:extLst>
              <a:ext uri="{FF2B5EF4-FFF2-40B4-BE49-F238E27FC236}">
                <a16:creationId xmlns:a16="http://schemas.microsoft.com/office/drawing/2014/main" id="{A436FAF7-CA52-E1ED-6967-49893B42BF10}"/>
              </a:ext>
            </a:extLst>
          </p:cNvPr>
          <p:cNvSpPr txBox="1"/>
          <p:nvPr/>
        </p:nvSpPr>
        <p:spPr>
          <a:xfrm>
            <a:off x="683568" y="1340768"/>
            <a:ext cx="7850832" cy="5755422"/>
          </a:xfrm>
          <a:prstGeom prst="rect">
            <a:avLst/>
          </a:prstGeom>
          <a:noFill/>
        </p:spPr>
        <p:txBody>
          <a:bodyPr wrap="square" rtlCol="0">
            <a:spAutoFit/>
          </a:bodyPr>
          <a:lstStyle/>
          <a:p>
            <a:r>
              <a:rPr lang="en-US" altLang="zh-CN" sz="2000" b="0" i="0" dirty="0">
                <a:solidFill>
                  <a:srgbClr val="008000"/>
                </a:solidFill>
                <a:effectLst/>
                <a:latin typeface="+mn-ea"/>
                <a:ea typeface="+mn-ea"/>
              </a:rPr>
              <a:t>// </a:t>
            </a:r>
            <a:r>
              <a:rPr lang="zh-CN" altLang="en-US" sz="2000" b="0" i="0" dirty="0">
                <a:solidFill>
                  <a:srgbClr val="008000"/>
                </a:solidFill>
                <a:effectLst/>
                <a:latin typeface="+mn-ea"/>
                <a:ea typeface="+mn-ea"/>
              </a:rPr>
              <a:t>从</a:t>
            </a:r>
            <a:r>
              <a:rPr lang="en-US" altLang="zh-CN" sz="2000" b="0" i="0" dirty="0" err="1">
                <a:solidFill>
                  <a:srgbClr val="008000"/>
                </a:solidFill>
                <a:effectLst/>
                <a:latin typeface="+mn-ea"/>
                <a:ea typeface="+mn-ea"/>
              </a:rPr>
              <a:t>i</a:t>
            </a:r>
            <a:r>
              <a:rPr lang="zh-CN" altLang="en-US" sz="2000" b="0" i="0" dirty="0">
                <a:solidFill>
                  <a:srgbClr val="008000"/>
                </a:solidFill>
                <a:effectLst/>
                <a:latin typeface="+mn-ea"/>
                <a:ea typeface="+mn-ea"/>
              </a:rPr>
              <a:t>开始筛选到</a:t>
            </a:r>
            <a:r>
              <a:rPr lang="en-US" altLang="zh-CN" sz="2000" b="0" i="0" dirty="0">
                <a:solidFill>
                  <a:srgbClr val="008000"/>
                </a:solidFill>
                <a:effectLst/>
                <a:latin typeface="+mn-ea"/>
                <a:ea typeface="+mn-ea"/>
              </a:rPr>
              <a:t>num[n-1]</a:t>
            </a:r>
            <a:r>
              <a:rPr lang="zh-CN" altLang="en-US" sz="2000" b="0" i="0" dirty="0">
                <a:solidFill>
                  <a:srgbClr val="008000"/>
                </a:solidFill>
                <a:effectLst/>
                <a:latin typeface="+mn-ea"/>
                <a:ea typeface="+mn-ea"/>
              </a:rPr>
              <a:t>，小顶堆</a:t>
            </a:r>
            <a:endParaRPr lang="en-US" altLang="zh-CN" sz="2000" b="0" i="0" dirty="0">
              <a:solidFill>
                <a:srgbClr val="000000"/>
              </a:solidFill>
              <a:effectLst/>
              <a:latin typeface="+mn-ea"/>
              <a:ea typeface="+mn-ea"/>
            </a:endParaRPr>
          </a:p>
          <a:p>
            <a:r>
              <a:rPr lang="en-US" altLang="zh-CN" sz="2000" b="0" i="0" dirty="0">
                <a:solidFill>
                  <a:srgbClr val="0000FF"/>
                </a:solidFill>
                <a:effectLst/>
                <a:latin typeface="+mn-ea"/>
                <a:ea typeface="+mn-ea"/>
              </a:rPr>
              <a:t>void</a:t>
            </a:r>
            <a:r>
              <a:rPr lang="en-US" altLang="zh-CN" sz="2000" b="0" i="0" dirty="0">
                <a:solidFill>
                  <a:srgbClr val="000000"/>
                </a:solidFill>
                <a:effectLst/>
                <a:latin typeface="+mn-ea"/>
                <a:ea typeface="+mn-ea"/>
              </a:rPr>
              <a:t> </a:t>
            </a:r>
            <a:r>
              <a:rPr lang="en-US" altLang="zh-CN" sz="2000" b="0" i="0" dirty="0">
                <a:solidFill>
                  <a:srgbClr val="795E26"/>
                </a:solidFill>
                <a:effectLst/>
                <a:latin typeface="+mn-ea"/>
                <a:ea typeface="+mn-ea"/>
              </a:rPr>
              <a:t>adjust</a:t>
            </a:r>
            <a:r>
              <a:rPr lang="en-US" altLang="zh-CN" sz="2000" b="0" i="0" dirty="0">
                <a:solidFill>
                  <a:srgbClr val="000000"/>
                </a:solidFill>
                <a:effectLst/>
                <a:latin typeface="+mn-ea"/>
                <a:ea typeface="+mn-ea"/>
              </a:rPr>
              <a:t>(</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num</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while</a:t>
            </a:r>
            <a:r>
              <a:rPr lang="en-US" altLang="zh-CN" sz="2000" b="0" i="0" dirty="0">
                <a:solidFill>
                  <a:srgbClr val="000000"/>
                </a:solidFill>
                <a:effectLst/>
                <a:latin typeface="+mn-ea"/>
                <a:ea typeface="+mn-ea"/>
              </a:rPr>
              <a:t> (</a:t>
            </a:r>
            <a:r>
              <a:rPr lang="en-US" altLang="zh-CN" sz="2000" b="0" i="0" dirty="0">
                <a:solidFill>
                  <a:srgbClr val="098658"/>
                </a:solidFill>
                <a:effectLst/>
                <a:latin typeface="+mn-ea"/>
                <a:ea typeface="+mn-ea"/>
              </a:rPr>
              <a:t>2</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1</a:t>
            </a:r>
            <a:r>
              <a:rPr lang="en-US" altLang="zh-CN" sz="2000" b="0" i="0" dirty="0">
                <a:solidFill>
                  <a:srgbClr val="000000"/>
                </a:solidFill>
                <a:effectLst/>
                <a:latin typeface="+mn-ea"/>
                <a:ea typeface="+mn-ea"/>
              </a:rPr>
              <a:t> &lt; </a:t>
            </a:r>
            <a:r>
              <a:rPr lang="en-US" altLang="zh-CN" sz="2000" b="0" i="0" dirty="0">
                <a:solidFill>
                  <a:srgbClr val="001080"/>
                </a:solidFill>
                <a:effectLst/>
                <a:latin typeface="+mn-ea"/>
                <a:ea typeface="+mn-ea"/>
              </a:rPr>
              <a:t>n</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2</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1</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//j</a:t>
            </a:r>
            <a:r>
              <a:rPr lang="zh-CN" altLang="en-US" sz="2000" b="0" i="0" dirty="0">
                <a:solidFill>
                  <a:srgbClr val="008000"/>
                </a:solidFill>
                <a:effectLst/>
                <a:latin typeface="+mn-ea"/>
                <a:ea typeface="+mn-ea"/>
              </a:rPr>
              <a:t>指向左孩子</a:t>
            </a:r>
            <a:endParaRPr lang="zh-CN" altLang="en-US" sz="2000" b="0" i="0" dirty="0">
              <a:solidFill>
                <a:srgbClr val="000000"/>
              </a:solidFill>
              <a:effectLst/>
              <a:latin typeface="+mn-ea"/>
              <a:ea typeface="+mn-ea"/>
            </a:endParaRPr>
          </a:p>
          <a:p>
            <a:r>
              <a:rPr lang="zh-CN" altLang="en-US" sz="2000" b="0" i="0" dirty="0">
                <a:solidFill>
                  <a:srgbClr val="008000"/>
                </a:solidFill>
                <a:effectLst/>
                <a:latin typeface="+mn-ea"/>
                <a:ea typeface="+mn-ea"/>
              </a:rPr>
              <a:t>        </a:t>
            </a:r>
            <a:r>
              <a:rPr lang="en-US" altLang="zh-CN" sz="2000" b="0" i="0" dirty="0">
                <a:solidFill>
                  <a:srgbClr val="008000"/>
                </a:solidFill>
                <a:effectLst/>
                <a:latin typeface="+mn-ea"/>
                <a:ea typeface="+mn-ea"/>
              </a:rPr>
              <a:t>// </a:t>
            </a:r>
            <a:r>
              <a:rPr lang="zh-CN" altLang="en-US" sz="2000" b="0" i="0" dirty="0">
                <a:solidFill>
                  <a:srgbClr val="008000"/>
                </a:solidFill>
                <a:effectLst/>
                <a:latin typeface="+mn-ea"/>
                <a:ea typeface="+mn-ea"/>
              </a:rPr>
              <a:t>若右孩子比左孩子小，</a:t>
            </a:r>
            <a:r>
              <a:rPr lang="en-US" altLang="zh-CN" sz="2000" b="0" i="0" dirty="0">
                <a:solidFill>
                  <a:srgbClr val="008000"/>
                </a:solidFill>
                <a:effectLst/>
                <a:latin typeface="+mn-ea"/>
                <a:ea typeface="+mn-ea"/>
              </a:rPr>
              <a:t>j</a:t>
            </a:r>
            <a:r>
              <a:rPr lang="zh-CN" altLang="en-US" sz="2000" b="0" i="0" dirty="0">
                <a:solidFill>
                  <a:srgbClr val="008000"/>
                </a:solidFill>
                <a:effectLst/>
                <a:latin typeface="+mn-ea"/>
                <a:ea typeface="+mn-ea"/>
              </a:rPr>
              <a:t>指向右孩子</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98658"/>
                </a:solidFill>
                <a:effectLst/>
                <a:latin typeface="+mn-ea"/>
                <a:ea typeface="+mn-ea"/>
              </a:rPr>
              <a:t>2</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2</a:t>
            </a:r>
            <a:r>
              <a:rPr lang="en-US" altLang="zh-CN" sz="2000" b="0" i="0" dirty="0">
                <a:solidFill>
                  <a:srgbClr val="000000"/>
                </a:solidFill>
                <a:effectLst/>
                <a:latin typeface="+mn-ea"/>
                <a:ea typeface="+mn-ea"/>
              </a:rPr>
              <a:t> &lt; </a:t>
            </a:r>
            <a:r>
              <a:rPr lang="en-US" altLang="zh-CN" sz="2000" b="0" i="0" dirty="0">
                <a:solidFill>
                  <a:srgbClr val="001080"/>
                </a:solidFill>
                <a:effectLst/>
                <a:latin typeface="+mn-ea"/>
                <a:ea typeface="+mn-ea"/>
              </a:rPr>
              <a:t>n</a:t>
            </a:r>
            <a:r>
              <a:rPr lang="en-US" altLang="zh-CN" sz="2000" b="0" i="0" dirty="0">
                <a:solidFill>
                  <a:srgbClr val="000000"/>
                </a:solidFill>
                <a:effectLst/>
                <a:latin typeface="+mn-ea"/>
                <a:ea typeface="+mn-ea"/>
              </a:rPr>
              <a:t> &amp;&amp; </a:t>
            </a:r>
            <a:r>
              <a:rPr lang="en-US" altLang="zh-CN" sz="2000" b="0" i="0" dirty="0">
                <a:solidFill>
                  <a:srgbClr val="001080"/>
                </a:solidFill>
                <a:effectLst/>
                <a:latin typeface="+mn-ea"/>
                <a:ea typeface="+mn-ea"/>
              </a:rPr>
              <a:t>num</a:t>
            </a:r>
            <a:r>
              <a:rPr lang="en-US" altLang="zh-CN" sz="2000" b="0" i="0" dirty="0">
                <a:solidFill>
                  <a:srgbClr val="000000"/>
                </a:solidFill>
                <a:effectLst/>
                <a:latin typeface="+mn-ea"/>
                <a:ea typeface="+mn-ea"/>
              </a:rPr>
              <a:t>[</a:t>
            </a:r>
            <a:r>
              <a:rPr lang="en-US" altLang="zh-CN" sz="2000" b="0" i="0" dirty="0">
                <a:solidFill>
                  <a:srgbClr val="098658"/>
                </a:solidFill>
                <a:effectLst/>
                <a:latin typeface="+mn-ea"/>
                <a:ea typeface="+mn-ea"/>
              </a:rPr>
              <a:t>2</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2</a:t>
            </a:r>
            <a:r>
              <a:rPr lang="en-US" altLang="zh-CN" sz="2000" b="0" i="0" dirty="0">
                <a:solidFill>
                  <a:srgbClr val="000000"/>
                </a:solidFill>
                <a:effectLst/>
                <a:latin typeface="+mn-ea"/>
                <a:ea typeface="+mn-ea"/>
              </a:rPr>
              <a:t>] &lt; </a:t>
            </a:r>
            <a:r>
              <a:rPr lang="en-US" altLang="zh-CN" sz="2000" b="0" i="0" dirty="0">
                <a:solidFill>
                  <a:srgbClr val="001080"/>
                </a:solidFill>
                <a:effectLst/>
                <a:latin typeface="+mn-ea"/>
                <a:ea typeface="+mn-ea"/>
              </a:rPr>
              <a:t>num</a:t>
            </a:r>
            <a:r>
              <a:rPr lang="en-US" altLang="zh-CN" sz="2000" b="0" i="0" dirty="0">
                <a:solidFill>
                  <a:srgbClr val="000000"/>
                </a:solidFill>
                <a:effectLst/>
                <a:latin typeface="+mn-ea"/>
                <a:ea typeface="+mn-ea"/>
              </a:rPr>
              <a:t>[</a:t>
            </a:r>
            <a:r>
              <a:rPr lang="en-US" altLang="zh-CN" sz="2000" b="0" i="0" dirty="0">
                <a:solidFill>
                  <a:srgbClr val="098658"/>
                </a:solidFill>
                <a:effectLst/>
                <a:latin typeface="+mn-ea"/>
                <a:ea typeface="+mn-ea"/>
              </a:rPr>
              <a:t>2</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1</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比较</a:t>
            </a:r>
            <a:r>
              <a:rPr lang="en-US" altLang="zh-CN" sz="2000" b="0" i="0" dirty="0">
                <a:solidFill>
                  <a:srgbClr val="008000"/>
                </a:solidFill>
                <a:effectLst/>
                <a:latin typeface="+mn-ea"/>
                <a:ea typeface="+mn-ea"/>
              </a:rPr>
              <a:t>j</a:t>
            </a:r>
            <a:r>
              <a:rPr lang="zh-CN" altLang="en-US" sz="2000" b="0" i="0" dirty="0">
                <a:solidFill>
                  <a:srgbClr val="008000"/>
                </a:solidFill>
                <a:effectLst/>
                <a:latin typeface="+mn-ea"/>
                <a:ea typeface="+mn-ea"/>
              </a:rPr>
              <a:t>和</a:t>
            </a:r>
            <a:r>
              <a:rPr lang="en-US" altLang="zh-CN" sz="2000" b="0" i="0" dirty="0" err="1">
                <a:solidFill>
                  <a:srgbClr val="008000"/>
                </a:solidFill>
                <a:effectLst/>
                <a:latin typeface="+mn-ea"/>
                <a:ea typeface="+mn-ea"/>
              </a:rPr>
              <a:t>i</a:t>
            </a:r>
            <a:r>
              <a:rPr lang="zh-CN" altLang="en-US" sz="2000" b="0" i="0" dirty="0">
                <a:solidFill>
                  <a:srgbClr val="008000"/>
                </a:solidFill>
                <a:effectLst/>
                <a:latin typeface="+mn-ea"/>
                <a:ea typeface="+mn-ea"/>
              </a:rPr>
              <a:t>结点</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num</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&gt;= </a:t>
            </a:r>
            <a:r>
              <a:rPr lang="en-US" altLang="zh-CN" sz="2000" b="0" i="0" dirty="0">
                <a:solidFill>
                  <a:srgbClr val="001080"/>
                </a:solidFill>
                <a:effectLst/>
                <a:latin typeface="+mn-ea"/>
                <a:ea typeface="+mn-ea"/>
              </a:rPr>
              <a:t>num</a:t>
            </a:r>
            <a:r>
              <a:rPr lang="en-US" altLang="zh-CN" sz="2000" b="0" i="0" dirty="0">
                <a:solidFill>
                  <a:srgbClr val="000000"/>
                </a:solidFill>
                <a:effectLst/>
                <a:latin typeface="+mn-ea"/>
                <a:ea typeface="+mn-ea"/>
              </a:rPr>
              <a:t>[</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break</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795E26"/>
                </a:solidFill>
                <a:effectLst/>
                <a:latin typeface="+mn-ea"/>
                <a:ea typeface="+mn-ea"/>
              </a:rPr>
              <a:t>swap</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num</a:t>
            </a:r>
            <a:r>
              <a:rPr lang="en-US" altLang="zh-CN" sz="2000" b="0" i="0" dirty="0">
                <a:solidFill>
                  <a:srgbClr val="000000"/>
                </a:solidFill>
                <a:effectLst/>
                <a:latin typeface="+mn-ea"/>
                <a:ea typeface="+mn-ea"/>
              </a:rPr>
              <a:t>[</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num</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a:t>
            </a:r>
          </a:p>
          <a:p>
            <a:endParaRPr lang="zh-CN" altLang="en-US" sz="2800" b="0" i="0" dirty="0">
              <a:latin typeface="+mn-ea"/>
              <a:ea typeface="+mn-ea"/>
            </a:endParaRPr>
          </a:p>
        </p:txBody>
      </p:sp>
    </p:spTree>
    <p:extLst>
      <p:ext uri="{BB962C8B-B14F-4D97-AF65-F5344CB8AC3E}">
        <p14:creationId xmlns:p14="http://schemas.microsoft.com/office/powerpoint/2010/main" val="16633509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02FF17F-43F3-4E57-A794-0C4C892A2EBE}"/>
              </a:ext>
            </a:extLst>
          </p:cNvPr>
          <p:cNvSpPr>
            <a:spLocks noGrp="1" noChangeArrowheads="1"/>
          </p:cNvSpPr>
          <p:nvPr>
            <p:ph type="title" idx="4294967295"/>
          </p:nvPr>
        </p:nvSpPr>
        <p:spPr>
          <a:xfrm>
            <a:off x="611560" y="2254225"/>
            <a:ext cx="8458200" cy="4392488"/>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kern="1200" dirty="0">
                <a:solidFill>
                  <a:schemeClr val="dk1"/>
                </a:solidFill>
                <a:latin typeface="+mn-lt"/>
                <a:ea typeface="+mn-ea"/>
                <a:cs typeface="+mn-cs"/>
              </a:rPr>
              <a:t>template &lt;class </a:t>
            </a:r>
            <a:r>
              <a:rPr lang="en-US" altLang="zh-CN" sz="3200" kern="1200" dirty="0" err="1">
                <a:solidFill>
                  <a:schemeClr val="dk1"/>
                </a:solidFill>
                <a:latin typeface="+mn-lt"/>
                <a:ea typeface="+mn-ea"/>
                <a:cs typeface="+mn-cs"/>
              </a:rPr>
              <a:t>RandomAccessIterator</a:t>
            </a:r>
            <a:r>
              <a:rPr lang="en-US" altLang="zh-CN" sz="3200" kern="1200" dirty="0">
                <a:solidFill>
                  <a:schemeClr val="dk1"/>
                </a:solidFill>
                <a:latin typeface="+mn-lt"/>
                <a:ea typeface="+mn-ea"/>
                <a:cs typeface="+mn-cs"/>
              </a:rPr>
              <a:t>&gt; </a:t>
            </a:r>
            <a:br>
              <a:rPr lang="en-US" altLang="zh-CN" sz="3200" kern="1200" dirty="0">
                <a:solidFill>
                  <a:schemeClr val="dk1"/>
                </a:solidFill>
                <a:latin typeface="+mn-lt"/>
                <a:ea typeface="+mn-ea"/>
                <a:cs typeface="+mn-cs"/>
              </a:rPr>
            </a:br>
            <a:r>
              <a:rPr lang="en-US" altLang="zh-CN" sz="3200" kern="1200" dirty="0">
                <a:solidFill>
                  <a:schemeClr val="dk1"/>
                </a:solidFill>
                <a:latin typeface="+mn-lt"/>
                <a:ea typeface="+mn-ea"/>
                <a:cs typeface="+mn-cs"/>
              </a:rPr>
              <a:t>void </a:t>
            </a:r>
            <a:r>
              <a:rPr lang="en-US" altLang="zh-CN" sz="3200" kern="1200" dirty="0" err="1">
                <a:solidFill>
                  <a:srgbClr val="FF0000"/>
                </a:solidFill>
                <a:latin typeface="+mn-lt"/>
                <a:ea typeface="+mn-ea"/>
                <a:cs typeface="+mn-cs"/>
              </a:rPr>
              <a:t>make_heap</a:t>
            </a:r>
            <a:r>
              <a:rPr lang="en-US" altLang="zh-CN" sz="3200" kern="1200" dirty="0">
                <a:solidFill>
                  <a:srgbClr val="FF0000"/>
                </a:solidFill>
                <a:latin typeface="+mn-lt"/>
                <a:ea typeface="+mn-ea"/>
                <a:cs typeface="+mn-cs"/>
              </a:rPr>
              <a:t> </a:t>
            </a:r>
            <a:r>
              <a:rPr lang="en-US" altLang="zh-CN" sz="3200" kern="1200" dirty="0">
                <a:solidFill>
                  <a:schemeClr val="dk1"/>
                </a:solidFill>
                <a:latin typeface="+mn-lt"/>
                <a:ea typeface="+mn-ea"/>
                <a:cs typeface="+mn-cs"/>
              </a:rPr>
              <a:t>(</a:t>
            </a:r>
            <a:r>
              <a:rPr lang="en-US" altLang="zh-CN" sz="3200" kern="1200" dirty="0" err="1">
                <a:solidFill>
                  <a:schemeClr val="dk1"/>
                </a:solidFill>
                <a:latin typeface="+mn-lt"/>
                <a:ea typeface="+mn-ea"/>
                <a:cs typeface="+mn-cs"/>
              </a:rPr>
              <a:t>RandomAccessIterator</a:t>
            </a:r>
            <a:r>
              <a:rPr lang="en-US" altLang="zh-CN" sz="3200" kern="1200" dirty="0">
                <a:solidFill>
                  <a:schemeClr val="dk1"/>
                </a:solidFill>
                <a:latin typeface="+mn-lt"/>
                <a:ea typeface="+mn-ea"/>
                <a:cs typeface="+mn-cs"/>
              </a:rPr>
              <a:t> first, </a:t>
            </a:r>
            <a:r>
              <a:rPr lang="en-US" altLang="zh-CN" sz="3200" kern="1200" dirty="0" err="1">
                <a:solidFill>
                  <a:schemeClr val="dk1"/>
                </a:solidFill>
                <a:latin typeface="+mn-lt"/>
                <a:ea typeface="+mn-ea"/>
                <a:cs typeface="+mn-cs"/>
              </a:rPr>
              <a:t>RandomAccessIterator</a:t>
            </a:r>
            <a:r>
              <a:rPr lang="en-US" altLang="zh-CN" sz="3200" kern="1200" dirty="0">
                <a:solidFill>
                  <a:schemeClr val="dk1"/>
                </a:solidFill>
                <a:latin typeface="+mn-lt"/>
                <a:ea typeface="+mn-ea"/>
                <a:cs typeface="+mn-cs"/>
              </a:rPr>
              <a:t> last); </a:t>
            </a:r>
            <a:br>
              <a:rPr lang="en-US" altLang="zh-CN" sz="3200" kern="1200" dirty="0">
                <a:solidFill>
                  <a:schemeClr val="dk1"/>
                </a:solidFill>
                <a:latin typeface="+mn-lt"/>
                <a:ea typeface="+mn-ea"/>
                <a:cs typeface="+mn-cs"/>
              </a:rPr>
            </a:br>
            <a:r>
              <a:rPr lang="en-US" altLang="zh-CN" sz="3200" kern="1200" dirty="0">
                <a:solidFill>
                  <a:schemeClr val="dk1"/>
                </a:solidFill>
                <a:latin typeface="+mn-lt"/>
                <a:ea typeface="+mn-ea"/>
                <a:cs typeface="+mn-cs"/>
              </a:rPr>
              <a:t>//</a:t>
            </a:r>
            <a:r>
              <a:rPr lang="zh-CN" altLang="en-US" sz="3200" kern="1200" dirty="0">
                <a:solidFill>
                  <a:schemeClr val="dk1"/>
                </a:solidFill>
                <a:latin typeface="+mn-lt"/>
                <a:ea typeface="+mn-ea"/>
                <a:cs typeface="+mn-cs"/>
              </a:rPr>
              <a:t>重排</a:t>
            </a:r>
            <a:r>
              <a:rPr lang="en-US" altLang="zh-CN" sz="3200" kern="1200" dirty="0">
                <a:solidFill>
                  <a:schemeClr val="dk1"/>
                </a:solidFill>
                <a:latin typeface="+mn-lt"/>
                <a:ea typeface="+mn-ea"/>
                <a:cs typeface="+mn-cs"/>
              </a:rPr>
              <a:t>[</a:t>
            </a:r>
            <a:r>
              <a:rPr lang="en-US" altLang="zh-CN" sz="3200" kern="1200" dirty="0" err="1">
                <a:solidFill>
                  <a:schemeClr val="dk1"/>
                </a:solidFill>
                <a:latin typeface="+mn-lt"/>
                <a:ea typeface="+mn-ea"/>
                <a:cs typeface="+mn-cs"/>
              </a:rPr>
              <a:t>first,last</a:t>
            </a:r>
            <a:r>
              <a:rPr lang="en-US" altLang="zh-CN" sz="3200" kern="1200" dirty="0">
                <a:solidFill>
                  <a:schemeClr val="dk1"/>
                </a:solidFill>
                <a:latin typeface="+mn-lt"/>
                <a:ea typeface="+mn-ea"/>
                <a:cs typeface="+mn-cs"/>
              </a:rPr>
              <a:t>)</a:t>
            </a:r>
            <a:r>
              <a:rPr lang="zh-CN" altLang="en-US" sz="3200" kern="1200" dirty="0">
                <a:solidFill>
                  <a:schemeClr val="dk1"/>
                </a:solidFill>
                <a:latin typeface="+mn-lt"/>
                <a:ea typeface="+mn-ea"/>
                <a:cs typeface="+mn-cs"/>
              </a:rPr>
              <a:t>中的元素，使其构成堆。（默认大顶堆）</a:t>
            </a:r>
            <a:br>
              <a:rPr lang="en-US" altLang="zh-CN" sz="3200" kern="1200" dirty="0">
                <a:solidFill>
                  <a:schemeClr val="dk1"/>
                </a:solidFill>
                <a:latin typeface="+mn-lt"/>
                <a:ea typeface="+mn-ea"/>
                <a:cs typeface="+mn-cs"/>
              </a:rPr>
            </a:br>
            <a:br>
              <a:rPr lang="en-US" altLang="zh-CN" sz="3200" dirty="0">
                <a:latin typeface="黑体" panose="02010609060101010101" pitchFamily="49" charset="-122"/>
                <a:ea typeface="黑体" panose="02010609060101010101" pitchFamily="49" charset="-122"/>
                <a:sym typeface="黑体" panose="02010609060101010101" pitchFamily="49" charset="-122"/>
              </a:rPr>
            </a:br>
            <a:r>
              <a:rPr lang="en-US" altLang="zh-CN" sz="3200" kern="1200" dirty="0">
                <a:solidFill>
                  <a:schemeClr val="dk1"/>
                </a:solidFill>
                <a:latin typeface="+mn-lt"/>
                <a:ea typeface="+mn-ea"/>
                <a:cs typeface="+mn-cs"/>
              </a:rPr>
              <a:t>template &lt;class </a:t>
            </a:r>
            <a:r>
              <a:rPr lang="en-US" altLang="zh-CN" sz="3200" kern="1200" dirty="0" err="1">
                <a:solidFill>
                  <a:schemeClr val="dk1"/>
                </a:solidFill>
                <a:latin typeface="+mn-lt"/>
                <a:ea typeface="+mn-ea"/>
                <a:cs typeface="+mn-cs"/>
              </a:rPr>
              <a:t>RandomAccessIterator</a:t>
            </a:r>
            <a:r>
              <a:rPr lang="en-US" altLang="zh-CN" sz="3200" kern="1200" dirty="0">
                <a:solidFill>
                  <a:schemeClr val="dk1"/>
                </a:solidFill>
                <a:latin typeface="+mn-lt"/>
                <a:ea typeface="+mn-ea"/>
                <a:cs typeface="+mn-cs"/>
              </a:rPr>
              <a:t>&gt; </a:t>
            </a:r>
            <a:br>
              <a:rPr lang="en-US" altLang="zh-CN" sz="3200" kern="1200" dirty="0">
                <a:solidFill>
                  <a:schemeClr val="dk1"/>
                </a:solidFill>
                <a:latin typeface="+mn-lt"/>
                <a:ea typeface="+mn-ea"/>
                <a:cs typeface="+mn-cs"/>
              </a:rPr>
            </a:br>
            <a:r>
              <a:rPr lang="en-US" altLang="zh-CN" sz="3200" kern="1200" dirty="0">
                <a:solidFill>
                  <a:schemeClr val="dk1"/>
                </a:solidFill>
                <a:latin typeface="+mn-lt"/>
                <a:ea typeface="+mn-ea"/>
                <a:cs typeface="+mn-cs"/>
              </a:rPr>
              <a:t>void </a:t>
            </a:r>
            <a:r>
              <a:rPr lang="en-US" altLang="zh-CN" sz="3200" kern="1200" dirty="0" err="1">
                <a:solidFill>
                  <a:srgbClr val="FF0000"/>
                </a:solidFill>
                <a:latin typeface="+mn-lt"/>
                <a:ea typeface="+mn-ea"/>
                <a:cs typeface="+mn-cs"/>
              </a:rPr>
              <a:t>push_heap</a:t>
            </a:r>
            <a:r>
              <a:rPr lang="en-US" altLang="zh-CN" sz="3200" kern="1200" dirty="0">
                <a:solidFill>
                  <a:srgbClr val="FF0000"/>
                </a:solidFill>
                <a:latin typeface="+mn-lt"/>
                <a:ea typeface="+mn-ea"/>
                <a:cs typeface="+mn-cs"/>
              </a:rPr>
              <a:t> </a:t>
            </a:r>
            <a:r>
              <a:rPr lang="en-US" altLang="zh-CN" sz="3200" kern="1200" dirty="0">
                <a:solidFill>
                  <a:schemeClr val="dk1"/>
                </a:solidFill>
                <a:latin typeface="+mn-lt"/>
                <a:ea typeface="+mn-ea"/>
                <a:cs typeface="+mn-cs"/>
              </a:rPr>
              <a:t>(</a:t>
            </a:r>
            <a:r>
              <a:rPr lang="en-US" altLang="zh-CN" sz="3200" kern="1200" dirty="0" err="1">
                <a:solidFill>
                  <a:schemeClr val="dk1"/>
                </a:solidFill>
                <a:latin typeface="+mn-lt"/>
                <a:ea typeface="+mn-ea"/>
                <a:cs typeface="+mn-cs"/>
              </a:rPr>
              <a:t>RandomAccessIterator</a:t>
            </a:r>
            <a:r>
              <a:rPr lang="en-US" altLang="zh-CN" sz="3200" kern="1200" dirty="0">
                <a:solidFill>
                  <a:schemeClr val="dk1"/>
                </a:solidFill>
                <a:latin typeface="+mn-lt"/>
                <a:ea typeface="+mn-ea"/>
                <a:cs typeface="+mn-cs"/>
              </a:rPr>
              <a:t> first, </a:t>
            </a:r>
            <a:r>
              <a:rPr lang="en-US" altLang="zh-CN" sz="3200" kern="1200" dirty="0" err="1">
                <a:solidFill>
                  <a:schemeClr val="dk1"/>
                </a:solidFill>
                <a:latin typeface="+mn-lt"/>
                <a:ea typeface="+mn-ea"/>
                <a:cs typeface="+mn-cs"/>
              </a:rPr>
              <a:t>RandomAccessIterator</a:t>
            </a:r>
            <a:r>
              <a:rPr lang="en-US" altLang="zh-CN" sz="3200" kern="1200" dirty="0">
                <a:solidFill>
                  <a:schemeClr val="dk1"/>
                </a:solidFill>
                <a:latin typeface="+mn-lt"/>
                <a:ea typeface="+mn-ea"/>
                <a:cs typeface="+mn-cs"/>
              </a:rPr>
              <a:t> last);</a:t>
            </a:r>
            <a:br>
              <a:rPr lang="en-US" altLang="zh-CN" sz="3200" kern="1200" dirty="0">
                <a:solidFill>
                  <a:schemeClr val="dk1"/>
                </a:solidFill>
                <a:latin typeface="+mn-lt"/>
                <a:ea typeface="+mn-ea"/>
                <a:cs typeface="+mn-cs"/>
              </a:rPr>
            </a:br>
            <a:r>
              <a:rPr lang="zh-CN" altLang="en-US" sz="3200" kern="1200" dirty="0">
                <a:solidFill>
                  <a:schemeClr val="dk1"/>
                </a:solidFill>
                <a:latin typeface="+mn-lt"/>
                <a:ea typeface="+mn-ea"/>
                <a:cs typeface="+mn-cs"/>
              </a:rPr>
              <a:t>在</a:t>
            </a:r>
            <a:r>
              <a:rPr lang="en-US" altLang="zh-CN" sz="3200" kern="1200" dirty="0">
                <a:solidFill>
                  <a:schemeClr val="dk1"/>
                </a:solidFill>
                <a:latin typeface="+mn-lt"/>
                <a:ea typeface="+mn-ea"/>
                <a:cs typeface="+mn-cs"/>
              </a:rPr>
              <a:t>last-1</a:t>
            </a:r>
            <a:r>
              <a:rPr lang="zh-CN" altLang="en-US" sz="3200" kern="1200" dirty="0">
                <a:solidFill>
                  <a:schemeClr val="dk1"/>
                </a:solidFill>
                <a:latin typeface="+mn-lt"/>
                <a:ea typeface="+mn-ea"/>
                <a:cs typeface="+mn-cs"/>
              </a:rPr>
              <a:t>位置插入元素后，上溯调整为堆。</a:t>
            </a:r>
            <a:br>
              <a:rPr lang="en-US" altLang="zh-CN" sz="3200" kern="1200" dirty="0">
                <a:solidFill>
                  <a:schemeClr val="dk1"/>
                </a:solidFill>
                <a:latin typeface="+mn-lt"/>
                <a:ea typeface="+mn-ea"/>
                <a:cs typeface="+mn-cs"/>
              </a:rPr>
            </a:br>
            <a:endParaRPr lang="en-US" altLang="zh-CN" sz="3200" dirty="0">
              <a:latin typeface="黑体" panose="02010609060101010101" pitchFamily="49" charset="-122"/>
              <a:ea typeface="黑体" panose="02010609060101010101" pitchFamily="49" charset="-122"/>
              <a:sym typeface="黑体" panose="02010609060101010101" pitchFamily="49" charset="-122"/>
            </a:endParaRPr>
          </a:p>
        </p:txBody>
      </p:sp>
      <p:sp>
        <p:nvSpPr>
          <p:cNvPr id="66563" name="Text Box 3">
            <a:extLst>
              <a:ext uri="{FF2B5EF4-FFF2-40B4-BE49-F238E27FC236}">
                <a16:creationId xmlns:a16="http://schemas.microsoft.com/office/drawing/2014/main" id="{72ECA5B5-90C0-4B3C-89D8-20D2A58BCD14}"/>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CD79CF65-D162-47D5-8568-8B8E0FA8CBDB}" type="slidenum">
              <a:rPr lang="zh-CN" altLang="en-US" sz="2400">
                <a:solidFill>
                  <a:srgbClr val="000000"/>
                </a:solidFill>
              </a:rPr>
              <a:pPr algn="r" eaLnBrk="1" hangingPunct="1">
                <a:spcBef>
                  <a:spcPct val="50000"/>
                </a:spcBef>
                <a:buClrTx/>
                <a:buSzTx/>
                <a:buFont typeface="Arial" panose="020B0604020202020204" pitchFamily="34" charset="0"/>
                <a:buNone/>
              </a:pPr>
              <a:t>85</a:t>
            </a:fld>
            <a:endParaRPr lang="en-US" altLang="zh-CN" sz="2400"/>
          </a:p>
        </p:txBody>
      </p:sp>
      <p:sp>
        <p:nvSpPr>
          <p:cNvPr id="2" name="Text Box 4">
            <a:extLst>
              <a:ext uri="{FF2B5EF4-FFF2-40B4-BE49-F238E27FC236}">
                <a16:creationId xmlns:a16="http://schemas.microsoft.com/office/drawing/2014/main" id="{53FC6060-DF73-4DC3-8474-C8DEFE270291}"/>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en-US" altLang="zh-CN" sz="4400" i="0" dirty="0">
                <a:solidFill>
                  <a:schemeClr val="tx2"/>
                </a:solidFill>
                <a:ea typeface="隶书" pitchFamily="49" charset="-122"/>
              </a:rPr>
              <a:t>STL</a:t>
            </a:r>
            <a:r>
              <a:rPr lang="zh-CN" altLang="en-US" sz="4400" i="0" dirty="0">
                <a:solidFill>
                  <a:schemeClr val="tx2"/>
                </a:solidFill>
                <a:ea typeface="隶书" pitchFamily="49" charset="-122"/>
              </a:rPr>
              <a:t>中的堆排序</a:t>
            </a:r>
          </a:p>
        </p:txBody>
      </p:sp>
    </p:spTree>
    <p:extLst>
      <p:ext uri="{BB962C8B-B14F-4D97-AF65-F5344CB8AC3E}">
        <p14:creationId xmlns:p14="http://schemas.microsoft.com/office/powerpoint/2010/main" val="22682848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02FF17F-43F3-4E57-A794-0C4C892A2EBE}"/>
              </a:ext>
            </a:extLst>
          </p:cNvPr>
          <p:cNvSpPr>
            <a:spLocks noGrp="1" noChangeArrowheads="1"/>
          </p:cNvSpPr>
          <p:nvPr>
            <p:ph type="title" idx="4294967295"/>
          </p:nvPr>
        </p:nvSpPr>
        <p:spPr>
          <a:xfrm>
            <a:off x="539552" y="1196752"/>
            <a:ext cx="8458200" cy="5882009"/>
          </a:xfrm>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sz="3200" kern="1200" dirty="0">
                <a:solidFill>
                  <a:schemeClr val="dk1"/>
                </a:solidFill>
                <a:latin typeface="+mn-lt"/>
                <a:ea typeface="+mn-ea"/>
                <a:cs typeface="+mn-cs"/>
              </a:rPr>
              <a:t>template &lt;class </a:t>
            </a:r>
            <a:r>
              <a:rPr lang="en-US" altLang="zh-CN" sz="3200" kern="1200" dirty="0" err="1">
                <a:solidFill>
                  <a:schemeClr val="dk1"/>
                </a:solidFill>
                <a:latin typeface="+mn-lt"/>
                <a:ea typeface="+mn-ea"/>
                <a:cs typeface="+mn-cs"/>
              </a:rPr>
              <a:t>RandomAccessIterator</a:t>
            </a:r>
            <a:r>
              <a:rPr lang="en-US" altLang="zh-CN" sz="3200" kern="1200" dirty="0">
                <a:solidFill>
                  <a:schemeClr val="dk1"/>
                </a:solidFill>
                <a:latin typeface="+mn-lt"/>
                <a:ea typeface="+mn-ea"/>
                <a:cs typeface="+mn-cs"/>
              </a:rPr>
              <a:t>&gt; void </a:t>
            </a:r>
            <a:r>
              <a:rPr lang="en-US" altLang="zh-CN" sz="3200" kern="1200" dirty="0" err="1">
                <a:solidFill>
                  <a:srgbClr val="FF0000"/>
                </a:solidFill>
                <a:latin typeface="+mn-lt"/>
                <a:ea typeface="+mn-ea"/>
                <a:cs typeface="+mn-cs"/>
              </a:rPr>
              <a:t>pop_heap</a:t>
            </a:r>
            <a:r>
              <a:rPr lang="en-US" altLang="zh-CN" sz="3200" kern="1200" dirty="0">
                <a:solidFill>
                  <a:srgbClr val="FF0000"/>
                </a:solidFill>
                <a:latin typeface="+mn-lt"/>
                <a:ea typeface="+mn-ea"/>
                <a:cs typeface="+mn-cs"/>
              </a:rPr>
              <a:t> </a:t>
            </a:r>
            <a:r>
              <a:rPr lang="en-US" altLang="zh-CN" sz="3200" kern="1200" dirty="0">
                <a:solidFill>
                  <a:schemeClr val="dk1"/>
                </a:solidFill>
                <a:latin typeface="+mn-lt"/>
                <a:ea typeface="+mn-ea"/>
                <a:cs typeface="+mn-cs"/>
              </a:rPr>
              <a:t>(</a:t>
            </a:r>
            <a:r>
              <a:rPr lang="en-US" altLang="zh-CN" sz="3200" kern="1200" dirty="0" err="1">
                <a:solidFill>
                  <a:schemeClr val="dk1"/>
                </a:solidFill>
                <a:latin typeface="+mn-lt"/>
                <a:ea typeface="+mn-ea"/>
                <a:cs typeface="+mn-cs"/>
              </a:rPr>
              <a:t>RandomAccessIterator</a:t>
            </a:r>
            <a:r>
              <a:rPr lang="en-US" altLang="zh-CN" sz="3200" kern="1200" dirty="0">
                <a:solidFill>
                  <a:schemeClr val="dk1"/>
                </a:solidFill>
                <a:latin typeface="+mn-lt"/>
                <a:ea typeface="+mn-ea"/>
                <a:cs typeface="+mn-cs"/>
              </a:rPr>
              <a:t> first, </a:t>
            </a:r>
            <a:r>
              <a:rPr lang="en-US" altLang="zh-CN" sz="3200" kern="1200" dirty="0" err="1">
                <a:solidFill>
                  <a:schemeClr val="dk1"/>
                </a:solidFill>
                <a:latin typeface="+mn-lt"/>
                <a:ea typeface="+mn-ea"/>
                <a:cs typeface="+mn-cs"/>
              </a:rPr>
              <a:t>RandomAccessIterator</a:t>
            </a:r>
            <a:r>
              <a:rPr lang="en-US" altLang="zh-CN" sz="3200" kern="1200" dirty="0">
                <a:solidFill>
                  <a:schemeClr val="dk1"/>
                </a:solidFill>
                <a:latin typeface="+mn-lt"/>
                <a:ea typeface="+mn-ea"/>
                <a:cs typeface="+mn-cs"/>
              </a:rPr>
              <a:t> last);</a:t>
            </a:r>
            <a:br>
              <a:rPr lang="en-US" altLang="zh-CN" sz="3200" kern="1200" dirty="0">
                <a:solidFill>
                  <a:schemeClr val="dk1"/>
                </a:solidFill>
                <a:latin typeface="+mn-lt"/>
                <a:ea typeface="+mn-ea"/>
                <a:cs typeface="+mn-cs"/>
              </a:rPr>
            </a:br>
            <a:r>
              <a:rPr lang="en-US" altLang="zh-CN" sz="3200" kern="1200" dirty="0">
                <a:solidFill>
                  <a:schemeClr val="dk1"/>
                </a:solidFill>
                <a:latin typeface="+mn-lt"/>
                <a:ea typeface="+mn-ea"/>
                <a:cs typeface="+mn-cs"/>
              </a:rPr>
              <a:t>//</a:t>
            </a:r>
            <a:r>
              <a:rPr lang="zh-CN" altLang="en-US" sz="3200" kern="1200" dirty="0">
                <a:solidFill>
                  <a:schemeClr val="dk1"/>
                </a:solidFill>
                <a:latin typeface="+mn-lt"/>
                <a:ea typeface="+mn-ea"/>
                <a:cs typeface="+mn-cs"/>
              </a:rPr>
              <a:t>最大值移动</a:t>
            </a:r>
            <a:r>
              <a:rPr lang="en-US" altLang="zh-CN" sz="3200" kern="1200" dirty="0">
                <a:solidFill>
                  <a:schemeClr val="dk1"/>
                </a:solidFill>
                <a:latin typeface="+mn-lt"/>
                <a:ea typeface="+mn-ea"/>
                <a:cs typeface="+mn-cs"/>
              </a:rPr>
              <a:t>last-1</a:t>
            </a:r>
            <a:r>
              <a:rPr lang="zh-CN" altLang="en-US" sz="3200" kern="1200" dirty="0">
                <a:solidFill>
                  <a:schemeClr val="dk1"/>
                </a:solidFill>
                <a:latin typeface="+mn-lt"/>
                <a:ea typeface="+mn-ea"/>
                <a:cs typeface="+mn-cs"/>
              </a:rPr>
              <a:t>，下溯调整为堆。</a:t>
            </a:r>
            <a:br>
              <a:rPr lang="en-US" altLang="zh-CN" sz="3200" kern="1200" dirty="0">
                <a:solidFill>
                  <a:schemeClr val="dk1"/>
                </a:solidFill>
                <a:latin typeface="+mn-lt"/>
                <a:ea typeface="+mn-ea"/>
                <a:cs typeface="+mn-cs"/>
              </a:rPr>
            </a:br>
            <a:br>
              <a:rPr lang="en-US" altLang="zh-CN" sz="3200" kern="1200" dirty="0">
                <a:solidFill>
                  <a:schemeClr val="dk1"/>
                </a:solidFill>
                <a:latin typeface="+mn-lt"/>
                <a:ea typeface="+mn-ea"/>
                <a:cs typeface="+mn-cs"/>
              </a:rPr>
            </a:br>
            <a:r>
              <a:rPr lang="en-US" altLang="zh-CN" sz="3200" kern="1200" dirty="0">
                <a:solidFill>
                  <a:schemeClr val="dk1"/>
                </a:solidFill>
                <a:latin typeface="+mn-lt"/>
                <a:ea typeface="+mn-ea"/>
                <a:cs typeface="+mn-cs"/>
              </a:rPr>
              <a:t>template &lt;class </a:t>
            </a:r>
            <a:r>
              <a:rPr lang="en-US" altLang="zh-CN" sz="3200" kern="1200" dirty="0" err="1">
                <a:solidFill>
                  <a:schemeClr val="dk1"/>
                </a:solidFill>
                <a:latin typeface="+mn-lt"/>
                <a:ea typeface="+mn-ea"/>
                <a:cs typeface="+mn-cs"/>
              </a:rPr>
              <a:t>RandomAccessIterator</a:t>
            </a:r>
            <a:r>
              <a:rPr lang="en-US" altLang="zh-CN" sz="3200" kern="1200" dirty="0">
                <a:solidFill>
                  <a:schemeClr val="dk1"/>
                </a:solidFill>
                <a:latin typeface="+mn-lt"/>
                <a:ea typeface="+mn-ea"/>
                <a:cs typeface="+mn-cs"/>
              </a:rPr>
              <a:t>&gt; void </a:t>
            </a:r>
            <a:r>
              <a:rPr lang="en-US" altLang="zh-CN" sz="3200" kern="1200" dirty="0" err="1">
                <a:solidFill>
                  <a:srgbClr val="FF0000"/>
                </a:solidFill>
                <a:latin typeface="+mn-lt"/>
                <a:ea typeface="+mn-ea"/>
                <a:cs typeface="+mn-cs"/>
              </a:rPr>
              <a:t>sort_heap</a:t>
            </a:r>
            <a:r>
              <a:rPr lang="en-US" altLang="zh-CN" sz="3200" kern="1200" dirty="0">
                <a:solidFill>
                  <a:srgbClr val="FF0000"/>
                </a:solidFill>
                <a:latin typeface="+mn-lt"/>
                <a:ea typeface="+mn-ea"/>
                <a:cs typeface="+mn-cs"/>
              </a:rPr>
              <a:t> </a:t>
            </a:r>
            <a:r>
              <a:rPr lang="en-US" altLang="zh-CN" sz="3200" kern="1200" dirty="0">
                <a:solidFill>
                  <a:schemeClr val="dk1"/>
                </a:solidFill>
                <a:latin typeface="+mn-lt"/>
                <a:ea typeface="+mn-ea"/>
                <a:cs typeface="+mn-cs"/>
              </a:rPr>
              <a:t>(</a:t>
            </a:r>
            <a:r>
              <a:rPr lang="en-US" altLang="zh-CN" sz="3200" kern="1200" dirty="0" err="1">
                <a:solidFill>
                  <a:schemeClr val="dk1"/>
                </a:solidFill>
                <a:latin typeface="+mn-lt"/>
                <a:ea typeface="+mn-ea"/>
                <a:cs typeface="+mn-cs"/>
              </a:rPr>
              <a:t>RandomAccessIterator</a:t>
            </a:r>
            <a:r>
              <a:rPr lang="en-US" altLang="zh-CN" sz="3200" kern="1200" dirty="0">
                <a:solidFill>
                  <a:schemeClr val="dk1"/>
                </a:solidFill>
                <a:latin typeface="+mn-lt"/>
                <a:ea typeface="+mn-ea"/>
                <a:cs typeface="+mn-cs"/>
              </a:rPr>
              <a:t> first, </a:t>
            </a:r>
            <a:r>
              <a:rPr lang="en-US" altLang="zh-CN" sz="3200" kern="1200" dirty="0" err="1">
                <a:solidFill>
                  <a:schemeClr val="dk1"/>
                </a:solidFill>
                <a:latin typeface="+mn-lt"/>
                <a:ea typeface="+mn-ea"/>
                <a:cs typeface="+mn-cs"/>
              </a:rPr>
              <a:t>RandomAccessIterator</a:t>
            </a:r>
            <a:r>
              <a:rPr lang="en-US" altLang="zh-CN" sz="3200" kern="1200" dirty="0">
                <a:solidFill>
                  <a:schemeClr val="dk1"/>
                </a:solidFill>
                <a:latin typeface="+mn-lt"/>
                <a:ea typeface="+mn-ea"/>
                <a:cs typeface="+mn-cs"/>
              </a:rPr>
              <a:t> last);</a:t>
            </a:r>
            <a:br>
              <a:rPr lang="en-US" altLang="zh-CN" sz="3200" kern="1200" dirty="0">
                <a:solidFill>
                  <a:schemeClr val="dk1"/>
                </a:solidFill>
                <a:latin typeface="+mn-lt"/>
                <a:ea typeface="+mn-ea"/>
                <a:cs typeface="+mn-cs"/>
              </a:rPr>
            </a:br>
            <a:r>
              <a:rPr lang="en-US" altLang="zh-CN" sz="3200" kern="1200" dirty="0">
                <a:solidFill>
                  <a:schemeClr val="dk1"/>
                </a:solidFill>
                <a:latin typeface="+mn-lt"/>
                <a:ea typeface="+mn-ea"/>
                <a:cs typeface="+mn-cs"/>
              </a:rPr>
              <a:t>//</a:t>
            </a:r>
            <a:r>
              <a:rPr lang="zh-CN" altLang="en-US" sz="3200" kern="1200" dirty="0">
                <a:solidFill>
                  <a:schemeClr val="dk1"/>
                </a:solidFill>
                <a:latin typeface="+mn-lt"/>
                <a:ea typeface="+mn-ea"/>
                <a:cs typeface="+mn-cs"/>
              </a:rPr>
              <a:t>堆排序。默认</a:t>
            </a:r>
            <a:r>
              <a:rPr lang="en-US" altLang="zh-CN" sz="3200" kern="1200" dirty="0">
                <a:solidFill>
                  <a:schemeClr val="dk1"/>
                </a:solidFill>
                <a:latin typeface="+mn-lt"/>
                <a:ea typeface="+mn-ea"/>
                <a:cs typeface="+mn-cs"/>
              </a:rPr>
              <a:t>&lt;</a:t>
            </a:r>
            <a:br>
              <a:rPr lang="en-US" altLang="zh-CN" sz="3200" kern="1200" dirty="0">
                <a:solidFill>
                  <a:schemeClr val="dk1"/>
                </a:solidFill>
                <a:latin typeface="+mn-lt"/>
                <a:ea typeface="+mn-ea"/>
                <a:cs typeface="+mn-cs"/>
              </a:rPr>
            </a:br>
            <a:br>
              <a:rPr lang="en-US" altLang="zh-CN" sz="3200" kern="1200" dirty="0">
                <a:solidFill>
                  <a:schemeClr val="dk1"/>
                </a:solidFill>
                <a:latin typeface="+mn-lt"/>
                <a:ea typeface="+mn-ea"/>
                <a:cs typeface="+mn-cs"/>
              </a:rPr>
            </a:br>
            <a:r>
              <a:rPr lang="en-US" altLang="zh-CN" sz="3200" kern="1200" dirty="0" err="1">
                <a:solidFill>
                  <a:srgbClr val="FF0000"/>
                </a:solidFill>
                <a:latin typeface="+mn-lt"/>
                <a:ea typeface="+mn-ea"/>
                <a:cs typeface="+mn-cs"/>
              </a:rPr>
              <a:t>is_heap</a:t>
            </a:r>
            <a:r>
              <a:rPr lang="en-US" altLang="zh-CN" sz="3200" kern="1200" dirty="0">
                <a:solidFill>
                  <a:schemeClr val="dk1"/>
                </a:solidFill>
                <a:latin typeface="+mn-lt"/>
                <a:ea typeface="+mn-ea"/>
                <a:cs typeface="+mn-cs"/>
              </a:rPr>
              <a:t>: </a:t>
            </a:r>
            <a:r>
              <a:rPr lang="zh-CN" altLang="en-US" sz="3200" kern="1200" dirty="0">
                <a:solidFill>
                  <a:schemeClr val="dk1"/>
                </a:solidFill>
                <a:latin typeface="+mn-lt"/>
                <a:ea typeface="+mn-ea"/>
                <a:cs typeface="+mn-cs"/>
              </a:rPr>
              <a:t>检查是否构成堆。</a:t>
            </a:r>
            <a:r>
              <a:rPr lang="en-US" altLang="zh-CN" sz="3200" kern="1200" dirty="0" err="1">
                <a:solidFill>
                  <a:srgbClr val="FF0000"/>
                </a:solidFill>
                <a:latin typeface="+mn-lt"/>
                <a:ea typeface="+mn-ea"/>
                <a:cs typeface="+mn-cs"/>
              </a:rPr>
              <a:t>is_heap_until</a:t>
            </a:r>
            <a:br>
              <a:rPr lang="en-US" altLang="zh-CN" sz="3200" kern="1200" dirty="0">
                <a:solidFill>
                  <a:schemeClr val="dk1"/>
                </a:solidFill>
                <a:latin typeface="+mn-lt"/>
                <a:ea typeface="+mn-ea"/>
                <a:cs typeface="+mn-cs"/>
              </a:rPr>
            </a:br>
            <a:endParaRPr lang="en-US" altLang="zh-CN" sz="3200" dirty="0">
              <a:latin typeface="黑体" panose="02010609060101010101" pitchFamily="49" charset="-122"/>
              <a:ea typeface="黑体" panose="02010609060101010101" pitchFamily="49" charset="-122"/>
              <a:sym typeface="黑体" panose="02010609060101010101" pitchFamily="49" charset="-122"/>
            </a:endParaRPr>
          </a:p>
        </p:txBody>
      </p:sp>
      <p:sp>
        <p:nvSpPr>
          <p:cNvPr id="66563" name="Text Box 3">
            <a:extLst>
              <a:ext uri="{FF2B5EF4-FFF2-40B4-BE49-F238E27FC236}">
                <a16:creationId xmlns:a16="http://schemas.microsoft.com/office/drawing/2014/main" id="{72ECA5B5-90C0-4B3C-89D8-20D2A58BCD14}"/>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CD79CF65-D162-47D5-8568-8B8E0FA8CBDB}" type="slidenum">
              <a:rPr lang="zh-CN" altLang="en-US" sz="2400">
                <a:solidFill>
                  <a:srgbClr val="000000"/>
                </a:solidFill>
              </a:rPr>
              <a:pPr algn="r" eaLnBrk="1" hangingPunct="1">
                <a:spcBef>
                  <a:spcPct val="50000"/>
                </a:spcBef>
                <a:buClrTx/>
                <a:buSzTx/>
                <a:buFont typeface="Arial" panose="020B0604020202020204" pitchFamily="34" charset="0"/>
                <a:buNone/>
              </a:pPr>
              <a:t>86</a:t>
            </a:fld>
            <a:endParaRPr lang="en-US" altLang="zh-CN" sz="2400"/>
          </a:p>
        </p:txBody>
      </p:sp>
      <p:sp>
        <p:nvSpPr>
          <p:cNvPr id="2" name="Text Box 4">
            <a:extLst>
              <a:ext uri="{FF2B5EF4-FFF2-40B4-BE49-F238E27FC236}">
                <a16:creationId xmlns:a16="http://schemas.microsoft.com/office/drawing/2014/main" id="{53FC6060-DF73-4DC3-8474-C8DEFE270291}"/>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en-US" altLang="zh-CN" sz="4400" i="0" dirty="0">
                <a:solidFill>
                  <a:schemeClr val="tx2"/>
                </a:solidFill>
                <a:ea typeface="隶书" pitchFamily="49" charset="-122"/>
              </a:rPr>
              <a:t>STL</a:t>
            </a:r>
            <a:r>
              <a:rPr lang="zh-CN" altLang="en-US" sz="4400" i="0" dirty="0">
                <a:solidFill>
                  <a:schemeClr val="tx2"/>
                </a:solidFill>
                <a:ea typeface="隶书" pitchFamily="49" charset="-122"/>
              </a:rPr>
              <a:t>中的堆排序</a:t>
            </a:r>
          </a:p>
        </p:txBody>
      </p:sp>
    </p:spTree>
    <p:extLst>
      <p:ext uri="{BB962C8B-B14F-4D97-AF65-F5344CB8AC3E}">
        <p14:creationId xmlns:p14="http://schemas.microsoft.com/office/powerpoint/2010/main" val="4998668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02FF17F-43F3-4E57-A794-0C4C892A2EBE}"/>
              </a:ext>
            </a:extLst>
          </p:cNvPr>
          <p:cNvSpPr>
            <a:spLocks noGrp="1" noChangeArrowheads="1"/>
          </p:cNvSpPr>
          <p:nvPr>
            <p:ph type="title" idx="4294967295"/>
          </p:nvPr>
        </p:nvSpPr>
        <p:spPr>
          <a:xfrm>
            <a:off x="565432" y="1268760"/>
            <a:ext cx="8458200" cy="1584177"/>
          </a:xfrm>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3200" dirty="0">
                <a:latin typeface="黑体" panose="02010609060101010101" pitchFamily="49" charset="-122"/>
                <a:ea typeface="黑体" panose="02010609060101010101" pitchFamily="49" charset="-122"/>
                <a:sym typeface="黑体" panose="02010609060101010101" pitchFamily="49" charset="-122"/>
              </a:rPr>
              <a:t>底层实现：堆排序，数组存储的完全二叉树。</a:t>
            </a:r>
            <a:br>
              <a:rPr lang="en-US" altLang="zh-CN" sz="3200" dirty="0">
                <a:latin typeface="黑体" panose="02010609060101010101" pitchFamily="49" charset="-122"/>
                <a:ea typeface="黑体" panose="02010609060101010101" pitchFamily="49" charset="-122"/>
                <a:sym typeface="黑体" panose="02010609060101010101" pitchFamily="49" charset="-122"/>
              </a:rPr>
            </a:br>
            <a:r>
              <a:rPr lang="zh-CN" altLang="en-US" sz="3200" dirty="0">
                <a:latin typeface="黑体" panose="02010609060101010101" pitchFamily="49" charset="-122"/>
                <a:ea typeface="黑体" panose="02010609060101010101" pitchFamily="49" charset="-122"/>
                <a:sym typeface="黑体" panose="02010609060101010101" pitchFamily="49" charset="-122"/>
              </a:rPr>
              <a:t>以</a:t>
            </a:r>
            <a:r>
              <a:rPr lang="en-US" altLang="zh-CN" sz="3200" dirty="0">
                <a:latin typeface="黑体" panose="02010609060101010101" pitchFamily="49" charset="-122"/>
                <a:ea typeface="黑体" panose="02010609060101010101" pitchFamily="49" charset="-122"/>
                <a:sym typeface="黑体" panose="02010609060101010101" pitchFamily="49" charset="-122"/>
              </a:rPr>
              <a:t>vector</a:t>
            </a:r>
            <a:r>
              <a:rPr lang="zh-CN" altLang="en-US" sz="3200" dirty="0">
                <a:latin typeface="黑体" panose="02010609060101010101" pitchFamily="49" charset="-122"/>
                <a:ea typeface="黑体" panose="02010609060101010101" pitchFamily="49" charset="-122"/>
                <a:sym typeface="黑体" panose="02010609060101010101" pitchFamily="49" charset="-122"/>
              </a:rPr>
              <a:t>为默认容器。</a:t>
            </a:r>
            <a:br>
              <a:rPr lang="en-US" altLang="zh-CN" sz="3200" dirty="0">
                <a:latin typeface="黑体" panose="02010609060101010101" pitchFamily="49" charset="-122"/>
                <a:ea typeface="黑体" panose="02010609060101010101" pitchFamily="49" charset="-122"/>
                <a:sym typeface="黑体" panose="02010609060101010101" pitchFamily="49" charset="-122"/>
              </a:rPr>
            </a:br>
            <a:endParaRPr lang="en-US" altLang="zh-CN" sz="3200" dirty="0">
              <a:latin typeface="黑体" panose="02010609060101010101" pitchFamily="49" charset="-122"/>
              <a:ea typeface="黑体" panose="02010609060101010101" pitchFamily="49" charset="-122"/>
              <a:sym typeface="黑体" panose="02010609060101010101" pitchFamily="49" charset="-122"/>
            </a:endParaRPr>
          </a:p>
        </p:txBody>
      </p:sp>
      <p:sp>
        <p:nvSpPr>
          <p:cNvPr id="66563" name="Text Box 3">
            <a:extLst>
              <a:ext uri="{FF2B5EF4-FFF2-40B4-BE49-F238E27FC236}">
                <a16:creationId xmlns:a16="http://schemas.microsoft.com/office/drawing/2014/main" id="{72ECA5B5-90C0-4B3C-89D8-20D2A58BCD14}"/>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CD79CF65-D162-47D5-8568-8B8E0FA8CBDB}" type="slidenum">
              <a:rPr lang="zh-CN" altLang="en-US" sz="2400">
                <a:solidFill>
                  <a:srgbClr val="000000"/>
                </a:solidFill>
              </a:rPr>
              <a:pPr algn="r" eaLnBrk="1" hangingPunct="1">
                <a:spcBef>
                  <a:spcPct val="50000"/>
                </a:spcBef>
                <a:buClrTx/>
                <a:buSzTx/>
                <a:buFont typeface="Arial" panose="020B0604020202020204" pitchFamily="34" charset="0"/>
                <a:buNone/>
              </a:pPr>
              <a:t>87</a:t>
            </a:fld>
            <a:endParaRPr lang="en-US" altLang="zh-CN" sz="2400"/>
          </a:p>
        </p:txBody>
      </p:sp>
      <p:sp>
        <p:nvSpPr>
          <p:cNvPr id="2" name="Text Box 4">
            <a:extLst>
              <a:ext uri="{FF2B5EF4-FFF2-40B4-BE49-F238E27FC236}">
                <a16:creationId xmlns:a16="http://schemas.microsoft.com/office/drawing/2014/main" id="{53FC6060-DF73-4DC3-8474-C8DEFE270291}"/>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en-US" altLang="zh-CN" sz="4400" i="0" dirty="0">
                <a:solidFill>
                  <a:schemeClr val="tx2"/>
                </a:solidFill>
                <a:ea typeface="隶书" pitchFamily="49" charset="-122"/>
              </a:rPr>
              <a:t>STL</a:t>
            </a:r>
            <a:r>
              <a:rPr lang="zh-CN" altLang="en-US" sz="4400" i="0" dirty="0">
                <a:solidFill>
                  <a:schemeClr val="tx2"/>
                </a:solidFill>
                <a:ea typeface="隶书" pitchFamily="49" charset="-122"/>
              </a:rPr>
              <a:t>中的优先队列</a:t>
            </a:r>
          </a:p>
        </p:txBody>
      </p:sp>
      <p:sp>
        <p:nvSpPr>
          <p:cNvPr id="4" name="文本框 3">
            <a:extLst>
              <a:ext uri="{FF2B5EF4-FFF2-40B4-BE49-F238E27FC236}">
                <a16:creationId xmlns:a16="http://schemas.microsoft.com/office/drawing/2014/main" id="{C2AFFD60-FF2B-D7C7-BC59-9FCF62F85165}"/>
              </a:ext>
            </a:extLst>
          </p:cNvPr>
          <p:cNvSpPr txBox="1"/>
          <p:nvPr/>
        </p:nvSpPr>
        <p:spPr>
          <a:xfrm>
            <a:off x="683568" y="2832969"/>
            <a:ext cx="6336704" cy="523220"/>
          </a:xfrm>
          <a:prstGeom prst="rect">
            <a:avLst/>
          </a:prstGeom>
          <a:noFill/>
        </p:spPr>
        <p:txBody>
          <a:bodyPr wrap="square">
            <a:spAutoFit/>
          </a:bodyPr>
          <a:lstStyle/>
          <a:p>
            <a:r>
              <a:rPr lang="en-US" altLang="zh-CN" sz="2800" b="0" i="0" dirty="0" err="1">
                <a:latin typeface="+mn-ea"/>
                <a:ea typeface="+mn-ea"/>
              </a:rPr>
              <a:t>priority_queue</a:t>
            </a:r>
            <a:r>
              <a:rPr lang="en-US" altLang="zh-CN" sz="2800" b="0" i="0" dirty="0">
                <a:latin typeface="+mn-ea"/>
                <a:ea typeface="+mn-ea"/>
              </a:rPr>
              <a:t>&lt;string&gt;   q;  </a:t>
            </a:r>
            <a:endParaRPr lang="zh-CN" altLang="en-US" sz="2800" b="0" i="0" dirty="0">
              <a:latin typeface="+mn-ea"/>
              <a:ea typeface="+mn-ea"/>
            </a:endParaRPr>
          </a:p>
        </p:txBody>
      </p:sp>
      <p:sp>
        <p:nvSpPr>
          <p:cNvPr id="6" name="文本框 5">
            <a:extLst>
              <a:ext uri="{FF2B5EF4-FFF2-40B4-BE49-F238E27FC236}">
                <a16:creationId xmlns:a16="http://schemas.microsoft.com/office/drawing/2014/main" id="{48108BDE-EB82-04FD-01C9-82DCEE058B08}"/>
              </a:ext>
            </a:extLst>
          </p:cNvPr>
          <p:cNvSpPr txBox="1"/>
          <p:nvPr/>
        </p:nvSpPr>
        <p:spPr>
          <a:xfrm>
            <a:off x="686626" y="3979218"/>
            <a:ext cx="7826877" cy="954107"/>
          </a:xfrm>
          <a:prstGeom prst="rect">
            <a:avLst/>
          </a:prstGeom>
          <a:noFill/>
        </p:spPr>
        <p:txBody>
          <a:bodyPr wrap="square">
            <a:spAutoFit/>
          </a:bodyPr>
          <a:lstStyle/>
          <a:p>
            <a:r>
              <a:rPr lang="zh-CN" altLang="en-US" sz="2800" b="0" i="0" kern="0" dirty="0">
                <a:latin typeface="+mn-ea"/>
                <a:ea typeface="+mn-ea"/>
              </a:rPr>
              <a:t>大顶堆</a:t>
            </a:r>
            <a:r>
              <a:rPr lang="en-US" altLang="zh-CN" sz="2800" b="0" i="0" kern="0" dirty="0">
                <a:latin typeface="+mn-ea"/>
                <a:ea typeface="+mn-ea"/>
              </a:rPr>
              <a:t>(</a:t>
            </a:r>
            <a:r>
              <a:rPr lang="zh-CN" altLang="en-US" sz="2800" b="0" i="0" kern="0" dirty="0">
                <a:latin typeface="+mn-ea"/>
                <a:ea typeface="+mn-ea"/>
              </a:rPr>
              <a:t>升序，出队列从大到小</a:t>
            </a:r>
            <a:r>
              <a:rPr lang="en-US" altLang="zh-CN" sz="2800" b="0" i="0" kern="0" dirty="0">
                <a:latin typeface="+mn-ea"/>
                <a:ea typeface="+mn-ea"/>
              </a:rPr>
              <a:t>)</a:t>
            </a:r>
            <a:r>
              <a:rPr lang="zh-CN" altLang="en-US" sz="2800" b="0" i="0" kern="0" dirty="0">
                <a:latin typeface="+mn-ea"/>
                <a:ea typeface="+mn-ea"/>
              </a:rPr>
              <a:t>或小顶堆</a:t>
            </a:r>
            <a:r>
              <a:rPr lang="en-US" altLang="zh-CN" sz="2800" b="0" i="0" kern="0" dirty="0">
                <a:latin typeface="+mn-ea"/>
                <a:ea typeface="+mn-ea"/>
              </a:rPr>
              <a:t>(</a:t>
            </a:r>
            <a:r>
              <a:rPr lang="zh-CN" altLang="en-US" sz="2800" b="0" i="0" kern="0" dirty="0">
                <a:latin typeface="+mn-ea"/>
                <a:ea typeface="+mn-ea"/>
              </a:rPr>
              <a:t>降序，出队列从小到大）</a:t>
            </a:r>
            <a:endParaRPr lang="zh-CN" altLang="en-US" sz="2800" dirty="0">
              <a:latin typeface="+mn-ea"/>
              <a:ea typeface="+mn-ea"/>
            </a:endParaRPr>
          </a:p>
        </p:txBody>
      </p:sp>
    </p:spTree>
    <p:extLst>
      <p:ext uri="{BB962C8B-B14F-4D97-AF65-F5344CB8AC3E}">
        <p14:creationId xmlns:p14="http://schemas.microsoft.com/office/powerpoint/2010/main" val="21792713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02FF17F-43F3-4E57-A794-0C4C892A2EBE}"/>
              </a:ext>
            </a:extLst>
          </p:cNvPr>
          <p:cNvSpPr>
            <a:spLocks noGrp="1" noChangeArrowheads="1"/>
          </p:cNvSpPr>
          <p:nvPr>
            <p:ph type="title" idx="4294967295"/>
          </p:nvPr>
        </p:nvSpPr>
        <p:spPr>
          <a:xfrm>
            <a:off x="611560" y="1340768"/>
            <a:ext cx="8458200" cy="1465312"/>
          </a:xfrm>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3200" dirty="0">
                <a:latin typeface="黑体" panose="02010609060101010101" pitchFamily="49" charset="-122"/>
                <a:ea typeface="黑体" panose="02010609060101010101" pitchFamily="49" charset="-122"/>
                <a:sym typeface="黑体" panose="02010609060101010101" pitchFamily="49" charset="-122"/>
              </a:rPr>
              <a:t>用堆排序对数据</a:t>
            </a:r>
            <a:r>
              <a:rPr lang="en-US" altLang="zh-CN" sz="3200" dirty="0">
                <a:latin typeface="黑体" panose="02010609060101010101" pitchFamily="49" charset="-122"/>
                <a:ea typeface="黑体" panose="02010609060101010101" pitchFamily="49" charset="-122"/>
                <a:sym typeface="黑体" panose="02010609060101010101" pitchFamily="49" charset="-122"/>
              </a:rPr>
              <a:t>{34</a:t>
            </a:r>
            <a:r>
              <a:rPr lang="zh-CN" altLang="en-US" sz="3200" dirty="0">
                <a:latin typeface="黑体" panose="02010609060101010101" pitchFamily="49" charset="-122"/>
                <a:ea typeface="黑体" panose="02010609060101010101" pitchFamily="49" charset="-122"/>
                <a:sym typeface="黑体" panose="02010609060101010101" pitchFamily="49" charset="-122"/>
              </a:rPr>
              <a:t>，</a:t>
            </a:r>
            <a:r>
              <a:rPr lang="en-US" altLang="zh-CN" sz="3200" dirty="0">
                <a:latin typeface="黑体" panose="02010609060101010101" pitchFamily="49" charset="-122"/>
                <a:ea typeface="黑体" panose="02010609060101010101" pitchFamily="49" charset="-122"/>
                <a:sym typeface="黑体" panose="02010609060101010101" pitchFamily="49" charset="-122"/>
              </a:rPr>
              <a:t>23</a:t>
            </a:r>
            <a:r>
              <a:rPr lang="zh-CN" altLang="en-US" sz="3200" dirty="0">
                <a:latin typeface="黑体" panose="02010609060101010101" pitchFamily="49" charset="-122"/>
                <a:ea typeface="黑体" panose="02010609060101010101" pitchFamily="49" charset="-122"/>
                <a:sym typeface="黑体" panose="02010609060101010101" pitchFamily="49" charset="-122"/>
              </a:rPr>
              <a:t>，</a:t>
            </a:r>
            <a:r>
              <a:rPr lang="en-US" altLang="zh-CN" sz="3200" dirty="0">
                <a:latin typeface="黑体" panose="02010609060101010101" pitchFamily="49" charset="-122"/>
                <a:ea typeface="黑体" panose="02010609060101010101" pitchFamily="49" charset="-122"/>
                <a:sym typeface="黑体" panose="02010609060101010101" pitchFamily="49" charset="-122"/>
              </a:rPr>
              <a:t>677</a:t>
            </a:r>
            <a:r>
              <a:rPr lang="zh-CN" altLang="en-US" sz="3200" dirty="0">
                <a:latin typeface="黑体" panose="02010609060101010101" pitchFamily="49" charset="-122"/>
                <a:ea typeface="黑体" panose="02010609060101010101" pitchFamily="49" charset="-122"/>
                <a:sym typeface="黑体" panose="02010609060101010101" pitchFamily="49" charset="-122"/>
              </a:rPr>
              <a:t>，</a:t>
            </a:r>
            <a:r>
              <a:rPr lang="en-US" altLang="zh-CN" sz="3200" dirty="0">
                <a:latin typeface="黑体" panose="02010609060101010101" pitchFamily="49" charset="-122"/>
                <a:ea typeface="黑体" panose="02010609060101010101" pitchFamily="49" charset="-122"/>
                <a:sym typeface="黑体" panose="02010609060101010101" pitchFamily="49" charset="-122"/>
              </a:rPr>
              <a:t>2</a:t>
            </a:r>
            <a:r>
              <a:rPr lang="zh-CN" altLang="en-US" sz="3200" dirty="0">
                <a:latin typeface="黑体" panose="02010609060101010101" pitchFamily="49" charset="-122"/>
                <a:ea typeface="黑体" panose="02010609060101010101" pitchFamily="49" charset="-122"/>
                <a:sym typeface="黑体" panose="02010609060101010101" pitchFamily="49" charset="-122"/>
              </a:rPr>
              <a:t>，</a:t>
            </a:r>
            <a:r>
              <a:rPr lang="en-US" altLang="zh-CN" sz="3200" dirty="0">
                <a:latin typeface="黑体" panose="02010609060101010101" pitchFamily="49" charset="-122"/>
                <a:ea typeface="黑体" panose="02010609060101010101" pitchFamily="49" charset="-122"/>
                <a:sym typeface="黑体" panose="02010609060101010101" pitchFamily="49" charset="-122"/>
              </a:rPr>
              <a:t>1</a:t>
            </a:r>
            <a:r>
              <a:rPr lang="zh-CN" altLang="en-US" sz="3200" dirty="0">
                <a:latin typeface="黑体" panose="02010609060101010101" pitchFamily="49" charset="-122"/>
                <a:ea typeface="黑体" panose="02010609060101010101" pitchFamily="49" charset="-122"/>
                <a:sym typeface="黑体" panose="02010609060101010101" pitchFamily="49" charset="-122"/>
              </a:rPr>
              <a:t>，</a:t>
            </a:r>
            <a:r>
              <a:rPr lang="en-US" altLang="zh-CN" sz="3200" dirty="0">
                <a:latin typeface="黑体" panose="02010609060101010101" pitchFamily="49" charset="-122"/>
                <a:ea typeface="黑体" panose="02010609060101010101" pitchFamily="49" charset="-122"/>
                <a:sym typeface="黑体" panose="02010609060101010101" pitchFamily="49" charset="-122"/>
              </a:rPr>
              <a:t>453 3</a:t>
            </a:r>
            <a:r>
              <a:rPr lang="zh-CN" altLang="en-US" sz="3200" dirty="0">
                <a:latin typeface="黑体" panose="02010609060101010101" pitchFamily="49" charset="-122"/>
                <a:ea typeface="黑体" panose="02010609060101010101" pitchFamily="49" charset="-122"/>
                <a:sym typeface="黑体" panose="02010609060101010101" pitchFamily="49" charset="-122"/>
              </a:rPr>
              <a:t>，</a:t>
            </a:r>
            <a:r>
              <a:rPr lang="en-US" altLang="zh-CN" sz="3200" dirty="0">
                <a:latin typeface="黑体" panose="02010609060101010101" pitchFamily="49" charset="-122"/>
                <a:ea typeface="黑体" panose="02010609060101010101" pitchFamily="49" charset="-122"/>
                <a:sym typeface="黑体" panose="02010609060101010101" pitchFamily="49" charset="-122"/>
              </a:rPr>
              <a:t>7}</a:t>
            </a:r>
            <a:r>
              <a:rPr lang="zh-CN" altLang="en-US" sz="3200" dirty="0">
                <a:latin typeface="黑体" panose="02010609060101010101" pitchFamily="49" charset="-122"/>
                <a:ea typeface="黑体" panose="02010609060101010101" pitchFamily="49" charset="-122"/>
                <a:sym typeface="黑体" panose="02010609060101010101" pitchFamily="49" charset="-122"/>
              </a:rPr>
              <a:t>进行降序排序，写出每一趟排序结果。</a:t>
            </a:r>
            <a:br>
              <a:rPr lang="en-US" altLang="zh-CN" sz="3200" dirty="0">
                <a:latin typeface="黑体" panose="02010609060101010101" pitchFamily="49" charset="-122"/>
                <a:ea typeface="黑体" panose="02010609060101010101" pitchFamily="49" charset="-122"/>
                <a:sym typeface="黑体" panose="02010609060101010101" pitchFamily="49" charset="-122"/>
              </a:rPr>
            </a:br>
            <a:endParaRPr lang="en-US" altLang="zh-CN" sz="3200" dirty="0">
              <a:latin typeface="黑体" panose="02010609060101010101" pitchFamily="49" charset="-122"/>
              <a:ea typeface="黑体" panose="02010609060101010101" pitchFamily="49" charset="-122"/>
              <a:sym typeface="黑体" panose="02010609060101010101" pitchFamily="49" charset="-122"/>
            </a:endParaRPr>
          </a:p>
        </p:txBody>
      </p:sp>
      <p:sp>
        <p:nvSpPr>
          <p:cNvPr id="66563" name="Text Box 3">
            <a:extLst>
              <a:ext uri="{FF2B5EF4-FFF2-40B4-BE49-F238E27FC236}">
                <a16:creationId xmlns:a16="http://schemas.microsoft.com/office/drawing/2014/main" id="{72ECA5B5-90C0-4B3C-89D8-20D2A58BCD14}"/>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CD79CF65-D162-47D5-8568-8B8E0FA8CBDB}" type="slidenum">
              <a:rPr lang="zh-CN" altLang="en-US" sz="2400">
                <a:solidFill>
                  <a:srgbClr val="000000"/>
                </a:solidFill>
              </a:rPr>
              <a:pPr algn="r" eaLnBrk="1" hangingPunct="1">
                <a:spcBef>
                  <a:spcPct val="50000"/>
                </a:spcBef>
                <a:buClrTx/>
                <a:buSzTx/>
                <a:buFont typeface="Arial" panose="020B0604020202020204" pitchFamily="34" charset="0"/>
                <a:buNone/>
              </a:pPr>
              <a:t>88</a:t>
            </a:fld>
            <a:endParaRPr lang="en-US" altLang="zh-CN" sz="2400"/>
          </a:p>
        </p:txBody>
      </p:sp>
      <p:sp>
        <p:nvSpPr>
          <p:cNvPr id="2" name="Text Box 4">
            <a:extLst>
              <a:ext uri="{FF2B5EF4-FFF2-40B4-BE49-F238E27FC236}">
                <a16:creationId xmlns:a16="http://schemas.microsoft.com/office/drawing/2014/main" id="{53FC6060-DF73-4DC3-8474-C8DEFE270291}"/>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练习</a:t>
            </a:r>
          </a:p>
        </p:txBody>
      </p:sp>
      <p:sp>
        <p:nvSpPr>
          <p:cNvPr id="5" name="Rectangle 2">
            <a:extLst>
              <a:ext uri="{FF2B5EF4-FFF2-40B4-BE49-F238E27FC236}">
                <a16:creationId xmlns:a16="http://schemas.microsoft.com/office/drawing/2014/main" id="{E75AE402-74C6-4F7F-8D31-1960C0EDEF11}"/>
              </a:ext>
            </a:extLst>
          </p:cNvPr>
          <p:cNvSpPr txBox="1">
            <a:spLocks noChangeArrowheads="1"/>
          </p:cNvSpPr>
          <p:nvPr/>
        </p:nvSpPr>
        <p:spPr bwMode="auto">
          <a:xfrm>
            <a:off x="685800" y="5392688"/>
            <a:ext cx="8458200" cy="1132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r>
              <a:rPr lang="zh-CN" altLang="en-US" sz="3200" b="0" i="0" kern="0" dirty="0">
                <a:solidFill>
                  <a:srgbClr val="FF0000"/>
                </a:solidFill>
                <a:latin typeface="黑体" panose="02010609060101010101" pitchFamily="49" charset="-122"/>
                <a:ea typeface="黑体" panose="02010609060101010101" pitchFamily="49" charset="-122"/>
                <a:sym typeface="黑体" panose="02010609060101010101" pitchFamily="49" charset="-122"/>
              </a:rPr>
              <a:t>解：</a:t>
            </a:r>
            <a:endParaRPr lang="en-US" altLang="zh-CN" sz="3200" b="0" i="0" kern="0" dirty="0">
              <a:solidFill>
                <a:srgbClr val="FF0000"/>
              </a:solidFill>
              <a:latin typeface="黑体" panose="02010609060101010101" pitchFamily="49" charset="-122"/>
              <a:ea typeface="黑体" panose="02010609060101010101" pitchFamily="49" charset="-122"/>
              <a:sym typeface="黑体" panose="02010609060101010101" pitchFamily="49" charset="-122"/>
            </a:endParaRP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0</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）建堆结果：</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1,2,3,7,23,453,677,34</a:t>
            </a: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1</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）交换：</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34,2,3,7,23,453,677,</a:t>
            </a:r>
            <a:r>
              <a:rPr lang="en-US" altLang="zh-CN" sz="3200" b="0" i="0" u="sng" kern="0" dirty="0">
                <a:solidFill>
                  <a:srgbClr val="FF0000"/>
                </a:solidFill>
                <a:latin typeface="黑体" panose="02010609060101010101" pitchFamily="49" charset="-122"/>
                <a:ea typeface="黑体" panose="02010609060101010101" pitchFamily="49" charset="-122"/>
                <a:sym typeface="黑体" panose="02010609060101010101" pitchFamily="49" charset="-122"/>
              </a:rPr>
              <a:t>1</a:t>
            </a: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   </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筛选：</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2,7,3,34,23,453,677,1</a:t>
            </a: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2) </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交换：</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677,7,3,34,23,453,</a:t>
            </a:r>
            <a:r>
              <a:rPr lang="en-US" altLang="zh-CN" sz="3200" b="0" i="0" u="sng" kern="0" dirty="0">
                <a:solidFill>
                  <a:srgbClr val="FF0000"/>
                </a:solidFill>
                <a:latin typeface="黑体" panose="02010609060101010101" pitchFamily="49" charset="-122"/>
                <a:ea typeface="黑体" panose="02010609060101010101" pitchFamily="49" charset="-122"/>
                <a:sym typeface="黑体" panose="02010609060101010101" pitchFamily="49" charset="-122"/>
              </a:rPr>
              <a:t>2,1</a:t>
            </a: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   </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筛选：</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3,7,453,34,23,677,2,1</a:t>
            </a:r>
          </a:p>
          <a:p>
            <a:endParaRPr lang="en-US" altLang="zh-CN" sz="3200" b="0" i="0" kern="0" dirty="0">
              <a:latin typeface="黑体" panose="02010609060101010101" pitchFamily="49" charset="-122"/>
              <a:ea typeface="黑体" panose="02010609060101010101" pitchFamily="49" charset="-122"/>
              <a:sym typeface="黑体" panose="02010609060101010101" pitchFamily="49" charset="-122"/>
            </a:endParaRPr>
          </a:p>
          <a:p>
            <a:endParaRPr lang="en-US" altLang="zh-CN" sz="3200" b="0" i="0" kern="0" dirty="0">
              <a:latin typeface="黑体" panose="02010609060101010101" pitchFamily="49" charset="-122"/>
              <a:ea typeface="黑体" panose="02010609060101010101" pitchFamily="49" charset="-122"/>
              <a:sym typeface="黑体" panose="02010609060101010101" pitchFamily="49" charset="-122"/>
            </a:endParaRPr>
          </a:p>
        </p:txBody>
      </p:sp>
    </p:spTree>
    <p:extLst>
      <p:ext uri="{BB962C8B-B14F-4D97-AF65-F5344CB8AC3E}">
        <p14:creationId xmlns:p14="http://schemas.microsoft.com/office/powerpoint/2010/main" val="2560996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4EF49E-BFCC-F2B0-2481-6BF08A0F3C5D}"/>
            </a:ext>
          </a:extLst>
        </p:cNvPr>
        <p:cNvGrpSpPr/>
        <p:nvPr/>
      </p:nvGrpSpPr>
      <p:grpSpPr>
        <a:xfrm>
          <a:off x="0" y="0"/>
          <a:ext cx="0" cy="0"/>
          <a:chOff x="0" y="0"/>
          <a:chExt cx="0" cy="0"/>
        </a:xfrm>
      </p:grpSpPr>
      <p:sp>
        <p:nvSpPr>
          <p:cNvPr id="66563" name="Text Box 3">
            <a:extLst>
              <a:ext uri="{FF2B5EF4-FFF2-40B4-BE49-F238E27FC236}">
                <a16:creationId xmlns:a16="http://schemas.microsoft.com/office/drawing/2014/main" id="{0A096B4A-DBD6-D054-C8D4-EA1DBF03D859}"/>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CD79CF65-D162-47D5-8568-8B8E0FA8CBDB}" type="slidenum">
              <a:rPr lang="zh-CN" altLang="en-US" sz="2400">
                <a:solidFill>
                  <a:srgbClr val="000000"/>
                </a:solidFill>
              </a:rPr>
              <a:pPr algn="r" eaLnBrk="1" hangingPunct="1">
                <a:spcBef>
                  <a:spcPct val="50000"/>
                </a:spcBef>
                <a:buClrTx/>
                <a:buSzTx/>
                <a:buFont typeface="Arial" panose="020B0604020202020204" pitchFamily="34" charset="0"/>
                <a:buNone/>
              </a:pPr>
              <a:t>89</a:t>
            </a:fld>
            <a:endParaRPr lang="en-US" altLang="zh-CN" sz="2400"/>
          </a:p>
        </p:txBody>
      </p:sp>
      <p:sp>
        <p:nvSpPr>
          <p:cNvPr id="2" name="Text Box 4">
            <a:extLst>
              <a:ext uri="{FF2B5EF4-FFF2-40B4-BE49-F238E27FC236}">
                <a16:creationId xmlns:a16="http://schemas.microsoft.com/office/drawing/2014/main" id="{4E970C91-D49F-3013-5875-53F128E734D1}"/>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练习</a:t>
            </a:r>
          </a:p>
        </p:txBody>
      </p:sp>
      <p:sp>
        <p:nvSpPr>
          <p:cNvPr id="5" name="Rectangle 2">
            <a:extLst>
              <a:ext uri="{FF2B5EF4-FFF2-40B4-BE49-F238E27FC236}">
                <a16:creationId xmlns:a16="http://schemas.microsoft.com/office/drawing/2014/main" id="{506652E9-48DA-0C0B-E69F-E3D08A417157}"/>
              </a:ext>
            </a:extLst>
          </p:cNvPr>
          <p:cNvSpPr txBox="1">
            <a:spLocks noChangeArrowheads="1"/>
          </p:cNvSpPr>
          <p:nvPr/>
        </p:nvSpPr>
        <p:spPr bwMode="auto">
          <a:xfrm>
            <a:off x="611560" y="1340768"/>
            <a:ext cx="8458200"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endParaRPr lang="en-US" altLang="zh-CN" sz="3200" b="0" i="0" kern="0" dirty="0">
              <a:solidFill>
                <a:srgbClr val="FF0000"/>
              </a:solidFill>
              <a:latin typeface="黑体" panose="02010609060101010101" pitchFamily="49" charset="-122"/>
              <a:ea typeface="黑体" panose="02010609060101010101" pitchFamily="49" charset="-122"/>
              <a:sym typeface="黑体" panose="02010609060101010101" pitchFamily="49" charset="-122"/>
            </a:endParaRP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3) </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交换：</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677,7,453,34,23,</a:t>
            </a:r>
            <a:r>
              <a:rPr lang="en-US" altLang="zh-CN" sz="3200" b="0" i="0" u="sng" kern="0" dirty="0">
                <a:solidFill>
                  <a:srgbClr val="FF0000"/>
                </a:solidFill>
                <a:latin typeface="黑体" panose="02010609060101010101" pitchFamily="49" charset="-122"/>
                <a:ea typeface="黑体" panose="02010609060101010101" pitchFamily="49" charset="-122"/>
                <a:sym typeface="黑体" panose="02010609060101010101" pitchFamily="49" charset="-122"/>
              </a:rPr>
              <a:t>3,2,1</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 </a:t>
            </a: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   </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筛选：</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7,23,453,34,677,3,2,1</a:t>
            </a:r>
          </a:p>
        </p:txBody>
      </p:sp>
      <p:sp>
        <p:nvSpPr>
          <p:cNvPr id="3" name="Rectangle 2">
            <a:extLst>
              <a:ext uri="{FF2B5EF4-FFF2-40B4-BE49-F238E27FC236}">
                <a16:creationId xmlns:a16="http://schemas.microsoft.com/office/drawing/2014/main" id="{7A451149-4713-4821-E367-47C79158E70B}"/>
              </a:ext>
            </a:extLst>
          </p:cNvPr>
          <p:cNvSpPr txBox="1">
            <a:spLocks noChangeArrowheads="1"/>
          </p:cNvSpPr>
          <p:nvPr/>
        </p:nvSpPr>
        <p:spPr bwMode="auto">
          <a:xfrm>
            <a:off x="611560" y="2420888"/>
            <a:ext cx="8458200"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endParaRPr lang="en-US" altLang="zh-CN" sz="3200" b="0" i="0" kern="0" dirty="0">
              <a:solidFill>
                <a:srgbClr val="FF0000"/>
              </a:solidFill>
              <a:latin typeface="黑体" panose="02010609060101010101" pitchFamily="49" charset="-122"/>
              <a:ea typeface="黑体" panose="02010609060101010101" pitchFamily="49" charset="-122"/>
              <a:sym typeface="黑体" panose="02010609060101010101" pitchFamily="49" charset="-122"/>
            </a:endParaRP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4) </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交换：</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677,23,453,34,</a:t>
            </a:r>
            <a:r>
              <a:rPr lang="en-US" altLang="zh-CN" sz="3200" b="0" i="0" u="sng" kern="0" dirty="0">
                <a:solidFill>
                  <a:srgbClr val="FF0000"/>
                </a:solidFill>
                <a:latin typeface="黑体" panose="02010609060101010101" pitchFamily="49" charset="-122"/>
                <a:ea typeface="黑体" panose="02010609060101010101" pitchFamily="49" charset="-122"/>
                <a:sym typeface="黑体" panose="02010609060101010101" pitchFamily="49" charset="-122"/>
              </a:rPr>
              <a:t>7,3,2,1</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 </a:t>
            </a: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   </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筛选：</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23,34,453,677,7,3,2,1</a:t>
            </a:r>
          </a:p>
        </p:txBody>
      </p:sp>
      <p:sp>
        <p:nvSpPr>
          <p:cNvPr id="4" name="Rectangle 2">
            <a:extLst>
              <a:ext uri="{FF2B5EF4-FFF2-40B4-BE49-F238E27FC236}">
                <a16:creationId xmlns:a16="http://schemas.microsoft.com/office/drawing/2014/main" id="{824506DE-6682-B677-CB13-18A3EC774015}"/>
              </a:ext>
            </a:extLst>
          </p:cNvPr>
          <p:cNvSpPr txBox="1">
            <a:spLocks noChangeArrowheads="1"/>
          </p:cNvSpPr>
          <p:nvPr/>
        </p:nvSpPr>
        <p:spPr bwMode="auto">
          <a:xfrm>
            <a:off x="576640" y="3518025"/>
            <a:ext cx="8458200"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endParaRPr lang="en-US" altLang="zh-CN" sz="3200" b="0" i="0" kern="0" dirty="0">
              <a:solidFill>
                <a:srgbClr val="FF0000"/>
              </a:solidFill>
              <a:latin typeface="黑体" panose="02010609060101010101" pitchFamily="49" charset="-122"/>
              <a:ea typeface="黑体" panose="02010609060101010101" pitchFamily="49" charset="-122"/>
              <a:sym typeface="黑体" panose="02010609060101010101" pitchFamily="49" charset="-122"/>
            </a:endParaRP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5) </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交换：</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677,34,453,</a:t>
            </a:r>
            <a:r>
              <a:rPr lang="en-US" altLang="zh-CN" sz="3200" b="0" i="0" u="sng" kern="0" dirty="0">
                <a:solidFill>
                  <a:srgbClr val="FF0000"/>
                </a:solidFill>
                <a:latin typeface="黑体" panose="02010609060101010101" pitchFamily="49" charset="-122"/>
                <a:ea typeface="黑体" panose="02010609060101010101" pitchFamily="49" charset="-122"/>
                <a:sym typeface="黑体" panose="02010609060101010101" pitchFamily="49" charset="-122"/>
              </a:rPr>
              <a:t>23,7,3,2,1</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 </a:t>
            </a: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   </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筛选：</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34,677,453,23,7,3,2,1</a:t>
            </a:r>
          </a:p>
        </p:txBody>
      </p:sp>
      <p:sp>
        <p:nvSpPr>
          <p:cNvPr id="6" name="Rectangle 2">
            <a:extLst>
              <a:ext uri="{FF2B5EF4-FFF2-40B4-BE49-F238E27FC236}">
                <a16:creationId xmlns:a16="http://schemas.microsoft.com/office/drawing/2014/main" id="{54DF9515-00A2-ABEC-7C9C-62A730F7B527}"/>
              </a:ext>
            </a:extLst>
          </p:cNvPr>
          <p:cNvSpPr txBox="1">
            <a:spLocks noChangeArrowheads="1"/>
          </p:cNvSpPr>
          <p:nvPr/>
        </p:nvSpPr>
        <p:spPr bwMode="auto">
          <a:xfrm>
            <a:off x="595576" y="4598145"/>
            <a:ext cx="8458200"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endParaRPr lang="en-US" altLang="zh-CN" sz="3200" b="0" i="0" kern="0" dirty="0">
              <a:solidFill>
                <a:srgbClr val="FF0000"/>
              </a:solidFill>
              <a:latin typeface="黑体" panose="02010609060101010101" pitchFamily="49" charset="-122"/>
              <a:ea typeface="黑体" panose="02010609060101010101" pitchFamily="49" charset="-122"/>
              <a:sym typeface="黑体" panose="02010609060101010101" pitchFamily="49" charset="-122"/>
            </a:endParaRP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6) </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交换：</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453,677,</a:t>
            </a:r>
            <a:r>
              <a:rPr lang="en-US" altLang="zh-CN" sz="3200" b="0" i="0" u="sng" kern="0" dirty="0">
                <a:solidFill>
                  <a:srgbClr val="FF0000"/>
                </a:solidFill>
                <a:latin typeface="黑体" panose="02010609060101010101" pitchFamily="49" charset="-122"/>
                <a:ea typeface="黑体" panose="02010609060101010101" pitchFamily="49" charset="-122"/>
                <a:sym typeface="黑体" panose="02010609060101010101" pitchFamily="49" charset="-122"/>
              </a:rPr>
              <a:t>34,23,7,3,2,1</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 </a:t>
            </a: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   </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筛选：</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453,677,34,23,7,3,2,1</a:t>
            </a:r>
          </a:p>
        </p:txBody>
      </p:sp>
      <p:sp>
        <p:nvSpPr>
          <p:cNvPr id="7" name="Rectangle 2">
            <a:extLst>
              <a:ext uri="{FF2B5EF4-FFF2-40B4-BE49-F238E27FC236}">
                <a16:creationId xmlns:a16="http://schemas.microsoft.com/office/drawing/2014/main" id="{5FA64B23-7C65-058B-2A1F-1E1D1AD4962A}"/>
              </a:ext>
            </a:extLst>
          </p:cNvPr>
          <p:cNvSpPr txBox="1">
            <a:spLocks noChangeArrowheads="1"/>
          </p:cNvSpPr>
          <p:nvPr/>
        </p:nvSpPr>
        <p:spPr bwMode="auto">
          <a:xfrm>
            <a:off x="611560" y="5699186"/>
            <a:ext cx="8458200" cy="100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endParaRPr lang="en-US" altLang="zh-CN" sz="3200" b="0" i="0" kern="0" dirty="0">
              <a:solidFill>
                <a:srgbClr val="FF0000"/>
              </a:solidFill>
              <a:latin typeface="黑体" panose="02010609060101010101" pitchFamily="49" charset="-122"/>
              <a:ea typeface="黑体" panose="02010609060101010101" pitchFamily="49" charset="-122"/>
              <a:sym typeface="黑体" panose="02010609060101010101" pitchFamily="49" charset="-122"/>
            </a:endParaRP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7) </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交换：</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677,</a:t>
            </a:r>
            <a:r>
              <a:rPr lang="en-US" altLang="zh-CN" sz="3200" b="0" i="0" u="sng" kern="0" dirty="0">
                <a:solidFill>
                  <a:srgbClr val="FF0000"/>
                </a:solidFill>
                <a:latin typeface="黑体" panose="02010609060101010101" pitchFamily="49" charset="-122"/>
                <a:ea typeface="黑体" panose="02010609060101010101" pitchFamily="49" charset="-122"/>
                <a:sym typeface="黑体" panose="02010609060101010101" pitchFamily="49" charset="-122"/>
              </a:rPr>
              <a:t>453,34,23,7,3,2,1</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 </a:t>
            </a:r>
          </a:p>
          <a:p>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   </a:t>
            </a:r>
            <a:r>
              <a:rPr lang="zh-CN" altLang="en-US" sz="3200" b="0" i="0" kern="0" dirty="0">
                <a:latin typeface="黑体" panose="02010609060101010101" pitchFamily="49" charset="-122"/>
                <a:ea typeface="黑体" panose="02010609060101010101" pitchFamily="49" charset="-122"/>
                <a:sym typeface="黑体" panose="02010609060101010101" pitchFamily="49" charset="-122"/>
              </a:rPr>
              <a:t>筛选：</a:t>
            </a:r>
            <a:r>
              <a:rPr lang="en-US" altLang="zh-CN" sz="3200" b="0" i="0" kern="0" dirty="0">
                <a:latin typeface="黑体" panose="02010609060101010101" pitchFamily="49" charset="-122"/>
                <a:ea typeface="黑体" panose="02010609060101010101" pitchFamily="49" charset="-122"/>
                <a:sym typeface="黑体" panose="02010609060101010101" pitchFamily="49" charset="-122"/>
              </a:rPr>
              <a:t>677,453,34,23,7,3,2,1</a:t>
            </a:r>
          </a:p>
        </p:txBody>
      </p:sp>
    </p:spTree>
    <p:extLst>
      <p:ext uri="{BB962C8B-B14F-4D97-AF65-F5344CB8AC3E}">
        <p14:creationId xmlns:p14="http://schemas.microsoft.com/office/powerpoint/2010/main" val="71798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1027">
            <a:extLst>
              <a:ext uri="{FF2B5EF4-FFF2-40B4-BE49-F238E27FC236}">
                <a16:creationId xmlns:a16="http://schemas.microsoft.com/office/drawing/2014/main" id="{3D3A3D9E-996F-4C43-8EF2-2AF4920CCEC7}"/>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C418FD3-468A-4C02-8980-AB75658E85C9}" type="slidenum">
              <a:rPr lang="zh-CN" altLang="en-US" sz="2400">
                <a:solidFill>
                  <a:srgbClr val="000000"/>
                </a:solidFill>
              </a:rPr>
              <a:pPr algn="r" eaLnBrk="1" hangingPunct="1">
                <a:spcBef>
                  <a:spcPct val="50000"/>
                </a:spcBef>
                <a:buClrTx/>
                <a:buSzTx/>
                <a:buFont typeface="Arial" panose="020B0604020202020204" pitchFamily="34" charset="0"/>
                <a:buNone/>
              </a:pPr>
              <a:t>9</a:t>
            </a:fld>
            <a:endParaRPr lang="en-US" altLang="zh-CN" sz="2400"/>
          </a:p>
        </p:txBody>
      </p:sp>
      <p:sp>
        <p:nvSpPr>
          <p:cNvPr id="2" name="Text Box 4">
            <a:extLst>
              <a:ext uri="{FF2B5EF4-FFF2-40B4-BE49-F238E27FC236}">
                <a16:creationId xmlns:a16="http://schemas.microsoft.com/office/drawing/2014/main" id="{4421C918-14FC-4545-9257-560293112E6E}"/>
              </a:ext>
            </a:extLst>
          </p:cNvPr>
          <p:cNvSpPr>
            <a:spLocks noChangeArrowheads="1"/>
          </p:cNvSpPr>
          <p:nvPr/>
        </p:nvSpPr>
        <p:spPr bwMode="auto">
          <a:xfrm>
            <a:off x="362272" y="188640"/>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en-US" altLang="zh-CN" sz="4400" i="0" dirty="0">
                <a:solidFill>
                  <a:schemeClr val="tx2"/>
                </a:solidFill>
                <a:ea typeface="隶书" pitchFamily="49" charset="-122"/>
              </a:rPr>
              <a:t>C</a:t>
            </a:r>
            <a:r>
              <a:rPr lang="zh-CN" altLang="en-US" sz="4400" i="0" dirty="0">
                <a:solidFill>
                  <a:schemeClr val="tx2"/>
                </a:solidFill>
                <a:ea typeface="隶书" pitchFamily="49" charset="-122"/>
              </a:rPr>
              <a:t>中的排序算法</a:t>
            </a:r>
          </a:p>
        </p:txBody>
      </p:sp>
      <p:sp>
        <p:nvSpPr>
          <p:cNvPr id="9" name="文本框 8">
            <a:extLst>
              <a:ext uri="{FF2B5EF4-FFF2-40B4-BE49-F238E27FC236}">
                <a16:creationId xmlns:a16="http://schemas.microsoft.com/office/drawing/2014/main" id="{A3DB2832-7361-4F9C-A7F3-FA4E68D32BC9}"/>
              </a:ext>
            </a:extLst>
          </p:cNvPr>
          <p:cNvSpPr txBox="1"/>
          <p:nvPr/>
        </p:nvSpPr>
        <p:spPr>
          <a:xfrm>
            <a:off x="546725" y="1220104"/>
            <a:ext cx="8089294" cy="3539430"/>
          </a:xfrm>
          <a:prstGeom prst="rect">
            <a:avLst/>
          </a:prstGeom>
          <a:noFill/>
        </p:spPr>
        <p:txBody>
          <a:bodyPr wrap="square">
            <a:spAutoFit/>
          </a:bodyPr>
          <a:lstStyle/>
          <a:p>
            <a:r>
              <a:rPr lang="en-US" altLang="zh-CN" sz="2800" i="0" dirty="0">
                <a:effectLst/>
                <a:latin typeface="+mn-ea"/>
                <a:ea typeface="+mn-ea"/>
              </a:rPr>
              <a:t>template &lt;class InputIterator1, class InputIterator2, class </a:t>
            </a:r>
            <a:r>
              <a:rPr lang="en-US" altLang="zh-CN" sz="2800" i="0" dirty="0" err="1">
                <a:effectLst/>
                <a:latin typeface="+mn-ea"/>
                <a:ea typeface="+mn-ea"/>
              </a:rPr>
              <a:t>OutputIterator</a:t>
            </a:r>
            <a:r>
              <a:rPr lang="en-US" altLang="zh-CN" sz="2800" i="0" dirty="0">
                <a:effectLst/>
                <a:latin typeface="+mn-ea"/>
                <a:ea typeface="+mn-ea"/>
              </a:rPr>
              <a:t>&gt; </a:t>
            </a:r>
            <a:r>
              <a:rPr lang="en-US" altLang="zh-CN" sz="2800" i="0" dirty="0" err="1">
                <a:effectLst/>
                <a:latin typeface="+mn-ea"/>
                <a:ea typeface="+mn-ea"/>
              </a:rPr>
              <a:t>OutputIterator</a:t>
            </a:r>
            <a:r>
              <a:rPr lang="en-US" altLang="zh-CN" sz="2800" i="0" dirty="0">
                <a:effectLst/>
                <a:latin typeface="+mn-ea"/>
                <a:ea typeface="+mn-ea"/>
              </a:rPr>
              <a:t> </a:t>
            </a:r>
            <a:r>
              <a:rPr lang="en-US" altLang="zh-CN" sz="2800" i="0" dirty="0">
                <a:solidFill>
                  <a:srgbClr val="FF0000"/>
                </a:solidFill>
                <a:effectLst/>
                <a:latin typeface="+mn-ea"/>
                <a:ea typeface="+mn-ea"/>
              </a:rPr>
              <a:t>merge</a:t>
            </a:r>
            <a:r>
              <a:rPr lang="en-US" altLang="zh-CN" sz="2800" i="0" dirty="0">
                <a:effectLst/>
                <a:latin typeface="+mn-ea"/>
                <a:ea typeface="+mn-ea"/>
              </a:rPr>
              <a:t> (InputIterator1 first1, InputIterator1 last1, InputIterator2 first2, InputIterator2 last2, </a:t>
            </a:r>
            <a:r>
              <a:rPr lang="en-US" altLang="zh-CN" sz="2800" i="0" dirty="0" err="1">
                <a:effectLst/>
                <a:latin typeface="+mn-ea"/>
                <a:ea typeface="+mn-ea"/>
              </a:rPr>
              <a:t>OutputIterator</a:t>
            </a:r>
            <a:r>
              <a:rPr lang="en-US" altLang="zh-CN" sz="2800" i="0" dirty="0">
                <a:effectLst/>
                <a:latin typeface="+mn-ea"/>
                <a:ea typeface="+mn-ea"/>
              </a:rPr>
              <a:t> result);</a:t>
            </a:r>
          </a:p>
          <a:p>
            <a:endParaRPr lang="en-US" altLang="zh-CN" sz="2800" i="0" dirty="0"/>
          </a:p>
          <a:p>
            <a:r>
              <a:rPr lang="en-US" altLang="zh-CN" sz="2800" i="0" dirty="0">
                <a:effectLst/>
              </a:rPr>
              <a:t> </a:t>
            </a:r>
          </a:p>
        </p:txBody>
      </p:sp>
      <p:sp>
        <p:nvSpPr>
          <p:cNvPr id="7" name="文本框 6">
            <a:extLst>
              <a:ext uri="{FF2B5EF4-FFF2-40B4-BE49-F238E27FC236}">
                <a16:creationId xmlns:a16="http://schemas.microsoft.com/office/drawing/2014/main" id="{9EDB1274-F079-4C36-9D7E-178D5B19DD32}"/>
              </a:ext>
            </a:extLst>
          </p:cNvPr>
          <p:cNvSpPr txBox="1"/>
          <p:nvPr/>
        </p:nvSpPr>
        <p:spPr>
          <a:xfrm>
            <a:off x="611560" y="4365104"/>
            <a:ext cx="7488832" cy="523220"/>
          </a:xfrm>
          <a:prstGeom prst="rect">
            <a:avLst/>
          </a:prstGeom>
          <a:noFill/>
        </p:spPr>
        <p:txBody>
          <a:bodyPr wrap="square" rtlCol="0">
            <a:spAutoFit/>
          </a:bodyPr>
          <a:lstStyle/>
          <a:p>
            <a:r>
              <a:rPr lang="zh-CN" altLang="en-US" sz="2800" b="0" i="0" dirty="0">
                <a:latin typeface="+mn-ea"/>
                <a:ea typeface="+mn-ea"/>
              </a:rPr>
              <a:t>有序表合并。</a:t>
            </a:r>
            <a:r>
              <a:rPr lang="en-US" altLang="zh-CN" sz="2800" b="0" i="0" dirty="0">
                <a:latin typeface="+mn-ea"/>
                <a:ea typeface="+mn-ea"/>
              </a:rPr>
              <a:t>#include &lt;algorithm&gt;</a:t>
            </a:r>
            <a:endParaRPr lang="zh-CN" altLang="en-US" b="0" dirty="0">
              <a:latin typeface="+mn-ea"/>
              <a:ea typeface="+mn-ea"/>
            </a:endParaRPr>
          </a:p>
        </p:txBody>
      </p:sp>
      <p:sp>
        <p:nvSpPr>
          <p:cNvPr id="12" name="文本框 11">
            <a:extLst>
              <a:ext uri="{FF2B5EF4-FFF2-40B4-BE49-F238E27FC236}">
                <a16:creationId xmlns:a16="http://schemas.microsoft.com/office/drawing/2014/main" id="{71B7EAC4-2039-44A4-921E-BD7F26EDE88B}"/>
              </a:ext>
            </a:extLst>
          </p:cNvPr>
          <p:cNvSpPr txBox="1"/>
          <p:nvPr/>
        </p:nvSpPr>
        <p:spPr>
          <a:xfrm>
            <a:off x="683568" y="4994012"/>
            <a:ext cx="8458200" cy="523220"/>
          </a:xfrm>
          <a:prstGeom prst="rect">
            <a:avLst/>
          </a:prstGeom>
          <a:noFill/>
        </p:spPr>
        <p:txBody>
          <a:bodyPr wrap="square">
            <a:spAutoFit/>
          </a:bodyPr>
          <a:lstStyle/>
          <a:p>
            <a:r>
              <a:rPr lang="zh-CN" altLang="en-US" sz="2800" b="0" i="0" dirty="0">
                <a:latin typeface="黑体" panose="02010609060101010101" pitchFamily="49" charset="-122"/>
                <a:ea typeface="黑体" panose="02010609060101010101" pitchFamily="49" charset="-122"/>
              </a:rPr>
              <a:t>归并排序</a:t>
            </a:r>
          </a:p>
        </p:txBody>
      </p:sp>
    </p:spTree>
    <p:extLst>
      <p:ext uri="{BB962C8B-B14F-4D97-AF65-F5344CB8AC3E}">
        <p14:creationId xmlns:p14="http://schemas.microsoft.com/office/powerpoint/2010/main" val="302528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502FF17F-43F3-4E57-A794-0C4C892A2EBE}"/>
              </a:ext>
            </a:extLst>
          </p:cNvPr>
          <p:cNvSpPr>
            <a:spLocks noGrp="1" noChangeArrowheads="1"/>
          </p:cNvSpPr>
          <p:nvPr>
            <p:ph type="title" idx="4294967295"/>
          </p:nvPr>
        </p:nvSpPr>
        <p:spPr>
          <a:xfrm>
            <a:off x="565720" y="1268760"/>
            <a:ext cx="5715000" cy="685800"/>
          </a:xfrm>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zh-CN" altLang="en-US" sz="3200" dirty="0">
                <a:latin typeface="黑体" panose="02010609060101010101" pitchFamily="49" charset="-122"/>
                <a:ea typeface="黑体" panose="02010609060101010101" pitchFamily="49" charset="-122"/>
                <a:sym typeface="黑体" panose="02010609060101010101" pitchFamily="49" charset="-122"/>
              </a:rPr>
              <a:t>一、归并</a:t>
            </a:r>
            <a:endParaRPr lang="en-US" altLang="zh-CN" sz="3200" dirty="0">
              <a:latin typeface="黑体" panose="02010609060101010101" pitchFamily="49" charset="-122"/>
              <a:ea typeface="黑体" panose="02010609060101010101" pitchFamily="49" charset="-122"/>
              <a:sym typeface="黑体" panose="02010609060101010101" pitchFamily="49" charset="-122"/>
            </a:endParaRPr>
          </a:p>
        </p:txBody>
      </p:sp>
      <p:sp>
        <p:nvSpPr>
          <p:cNvPr id="66563" name="Text Box 3">
            <a:extLst>
              <a:ext uri="{FF2B5EF4-FFF2-40B4-BE49-F238E27FC236}">
                <a16:creationId xmlns:a16="http://schemas.microsoft.com/office/drawing/2014/main" id="{72ECA5B5-90C0-4B3C-89D8-20D2A58BCD14}"/>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CD79CF65-D162-47D5-8568-8B8E0FA8CBDB}" type="slidenum">
              <a:rPr lang="zh-CN" altLang="en-US" sz="2400">
                <a:solidFill>
                  <a:srgbClr val="000000"/>
                </a:solidFill>
              </a:rPr>
              <a:pPr algn="r" eaLnBrk="1" hangingPunct="1">
                <a:spcBef>
                  <a:spcPct val="50000"/>
                </a:spcBef>
                <a:buClrTx/>
                <a:buSzTx/>
                <a:buFont typeface="Arial" panose="020B0604020202020204" pitchFamily="34" charset="0"/>
                <a:buNone/>
              </a:pPr>
              <a:t>90</a:t>
            </a:fld>
            <a:endParaRPr lang="en-US" altLang="zh-CN" sz="2400"/>
          </a:p>
        </p:txBody>
      </p:sp>
      <p:sp>
        <p:nvSpPr>
          <p:cNvPr id="66565" name="Rectangle 5">
            <a:extLst>
              <a:ext uri="{FF2B5EF4-FFF2-40B4-BE49-F238E27FC236}">
                <a16:creationId xmlns:a16="http://schemas.microsoft.com/office/drawing/2014/main" id="{13FA8BCD-2FA9-4EFA-8E71-D6BA8D17D50F}"/>
              </a:ext>
            </a:extLst>
          </p:cNvPr>
          <p:cNvSpPr>
            <a:spLocks noGrp="1" noChangeArrowheads="1"/>
          </p:cNvSpPr>
          <p:nvPr>
            <p:ph type="body" idx="4294967295"/>
          </p:nvPr>
        </p:nvSpPr>
        <p:spPr>
          <a:xfrm>
            <a:off x="489520" y="2106960"/>
            <a:ext cx="8763000" cy="1034008"/>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spcBef>
                <a:spcPct val="30000"/>
              </a:spcBef>
              <a:buClr>
                <a:schemeClr val="tx2"/>
              </a:buClr>
              <a:buSzPct val="50000"/>
              <a:buNone/>
            </a:pPr>
            <a:r>
              <a:rPr lang="zh-CN" altLang="zh-CN" dirty="0">
                <a:latin typeface="黑体" panose="02010609060101010101" pitchFamily="49" charset="-122"/>
                <a:ea typeface="黑体" panose="02010609060101010101" pitchFamily="49" charset="-122"/>
                <a:sym typeface="黑体" panose="02010609060101010101" pitchFamily="49" charset="-122"/>
              </a:rPr>
              <a:t>归并是将两个或两个以上的有序表合并成一个新的有序表。</a:t>
            </a:r>
            <a:endParaRPr lang="zh-CN" altLang="zh-CN" dirty="0"/>
          </a:p>
        </p:txBody>
      </p:sp>
      <p:sp>
        <p:nvSpPr>
          <p:cNvPr id="2" name="Text Box 4">
            <a:extLst>
              <a:ext uri="{FF2B5EF4-FFF2-40B4-BE49-F238E27FC236}">
                <a16:creationId xmlns:a16="http://schemas.microsoft.com/office/drawing/2014/main" id="{53FC6060-DF73-4DC3-8474-C8DEFE270291}"/>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第五节　归并排序</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3">
            <a:extLst>
              <a:ext uri="{FF2B5EF4-FFF2-40B4-BE49-F238E27FC236}">
                <a16:creationId xmlns:a16="http://schemas.microsoft.com/office/drawing/2014/main" id="{620B2AA4-C7F7-4F28-AA87-EC5557727A40}"/>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1D299CA6-5EDB-4F64-A82F-A1D720A2D36B}" type="slidenum">
              <a:rPr lang="zh-CN" altLang="en-US" sz="2400">
                <a:solidFill>
                  <a:srgbClr val="000000"/>
                </a:solidFill>
              </a:rPr>
              <a:pPr algn="r" eaLnBrk="1" hangingPunct="1">
                <a:spcBef>
                  <a:spcPct val="50000"/>
                </a:spcBef>
                <a:buClrTx/>
                <a:buSzTx/>
                <a:buFont typeface="Arial" panose="020B0604020202020204" pitchFamily="34" charset="0"/>
                <a:buNone/>
              </a:pPr>
              <a:t>91</a:t>
            </a:fld>
            <a:endParaRPr lang="en-US" altLang="zh-CN" sz="2400"/>
          </a:p>
        </p:txBody>
      </p:sp>
      <p:grpSp>
        <p:nvGrpSpPr>
          <p:cNvPr id="67591" name="Group 13">
            <a:extLst>
              <a:ext uri="{FF2B5EF4-FFF2-40B4-BE49-F238E27FC236}">
                <a16:creationId xmlns:a16="http://schemas.microsoft.com/office/drawing/2014/main" id="{484D479C-BCC6-424D-B22D-2E1A267FF433}"/>
              </a:ext>
            </a:extLst>
          </p:cNvPr>
          <p:cNvGrpSpPr>
            <a:grpSpLocks/>
          </p:cNvGrpSpPr>
          <p:nvPr/>
        </p:nvGrpSpPr>
        <p:grpSpPr bwMode="auto">
          <a:xfrm>
            <a:off x="3446528" y="1218145"/>
            <a:ext cx="5486400" cy="1382713"/>
            <a:chOff x="0" y="0"/>
            <a:chExt cx="3456" cy="871"/>
          </a:xfrm>
        </p:grpSpPr>
        <p:sp>
          <p:nvSpPr>
            <p:cNvPr id="67592" name="Rectangle 8">
              <a:extLst>
                <a:ext uri="{FF2B5EF4-FFF2-40B4-BE49-F238E27FC236}">
                  <a16:creationId xmlns:a16="http://schemas.microsoft.com/office/drawing/2014/main" id="{31466C68-D21D-47A5-BC74-3062A156B961}"/>
                </a:ext>
              </a:extLst>
            </p:cNvPr>
            <p:cNvSpPr>
              <a:spLocks noChangeArrowheads="1"/>
            </p:cNvSpPr>
            <p:nvPr/>
          </p:nvSpPr>
          <p:spPr bwMode="auto">
            <a:xfrm>
              <a:off x="864" y="192"/>
              <a:ext cx="1056" cy="240"/>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67593" name="Rectangle 9">
              <a:extLst>
                <a:ext uri="{FF2B5EF4-FFF2-40B4-BE49-F238E27FC236}">
                  <a16:creationId xmlns:a16="http://schemas.microsoft.com/office/drawing/2014/main" id="{AAD96022-92E5-4086-8CC2-42AF1014799B}"/>
                </a:ext>
              </a:extLst>
            </p:cNvPr>
            <p:cNvSpPr>
              <a:spLocks noChangeArrowheads="1"/>
            </p:cNvSpPr>
            <p:nvPr/>
          </p:nvSpPr>
          <p:spPr bwMode="auto">
            <a:xfrm>
              <a:off x="1920" y="192"/>
              <a:ext cx="1488" cy="240"/>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67594" name="Rectangle 10">
              <a:extLst>
                <a:ext uri="{FF2B5EF4-FFF2-40B4-BE49-F238E27FC236}">
                  <a16:creationId xmlns:a16="http://schemas.microsoft.com/office/drawing/2014/main" id="{826A0D5D-B856-4509-B8F1-94D0B42E9784}"/>
                </a:ext>
              </a:extLst>
            </p:cNvPr>
            <p:cNvSpPr>
              <a:spLocks noChangeArrowheads="1"/>
            </p:cNvSpPr>
            <p:nvPr/>
          </p:nvSpPr>
          <p:spPr bwMode="auto">
            <a:xfrm>
              <a:off x="864" y="528"/>
              <a:ext cx="2544" cy="240"/>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spcBef>
                  <a:spcPct val="0"/>
                </a:spcBef>
                <a:buClrTx/>
                <a:buSzTx/>
                <a:buFont typeface="Arial" panose="020B0604020202020204" pitchFamily="34" charset="0"/>
                <a:buNone/>
              </a:pPr>
              <a:endParaRPr lang="zh-CN" altLang="zh-CN" sz="2400" i="0">
                <a:solidFill>
                  <a:srgbClr val="000000"/>
                </a:solidFill>
              </a:endParaRPr>
            </a:p>
          </p:txBody>
        </p:sp>
        <p:sp>
          <p:nvSpPr>
            <p:cNvPr id="67595" name="Text Box 11">
              <a:extLst>
                <a:ext uri="{FF2B5EF4-FFF2-40B4-BE49-F238E27FC236}">
                  <a16:creationId xmlns:a16="http://schemas.microsoft.com/office/drawing/2014/main" id="{E37EA1EB-1D1F-4484-8A08-9FCC27D3894F}"/>
                </a:ext>
              </a:extLst>
            </p:cNvPr>
            <p:cNvSpPr>
              <a:spLocks noChangeArrowheads="1"/>
            </p:cNvSpPr>
            <p:nvPr/>
          </p:nvSpPr>
          <p:spPr bwMode="auto">
            <a:xfrm>
              <a:off x="768" y="0"/>
              <a:ext cx="268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50000"/>
                </a:spcBef>
                <a:buClrTx/>
                <a:buSzTx/>
                <a:buFont typeface="Arial" panose="020B0604020202020204" pitchFamily="34" charset="0"/>
                <a:buNone/>
              </a:pPr>
              <a:r>
                <a:rPr lang="en-US" altLang="zh-CN" sz="1600" i="0">
                  <a:solidFill>
                    <a:srgbClr val="AC549B"/>
                  </a:solidFill>
                </a:rPr>
                <a:t>Left	          mid		right</a:t>
              </a:r>
              <a:endParaRPr lang="zh-CN" altLang="en-US" sz="2400" i="0"/>
            </a:p>
          </p:txBody>
        </p:sp>
        <p:sp>
          <p:nvSpPr>
            <p:cNvPr id="67596" name="Text Box 12">
              <a:extLst>
                <a:ext uri="{FF2B5EF4-FFF2-40B4-BE49-F238E27FC236}">
                  <a16:creationId xmlns:a16="http://schemas.microsoft.com/office/drawing/2014/main" id="{031AC884-E998-4141-A3E3-B7565A911190}"/>
                </a:ext>
              </a:extLst>
            </p:cNvPr>
            <p:cNvSpPr>
              <a:spLocks noChangeArrowheads="1"/>
            </p:cNvSpPr>
            <p:nvPr/>
          </p:nvSpPr>
          <p:spPr bwMode="auto">
            <a:xfrm>
              <a:off x="0" y="192"/>
              <a:ext cx="816"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0"/>
                </a:spcBef>
                <a:buClrTx/>
                <a:buSzTx/>
                <a:buFont typeface="Arial" panose="020B0604020202020204" pitchFamily="34" charset="0"/>
                <a:buNone/>
              </a:pPr>
              <a:r>
                <a:rPr lang="en-US" altLang="zh-CN" sz="1600" i="0">
                  <a:solidFill>
                    <a:srgbClr val="CC0066"/>
                  </a:solidFill>
                </a:rPr>
                <a:t>InitList</a:t>
              </a:r>
              <a:endParaRPr lang="zh-CN" altLang="en-US" sz="1600" i="0">
                <a:solidFill>
                  <a:srgbClr val="CC0066"/>
                </a:solidFill>
              </a:endParaRPr>
            </a:p>
            <a:p>
              <a:pPr algn="r" eaLnBrk="1" hangingPunct="1">
                <a:spcBef>
                  <a:spcPct val="0"/>
                </a:spcBef>
                <a:buClrTx/>
                <a:buSzTx/>
                <a:buFont typeface="Arial" panose="020B0604020202020204" pitchFamily="34" charset="0"/>
                <a:buNone/>
              </a:pPr>
              <a:endParaRPr lang="zh-CN" altLang="en-US" sz="1600" i="0">
                <a:solidFill>
                  <a:srgbClr val="CC0066"/>
                </a:solidFill>
              </a:endParaRPr>
            </a:p>
            <a:p>
              <a:pPr algn="r" eaLnBrk="1" hangingPunct="1">
                <a:spcBef>
                  <a:spcPct val="0"/>
                </a:spcBef>
                <a:buClrTx/>
                <a:buSzTx/>
                <a:buFont typeface="Arial" panose="020B0604020202020204" pitchFamily="34" charset="0"/>
                <a:buNone/>
              </a:pPr>
              <a:r>
                <a:rPr lang="en-US" altLang="zh-CN" sz="1600" i="0">
                  <a:solidFill>
                    <a:srgbClr val="CC0066"/>
                  </a:solidFill>
                </a:rPr>
                <a:t>mergedList</a:t>
              </a:r>
              <a:endParaRPr lang="zh-CN" altLang="en-US" sz="2400" i="0"/>
            </a:p>
          </p:txBody>
        </p:sp>
      </p:grpSp>
      <p:sp>
        <p:nvSpPr>
          <p:cNvPr id="2" name="Text Box 4">
            <a:extLst>
              <a:ext uri="{FF2B5EF4-FFF2-40B4-BE49-F238E27FC236}">
                <a16:creationId xmlns:a16="http://schemas.microsoft.com/office/drawing/2014/main" id="{F28E43B7-FA42-41FA-94B4-7C72B160150C}"/>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二、两路归并</a:t>
            </a:r>
          </a:p>
        </p:txBody>
      </p:sp>
      <p:sp>
        <p:nvSpPr>
          <p:cNvPr id="4" name="文本框 3">
            <a:extLst>
              <a:ext uri="{FF2B5EF4-FFF2-40B4-BE49-F238E27FC236}">
                <a16:creationId xmlns:a16="http://schemas.microsoft.com/office/drawing/2014/main" id="{6ADD740F-EE14-C60B-C895-BAF4396E92E3}"/>
              </a:ext>
            </a:extLst>
          </p:cNvPr>
          <p:cNvSpPr txBox="1"/>
          <p:nvPr/>
        </p:nvSpPr>
        <p:spPr>
          <a:xfrm>
            <a:off x="611560" y="2648138"/>
            <a:ext cx="8245168" cy="5016758"/>
          </a:xfrm>
          <a:prstGeom prst="rect">
            <a:avLst/>
          </a:prstGeom>
          <a:noFill/>
        </p:spPr>
        <p:txBody>
          <a:bodyPr wrap="square">
            <a:spAutoFit/>
          </a:bodyPr>
          <a:lstStyle/>
          <a:p>
            <a:r>
              <a:rPr lang="en-US" altLang="zh-CN" sz="2000" b="0" i="0" dirty="0">
                <a:solidFill>
                  <a:srgbClr val="0000FF"/>
                </a:solidFill>
                <a:effectLst/>
                <a:latin typeface="+mn-ea"/>
                <a:ea typeface="+mn-ea"/>
              </a:rPr>
              <a:t>void</a:t>
            </a:r>
            <a:r>
              <a:rPr lang="en-US" altLang="zh-CN" sz="2000" b="0" i="0" dirty="0">
                <a:solidFill>
                  <a:srgbClr val="000000"/>
                </a:solidFill>
                <a:effectLst/>
                <a:latin typeface="+mn-ea"/>
                <a:ea typeface="+mn-ea"/>
              </a:rPr>
              <a:t> </a:t>
            </a:r>
            <a:r>
              <a:rPr lang="en-US" altLang="zh-CN" sz="2000" b="0" i="0" dirty="0">
                <a:solidFill>
                  <a:srgbClr val="795E26"/>
                </a:solidFill>
                <a:effectLst/>
                <a:latin typeface="+mn-ea"/>
                <a:ea typeface="+mn-ea"/>
              </a:rPr>
              <a:t>merge</a:t>
            </a:r>
            <a:r>
              <a:rPr lang="en-US" altLang="zh-CN" sz="2000" b="0" i="0" dirty="0">
                <a:solidFill>
                  <a:srgbClr val="000000"/>
                </a:solidFill>
                <a:effectLst/>
                <a:latin typeface="+mn-ea"/>
                <a:ea typeface="+mn-ea"/>
              </a:rPr>
              <a:t>(</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InitList</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mergedList</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left</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right</a:t>
            </a:r>
            <a:r>
              <a:rPr lang="en-US" altLang="zh-CN" sz="2000" b="0" i="0" dirty="0">
                <a:solidFill>
                  <a:srgbClr val="000000"/>
                </a:solidFill>
                <a:effectLst/>
                <a:latin typeface="+mn-ea"/>
                <a:ea typeface="+mn-ea"/>
              </a:rPr>
              <a:t>)   </a:t>
            </a:r>
            <a:r>
              <a:rPr lang="en-US" altLang="zh-CN" sz="2000" b="0" i="0" dirty="0">
                <a:solidFill>
                  <a:srgbClr val="008000"/>
                </a:solidFill>
                <a:latin typeface="+mn-ea"/>
                <a:ea typeface="+mn-ea"/>
              </a:rPr>
              <a:t>// [</a:t>
            </a:r>
            <a:r>
              <a:rPr lang="en-US" altLang="zh-CN" sz="2000" b="0" i="0" dirty="0" err="1">
                <a:solidFill>
                  <a:srgbClr val="008000"/>
                </a:solidFill>
                <a:latin typeface="+mn-ea"/>
                <a:ea typeface="+mn-ea"/>
              </a:rPr>
              <a:t>left,right</a:t>
            </a:r>
            <a:r>
              <a:rPr lang="en-US" altLang="zh-CN" sz="2000" b="0" i="0" dirty="0">
                <a:solidFill>
                  <a:srgbClr val="008000"/>
                </a:solidFill>
                <a:latin typeface="+mn-ea"/>
                <a:ea typeface="+mn-ea"/>
              </a:rPr>
              <a:t>)</a:t>
            </a:r>
          </a:p>
          <a:p>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left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k</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left</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while</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&lt; </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 &amp;&amp; </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&lt; </a:t>
            </a:r>
            <a:r>
              <a:rPr lang="en-US" altLang="zh-CN" sz="2000" b="0" i="0" dirty="0">
                <a:solidFill>
                  <a:srgbClr val="001080"/>
                </a:solidFill>
                <a:effectLst/>
                <a:latin typeface="+mn-ea"/>
                <a:ea typeface="+mn-ea"/>
              </a:rPr>
              <a:t>right</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两两比较将较小的并入</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InitList</a:t>
            </a:r>
            <a:r>
              <a:rPr lang="en-US" altLang="zh-CN" sz="2000" b="0" i="0" dirty="0">
                <a:solidFill>
                  <a:srgbClr val="000000"/>
                </a:solidFill>
                <a:effectLst/>
                <a:latin typeface="+mn-ea"/>
                <a:ea typeface="+mn-ea"/>
              </a:rPr>
              <a:t>[</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&lt;= </a:t>
            </a:r>
            <a:r>
              <a:rPr lang="en-US" altLang="zh-CN" sz="2000" b="0" i="0" dirty="0" err="1">
                <a:solidFill>
                  <a:srgbClr val="001080"/>
                </a:solidFill>
                <a:effectLst/>
                <a:latin typeface="+mn-ea"/>
                <a:ea typeface="+mn-ea"/>
              </a:rPr>
              <a:t>InitList</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mergedList</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k</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InitList</a:t>
            </a:r>
            <a:r>
              <a:rPr lang="en-US" altLang="zh-CN" sz="2000" b="0" i="0" dirty="0">
                <a:solidFill>
                  <a:srgbClr val="000000"/>
                </a:solidFill>
                <a:effectLst/>
                <a:latin typeface="+mn-ea"/>
                <a:ea typeface="+mn-ea"/>
              </a:rPr>
              <a:t>[</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else</a:t>
            </a:r>
            <a:endParaRPr lang="en-US" altLang="zh-CN" sz="2000" b="0" i="0" dirty="0">
              <a:solidFill>
                <a:srgbClr val="000000"/>
              </a:solidFill>
              <a:effectLst/>
              <a:latin typeface="+mn-ea"/>
              <a:ea typeface="+mn-ea"/>
            </a:endParaRPr>
          </a:p>
          <a:p>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mergedList</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k</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InitList</a:t>
            </a:r>
            <a:r>
              <a:rPr lang="en-US" altLang="zh-CN" sz="2000" b="0" i="0" dirty="0">
                <a:solidFill>
                  <a:srgbClr val="000000"/>
                </a:solidFill>
                <a:effectLst/>
                <a:latin typeface="+mn-ea"/>
                <a:ea typeface="+mn-ea"/>
              </a:rPr>
              <a:t>[</a:t>
            </a:r>
            <a:r>
              <a:rPr lang="en-US" altLang="zh-CN" sz="2000" b="0" i="0" dirty="0" err="1">
                <a:solidFill>
                  <a:srgbClr val="001080"/>
                </a:solidFill>
                <a:effectLst/>
                <a:latin typeface="+mn-ea"/>
                <a:ea typeface="+mn-ea"/>
              </a:rPr>
              <a:t>j</a:t>
            </a:r>
            <a:r>
              <a:rPr lang="en-US" altLang="zh-CN" sz="2000" b="0" i="0" dirty="0" err="1">
                <a:solidFill>
                  <a:srgbClr val="000000"/>
                </a:solidFill>
                <a:effectLst/>
                <a:latin typeface="+mn-ea"/>
                <a:ea typeface="+mn-ea"/>
              </a:rPr>
              <a:t>++</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while</a:t>
            </a:r>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 &lt; </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将</a:t>
            </a:r>
            <a:r>
              <a:rPr lang="en-US" altLang="zh-CN" sz="2000" b="0" i="0" dirty="0">
                <a:solidFill>
                  <a:srgbClr val="008000"/>
                </a:solidFill>
                <a:effectLst/>
                <a:latin typeface="+mn-ea"/>
                <a:ea typeface="+mn-ea"/>
              </a:rPr>
              <a:t>mid</a:t>
            </a:r>
            <a:r>
              <a:rPr lang="zh-CN" altLang="en-US" sz="2000" b="0" i="0" dirty="0">
                <a:solidFill>
                  <a:srgbClr val="008000"/>
                </a:solidFill>
                <a:effectLst/>
                <a:latin typeface="+mn-ea"/>
                <a:ea typeface="+mn-ea"/>
              </a:rPr>
              <a:t>前剩余的并入</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err="1">
                <a:solidFill>
                  <a:srgbClr val="001080"/>
                </a:solidFill>
                <a:effectLst/>
                <a:latin typeface="+mn-ea"/>
                <a:ea typeface="+mn-ea"/>
              </a:rPr>
              <a:t>mergedList</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k</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InitList</a:t>
            </a:r>
            <a:r>
              <a:rPr lang="en-US" altLang="zh-CN" sz="2000" b="0" i="0" dirty="0">
                <a:solidFill>
                  <a:srgbClr val="000000"/>
                </a:solidFill>
                <a:effectLst/>
                <a:latin typeface="+mn-ea"/>
                <a:ea typeface="+mn-ea"/>
              </a:rPr>
              <a:t>[</a:t>
            </a:r>
            <a:r>
              <a:rPr lang="en-US" altLang="zh-CN" sz="2000" b="0" i="0" dirty="0" err="1">
                <a:solidFill>
                  <a:srgbClr val="001080"/>
                </a:solidFill>
                <a:effectLst/>
                <a:latin typeface="+mn-ea"/>
                <a:ea typeface="+mn-ea"/>
              </a:rPr>
              <a:t>i</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while</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j</a:t>
            </a:r>
            <a:r>
              <a:rPr lang="en-US" altLang="zh-CN" sz="2000" b="0" i="0" dirty="0">
                <a:solidFill>
                  <a:srgbClr val="000000"/>
                </a:solidFill>
                <a:effectLst/>
                <a:latin typeface="+mn-ea"/>
                <a:ea typeface="+mn-ea"/>
              </a:rPr>
              <a:t> &lt; </a:t>
            </a:r>
            <a:r>
              <a:rPr lang="en-US" altLang="zh-CN" sz="2000" b="0" i="0" dirty="0">
                <a:solidFill>
                  <a:srgbClr val="001080"/>
                </a:solidFill>
                <a:effectLst/>
                <a:latin typeface="+mn-ea"/>
                <a:ea typeface="+mn-ea"/>
              </a:rPr>
              <a:t>right</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将</a:t>
            </a:r>
            <a:r>
              <a:rPr lang="en-US" altLang="zh-CN" sz="2000" b="0" i="0" dirty="0">
                <a:solidFill>
                  <a:srgbClr val="008000"/>
                </a:solidFill>
                <a:effectLst/>
                <a:latin typeface="+mn-ea"/>
                <a:ea typeface="+mn-ea"/>
              </a:rPr>
              <a:t>mid</a:t>
            </a:r>
            <a:r>
              <a:rPr lang="zh-CN" altLang="en-US" sz="2000" b="0" i="0" dirty="0">
                <a:solidFill>
                  <a:srgbClr val="008000"/>
                </a:solidFill>
                <a:effectLst/>
                <a:latin typeface="+mn-ea"/>
                <a:ea typeface="+mn-ea"/>
              </a:rPr>
              <a:t>后剩余的并入</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err="1">
                <a:solidFill>
                  <a:srgbClr val="001080"/>
                </a:solidFill>
                <a:effectLst/>
                <a:latin typeface="+mn-ea"/>
                <a:ea typeface="+mn-ea"/>
              </a:rPr>
              <a:t>mergedList</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k</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InitList</a:t>
            </a:r>
            <a:r>
              <a:rPr lang="en-US" altLang="zh-CN" sz="2000" b="0" i="0" dirty="0">
                <a:solidFill>
                  <a:srgbClr val="000000"/>
                </a:solidFill>
                <a:effectLst/>
                <a:latin typeface="+mn-ea"/>
                <a:ea typeface="+mn-ea"/>
              </a:rPr>
              <a:t>[</a:t>
            </a:r>
            <a:r>
              <a:rPr lang="en-US" altLang="zh-CN" sz="2000" b="0" i="0" dirty="0" err="1">
                <a:solidFill>
                  <a:srgbClr val="001080"/>
                </a:solidFill>
                <a:effectLst/>
                <a:latin typeface="+mn-ea"/>
                <a:ea typeface="+mn-ea"/>
              </a:rPr>
              <a:t>j</a:t>
            </a:r>
            <a:r>
              <a:rPr lang="en-US" altLang="zh-CN" sz="2000" b="0" i="0" dirty="0" err="1">
                <a:solidFill>
                  <a:srgbClr val="000000"/>
                </a:solidFill>
                <a:effectLst/>
                <a:latin typeface="+mn-ea"/>
                <a:ea typeface="+mn-ea"/>
              </a:rPr>
              <a:t>++</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a:p>
            <a:br>
              <a:rPr lang="en-US" altLang="zh-CN" sz="2000" b="0" i="0" dirty="0">
                <a:solidFill>
                  <a:srgbClr val="000000"/>
                </a:solidFill>
                <a:effectLst/>
                <a:latin typeface="+mn-ea"/>
                <a:ea typeface="+mn-ea"/>
              </a:rPr>
            </a:br>
            <a:endParaRPr lang="en-US" altLang="zh-CN" sz="2000" b="0" i="0" dirty="0">
              <a:solidFill>
                <a:srgbClr val="000000"/>
              </a:solidFill>
              <a:effectLst/>
              <a:latin typeface="+mn-ea"/>
              <a:ea typeface="+mn-e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3">
            <a:extLst>
              <a:ext uri="{FF2B5EF4-FFF2-40B4-BE49-F238E27FC236}">
                <a16:creationId xmlns:a16="http://schemas.microsoft.com/office/drawing/2014/main" id="{3B1BF257-988E-4C88-A18C-75695C517B9C}"/>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F2FFC2EE-7FAB-4859-8B30-AA4D8BDA8C7D}" type="slidenum">
              <a:rPr lang="zh-CN" altLang="en-US" sz="2400">
                <a:solidFill>
                  <a:srgbClr val="000000"/>
                </a:solidFill>
              </a:rPr>
              <a:pPr algn="r" eaLnBrk="1" hangingPunct="1">
                <a:spcBef>
                  <a:spcPct val="50000"/>
                </a:spcBef>
                <a:buClrTx/>
                <a:buSzTx/>
                <a:buFont typeface="Arial" panose="020B0604020202020204" pitchFamily="34" charset="0"/>
                <a:buNone/>
              </a:pPr>
              <a:t>92</a:t>
            </a:fld>
            <a:endParaRPr lang="en-US" altLang="zh-CN" sz="2400"/>
          </a:p>
        </p:txBody>
      </p:sp>
      <p:sp>
        <p:nvSpPr>
          <p:cNvPr id="68613" name="Rectangle 5">
            <a:extLst>
              <a:ext uri="{FF2B5EF4-FFF2-40B4-BE49-F238E27FC236}">
                <a16:creationId xmlns:a16="http://schemas.microsoft.com/office/drawing/2014/main" id="{A63EDB18-D29A-49D8-A8DF-FC5FD92B2D94}"/>
              </a:ext>
            </a:extLst>
          </p:cNvPr>
          <p:cNvSpPr>
            <a:spLocks noGrp="1" noChangeArrowheads="1"/>
          </p:cNvSpPr>
          <p:nvPr>
            <p:ph type="body" idx="4294967295"/>
          </p:nvPr>
        </p:nvSpPr>
        <p:spPr>
          <a:xfrm>
            <a:off x="539552" y="1268760"/>
            <a:ext cx="8763000" cy="2376264"/>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假设待归两个有序表长度分别为</a:t>
            </a:r>
            <a:r>
              <a:rPr lang="en-US" altLang="zh-CN" dirty="0">
                <a:latin typeface="黑体" panose="02010609060101010101" pitchFamily="49" charset="-122"/>
                <a:ea typeface="黑体" panose="02010609060101010101" pitchFamily="49" charset="-122"/>
                <a:sym typeface="黑体" panose="02010609060101010101" pitchFamily="49" charset="-122"/>
              </a:rPr>
              <a:t>m</a:t>
            </a:r>
            <a:r>
              <a:rPr lang="zh-CN" altLang="en-US" dirty="0">
                <a:latin typeface="黑体" panose="02010609060101010101" pitchFamily="49" charset="-122"/>
                <a:ea typeface="黑体" panose="02010609060101010101" pitchFamily="49" charset="-122"/>
                <a:sym typeface="黑体" panose="02010609060101010101" pitchFamily="49" charset="-122"/>
              </a:rPr>
              <a:t>和</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zh-CN" altLang="en-US" dirty="0">
                <a:latin typeface="黑体" panose="02010609060101010101" pitchFamily="49" charset="-122"/>
                <a:ea typeface="黑体" panose="02010609060101010101" pitchFamily="49" charset="-122"/>
                <a:sym typeface="黑体" panose="02010609060101010101" pitchFamily="49" charset="-122"/>
              </a:rPr>
              <a:t>则两路归并后，新的有序表长度为</a:t>
            </a:r>
            <a:r>
              <a:rPr lang="en-US" altLang="zh-CN" dirty="0" err="1">
                <a:latin typeface="黑体" panose="02010609060101010101" pitchFamily="49" charset="-122"/>
                <a:ea typeface="黑体" panose="02010609060101010101" pitchFamily="49" charset="-122"/>
                <a:sym typeface="黑体" panose="02010609060101010101" pitchFamily="49" charset="-122"/>
              </a:rPr>
              <a:t>m+n</a:t>
            </a: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两路归并操作至多只需要</a:t>
            </a:r>
            <a:r>
              <a:rPr lang="en-US" altLang="zh-CN" dirty="0" err="1">
                <a:latin typeface="黑体" panose="02010609060101010101" pitchFamily="49" charset="-122"/>
                <a:ea typeface="黑体" panose="02010609060101010101" pitchFamily="49" charset="-122"/>
                <a:sym typeface="黑体" panose="02010609060101010101" pitchFamily="49" charset="-122"/>
              </a:rPr>
              <a:t>m+n</a:t>
            </a:r>
            <a:r>
              <a:rPr lang="zh-CN" altLang="en-US" dirty="0">
                <a:latin typeface="黑体" panose="02010609060101010101" pitchFamily="49" charset="-122"/>
                <a:ea typeface="黑体" panose="02010609060101010101" pitchFamily="49" charset="-122"/>
                <a:sym typeface="黑体" panose="02010609060101010101" pitchFamily="49" charset="-122"/>
              </a:rPr>
              <a:t>次移位和</a:t>
            </a:r>
            <a:r>
              <a:rPr lang="en-US" altLang="zh-CN" dirty="0" err="1">
                <a:latin typeface="黑体" panose="02010609060101010101" pitchFamily="49" charset="-122"/>
                <a:ea typeface="黑体" panose="02010609060101010101" pitchFamily="49" charset="-122"/>
                <a:sym typeface="黑体" panose="02010609060101010101" pitchFamily="49" charset="-122"/>
              </a:rPr>
              <a:t>m+n</a:t>
            </a:r>
            <a:r>
              <a:rPr lang="zh-CN" altLang="en-US" dirty="0">
                <a:latin typeface="黑体" panose="02010609060101010101" pitchFamily="49" charset="-122"/>
                <a:ea typeface="黑体" panose="02010609060101010101" pitchFamily="49" charset="-122"/>
                <a:sym typeface="黑体" panose="02010609060101010101" pitchFamily="49" charset="-122"/>
              </a:rPr>
              <a:t>次比较</a:t>
            </a: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因此两路归并的时间复杂度为</a:t>
            </a:r>
            <a:r>
              <a:rPr lang="en-US" altLang="zh-CN" dirty="0">
                <a:latin typeface="黑体" panose="02010609060101010101" pitchFamily="49" charset="-122"/>
                <a:ea typeface="黑体" panose="02010609060101010101" pitchFamily="49" charset="-122"/>
                <a:sym typeface="黑体" panose="02010609060101010101" pitchFamily="49" charset="-122"/>
              </a:rPr>
              <a:t>O(</a:t>
            </a:r>
            <a:r>
              <a:rPr lang="en-US" altLang="zh-CN" dirty="0" err="1">
                <a:latin typeface="黑体" panose="02010609060101010101" pitchFamily="49" charset="-122"/>
                <a:ea typeface="黑体" panose="02010609060101010101" pitchFamily="49" charset="-122"/>
                <a:sym typeface="黑体" panose="02010609060101010101" pitchFamily="49" charset="-122"/>
              </a:rPr>
              <a:t>m+n</a:t>
            </a:r>
            <a:r>
              <a:rPr lang="en-US" altLang="zh-CN" dirty="0">
                <a:latin typeface="黑体" panose="02010609060101010101" pitchFamily="49" charset="-122"/>
                <a:ea typeface="黑体" panose="02010609060101010101" pitchFamily="49" charset="-122"/>
                <a:sym typeface="黑体" panose="02010609060101010101" pitchFamily="49" charset="-122"/>
              </a:rPr>
              <a:t>)</a:t>
            </a:r>
            <a:endParaRPr lang="zh-CN" altLang="en-US" dirty="0"/>
          </a:p>
        </p:txBody>
      </p:sp>
      <p:sp>
        <p:nvSpPr>
          <p:cNvPr id="2" name="Text Box 4">
            <a:extLst>
              <a:ext uri="{FF2B5EF4-FFF2-40B4-BE49-F238E27FC236}">
                <a16:creationId xmlns:a16="http://schemas.microsoft.com/office/drawing/2014/main" id="{DB38A388-E2DA-437F-9C5D-90E610FC2676}"/>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两路归并算法分析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3">
            <a:extLst>
              <a:ext uri="{FF2B5EF4-FFF2-40B4-BE49-F238E27FC236}">
                <a16:creationId xmlns:a16="http://schemas.microsoft.com/office/drawing/2014/main" id="{06AFA304-79FC-405B-A09D-05AF93073B9D}"/>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53BB6720-0DC6-4B9C-A319-2F2CBE299AA5}" type="slidenum">
              <a:rPr lang="zh-CN" altLang="en-US" sz="2400">
                <a:solidFill>
                  <a:srgbClr val="000000"/>
                </a:solidFill>
              </a:rPr>
              <a:pPr algn="r" eaLnBrk="1" hangingPunct="1">
                <a:spcBef>
                  <a:spcPct val="50000"/>
                </a:spcBef>
                <a:buClrTx/>
                <a:buSzTx/>
                <a:buFont typeface="Arial" panose="020B0604020202020204" pitchFamily="34" charset="0"/>
                <a:buNone/>
              </a:pPr>
              <a:t>93</a:t>
            </a:fld>
            <a:endParaRPr lang="en-US" altLang="zh-CN" sz="2400"/>
          </a:p>
        </p:txBody>
      </p:sp>
      <p:sp>
        <p:nvSpPr>
          <p:cNvPr id="69637" name="Rectangle 5">
            <a:extLst>
              <a:ext uri="{FF2B5EF4-FFF2-40B4-BE49-F238E27FC236}">
                <a16:creationId xmlns:a16="http://schemas.microsoft.com/office/drawing/2014/main" id="{15951944-C890-485A-BF07-25948ED49D5B}"/>
              </a:ext>
            </a:extLst>
          </p:cNvPr>
          <p:cNvSpPr>
            <a:spLocks noGrp="1" noChangeArrowheads="1"/>
          </p:cNvSpPr>
          <p:nvPr>
            <p:ph type="body" idx="4294967295"/>
          </p:nvPr>
        </p:nvSpPr>
        <p:spPr>
          <a:xfrm>
            <a:off x="539552" y="1208976"/>
            <a:ext cx="8763000" cy="2186136"/>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将</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zh-CN" altLang="en-US" dirty="0">
                <a:latin typeface="黑体" panose="02010609060101010101" pitchFamily="49" charset="-122"/>
                <a:ea typeface="黑体" panose="02010609060101010101" pitchFamily="49" charset="-122"/>
                <a:sym typeface="黑体" panose="02010609060101010101" pitchFamily="49" charset="-122"/>
              </a:rPr>
              <a:t>个记录看成是</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zh-CN" altLang="en-US" dirty="0">
                <a:latin typeface="黑体" panose="02010609060101010101" pitchFamily="49" charset="-122"/>
                <a:ea typeface="黑体" panose="02010609060101010101" pitchFamily="49" charset="-122"/>
                <a:sym typeface="黑体" panose="02010609060101010101" pitchFamily="49" charset="-122"/>
              </a:rPr>
              <a:t>个有序序列</a:t>
            </a:r>
          </a:p>
          <a:p>
            <a:pPr eaLnBrk="1" hangingPunct="1">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将前后相邻的两个有序序列归并为一个有序序列(两路归并)</a:t>
            </a:r>
          </a:p>
          <a:p>
            <a:pPr eaLnBrk="1" hangingPunct="1">
              <a:spcBef>
                <a:spcPct val="3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重复做两路归并操作，直到只有一个有序序列为止</a:t>
            </a:r>
            <a:endParaRPr lang="zh-CN" altLang="en-US" dirty="0"/>
          </a:p>
        </p:txBody>
      </p:sp>
      <p:sp>
        <p:nvSpPr>
          <p:cNvPr id="2" name="Text Box 4">
            <a:extLst>
              <a:ext uri="{FF2B5EF4-FFF2-40B4-BE49-F238E27FC236}">
                <a16:creationId xmlns:a16="http://schemas.microsoft.com/office/drawing/2014/main" id="{484E4CC5-F38E-4533-9BB2-776FB6E289BF}"/>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zh-CN" altLang="en-US" sz="4400" i="0" dirty="0">
                <a:solidFill>
                  <a:schemeClr val="tx2"/>
                </a:solidFill>
                <a:ea typeface="隶书" pitchFamily="49" charset="-122"/>
              </a:rPr>
              <a:t>三、</a:t>
            </a:r>
            <a:r>
              <a:rPr lang="en-US" altLang="zh-CN" sz="4400" i="0" dirty="0">
                <a:solidFill>
                  <a:schemeClr val="tx2"/>
                </a:solidFill>
                <a:ea typeface="隶书" pitchFamily="49" charset="-122"/>
              </a:rPr>
              <a:t>2-</a:t>
            </a:r>
            <a:r>
              <a:rPr lang="zh-CN" altLang="en-US" sz="4400" i="0" dirty="0">
                <a:solidFill>
                  <a:schemeClr val="tx2"/>
                </a:solidFill>
                <a:ea typeface="隶书" pitchFamily="49" charset="-122"/>
              </a:rPr>
              <a:t>路归并排序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6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6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3">
            <a:extLst>
              <a:ext uri="{FF2B5EF4-FFF2-40B4-BE49-F238E27FC236}">
                <a16:creationId xmlns:a16="http://schemas.microsoft.com/office/drawing/2014/main" id="{252C659D-9EA1-4E32-9179-474CC7FD6870}"/>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D70D65D3-6347-4AA7-B38B-2514D80234CF}" type="slidenum">
              <a:rPr lang="zh-CN" altLang="en-US" sz="2400">
                <a:solidFill>
                  <a:srgbClr val="000000"/>
                </a:solidFill>
              </a:rPr>
              <a:pPr algn="r" eaLnBrk="1" hangingPunct="1">
                <a:spcBef>
                  <a:spcPct val="50000"/>
                </a:spcBef>
                <a:buClrTx/>
                <a:buSzTx/>
                <a:buFont typeface="Arial" panose="020B0604020202020204" pitchFamily="34" charset="0"/>
                <a:buNone/>
              </a:pPr>
              <a:t>94</a:t>
            </a:fld>
            <a:endParaRPr lang="en-US" altLang="zh-CN" sz="2400"/>
          </a:p>
        </p:txBody>
      </p:sp>
      <p:grpSp>
        <p:nvGrpSpPr>
          <p:cNvPr id="70662" name="Group 8">
            <a:extLst>
              <a:ext uri="{FF2B5EF4-FFF2-40B4-BE49-F238E27FC236}">
                <a16:creationId xmlns:a16="http://schemas.microsoft.com/office/drawing/2014/main" id="{3132B14E-0A46-48EA-A86E-56CC2EF6094B}"/>
              </a:ext>
            </a:extLst>
          </p:cNvPr>
          <p:cNvGrpSpPr>
            <a:grpSpLocks/>
          </p:cNvGrpSpPr>
          <p:nvPr/>
        </p:nvGrpSpPr>
        <p:grpSpPr bwMode="auto">
          <a:xfrm>
            <a:off x="2920578" y="1340768"/>
            <a:ext cx="4603750" cy="914400"/>
            <a:chOff x="0" y="0"/>
            <a:chExt cx="2900" cy="576"/>
          </a:xfrm>
        </p:grpSpPr>
        <p:sp>
          <p:nvSpPr>
            <p:cNvPr id="70685" name="Text Box 9">
              <a:extLst>
                <a:ext uri="{FF2B5EF4-FFF2-40B4-BE49-F238E27FC236}">
                  <a16:creationId xmlns:a16="http://schemas.microsoft.com/office/drawing/2014/main" id="{D7EE6306-A3B7-4312-BBB9-9B651B98D9E4}"/>
                </a:ext>
              </a:extLst>
            </p:cNvPr>
            <p:cNvSpPr>
              <a:spLocks noChangeArrowheads="1"/>
            </p:cNvSpPr>
            <p:nvPr/>
          </p:nvSpPr>
          <p:spPr bwMode="auto">
            <a:xfrm>
              <a:off x="96" y="0"/>
              <a:ext cx="28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0"/>
                </a:spcBef>
                <a:buClrTx/>
                <a:buSzTx/>
                <a:buFont typeface="Arial" panose="020B0604020202020204" pitchFamily="34" charset="0"/>
                <a:buNone/>
              </a:pPr>
              <a:r>
                <a:rPr lang="zh-CN" altLang="en-US" sz="2400" b="1" i="0">
                  <a:latin typeface="Times New Roman" panose="02020603050405020304" pitchFamily="18" charset="0"/>
                  <a:sym typeface="Times New Roman" panose="02020603050405020304" pitchFamily="18" charset="0"/>
                </a:rPr>
                <a:t>0        1        2        3        4        5    </a:t>
              </a:r>
              <a:endParaRPr lang="en-US" altLang="zh-CN" sz="2400" i="0">
                <a:latin typeface="Times New Roman" panose="02020603050405020304" pitchFamily="18" charset="0"/>
                <a:sym typeface="Times New Roman" panose="02020603050405020304" pitchFamily="18" charset="0"/>
              </a:endParaRPr>
            </a:p>
          </p:txBody>
        </p:sp>
        <p:sp>
          <p:nvSpPr>
            <p:cNvPr id="70686" name="Oval 10">
              <a:extLst>
                <a:ext uri="{FF2B5EF4-FFF2-40B4-BE49-F238E27FC236}">
                  <a16:creationId xmlns:a16="http://schemas.microsoft.com/office/drawing/2014/main" id="{58C1B263-699F-4309-A2C0-5335D371BCE3}"/>
                </a:ext>
              </a:extLst>
            </p:cNvPr>
            <p:cNvSpPr>
              <a:spLocks noChangeArrowheads="1"/>
            </p:cNvSpPr>
            <p:nvPr/>
          </p:nvSpPr>
          <p:spPr bwMode="auto">
            <a:xfrm>
              <a:off x="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21</a:t>
              </a:r>
              <a:endParaRPr lang="zh-CN" altLang="en-US" sz="2400" i="0"/>
            </a:p>
          </p:txBody>
        </p:sp>
        <p:sp>
          <p:nvSpPr>
            <p:cNvPr id="70687" name="Oval 11">
              <a:extLst>
                <a:ext uri="{FF2B5EF4-FFF2-40B4-BE49-F238E27FC236}">
                  <a16:creationId xmlns:a16="http://schemas.microsoft.com/office/drawing/2014/main" id="{202A95D0-0058-44F0-B724-0507D6A750E4}"/>
                </a:ext>
              </a:extLst>
            </p:cNvPr>
            <p:cNvSpPr>
              <a:spLocks noChangeArrowheads="1"/>
            </p:cNvSpPr>
            <p:nvPr/>
          </p:nvSpPr>
          <p:spPr bwMode="auto">
            <a:xfrm>
              <a:off x="240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70688" name="Oval 12">
              <a:extLst>
                <a:ext uri="{FF2B5EF4-FFF2-40B4-BE49-F238E27FC236}">
                  <a16:creationId xmlns:a16="http://schemas.microsoft.com/office/drawing/2014/main" id="{44C78900-4767-4941-896A-78AFA43C55B9}"/>
                </a:ext>
              </a:extLst>
            </p:cNvPr>
            <p:cNvSpPr>
              <a:spLocks noChangeArrowheads="1"/>
            </p:cNvSpPr>
            <p:nvPr/>
          </p:nvSpPr>
          <p:spPr bwMode="auto">
            <a:xfrm>
              <a:off x="432"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70689" name="Oval 13">
              <a:extLst>
                <a:ext uri="{FF2B5EF4-FFF2-40B4-BE49-F238E27FC236}">
                  <a16:creationId xmlns:a16="http://schemas.microsoft.com/office/drawing/2014/main" id="{730DA369-61DA-41D0-9976-54B9C346411C}"/>
                </a:ext>
              </a:extLst>
            </p:cNvPr>
            <p:cNvSpPr>
              <a:spLocks noChangeArrowheads="1"/>
            </p:cNvSpPr>
            <p:nvPr/>
          </p:nvSpPr>
          <p:spPr bwMode="auto">
            <a:xfrm>
              <a:off x="96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70690" name="Oval 14">
              <a:extLst>
                <a:ext uri="{FF2B5EF4-FFF2-40B4-BE49-F238E27FC236}">
                  <a16:creationId xmlns:a16="http://schemas.microsoft.com/office/drawing/2014/main" id="{73588B7E-8B82-4FC6-9AA3-071AE3E1641B}"/>
                </a:ext>
              </a:extLst>
            </p:cNvPr>
            <p:cNvSpPr>
              <a:spLocks noChangeArrowheads="1"/>
            </p:cNvSpPr>
            <p:nvPr/>
          </p:nvSpPr>
          <p:spPr bwMode="auto">
            <a:xfrm>
              <a:off x="1488"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70691" name="Oval 15">
              <a:extLst>
                <a:ext uri="{FF2B5EF4-FFF2-40B4-BE49-F238E27FC236}">
                  <a16:creationId xmlns:a16="http://schemas.microsoft.com/office/drawing/2014/main" id="{76ADBCAB-2A55-4399-AD53-309CFDEE669A}"/>
                </a:ext>
              </a:extLst>
            </p:cNvPr>
            <p:cNvSpPr>
              <a:spLocks noChangeArrowheads="1"/>
            </p:cNvSpPr>
            <p:nvPr/>
          </p:nvSpPr>
          <p:spPr bwMode="auto">
            <a:xfrm>
              <a:off x="1920" y="240"/>
              <a:ext cx="336" cy="336"/>
            </a:xfrm>
            <a:prstGeom prst="ellipse">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grpSp>
      <p:sp>
        <p:nvSpPr>
          <p:cNvPr id="70679" name="Oval 18">
            <a:extLst>
              <a:ext uri="{FF2B5EF4-FFF2-40B4-BE49-F238E27FC236}">
                <a16:creationId xmlns:a16="http://schemas.microsoft.com/office/drawing/2014/main" id="{8A1D0E97-6F1A-4F9A-9BDF-72534DC07117}"/>
              </a:ext>
            </a:extLst>
          </p:cNvPr>
          <p:cNvSpPr>
            <a:spLocks noChangeArrowheads="1"/>
          </p:cNvSpPr>
          <p:nvPr/>
        </p:nvSpPr>
        <p:spPr bwMode="auto">
          <a:xfrm>
            <a:off x="2996778" y="2712368"/>
            <a:ext cx="533400" cy="533400"/>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21</a:t>
            </a:r>
            <a:endParaRPr lang="zh-CN" altLang="en-US" sz="2400" i="0" dirty="0"/>
          </a:p>
        </p:txBody>
      </p:sp>
      <p:sp>
        <p:nvSpPr>
          <p:cNvPr id="70680" name="Oval 19">
            <a:extLst>
              <a:ext uri="{FF2B5EF4-FFF2-40B4-BE49-F238E27FC236}">
                <a16:creationId xmlns:a16="http://schemas.microsoft.com/office/drawing/2014/main" id="{3F5E74BE-A262-47F4-807C-1D26566D21DD}"/>
              </a:ext>
            </a:extLst>
          </p:cNvPr>
          <p:cNvSpPr>
            <a:spLocks noChangeArrowheads="1"/>
          </p:cNvSpPr>
          <p:nvPr/>
        </p:nvSpPr>
        <p:spPr bwMode="auto">
          <a:xfrm>
            <a:off x="6120978" y="2712368"/>
            <a:ext cx="533400" cy="533400"/>
          </a:xfrm>
          <a:prstGeom prst="ellipse">
            <a:avLst/>
          </a:prstGeom>
          <a:gradFill rotWithShape="0">
            <a:gsLst>
              <a:gs pos="0">
                <a:srgbClr val="171774"/>
              </a:gs>
              <a:gs pos="50000">
                <a:srgbClr val="3333FF"/>
              </a:gs>
              <a:gs pos="100000">
                <a:srgbClr val="1717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08</a:t>
            </a:r>
            <a:endParaRPr lang="zh-CN" altLang="en-US" sz="2400" i="0" dirty="0"/>
          </a:p>
        </p:txBody>
      </p:sp>
      <p:sp>
        <p:nvSpPr>
          <p:cNvPr id="70681" name="Oval 20">
            <a:extLst>
              <a:ext uri="{FF2B5EF4-FFF2-40B4-BE49-F238E27FC236}">
                <a16:creationId xmlns:a16="http://schemas.microsoft.com/office/drawing/2014/main" id="{9B403D11-8109-44D2-85D6-C9291FDA8A78}"/>
              </a:ext>
            </a:extLst>
          </p:cNvPr>
          <p:cNvSpPr>
            <a:spLocks noChangeArrowheads="1"/>
          </p:cNvSpPr>
          <p:nvPr/>
        </p:nvSpPr>
        <p:spPr bwMode="auto">
          <a:xfrm>
            <a:off x="3682578" y="2712368"/>
            <a:ext cx="533400" cy="533400"/>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70682" name="Oval 21">
            <a:extLst>
              <a:ext uri="{FF2B5EF4-FFF2-40B4-BE49-F238E27FC236}">
                <a16:creationId xmlns:a16="http://schemas.microsoft.com/office/drawing/2014/main" id="{59035A80-A046-4E37-ABEE-084ADE13AAD5}"/>
              </a:ext>
            </a:extLst>
          </p:cNvPr>
          <p:cNvSpPr>
            <a:spLocks noChangeArrowheads="1"/>
          </p:cNvSpPr>
          <p:nvPr/>
        </p:nvSpPr>
        <p:spPr bwMode="auto">
          <a:xfrm>
            <a:off x="5206578" y="2712368"/>
            <a:ext cx="533400" cy="533400"/>
          </a:xfrm>
          <a:prstGeom prst="ellipse">
            <a:avLst/>
          </a:prstGeom>
          <a:gradFill rotWithShape="0">
            <a:gsLst>
              <a:gs pos="0">
                <a:srgbClr val="745D00"/>
              </a:gs>
              <a:gs pos="50000">
                <a:srgbClr val="FFCC00"/>
              </a:gs>
              <a:gs pos="100000">
                <a:srgbClr val="745D00"/>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70683" name="Oval 22">
            <a:extLst>
              <a:ext uri="{FF2B5EF4-FFF2-40B4-BE49-F238E27FC236}">
                <a16:creationId xmlns:a16="http://schemas.microsoft.com/office/drawing/2014/main" id="{DF6D4E80-11A0-40ED-AC5D-4EFC68F90900}"/>
              </a:ext>
            </a:extLst>
          </p:cNvPr>
          <p:cNvSpPr>
            <a:spLocks noChangeArrowheads="1"/>
          </p:cNvSpPr>
          <p:nvPr/>
        </p:nvSpPr>
        <p:spPr bwMode="auto">
          <a:xfrm>
            <a:off x="4596978" y="2712368"/>
            <a:ext cx="533400" cy="533400"/>
          </a:xfrm>
          <a:prstGeom prst="ellipse">
            <a:avLst/>
          </a:prstGeom>
          <a:gradFill rotWithShape="0">
            <a:gsLst>
              <a:gs pos="0">
                <a:srgbClr val="745D00"/>
              </a:gs>
              <a:gs pos="50000">
                <a:srgbClr val="FFCC00"/>
              </a:gs>
              <a:gs pos="100000">
                <a:srgbClr val="745D00"/>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25*</a:t>
            </a:r>
            <a:endParaRPr lang="zh-CN" altLang="en-US" sz="2400" i="0" dirty="0"/>
          </a:p>
        </p:txBody>
      </p:sp>
      <p:sp>
        <p:nvSpPr>
          <p:cNvPr id="70684" name="Oval 23">
            <a:extLst>
              <a:ext uri="{FF2B5EF4-FFF2-40B4-BE49-F238E27FC236}">
                <a16:creationId xmlns:a16="http://schemas.microsoft.com/office/drawing/2014/main" id="{DC7C893F-971A-46F4-8CB1-6C19D05B1A45}"/>
              </a:ext>
            </a:extLst>
          </p:cNvPr>
          <p:cNvSpPr>
            <a:spLocks noChangeArrowheads="1"/>
          </p:cNvSpPr>
          <p:nvPr/>
        </p:nvSpPr>
        <p:spPr bwMode="auto">
          <a:xfrm>
            <a:off x="6806778" y="2712368"/>
            <a:ext cx="533400" cy="533400"/>
          </a:xfrm>
          <a:prstGeom prst="ellipse">
            <a:avLst/>
          </a:prstGeom>
          <a:gradFill rotWithShape="0">
            <a:gsLst>
              <a:gs pos="0">
                <a:srgbClr val="171774"/>
              </a:gs>
              <a:gs pos="50000">
                <a:srgbClr val="3333FF"/>
              </a:gs>
              <a:gs pos="100000">
                <a:srgbClr val="1717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sp>
        <p:nvSpPr>
          <p:cNvPr id="70673" name="Oval 26">
            <a:extLst>
              <a:ext uri="{FF2B5EF4-FFF2-40B4-BE49-F238E27FC236}">
                <a16:creationId xmlns:a16="http://schemas.microsoft.com/office/drawing/2014/main" id="{340975F4-8169-4698-8EF1-0CF287D7A2A7}"/>
              </a:ext>
            </a:extLst>
          </p:cNvPr>
          <p:cNvSpPr>
            <a:spLocks noChangeArrowheads="1"/>
          </p:cNvSpPr>
          <p:nvPr/>
        </p:nvSpPr>
        <p:spPr bwMode="auto">
          <a:xfrm>
            <a:off x="2996778" y="3626768"/>
            <a:ext cx="533400" cy="533400"/>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21</a:t>
            </a:r>
            <a:endParaRPr lang="zh-CN" altLang="en-US" sz="2400" i="0" dirty="0"/>
          </a:p>
        </p:txBody>
      </p:sp>
      <p:sp>
        <p:nvSpPr>
          <p:cNvPr id="70674" name="Oval 27">
            <a:extLst>
              <a:ext uri="{FF2B5EF4-FFF2-40B4-BE49-F238E27FC236}">
                <a16:creationId xmlns:a16="http://schemas.microsoft.com/office/drawing/2014/main" id="{9C64F0BB-C4D9-47DB-BFC1-1FEA6D6491F8}"/>
              </a:ext>
            </a:extLst>
          </p:cNvPr>
          <p:cNvSpPr>
            <a:spLocks noChangeArrowheads="1"/>
          </p:cNvSpPr>
          <p:nvPr/>
        </p:nvSpPr>
        <p:spPr bwMode="auto">
          <a:xfrm>
            <a:off x="6120978" y="3626768"/>
            <a:ext cx="533400" cy="533400"/>
          </a:xfrm>
          <a:prstGeom prst="ellipse">
            <a:avLst/>
          </a:prstGeom>
          <a:gradFill rotWithShape="0">
            <a:gsLst>
              <a:gs pos="0">
                <a:srgbClr val="171774"/>
              </a:gs>
              <a:gs pos="50000">
                <a:srgbClr val="3333FF"/>
              </a:gs>
              <a:gs pos="100000">
                <a:srgbClr val="1717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08</a:t>
            </a:r>
            <a:endParaRPr lang="zh-CN" altLang="en-US" sz="2400" i="0" dirty="0"/>
          </a:p>
        </p:txBody>
      </p:sp>
      <p:sp>
        <p:nvSpPr>
          <p:cNvPr id="70675" name="Oval 28">
            <a:extLst>
              <a:ext uri="{FF2B5EF4-FFF2-40B4-BE49-F238E27FC236}">
                <a16:creationId xmlns:a16="http://schemas.microsoft.com/office/drawing/2014/main" id="{4EF9EEC5-C4C3-4505-813B-F4CBA2676E06}"/>
              </a:ext>
            </a:extLst>
          </p:cNvPr>
          <p:cNvSpPr>
            <a:spLocks noChangeArrowheads="1"/>
          </p:cNvSpPr>
          <p:nvPr/>
        </p:nvSpPr>
        <p:spPr bwMode="auto">
          <a:xfrm>
            <a:off x="3682578" y="3626768"/>
            <a:ext cx="533400" cy="533400"/>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70676" name="Oval 29">
            <a:extLst>
              <a:ext uri="{FF2B5EF4-FFF2-40B4-BE49-F238E27FC236}">
                <a16:creationId xmlns:a16="http://schemas.microsoft.com/office/drawing/2014/main" id="{B97A32C8-63D4-4CCF-B9BC-7FD5FCD560FF}"/>
              </a:ext>
            </a:extLst>
          </p:cNvPr>
          <p:cNvSpPr>
            <a:spLocks noChangeArrowheads="1"/>
          </p:cNvSpPr>
          <p:nvPr/>
        </p:nvSpPr>
        <p:spPr bwMode="auto">
          <a:xfrm>
            <a:off x="5206578" y="3626768"/>
            <a:ext cx="533400" cy="533400"/>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70677" name="Oval 30">
            <a:extLst>
              <a:ext uri="{FF2B5EF4-FFF2-40B4-BE49-F238E27FC236}">
                <a16:creationId xmlns:a16="http://schemas.microsoft.com/office/drawing/2014/main" id="{65AC3CE4-6B4C-4020-9081-15E6C35E77D9}"/>
              </a:ext>
            </a:extLst>
          </p:cNvPr>
          <p:cNvSpPr>
            <a:spLocks noChangeArrowheads="1"/>
          </p:cNvSpPr>
          <p:nvPr/>
        </p:nvSpPr>
        <p:spPr bwMode="auto">
          <a:xfrm>
            <a:off x="4596978" y="3626768"/>
            <a:ext cx="533400" cy="533400"/>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70678" name="Oval 31">
            <a:extLst>
              <a:ext uri="{FF2B5EF4-FFF2-40B4-BE49-F238E27FC236}">
                <a16:creationId xmlns:a16="http://schemas.microsoft.com/office/drawing/2014/main" id="{C388A75C-65D7-446A-9186-94243C88541C}"/>
              </a:ext>
            </a:extLst>
          </p:cNvPr>
          <p:cNvSpPr>
            <a:spLocks noChangeArrowheads="1"/>
          </p:cNvSpPr>
          <p:nvPr/>
        </p:nvSpPr>
        <p:spPr bwMode="auto">
          <a:xfrm>
            <a:off x="6806778" y="3626768"/>
            <a:ext cx="533400" cy="533400"/>
          </a:xfrm>
          <a:prstGeom prst="ellipse">
            <a:avLst/>
          </a:prstGeom>
          <a:gradFill rotWithShape="0">
            <a:gsLst>
              <a:gs pos="0">
                <a:srgbClr val="171774"/>
              </a:gs>
              <a:gs pos="50000">
                <a:srgbClr val="3333FF"/>
              </a:gs>
              <a:gs pos="100000">
                <a:srgbClr val="171774"/>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grpSp>
        <p:nvGrpSpPr>
          <p:cNvPr id="70665" name="Group 38">
            <a:extLst>
              <a:ext uri="{FF2B5EF4-FFF2-40B4-BE49-F238E27FC236}">
                <a16:creationId xmlns:a16="http://schemas.microsoft.com/office/drawing/2014/main" id="{C2F5BD55-5845-4392-89E3-0E122D5D726F}"/>
              </a:ext>
            </a:extLst>
          </p:cNvPr>
          <p:cNvGrpSpPr>
            <a:grpSpLocks/>
          </p:cNvGrpSpPr>
          <p:nvPr/>
        </p:nvGrpSpPr>
        <p:grpSpPr bwMode="auto">
          <a:xfrm>
            <a:off x="3072978" y="4541168"/>
            <a:ext cx="4267200" cy="533400"/>
            <a:chOff x="0" y="0"/>
            <a:chExt cx="2688" cy="336"/>
          </a:xfrm>
        </p:grpSpPr>
        <p:sp>
          <p:nvSpPr>
            <p:cNvPr id="70667" name="Oval 32">
              <a:extLst>
                <a:ext uri="{FF2B5EF4-FFF2-40B4-BE49-F238E27FC236}">
                  <a16:creationId xmlns:a16="http://schemas.microsoft.com/office/drawing/2014/main" id="{17687B89-14F4-41DA-85CC-5BDC4EAD654A}"/>
                </a:ext>
              </a:extLst>
            </p:cNvPr>
            <p:cNvSpPr>
              <a:spLocks noChangeArrowheads="1"/>
            </p:cNvSpPr>
            <p:nvPr/>
          </p:nvSpPr>
          <p:spPr bwMode="auto">
            <a:xfrm>
              <a:off x="96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dirty="0">
                  <a:solidFill>
                    <a:srgbClr val="FF3300"/>
                  </a:solidFill>
                  <a:latin typeface="Arial" panose="020B0604020202020204" pitchFamily="34" charset="0"/>
                  <a:sym typeface="Arial" panose="020B0604020202020204" pitchFamily="34" charset="0"/>
                </a:rPr>
                <a:t>21</a:t>
              </a:r>
              <a:endParaRPr lang="zh-CN" altLang="en-US" sz="2400" i="0" dirty="0"/>
            </a:p>
          </p:txBody>
        </p:sp>
        <p:sp>
          <p:nvSpPr>
            <p:cNvPr id="70668" name="Oval 33">
              <a:extLst>
                <a:ext uri="{FF2B5EF4-FFF2-40B4-BE49-F238E27FC236}">
                  <a16:creationId xmlns:a16="http://schemas.microsoft.com/office/drawing/2014/main" id="{5AF63815-1DB5-4D88-8B31-CD9879A6F898}"/>
                </a:ext>
              </a:extLst>
            </p:cNvPr>
            <p:cNvSpPr>
              <a:spLocks noChangeArrowheads="1"/>
            </p:cNvSpPr>
            <p:nvPr/>
          </p:nvSpPr>
          <p:spPr bwMode="auto">
            <a:xfrm>
              <a:off x="0"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08</a:t>
              </a:r>
              <a:endParaRPr lang="zh-CN" altLang="en-US" sz="2400" i="0"/>
            </a:p>
          </p:txBody>
        </p:sp>
        <p:sp>
          <p:nvSpPr>
            <p:cNvPr id="70669" name="Oval 34">
              <a:extLst>
                <a:ext uri="{FF2B5EF4-FFF2-40B4-BE49-F238E27FC236}">
                  <a16:creationId xmlns:a16="http://schemas.microsoft.com/office/drawing/2014/main" id="{5FC0D19A-F4EF-4A90-9684-069FB050E63F}"/>
                </a:ext>
              </a:extLst>
            </p:cNvPr>
            <p:cNvSpPr>
              <a:spLocks noChangeArrowheads="1"/>
            </p:cNvSpPr>
            <p:nvPr/>
          </p:nvSpPr>
          <p:spPr bwMode="auto">
            <a:xfrm>
              <a:off x="1392"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70670" name="Oval 35">
              <a:extLst>
                <a:ext uri="{FF2B5EF4-FFF2-40B4-BE49-F238E27FC236}">
                  <a16:creationId xmlns:a16="http://schemas.microsoft.com/office/drawing/2014/main" id="{BFAA0F7B-0D5B-40F6-95A2-3FBAED51C76C}"/>
                </a:ext>
              </a:extLst>
            </p:cNvPr>
            <p:cNvSpPr>
              <a:spLocks noChangeArrowheads="1"/>
            </p:cNvSpPr>
            <p:nvPr/>
          </p:nvSpPr>
          <p:spPr bwMode="auto">
            <a:xfrm>
              <a:off x="2352"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49</a:t>
              </a:r>
              <a:endParaRPr lang="zh-CN" altLang="en-US" sz="2400" i="0"/>
            </a:p>
          </p:txBody>
        </p:sp>
        <p:sp>
          <p:nvSpPr>
            <p:cNvPr id="70671" name="Oval 36">
              <a:extLst>
                <a:ext uri="{FF2B5EF4-FFF2-40B4-BE49-F238E27FC236}">
                  <a16:creationId xmlns:a16="http://schemas.microsoft.com/office/drawing/2014/main" id="{15464AD1-5899-49DD-BFCB-3515EF0368EB}"/>
                </a:ext>
              </a:extLst>
            </p:cNvPr>
            <p:cNvSpPr>
              <a:spLocks noChangeArrowheads="1"/>
            </p:cNvSpPr>
            <p:nvPr/>
          </p:nvSpPr>
          <p:spPr bwMode="auto">
            <a:xfrm>
              <a:off x="1968"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25*</a:t>
              </a:r>
              <a:endParaRPr lang="zh-CN" altLang="en-US" sz="2400" i="0"/>
            </a:p>
          </p:txBody>
        </p:sp>
        <p:sp>
          <p:nvSpPr>
            <p:cNvPr id="70672" name="Oval 37">
              <a:extLst>
                <a:ext uri="{FF2B5EF4-FFF2-40B4-BE49-F238E27FC236}">
                  <a16:creationId xmlns:a16="http://schemas.microsoft.com/office/drawing/2014/main" id="{FD52E380-3BD4-4736-8652-E3B142927C1D}"/>
                </a:ext>
              </a:extLst>
            </p:cNvPr>
            <p:cNvSpPr>
              <a:spLocks noChangeArrowheads="1"/>
            </p:cNvSpPr>
            <p:nvPr/>
          </p:nvSpPr>
          <p:spPr bwMode="auto">
            <a:xfrm>
              <a:off x="432" y="0"/>
              <a:ext cx="336" cy="336"/>
            </a:xfrm>
            <a:prstGeom prst="ellipse">
              <a:avLst/>
            </a:prstGeom>
            <a:gradFill rotWithShape="0">
              <a:gsLst>
                <a:gs pos="0">
                  <a:srgbClr val="00684C"/>
                </a:gs>
                <a:gs pos="50000">
                  <a:srgbClr val="00E4A8"/>
                </a:gs>
                <a:gs pos="100000">
                  <a:srgbClr val="00684C"/>
                </a:gs>
              </a:gsLst>
              <a:lin ang="0" scaled="1"/>
            </a:gradFill>
            <a:ln w="9525">
              <a:solidFill>
                <a:schemeClr val="tx1"/>
              </a:solidFill>
              <a:bevel/>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a:spcBef>
                  <a:spcPct val="0"/>
                </a:spcBef>
                <a:buClrTx/>
                <a:buSzTx/>
                <a:buFont typeface="Arial" panose="020B0604020202020204" pitchFamily="34" charset="0"/>
                <a:buNone/>
              </a:pPr>
              <a:r>
                <a:rPr lang="zh-CN" altLang="en-US" sz="2400" b="1" i="0">
                  <a:solidFill>
                    <a:srgbClr val="FF3300"/>
                  </a:solidFill>
                  <a:latin typeface="Arial" panose="020B0604020202020204" pitchFamily="34" charset="0"/>
                  <a:sym typeface="Arial" panose="020B0604020202020204" pitchFamily="34" charset="0"/>
                </a:rPr>
                <a:t>16</a:t>
              </a:r>
              <a:endParaRPr lang="zh-CN" altLang="en-US" sz="2400" i="0"/>
            </a:p>
          </p:txBody>
        </p:sp>
      </p:grpSp>
      <p:sp>
        <p:nvSpPr>
          <p:cNvPr id="70666" name="Text Box 40">
            <a:extLst>
              <a:ext uri="{FF2B5EF4-FFF2-40B4-BE49-F238E27FC236}">
                <a16:creationId xmlns:a16="http://schemas.microsoft.com/office/drawing/2014/main" id="{ED79FFFB-7730-415B-9D0E-D8FB70B600BC}"/>
              </a:ext>
            </a:extLst>
          </p:cNvPr>
          <p:cNvSpPr>
            <a:spLocks noChangeArrowheads="1"/>
          </p:cNvSpPr>
          <p:nvPr/>
        </p:nvSpPr>
        <p:spPr bwMode="auto">
          <a:xfrm>
            <a:off x="786978" y="2788568"/>
            <a:ext cx="19050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eaLnBrk="1" hangingPunct="1">
              <a:spcBef>
                <a:spcPct val="50000"/>
              </a:spcBef>
              <a:buClrTx/>
              <a:buSzTx/>
              <a:buFont typeface="Arial" panose="020B0604020202020204" pitchFamily="34" charset="0"/>
              <a:buNone/>
            </a:pPr>
            <a:r>
              <a:rPr lang="zh-CN" altLang="en-US" sz="2000" i="0" dirty="0"/>
              <a:t>一趟归并之后</a:t>
            </a:r>
          </a:p>
          <a:p>
            <a:pPr eaLnBrk="1" hangingPunct="1">
              <a:spcBef>
                <a:spcPct val="50000"/>
              </a:spcBef>
              <a:buClrTx/>
              <a:buSzTx/>
              <a:buFont typeface="Arial" panose="020B0604020202020204" pitchFamily="34" charset="0"/>
              <a:buNone/>
            </a:pPr>
            <a:endParaRPr lang="zh-CN" altLang="en-US" sz="2000" i="0" dirty="0"/>
          </a:p>
          <a:p>
            <a:pPr eaLnBrk="1" hangingPunct="1">
              <a:spcBef>
                <a:spcPct val="50000"/>
              </a:spcBef>
              <a:buClrTx/>
              <a:buSzTx/>
              <a:buFont typeface="Arial" panose="020B0604020202020204" pitchFamily="34" charset="0"/>
              <a:buNone/>
            </a:pPr>
            <a:r>
              <a:rPr lang="zh-CN" altLang="en-US" sz="2000" i="0" dirty="0"/>
              <a:t>二趟归并之后</a:t>
            </a:r>
          </a:p>
          <a:p>
            <a:pPr eaLnBrk="1" hangingPunct="1">
              <a:spcBef>
                <a:spcPct val="50000"/>
              </a:spcBef>
              <a:buClrTx/>
              <a:buSzTx/>
              <a:buFont typeface="Arial" panose="020B0604020202020204" pitchFamily="34" charset="0"/>
              <a:buNone/>
            </a:pPr>
            <a:endParaRPr lang="zh-CN" altLang="en-US" sz="2000" i="0" dirty="0"/>
          </a:p>
          <a:p>
            <a:pPr eaLnBrk="1" hangingPunct="1">
              <a:spcBef>
                <a:spcPct val="50000"/>
              </a:spcBef>
              <a:buClrTx/>
              <a:buSzTx/>
              <a:buFont typeface="Arial" panose="020B0604020202020204" pitchFamily="34" charset="0"/>
              <a:buNone/>
            </a:pPr>
            <a:r>
              <a:rPr lang="zh-CN" altLang="en-US" sz="2000" i="0" dirty="0"/>
              <a:t>三趟归并之后</a:t>
            </a:r>
            <a:endParaRPr lang="zh-CN" altLang="en-US" sz="2400" i="0" dirty="0"/>
          </a:p>
        </p:txBody>
      </p:sp>
      <p:sp>
        <p:nvSpPr>
          <p:cNvPr id="2" name="Text Box 4">
            <a:extLst>
              <a:ext uri="{FF2B5EF4-FFF2-40B4-BE49-F238E27FC236}">
                <a16:creationId xmlns:a16="http://schemas.microsoft.com/office/drawing/2014/main" id="{6C9930DF-5D48-4F49-AA23-8B3773EBF8CC}"/>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en-US" altLang="zh-CN" sz="4400" i="0" dirty="0">
                <a:solidFill>
                  <a:schemeClr val="tx2"/>
                </a:solidFill>
                <a:ea typeface="隶书" pitchFamily="49" charset="-122"/>
              </a:rPr>
              <a:t>2-</a:t>
            </a:r>
            <a:r>
              <a:rPr lang="zh-CN" altLang="en-US" sz="4400" i="0" dirty="0">
                <a:solidFill>
                  <a:schemeClr val="tx2"/>
                </a:solidFill>
                <a:ea typeface="隶书" pitchFamily="49" charset="-122"/>
              </a:rPr>
              <a:t>路归并排序举例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8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068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6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068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6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7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7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67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067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067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06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79" grpId="0" animBg="1"/>
      <p:bldP spid="70680" grpId="0" animBg="1"/>
      <p:bldP spid="70681" grpId="0" animBg="1"/>
      <p:bldP spid="70682" grpId="0" animBg="1"/>
      <p:bldP spid="70683" grpId="0" animBg="1"/>
      <p:bldP spid="70684" grpId="0" animBg="1"/>
      <p:bldP spid="70673" grpId="0" animBg="1"/>
      <p:bldP spid="70674" grpId="0" animBg="1"/>
      <p:bldP spid="70675" grpId="0" animBg="1"/>
      <p:bldP spid="70676" grpId="0" animBg="1"/>
      <p:bldP spid="70677" grpId="0" animBg="1"/>
      <p:bldP spid="70678"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3">
            <a:extLst>
              <a:ext uri="{FF2B5EF4-FFF2-40B4-BE49-F238E27FC236}">
                <a16:creationId xmlns:a16="http://schemas.microsoft.com/office/drawing/2014/main" id="{C7F5AE93-9928-4C56-8EDF-E331DE858512}"/>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56427D7B-2353-479B-AF98-049CA9F3A5E3}" type="slidenum">
              <a:rPr lang="zh-CN" altLang="en-US" sz="2400">
                <a:solidFill>
                  <a:srgbClr val="000000"/>
                </a:solidFill>
              </a:rPr>
              <a:pPr algn="r" eaLnBrk="1" hangingPunct="1">
                <a:spcBef>
                  <a:spcPct val="50000"/>
                </a:spcBef>
                <a:buClrTx/>
                <a:buSzTx/>
                <a:buFont typeface="Arial" panose="020B0604020202020204" pitchFamily="34" charset="0"/>
                <a:buNone/>
              </a:pPr>
              <a:t>95</a:t>
            </a:fld>
            <a:endParaRPr lang="en-US" altLang="zh-CN" sz="2400"/>
          </a:p>
        </p:txBody>
      </p:sp>
      <p:sp>
        <p:nvSpPr>
          <p:cNvPr id="71685" name="Rectangle 5">
            <a:extLst>
              <a:ext uri="{FF2B5EF4-FFF2-40B4-BE49-F238E27FC236}">
                <a16:creationId xmlns:a16="http://schemas.microsoft.com/office/drawing/2014/main" id="{F7815710-9777-476B-9CC1-735700C16D80}"/>
              </a:ext>
            </a:extLst>
          </p:cNvPr>
          <p:cNvSpPr>
            <a:spLocks noGrp="1" noChangeArrowheads="1"/>
          </p:cNvSpPr>
          <p:nvPr>
            <p:ph type="body" idx="4294967295"/>
          </p:nvPr>
        </p:nvSpPr>
        <p:spPr>
          <a:xfrm>
            <a:off x="539552" y="1268760"/>
            <a:ext cx="8763000" cy="3266256"/>
          </a:xfrm>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如果待排序的记录为</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zh-CN" altLang="en-US" dirty="0">
                <a:latin typeface="黑体" panose="02010609060101010101" pitchFamily="49" charset="-122"/>
                <a:ea typeface="黑体" panose="02010609060101010101" pitchFamily="49" charset="-122"/>
                <a:sym typeface="黑体" panose="02010609060101010101" pitchFamily="49" charset="-122"/>
              </a:rPr>
              <a:t>个，则需要做</a:t>
            </a:r>
            <a:r>
              <a:rPr lang="en-US" altLang="zh-CN" dirty="0">
                <a:latin typeface="黑体" panose="02010609060101010101" pitchFamily="49" charset="-122"/>
                <a:ea typeface="黑体" panose="02010609060101010101" pitchFamily="49" charset="-122"/>
                <a:sym typeface="黑体" panose="02010609060101010101" pitchFamily="49" charset="-122"/>
              </a:rPr>
              <a:t>log</a:t>
            </a:r>
            <a:r>
              <a:rPr lang="en-US" altLang="zh-CN" baseline="-25000" dirty="0">
                <a:latin typeface="黑体" panose="02010609060101010101" pitchFamily="49" charset="-122"/>
                <a:ea typeface="黑体" panose="02010609060101010101" pitchFamily="49" charset="-122"/>
                <a:sym typeface="黑体" panose="02010609060101010101" pitchFamily="49" charset="-122"/>
              </a:rPr>
              <a:t>2</a:t>
            </a:r>
            <a:r>
              <a:rPr lang="en-US" altLang="zh-CN" dirty="0">
                <a:latin typeface="黑体" panose="02010609060101010101" pitchFamily="49" charset="-122"/>
                <a:ea typeface="黑体" panose="02010609060101010101" pitchFamily="49" charset="-122"/>
                <a:sym typeface="黑体" panose="02010609060101010101" pitchFamily="49" charset="-122"/>
              </a:rPr>
              <a:t>n</a:t>
            </a:r>
            <a:r>
              <a:rPr lang="zh-CN" altLang="en-US" dirty="0">
                <a:latin typeface="黑体" panose="02010609060101010101" pitchFamily="49" charset="-122"/>
                <a:ea typeface="黑体" panose="02010609060101010101" pitchFamily="49" charset="-122"/>
                <a:sym typeface="黑体" panose="02010609060101010101" pitchFamily="49" charset="-122"/>
              </a:rPr>
              <a:t>趟两路归并排序</a:t>
            </a: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每趟两路归并排序的时间复杂度为</a:t>
            </a:r>
            <a:r>
              <a:rPr lang="en-US" altLang="zh-CN" dirty="0">
                <a:latin typeface="黑体" panose="02010609060101010101" pitchFamily="49" charset="-122"/>
                <a:ea typeface="黑体" panose="02010609060101010101" pitchFamily="49" charset="-122"/>
                <a:sym typeface="黑体" panose="02010609060101010101" pitchFamily="49" charset="-122"/>
              </a:rPr>
              <a:t>O(n)</a:t>
            </a:r>
            <a:endParaRPr lang="zh-CN" altLang="en-US" dirty="0">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因此2</a:t>
            </a:r>
            <a:r>
              <a:rPr lang="en-US" altLang="zh-CN" dirty="0">
                <a:latin typeface="黑体" panose="02010609060101010101" pitchFamily="49" charset="-122"/>
                <a:ea typeface="黑体" panose="02010609060101010101" pitchFamily="49" charset="-122"/>
                <a:sym typeface="黑体" panose="02010609060101010101" pitchFamily="49" charset="-122"/>
              </a:rPr>
              <a:t>-</a:t>
            </a:r>
            <a:r>
              <a:rPr lang="zh-CN" altLang="en-US" dirty="0">
                <a:latin typeface="黑体" panose="02010609060101010101" pitchFamily="49" charset="-122"/>
                <a:ea typeface="黑体" panose="02010609060101010101" pitchFamily="49" charset="-122"/>
                <a:sym typeface="黑体" panose="02010609060101010101" pitchFamily="49" charset="-122"/>
              </a:rPr>
              <a:t>路归并排序的时间复杂度为</a:t>
            </a:r>
            <a:r>
              <a:rPr lang="en-US" altLang="zh-CN" dirty="0">
                <a:solidFill>
                  <a:schemeClr val="hlink"/>
                </a:solidFill>
                <a:latin typeface="黑体" panose="02010609060101010101" pitchFamily="49" charset="-122"/>
                <a:ea typeface="黑体" panose="02010609060101010101" pitchFamily="49" charset="-122"/>
                <a:sym typeface="黑体" panose="02010609060101010101" pitchFamily="49" charset="-122"/>
              </a:rPr>
              <a:t>O(nlog</a:t>
            </a:r>
            <a:r>
              <a:rPr lang="en-US" altLang="zh-CN" baseline="-25000" dirty="0">
                <a:solidFill>
                  <a:schemeClr val="hlink"/>
                </a:solidFill>
                <a:latin typeface="黑体" panose="02010609060101010101" pitchFamily="49" charset="-122"/>
                <a:ea typeface="黑体" panose="02010609060101010101" pitchFamily="49" charset="-122"/>
                <a:sym typeface="黑体" panose="02010609060101010101" pitchFamily="49" charset="-122"/>
              </a:rPr>
              <a:t>2</a:t>
            </a:r>
            <a:r>
              <a:rPr lang="en-US" altLang="zh-CN" dirty="0">
                <a:solidFill>
                  <a:schemeClr val="hlink"/>
                </a:solidFill>
                <a:latin typeface="黑体" panose="02010609060101010101" pitchFamily="49" charset="-122"/>
                <a:ea typeface="黑体" panose="02010609060101010101" pitchFamily="49" charset="-122"/>
                <a:sym typeface="黑体" panose="02010609060101010101" pitchFamily="49" charset="-122"/>
              </a:rPr>
              <a:t>n)</a:t>
            </a:r>
            <a:endParaRPr lang="zh-CN" altLang="en-US" dirty="0">
              <a:solidFill>
                <a:schemeClr val="hlink"/>
              </a:solidFill>
              <a:latin typeface="黑体" panose="02010609060101010101" pitchFamily="49" charset="-122"/>
              <a:ea typeface="黑体" panose="02010609060101010101" pitchFamily="49" charset="-122"/>
              <a:sym typeface="黑体" panose="02010609060101010101" pitchFamily="49" charset="-122"/>
            </a:endParaRPr>
          </a:p>
          <a:p>
            <a:pPr eaLnBrk="1" hangingPunct="1">
              <a:spcBef>
                <a:spcPct val="70000"/>
              </a:spcBef>
              <a:buClr>
                <a:srgbClr val="FF0000"/>
              </a:buClr>
              <a:buSzPct val="100000"/>
            </a:pPr>
            <a:r>
              <a:rPr lang="zh-CN" altLang="en-US" dirty="0">
                <a:latin typeface="黑体" panose="02010609060101010101" pitchFamily="49" charset="-122"/>
                <a:ea typeface="黑体" panose="02010609060101010101" pitchFamily="49" charset="-122"/>
                <a:sym typeface="黑体" panose="02010609060101010101" pitchFamily="49" charset="-122"/>
              </a:rPr>
              <a:t>归并排序是一种</a:t>
            </a:r>
            <a:r>
              <a:rPr lang="zh-CN" altLang="en-US" dirty="0">
                <a:solidFill>
                  <a:schemeClr val="hlink"/>
                </a:solidFill>
                <a:latin typeface="黑体" panose="02010609060101010101" pitchFamily="49" charset="-122"/>
                <a:ea typeface="黑体" panose="02010609060101010101" pitchFamily="49" charset="-122"/>
                <a:sym typeface="黑体" panose="02010609060101010101" pitchFamily="49" charset="-122"/>
              </a:rPr>
              <a:t>稳定</a:t>
            </a:r>
            <a:r>
              <a:rPr lang="zh-CN" altLang="en-US" dirty="0">
                <a:latin typeface="黑体" panose="02010609060101010101" pitchFamily="49" charset="-122"/>
                <a:ea typeface="黑体" panose="02010609060101010101" pitchFamily="49" charset="-122"/>
                <a:sym typeface="黑体" panose="02010609060101010101" pitchFamily="49" charset="-122"/>
              </a:rPr>
              <a:t>的排序方法</a:t>
            </a:r>
            <a:endParaRPr lang="zh-CN" altLang="en-US" dirty="0"/>
          </a:p>
        </p:txBody>
      </p:sp>
      <p:sp>
        <p:nvSpPr>
          <p:cNvPr id="2" name="Text Box 4">
            <a:extLst>
              <a:ext uri="{FF2B5EF4-FFF2-40B4-BE49-F238E27FC236}">
                <a16:creationId xmlns:a16="http://schemas.microsoft.com/office/drawing/2014/main" id="{6AA086B3-7848-46E5-ABF5-8E07543A9EA0}"/>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en-US" altLang="zh-CN" sz="4400" i="0" dirty="0">
                <a:solidFill>
                  <a:schemeClr val="tx2"/>
                </a:solidFill>
                <a:ea typeface="隶书" pitchFamily="49" charset="-122"/>
              </a:rPr>
              <a:t>2-</a:t>
            </a:r>
            <a:r>
              <a:rPr lang="zh-CN" altLang="en-US" sz="4400" i="0" dirty="0">
                <a:solidFill>
                  <a:schemeClr val="tx2"/>
                </a:solidFill>
                <a:ea typeface="隶书" pitchFamily="49" charset="-122"/>
              </a:rPr>
              <a:t>路归并算法分析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3">
            <a:extLst>
              <a:ext uri="{FF2B5EF4-FFF2-40B4-BE49-F238E27FC236}">
                <a16:creationId xmlns:a16="http://schemas.microsoft.com/office/drawing/2014/main" id="{C8CBEACF-BD89-465D-B630-6963A5D68BF8}"/>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1BE1A26E-8B3E-49C7-A43C-B1F79ADE7006}" type="slidenum">
              <a:rPr lang="zh-CN" altLang="en-US" sz="2400">
                <a:solidFill>
                  <a:srgbClr val="000000"/>
                </a:solidFill>
              </a:rPr>
              <a:pPr algn="r" eaLnBrk="1" hangingPunct="1">
                <a:spcBef>
                  <a:spcPct val="50000"/>
                </a:spcBef>
                <a:buClrTx/>
                <a:buSzTx/>
                <a:buFont typeface="Arial" panose="020B0604020202020204" pitchFamily="34" charset="0"/>
                <a:buNone/>
              </a:pPr>
              <a:t>96</a:t>
            </a:fld>
            <a:endParaRPr lang="en-US" altLang="zh-CN" sz="2400"/>
          </a:p>
        </p:txBody>
      </p:sp>
      <p:sp>
        <p:nvSpPr>
          <p:cNvPr id="2" name="Text Box 4">
            <a:extLst>
              <a:ext uri="{FF2B5EF4-FFF2-40B4-BE49-F238E27FC236}">
                <a16:creationId xmlns:a16="http://schemas.microsoft.com/office/drawing/2014/main" id="{FFFF0407-E64C-494C-87C3-491731830482}"/>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en-US" altLang="zh-CN" sz="4400" i="0" dirty="0">
                <a:solidFill>
                  <a:schemeClr val="tx2"/>
                </a:solidFill>
                <a:ea typeface="隶书" pitchFamily="49" charset="-122"/>
              </a:rPr>
              <a:t>2-</a:t>
            </a:r>
            <a:r>
              <a:rPr lang="zh-CN" altLang="en-US" sz="4400" i="0" dirty="0">
                <a:solidFill>
                  <a:schemeClr val="tx2"/>
                </a:solidFill>
                <a:ea typeface="隶书" pitchFamily="49" charset="-122"/>
              </a:rPr>
              <a:t>路归并排序算法分析</a:t>
            </a:r>
          </a:p>
        </p:txBody>
      </p:sp>
      <p:graphicFrame>
        <p:nvGraphicFramePr>
          <p:cNvPr id="7" name="表格 3">
            <a:extLst>
              <a:ext uri="{FF2B5EF4-FFF2-40B4-BE49-F238E27FC236}">
                <a16:creationId xmlns:a16="http://schemas.microsoft.com/office/drawing/2014/main" id="{1433488B-232F-43B3-82D2-55B61D7929AA}"/>
              </a:ext>
            </a:extLst>
          </p:cNvPr>
          <p:cNvGraphicFramePr>
            <a:graphicFrameLocks noGrp="1"/>
          </p:cNvGraphicFramePr>
          <p:nvPr>
            <p:extLst>
              <p:ext uri="{D42A27DB-BD31-4B8C-83A1-F6EECF244321}">
                <p14:modId xmlns:p14="http://schemas.microsoft.com/office/powerpoint/2010/main" val="3026350445"/>
              </p:ext>
            </p:extLst>
          </p:nvPr>
        </p:nvGraphicFramePr>
        <p:xfrm>
          <a:off x="1007604" y="1340768"/>
          <a:ext cx="7128792" cy="4937254"/>
        </p:xfrm>
        <a:graphic>
          <a:graphicData uri="http://schemas.openxmlformats.org/drawingml/2006/table">
            <a:tbl>
              <a:tblPr firstRow="1" bandRow="1">
                <a:tableStyleId>{21E4AEA4-8DFA-4A89-87EB-49C32662AFE0}</a:tableStyleId>
              </a:tblPr>
              <a:tblGrid>
                <a:gridCol w="4881673">
                  <a:extLst>
                    <a:ext uri="{9D8B030D-6E8A-4147-A177-3AD203B41FA5}">
                      <a16:colId xmlns:a16="http://schemas.microsoft.com/office/drawing/2014/main" val="1677247194"/>
                    </a:ext>
                  </a:extLst>
                </a:gridCol>
                <a:gridCol w="2247119">
                  <a:extLst>
                    <a:ext uri="{9D8B030D-6E8A-4147-A177-3AD203B41FA5}">
                      <a16:colId xmlns:a16="http://schemas.microsoft.com/office/drawing/2014/main" val="29205442"/>
                    </a:ext>
                  </a:extLst>
                </a:gridCol>
              </a:tblGrid>
              <a:tr h="705322">
                <a:tc>
                  <a:txBody>
                    <a:bodyPr/>
                    <a:lstStyle/>
                    <a:p>
                      <a:pPr marL="0" algn="ctr" defTabSz="914400" rtl="0" eaLnBrk="1" latinLnBrk="0" hangingPunct="1"/>
                      <a:r>
                        <a:rPr lang="zh-CN" altLang="en-US" sz="2800" kern="1200" dirty="0">
                          <a:solidFill>
                            <a:schemeClr val="dk1"/>
                          </a:solidFill>
                          <a:latin typeface="+mn-lt"/>
                          <a:ea typeface="+mn-ea"/>
                          <a:cs typeface="+mn-cs"/>
                        </a:rPr>
                        <a:t>最好情况时间复杂度</a:t>
                      </a:r>
                    </a:p>
                  </a:txBody>
                  <a:tcPr anchor="ctr">
                    <a:solidFill>
                      <a:srgbClr val="F6E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kern="1200" dirty="0">
                        <a:solidFill>
                          <a:schemeClr val="dk1"/>
                        </a:solidFill>
                        <a:latin typeface="+mn-lt"/>
                        <a:ea typeface="+mn-ea"/>
                        <a:cs typeface="+mn-cs"/>
                      </a:endParaRPr>
                    </a:p>
                  </a:txBody>
                  <a:tcPr anchor="ctr">
                    <a:solidFill>
                      <a:srgbClr val="F6E7E7"/>
                    </a:solidFill>
                  </a:tcPr>
                </a:tc>
                <a:extLst>
                  <a:ext uri="{0D108BD9-81ED-4DB2-BD59-A6C34878D82A}">
                    <a16:rowId xmlns:a16="http://schemas.microsoft.com/office/drawing/2014/main" val="3968162967"/>
                  </a:ext>
                </a:extLst>
              </a:tr>
              <a:tr h="705322">
                <a:tc>
                  <a:txBody>
                    <a:bodyPr/>
                    <a:lstStyle/>
                    <a:p>
                      <a:pPr algn="ctr"/>
                      <a:r>
                        <a:rPr lang="zh-CN" altLang="en-US" sz="2800" dirty="0"/>
                        <a:t>最坏情况时间复杂度</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947751764"/>
                  </a:ext>
                </a:extLst>
              </a:tr>
              <a:tr h="705322">
                <a:tc>
                  <a:txBody>
                    <a:bodyPr/>
                    <a:lstStyle/>
                    <a:p>
                      <a:pPr algn="ctr"/>
                      <a:r>
                        <a:rPr lang="zh-CN" altLang="en-US" sz="2800" dirty="0"/>
                        <a:t>平均情况时间复杂度</a:t>
                      </a:r>
                    </a:p>
                  </a:txBody>
                  <a:tcPr anchor="ctr"/>
                </a:tc>
                <a:tc>
                  <a:txBody>
                    <a:bodyPr/>
                    <a:lstStyle/>
                    <a:p>
                      <a:pPr algn="just" eaLnBrk="1" hangingPunct="1">
                        <a:spcBef>
                          <a:spcPct val="50000"/>
                        </a:spcBef>
                        <a:buClr>
                          <a:srgbClr val="FF0000"/>
                        </a:buClr>
                        <a:buSzPct val="100000"/>
                      </a:pPr>
                      <a:r>
                        <a:rPr lang="en-US" altLang="zh-CN" sz="2800" b="1" baseline="0" dirty="0">
                          <a:latin typeface="黑体" panose="02010609060101010101" pitchFamily="49" charset="-122"/>
                          <a:ea typeface="黑体" panose="02010609060101010101" pitchFamily="49" charset="-122"/>
                          <a:sym typeface="黑体" panose="02010609060101010101" pitchFamily="49" charset="-122"/>
                        </a:rPr>
                        <a:t>   </a:t>
                      </a:r>
                      <a:endParaRPr lang="zh-CN" altLang="en-US" sz="2800" b="1" i="0" kern="1200" dirty="0">
                        <a:solidFill>
                          <a:schemeClr val="dk1"/>
                        </a:solidFill>
                        <a:effectLst/>
                        <a:latin typeface="+mn-lt"/>
                        <a:ea typeface="+mn-ea"/>
                        <a:cs typeface="+mn-cs"/>
                        <a:sym typeface="黑体" panose="02010609060101010101" pitchFamily="49" charset="-122"/>
                      </a:endParaRPr>
                    </a:p>
                  </a:txBody>
                  <a:tcPr anchor="ctr"/>
                </a:tc>
                <a:extLst>
                  <a:ext uri="{0D108BD9-81ED-4DB2-BD59-A6C34878D82A}">
                    <a16:rowId xmlns:a16="http://schemas.microsoft.com/office/drawing/2014/main" val="1214173241"/>
                  </a:ext>
                </a:extLst>
              </a:tr>
              <a:tr h="705322">
                <a:tc>
                  <a:txBody>
                    <a:bodyPr/>
                    <a:lstStyle/>
                    <a:p>
                      <a:pPr algn="ctr"/>
                      <a:r>
                        <a:rPr lang="zh-CN" altLang="en-US" sz="2800" dirty="0"/>
                        <a:t>空间复杂度</a:t>
                      </a:r>
                    </a:p>
                  </a:txBody>
                  <a:tcPr anchor="ctr"/>
                </a:tc>
                <a:tc>
                  <a:txBody>
                    <a:bodyPr/>
                    <a:lstStyle/>
                    <a:p>
                      <a:pPr algn="ctr"/>
                      <a:endParaRPr lang="zh-CN" altLang="en-US" sz="2800" dirty="0"/>
                    </a:p>
                  </a:txBody>
                  <a:tcPr anchor="ctr"/>
                </a:tc>
                <a:extLst>
                  <a:ext uri="{0D108BD9-81ED-4DB2-BD59-A6C34878D82A}">
                    <a16:rowId xmlns:a16="http://schemas.microsoft.com/office/drawing/2014/main" val="3199917565"/>
                  </a:ext>
                </a:extLst>
              </a:tr>
              <a:tr h="705322">
                <a:tc>
                  <a:txBody>
                    <a:bodyPr/>
                    <a:lstStyle/>
                    <a:p>
                      <a:pPr algn="ctr"/>
                      <a:r>
                        <a:rPr lang="zh-CN" altLang="en-US" sz="2800" dirty="0"/>
                        <a:t>时间复杂度与初始数据有关</a:t>
                      </a:r>
                    </a:p>
                  </a:txBody>
                  <a:tcPr anchor="ctr"/>
                </a:tc>
                <a:tc>
                  <a:txBody>
                    <a:bodyPr/>
                    <a:lstStyle/>
                    <a:p>
                      <a:pPr algn="ctr"/>
                      <a:endParaRPr lang="zh-CN" altLang="en-US" sz="2800" dirty="0"/>
                    </a:p>
                  </a:txBody>
                  <a:tcPr anchor="ctr"/>
                </a:tc>
                <a:extLst>
                  <a:ext uri="{0D108BD9-81ED-4DB2-BD59-A6C34878D82A}">
                    <a16:rowId xmlns:a16="http://schemas.microsoft.com/office/drawing/2014/main" val="3248287171"/>
                  </a:ext>
                </a:extLst>
              </a:tr>
              <a:tr h="705322">
                <a:tc>
                  <a:txBody>
                    <a:bodyPr/>
                    <a:lstStyle/>
                    <a:p>
                      <a:pPr algn="ctr"/>
                      <a:r>
                        <a:rPr lang="zh-CN" altLang="en-US" sz="2800" dirty="0"/>
                        <a:t>找前</a:t>
                      </a:r>
                      <a:r>
                        <a:rPr lang="en-US" altLang="zh-CN" sz="2800" dirty="0"/>
                        <a:t>k</a:t>
                      </a:r>
                      <a:r>
                        <a:rPr lang="zh-CN" altLang="en-US" sz="2800" dirty="0"/>
                        <a:t>大、前</a:t>
                      </a:r>
                      <a:r>
                        <a:rPr lang="en-US" altLang="zh-CN" sz="2800" dirty="0"/>
                        <a:t>k</a:t>
                      </a:r>
                      <a:r>
                        <a:rPr lang="zh-CN" altLang="en-US" sz="2800" dirty="0"/>
                        <a:t>小</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1023600082"/>
                  </a:ext>
                </a:extLst>
              </a:tr>
              <a:tr h="705322">
                <a:tc>
                  <a:txBody>
                    <a:bodyPr/>
                    <a:lstStyle/>
                    <a:p>
                      <a:pPr algn="ctr"/>
                      <a:r>
                        <a:rPr lang="zh-CN" altLang="en-US" sz="2800" dirty="0"/>
                        <a:t>稳定</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CN" altLang="en-US" sz="2800" dirty="0"/>
                    </a:p>
                  </a:txBody>
                  <a:tcPr anchor="ctr"/>
                </a:tc>
                <a:extLst>
                  <a:ext uri="{0D108BD9-81ED-4DB2-BD59-A6C34878D82A}">
                    <a16:rowId xmlns:a16="http://schemas.microsoft.com/office/drawing/2014/main" val="2251443621"/>
                  </a:ext>
                </a:extLst>
              </a:tr>
            </a:tbl>
          </a:graphicData>
        </a:graphic>
      </p:graphicFrame>
      <p:sp>
        <p:nvSpPr>
          <p:cNvPr id="9" name="矩形 8">
            <a:extLst>
              <a:ext uri="{FF2B5EF4-FFF2-40B4-BE49-F238E27FC236}">
                <a16:creationId xmlns:a16="http://schemas.microsoft.com/office/drawing/2014/main" id="{AEB54FBC-85FB-4F17-812B-B2F9B597D94B}"/>
              </a:ext>
            </a:extLst>
          </p:cNvPr>
          <p:cNvSpPr/>
          <p:nvPr/>
        </p:nvSpPr>
        <p:spPr>
          <a:xfrm>
            <a:off x="6891012" y="5642084"/>
            <a:ext cx="381836" cy="523220"/>
          </a:xfrm>
          <a:prstGeom prst="rect">
            <a:avLst/>
          </a:prstGeom>
          <a:noFill/>
        </p:spPr>
        <p:txBody>
          <a:bodyPr wrap="none" lIns="91440" tIns="45720" rIns="91440" bIns="45720">
            <a:spAutoFit/>
          </a:bodyPr>
          <a:lstStyle/>
          <a:p>
            <a:pPr algn="ctr"/>
            <a:r>
              <a:rPr lang="zh-CN" altLang="en-US" sz="2800" i="0" dirty="0">
                <a:ln w="22225">
                  <a:solidFill>
                    <a:schemeClr val="accent2"/>
                  </a:solidFill>
                  <a:prstDash val="solid"/>
                </a:ln>
                <a:solidFill>
                  <a:schemeClr val="accent2">
                    <a:lumMod val="40000"/>
                    <a:lumOff val="60000"/>
                  </a:schemeClr>
                </a:solidFill>
              </a:rPr>
              <a:t>√</a:t>
            </a:r>
            <a:endParaRPr lang="zh-CN" altLang="en-US" sz="2800" b="1" i="0" cap="none" spc="0" dirty="0">
              <a:ln w="22225">
                <a:solidFill>
                  <a:schemeClr val="accent2"/>
                </a:solidFill>
                <a:prstDash val="solid"/>
              </a:ln>
              <a:solidFill>
                <a:schemeClr val="accent2">
                  <a:lumMod val="40000"/>
                  <a:lumOff val="60000"/>
                </a:schemeClr>
              </a:solidFill>
              <a:effectLst/>
            </a:endParaRPr>
          </a:p>
        </p:txBody>
      </p:sp>
      <p:sp>
        <p:nvSpPr>
          <p:cNvPr id="17" name="文本框 16">
            <a:extLst>
              <a:ext uri="{FF2B5EF4-FFF2-40B4-BE49-F238E27FC236}">
                <a16:creationId xmlns:a16="http://schemas.microsoft.com/office/drawing/2014/main" id="{2C96D3FC-88DC-4C89-9AA2-7DC72F8FF037}"/>
              </a:ext>
            </a:extLst>
          </p:cNvPr>
          <p:cNvSpPr txBox="1"/>
          <p:nvPr/>
        </p:nvSpPr>
        <p:spPr>
          <a:xfrm>
            <a:off x="6168236" y="3469542"/>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O(n)</a:t>
            </a:r>
            <a:endParaRPr lang="zh-CN" altLang="en-US" sz="2800" i="0" kern="1200" dirty="0">
              <a:latin typeface="+mn-lt"/>
              <a:ea typeface="+mn-ea"/>
            </a:endParaRPr>
          </a:p>
        </p:txBody>
      </p:sp>
      <p:sp>
        <p:nvSpPr>
          <p:cNvPr id="18" name="文本框 17">
            <a:extLst>
              <a:ext uri="{FF2B5EF4-FFF2-40B4-BE49-F238E27FC236}">
                <a16:creationId xmlns:a16="http://schemas.microsoft.com/office/drawing/2014/main" id="{CAD1DC9B-2892-41B3-B4A9-02D64F4DDBB3}"/>
              </a:ext>
            </a:extLst>
          </p:cNvPr>
          <p:cNvSpPr txBox="1"/>
          <p:nvPr/>
        </p:nvSpPr>
        <p:spPr>
          <a:xfrm>
            <a:off x="6120172" y="4976438"/>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O(nlog</a:t>
            </a:r>
            <a:r>
              <a:rPr lang="en-US" altLang="zh-CN" sz="2800" i="0" baseline="-25000" dirty="0">
                <a:latin typeface="黑体" panose="02010609060101010101" pitchFamily="49" charset="-122"/>
                <a:ea typeface="黑体" panose="02010609060101010101" pitchFamily="49" charset="-122"/>
                <a:sym typeface="黑体" panose="02010609060101010101" pitchFamily="49" charset="-122"/>
              </a:rPr>
              <a:t>2</a:t>
            </a:r>
            <a:r>
              <a:rPr lang="en-US" altLang="zh-CN" sz="2800" i="0" dirty="0">
                <a:latin typeface="黑体" panose="02010609060101010101" pitchFamily="49" charset="-122"/>
                <a:ea typeface="黑体" panose="02010609060101010101" pitchFamily="49" charset="-122"/>
                <a:sym typeface="黑体" panose="02010609060101010101" pitchFamily="49" charset="-122"/>
              </a:rPr>
              <a:t>n)</a:t>
            </a:r>
            <a:endParaRPr lang="zh-CN" altLang="en-US" sz="2800" i="0" kern="1200" dirty="0">
              <a:latin typeface="+mn-lt"/>
              <a:ea typeface="+mn-ea"/>
            </a:endParaRPr>
          </a:p>
        </p:txBody>
      </p:sp>
      <p:sp>
        <p:nvSpPr>
          <p:cNvPr id="13" name="文本框 12">
            <a:extLst>
              <a:ext uri="{FF2B5EF4-FFF2-40B4-BE49-F238E27FC236}">
                <a16:creationId xmlns:a16="http://schemas.microsoft.com/office/drawing/2014/main" id="{2F086B81-5ADA-43FB-B72E-EF2DCD92AB57}"/>
              </a:ext>
            </a:extLst>
          </p:cNvPr>
          <p:cNvSpPr txBox="1"/>
          <p:nvPr/>
        </p:nvSpPr>
        <p:spPr>
          <a:xfrm>
            <a:off x="6028692" y="1412776"/>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O(nlog</a:t>
            </a:r>
            <a:r>
              <a:rPr lang="en-US" altLang="zh-CN" sz="2800" i="0" baseline="-25000" dirty="0">
                <a:latin typeface="黑体" panose="02010609060101010101" pitchFamily="49" charset="-122"/>
                <a:ea typeface="黑体" panose="02010609060101010101" pitchFamily="49" charset="-122"/>
                <a:sym typeface="黑体" panose="02010609060101010101" pitchFamily="49" charset="-122"/>
              </a:rPr>
              <a:t>2</a:t>
            </a:r>
            <a:r>
              <a:rPr lang="en-US" altLang="zh-CN" sz="2800" i="0" dirty="0">
                <a:latin typeface="黑体" panose="02010609060101010101" pitchFamily="49" charset="-122"/>
                <a:ea typeface="黑体" panose="02010609060101010101" pitchFamily="49" charset="-122"/>
                <a:sym typeface="黑体" panose="02010609060101010101" pitchFamily="49" charset="-122"/>
              </a:rPr>
              <a:t>n)</a:t>
            </a:r>
            <a:endParaRPr lang="zh-CN" altLang="en-US" sz="2800" i="0" kern="1200" dirty="0">
              <a:latin typeface="+mn-lt"/>
              <a:ea typeface="+mn-ea"/>
            </a:endParaRPr>
          </a:p>
        </p:txBody>
      </p:sp>
      <p:sp>
        <p:nvSpPr>
          <p:cNvPr id="14" name="文本框 13">
            <a:extLst>
              <a:ext uri="{FF2B5EF4-FFF2-40B4-BE49-F238E27FC236}">
                <a16:creationId xmlns:a16="http://schemas.microsoft.com/office/drawing/2014/main" id="{869C564E-A02C-4FA2-93C3-DEE5FB104628}"/>
              </a:ext>
            </a:extLst>
          </p:cNvPr>
          <p:cNvSpPr txBox="1"/>
          <p:nvPr/>
        </p:nvSpPr>
        <p:spPr>
          <a:xfrm>
            <a:off x="6100700" y="2113692"/>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O(nlog</a:t>
            </a:r>
            <a:r>
              <a:rPr lang="en-US" altLang="zh-CN" sz="2800" i="0" baseline="-25000" dirty="0">
                <a:latin typeface="黑体" panose="02010609060101010101" pitchFamily="49" charset="-122"/>
                <a:ea typeface="黑体" panose="02010609060101010101" pitchFamily="49" charset="-122"/>
                <a:sym typeface="黑体" panose="02010609060101010101" pitchFamily="49" charset="-122"/>
              </a:rPr>
              <a:t>2</a:t>
            </a:r>
            <a:r>
              <a:rPr lang="en-US" altLang="zh-CN" sz="2800" i="0" dirty="0">
                <a:latin typeface="黑体" panose="02010609060101010101" pitchFamily="49" charset="-122"/>
                <a:ea typeface="黑体" panose="02010609060101010101" pitchFamily="49" charset="-122"/>
                <a:sym typeface="黑体" panose="02010609060101010101" pitchFamily="49" charset="-122"/>
              </a:rPr>
              <a:t>n)</a:t>
            </a:r>
            <a:endParaRPr lang="zh-CN" altLang="en-US" sz="2800" i="0" kern="1200" dirty="0">
              <a:latin typeface="+mn-lt"/>
              <a:ea typeface="+mn-ea"/>
            </a:endParaRPr>
          </a:p>
        </p:txBody>
      </p:sp>
      <p:sp>
        <p:nvSpPr>
          <p:cNvPr id="21" name="文本框 20">
            <a:extLst>
              <a:ext uri="{FF2B5EF4-FFF2-40B4-BE49-F238E27FC236}">
                <a16:creationId xmlns:a16="http://schemas.microsoft.com/office/drawing/2014/main" id="{224D89A2-AB63-4E5C-B5B1-FEE61FF7F4BA}"/>
              </a:ext>
            </a:extLst>
          </p:cNvPr>
          <p:cNvSpPr txBox="1"/>
          <p:nvPr/>
        </p:nvSpPr>
        <p:spPr>
          <a:xfrm>
            <a:off x="6139306" y="2845307"/>
            <a:ext cx="1963688" cy="523220"/>
          </a:xfrm>
          <a:prstGeom prst="rect">
            <a:avLst/>
          </a:prstGeom>
          <a:noFill/>
        </p:spPr>
        <p:txBody>
          <a:bodyPr wrap="square">
            <a:spAutoFit/>
          </a:bodyPr>
          <a:lstStyle/>
          <a:p>
            <a:pPr algn="ctr" eaLnBrk="1" hangingPunct="1"/>
            <a:r>
              <a:rPr lang="en-US" altLang="zh-CN" sz="2800" i="0" dirty="0">
                <a:latin typeface="黑体" panose="02010609060101010101" pitchFamily="49" charset="-122"/>
                <a:ea typeface="黑体" panose="02010609060101010101" pitchFamily="49" charset="-122"/>
                <a:sym typeface="黑体" panose="02010609060101010101" pitchFamily="49" charset="-122"/>
              </a:rPr>
              <a:t>O(nlog</a:t>
            </a:r>
            <a:r>
              <a:rPr lang="en-US" altLang="zh-CN" sz="2800" i="0" baseline="-25000" dirty="0">
                <a:latin typeface="黑体" panose="02010609060101010101" pitchFamily="49" charset="-122"/>
                <a:ea typeface="黑体" panose="02010609060101010101" pitchFamily="49" charset="-122"/>
                <a:sym typeface="黑体" panose="02010609060101010101" pitchFamily="49" charset="-122"/>
              </a:rPr>
              <a:t>2</a:t>
            </a:r>
            <a:r>
              <a:rPr lang="en-US" altLang="zh-CN" sz="2800" i="0" dirty="0">
                <a:latin typeface="黑体" panose="02010609060101010101" pitchFamily="49" charset="-122"/>
                <a:ea typeface="黑体" panose="02010609060101010101" pitchFamily="49" charset="-122"/>
                <a:sym typeface="黑体" panose="02010609060101010101" pitchFamily="49" charset="-122"/>
              </a:rPr>
              <a:t>n)</a:t>
            </a:r>
            <a:endParaRPr lang="zh-CN" altLang="en-US" sz="2800" i="0" kern="1200" dirty="0">
              <a:latin typeface="+mn-lt"/>
              <a:ea typeface="+mn-ea"/>
            </a:endParaRPr>
          </a:p>
        </p:txBody>
      </p:sp>
      <p:sp>
        <p:nvSpPr>
          <p:cNvPr id="3" name="矩形 2">
            <a:extLst>
              <a:ext uri="{FF2B5EF4-FFF2-40B4-BE49-F238E27FC236}">
                <a16:creationId xmlns:a16="http://schemas.microsoft.com/office/drawing/2014/main" id="{109417BD-BAAF-38AE-37DB-659C382B6DC0}"/>
              </a:ext>
            </a:extLst>
          </p:cNvPr>
          <p:cNvSpPr/>
          <p:nvPr/>
        </p:nvSpPr>
        <p:spPr>
          <a:xfrm>
            <a:off x="6752897" y="4244823"/>
            <a:ext cx="545342" cy="523220"/>
          </a:xfrm>
          <a:prstGeom prst="rect">
            <a:avLst/>
          </a:prstGeom>
          <a:noFill/>
        </p:spPr>
        <p:txBody>
          <a:bodyPr wrap="none" lIns="91440" tIns="45720" rIns="91440" bIns="45720">
            <a:spAutoFit/>
          </a:bodyPr>
          <a:lstStyle/>
          <a:p>
            <a:pPr algn="ctr"/>
            <a:r>
              <a:rPr lang="en-US" altLang="zh-CN" sz="2800" i="0" dirty="0">
                <a:ln w="22225">
                  <a:solidFill>
                    <a:schemeClr val="accent2"/>
                  </a:solidFill>
                  <a:prstDash val="solid"/>
                </a:ln>
                <a:solidFill>
                  <a:schemeClr val="accent2">
                    <a:lumMod val="40000"/>
                    <a:lumOff val="60000"/>
                  </a:schemeClr>
                </a:solidFill>
              </a:rPr>
              <a:t>×</a:t>
            </a:r>
            <a:endParaRPr lang="zh-CN" altLang="en-US" sz="2800" b="1" i="0"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6055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18" grpId="0"/>
      <p:bldP spid="13" grpId="0"/>
      <p:bldP spid="14" grpId="0"/>
      <p:bldP spid="21" grpId="0"/>
      <p:bldP spid="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EDE4E-2169-CBA3-40DE-31833CDF55A8}"/>
            </a:ext>
          </a:extLst>
        </p:cNvPr>
        <p:cNvGrpSpPr/>
        <p:nvPr/>
      </p:nvGrpSpPr>
      <p:grpSpPr>
        <a:xfrm>
          <a:off x="0" y="0"/>
          <a:ext cx="0" cy="0"/>
          <a:chOff x="0" y="0"/>
          <a:chExt cx="0" cy="0"/>
        </a:xfrm>
      </p:grpSpPr>
      <p:sp>
        <p:nvSpPr>
          <p:cNvPr id="64515" name="Text Box 3">
            <a:extLst>
              <a:ext uri="{FF2B5EF4-FFF2-40B4-BE49-F238E27FC236}">
                <a16:creationId xmlns:a16="http://schemas.microsoft.com/office/drawing/2014/main" id="{0FE0567B-93FA-AB0F-5CD0-3D8DE9A6768B}"/>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2B24A815-EA43-49D4-8C87-CDFCB6F747B1}" type="slidenum">
              <a:rPr lang="zh-CN" altLang="en-US" sz="2400">
                <a:solidFill>
                  <a:srgbClr val="000000"/>
                </a:solidFill>
              </a:rPr>
              <a:pPr algn="r" eaLnBrk="1" hangingPunct="1">
                <a:spcBef>
                  <a:spcPct val="50000"/>
                </a:spcBef>
                <a:buClrTx/>
                <a:buSzTx/>
                <a:buFont typeface="Arial" panose="020B0604020202020204" pitchFamily="34" charset="0"/>
                <a:buNone/>
              </a:pPr>
              <a:t>97</a:t>
            </a:fld>
            <a:endParaRPr lang="en-US" altLang="zh-CN" sz="2400"/>
          </a:p>
        </p:txBody>
      </p:sp>
      <p:sp>
        <p:nvSpPr>
          <p:cNvPr id="2" name="Text Box 4">
            <a:extLst>
              <a:ext uri="{FF2B5EF4-FFF2-40B4-BE49-F238E27FC236}">
                <a16:creationId xmlns:a16="http://schemas.microsoft.com/office/drawing/2014/main" id="{D7DA30E3-82C9-9DFC-7787-146AA44CFAD5}"/>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en-US" altLang="zh-CN" sz="4400" i="0" dirty="0">
                <a:solidFill>
                  <a:schemeClr val="tx2"/>
                </a:solidFill>
                <a:ea typeface="隶书" pitchFamily="49" charset="-122"/>
              </a:rPr>
              <a:t>2-</a:t>
            </a:r>
            <a:r>
              <a:rPr lang="zh-CN" altLang="en-US" sz="4400" i="0" dirty="0">
                <a:solidFill>
                  <a:schemeClr val="tx2"/>
                </a:solidFill>
                <a:ea typeface="隶书" pitchFamily="49" charset="-122"/>
              </a:rPr>
              <a:t>路归并排序实现</a:t>
            </a:r>
          </a:p>
        </p:txBody>
      </p:sp>
      <p:sp>
        <p:nvSpPr>
          <p:cNvPr id="3" name="文本框 2">
            <a:extLst>
              <a:ext uri="{FF2B5EF4-FFF2-40B4-BE49-F238E27FC236}">
                <a16:creationId xmlns:a16="http://schemas.microsoft.com/office/drawing/2014/main" id="{208B59AC-1CB7-3A29-831C-D2B7F9A29869}"/>
              </a:ext>
            </a:extLst>
          </p:cNvPr>
          <p:cNvSpPr txBox="1"/>
          <p:nvPr/>
        </p:nvSpPr>
        <p:spPr>
          <a:xfrm>
            <a:off x="539552" y="1268760"/>
            <a:ext cx="7850832" cy="5693866"/>
          </a:xfrm>
          <a:prstGeom prst="rect">
            <a:avLst/>
          </a:prstGeom>
          <a:noFill/>
        </p:spPr>
        <p:txBody>
          <a:bodyPr wrap="square" rtlCol="0">
            <a:spAutoFit/>
          </a:bodyPr>
          <a:lstStyle/>
          <a:p>
            <a:r>
              <a:rPr lang="en-US" altLang="zh-CN" sz="2400" b="0" i="0" dirty="0">
                <a:solidFill>
                  <a:srgbClr val="0000FF"/>
                </a:solidFill>
                <a:effectLst/>
                <a:latin typeface="+mn-ea"/>
                <a:ea typeface="+mn-ea"/>
              </a:rPr>
              <a:t>void</a:t>
            </a:r>
            <a:r>
              <a:rPr lang="en-US" altLang="zh-CN" sz="2400" b="0" i="0" dirty="0">
                <a:solidFill>
                  <a:srgbClr val="000000"/>
                </a:solidFill>
                <a:effectLst/>
                <a:latin typeface="+mn-ea"/>
                <a:ea typeface="+mn-ea"/>
              </a:rPr>
              <a:t> </a:t>
            </a:r>
            <a:r>
              <a:rPr lang="en-US" altLang="zh-CN" sz="2400" b="0" i="0" dirty="0" err="1">
                <a:solidFill>
                  <a:srgbClr val="795E26"/>
                </a:solidFill>
                <a:effectLst/>
                <a:latin typeface="+mn-ea"/>
                <a:ea typeface="+mn-ea"/>
              </a:rPr>
              <a:t>mergesort</a:t>
            </a:r>
            <a:r>
              <a:rPr lang="en-US" altLang="zh-CN" sz="2400" b="0" i="0" dirty="0">
                <a:solidFill>
                  <a:srgbClr val="000000"/>
                </a:solidFill>
                <a:effectLst/>
                <a:latin typeface="+mn-ea"/>
                <a:ea typeface="+mn-ea"/>
              </a:rPr>
              <a:t>(</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t>
            </a:r>
            <a:r>
              <a:rPr lang="en-US" altLang="zh-CN" sz="2400" b="0" i="0" dirty="0">
                <a:solidFill>
                  <a:srgbClr val="001080"/>
                </a:solidFill>
                <a:effectLst/>
                <a:latin typeface="+mn-ea"/>
                <a:ea typeface="+mn-ea"/>
              </a:rPr>
              <a:t>num</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n</a:t>
            </a:r>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t>
            </a:r>
            <a:r>
              <a:rPr lang="en-US" altLang="zh-CN" sz="2400" b="0" i="0" dirty="0">
                <a:solidFill>
                  <a:srgbClr val="001080"/>
                </a:solidFill>
                <a:effectLst/>
                <a:latin typeface="+mn-ea"/>
                <a:ea typeface="+mn-ea"/>
              </a:rPr>
              <a:t>temp</a:t>
            </a:r>
            <a:r>
              <a:rPr lang="en-US" altLang="zh-CN" sz="2400" b="0" i="0" dirty="0">
                <a:solidFill>
                  <a:srgbClr val="000000"/>
                </a:solidFill>
                <a:effectLst/>
                <a:latin typeface="+mn-ea"/>
                <a:ea typeface="+mn-ea"/>
              </a:rPr>
              <a:t> = </a:t>
            </a:r>
            <a:r>
              <a:rPr lang="en-US" altLang="zh-CN" sz="2400" b="0" i="0" dirty="0">
                <a:solidFill>
                  <a:srgbClr val="AF00DB"/>
                </a:solidFill>
                <a:effectLst/>
                <a:latin typeface="+mn-ea"/>
                <a:ea typeface="+mn-ea"/>
              </a:rPr>
              <a:t>new</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a:t>
            </a:r>
            <a:r>
              <a:rPr lang="en-US" altLang="zh-CN" sz="2400" b="0" i="0" dirty="0">
                <a:solidFill>
                  <a:srgbClr val="001080"/>
                </a:solidFill>
                <a:effectLst/>
                <a:latin typeface="+mn-ea"/>
                <a:ea typeface="+mn-ea"/>
              </a:rPr>
              <a:t>n</a:t>
            </a:r>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len</a:t>
            </a:r>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    </a:t>
            </a:r>
            <a:r>
              <a:rPr lang="en-US" altLang="zh-CN" sz="2400" b="0" i="0" dirty="0">
                <a:solidFill>
                  <a:srgbClr val="AF00DB"/>
                </a:solidFill>
                <a:effectLst/>
                <a:latin typeface="+mn-ea"/>
                <a:ea typeface="+mn-ea"/>
              </a:rPr>
              <a:t>for</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len</a:t>
            </a:r>
            <a:r>
              <a:rPr lang="en-US" altLang="zh-CN" sz="2400" b="0" i="0" dirty="0">
                <a:solidFill>
                  <a:srgbClr val="000000"/>
                </a:solidFill>
                <a:effectLst/>
                <a:latin typeface="+mn-ea"/>
                <a:ea typeface="+mn-ea"/>
              </a:rPr>
              <a:t> = </a:t>
            </a:r>
            <a:r>
              <a:rPr lang="en-US" altLang="zh-CN" sz="2400" b="0" i="0" dirty="0">
                <a:solidFill>
                  <a:srgbClr val="098658"/>
                </a:solidFill>
                <a:effectLst/>
                <a:latin typeface="+mn-ea"/>
                <a:ea typeface="+mn-ea"/>
              </a:rPr>
              <a:t>2</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len</a:t>
            </a:r>
            <a:r>
              <a:rPr lang="en-US" altLang="zh-CN" sz="2400" b="0" i="0" dirty="0">
                <a:solidFill>
                  <a:srgbClr val="000000"/>
                </a:solidFill>
                <a:effectLst/>
                <a:latin typeface="+mn-ea"/>
                <a:ea typeface="+mn-ea"/>
              </a:rPr>
              <a:t> / </a:t>
            </a:r>
            <a:r>
              <a:rPr lang="en-US" altLang="zh-CN" sz="2400" b="0" i="0" dirty="0">
                <a:solidFill>
                  <a:srgbClr val="098658"/>
                </a:solidFill>
                <a:effectLst/>
                <a:latin typeface="+mn-ea"/>
                <a:ea typeface="+mn-ea"/>
              </a:rPr>
              <a:t>2</a:t>
            </a:r>
            <a:r>
              <a:rPr lang="en-US" altLang="zh-CN" sz="2400" b="0" i="0" dirty="0">
                <a:solidFill>
                  <a:srgbClr val="000000"/>
                </a:solidFill>
                <a:effectLst/>
                <a:latin typeface="+mn-ea"/>
                <a:ea typeface="+mn-ea"/>
              </a:rPr>
              <a:t> &lt; </a:t>
            </a:r>
            <a:r>
              <a:rPr lang="en-US" altLang="zh-CN" sz="2400" b="0" i="0" dirty="0">
                <a:solidFill>
                  <a:srgbClr val="001080"/>
                </a:solidFill>
                <a:effectLst/>
                <a:latin typeface="+mn-ea"/>
                <a:ea typeface="+mn-ea"/>
              </a:rPr>
              <a:t>n</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len</a:t>
            </a:r>
            <a:r>
              <a:rPr lang="en-US" altLang="zh-CN" sz="2400" b="0" i="0" dirty="0">
                <a:solidFill>
                  <a:srgbClr val="000000"/>
                </a:solidFill>
                <a:effectLst/>
                <a:latin typeface="+mn-ea"/>
                <a:ea typeface="+mn-ea"/>
              </a:rPr>
              <a:t> *= </a:t>
            </a:r>
            <a:r>
              <a:rPr lang="en-US" altLang="zh-CN" sz="2400" b="0" i="0" dirty="0">
                <a:solidFill>
                  <a:srgbClr val="098658"/>
                </a:solidFill>
                <a:effectLst/>
                <a:latin typeface="+mn-ea"/>
                <a:ea typeface="+mn-ea"/>
              </a:rPr>
              <a:t>2</a:t>
            </a:r>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    {</a:t>
            </a:r>
          </a:p>
          <a:p>
            <a:r>
              <a:rPr lang="en-US" altLang="zh-CN" sz="2400" b="0" i="0" dirty="0">
                <a:solidFill>
                  <a:srgbClr val="000000"/>
                </a:solidFill>
                <a:effectLst/>
                <a:latin typeface="+mn-ea"/>
                <a:ea typeface="+mn-ea"/>
              </a:rPr>
              <a:t>        </a:t>
            </a:r>
            <a:r>
              <a:rPr lang="en-US" altLang="zh-CN" sz="2400" b="0" i="0" dirty="0">
                <a:solidFill>
                  <a:srgbClr val="AF00DB"/>
                </a:solidFill>
                <a:effectLst/>
                <a:latin typeface="+mn-ea"/>
                <a:ea typeface="+mn-ea"/>
              </a:rPr>
              <a:t>for</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i</a:t>
            </a:r>
            <a:r>
              <a:rPr lang="en-US" altLang="zh-CN" sz="2400" b="0" i="0" dirty="0">
                <a:solidFill>
                  <a:srgbClr val="000000"/>
                </a:solidFill>
                <a:effectLst/>
                <a:latin typeface="+mn-ea"/>
                <a:ea typeface="+mn-ea"/>
              </a:rPr>
              <a:t> = </a:t>
            </a:r>
            <a:r>
              <a:rPr lang="en-US" altLang="zh-CN" sz="2400" b="0" i="0" dirty="0">
                <a:solidFill>
                  <a:srgbClr val="098658"/>
                </a:solidFill>
                <a:effectLst/>
                <a:latin typeface="+mn-ea"/>
                <a:ea typeface="+mn-ea"/>
              </a:rPr>
              <a:t>0</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i</a:t>
            </a:r>
            <a:r>
              <a:rPr lang="en-US" altLang="zh-CN" sz="2400" b="0" i="0" dirty="0">
                <a:solidFill>
                  <a:srgbClr val="000000"/>
                </a:solidFill>
                <a:effectLst/>
                <a:latin typeface="+mn-ea"/>
                <a:ea typeface="+mn-ea"/>
              </a:rPr>
              <a:t> + </a:t>
            </a:r>
            <a:r>
              <a:rPr lang="en-US" altLang="zh-CN" sz="2400" b="0" i="0" dirty="0" err="1">
                <a:solidFill>
                  <a:srgbClr val="001080"/>
                </a:solidFill>
                <a:effectLst/>
                <a:latin typeface="+mn-ea"/>
                <a:ea typeface="+mn-ea"/>
              </a:rPr>
              <a:t>len</a:t>
            </a:r>
            <a:r>
              <a:rPr lang="en-US" altLang="zh-CN" sz="2400" b="0" i="0" dirty="0">
                <a:solidFill>
                  <a:srgbClr val="000000"/>
                </a:solidFill>
                <a:effectLst/>
                <a:latin typeface="+mn-ea"/>
                <a:ea typeface="+mn-ea"/>
              </a:rPr>
              <a:t> / </a:t>
            </a:r>
            <a:r>
              <a:rPr lang="en-US" altLang="zh-CN" sz="2400" b="0" i="0" dirty="0">
                <a:solidFill>
                  <a:srgbClr val="098658"/>
                </a:solidFill>
                <a:effectLst/>
                <a:latin typeface="+mn-ea"/>
                <a:ea typeface="+mn-ea"/>
              </a:rPr>
              <a:t>2</a:t>
            </a:r>
            <a:r>
              <a:rPr lang="en-US" altLang="zh-CN" sz="2400" b="0" i="0" dirty="0">
                <a:solidFill>
                  <a:srgbClr val="000000"/>
                </a:solidFill>
                <a:effectLst/>
                <a:latin typeface="+mn-ea"/>
                <a:ea typeface="+mn-ea"/>
              </a:rPr>
              <a:t> &lt; </a:t>
            </a:r>
            <a:r>
              <a:rPr lang="en-US" altLang="zh-CN" sz="2400" b="0" i="0" dirty="0">
                <a:solidFill>
                  <a:srgbClr val="001080"/>
                </a:solidFill>
                <a:effectLst/>
                <a:latin typeface="+mn-ea"/>
                <a:ea typeface="+mn-ea"/>
              </a:rPr>
              <a:t>n</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i</a:t>
            </a:r>
            <a:r>
              <a:rPr lang="en-US" altLang="zh-CN" sz="2400" b="0" i="0" dirty="0">
                <a:solidFill>
                  <a:srgbClr val="000000"/>
                </a:solidFill>
                <a:effectLst/>
                <a:latin typeface="+mn-ea"/>
                <a:ea typeface="+mn-ea"/>
              </a:rPr>
              <a:t> += </a:t>
            </a:r>
            <a:r>
              <a:rPr lang="en-US" altLang="zh-CN" sz="2400" b="0" i="0" dirty="0" err="1">
                <a:solidFill>
                  <a:srgbClr val="001080"/>
                </a:solidFill>
                <a:effectLst/>
                <a:latin typeface="+mn-ea"/>
                <a:ea typeface="+mn-ea"/>
              </a:rPr>
              <a:t>len</a:t>
            </a:r>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        {</a:t>
            </a:r>
          </a:p>
          <a:p>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end</a:t>
            </a:r>
            <a:r>
              <a:rPr lang="en-US" altLang="zh-CN" sz="2400" b="0" i="0" dirty="0">
                <a:solidFill>
                  <a:srgbClr val="000000"/>
                </a:solidFill>
                <a:effectLst/>
                <a:latin typeface="+mn-ea"/>
                <a:ea typeface="+mn-ea"/>
              </a:rPr>
              <a:t> = ???;</a:t>
            </a:r>
            <a:r>
              <a:rPr lang="en-US" altLang="zh-CN" sz="2400" b="0" i="0" dirty="0">
                <a:solidFill>
                  <a:srgbClr val="008000"/>
                </a:solidFill>
                <a:effectLst/>
                <a:latin typeface="+mn-ea"/>
                <a:ea typeface="+mn-ea"/>
              </a:rPr>
              <a:t>   // </a:t>
            </a:r>
            <a:r>
              <a:rPr lang="zh-CN" altLang="en-US" sz="2400" b="0" i="0" dirty="0">
                <a:solidFill>
                  <a:srgbClr val="008000"/>
                </a:solidFill>
                <a:effectLst/>
                <a:latin typeface="+mn-ea"/>
                <a:ea typeface="+mn-ea"/>
              </a:rPr>
              <a:t>最后一个子序列长度？？</a:t>
            </a:r>
            <a:endParaRPr lang="zh-CN" altLang="en-US" sz="2400" b="0" i="0" dirty="0">
              <a:solidFill>
                <a:srgbClr val="000000"/>
              </a:solidFill>
              <a:effectLst/>
              <a:latin typeface="+mn-ea"/>
              <a:ea typeface="+mn-ea"/>
            </a:endParaRPr>
          </a:p>
          <a:p>
            <a:r>
              <a:rPr lang="zh-CN" altLang="en-US" sz="2400" b="0" i="0" dirty="0">
                <a:solidFill>
                  <a:srgbClr val="000000"/>
                </a:solidFill>
                <a:effectLst/>
                <a:latin typeface="+mn-ea"/>
                <a:ea typeface="+mn-ea"/>
              </a:rPr>
              <a:t>            </a:t>
            </a:r>
            <a:r>
              <a:rPr lang="en-US" altLang="zh-CN" sz="2400" b="0" i="0" dirty="0">
                <a:solidFill>
                  <a:srgbClr val="795E26"/>
                </a:solidFill>
                <a:effectLst/>
                <a:latin typeface="+mn-ea"/>
                <a:ea typeface="+mn-ea"/>
              </a:rPr>
              <a:t>merge</a:t>
            </a:r>
            <a:r>
              <a:rPr lang="en-US" altLang="zh-CN" sz="2400" b="0" i="0" dirty="0">
                <a:solidFill>
                  <a:srgbClr val="000000"/>
                </a:solidFill>
                <a:effectLst/>
                <a:latin typeface="+mn-ea"/>
                <a:ea typeface="+mn-ea"/>
              </a:rPr>
              <a:t>(</a:t>
            </a:r>
            <a:r>
              <a:rPr lang="en-US" altLang="zh-CN" sz="2400" b="0" i="0" dirty="0">
                <a:solidFill>
                  <a:srgbClr val="001080"/>
                </a:solidFill>
                <a:effectLst/>
                <a:latin typeface="+mn-ea"/>
                <a:ea typeface="+mn-ea"/>
              </a:rPr>
              <a:t>num</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temp</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i</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i</a:t>
            </a:r>
            <a:r>
              <a:rPr lang="en-US" altLang="zh-CN" sz="2400" b="0" i="0" dirty="0">
                <a:solidFill>
                  <a:srgbClr val="000000"/>
                </a:solidFill>
                <a:effectLst/>
                <a:latin typeface="+mn-ea"/>
                <a:ea typeface="+mn-ea"/>
              </a:rPr>
              <a:t> + </a:t>
            </a:r>
            <a:r>
              <a:rPr lang="en-US" altLang="zh-CN" sz="2400" b="0" i="0" dirty="0" err="1">
                <a:solidFill>
                  <a:srgbClr val="001080"/>
                </a:solidFill>
                <a:effectLst/>
                <a:latin typeface="+mn-ea"/>
                <a:ea typeface="+mn-ea"/>
              </a:rPr>
              <a:t>len</a:t>
            </a:r>
            <a:r>
              <a:rPr lang="en-US" altLang="zh-CN" sz="2400" b="0" i="0" dirty="0">
                <a:solidFill>
                  <a:srgbClr val="000000"/>
                </a:solidFill>
                <a:effectLst/>
                <a:latin typeface="+mn-ea"/>
                <a:ea typeface="+mn-ea"/>
              </a:rPr>
              <a:t> / </a:t>
            </a:r>
            <a:r>
              <a:rPr lang="en-US" altLang="zh-CN" sz="2400" b="0" i="0" dirty="0">
                <a:solidFill>
                  <a:srgbClr val="098658"/>
                </a:solidFill>
                <a:effectLst/>
                <a:latin typeface="+mn-ea"/>
                <a:ea typeface="+mn-ea"/>
              </a:rPr>
              <a:t>2</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end</a:t>
            </a:r>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        }</a:t>
            </a:r>
          </a:p>
          <a:p>
            <a:r>
              <a:rPr lang="en-US" altLang="zh-CN" sz="2400" b="0" i="0" dirty="0">
                <a:solidFill>
                  <a:srgbClr val="000000"/>
                </a:solidFill>
                <a:effectLst/>
                <a:latin typeface="+mn-ea"/>
                <a:ea typeface="+mn-ea"/>
              </a:rPr>
              <a:t>        </a:t>
            </a:r>
            <a:r>
              <a:rPr lang="en-US" altLang="zh-CN" sz="2400" b="0" i="0" dirty="0" err="1">
                <a:solidFill>
                  <a:srgbClr val="795E26"/>
                </a:solidFill>
                <a:effectLst/>
                <a:latin typeface="+mn-ea"/>
                <a:ea typeface="+mn-ea"/>
              </a:rPr>
              <a:t>memcpy</a:t>
            </a:r>
            <a:r>
              <a:rPr lang="en-US" altLang="zh-CN" sz="2400" b="0" i="0" dirty="0">
                <a:solidFill>
                  <a:srgbClr val="000000"/>
                </a:solidFill>
                <a:effectLst/>
                <a:latin typeface="+mn-ea"/>
                <a:ea typeface="+mn-ea"/>
              </a:rPr>
              <a:t>(</a:t>
            </a:r>
            <a:r>
              <a:rPr lang="en-US" altLang="zh-CN" sz="2400" b="0" i="0" dirty="0">
                <a:solidFill>
                  <a:srgbClr val="001080"/>
                </a:solidFill>
                <a:effectLst/>
                <a:latin typeface="+mn-ea"/>
                <a:ea typeface="+mn-ea"/>
              </a:rPr>
              <a:t>num</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temp</a:t>
            </a:r>
            <a:r>
              <a:rPr lang="en-US" altLang="zh-CN" sz="2400" b="0" i="0" dirty="0">
                <a:solidFill>
                  <a:srgbClr val="000000"/>
                </a:solidFill>
                <a:effectLst/>
                <a:latin typeface="+mn-ea"/>
                <a:ea typeface="+mn-ea"/>
              </a:rPr>
              <a:t>, </a:t>
            </a:r>
            <a:r>
              <a:rPr lang="en-US" altLang="zh-CN" sz="2400" b="0" i="0" dirty="0" err="1">
                <a:solidFill>
                  <a:srgbClr val="0000FF"/>
                </a:solidFill>
                <a:effectLst/>
                <a:latin typeface="+mn-ea"/>
                <a:ea typeface="+mn-ea"/>
              </a:rPr>
              <a:t>sizeof</a:t>
            </a:r>
            <a:r>
              <a:rPr lang="en-US" altLang="zh-CN" sz="2400" b="0" i="0" dirty="0">
                <a:solidFill>
                  <a:srgbClr val="000000"/>
                </a:solidFill>
                <a:effectLst/>
                <a:latin typeface="+mn-ea"/>
                <a:ea typeface="+mn-ea"/>
              </a:rPr>
              <a:t>(</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a:t>
            </a:r>
            <a:r>
              <a:rPr lang="en-US" altLang="zh-CN" sz="2400" b="0" i="0" dirty="0">
                <a:solidFill>
                  <a:srgbClr val="001080"/>
                </a:solidFill>
                <a:effectLst/>
                <a:latin typeface="+mn-ea"/>
                <a:ea typeface="+mn-ea"/>
              </a:rPr>
              <a:t>n</a:t>
            </a:r>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    }</a:t>
            </a:r>
          </a:p>
          <a:p>
            <a:r>
              <a:rPr lang="en-US" altLang="zh-CN" sz="2400" b="0" i="0" dirty="0">
                <a:solidFill>
                  <a:srgbClr val="000000"/>
                </a:solidFill>
                <a:effectLst/>
                <a:latin typeface="+mn-ea"/>
                <a:ea typeface="+mn-ea"/>
              </a:rPr>
              <a:t>}</a:t>
            </a:r>
          </a:p>
          <a:p>
            <a:endParaRPr lang="zh-CN" altLang="en-US" sz="2800" b="0" i="0" dirty="0">
              <a:latin typeface="+mn-ea"/>
              <a:ea typeface="+mn-ea"/>
            </a:endParaRPr>
          </a:p>
        </p:txBody>
      </p:sp>
    </p:spTree>
    <p:extLst>
      <p:ext uri="{BB962C8B-B14F-4D97-AF65-F5344CB8AC3E}">
        <p14:creationId xmlns:p14="http://schemas.microsoft.com/office/powerpoint/2010/main" val="271204960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3">
            <a:extLst>
              <a:ext uri="{FF2B5EF4-FFF2-40B4-BE49-F238E27FC236}">
                <a16:creationId xmlns:a16="http://schemas.microsoft.com/office/drawing/2014/main" id="{C7F5AE93-9928-4C56-8EDF-E331DE858512}"/>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56427D7B-2353-479B-AF98-049CA9F3A5E3}" type="slidenum">
              <a:rPr lang="zh-CN" altLang="en-US" sz="2400">
                <a:solidFill>
                  <a:srgbClr val="000000"/>
                </a:solidFill>
              </a:rPr>
              <a:pPr algn="r" eaLnBrk="1" hangingPunct="1">
                <a:spcBef>
                  <a:spcPct val="50000"/>
                </a:spcBef>
                <a:buClrTx/>
                <a:buSzTx/>
                <a:buFont typeface="Arial" panose="020B0604020202020204" pitchFamily="34" charset="0"/>
                <a:buNone/>
              </a:pPr>
              <a:t>98</a:t>
            </a:fld>
            <a:endParaRPr lang="en-US" altLang="zh-CN" sz="2400"/>
          </a:p>
        </p:txBody>
      </p:sp>
      <p:sp>
        <p:nvSpPr>
          <p:cNvPr id="2" name="Text Box 4">
            <a:extLst>
              <a:ext uri="{FF2B5EF4-FFF2-40B4-BE49-F238E27FC236}">
                <a16:creationId xmlns:a16="http://schemas.microsoft.com/office/drawing/2014/main" id="{6AA086B3-7848-46E5-ABF5-8E07543A9EA0}"/>
              </a:ext>
            </a:extLst>
          </p:cNvPr>
          <p:cNvSpPr>
            <a:spLocks noChangeArrowheads="1"/>
          </p:cNvSpPr>
          <p:nvPr/>
        </p:nvSpPr>
        <p:spPr bwMode="auto">
          <a:xfrm>
            <a:off x="457200" y="211287"/>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None/>
            </a:pPr>
            <a:r>
              <a:rPr lang="en-US" altLang="zh-CN" sz="4400" i="0" dirty="0">
                <a:solidFill>
                  <a:schemeClr val="tx2"/>
                </a:solidFill>
                <a:ea typeface="隶书" pitchFamily="49" charset="-122"/>
              </a:rPr>
              <a:t>STL</a:t>
            </a:r>
            <a:r>
              <a:rPr lang="zh-CN" altLang="en-US" sz="4400" i="0" dirty="0">
                <a:solidFill>
                  <a:schemeClr val="tx2"/>
                </a:solidFill>
                <a:ea typeface="隶书" pitchFamily="49" charset="-122"/>
              </a:rPr>
              <a:t>中的有序表合并</a:t>
            </a:r>
          </a:p>
        </p:txBody>
      </p:sp>
      <p:sp>
        <p:nvSpPr>
          <p:cNvPr id="7" name="文本框 6">
            <a:extLst>
              <a:ext uri="{FF2B5EF4-FFF2-40B4-BE49-F238E27FC236}">
                <a16:creationId xmlns:a16="http://schemas.microsoft.com/office/drawing/2014/main" id="{FF099AB1-FE9F-4C20-91C1-A92EC2DF7798}"/>
              </a:ext>
            </a:extLst>
          </p:cNvPr>
          <p:cNvSpPr txBox="1"/>
          <p:nvPr/>
        </p:nvSpPr>
        <p:spPr>
          <a:xfrm>
            <a:off x="539552" y="1196752"/>
            <a:ext cx="8375848" cy="5509200"/>
          </a:xfrm>
          <a:prstGeom prst="rect">
            <a:avLst/>
          </a:prstGeom>
          <a:noFill/>
        </p:spPr>
        <p:txBody>
          <a:bodyPr wrap="square">
            <a:spAutoFit/>
          </a:bodyPr>
          <a:lstStyle/>
          <a:p>
            <a:r>
              <a:rPr lang="en-US" altLang="zh-CN" sz="3200" i="0" dirty="0" err="1"/>
              <a:t>OutputIterator</a:t>
            </a:r>
            <a:r>
              <a:rPr lang="en-US" altLang="zh-CN" sz="3200" i="0" dirty="0"/>
              <a:t> </a:t>
            </a:r>
            <a:r>
              <a:rPr lang="en-US" altLang="zh-CN" sz="3200" i="0" dirty="0">
                <a:solidFill>
                  <a:srgbClr val="FF0000"/>
                </a:solidFill>
              </a:rPr>
              <a:t>merge</a:t>
            </a:r>
            <a:r>
              <a:rPr lang="en-US" altLang="zh-CN" sz="3200" i="0" dirty="0"/>
              <a:t> (InputIterator1 first1, InputIterator1 last1, InputIterator2 first2, InputIterator2 last2, </a:t>
            </a:r>
            <a:r>
              <a:rPr lang="en-US" altLang="zh-CN" sz="3200" i="0" dirty="0" err="1"/>
              <a:t>OutputIterator</a:t>
            </a:r>
            <a:r>
              <a:rPr lang="en-US" altLang="zh-CN" sz="3200" i="0" dirty="0"/>
              <a:t> result);</a:t>
            </a:r>
          </a:p>
          <a:p>
            <a:r>
              <a:rPr lang="en-US" altLang="zh-CN" sz="3200" i="0" dirty="0"/>
              <a:t>//</a:t>
            </a:r>
            <a:r>
              <a:rPr lang="zh-CN" altLang="en-US" sz="3200" i="0" dirty="0"/>
              <a:t>将</a:t>
            </a:r>
            <a:r>
              <a:rPr lang="en-US" altLang="zh-CN" sz="3200" i="0" dirty="0"/>
              <a:t>[first1,last1)</a:t>
            </a:r>
            <a:r>
              <a:rPr lang="zh-CN" altLang="en-US" sz="3200" i="0" dirty="0"/>
              <a:t>和</a:t>
            </a:r>
            <a:r>
              <a:rPr lang="en-US" altLang="zh-CN" sz="3200" i="0" dirty="0"/>
              <a:t>[first2,last2)</a:t>
            </a:r>
            <a:r>
              <a:rPr lang="zh-CN" altLang="en-US" sz="3200" i="0" dirty="0"/>
              <a:t>合并，放到</a:t>
            </a:r>
            <a:r>
              <a:rPr lang="en-US" altLang="zh-CN" sz="3200" i="0" dirty="0"/>
              <a:t>//result</a:t>
            </a:r>
            <a:r>
              <a:rPr lang="zh-CN" altLang="en-US" sz="3200" i="0" dirty="0"/>
              <a:t>中。</a:t>
            </a:r>
            <a:endParaRPr lang="en-US" altLang="zh-CN" sz="3200" i="0" dirty="0"/>
          </a:p>
          <a:p>
            <a:endParaRPr lang="en-US" altLang="zh-CN" sz="3200" i="0" dirty="0"/>
          </a:p>
          <a:p>
            <a:r>
              <a:rPr lang="en-US" altLang="zh-CN" sz="3200" i="0" dirty="0"/>
              <a:t>void </a:t>
            </a:r>
            <a:r>
              <a:rPr lang="en-US" altLang="zh-CN" sz="3200" i="0" dirty="0" err="1">
                <a:solidFill>
                  <a:srgbClr val="FF0000"/>
                </a:solidFill>
              </a:rPr>
              <a:t>inplace_merge</a:t>
            </a:r>
            <a:r>
              <a:rPr lang="en-US" altLang="zh-CN" sz="3200" i="0" dirty="0">
                <a:solidFill>
                  <a:srgbClr val="FF0000"/>
                </a:solidFill>
              </a:rPr>
              <a:t> </a:t>
            </a:r>
            <a:r>
              <a:rPr lang="en-US" altLang="zh-CN" sz="3200" i="0" dirty="0"/>
              <a:t>(</a:t>
            </a:r>
            <a:r>
              <a:rPr lang="en-US" altLang="zh-CN" sz="3200" i="0" dirty="0" err="1"/>
              <a:t>BidirectionalIterator</a:t>
            </a:r>
            <a:r>
              <a:rPr lang="en-US" altLang="zh-CN" sz="3200" i="0" dirty="0"/>
              <a:t> first, </a:t>
            </a:r>
            <a:r>
              <a:rPr lang="en-US" altLang="zh-CN" sz="3200" i="0" dirty="0" err="1"/>
              <a:t>BidirectionalIterator</a:t>
            </a:r>
            <a:r>
              <a:rPr lang="en-US" altLang="zh-CN" sz="3200" i="0" dirty="0"/>
              <a:t> middle, </a:t>
            </a:r>
            <a:r>
              <a:rPr lang="en-US" altLang="zh-CN" sz="3200" i="0" dirty="0" err="1"/>
              <a:t>BidirectionalIterator</a:t>
            </a:r>
            <a:r>
              <a:rPr lang="en-US" altLang="zh-CN" sz="3200" i="0" dirty="0"/>
              <a:t> last); </a:t>
            </a:r>
          </a:p>
          <a:p>
            <a:r>
              <a:rPr lang="en-US" altLang="zh-CN" sz="3200" i="0" dirty="0"/>
              <a:t>//</a:t>
            </a:r>
            <a:r>
              <a:rPr lang="zh-CN" altLang="en-US" sz="3200" i="0" dirty="0"/>
              <a:t>将</a:t>
            </a:r>
            <a:r>
              <a:rPr lang="en-US" altLang="zh-CN" sz="3200" i="0" dirty="0"/>
              <a:t>[</a:t>
            </a:r>
            <a:r>
              <a:rPr lang="en-US" altLang="zh-CN" sz="3200" i="0" dirty="0" err="1"/>
              <a:t>first,middle</a:t>
            </a:r>
            <a:r>
              <a:rPr lang="en-US" altLang="zh-CN" sz="3200" i="0" dirty="0"/>
              <a:t>)</a:t>
            </a:r>
            <a:r>
              <a:rPr lang="zh-CN" altLang="en-US" sz="3200" i="0" dirty="0"/>
              <a:t>，</a:t>
            </a:r>
            <a:r>
              <a:rPr lang="en-US" altLang="zh-CN" sz="3200" i="0" dirty="0"/>
              <a:t>[</a:t>
            </a:r>
            <a:r>
              <a:rPr lang="en-US" altLang="zh-CN" sz="3200" i="0" dirty="0" err="1"/>
              <a:t>middle,last</a:t>
            </a:r>
            <a:r>
              <a:rPr lang="en-US" altLang="zh-CN" sz="3200" i="0" dirty="0"/>
              <a:t>)</a:t>
            </a:r>
            <a:r>
              <a:rPr lang="zh-CN" altLang="en-US" sz="3200" i="0" dirty="0"/>
              <a:t>合并到</a:t>
            </a:r>
            <a:r>
              <a:rPr lang="en-US" altLang="zh-CN" sz="3200" i="0" dirty="0"/>
              <a:t>[</a:t>
            </a:r>
            <a:r>
              <a:rPr lang="en-US" altLang="zh-CN" sz="3200" i="0" dirty="0" err="1"/>
              <a:t>first,last</a:t>
            </a:r>
            <a:r>
              <a:rPr lang="en-US" altLang="zh-CN" sz="3200" i="0" dirty="0"/>
              <a:t>)</a:t>
            </a:r>
            <a:r>
              <a:rPr lang="zh-CN" altLang="en-US" sz="3200" i="0" dirty="0"/>
              <a:t>中，即存储到原位置</a:t>
            </a:r>
          </a:p>
        </p:txBody>
      </p:sp>
    </p:spTree>
    <p:extLst>
      <p:ext uri="{BB962C8B-B14F-4D97-AF65-F5344CB8AC3E}">
        <p14:creationId xmlns:p14="http://schemas.microsoft.com/office/powerpoint/2010/main" val="256816721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FB84C56B-C339-47BC-9F68-484041D03FC9}"/>
              </a:ext>
            </a:extLst>
          </p:cNvPr>
          <p:cNvSpPr>
            <a:spLocks noGrp="1" noChangeArrowheads="1"/>
          </p:cNvSpPr>
          <p:nvPr>
            <p:ph type="title" idx="4294967295"/>
          </p:nvPr>
        </p:nvSpPr>
        <p:spPr>
          <a:xfrm>
            <a:off x="584742" y="1198396"/>
            <a:ext cx="5715000" cy="685800"/>
          </a:xfrm>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zh-CN" altLang="en-US" sz="3200" dirty="0">
                <a:latin typeface="黑体" panose="02010609060101010101" pitchFamily="49" charset="-122"/>
                <a:ea typeface="黑体" panose="02010609060101010101" pitchFamily="49" charset="-122"/>
                <a:sym typeface="黑体" panose="02010609060101010101" pitchFamily="49" charset="-122"/>
              </a:rPr>
              <a:t>一、多关键字的排序</a:t>
            </a:r>
            <a:endParaRPr lang="en-US" altLang="zh-CN" sz="3200" dirty="0">
              <a:latin typeface="黑体" panose="02010609060101010101" pitchFamily="49" charset="-122"/>
              <a:ea typeface="黑体" panose="02010609060101010101" pitchFamily="49" charset="-122"/>
              <a:sym typeface="黑体" panose="02010609060101010101" pitchFamily="49" charset="-122"/>
            </a:endParaRPr>
          </a:p>
        </p:txBody>
      </p:sp>
      <p:sp>
        <p:nvSpPr>
          <p:cNvPr id="72707" name="Text Box 3">
            <a:extLst>
              <a:ext uri="{FF2B5EF4-FFF2-40B4-BE49-F238E27FC236}">
                <a16:creationId xmlns:a16="http://schemas.microsoft.com/office/drawing/2014/main" id="{2EBDE5C7-75CC-4F85-80A5-0034AB5423EE}"/>
              </a:ext>
            </a:extLst>
          </p:cNvPr>
          <p:cNvSpPr>
            <a:spLocks noChangeArrowheads="1"/>
          </p:cNvSpPr>
          <p:nvPr/>
        </p:nvSpPr>
        <p:spPr bwMode="auto">
          <a:xfrm>
            <a:off x="8534400" y="6400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r" eaLnBrk="1" hangingPunct="1">
              <a:spcBef>
                <a:spcPct val="50000"/>
              </a:spcBef>
              <a:buClrTx/>
              <a:buSzTx/>
              <a:buFont typeface="Arial" panose="020B0604020202020204" pitchFamily="34" charset="0"/>
              <a:buNone/>
            </a:pPr>
            <a:fld id="{523E582F-0D30-4466-8154-1D6159906E52}" type="slidenum">
              <a:rPr lang="zh-CN" altLang="en-US" sz="2400">
                <a:solidFill>
                  <a:srgbClr val="000000"/>
                </a:solidFill>
              </a:rPr>
              <a:pPr algn="r" eaLnBrk="1" hangingPunct="1">
                <a:spcBef>
                  <a:spcPct val="50000"/>
                </a:spcBef>
                <a:buClrTx/>
                <a:buSzTx/>
                <a:buFont typeface="Arial" panose="020B0604020202020204" pitchFamily="34" charset="0"/>
                <a:buNone/>
              </a:pPr>
              <a:t>99</a:t>
            </a:fld>
            <a:endParaRPr lang="en-US" altLang="zh-CN" sz="2400"/>
          </a:p>
        </p:txBody>
      </p:sp>
      <p:sp>
        <p:nvSpPr>
          <p:cNvPr id="72708" name="Text Box 4">
            <a:extLst>
              <a:ext uri="{FF2B5EF4-FFF2-40B4-BE49-F238E27FC236}">
                <a16:creationId xmlns:a16="http://schemas.microsoft.com/office/drawing/2014/main" id="{491B5F09-2D01-40EB-95B0-0E9F8B2349B7}"/>
              </a:ext>
            </a:extLst>
          </p:cNvPr>
          <p:cNvSpPr>
            <a:spLocks noChangeArrowheads="1"/>
          </p:cNvSpPr>
          <p:nvPr/>
        </p:nvSpPr>
        <p:spPr bwMode="auto">
          <a:xfrm>
            <a:off x="533400" y="259259"/>
            <a:ext cx="84582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sym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sym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sym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sym typeface="Tahoma" panose="020B0604030504040204" pitchFamily="34" charset="0"/>
              </a:defRPr>
            </a:lvl9pPr>
          </a:lstStyle>
          <a:p>
            <a:pPr algn="ctr" eaLnBrk="1" hangingPunct="1">
              <a:spcBef>
                <a:spcPct val="50000"/>
              </a:spcBef>
              <a:buClrTx/>
              <a:buSzTx/>
              <a:buFont typeface="Arial" panose="020B0604020202020204" pitchFamily="34" charset="0"/>
              <a:buNone/>
            </a:pPr>
            <a:r>
              <a:rPr lang="zh-CN" altLang="en-US" sz="4400" i="0" dirty="0">
                <a:solidFill>
                  <a:schemeClr val="tx2"/>
                </a:solidFill>
                <a:ea typeface="隶书" pitchFamily="49" charset="-122"/>
              </a:rPr>
              <a:t>第六节　基数排序</a:t>
            </a:r>
          </a:p>
        </p:txBody>
      </p:sp>
      <p:sp>
        <p:nvSpPr>
          <p:cNvPr id="72709" name="Rectangle 5">
            <a:extLst>
              <a:ext uri="{FF2B5EF4-FFF2-40B4-BE49-F238E27FC236}">
                <a16:creationId xmlns:a16="http://schemas.microsoft.com/office/drawing/2014/main" id="{F0C4780B-50A5-4EAD-87B7-C5D9C3CE1566}"/>
              </a:ext>
            </a:extLst>
          </p:cNvPr>
          <p:cNvSpPr>
            <a:spLocks noGrp="1" noChangeArrowheads="1"/>
          </p:cNvSpPr>
          <p:nvPr>
            <p:ph type="body" idx="4294967295"/>
          </p:nvPr>
        </p:nvSpPr>
        <p:spPr>
          <a:xfrm>
            <a:off x="489520" y="2126704"/>
            <a:ext cx="8763000" cy="4038600"/>
          </a:xfrm>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spcBef>
                <a:spcPct val="70000"/>
              </a:spcBef>
              <a:buClr>
                <a:schemeClr val="tx2"/>
              </a:buClr>
              <a:buSzPct val="50000"/>
              <a:buNone/>
            </a:pPr>
            <a:r>
              <a:rPr lang="zh-CN" altLang="en-US" dirty="0">
                <a:latin typeface="+mn-ea"/>
                <a:sym typeface="黑体" panose="02010609060101010101" pitchFamily="49" charset="-122"/>
              </a:rPr>
              <a:t> 例：对52张扑克牌按以下次序排序：</a:t>
            </a:r>
          </a:p>
          <a:p>
            <a:pPr eaLnBrk="1" hangingPunct="1">
              <a:spcBef>
                <a:spcPct val="0"/>
              </a:spcBef>
              <a:buFont typeface="Wingdings" panose="05000000000000000000" pitchFamily="2" charset="2"/>
              <a:buNone/>
            </a:pPr>
            <a:r>
              <a:rPr lang="zh-CN" altLang="en-US" dirty="0">
                <a:latin typeface="+mn-ea"/>
                <a:sym typeface="黑体" panose="02010609060101010101" pitchFamily="49" charset="-122"/>
              </a:rPr>
              <a:t>	2&lt;3&lt;</a:t>
            </a:r>
            <a:r>
              <a:rPr lang="zh-CN" altLang="en-US" dirty="0">
                <a:latin typeface="+mn-ea"/>
                <a:sym typeface="Times New Roman" panose="02020603050405020304" pitchFamily="18" charset="0"/>
              </a:rPr>
              <a:t>……</a:t>
            </a:r>
            <a:r>
              <a:rPr lang="zh-CN" altLang="en-US" dirty="0">
                <a:latin typeface="+mn-ea"/>
                <a:sym typeface="黑体" panose="02010609060101010101" pitchFamily="49" charset="-122"/>
              </a:rPr>
              <a:t>&lt;</a:t>
            </a:r>
            <a:r>
              <a:rPr lang="en-US" altLang="zh-CN" dirty="0">
                <a:latin typeface="+mn-ea"/>
                <a:sym typeface="黑体" panose="02010609060101010101" pitchFamily="49" charset="-122"/>
              </a:rPr>
              <a:t>A&lt;</a:t>
            </a:r>
            <a:r>
              <a:rPr lang="en-US" altLang="zh-CN" dirty="0">
                <a:solidFill>
                  <a:srgbClr val="FF3300"/>
                </a:solidFill>
                <a:latin typeface="+mn-ea"/>
                <a:sym typeface="黑体" panose="02010609060101010101" pitchFamily="49" charset="-122"/>
              </a:rPr>
              <a:t></a:t>
            </a:r>
            <a:r>
              <a:rPr lang="en-US" altLang="zh-CN" dirty="0">
                <a:latin typeface="+mn-ea"/>
                <a:sym typeface="黑体" panose="02010609060101010101" pitchFamily="49" charset="-122"/>
              </a:rPr>
              <a:t>2&lt;</a:t>
            </a:r>
            <a:r>
              <a:rPr lang="en-US" altLang="zh-CN" dirty="0">
                <a:solidFill>
                  <a:srgbClr val="FF3300"/>
                </a:solidFill>
                <a:latin typeface="+mn-ea"/>
                <a:sym typeface="黑体" panose="02010609060101010101" pitchFamily="49" charset="-122"/>
              </a:rPr>
              <a:t></a:t>
            </a:r>
            <a:r>
              <a:rPr lang="en-US" altLang="zh-CN" dirty="0">
                <a:latin typeface="+mn-ea"/>
                <a:sym typeface="黑体" panose="02010609060101010101" pitchFamily="49" charset="-122"/>
              </a:rPr>
              <a:t>3&lt;</a:t>
            </a:r>
            <a:r>
              <a:rPr lang="en-US" altLang="zh-CN" dirty="0">
                <a:latin typeface="+mn-ea"/>
                <a:sym typeface="Times New Roman" panose="02020603050405020304" pitchFamily="18" charset="0"/>
              </a:rPr>
              <a:t>……</a:t>
            </a:r>
            <a:r>
              <a:rPr lang="en-US" altLang="zh-CN" dirty="0">
                <a:latin typeface="+mn-ea"/>
                <a:sym typeface="黑体" panose="02010609060101010101" pitchFamily="49" charset="-122"/>
              </a:rPr>
              <a:t>&lt;</a:t>
            </a:r>
            <a:r>
              <a:rPr lang="en-US" altLang="zh-CN" dirty="0">
                <a:solidFill>
                  <a:srgbClr val="FF3300"/>
                </a:solidFill>
                <a:latin typeface="+mn-ea"/>
                <a:sym typeface="黑体" panose="02010609060101010101" pitchFamily="49" charset="-122"/>
              </a:rPr>
              <a:t></a:t>
            </a:r>
            <a:r>
              <a:rPr lang="en-US" altLang="zh-CN" dirty="0">
                <a:latin typeface="+mn-ea"/>
                <a:sym typeface="黑体" panose="02010609060101010101" pitchFamily="49" charset="-122"/>
              </a:rPr>
              <a:t>A&lt;</a:t>
            </a:r>
            <a:endParaRPr lang="en-US" altLang="zh-CN" dirty="0">
              <a:solidFill>
                <a:srgbClr val="FF3300"/>
              </a:solidFill>
              <a:latin typeface="+mn-ea"/>
              <a:sym typeface="黑体" panose="02010609060101010101" pitchFamily="49" charset="-122"/>
            </a:endParaRPr>
          </a:p>
          <a:p>
            <a:pPr eaLnBrk="1" hangingPunct="1">
              <a:spcBef>
                <a:spcPct val="0"/>
              </a:spcBef>
              <a:buFont typeface="Wingdings" panose="05000000000000000000" pitchFamily="2" charset="2"/>
              <a:buNone/>
            </a:pPr>
            <a:r>
              <a:rPr lang="en-US" altLang="zh-CN" dirty="0">
                <a:solidFill>
                  <a:srgbClr val="FF3300"/>
                </a:solidFill>
                <a:latin typeface="+mn-ea"/>
                <a:sym typeface="黑体" panose="02010609060101010101" pitchFamily="49" charset="-122"/>
              </a:rPr>
              <a:t>	</a:t>
            </a:r>
            <a:r>
              <a:rPr lang="en-US" altLang="zh-CN" dirty="0">
                <a:latin typeface="+mn-ea"/>
                <a:sym typeface="黑体" panose="02010609060101010101" pitchFamily="49" charset="-122"/>
              </a:rPr>
              <a:t>2&lt;</a:t>
            </a:r>
            <a:r>
              <a:rPr lang="en-US" altLang="zh-CN" dirty="0">
                <a:solidFill>
                  <a:srgbClr val="FF3300"/>
                </a:solidFill>
                <a:latin typeface="+mn-ea"/>
                <a:sym typeface="黑体" panose="02010609060101010101" pitchFamily="49" charset="-122"/>
              </a:rPr>
              <a:t></a:t>
            </a:r>
            <a:r>
              <a:rPr lang="en-US" altLang="zh-CN" dirty="0">
                <a:latin typeface="+mn-ea"/>
                <a:sym typeface="黑体" panose="02010609060101010101" pitchFamily="49" charset="-122"/>
              </a:rPr>
              <a:t>3&lt;</a:t>
            </a:r>
            <a:r>
              <a:rPr lang="en-US" altLang="zh-CN" dirty="0">
                <a:latin typeface="+mn-ea"/>
                <a:sym typeface="Times New Roman" panose="02020603050405020304" pitchFamily="18" charset="0"/>
              </a:rPr>
              <a:t>……</a:t>
            </a:r>
            <a:r>
              <a:rPr lang="en-US" altLang="zh-CN" dirty="0">
                <a:latin typeface="+mn-ea"/>
                <a:sym typeface="黑体" panose="02010609060101010101" pitchFamily="49" charset="-122"/>
              </a:rPr>
              <a:t>&lt;</a:t>
            </a:r>
            <a:r>
              <a:rPr lang="en-US" altLang="zh-CN" dirty="0">
                <a:solidFill>
                  <a:srgbClr val="FF3300"/>
                </a:solidFill>
                <a:latin typeface="+mn-ea"/>
                <a:sym typeface="黑体" panose="02010609060101010101" pitchFamily="49" charset="-122"/>
              </a:rPr>
              <a:t></a:t>
            </a:r>
            <a:r>
              <a:rPr lang="en-US" altLang="zh-CN" dirty="0">
                <a:latin typeface="+mn-ea"/>
                <a:sym typeface="黑体" panose="02010609060101010101" pitchFamily="49" charset="-122"/>
              </a:rPr>
              <a:t>A&lt;2&lt;3&lt;</a:t>
            </a:r>
            <a:r>
              <a:rPr lang="en-US" altLang="zh-CN" dirty="0">
                <a:latin typeface="+mn-ea"/>
                <a:sym typeface="Times New Roman" panose="02020603050405020304" pitchFamily="18" charset="0"/>
              </a:rPr>
              <a:t>……</a:t>
            </a:r>
            <a:r>
              <a:rPr lang="en-US" altLang="zh-CN" dirty="0">
                <a:latin typeface="+mn-ea"/>
                <a:sym typeface="黑体" panose="02010609060101010101" pitchFamily="49" charset="-122"/>
              </a:rPr>
              <a:t>&lt;A</a:t>
            </a:r>
            <a:endParaRPr lang="zh-CN" altLang="en-US" dirty="0">
              <a:latin typeface="+mn-ea"/>
              <a:sym typeface="黑体" panose="02010609060101010101" pitchFamily="49" charset="-122"/>
            </a:endParaRPr>
          </a:p>
          <a:p>
            <a:pPr marL="0" indent="0" eaLnBrk="1" hangingPunct="1">
              <a:spcBef>
                <a:spcPct val="70000"/>
              </a:spcBef>
              <a:buClr>
                <a:schemeClr val="tx2"/>
              </a:buClr>
              <a:buSzPct val="50000"/>
              <a:buNone/>
            </a:pPr>
            <a:r>
              <a:rPr lang="zh-CN" altLang="en-US" dirty="0">
                <a:latin typeface="+mn-ea"/>
                <a:sym typeface="黑体" panose="02010609060101010101" pitchFamily="49" charset="-122"/>
              </a:rPr>
              <a:t> 两个关键字：花色（&lt;</a:t>
            </a:r>
            <a:r>
              <a:rPr lang="zh-CN" altLang="en-US" dirty="0">
                <a:solidFill>
                  <a:srgbClr val="FF3300"/>
                </a:solidFill>
                <a:latin typeface="+mn-ea"/>
                <a:sym typeface="黑体" panose="02010609060101010101" pitchFamily="49" charset="-122"/>
              </a:rPr>
              <a:t></a:t>
            </a:r>
            <a:r>
              <a:rPr lang="zh-CN" altLang="en-US" dirty="0">
                <a:latin typeface="+mn-ea"/>
                <a:sym typeface="黑体" panose="02010609060101010101" pitchFamily="49" charset="-122"/>
              </a:rPr>
              <a:t>&lt;</a:t>
            </a:r>
            <a:r>
              <a:rPr lang="zh-CN" altLang="en-US" dirty="0">
                <a:solidFill>
                  <a:srgbClr val="FF3300"/>
                </a:solidFill>
                <a:latin typeface="+mn-ea"/>
                <a:sym typeface="黑体" panose="02010609060101010101" pitchFamily="49" charset="-122"/>
              </a:rPr>
              <a:t></a:t>
            </a:r>
            <a:r>
              <a:rPr lang="zh-CN" altLang="en-US" dirty="0">
                <a:latin typeface="+mn-ea"/>
                <a:sym typeface="黑体" panose="02010609060101010101" pitchFamily="49" charset="-122"/>
              </a:rPr>
              <a:t>&lt;）</a:t>
            </a:r>
          </a:p>
          <a:p>
            <a:pPr eaLnBrk="1" hangingPunct="1">
              <a:spcBef>
                <a:spcPct val="0"/>
              </a:spcBef>
              <a:buFont typeface="Wingdings" panose="05000000000000000000" pitchFamily="2" charset="2"/>
              <a:buNone/>
            </a:pPr>
            <a:r>
              <a:rPr lang="zh-CN" altLang="en-US" dirty="0">
                <a:latin typeface="+mn-ea"/>
                <a:sym typeface="黑体" panose="02010609060101010101" pitchFamily="49" charset="-122"/>
              </a:rPr>
              <a:t>             面值（2&lt;3&lt;</a:t>
            </a:r>
            <a:r>
              <a:rPr lang="zh-CN" altLang="en-US" dirty="0">
                <a:latin typeface="+mn-ea"/>
                <a:sym typeface="Times New Roman" panose="02020603050405020304" pitchFamily="18" charset="0"/>
              </a:rPr>
              <a:t>…</a:t>
            </a:r>
            <a:r>
              <a:rPr lang="zh-CN" altLang="en-US" dirty="0">
                <a:latin typeface="+mn-ea"/>
                <a:sym typeface="黑体" panose="02010609060101010101" pitchFamily="49" charset="-122"/>
              </a:rPr>
              <a:t>&lt;</a:t>
            </a:r>
            <a:r>
              <a:rPr lang="en-US" altLang="zh-CN" dirty="0">
                <a:latin typeface="+mn-ea"/>
                <a:sym typeface="黑体" panose="02010609060101010101" pitchFamily="49" charset="-122"/>
              </a:rPr>
              <a:t>A）</a:t>
            </a:r>
            <a:endParaRPr lang="zh-CN" altLang="en-US" dirty="0">
              <a:latin typeface="+mn-ea"/>
              <a:sym typeface="黑体" panose="02010609060101010101" pitchFamily="49" charset="-122"/>
            </a:endParaRPr>
          </a:p>
          <a:p>
            <a:pPr marL="0" indent="0" eaLnBrk="1" hangingPunct="1">
              <a:spcBef>
                <a:spcPct val="70000"/>
              </a:spcBef>
              <a:buClr>
                <a:schemeClr val="tx2"/>
              </a:buClr>
              <a:buSzPct val="50000"/>
              <a:buNone/>
            </a:pPr>
            <a:r>
              <a:rPr lang="zh-CN" altLang="en-US" dirty="0">
                <a:latin typeface="+mn-ea"/>
                <a:sym typeface="黑体" panose="02010609060101010101" pitchFamily="49" charset="-122"/>
              </a:rPr>
              <a:t> 并且“花色”地位高于“面值”</a:t>
            </a:r>
            <a:endParaRPr lang="zh-CN" altLang="en-US" dirty="0">
              <a:latin typeface="+mn-ea"/>
            </a:endParaRPr>
          </a:p>
        </p:txBody>
      </p:sp>
      <p:pic>
        <p:nvPicPr>
          <p:cNvPr id="3" name="图片 2">
            <a:extLst>
              <a:ext uri="{FF2B5EF4-FFF2-40B4-BE49-F238E27FC236}">
                <a16:creationId xmlns:a16="http://schemas.microsoft.com/office/drawing/2014/main" id="{58C0BC4D-2F6E-47FC-9D86-6EEA6DD5E13B}"/>
              </a:ext>
            </a:extLst>
          </p:cNvPr>
          <p:cNvPicPr>
            <a:picLocks noChangeAspect="1"/>
          </p:cNvPicPr>
          <p:nvPr/>
        </p:nvPicPr>
        <p:blipFill>
          <a:blip r:embed="rId2"/>
          <a:stretch>
            <a:fillRect/>
          </a:stretch>
        </p:blipFill>
        <p:spPr>
          <a:xfrm>
            <a:off x="1056685" y="2586938"/>
            <a:ext cx="335946" cy="357250"/>
          </a:xfrm>
          <a:prstGeom prst="rect">
            <a:avLst/>
          </a:prstGeom>
        </p:spPr>
      </p:pic>
      <p:pic>
        <p:nvPicPr>
          <p:cNvPr id="8" name="图片 7">
            <a:extLst>
              <a:ext uri="{FF2B5EF4-FFF2-40B4-BE49-F238E27FC236}">
                <a16:creationId xmlns:a16="http://schemas.microsoft.com/office/drawing/2014/main" id="{D3FD4E04-3B27-401F-9DD8-37785BBD6F61}"/>
              </a:ext>
            </a:extLst>
          </p:cNvPr>
          <p:cNvPicPr>
            <a:picLocks noChangeAspect="1"/>
          </p:cNvPicPr>
          <p:nvPr/>
        </p:nvPicPr>
        <p:blipFill>
          <a:blip r:embed="rId2"/>
          <a:stretch>
            <a:fillRect/>
          </a:stretch>
        </p:blipFill>
        <p:spPr>
          <a:xfrm>
            <a:off x="1787782" y="2586938"/>
            <a:ext cx="335946" cy="357250"/>
          </a:xfrm>
          <a:prstGeom prst="rect">
            <a:avLst/>
          </a:prstGeom>
        </p:spPr>
      </p:pic>
      <p:pic>
        <p:nvPicPr>
          <p:cNvPr id="9" name="图片 8">
            <a:extLst>
              <a:ext uri="{FF2B5EF4-FFF2-40B4-BE49-F238E27FC236}">
                <a16:creationId xmlns:a16="http://schemas.microsoft.com/office/drawing/2014/main" id="{5189B23D-53D7-4A94-A645-CACA3AF30D30}"/>
              </a:ext>
            </a:extLst>
          </p:cNvPr>
          <p:cNvPicPr>
            <a:picLocks noChangeAspect="1"/>
          </p:cNvPicPr>
          <p:nvPr/>
        </p:nvPicPr>
        <p:blipFill>
          <a:blip r:embed="rId2"/>
          <a:stretch>
            <a:fillRect/>
          </a:stretch>
        </p:blipFill>
        <p:spPr>
          <a:xfrm>
            <a:off x="3356242" y="2619556"/>
            <a:ext cx="335946" cy="357250"/>
          </a:xfrm>
          <a:prstGeom prst="rect">
            <a:avLst/>
          </a:prstGeom>
        </p:spPr>
      </p:pic>
      <p:pic>
        <p:nvPicPr>
          <p:cNvPr id="5" name="图片 4">
            <a:extLst>
              <a:ext uri="{FF2B5EF4-FFF2-40B4-BE49-F238E27FC236}">
                <a16:creationId xmlns:a16="http://schemas.microsoft.com/office/drawing/2014/main" id="{7A898355-4758-4A27-A8FE-3B0EBB92E5C3}"/>
              </a:ext>
            </a:extLst>
          </p:cNvPr>
          <p:cNvPicPr>
            <a:picLocks noChangeAspect="1"/>
          </p:cNvPicPr>
          <p:nvPr/>
        </p:nvPicPr>
        <p:blipFill>
          <a:blip r:embed="rId3"/>
          <a:stretch>
            <a:fillRect/>
          </a:stretch>
        </p:blipFill>
        <p:spPr>
          <a:xfrm>
            <a:off x="4046304" y="2609055"/>
            <a:ext cx="381680" cy="335133"/>
          </a:xfrm>
          <a:prstGeom prst="rect">
            <a:avLst/>
          </a:prstGeom>
        </p:spPr>
      </p:pic>
      <p:pic>
        <p:nvPicPr>
          <p:cNvPr id="7" name="图片 6">
            <a:extLst>
              <a:ext uri="{FF2B5EF4-FFF2-40B4-BE49-F238E27FC236}">
                <a16:creationId xmlns:a16="http://schemas.microsoft.com/office/drawing/2014/main" id="{CD76B9F9-A153-4B2C-80A5-D5E17B3724FA}"/>
              </a:ext>
            </a:extLst>
          </p:cNvPr>
          <p:cNvPicPr>
            <a:picLocks noChangeAspect="1"/>
          </p:cNvPicPr>
          <p:nvPr/>
        </p:nvPicPr>
        <p:blipFill>
          <a:blip r:embed="rId3"/>
          <a:stretch>
            <a:fillRect/>
          </a:stretch>
        </p:blipFill>
        <p:spPr>
          <a:xfrm>
            <a:off x="4755199" y="2641673"/>
            <a:ext cx="381679" cy="335133"/>
          </a:xfrm>
          <a:prstGeom prst="rect">
            <a:avLst/>
          </a:prstGeom>
        </p:spPr>
      </p:pic>
      <p:pic>
        <p:nvPicPr>
          <p:cNvPr id="14" name="图片 13">
            <a:extLst>
              <a:ext uri="{FF2B5EF4-FFF2-40B4-BE49-F238E27FC236}">
                <a16:creationId xmlns:a16="http://schemas.microsoft.com/office/drawing/2014/main" id="{E416A449-4C97-4FB4-9157-D6F098D429C7}"/>
              </a:ext>
            </a:extLst>
          </p:cNvPr>
          <p:cNvPicPr>
            <a:picLocks noChangeAspect="1"/>
          </p:cNvPicPr>
          <p:nvPr/>
        </p:nvPicPr>
        <p:blipFill>
          <a:blip r:embed="rId3"/>
          <a:stretch>
            <a:fillRect/>
          </a:stretch>
        </p:blipFill>
        <p:spPr>
          <a:xfrm>
            <a:off x="6350560" y="2609054"/>
            <a:ext cx="381679" cy="335133"/>
          </a:xfrm>
          <a:prstGeom prst="rect">
            <a:avLst/>
          </a:prstGeom>
        </p:spPr>
      </p:pic>
      <p:pic>
        <p:nvPicPr>
          <p:cNvPr id="11" name="图片 10">
            <a:extLst>
              <a:ext uri="{FF2B5EF4-FFF2-40B4-BE49-F238E27FC236}">
                <a16:creationId xmlns:a16="http://schemas.microsoft.com/office/drawing/2014/main" id="{5B7FF167-40FC-475A-A5A9-374B9004DBB5}"/>
              </a:ext>
            </a:extLst>
          </p:cNvPr>
          <p:cNvPicPr>
            <a:picLocks noChangeAspect="1"/>
          </p:cNvPicPr>
          <p:nvPr/>
        </p:nvPicPr>
        <p:blipFill>
          <a:blip r:embed="rId4"/>
          <a:stretch>
            <a:fillRect/>
          </a:stretch>
        </p:blipFill>
        <p:spPr>
          <a:xfrm>
            <a:off x="1047687" y="3032820"/>
            <a:ext cx="353942" cy="357250"/>
          </a:xfrm>
          <a:prstGeom prst="rect">
            <a:avLst/>
          </a:prstGeom>
        </p:spPr>
      </p:pic>
      <p:pic>
        <p:nvPicPr>
          <p:cNvPr id="13" name="图片 12">
            <a:extLst>
              <a:ext uri="{FF2B5EF4-FFF2-40B4-BE49-F238E27FC236}">
                <a16:creationId xmlns:a16="http://schemas.microsoft.com/office/drawing/2014/main" id="{88A218F7-B9F5-4CA4-9BCE-8A5EEABD31A7}"/>
              </a:ext>
            </a:extLst>
          </p:cNvPr>
          <p:cNvPicPr>
            <a:picLocks noChangeAspect="1"/>
          </p:cNvPicPr>
          <p:nvPr/>
        </p:nvPicPr>
        <p:blipFill>
          <a:blip r:embed="rId4"/>
          <a:stretch>
            <a:fillRect/>
          </a:stretch>
        </p:blipFill>
        <p:spPr>
          <a:xfrm>
            <a:off x="1702746" y="3018821"/>
            <a:ext cx="381680" cy="385247"/>
          </a:xfrm>
          <a:prstGeom prst="rect">
            <a:avLst/>
          </a:prstGeom>
        </p:spPr>
      </p:pic>
      <p:pic>
        <p:nvPicPr>
          <p:cNvPr id="16" name="图片 15">
            <a:extLst>
              <a:ext uri="{FF2B5EF4-FFF2-40B4-BE49-F238E27FC236}">
                <a16:creationId xmlns:a16="http://schemas.microsoft.com/office/drawing/2014/main" id="{6EA65D1E-4C8D-446A-833E-21686BE1B37B}"/>
              </a:ext>
            </a:extLst>
          </p:cNvPr>
          <p:cNvPicPr>
            <a:picLocks noChangeAspect="1"/>
          </p:cNvPicPr>
          <p:nvPr/>
        </p:nvPicPr>
        <p:blipFill>
          <a:blip r:embed="rId4"/>
          <a:stretch>
            <a:fillRect/>
          </a:stretch>
        </p:blipFill>
        <p:spPr>
          <a:xfrm>
            <a:off x="3282222" y="3004822"/>
            <a:ext cx="381681" cy="385248"/>
          </a:xfrm>
          <a:prstGeom prst="rect">
            <a:avLst/>
          </a:prstGeom>
        </p:spPr>
      </p:pic>
      <p:pic>
        <p:nvPicPr>
          <p:cNvPr id="18" name="图片 17">
            <a:extLst>
              <a:ext uri="{FF2B5EF4-FFF2-40B4-BE49-F238E27FC236}">
                <a16:creationId xmlns:a16="http://schemas.microsoft.com/office/drawing/2014/main" id="{84DB1B03-B872-4C84-8735-65544168635C}"/>
              </a:ext>
            </a:extLst>
          </p:cNvPr>
          <p:cNvPicPr>
            <a:picLocks noChangeAspect="1"/>
          </p:cNvPicPr>
          <p:nvPr/>
        </p:nvPicPr>
        <p:blipFill>
          <a:blip r:embed="rId5"/>
          <a:stretch>
            <a:fillRect/>
          </a:stretch>
        </p:blipFill>
        <p:spPr>
          <a:xfrm>
            <a:off x="4031917" y="3061921"/>
            <a:ext cx="412176" cy="335134"/>
          </a:xfrm>
          <a:prstGeom prst="rect">
            <a:avLst/>
          </a:prstGeom>
        </p:spPr>
      </p:pic>
      <p:pic>
        <p:nvPicPr>
          <p:cNvPr id="20" name="图片 19">
            <a:extLst>
              <a:ext uri="{FF2B5EF4-FFF2-40B4-BE49-F238E27FC236}">
                <a16:creationId xmlns:a16="http://schemas.microsoft.com/office/drawing/2014/main" id="{B5179E41-4CCB-434B-8805-104DF7A8E4A1}"/>
              </a:ext>
            </a:extLst>
          </p:cNvPr>
          <p:cNvPicPr>
            <a:picLocks noChangeAspect="1"/>
          </p:cNvPicPr>
          <p:nvPr/>
        </p:nvPicPr>
        <p:blipFill>
          <a:blip r:embed="rId5"/>
          <a:stretch>
            <a:fillRect/>
          </a:stretch>
        </p:blipFill>
        <p:spPr>
          <a:xfrm>
            <a:off x="4744477" y="3061921"/>
            <a:ext cx="403587" cy="328150"/>
          </a:xfrm>
          <a:prstGeom prst="rect">
            <a:avLst/>
          </a:prstGeom>
        </p:spPr>
      </p:pic>
      <p:pic>
        <p:nvPicPr>
          <p:cNvPr id="22" name="图片 21">
            <a:extLst>
              <a:ext uri="{FF2B5EF4-FFF2-40B4-BE49-F238E27FC236}">
                <a16:creationId xmlns:a16="http://schemas.microsoft.com/office/drawing/2014/main" id="{DAF8006E-68B6-4715-9302-E43A69A52AA7}"/>
              </a:ext>
            </a:extLst>
          </p:cNvPr>
          <p:cNvPicPr>
            <a:picLocks noChangeAspect="1"/>
          </p:cNvPicPr>
          <p:nvPr/>
        </p:nvPicPr>
        <p:blipFill>
          <a:blip r:embed="rId5"/>
          <a:stretch>
            <a:fillRect/>
          </a:stretch>
        </p:blipFill>
        <p:spPr>
          <a:xfrm>
            <a:off x="6328651" y="3075917"/>
            <a:ext cx="403588" cy="328151"/>
          </a:xfrm>
          <a:prstGeom prst="rect">
            <a:avLst/>
          </a:prstGeom>
        </p:spPr>
      </p:pic>
      <p:pic>
        <p:nvPicPr>
          <p:cNvPr id="27" name="图片 26">
            <a:extLst>
              <a:ext uri="{FF2B5EF4-FFF2-40B4-BE49-F238E27FC236}">
                <a16:creationId xmlns:a16="http://schemas.microsoft.com/office/drawing/2014/main" id="{232C860A-7AC4-4246-A54B-EE95C0E87475}"/>
              </a:ext>
            </a:extLst>
          </p:cNvPr>
          <p:cNvPicPr>
            <a:picLocks noChangeAspect="1"/>
          </p:cNvPicPr>
          <p:nvPr/>
        </p:nvPicPr>
        <p:blipFill>
          <a:blip r:embed="rId5"/>
          <a:stretch>
            <a:fillRect/>
          </a:stretch>
        </p:blipFill>
        <p:spPr>
          <a:xfrm>
            <a:off x="5508104" y="3798109"/>
            <a:ext cx="403588" cy="328151"/>
          </a:xfrm>
          <a:prstGeom prst="rect">
            <a:avLst/>
          </a:prstGeom>
        </p:spPr>
      </p:pic>
      <p:pic>
        <p:nvPicPr>
          <p:cNvPr id="28" name="图片 27">
            <a:extLst>
              <a:ext uri="{FF2B5EF4-FFF2-40B4-BE49-F238E27FC236}">
                <a16:creationId xmlns:a16="http://schemas.microsoft.com/office/drawing/2014/main" id="{BE6EF458-DE80-47AD-981F-603B6D032507}"/>
              </a:ext>
            </a:extLst>
          </p:cNvPr>
          <p:cNvPicPr>
            <a:picLocks noChangeAspect="1"/>
          </p:cNvPicPr>
          <p:nvPr/>
        </p:nvPicPr>
        <p:blipFill>
          <a:blip r:embed="rId3"/>
          <a:stretch>
            <a:fillRect/>
          </a:stretch>
        </p:blipFill>
        <p:spPr>
          <a:xfrm>
            <a:off x="4427984" y="3818424"/>
            <a:ext cx="381680" cy="335134"/>
          </a:xfrm>
          <a:prstGeom prst="rect">
            <a:avLst/>
          </a:prstGeom>
        </p:spPr>
      </p:pic>
      <p:pic>
        <p:nvPicPr>
          <p:cNvPr id="29" name="图片 28">
            <a:extLst>
              <a:ext uri="{FF2B5EF4-FFF2-40B4-BE49-F238E27FC236}">
                <a16:creationId xmlns:a16="http://schemas.microsoft.com/office/drawing/2014/main" id="{33ED10A8-B995-47DD-A333-31F82BF508B8}"/>
              </a:ext>
            </a:extLst>
          </p:cNvPr>
          <p:cNvPicPr>
            <a:picLocks noChangeAspect="1"/>
          </p:cNvPicPr>
          <p:nvPr/>
        </p:nvPicPr>
        <p:blipFill>
          <a:blip r:embed="rId4"/>
          <a:stretch>
            <a:fillRect/>
          </a:stretch>
        </p:blipFill>
        <p:spPr>
          <a:xfrm>
            <a:off x="5004048" y="3785313"/>
            <a:ext cx="381681" cy="385248"/>
          </a:xfrm>
          <a:prstGeom prst="rect">
            <a:avLst/>
          </a:prstGeom>
        </p:spPr>
      </p:pic>
      <p:pic>
        <p:nvPicPr>
          <p:cNvPr id="30" name="图片 29">
            <a:extLst>
              <a:ext uri="{FF2B5EF4-FFF2-40B4-BE49-F238E27FC236}">
                <a16:creationId xmlns:a16="http://schemas.microsoft.com/office/drawing/2014/main" id="{70188A94-22CF-47DA-B22B-4D4381CD5872}"/>
              </a:ext>
            </a:extLst>
          </p:cNvPr>
          <p:cNvPicPr>
            <a:picLocks noChangeAspect="1"/>
          </p:cNvPicPr>
          <p:nvPr/>
        </p:nvPicPr>
        <p:blipFill>
          <a:blip r:embed="rId2"/>
          <a:stretch>
            <a:fillRect/>
          </a:stretch>
        </p:blipFill>
        <p:spPr>
          <a:xfrm>
            <a:off x="3923928" y="3796308"/>
            <a:ext cx="335946" cy="357250"/>
          </a:xfrm>
          <a:prstGeom prst="rect">
            <a:avLst/>
          </a:prstGeom>
        </p:spPr>
      </p:pic>
    </p:spTree>
  </p:cSld>
  <p:clrMapOvr>
    <a:masterClrMapping/>
  </p:clrMapOvr>
</p:sld>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第五章演示文稿</Template>
  <TotalTime>19344</TotalTime>
  <Words>7866</Words>
  <Application>Microsoft Office PowerPoint</Application>
  <PresentationFormat>全屏显示(4:3)</PresentationFormat>
  <Paragraphs>1620</Paragraphs>
  <Slides>116</Slides>
  <Notes>8</Notes>
  <HiddenSlides>1</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0</vt:i4>
      </vt:variant>
      <vt:variant>
        <vt:lpstr>幻灯片标题</vt:lpstr>
      </vt:variant>
      <vt:variant>
        <vt:i4>116</vt:i4>
      </vt:variant>
    </vt:vector>
  </HeadingPairs>
  <TitlesOfParts>
    <vt:vector size="129" baseType="lpstr">
      <vt:lpstr>黑体</vt:lpstr>
      <vt:lpstr>华文行楷</vt:lpstr>
      <vt:lpstr>楷体_GB2312</vt:lpstr>
      <vt:lpstr>隶书</vt:lpstr>
      <vt:lpstr>宋体</vt:lpstr>
      <vt:lpstr>Arial</vt:lpstr>
      <vt:lpstr>Arial Narrow</vt:lpstr>
      <vt:lpstr>Calibri</vt:lpstr>
      <vt:lpstr>Tahoma</vt:lpstr>
      <vt:lpstr>Times New Roman</vt:lpstr>
      <vt:lpstr>Verdana</vt:lpstr>
      <vt:lpstr>Wingdings</vt:lpstr>
      <vt:lpstr>1_Profile</vt:lpstr>
      <vt:lpstr>数据结构 </vt:lpstr>
      <vt:lpstr>一、排序(Sorting)</vt:lpstr>
      <vt:lpstr>PowerPoint 演示文稿</vt:lpstr>
      <vt:lpstr>PowerPoint 演示文稿</vt:lpstr>
      <vt:lpstr>PowerPoint 演示文稿</vt:lpstr>
      <vt:lpstr>PowerPoint 演示文稿</vt:lpstr>
      <vt:lpstr>STL的sort函数在数据量大时采用快排，分段递归排序，一旦分段后的数据小于某个值，就改用插入排序。如果递归层次过深，还会改用堆排序。结合了各类算法的所有优点。</vt:lpstr>
      <vt:lpstr>PowerPoint 演示文稿</vt:lpstr>
      <vt:lpstr>PowerPoint 演示文稿</vt:lpstr>
      <vt:lpstr>PowerPoint 演示文稿</vt:lpstr>
      <vt:lpstr>PowerPoint 演示文稿</vt:lpstr>
      <vt:lpstr>1）哪些是稳定的排序算法？ 2）大量数据中只提出最大或最小的几个元素，采用    哪种算法最有效？ 3）平均情况下最优算法？ 4）最坏情况下最优算法？ 5）哪些算法性能与初始数据无关？ 6）各算法的空间复杂度？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二、折半插入排序</vt:lpstr>
      <vt:lpstr>三、希尔排序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一、起泡排序</vt:lpstr>
      <vt:lpstr>PowerPoint 演示文稿</vt:lpstr>
      <vt:lpstr>PowerPoint 演示文稿</vt:lpstr>
      <vt:lpstr>PowerPoint 演示文稿</vt:lpstr>
      <vt:lpstr>PowerPoint 演示文稿</vt:lpstr>
      <vt:lpstr>PowerPoint 演示文稿</vt:lpstr>
      <vt:lpstr>二、快速排序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template &lt;class BidirectionalIterator, class UnaryPredicate&gt; BidirectionalIterator partition (BidirectionalIterator first, BidirectionalIterator last, UnaryPredicate pred);  //分区函数，将[first,last)中的函数分为两部分，前半 部分pred为真，后半部分pred为假。返回第二部分的首地址。</vt:lpstr>
      <vt:lpstr>PowerPoint 演示文稿</vt:lpstr>
      <vt:lpstr>假设对数据{10，20，5，7，9，40，80}进行降序排序，写出快速排序的每一趟。</vt:lpstr>
      <vt:lpstr>一、简单选择排序</vt:lpstr>
      <vt:lpstr>PowerPoint 演示文稿</vt:lpstr>
      <vt:lpstr>PowerPoint 演示文稿</vt:lpstr>
      <vt:lpstr>PowerPoint 演示文稿</vt:lpstr>
      <vt:lpstr>PowerPoint 演示文稿</vt:lpstr>
      <vt:lpstr>PowerPoint 演示文稿</vt:lpstr>
      <vt:lpstr>二、堆排序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template &lt;class RandomAccessIterator&gt;  void make_heap (RandomAccessIterator first, RandomAccessIterator last);  //重排[first,last)中的元素，使其构成堆。（默认大顶堆）  template &lt;class RandomAccessIterator&gt;  void push_heap (RandomAccessIterator first, RandomAccessIterator last); 在last-1位置插入元素后，上溯调整为堆。 </vt:lpstr>
      <vt:lpstr>template &lt;class RandomAccessIterator&gt; void pop_heap (RandomAccessIterator first, RandomAccessIterator last); //最大值移动last-1，下溯调整为堆。  template &lt;class RandomAccessIterator&gt; void sort_heap (RandomAccessIterator first, RandomAccessIterator last); //堆排序。默认&lt;  is_heap: 检查是否构成堆。is_heap_until </vt:lpstr>
      <vt:lpstr>底层实现：堆排序，数组存储的完全二叉树。 以vector为默认容器。 </vt:lpstr>
      <vt:lpstr>用堆排序对数据{34，23，677，2，1，453 3，7}进行降序排序，写出每一趟排序结果。 </vt:lpstr>
      <vt:lpstr>PowerPoint 演示文稿</vt:lpstr>
      <vt:lpstr>一、归并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一、多关键字的排序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dongfanghong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dc:creator>
  <cp:lastModifiedBy>Chen Hu</cp:lastModifiedBy>
  <cp:revision>1570</cp:revision>
  <cp:lastPrinted>2019-12-25T01:12:26Z</cp:lastPrinted>
  <dcterms:created xsi:type="dcterms:W3CDTF">2002-01-07T04:58:02Z</dcterms:created>
  <dcterms:modified xsi:type="dcterms:W3CDTF">2024-12-17T00:45:35Z</dcterms:modified>
</cp:coreProperties>
</file>