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3"/>
  </p:notesMasterIdLst>
  <p:handoutMasterIdLst>
    <p:handoutMasterId r:id="rId94"/>
  </p:handoutMasterIdLst>
  <p:sldIdLst>
    <p:sldId id="408" r:id="rId2"/>
    <p:sldId id="481" r:id="rId3"/>
    <p:sldId id="269" r:id="rId4"/>
    <p:sldId id="271" r:id="rId5"/>
    <p:sldId id="272" r:id="rId6"/>
    <p:sldId id="275" r:id="rId7"/>
    <p:sldId id="273" r:id="rId8"/>
    <p:sldId id="276" r:id="rId9"/>
    <p:sldId id="277" r:id="rId10"/>
    <p:sldId id="278" r:id="rId11"/>
    <p:sldId id="279" r:id="rId12"/>
    <p:sldId id="447" r:id="rId13"/>
    <p:sldId id="391" r:id="rId14"/>
    <p:sldId id="506" r:id="rId15"/>
    <p:sldId id="507" r:id="rId16"/>
    <p:sldId id="493" r:id="rId17"/>
    <p:sldId id="491" r:id="rId18"/>
    <p:sldId id="492" r:id="rId19"/>
    <p:sldId id="494" r:id="rId20"/>
    <p:sldId id="280" r:id="rId21"/>
    <p:sldId id="392" r:id="rId22"/>
    <p:sldId id="281" r:id="rId23"/>
    <p:sldId id="453" r:id="rId24"/>
    <p:sldId id="285" r:id="rId25"/>
    <p:sldId id="286" r:id="rId26"/>
    <p:sldId id="498" r:id="rId27"/>
    <p:sldId id="287" r:id="rId28"/>
    <p:sldId id="504" r:id="rId29"/>
    <p:sldId id="508" r:id="rId30"/>
    <p:sldId id="288" r:id="rId31"/>
    <p:sldId id="397" r:id="rId32"/>
    <p:sldId id="495" r:id="rId33"/>
    <p:sldId id="454" r:id="rId34"/>
    <p:sldId id="455" r:id="rId35"/>
    <p:sldId id="456" r:id="rId36"/>
    <p:sldId id="502" r:id="rId37"/>
    <p:sldId id="509" r:id="rId38"/>
    <p:sldId id="496" r:id="rId39"/>
    <p:sldId id="513" r:id="rId40"/>
    <p:sldId id="511" r:id="rId41"/>
    <p:sldId id="512" r:id="rId42"/>
    <p:sldId id="457" r:id="rId43"/>
    <p:sldId id="497" r:id="rId44"/>
    <p:sldId id="441" r:id="rId45"/>
    <p:sldId id="442" r:id="rId46"/>
    <p:sldId id="443" r:id="rId47"/>
    <p:sldId id="444" r:id="rId48"/>
    <p:sldId id="292" r:id="rId49"/>
    <p:sldId id="293" r:id="rId50"/>
    <p:sldId id="458" r:id="rId51"/>
    <p:sldId id="294" r:id="rId52"/>
    <p:sldId id="459" r:id="rId53"/>
    <p:sldId id="460" r:id="rId54"/>
    <p:sldId id="334" r:id="rId55"/>
    <p:sldId id="472" r:id="rId56"/>
    <p:sldId id="482" r:id="rId57"/>
    <p:sldId id="461" r:id="rId58"/>
    <p:sldId id="462" r:id="rId59"/>
    <p:sldId id="300" r:id="rId60"/>
    <p:sldId id="483" r:id="rId61"/>
    <p:sldId id="463" r:id="rId62"/>
    <p:sldId id="484" r:id="rId63"/>
    <p:sldId id="503" r:id="rId64"/>
    <p:sldId id="448" r:id="rId65"/>
    <p:sldId id="486" r:id="rId66"/>
    <p:sldId id="487" r:id="rId67"/>
    <p:sldId id="488" r:id="rId68"/>
    <p:sldId id="485" r:id="rId69"/>
    <p:sldId id="489" r:id="rId70"/>
    <p:sldId id="473" r:id="rId71"/>
    <p:sldId id="474" r:id="rId72"/>
    <p:sldId id="451" r:id="rId73"/>
    <p:sldId id="490" r:id="rId74"/>
    <p:sldId id="478" r:id="rId75"/>
    <p:sldId id="514" r:id="rId76"/>
    <p:sldId id="476" r:id="rId77"/>
    <p:sldId id="465" r:id="rId78"/>
    <p:sldId id="339" r:id="rId79"/>
    <p:sldId id="341" r:id="rId80"/>
    <p:sldId id="342" r:id="rId81"/>
    <p:sldId id="466" r:id="rId82"/>
    <p:sldId id="467" r:id="rId83"/>
    <p:sldId id="468" r:id="rId84"/>
    <p:sldId id="446" r:id="rId85"/>
    <p:sldId id="340" r:id="rId86"/>
    <p:sldId id="318" r:id="rId87"/>
    <p:sldId id="469" r:id="rId88"/>
    <p:sldId id="326" r:id="rId89"/>
    <p:sldId id="471" r:id="rId90"/>
    <p:sldId id="445" r:id="rId91"/>
    <p:sldId id="505" r:id="rId92"/>
  </p:sldIdLst>
  <p:sldSz cx="9144000" cy="6858000" type="screen4x3"/>
  <p:notesSz cx="7053263" cy="93091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  <a:srgbClr val="FFFF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577" autoAdjust="0"/>
  </p:normalViewPr>
  <p:slideViewPr>
    <p:cSldViewPr>
      <p:cViewPr varScale="1">
        <p:scale>
          <a:sx n="63" d="100"/>
          <a:sy n="63" d="100"/>
        </p:scale>
        <p:origin x="121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16"/>
    </p:cViewPr>
  </p:sorterViewPr>
  <p:notesViewPr>
    <p:cSldViewPr>
      <p:cViewPr varScale="1">
        <p:scale>
          <a:sx n="40" d="100"/>
          <a:sy n="40" d="100"/>
        </p:scale>
        <p:origin x="-2194" y="-72"/>
      </p:cViewPr>
      <p:guideLst>
        <p:guide orient="horz" pos="2932"/>
        <p:guide pos="22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6DDA489-5CA9-42AC-87B5-EC6CC08386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BFC0E0-53C5-48C9-8D8B-44EE296BEE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CACD4E5C-7694-4C1D-A680-E1D8703E6176}" type="datetimeFigureOut">
              <a:rPr lang="zh-CN" altLang="en-US"/>
              <a:pPr>
                <a:defRPr/>
              </a:pPr>
              <a:t>2024/9/22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BAF90B-F5BC-4C64-B964-7D061D5AD0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A8F92B-09B1-4BAB-85D5-AD49FB3979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38EC63C6-01A6-4CCC-BA52-6C0016C11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E815836-6893-47BF-BF99-B202F59B3D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70F3E2-B6C6-48C3-9597-6C8DB5BB536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812FDD5B-07F5-485A-A1E1-007F0A3B4DB8}" type="datetimeFigureOut">
              <a:rPr lang="zh-CN" altLang="en-US"/>
              <a:pPr>
                <a:defRPr/>
              </a:pPr>
              <a:t>2024/9/22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0C818B51-FB66-41DC-A460-8C3C04DD01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5074656-E628-4F43-8311-8A300EABE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4850" y="4421188"/>
            <a:ext cx="5643563" cy="4189412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24EFC2-612D-49FC-99F1-53061A4FF4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4CD612-98FB-43F2-8E6D-0693C10EBD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E2886F1E-DF14-4423-9EAE-CA0AC5D32B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D0C6323-2617-4D23-9AF1-B6F6B2BD95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0883328-9D8E-4429-8961-DA57A14B1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A87CA567-C8C3-448F-89BA-3F9ADDCE3E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BC7211-1DAF-47F1-9311-0A8F669C0DCF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>
            <a:extLst>
              <a:ext uri="{FF2B5EF4-FFF2-40B4-BE49-F238E27FC236}">
                <a16:creationId xmlns:a16="http://schemas.microsoft.com/office/drawing/2014/main" id="{58E19827-DFFD-440D-9140-5770B10D5FA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备注占位符 2">
            <a:extLst>
              <a:ext uri="{FF2B5EF4-FFF2-40B4-BE49-F238E27FC236}">
                <a16:creationId xmlns:a16="http://schemas.microsoft.com/office/drawing/2014/main" id="{5A9F8670-5657-4E7D-88EA-CF674FA26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69636" name="灯片编号占位符 3">
            <a:extLst>
              <a:ext uri="{FF2B5EF4-FFF2-40B4-BE49-F238E27FC236}">
                <a16:creationId xmlns:a16="http://schemas.microsoft.com/office/drawing/2014/main" id="{08A0E7A6-1B66-4E6F-8519-50CC4CB9BD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8C315AC-3160-40BF-A3B5-B9D55CE80F50}" type="slidenum">
              <a:rPr lang="zh-CN" altLang="en-US"/>
              <a:pPr/>
              <a:t>77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>
            <a:extLst>
              <a:ext uri="{FF2B5EF4-FFF2-40B4-BE49-F238E27FC236}">
                <a16:creationId xmlns:a16="http://schemas.microsoft.com/office/drawing/2014/main" id="{0B03B08C-367F-4838-8BA8-AADA7FD3BE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>
            <a:extLst>
              <a:ext uri="{FF2B5EF4-FFF2-40B4-BE49-F238E27FC236}">
                <a16:creationId xmlns:a16="http://schemas.microsoft.com/office/drawing/2014/main" id="{BCB7DCE0-B4D7-4418-B4F7-F53E8C5B1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71684" name="灯片编号占位符 3">
            <a:extLst>
              <a:ext uri="{FF2B5EF4-FFF2-40B4-BE49-F238E27FC236}">
                <a16:creationId xmlns:a16="http://schemas.microsoft.com/office/drawing/2014/main" id="{1A472E0E-471D-4A2E-B797-0E9BC1E5FB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01B085C-1976-4606-9E3E-59988902F525}" type="slidenum">
              <a:rPr lang="zh-CN" altLang="en-US"/>
              <a:pPr/>
              <a:t>78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>
            <a:extLst>
              <a:ext uri="{FF2B5EF4-FFF2-40B4-BE49-F238E27FC236}">
                <a16:creationId xmlns:a16="http://schemas.microsoft.com/office/drawing/2014/main" id="{825CBDEC-8D30-40F2-AEAA-091CEE9B74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>
            <a:extLst>
              <a:ext uri="{FF2B5EF4-FFF2-40B4-BE49-F238E27FC236}">
                <a16:creationId xmlns:a16="http://schemas.microsoft.com/office/drawing/2014/main" id="{9C64BD22-AF02-4187-90BD-730D3095D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73732" name="灯片编号占位符 3">
            <a:extLst>
              <a:ext uri="{FF2B5EF4-FFF2-40B4-BE49-F238E27FC236}">
                <a16:creationId xmlns:a16="http://schemas.microsoft.com/office/drawing/2014/main" id="{4BB42F6B-B314-4451-AEF5-5676898C30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B96AA5A-C882-4BB0-8DC0-E938E5C892D1}" type="slidenum">
              <a:rPr lang="zh-CN" altLang="en-US"/>
              <a:pPr/>
              <a:t>79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>
            <a:extLst>
              <a:ext uri="{FF2B5EF4-FFF2-40B4-BE49-F238E27FC236}">
                <a16:creationId xmlns:a16="http://schemas.microsoft.com/office/drawing/2014/main" id="{0A826671-AD56-40C4-A6A9-2D133C5B76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>
            <a:extLst>
              <a:ext uri="{FF2B5EF4-FFF2-40B4-BE49-F238E27FC236}">
                <a16:creationId xmlns:a16="http://schemas.microsoft.com/office/drawing/2014/main" id="{9BB8C809-EAAF-4C7F-9532-C8AE4381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75780" name="灯片编号占位符 3">
            <a:extLst>
              <a:ext uri="{FF2B5EF4-FFF2-40B4-BE49-F238E27FC236}">
                <a16:creationId xmlns:a16="http://schemas.microsoft.com/office/drawing/2014/main" id="{AC6F6D2F-5680-4552-A433-ADE5C6F443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4B8408B-BA7D-4349-85F7-B8F707526F63}" type="slidenum">
              <a:rPr lang="zh-CN" altLang="en-US"/>
              <a:pPr/>
              <a:t>80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>
            <a:extLst>
              <a:ext uri="{FF2B5EF4-FFF2-40B4-BE49-F238E27FC236}">
                <a16:creationId xmlns:a16="http://schemas.microsoft.com/office/drawing/2014/main" id="{BF09C520-A8A5-4336-A716-198C638AFC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>
            <a:extLst>
              <a:ext uri="{FF2B5EF4-FFF2-40B4-BE49-F238E27FC236}">
                <a16:creationId xmlns:a16="http://schemas.microsoft.com/office/drawing/2014/main" id="{B034A461-E269-4823-B93E-131CA03B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77828" name="灯片编号占位符 3">
            <a:extLst>
              <a:ext uri="{FF2B5EF4-FFF2-40B4-BE49-F238E27FC236}">
                <a16:creationId xmlns:a16="http://schemas.microsoft.com/office/drawing/2014/main" id="{46F8E158-4912-41C0-A797-47BA674A4E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F9B510A-EE0B-4F77-96D2-55F91BE9138A}" type="slidenum">
              <a:rPr lang="zh-CN" altLang="en-US"/>
              <a:pPr/>
              <a:t>81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>
            <a:extLst>
              <a:ext uri="{FF2B5EF4-FFF2-40B4-BE49-F238E27FC236}">
                <a16:creationId xmlns:a16="http://schemas.microsoft.com/office/drawing/2014/main" id="{8A72F8C9-97E5-4432-B646-6A7783043E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>
            <a:extLst>
              <a:ext uri="{FF2B5EF4-FFF2-40B4-BE49-F238E27FC236}">
                <a16:creationId xmlns:a16="http://schemas.microsoft.com/office/drawing/2014/main" id="{6A2ECE55-A2AF-4567-B5DD-32D157328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79876" name="灯片编号占位符 3">
            <a:extLst>
              <a:ext uri="{FF2B5EF4-FFF2-40B4-BE49-F238E27FC236}">
                <a16:creationId xmlns:a16="http://schemas.microsoft.com/office/drawing/2014/main" id="{FBA40014-A3EB-4539-A874-2217DB08AF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8C39310-A2C9-44F3-8164-691A7A01E9E6}" type="slidenum">
              <a:rPr lang="zh-CN" altLang="en-US"/>
              <a:pPr/>
              <a:t>82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>
            <a:extLst>
              <a:ext uri="{FF2B5EF4-FFF2-40B4-BE49-F238E27FC236}">
                <a16:creationId xmlns:a16="http://schemas.microsoft.com/office/drawing/2014/main" id="{107EB0DB-A2BB-48C4-A196-4FE06E484A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备注占位符 2">
            <a:extLst>
              <a:ext uri="{FF2B5EF4-FFF2-40B4-BE49-F238E27FC236}">
                <a16:creationId xmlns:a16="http://schemas.microsoft.com/office/drawing/2014/main" id="{820E7472-D475-4317-A8D0-5CC279650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81924" name="灯片编号占位符 3">
            <a:extLst>
              <a:ext uri="{FF2B5EF4-FFF2-40B4-BE49-F238E27FC236}">
                <a16:creationId xmlns:a16="http://schemas.microsoft.com/office/drawing/2014/main" id="{888D71B2-F335-4D2F-A365-D6E8FC3A33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97E2660-01D4-4CBD-A074-12F71F9E532E}" type="slidenum">
              <a:rPr lang="zh-CN" altLang="en-US"/>
              <a:pPr/>
              <a:t>83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>
            <a:extLst>
              <a:ext uri="{FF2B5EF4-FFF2-40B4-BE49-F238E27FC236}">
                <a16:creationId xmlns:a16="http://schemas.microsoft.com/office/drawing/2014/main" id="{F4454660-600F-4BCE-9F2B-6EDA392E4D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1" name="备注占位符 2">
            <a:extLst>
              <a:ext uri="{FF2B5EF4-FFF2-40B4-BE49-F238E27FC236}">
                <a16:creationId xmlns:a16="http://schemas.microsoft.com/office/drawing/2014/main" id="{DA862F0A-55B6-4DDA-BA34-B57BB55AB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83972" name="灯片编号占位符 3">
            <a:extLst>
              <a:ext uri="{FF2B5EF4-FFF2-40B4-BE49-F238E27FC236}">
                <a16:creationId xmlns:a16="http://schemas.microsoft.com/office/drawing/2014/main" id="{B51E9574-0EA9-4FE0-8F28-E41051D1EF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1EAC3F-2946-494E-A244-6B0FFAAA0FA7}" type="slidenum">
              <a:rPr lang="zh-CN" altLang="en-US"/>
              <a:pPr/>
              <a:t>84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>
            <a:extLst>
              <a:ext uri="{FF2B5EF4-FFF2-40B4-BE49-F238E27FC236}">
                <a16:creationId xmlns:a16="http://schemas.microsoft.com/office/drawing/2014/main" id="{B08506CE-8FBE-4213-A7DD-16D64DC81D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>
            <a:extLst>
              <a:ext uri="{FF2B5EF4-FFF2-40B4-BE49-F238E27FC236}">
                <a16:creationId xmlns:a16="http://schemas.microsoft.com/office/drawing/2014/main" id="{ABCB5282-46E7-4B3C-99C2-C95F126DD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86020" name="灯片编号占位符 3">
            <a:extLst>
              <a:ext uri="{FF2B5EF4-FFF2-40B4-BE49-F238E27FC236}">
                <a16:creationId xmlns:a16="http://schemas.microsoft.com/office/drawing/2014/main" id="{3D76DA76-B28F-433D-BFEB-44FF41C826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AFA57BA-20FA-495E-A262-456B7D77EBCB}" type="slidenum">
              <a:rPr lang="zh-CN" altLang="en-US"/>
              <a:pPr/>
              <a:t>85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>
            <a:extLst>
              <a:ext uri="{FF2B5EF4-FFF2-40B4-BE49-F238E27FC236}">
                <a16:creationId xmlns:a16="http://schemas.microsoft.com/office/drawing/2014/main" id="{5705CD33-999A-4EAC-83D5-1029F5E688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20B7DFD-9F45-4711-B52B-21B458A6E4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endParaRPr lang="zh-CN" altLang="en-US" dirty="0"/>
          </a:p>
        </p:txBody>
      </p:sp>
      <p:sp>
        <p:nvSpPr>
          <p:cNvPr id="88068" name="灯片编号占位符 3">
            <a:extLst>
              <a:ext uri="{FF2B5EF4-FFF2-40B4-BE49-F238E27FC236}">
                <a16:creationId xmlns:a16="http://schemas.microsoft.com/office/drawing/2014/main" id="{A2C41FAE-CCF7-4D0A-95FF-06619F460D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7389BED-EFCC-44FA-8272-928413CBF064}" type="slidenum">
              <a:rPr lang="zh-CN" altLang="en-US"/>
              <a:pPr/>
              <a:t>86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1CFC3AA8-2E40-45C6-B048-30EA62D2F2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E53416ED-ABE1-4AC5-983B-DB71E2021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4BDF2D66-C1C2-4FBC-9746-1F329BC2FD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DBB8B0-734C-4B67-B610-6EB7B752AEAD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>
            <a:extLst>
              <a:ext uri="{FF2B5EF4-FFF2-40B4-BE49-F238E27FC236}">
                <a16:creationId xmlns:a16="http://schemas.microsoft.com/office/drawing/2014/main" id="{84EAF151-9282-4D09-87A7-49162D1E3E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5" name="备注占位符 2">
            <a:extLst>
              <a:ext uri="{FF2B5EF4-FFF2-40B4-BE49-F238E27FC236}">
                <a16:creationId xmlns:a16="http://schemas.microsoft.com/office/drawing/2014/main" id="{CA2E671A-597F-400C-B503-5BBCA4FDD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90116" name="灯片编号占位符 3">
            <a:extLst>
              <a:ext uri="{FF2B5EF4-FFF2-40B4-BE49-F238E27FC236}">
                <a16:creationId xmlns:a16="http://schemas.microsoft.com/office/drawing/2014/main" id="{8570A276-7A3B-40E0-8399-0EE5933D94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1D1FC2E-BC5A-4F90-B2BD-B6F3457C00D1}" type="slidenum">
              <a:rPr lang="zh-CN" altLang="en-US"/>
              <a:pPr/>
              <a:t>87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>
            <a:extLst>
              <a:ext uri="{FF2B5EF4-FFF2-40B4-BE49-F238E27FC236}">
                <a16:creationId xmlns:a16="http://schemas.microsoft.com/office/drawing/2014/main" id="{96452EBB-9281-40A0-8EDF-AC347A35D4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>
            <a:extLst>
              <a:ext uri="{FF2B5EF4-FFF2-40B4-BE49-F238E27FC236}">
                <a16:creationId xmlns:a16="http://schemas.microsoft.com/office/drawing/2014/main" id="{13303F74-D426-4F33-9F11-85D5F31ED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96260" name="灯片编号占位符 3">
            <a:extLst>
              <a:ext uri="{FF2B5EF4-FFF2-40B4-BE49-F238E27FC236}">
                <a16:creationId xmlns:a16="http://schemas.microsoft.com/office/drawing/2014/main" id="{CE9A521A-35CB-4F28-AB28-5304A83809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C2DE34D-B40E-4E91-AAEC-7C81249815C4}" type="slidenum">
              <a:rPr lang="zh-CN" altLang="en-US"/>
              <a:pPr/>
              <a:t>88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>
            <a:extLst>
              <a:ext uri="{FF2B5EF4-FFF2-40B4-BE49-F238E27FC236}">
                <a16:creationId xmlns:a16="http://schemas.microsoft.com/office/drawing/2014/main" id="{76084DF7-61E4-4E53-AC30-4FEDD2CE34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>
            <a:extLst>
              <a:ext uri="{FF2B5EF4-FFF2-40B4-BE49-F238E27FC236}">
                <a16:creationId xmlns:a16="http://schemas.microsoft.com/office/drawing/2014/main" id="{CBD10116-576E-44F8-B6F8-34A2A42B2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98308" name="灯片编号占位符 3">
            <a:extLst>
              <a:ext uri="{FF2B5EF4-FFF2-40B4-BE49-F238E27FC236}">
                <a16:creationId xmlns:a16="http://schemas.microsoft.com/office/drawing/2014/main" id="{3C677EC1-4636-4AA2-A967-6B63F9C85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CC0F9A6-3F9B-4BFD-8DB7-F383730391FF}" type="slidenum">
              <a:rPr lang="zh-CN" altLang="en-US"/>
              <a:pPr/>
              <a:t>89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>
            <a:extLst>
              <a:ext uri="{FF2B5EF4-FFF2-40B4-BE49-F238E27FC236}">
                <a16:creationId xmlns:a16="http://schemas.microsoft.com/office/drawing/2014/main" id="{D0F9AF65-BF63-49E9-BA3B-158FBB45E4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>
            <a:extLst>
              <a:ext uri="{FF2B5EF4-FFF2-40B4-BE49-F238E27FC236}">
                <a16:creationId xmlns:a16="http://schemas.microsoft.com/office/drawing/2014/main" id="{305841B5-5DA2-45DC-9B57-7D3D29B71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00356" name="灯片编号占位符 3">
            <a:extLst>
              <a:ext uri="{FF2B5EF4-FFF2-40B4-BE49-F238E27FC236}">
                <a16:creationId xmlns:a16="http://schemas.microsoft.com/office/drawing/2014/main" id="{D1D798DB-F322-48BC-9FF5-F0998ED29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685310A-7503-4AB5-9D71-81C8468AAD72}" type="slidenum">
              <a:rPr lang="zh-CN" altLang="en-US"/>
              <a:pPr/>
              <a:t>90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>
            <a:extLst>
              <a:ext uri="{FF2B5EF4-FFF2-40B4-BE49-F238E27FC236}">
                <a16:creationId xmlns:a16="http://schemas.microsoft.com/office/drawing/2014/main" id="{D0F9AF65-BF63-49E9-BA3B-158FBB45E4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>
            <a:extLst>
              <a:ext uri="{FF2B5EF4-FFF2-40B4-BE49-F238E27FC236}">
                <a16:creationId xmlns:a16="http://schemas.microsoft.com/office/drawing/2014/main" id="{305841B5-5DA2-45DC-9B57-7D3D29B71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00356" name="灯片编号占位符 3">
            <a:extLst>
              <a:ext uri="{FF2B5EF4-FFF2-40B4-BE49-F238E27FC236}">
                <a16:creationId xmlns:a16="http://schemas.microsoft.com/office/drawing/2014/main" id="{D1D798DB-F322-48BC-9FF5-F0998ED29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685310A-7503-4AB5-9D71-81C8468AAD72}" type="slidenum">
              <a:rPr lang="zh-CN" altLang="en-US"/>
              <a:pPr/>
              <a:t>91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3221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14E3DE1A-F730-43B7-B187-B2526BCAF1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F482005D-7AA7-4032-B2CA-9C3CEC9B7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E3B0EA30-59D9-45EA-B697-BC22A547B4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37BC1D-96BC-4B2A-8C26-0F452344F5B3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D479F592-2AE4-4A96-AE49-6F89EA9DEC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98E5C6AD-CB96-4CD7-BE9A-EAE525A1E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3032AC4A-3711-4417-A9D4-AA1511207C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BC2A40-A81A-4E75-AE82-6BF7D247F2A4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F4671A09-4405-4804-9872-2E774CF8B0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D5A2D695-FF1D-4C3D-A7B3-DF7EAF4D7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349847B6-1443-4615-9CA2-4B1C13DAA0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B3BE56-037F-440C-9615-6BB2C4CB448B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086C9693-F82F-4DEC-AFA2-99AAB4EA29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C5C40EDD-8654-4B9C-AD30-075497E41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2E377A3C-4253-49A7-92BB-C68ED8AF5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B052EC-137B-42F0-85E1-EBEBCF01D353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579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07A60321-75CF-449D-A9A7-F7F9F1CB0A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>
            <a:extLst>
              <a:ext uri="{FF2B5EF4-FFF2-40B4-BE49-F238E27FC236}">
                <a16:creationId xmlns:a16="http://schemas.microsoft.com/office/drawing/2014/main" id="{C11FC6ED-412F-4B2F-A6B4-D35E7ED5B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A594C19A-BA28-447C-81D3-FFF666C8DA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D463C6-8A6D-406D-B7B0-431CA873C9E7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B6817BF1-2335-4BE9-A20F-F655A4CA60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id="{823B9C05-B5E9-475E-B7E0-842CC52CE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B50E90B6-96B8-4C68-95F6-2F48A46BC5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463C85-0657-40D5-B54E-8CE459E7F73A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7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BC8DE780-610B-4008-8E72-25884B50F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9338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33475"/>
            <a:ext cx="7772400" cy="23399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1675" y="3833813"/>
            <a:ext cx="7756525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4EAFF-A8E2-45EE-A57D-8D167A0DED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36BBAD-8BB2-49CE-A7B1-BF91DEC311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DEA920-43DE-45E4-9929-A62557FF90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EFB9E9D-B4A0-4754-82A5-D6F3B5F5C0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29361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F25BD4-43A6-4658-AD94-845FE399DC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D850C8D-6CA9-4D6B-9EAB-8932CFAF0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93927-80C2-4A1D-A722-2DF6B0F02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32941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7FDA43B-58FE-4440-89F6-138D0E9350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D3A674E-0327-4716-8C90-A56F98B209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F9C4D-452E-4A35-9FC2-4446F6F480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96246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95263"/>
            <a:ext cx="7869238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171950" cy="472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1550" y="1905000"/>
            <a:ext cx="4173538" cy="472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A33DE70-F503-46CA-9A70-DE71FA29C6F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9244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95263"/>
            <a:ext cx="7869238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171950" cy="472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81550" y="1905000"/>
            <a:ext cx="4173538" cy="2286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81550" y="4343400"/>
            <a:ext cx="4173538" cy="2286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6D1DC56-C8A8-46A6-ADD0-980725524D7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7260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9CFA59B-CDBA-44FC-99DF-EE609D1084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5401C-B22A-4AD3-8F81-2AC514B95DD9}" type="datetimeFigureOut">
              <a:rPr lang="zh-CN" altLang="en-US"/>
              <a:pPr>
                <a:defRPr/>
              </a:pPr>
              <a:t>2024/9/22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54BF0FE-5F56-4E77-9F48-B890BD46C1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9281B2F-2491-4F34-9DEB-411EAE42E0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6AEFD6-2754-40EA-8F04-CB4919B7431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513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920B2E7-C9A8-435D-8207-81D13DC0BF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552FDF-5124-4879-A6AC-1FBB684EC7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4C918-4673-4FD1-9DE6-62282A0F5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19220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0A6D034-68FD-41BD-98B9-DE4BC0836D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7EC6100-CCD9-4C2C-949A-CF10BF8013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29EE8-9238-40D9-B914-CD91B7A90F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38055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6A0732-3534-42BD-B5BA-43131CEEB7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0439E7-C58E-406E-8BE8-55992C8AD1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D1820-A405-4A5B-8C6B-D4251DE20C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49038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5B09823-5458-4AA2-8873-5E2E0D3F01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BA993A1-60A7-4850-896A-D45AE1D714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0DBA7-4FBC-42A4-BED9-64859011D1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6677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BE9AA11-1C93-42DF-8149-14581DC2E7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B49ECF1-D00D-4561-879C-4396851CB4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7DF36-A72F-4060-B13B-AE7AA71412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9776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4BAE7E8-CCD9-4F53-9D77-1EFCDDAEE6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8135134-BAEF-4D6A-AE2A-1E9A9C5186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82323-E455-47E7-A754-0A63A55F21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0852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56343D-6C7D-4349-92EF-0AA1D2C42E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A9E0AF-AAD7-46CE-8EA5-082CFE368A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3F731-DA8A-4C5D-B067-63C1C1E82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36547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6E6A3B-0218-4C79-ADD9-851384F5B4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F1F2E3-7DFE-4382-A3DF-5766B9007B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2653D-44F1-4EAA-B6BF-DA10394E25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6416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BD2B31-8D2D-4896-8AC1-798F6B9B4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83424D8-0466-423F-B728-EB202D5CC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ECC09B63-93A1-4EFF-A2AB-A51FF9BBE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1173" name="Rectangle 5">
            <a:extLst>
              <a:ext uri="{FF2B5EF4-FFF2-40B4-BE49-F238E27FC236}">
                <a16:creationId xmlns:a16="http://schemas.microsoft.com/office/drawing/2014/main" id="{002344CA-3748-4BE0-AE09-12A872D96C6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 i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1174" name="Rectangle 6">
            <a:extLst>
              <a:ext uri="{FF2B5EF4-FFF2-40B4-BE49-F238E27FC236}">
                <a16:creationId xmlns:a16="http://schemas.microsoft.com/office/drawing/2014/main" id="{9B1A2CC4-AE9B-4143-AFDD-447CD53DF83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381750"/>
            <a:ext cx="1952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790B65A0-2926-4C69-8321-067D3A66B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469900" indent="-46990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rgbClr val="0033CC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p"/>
        <a:defRPr sz="2000">
          <a:solidFill>
            <a:srgbClr val="009900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3510091-EB74-466B-85A5-2EC8BAEC57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6600" dirty="0"/>
              <a:t>数据结构</a:t>
            </a:r>
            <a:br>
              <a:rPr lang="zh-CN" altLang="en-US" sz="4000" dirty="0"/>
            </a:br>
            <a:endParaRPr lang="en-US" altLang="zh-CN" sz="4000" dirty="0"/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34EA4402-E735-4C6A-8957-B5BA733F8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第三章 栈和队列</a:t>
            </a:r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5119230B-83E4-420C-81F4-EBB02AEBE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7" y="5434013"/>
            <a:ext cx="8686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algn="ctr" eaLnBrk="1" hangingPunct="1"/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algn="r" eaLnBrk="1" hangingPunct="1"/>
            <a:r>
              <a:rPr lang="zh-CN" altLang="en-US" i="0" dirty="0">
                <a:solidFill>
                  <a:srgbClr val="808080"/>
                </a:solidFill>
                <a:latin typeface="宋体" pitchFamily="2" charset="-122"/>
              </a:rPr>
              <a:t>深圳大学计算机与软件学院</a:t>
            </a:r>
            <a:endParaRPr lang="zh-CN" altLang="en-US" sz="3200" i="0" dirty="0">
              <a:solidFill>
                <a:srgbClr val="80808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4B6F141-3CCF-419E-B928-03CD514E88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1037444"/>
            <a:ext cx="5715000" cy="685800"/>
          </a:xfrm>
        </p:spPr>
        <p:txBody>
          <a:bodyPr/>
          <a:lstStyle/>
          <a:p>
            <a:pPr marL="457200" indent="-457200" algn="l" eaLnBrk="1" hangingPunct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出栈（删除元素）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CC4AF6A1-CCE6-4E0C-A651-9197BC9DD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10B45BFA-34D1-4638-9710-918DED436D2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10</a:t>
            </a:fld>
            <a:endParaRPr lang="en-US" altLang="zh-CN" sz="2400"/>
          </a:p>
        </p:txBody>
      </p:sp>
      <p:grpSp>
        <p:nvGrpSpPr>
          <p:cNvPr id="18454" name="Group 8">
            <a:extLst>
              <a:ext uri="{FF2B5EF4-FFF2-40B4-BE49-F238E27FC236}">
                <a16:creationId xmlns:a16="http://schemas.microsoft.com/office/drawing/2014/main" id="{43BD895B-035C-47E2-9987-259DEC069B0B}"/>
              </a:ext>
            </a:extLst>
          </p:cNvPr>
          <p:cNvGrpSpPr>
            <a:grpSpLocks/>
          </p:cNvGrpSpPr>
          <p:nvPr/>
        </p:nvGrpSpPr>
        <p:grpSpPr bwMode="auto">
          <a:xfrm>
            <a:off x="6847868" y="4150420"/>
            <a:ext cx="844550" cy="396875"/>
            <a:chOff x="0" y="0"/>
            <a:chExt cx="532" cy="250"/>
          </a:xfrm>
        </p:grpSpPr>
        <p:sp>
          <p:nvSpPr>
            <p:cNvPr id="18465" name="Line 9">
              <a:extLst>
                <a:ext uri="{FF2B5EF4-FFF2-40B4-BE49-F238E27FC236}">
                  <a16:creationId xmlns:a16="http://schemas.microsoft.com/office/drawing/2014/main" id="{123F4C9E-35BB-4E0A-A245-C9A4A100F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" y="134"/>
              <a:ext cx="1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6" name="Text Box 10">
              <a:extLst>
                <a:ext uri="{FF2B5EF4-FFF2-40B4-BE49-F238E27FC236}">
                  <a16:creationId xmlns:a16="http://schemas.microsoft.com/office/drawing/2014/main" id="{16A22F20-621D-4635-83CE-530514598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top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4CA8AB38-0D07-7B64-4FEC-FC1EAE734490}"/>
              </a:ext>
            </a:extLst>
          </p:cNvPr>
          <p:cNvGrpSpPr/>
          <p:nvPr/>
        </p:nvGrpSpPr>
        <p:grpSpPr>
          <a:xfrm>
            <a:off x="6763072" y="3717032"/>
            <a:ext cx="2057400" cy="2378075"/>
            <a:chOff x="6934200" y="4267200"/>
            <a:chExt cx="2057400" cy="2378075"/>
          </a:xfrm>
        </p:grpSpPr>
        <p:grpSp>
          <p:nvGrpSpPr>
            <p:cNvPr id="18455" name="Group 11">
              <a:extLst>
                <a:ext uri="{FF2B5EF4-FFF2-40B4-BE49-F238E27FC236}">
                  <a16:creationId xmlns:a16="http://schemas.microsoft.com/office/drawing/2014/main" id="{BD2B2F2A-57FA-4B81-9837-05071DDFD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4200" y="6019800"/>
              <a:ext cx="906463" cy="396875"/>
              <a:chOff x="0" y="0"/>
              <a:chExt cx="571" cy="250"/>
            </a:xfrm>
          </p:grpSpPr>
          <p:sp>
            <p:nvSpPr>
              <p:cNvPr id="18463" name="Line 12">
                <a:extLst>
                  <a:ext uri="{FF2B5EF4-FFF2-40B4-BE49-F238E27FC236}">
                    <a16:creationId xmlns:a16="http://schemas.microsoft.com/office/drawing/2014/main" id="{CD2C3B0B-9FD0-407E-B4A2-C4C5FEA70A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44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4" name="Text Box 13">
                <a:extLst>
                  <a:ext uri="{FF2B5EF4-FFF2-40B4-BE49-F238E27FC236}">
                    <a16:creationId xmlns:a16="http://schemas.microsoft.com/office/drawing/2014/main" id="{9D4B9563-CB03-4F3F-8392-C2412C89C1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base</a:t>
                </a:r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7BEB282-34E3-EDC6-B59E-4AD5F441D522}"/>
                </a:ext>
              </a:extLst>
            </p:cNvPr>
            <p:cNvGrpSpPr/>
            <p:nvPr/>
          </p:nvGrpSpPr>
          <p:grpSpPr>
            <a:xfrm>
              <a:off x="7848600" y="4267200"/>
              <a:ext cx="1143000" cy="2378075"/>
              <a:chOff x="7848600" y="4267200"/>
              <a:chExt cx="1143000" cy="2378075"/>
            </a:xfrm>
          </p:grpSpPr>
          <p:sp>
            <p:nvSpPr>
              <p:cNvPr id="18456" name="Rectangle 14">
                <a:extLst>
                  <a:ext uri="{FF2B5EF4-FFF2-40B4-BE49-F238E27FC236}">
                    <a16:creationId xmlns:a16="http://schemas.microsoft.com/office/drawing/2014/main" id="{66BDB906-CDE8-402F-84AD-985646C92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4800" y="4343400"/>
                <a:ext cx="973138" cy="1916113"/>
              </a:xfrm>
              <a:prstGeom prst="rect">
                <a:avLst/>
              </a:prstGeom>
              <a:solidFill>
                <a:srgbClr val="FFCC99"/>
              </a:solidFill>
              <a:ln w="28575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57" name="Line 15">
                <a:extLst>
                  <a:ext uri="{FF2B5EF4-FFF2-40B4-BE49-F238E27FC236}">
                    <a16:creationId xmlns:a16="http://schemas.microsoft.com/office/drawing/2014/main" id="{22AE2C90-CE22-4714-A489-C6775536FF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884863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8" name="Line 16">
                <a:extLst>
                  <a:ext uri="{FF2B5EF4-FFF2-40B4-BE49-F238E27FC236}">
                    <a16:creationId xmlns:a16="http://schemas.microsoft.com/office/drawing/2014/main" id="{7D964E86-963F-4498-BA88-58B33AA436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4724400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9" name="Line 17">
                <a:extLst>
                  <a:ext uri="{FF2B5EF4-FFF2-40B4-BE49-F238E27FC236}">
                    <a16:creationId xmlns:a16="http://schemas.microsoft.com/office/drawing/2014/main" id="{A7DA2E8A-6823-42D0-AA2F-DF557DC32A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105400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0" name="Line 18">
                <a:extLst>
                  <a:ext uri="{FF2B5EF4-FFF2-40B4-BE49-F238E27FC236}">
                    <a16:creationId xmlns:a16="http://schemas.microsoft.com/office/drawing/2014/main" id="{4D293375-1B62-468F-81F1-9A969EE839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486400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1" name="Text Box 19">
                <a:extLst>
                  <a:ext uri="{FF2B5EF4-FFF2-40B4-BE49-F238E27FC236}">
                    <a16:creationId xmlns:a16="http://schemas.microsoft.com/office/drawing/2014/main" id="{24B62381-0C96-4CAB-B3CB-22A874EED9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53400" y="4267200"/>
                <a:ext cx="501650" cy="2030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30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30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i="1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e</a:t>
                </a:r>
              </a:p>
              <a:p>
                <a:pPr algn="ctr" eaLnBrk="1" hangingPunct="1">
                  <a:lnSpc>
                    <a:spcPct val="130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i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b</a:t>
                </a:r>
              </a:p>
              <a:p>
                <a:pPr algn="ctr" eaLnBrk="1" hangingPunct="1">
                  <a:lnSpc>
                    <a:spcPct val="130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i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a </a:t>
                </a:r>
              </a:p>
            </p:txBody>
          </p:sp>
          <p:sp>
            <p:nvSpPr>
              <p:cNvPr id="18462" name="Text Box 20">
                <a:extLst>
                  <a:ext uri="{FF2B5EF4-FFF2-40B4-BE49-F238E27FC236}">
                    <a16:creationId xmlns:a16="http://schemas.microsoft.com/office/drawing/2014/main" id="{2BC060D4-6ECA-400A-9CDE-7D8F4B9F81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0" y="6248400"/>
                <a:ext cx="11430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i="0" dirty="0">
                    <a:solidFill>
                      <a:srgbClr val="CC3300"/>
                    </a:solidFill>
                    <a:ea typeface="黑体" panose="02010609060101010101" pitchFamily="49" charset="-122"/>
                  </a:rPr>
                  <a:t>e</a:t>
                </a:r>
                <a:r>
                  <a:rPr lang="zh-CN" altLang="en-US" sz="2000" b="1" i="0" dirty="0">
                    <a:solidFill>
                      <a:srgbClr val="CC3300"/>
                    </a:solidFill>
                    <a:ea typeface="黑体" panose="02010609060101010101" pitchFamily="49" charset="-122"/>
                  </a:rPr>
                  <a:t>出栈</a:t>
                </a:r>
              </a:p>
            </p:txBody>
          </p:sp>
        </p:grpSp>
      </p:grpSp>
      <p:sp>
        <p:nvSpPr>
          <p:cNvPr id="5" name="Line 9">
            <a:extLst>
              <a:ext uri="{FF2B5EF4-FFF2-40B4-BE49-F238E27FC236}">
                <a16:creationId xmlns:a16="http://schemas.microsoft.com/office/drawing/2014/main" id="{575990CC-6DA4-40FB-2CC8-1107FDC74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5081" y="4743892"/>
            <a:ext cx="29686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B2977582-75D7-8EC1-8895-2BFCCD568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393" y="4531167"/>
            <a:ext cx="538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1" charset="-122"/>
              </a:rPr>
              <a:t>top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CAF9D2-CA83-BDA1-69D0-07D877FCCDCD}"/>
              </a:ext>
            </a:extLst>
          </p:cNvPr>
          <p:cNvSpPr txBox="1"/>
          <p:nvPr/>
        </p:nvSpPr>
        <p:spPr>
          <a:xfrm>
            <a:off x="865982" y="5469632"/>
            <a:ext cx="3382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出栈：移动</a:t>
            </a:r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top</a:t>
            </a:r>
            <a:r>
              <a:rPr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。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C51EA1C-C079-CBD3-6FFD-86905858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3927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顺序栈的主要操作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011E7D-76F6-21A6-51C2-E5DA00488DD0}"/>
              </a:ext>
            </a:extLst>
          </p:cNvPr>
          <p:cNvSpPr txBox="1"/>
          <p:nvPr/>
        </p:nvSpPr>
        <p:spPr>
          <a:xfrm>
            <a:off x="743639" y="2043207"/>
            <a:ext cx="418840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// </a:t>
            </a:r>
            <a:r>
              <a:rPr lang="zh-CN" altLang="en-US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出栈</a:t>
            </a:r>
            <a:endParaRPr lang="zh-CN" altLang="en-US" sz="2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8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void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8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cstack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::</a:t>
            </a:r>
            <a:r>
              <a:rPr lang="en-US" altLang="zh-CN" sz="2800" b="0" i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pop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</a:t>
            </a:r>
          </a:p>
          <a:p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8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itop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--;</a:t>
            </a:r>
          </a:p>
          <a:p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88E5774-2120-4E8E-9729-4839180F2C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8905" y="1073387"/>
            <a:ext cx="4331171" cy="685800"/>
          </a:xfrm>
        </p:spPr>
        <p:txBody>
          <a:bodyPr/>
          <a:lstStyle/>
          <a:p>
            <a:pPr marL="457200" indent="-457200" algn="l" eaLnBrk="1" hangingPunct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判栈满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F41667CB-672C-476B-B2F3-F40D89CAB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1D5EABEA-B646-4E65-9918-F717C9F0FE4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11</a:t>
            </a:fld>
            <a:endParaRPr lang="en-US" altLang="zh-CN" sz="2400"/>
          </a:p>
        </p:txBody>
      </p:sp>
      <p:grpSp>
        <p:nvGrpSpPr>
          <p:cNvPr id="20487" name="Group 21">
            <a:extLst>
              <a:ext uri="{FF2B5EF4-FFF2-40B4-BE49-F238E27FC236}">
                <a16:creationId xmlns:a16="http://schemas.microsoft.com/office/drawing/2014/main" id="{F6C8089D-9EE9-48EC-A38E-8CE8779FAAEC}"/>
              </a:ext>
            </a:extLst>
          </p:cNvPr>
          <p:cNvGrpSpPr>
            <a:grpSpLocks/>
          </p:cNvGrpSpPr>
          <p:nvPr/>
        </p:nvGrpSpPr>
        <p:grpSpPr bwMode="auto">
          <a:xfrm>
            <a:off x="733880" y="1926027"/>
            <a:ext cx="2057400" cy="2378075"/>
            <a:chOff x="0" y="0"/>
            <a:chExt cx="1296" cy="1498"/>
          </a:xfrm>
        </p:grpSpPr>
        <p:grpSp>
          <p:nvGrpSpPr>
            <p:cNvPr id="20489" name="Group 22">
              <a:extLst>
                <a:ext uri="{FF2B5EF4-FFF2-40B4-BE49-F238E27FC236}">
                  <a16:creationId xmlns:a16="http://schemas.microsoft.com/office/drawing/2014/main" id="{D4E0845E-8790-4E8D-A47F-EC573A4110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336"/>
              <a:ext cx="532" cy="250"/>
              <a:chOff x="0" y="0"/>
              <a:chExt cx="532" cy="250"/>
            </a:xfrm>
          </p:grpSpPr>
          <p:sp>
            <p:nvSpPr>
              <p:cNvPr id="20500" name="Line 23">
                <a:extLst>
                  <a:ext uri="{FF2B5EF4-FFF2-40B4-BE49-F238E27FC236}">
                    <a16:creationId xmlns:a16="http://schemas.microsoft.com/office/drawing/2014/main" id="{FFECDE4D-FD6E-4AF1-8E46-7B612E6106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" y="134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1" name="Text Box 24">
                <a:extLst>
                  <a:ext uri="{FF2B5EF4-FFF2-40B4-BE49-F238E27FC236}">
                    <a16:creationId xmlns:a16="http://schemas.microsoft.com/office/drawing/2014/main" id="{0B1D325E-CDE8-458A-909C-BCBCE6A219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3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top</a:t>
                </a:r>
              </a:p>
            </p:txBody>
          </p:sp>
        </p:grpSp>
        <p:grpSp>
          <p:nvGrpSpPr>
            <p:cNvPr id="20490" name="Group 25">
              <a:extLst>
                <a:ext uri="{FF2B5EF4-FFF2-40B4-BE49-F238E27FC236}">
                  <a16:creationId xmlns:a16="http://schemas.microsoft.com/office/drawing/2014/main" id="{D1C10B47-4A53-4D17-888E-7DF9AAB9CC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104"/>
              <a:ext cx="571" cy="250"/>
              <a:chOff x="0" y="0"/>
              <a:chExt cx="571" cy="250"/>
            </a:xfrm>
          </p:grpSpPr>
          <p:sp>
            <p:nvSpPr>
              <p:cNvPr id="20498" name="Line 26">
                <a:extLst>
                  <a:ext uri="{FF2B5EF4-FFF2-40B4-BE49-F238E27FC236}">
                    <a16:creationId xmlns:a16="http://schemas.microsoft.com/office/drawing/2014/main" id="{75EC79DA-23B2-4697-B557-CFD3CDE555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44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9" name="Text Box 27">
                <a:extLst>
                  <a:ext uri="{FF2B5EF4-FFF2-40B4-BE49-F238E27FC236}">
                    <a16:creationId xmlns:a16="http://schemas.microsoft.com/office/drawing/2014/main" id="{DDCD0495-3666-4CEF-93EB-D02511C56E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base</a:t>
                </a:r>
              </a:p>
            </p:txBody>
          </p:sp>
        </p:grpSp>
        <p:sp>
          <p:nvSpPr>
            <p:cNvPr id="20491" name="Rectangle 28">
              <a:extLst>
                <a:ext uri="{FF2B5EF4-FFF2-40B4-BE49-F238E27FC236}">
                  <a16:creationId xmlns:a16="http://schemas.microsoft.com/office/drawing/2014/main" id="{712A17F4-3AAC-4023-9DA3-D9B7F549A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48"/>
              <a:ext cx="613" cy="1207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0492" name="Line 29">
              <a:extLst>
                <a:ext uri="{FF2B5EF4-FFF2-40B4-BE49-F238E27FC236}">
                  <a16:creationId xmlns:a16="http://schemas.microsoft.com/office/drawing/2014/main" id="{D0B2DE98-99D7-4C5C-A2AC-E722E0CE3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019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3" name="Line 30">
              <a:extLst>
                <a:ext uri="{FF2B5EF4-FFF2-40B4-BE49-F238E27FC236}">
                  <a16:creationId xmlns:a16="http://schemas.microsoft.com/office/drawing/2014/main" id="{F85CAD2D-9890-4135-B61B-11FE9CEB6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8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" name="Line 31">
              <a:extLst>
                <a:ext uri="{FF2B5EF4-FFF2-40B4-BE49-F238E27FC236}">
                  <a16:creationId xmlns:a16="http://schemas.microsoft.com/office/drawing/2014/main" id="{EED5F405-C519-415D-B90B-14CD496258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528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5" name="Line 32">
              <a:extLst>
                <a:ext uri="{FF2B5EF4-FFF2-40B4-BE49-F238E27FC236}">
                  <a16:creationId xmlns:a16="http://schemas.microsoft.com/office/drawing/2014/main" id="{DF89BCC5-EB56-47CD-BD6A-1C07F6DA9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768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6" name="Text Box 33">
              <a:extLst>
                <a:ext uri="{FF2B5EF4-FFF2-40B4-BE49-F238E27FC236}">
                  <a16:creationId xmlns:a16="http://schemas.microsoft.com/office/drawing/2014/main" id="{F0458D90-D5C7-4CDC-9419-0BFCE4A95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0"/>
              <a:ext cx="316" cy="1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e</a:t>
              </a: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 </a:t>
              </a:r>
            </a:p>
          </p:txBody>
        </p:sp>
        <p:sp>
          <p:nvSpPr>
            <p:cNvPr id="20497" name="Text Box 34">
              <a:extLst>
                <a:ext uri="{FF2B5EF4-FFF2-40B4-BE49-F238E27FC236}">
                  <a16:creationId xmlns:a16="http://schemas.microsoft.com/office/drawing/2014/main" id="{508C3A60-B3E9-4354-AB8D-7B365D0C7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248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 i="0" dirty="0">
                  <a:solidFill>
                    <a:srgbClr val="CC3300"/>
                  </a:solidFill>
                  <a:ea typeface="黑体" panose="02010609060101010101" pitchFamily="49" charset="-122"/>
                </a:rPr>
                <a:t>操作前</a:t>
              </a:r>
            </a:p>
          </p:txBody>
        </p:sp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E351AED5-217E-99E0-063F-9A0E2D068389}"/>
              </a:ext>
            </a:extLst>
          </p:cNvPr>
          <p:cNvGrpSpPr>
            <a:grpSpLocks/>
          </p:cNvGrpSpPr>
          <p:nvPr/>
        </p:nvGrpSpPr>
        <p:grpSpPr bwMode="auto">
          <a:xfrm>
            <a:off x="2845255" y="2364537"/>
            <a:ext cx="844550" cy="396875"/>
            <a:chOff x="-23" y="-86"/>
            <a:chExt cx="532" cy="250"/>
          </a:xfrm>
        </p:grpSpPr>
        <p:sp>
          <p:nvSpPr>
            <p:cNvPr id="21" name="Line 8">
              <a:extLst>
                <a:ext uri="{FF2B5EF4-FFF2-40B4-BE49-F238E27FC236}">
                  <a16:creationId xmlns:a16="http://schemas.microsoft.com/office/drawing/2014/main" id="{16D8A336-7A8F-3523-477C-68D0E7836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" y="48"/>
              <a:ext cx="1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9">
              <a:extLst>
                <a:ext uri="{FF2B5EF4-FFF2-40B4-BE49-F238E27FC236}">
                  <a16:creationId xmlns:a16="http://schemas.microsoft.com/office/drawing/2014/main" id="{BE5B303B-6E74-1F9D-6FB1-8BB51ACDE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3" y="-86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top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E17C3B6-0411-4627-46E8-AC80EDAE0EB5}"/>
              </a:ext>
            </a:extLst>
          </p:cNvPr>
          <p:cNvGrpSpPr/>
          <p:nvPr/>
        </p:nvGrpSpPr>
        <p:grpSpPr>
          <a:xfrm>
            <a:off x="2773818" y="2002227"/>
            <a:ext cx="2039958" cy="2329857"/>
            <a:chOff x="6981457" y="1625922"/>
            <a:chExt cx="2039958" cy="2329857"/>
          </a:xfrm>
        </p:grpSpPr>
        <p:grpSp>
          <p:nvGrpSpPr>
            <p:cNvPr id="24" name="Group 11">
              <a:extLst>
                <a:ext uri="{FF2B5EF4-FFF2-40B4-BE49-F238E27FC236}">
                  <a16:creationId xmlns:a16="http://schemas.microsoft.com/office/drawing/2014/main" id="{C4A55860-B27E-2CF9-EE64-58A691A648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81457" y="3098935"/>
              <a:ext cx="906463" cy="396875"/>
              <a:chOff x="0" y="0"/>
              <a:chExt cx="571" cy="250"/>
            </a:xfrm>
          </p:grpSpPr>
          <p:sp>
            <p:nvSpPr>
              <p:cNvPr id="33" name="Line 11">
                <a:extLst>
                  <a:ext uri="{FF2B5EF4-FFF2-40B4-BE49-F238E27FC236}">
                    <a16:creationId xmlns:a16="http://schemas.microsoft.com/office/drawing/2014/main" id="{11E3CB44-ED57-D9CE-E49A-25D78553D2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44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Text Box 12">
                <a:extLst>
                  <a:ext uri="{FF2B5EF4-FFF2-40B4-BE49-F238E27FC236}">
                    <a16:creationId xmlns:a16="http://schemas.microsoft.com/office/drawing/2014/main" id="{CABE8BB5-1E21-3427-D9F8-E10684CFBA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base</a:t>
                </a: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6BF6CB3-6813-F139-3841-BABCAF93D2D4}"/>
                </a:ext>
              </a:extLst>
            </p:cNvPr>
            <p:cNvGrpSpPr/>
            <p:nvPr/>
          </p:nvGrpSpPr>
          <p:grpSpPr>
            <a:xfrm>
              <a:off x="7941469" y="1625922"/>
              <a:ext cx="973138" cy="1916113"/>
              <a:chOff x="7924800" y="4343400"/>
              <a:chExt cx="973138" cy="1916113"/>
            </a:xfrm>
          </p:grpSpPr>
          <p:sp>
            <p:nvSpPr>
              <p:cNvPr id="28" name="Rectangle 14">
                <a:extLst>
                  <a:ext uri="{FF2B5EF4-FFF2-40B4-BE49-F238E27FC236}">
                    <a16:creationId xmlns:a16="http://schemas.microsoft.com/office/drawing/2014/main" id="{67E1DB0F-2502-3C79-5428-EC17F7AC6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4800" y="4343400"/>
                <a:ext cx="973138" cy="1916113"/>
              </a:xfrm>
              <a:prstGeom prst="rect">
                <a:avLst/>
              </a:prstGeom>
              <a:solidFill>
                <a:srgbClr val="FFCC99"/>
              </a:solidFill>
              <a:ln w="28575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" name="Line 16">
                <a:extLst>
                  <a:ext uri="{FF2B5EF4-FFF2-40B4-BE49-F238E27FC236}">
                    <a16:creationId xmlns:a16="http://schemas.microsoft.com/office/drawing/2014/main" id="{860294AE-6E8F-9CF3-2E77-F91A2B260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884863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17">
                <a:extLst>
                  <a:ext uri="{FF2B5EF4-FFF2-40B4-BE49-F238E27FC236}">
                    <a16:creationId xmlns:a16="http://schemas.microsoft.com/office/drawing/2014/main" id="{E350C021-39F9-C6DA-EC21-5E19B5E530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4724400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18">
                <a:extLst>
                  <a:ext uri="{FF2B5EF4-FFF2-40B4-BE49-F238E27FC236}">
                    <a16:creationId xmlns:a16="http://schemas.microsoft.com/office/drawing/2014/main" id="{C71F7ED4-64B1-5359-4FFC-A9A69B755D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105400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19">
                <a:extLst>
                  <a:ext uri="{FF2B5EF4-FFF2-40B4-BE49-F238E27FC236}">
                    <a16:creationId xmlns:a16="http://schemas.microsoft.com/office/drawing/2014/main" id="{70A47568-5F6B-9329-39E2-AB0BF580C0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486400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7EAC5D31-DD8F-AFD4-90CA-6E1CC26E6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1338" y="1922192"/>
              <a:ext cx="501650" cy="160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 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0ED7816-F5ED-632B-C9BA-EFE0BA7D2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8415" y="3558904"/>
              <a:ext cx="1143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0" dirty="0">
                  <a:solidFill>
                    <a:srgbClr val="CC3300"/>
                  </a:solidFill>
                  <a:ea typeface="黑体" panose="02010609060101010101" pitchFamily="49" charset="-122"/>
                </a:rPr>
                <a:t>f</a:t>
              </a:r>
              <a:r>
                <a:rPr lang="zh-CN" altLang="en-US" sz="2000" b="1" i="0" dirty="0">
                  <a:solidFill>
                    <a:srgbClr val="CC3300"/>
                  </a:solidFill>
                  <a:ea typeface="黑体" panose="02010609060101010101" pitchFamily="49" charset="-122"/>
                </a:rPr>
                <a:t>入栈</a:t>
              </a: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AA1548A5-273B-00E2-FA71-65FCEC938F5E}"/>
              </a:ext>
            </a:extLst>
          </p:cNvPr>
          <p:cNvSpPr txBox="1"/>
          <p:nvPr/>
        </p:nvSpPr>
        <p:spPr>
          <a:xfrm>
            <a:off x="4068800" y="2329830"/>
            <a:ext cx="46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</a:rPr>
              <a:t>f</a:t>
            </a:r>
            <a:endParaRPr lang="zh-CN" altLang="en-US" sz="2800" b="0" i="0" dirty="0">
              <a:solidFill>
                <a:srgbClr val="FF0000"/>
              </a:solidFill>
            </a:endParaRPr>
          </a:p>
        </p:txBody>
      </p:sp>
      <p:sp>
        <p:nvSpPr>
          <p:cNvPr id="36" name="Line 8">
            <a:extLst>
              <a:ext uri="{FF2B5EF4-FFF2-40B4-BE49-F238E27FC236}">
                <a16:creationId xmlns:a16="http://schemas.microsoft.com/office/drawing/2014/main" id="{8789CC09-C727-BC8A-FAE1-C48CD7373A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2352" y="2182515"/>
            <a:ext cx="29686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 Box 9">
            <a:extLst>
              <a:ext uri="{FF2B5EF4-FFF2-40B4-BE49-F238E27FC236}">
                <a16:creationId xmlns:a16="http://schemas.microsoft.com/office/drawing/2014/main" id="{0DDF947F-5EEA-1DBB-D461-21896A7E9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664" y="1969790"/>
            <a:ext cx="538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1" charset="-122"/>
              </a:rPr>
              <a:t>top</a:t>
            </a:r>
          </a:p>
        </p:txBody>
      </p:sp>
      <p:grpSp>
        <p:nvGrpSpPr>
          <p:cNvPr id="38" name="Group 8">
            <a:extLst>
              <a:ext uri="{FF2B5EF4-FFF2-40B4-BE49-F238E27FC236}">
                <a16:creationId xmlns:a16="http://schemas.microsoft.com/office/drawing/2014/main" id="{6647D131-A8F4-4A0E-EF60-BD224B4BA113}"/>
              </a:ext>
            </a:extLst>
          </p:cNvPr>
          <p:cNvGrpSpPr>
            <a:grpSpLocks/>
          </p:cNvGrpSpPr>
          <p:nvPr/>
        </p:nvGrpSpPr>
        <p:grpSpPr bwMode="auto">
          <a:xfrm>
            <a:off x="5129218" y="2080628"/>
            <a:ext cx="844550" cy="396875"/>
            <a:chOff x="6" y="-56"/>
            <a:chExt cx="532" cy="250"/>
          </a:xfrm>
        </p:grpSpPr>
        <p:sp>
          <p:nvSpPr>
            <p:cNvPr id="39" name="Line 8">
              <a:extLst>
                <a:ext uri="{FF2B5EF4-FFF2-40B4-BE49-F238E27FC236}">
                  <a16:creationId xmlns:a16="http://schemas.microsoft.com/office/drawing/2014/main" id="{CE33FB07-8438-F519-448A-EF4B7812CC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" y="78"/>
              <a:ext cx="1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Text Box 9">
              <a:extLst>
                <a:ext uri="{FF2B5EF4-FFF2-40B4-BE49-F238E27FC236}">
                  <a16:creationId xmlns:a16="http://schemas.microsoft.com/office/drawing/2014/main" id="{06DB1842-55FC-D2FC-0104-0852E78BF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" y="-56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top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48DD132-F48F-0507-3944-590B48F9F3B7}"/>
              </a:ext>
            </a:extLst>
          </p:cNvPr>
          <p:cNvGrpSpPr/>
          <p:nvPr/>
        </p:nvGrpSpPr>
        <p:grpSpPr>
          <a:xfrm>
            <a:off x="5067305" y="2051503"/>
            <a:ext cx="2039958" cy="2333092"/>
            <a:chOff x="6981457" y="1625922"/>
            <a:chExt cx="2039958" cy="2333092"/>
          </a:xfrm>
        </p:grpSpPr>
        <p:grpSp>
          <p:nvGrpSpPr>
            <p:cNvPr id="42" name="Group 11">
              <a:extLst>
                <a:ext uri="{FF2B5EF4-FFF2-40B4-BE49-F238E27FC236}">
                  <a16:creationId xmlns:a16="http://schemas.microsoft.com/office/drawing/2014/main" id="{7F67F7CE-E3BB-D6F7-1D25-80671859AF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81457" y="3098935"/>
              <a:ext cx="906463" cy="396875"/>
              <a:chOff x="0" y="0"/>
              <a:chExt cx="571" cy="250"/>
            </a:xfrm>
          </p:grpSpPr>
          <p:sp>
            <p:nvSpPr>
              <p:cNvPr id="51" name="Line 11">
                <a:extLst>
                  <a:ext uri="{FF2B5EF4-FFF2-40B4-BE49-F238E27FC236}">
                    <a16:creationId xmlns:a16="http://schemas.microsoft.com/office/drawing/2014/main" id="{6A1392E7-C5EC-D09F-79AA-5EA7C10C0E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44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Text Box 12">
                <a:extLst>
                  <a:ext uri="{FF2B5EF4-FFF2-40B4-BE49-F238E27FC236}">
                    <a16:creationId xmlns:a16="http://schemas.microsoft.com/office/drawing/2014/main" id="{F36E557B-54BC-4690-CEA3-A0FE2747FC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base</a:t>
                </a:r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691CA58B-57E0-734C-9EDE-B15B66597F20}"/>
                </a:ext>
              </a:extLst>
            </p:cNvPr>
            <p:cNvGrpSpPr/>
            <p:nvPr/>
          </p:nvGrpSpPr>
          <p:grpSpPr>
            <a:xfrm>
              <a:off x="7941469" y="1625922"/>
              <a:ext cx="973138" cy="1916113"/>
              <a:chOff x="7924800" y="4343400"/>
              <a:chExt cx="973138" cy="1916113"/>
            </a:xfrm>
          </p:grpSpPr>
          <p:sp>
            <p:nvSpPr>
              <p:cNvPr id="46" name="Rectangle 14">
                <a:extLst>
                  <a:ext uri="{FF2B5EF4-FFF2-40B4-BE49-F238E27FC236}">
                    <a16:creationId xmlns:a16="http://schemas.microsoft.com/office/drawing/2014/main" id="{FB23D36A-19B8-61B7-48BA-D2264D7E7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4800" y="4343400"/>
                <a:ext cx="973138" cy="1916113"/>
              </a:xfrm>
              <a:prstGeom prst="rect">
                <a:avLst/>
              </a:prstGeom>
              <a:solidFill>
                <a:srgbClr val="FFCC99"/>
              </a:solidFill>
              <a:ln w="28575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Line 16">
                <a:extLst>
                  <a:ext uri="{FF2B5EF4-FFF2-40B4-BE49-F238E27FC236}">
                    <a16:creationId xmlns:a16="http://schemas.microsoft.com/office/drawing/2014/main" id="{D841F699-0D4C-5CD2-3483-870E3DC42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884863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17">
                <a:extLst>
                  <a:ext uri="{FF2B5EF4-FFF2-40B4-BE49-F238E27FC236}">
                    <a16:creationId xmlns:a16="http://schemas.microsoft.com/office/drawing/2014/main" id="{40A08603-61F5-9A98-6872-D62AA9F02F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4724400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18">
                <a:extLst>
                  <a:ext uri="{FF2B5EF4-FFF2-40B4-BE49-F238E27FC236}">
                    <a16:creationId xmlns:a16="http://schemas.microsoft.com/office/drawing/2014/main" id="{71431F8B-5948-EB60-DE0B-6ED8A1AC42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105400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19">
                <a:extLst>
                  <a:ext uri="{FF2B5EF4-FFF2-40B4-BE49-F238E27FC236}">
                    <a16:creationId xmlns:a16="http://schemas.microsoft.com/office/drawing/2014/main" id="{12CB86F2-6E29-D7F1-B347-6D0FEDCF1D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486400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" name="Text Box 20">
              <a:extLst>
                <a:ext uri="{FF2B5EF4-FFF2-40B4-BE49-F238E27FC236}">
                  <a16:creationId xmlns:a16="http://schemas.microsoft.com/office/drawing/2014/main" id="{FB1566E4-2BC8-A6D7-EE60-59ED7CDB8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1338" y="1922192"/>
              <a:ext cx="501650" cy="160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 </a:t>
              </a:r>
            </a:p>
          </p:txBody>
        </p:sp>
        <p:sp>
          <p:nvSpPr>
            <p:cNvPr id="45" name="Text Box 21">
              <a:extLst>
                <a:ext uri="{FF2B5EF4-FFF2-40B4-BE49-F238E27FC236}">
                  <a16:creationId xmlns:a16="http://schemas.microsoft.com/office/drawing/2014/main" id="{1754B084-D7ED-2732-3814-622F92C20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8415" y="3558904"/>
              <a:ext cx="1143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i="0" dirty="0">
                  <a:solidFill>
                    <a:srgbClr val="CC3300"/>
                  </a:solidFill>
                  <a:ea typeface="黑体" panose="02010609060101010101" pitchFamily="49" charset="-122"/>
                </a:rPr>
                <a:t>h</a:t>
              </a:r>
              <a:r>
                <a:rPr lang="zh-CN" altLang="en-US" sz="2000" b="1" i="0" dirty="0">
                  <a:solidFill>
                    <a:srgbClr val="CC3300"/>
                  </a:solidFill>
                  <a:ea typeface="黑体" panose="02010609060101010101" pitchFamily="49" charset="-122"/>
                </a:rPr>
                <a:t>入栈</a:t>
              </a: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DA0FE121-BF52-3AD5-75DD-6D061E521BF1}"/>
              </a:ext>
            </a:extLst>
          </p:cNvPr>
          <p:cNvSpPr txBox="1"/>
          <p:nvPr/>
        </p:nvSpPr>
        <p:spPr>
          <a:xfrm>
            <a:off x="6350654" y="2389057"/>
            <a:ext cx="46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</a:rPr>
              <a:t>f</a:t>
            </a:r>
            <a:endParaRPr lang="zh-CN" altLang="en-US" sz="2800" b="0" i="0" dirty="0">
              <a:solidFill>
                <a:srgbClr val="FF0000"/>
              </a:solidFill>
            </a:endParaRPr>
          </a:p>
        </p:txBody>
      </p:sp>
      <p:sp>
        <p:nvSpPr>
          <p:cNvPr id="54" name="Line 8">
            <a:extLst>
              <a:ext uri="{FF2B5EF4-FFF2-40B4-BE49-F238E27FC236}">
                <a16:creationId xmlns:a16="http://schemas.microsoft.com/office/drawing/2014/main" id="{89D50DF7-3B11-07CE-7964-F6C0380C53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6027" y="1890458"/>
            <a:ext cx="29686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 Box 9">
            <a:extLst>
              <a:ext uri="{FF2B5EF4-FFF2-40B4-BE49-F238E27FC236}">
                <a16:creationId xmlns:a16="http://schemas.microsoft.com/office/drawing/2014/main" id="{71DF9DB5-CF18-36C5-6AA4-2FAA66326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339" y="1677733"/>
            <a:ext cx="538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1" charset="-122"/>
              </a:rPr>
              <a:t>top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5C05116-856D-C57B-70E4-7A6C70903A72}"/>
              </a:ext>
            </a:extLst>
          </p:cNvPr>
          <p:cNvSpPr txBox="1"/>
          <p:nvPr/>
        </p:nvSpPr>
        <p:spPr>
          <a:xfrm>
            <a:off x="6339957" y="1966403"/>
            <a:ext cx="46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</a:rPr>
              <a:t>h</a:t>
            </a:r>
            <a:endParaRPr lang="zh-CN" altLang="en-US" sz="2800" b="0" i="0" dirty="0">
              <a:solidFill>
                <a:srgbClr val="FF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D5C1D1C-9BA9-44D4-7AAC-AC542AA5C38E}"/>
              </a:ext>
            </a:extLst>
          </p:cNvPr>
          <p:cNvSpPr txBox="1"/>
          <p:nvPr/>
        </p:nvSpPr>
        <p:spPr>
          <a:xfrm>
            <a:off x="5808953" y="1028109"/>
            <a:ext cx="3324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栈满：</a:t>
            </a:r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top=</a:t>
            </a:r>
            <a:r>
              <a:rPr lang="en-US" altLang="zh-CN" sz="2800" i="0" dirty="0" err="1">
                <a:solidFill>
                  <a:srgbClr val="FF0000"/>
                </a:solidFill>
                <a:latin typeface="+mn-ea"/>
                <a:ea typeface="+mn-ea"/>
              </a:rPr>
              <a:t>MaxSize</a:t>
            </a:r>
            <a:endParaRPr lang="zh-CN" altLang="en-US" sz="280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85DFBB61-9FF9-D93B-0445-B82DF532A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3927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顺序栈的主要操作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BC1DDF-0DE4-916B-721E-4AA983EBF78E}"/>
              </a:ext>
            </a:extLst>
          </p:cNvPr>
          <p:cNvSpPr txBox="1"/>
          <p:nvPr/>
        </p:nvSpPr>
        <p:spPr>
          <a:xfrm>
            <a:off x="698297" y="4705726"/>
            <a:ext cx="674100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// </a:t>
            </a:r>
            <a:r>
              <a:rPr lang="zh-CN" altLang="en-US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判栈满，返回</a:t>
            </a:r>
            <a:r>
              <a:rPr lang="en-US" altLang="zh-CN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true</a:t>
            </a:r>
            <a:r>
              <a:rPr lang="zh-CN" altLang="en-US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或</a:t>
            </a:r>
            <a:r>
              <a:rPr lang="en-US" altLang="zh-CN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false</a:t>
            </a:r>
            <a:endParaRPr lang="en-US" altLang="zh-CN" sz="2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8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bool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8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cstack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::</a:t>
            </a:r>
            <a:r>
              <a:rPr lang="en-US" altLang="zh-CN" sz="28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isfull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</a:t>
            </a:r>
          </a:p>
          <a:p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8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return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8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itop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== </a:t>
            </a:r>
            <a:r>
              <a:rPr lang="en-US" altLang="zh-CN" sz="28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MaxSize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</a:p>
          <a:p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7" grpId="0"/>
      <p:bldP spid="53" grpId="0"/>
      <p:bldP spid="54" grpId="0" animBg="1"/>
      <p:bldP spid="55" grpId="0"/>
      <p:bldP spid="56" grpId="0"/>
      <p:bldP spid="57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>
            <a:extLst>
              <a:ext uri="{FF2B5EF4-FFF2-40B4-BE49-F238E27FC236}">
                <a16:creationId xmlns:a16="http://schemas.microsoft.com/office/drawing/2014/main" id="{DD489D6B-ED08-4120-8338-C6B0BB469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A7CED715-7AD8-4E6F-93DA-578E1614DA7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12</a:t>
            </a:fld>
            <a:endParaRPr lang="en-US" altLang="zh-CN" sz="2400"/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9C3C604F-D2FE-469D-8AD7-A549755BE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393114"/>
            <a:ext cx="2946382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Tahoma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Tahoma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Tahoma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Tahoma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Tahoma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Tahoma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Tahoma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Tahoma" pitchFamily="34" charset="0"/>
                <a:ea typeface="隶书" pitchFamily="49" charset="-122"/>
              </a:defRPr>
            </a:lvl9pPr>
          </a:lstStyle>
          <a:p>
            <a:pPr marL="457200" indent="-457200" algn="l"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lang="zh-CN" altLang="en-US" sz="2800" b="0" i="0" dirty="0">
                <a:solidFill>
                  <a:schemeClr val="tx1"/>
                </a:solidFill>
                <a:latin typeface="+mn-ea"/>
                <a:ea typeface="+mn-ea"/>
              </a:rPr>
              <a:t>判栈空 </a:t>
            </a:r>
            <a:r>
              <a:rPr lang="en-US" altLang="zh-CN" sz="2800" b="0" i="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</a:p>
          <a:p>
            <a:pPr marL="457200" indent="-457200" algn="l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lang="zh-CN" altLang="en-US" sz="2800" b="0" i="0" dirty="0">
                <a:solidFill>
                  <a:schemeClr val="tx1"/>
                </a:solidFill>
                <a:latin typeface="+mn-ea"/>
                <a:ea typeface="+mn-ea"/>
              </a:rPr>
              <a:t>获得栈顶元素</a:t>
            </a:r>
            <a:endParaRPr lang="en-US" altLang="zh-CN" sz="2800" b="0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57200" indent="-457200" algn="l" eaLnBrk="1" hangingPunct="1">
              <a:buFont typeface="Wingdings" pitchFamily="2" charset="2"/>
              <a:buChar char="u"/>
              <a:defRPr/>
            </a:pP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3A1736-8C6F-1142-AF0D-967FDA0EFF9D}"/>
              </a:ext>
            </a:extLst>
          </p:cNvPr>
          <p:cNvSpPr txBox="1"/>
          <p:nvPr/>
        </p:nvSpPr>
        <p:spPr>
          <a:xfrm>
            <a:off x="3419872" y="1284729"/>
            <a:ext cx="3600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return 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itop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 == 0;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6872C8-2FCD-5561-A07B-A16068EAEA55}"/>
              </a:ext>
            </a:extLst>
          </p:cNvPr>
          <p:cNvSpPr txBox="1"/>
          <p:nvPr/>
        </p:nvSpPr>
        <p:spPr>
          <a:xfrm>
            <a:off x="3557942" y="1916832"/>
            <a:ext cx="37444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return base[itop-1];</a:t>
            </a:r>
          </a:p>
          <a:p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96FD41A-F60F-995E-9801-5F58B1F85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3927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顺序栈的其它操作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392697-EC08-9F8A-D893-FEC4C69DDECC}"/>
              </a:ext>
            </a:extLst>
          </p:cNvPr>
          <p:cNvSpPr txBox="1"/>
          <p:nvPr/>
        </p:nvSpPr>
        <p:spPr>
          <a:xfrm>
            <a:off x="5940152" y="5373216"/>
            <a:ext cx="2594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代码见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BB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系统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>
            <a:extLst>
              <a:ext uri="{FF2B5EF4-FFF2-40B4-BE49-F238E27FC236}">
                <a16:creationId xmlns:a16="http://schemas.microsoft.com/office/drawing/2014/main" id="{4CD0FE02-3ACE-4C12-92FC-B82BE0474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889" y="4785070"/>
            <a:ext cx="936625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空栈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99239A5C-ECC1-4AE5-ACD6-7468BBF60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7449" y="4760245"/>
            <a:ext cx="1079500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a</a:t>
            </a:r>
            <a:r>
              <a:rPr lang="zh-CN" altLang="en-US" sz="2800" b="0" i="0" dirty="0">
                <a:latin typeface="+mn-ea"/>
                <a:ea typeface="+mn-ea"/>
              </a:rPr>
              <a:t>入栈</a:t>
            </a: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A4676E34-2523-463F-9689-DC56FF5B0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8008" y="4828011"/>
            <a:ext cx="1079500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b</a:t>
            </a:r>
            <a:r>
              <a:rPr lang="zh-CN" altLang="en-US" sz="2800" b="0" i="0" dirty="0">
                <a:latin typeface="+mn-ea"/>
                <a:ea typeface="+mn-ea"/>
              </a:rPr>
              <a:t>入栈</a:t>
            </a:r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F160E3A7-AC7F-4BF1-8266-55E95ADFC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4734" y="4785070"/>
            <a:ext cx="1079500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b</a:t>
            </a:r>
            <a:r>
              <a:rPr lang="zh-CN" altLang="en-US" sz="2800" b="0" i="0" dirty="0">
                <a:latin typeface="+mn-ea"/>
                <a:ea typeface="+mn-ea"/>
              </a:rPr>
              <a:t>出栈</a:t>
            </a:r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9F6BBDF4-8453-4FE8-AD14-13B1D041D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5558819"/>
            <a:ext cx="8136904" cy="99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链栈在表头进行入栈，出栈操作，不需要头结点。</a:t>
            </a:r>
            <a:endParaRPr lang="en-US" altLang="zh-CN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栈顶指针即头指针。</a:t>
            </a:r>
          </a:p>
        </p:txBody>
      </p:sp>
      <p:sp>
        <p:nvSpPr>
          <p:cNvPr id="24584" name="Text Box 23">
            <a:extLst>
              <a:ext uri="{FF2B5EF4-FFF2-40B4-BE49-F238E27FC236}">
                <a16:creationId xmlns:a16="http://schemas.microsoft.com/office/drawing/2014/main" id="{1FFD0F81-633F-43E3-8DE5-0333E806B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904" y="187325"/>
            <a:ext cx="151110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链栈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E25A91-2749-E7C8-7332-9429E710B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40" y="2743326"/>
            <a:ext cx="923925" cy="6762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C2DD8A5-0975-068B-461F-3D84E522C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730" y="2752851"/>
            <a:ext cx="1419225" cy="8477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B26F06-97EB-A23F-D9F9-1C2B8B287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146" y="2743326"/>
            <a:ext cx="1419225" cy="1866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5B64C8A-BEC5-7D24-30D0-6ED2948AE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905" y="2737692"/>
            <a:ext cx="1419225" cy="8477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173E2F7-2B32-4785-EAF9-0C44D8748405}"/>
              </a:ext>
            </a:extLst>
          </p:cNvPr>
          <p:cNvSpPr txBox="1"/>
          <p:nvPr/>
        </p:nvSpPr>
        <p:spPr>
          <a:xfrm>
            <a:off x="467544" y="1332264"/>
            <a:ext cx="8424936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栈的链式存储结构称为链栈，它是运算受限的单链表，插入和删除操作仅限制在表头位置上进行。</a:t>
            </a:r>
            <a:endParaRPr lang="en-US" altLang="zh-CN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5">
            <a:extLst>
              <a:ext uri="{FF2B5EF4-FFF2-40B4-BE49-F238E27FC236}">
                <a16:creationId xmlns:a16="http://schemas.microsoft.com/office/drawing/2014/main" id="{A4676E34-2523-463F-9689-DC56FF5B0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773" y="3429000"/>
            <a:ext cx="1079500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b</a:t>
            </a:r>
            <a:r>
              <a:rPr lang="zh-CN" altLang="en-US" sz="2800" b="0" i="0" dirty="0">
                <a:latin typeface="+mn-ea"/>
                <a:ea typeface="+mn-ea"/>
              </a:rPr>
              <a:t>入栈</a:t>
            </a:r>
          </a:p>
        </p:txBody>
      </p:sp>
      <p:sp>
        <p:nvSpPr>
          <p:cNvPr id="24584" name="Text Box 23">
            <a:extLst>
              <a:ext uri="{FF2B5EF4-FFF2-40B4-BE49-F238E27FC236}">
                <a16:creationId xmlns:a16="http://schemas.microsoft.com/office/drawing/2014/main" id="{1FFD0F81-633F-43E3-8DE5-0333E806B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3165" y="172595"/>
            <a:ext cx="278968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链栈入栈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2DD8A5-0975-068B-461F-3D84E522C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495" y="1499617"/>
            <a:ext cx="1419225" cy="8477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B26F06-97EB-A23F-D9F9-1C2B8B287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911" y="1490092"/>
            <a:ext cx="1419225" cy="1866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A6001AC-7311-C0E5-6197-B3919ADDEF6B}"/>
              </a:ext>
            </a:extLst>
          </p:cNvPr>
          <p:cNvSpPr txBox="1"/>
          <p:nvPr/>
        </p:nvSpPr>
        <p:spPr>
          <a:xfrm>
            <a:off x="727670" y="4293096"/>
            <a:ext cx="57885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*</a:t>
            </a:r>
            <a:r>
              <a:rPr lang="en-US" altLang="zh-CN" sz="28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8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new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8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8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b</a:t>
            </a:r>
            <a:r>
              <a:rPr lang="en-US" altLang="zh-CN" sz="2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,</a:t>
            </a:r>
            <a:r>
              <a:rPr lang="en-US" altLang="zh-CN" sz="28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2805A5-FBB3-B5FE-62B9-22AA4314D55D}"/>
              </a:ext>
            </a:extLst>
          </p:cNvPr>
          <p:cNvSpPr txBox="1"/>
          <p:nvPr/>
        </p:nvSpPr>
        <p:spPr>
          <a:xfrm>
            <a:off x="774390" y="498559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8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6302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Text Box 23">
            <a:extLst>
              <a:ext uri="{FF2B5EF4-FFF2-40B4-BE49-F238E27FC236}">
                <a16:creationId xmlns:a16="http://schemas.microsoft.com/office/drawing/2014/main" id="{1FFD0F81-633F-43E3-8DE5-0333E806B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3165" y="172595"/>
            <a:ext cx="278968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链栈出栈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6B26F06-97EB-A23F-D9F9-1C2B8B287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396140"/>
            <a:ext cx="1419225" cy="1866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A6001AC-7311-C0E5-6197-B3919ADDEF6B}"/>
              </a:ext>
            </a:extLst>
          </p:cNvPr>
          <p:cNvSpPr txBox="1"/>
          <p:nvPr/>
        </p:nvSpPr>
        <p:spPr>
          <a:xfrm>
            <a:off x="727670" y="4293096"/>
            <a:ext cx="57885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*</a:t>
            </a:r>
            <a:r>
              <a:rPr lang="en-US" altLang="zh-CN" sz="28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800" b="0" i="0" dirty="0">
                <a:effectLst/>
                <a:highlight>
                  <a:srgbClr val="FFFFFF"/>
                </a:highlight>
                <a:latin typeface="+mn-ea"/>
                <a:ea typeface="+mn-ea"/>
              </a:rPr>
              <a:t>S</a:t>
            </a:r>
            <a:r>
              <a:rPr lang="en-US" altLang="zh-CN" sz="2800" b="0" i="0" dirty="0">
                <a:highlight>
                  <a:srgbClr val="FFFFFF"/>
                </a:highlight>
                <a:latin typeface="+mn-ea"/>
                <a:ea typeface="+mn-ea"/>
              </a:rPr>
              <a:t>;</a:t>
            </a:r>
            <a:endParaRPr lang="en-US" altLang="zh-CN" sz="2800" b="0" i="0" dirty="0">
              <a:effectLst/>
              <a:highlight>
                <a:srgbClr val="FFFFFF"/>
              </a:highlight>
              <a:latin typeface="+mn-ea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2805A5-FBB3-B5FE-62B9-22AA4314D55D}"/>
              </a:ext>
            </a:extLst>
          </p:cNvPr>
          <p:cNvSpPr txBox="1"/>
          <p:nvPr/>
        </p:nvSpPr>
        <p:spPr>
          <a:xfrm>
            <a:off x="727670" y="493442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effectLst/>
                <a:highlight>
                  <a:srgbClr val="FFFFFF"/>
                </a:highlight>
                <a:latin typeface="+mn-ea"/>
                <a:ea typeface="+mn-ea"/>
              </a:rPr>
              <a:t>S = S-&gt;next;</a:t>
            </a:r>
          </a:p>
        </p:txBody>
      </p:sp>
      <p:sp>
        <p:nvSpPr>
          <p:cNvPr id="2" name="Text Box 6">
            <a:extLst>
              <a:ext uri="{FF2B5EF4-FFF2-40B4-BE49-F238E27FC236}">
                <a16:creationId xmlns:a16="http://schemas.microsoft.com/office/drawing/2014/main" id="{806CE36C-AFBA-7858-187E-4A3FA7B22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669" y="3443518"/>
            <a:ext cx="1079500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b</a:t>
            </a:r>
            <a:r>
              <a:rPr lang="zh-CN" altLang="en-US" sz="2800" b="0" i="0" dirty="0">
                <a:latin typeface="+mn-ea"/>
                <a:ea typeface="+mn-ea"/>
              </a:rPr>
              <a:t>出栈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6346C4-5481-F54F-EAF6-00532431E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840" y="1396140"/>
            <a:ext cx="1419225" cy="8477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F095E37-5B6F-4150-A220-88082DF14DC6}"/>
              </a:ext>
            </a:extLst>
          </p:cNvPr>
          <p:cNvSpPr txBox="1"/>
          <p:nvPr/>
        </p:nvSpPr>
        <p:spPr>
          <a:xfrm>
            <a:off x="758046" y="566818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delete </a:t>
            </a:r>
            <a:r>
              <a:rPr lang="en-US" altLang="zh-CN" sz="2800" b="0" i="0" dirty="0"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8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endParaRPr lang="en-US" altLang="zh-CN" sz="2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915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3">
            <a:extLst>
              <a:ext uri="{FF2B5EF4-FFF2-40B4-BE49-F238E27FC236}">
                <a16:creationId xmlns:a16="http://schemas.microsoft.com/office/drawing/2014/main" id="{547F7CA2-B252-4A9B-806C-8A75428E8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0A75C513-1C49-4D35-843C-C2B72D60F2F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16</a:t>
            </a:fld>
            <a:endParaRPr lang="en-US" altLang="zh-CN" sz="2400"/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79FD5D5D-8192-4AFE-A819-D40D536F9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STL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中的栈适配器容器</a:t>
            </a:r>
          </a:p>
        </p:txBody>
      </p:sp>
      <p:sp>
        <p:nvSpPr>
          <p:cNvPr id="65541" name="矩形 1">
            <a:extLst>
              <a:ext uri="{FF2B5EF4-FFF2-40B4-BE49-F238E27FC236}">
                <a16:creationId xmlns:a16="http://schemas.microsoft.com/office/drawing/2014/main" id="{908C618C-00B0-4C5A-9743-BED85B144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63" y="1232396"/>
            <a:ext cx="857885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stack</a:t>
            </a:r>
            <a:r>
              <a:rPr lang="zh-CN" altLang="en-US" sz="2800" b="0" i="0" dirty="0">
                <a:latin typeface="+mn-ea"/>
                <a:ea typeface="+mn-ea"/>
              </a:rPr>
              <a:t>类模板定义在</a:t>
            </a:r>
            <a:r>
              <a:rPr lang="en-US" altLang="zh-CN" sz="2800" b="0" i="0" dirty="0">
                <a:latin typeface="+mn-ea"/>
                <a:ea typeface="+mn-ea"/>
              </a:rPr>
              <a:t>&lt;stack&gt;</a:t>
            </a:r>
            <a:r>
              <a:rPr lang="zh-CN" altLang="en-US" sz="2800" b="0" i="0" dirty="0">
                <a:latin typeface="+mn-ea"/>
                <a:ea typeface="+mn-ea"/>
              </a:rPr>
              <a:t>头文件中。</a:t>
            </a:r>
            <a:br>
              <a:rPr lang="zh-CN" altLang="en-US" sz="2800" b="0" i="0" dirty="0">
                <a:latin typeface="+mn-ea"/>
                <a:ea typeface="+mn-ea"/>
              </a:rPr>
            </a:br>
            <a:endParaRPr lang="en-US" altLang="zh-CN" sz="2800" b="0" i="0" dirty="0">
              <a:latin typeface="+mn-ea"/>
              <a:ea typeface="+mn-ea"/>
            </a:endParaRPr>
          </a:p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定义</a:t>
            </a:r>
            <a:r>
              <a:rPr lang="en-US" altLang="zh-CN" sz="2800" b="0" i="0" dirty="0">
                <a:latin typeface="+mn-ea"/>
                <a:ea typeface="+mn-ea"/>
              </a:rPr>
              <a:t>stack</a:t>
            </a:r>
            <a:r>
              <a:rPr lang="zh-CN" altLang="en-US" sz="2800" b="0" i="0" dirty="0">
                <a:latin typeface="+mn-ea"/>
                <a:ea typeface="+mn-ea"/>
              </a:rPr>
              <a:t>对象</a:t>
            </a:r>
            <a:br>
              <a:rPr lang="zh-CN" altLang="en-US" sz="2800" b="0" i="0" dirty="0">
                <a:latin typeface="+mn-ea"/>
                <a:ea typeface="+mn-ea"/>
              </a:rPr>
            </a:br>
            <a:r>
              <a:rPr lang="en-US" altLang="zh-CN" sz="2800" b="0" i="0" dirty="0">
                <a:latin typeface="+mn-ea"/>
                <a:ea typeface="+mn-ea"/>
              </a:rPr>
              <a:t>stack&lt;int&gt; s1;</a:t>
            </a:r>
            <a:br>
              <a:rPr lang="en-US" altLang="zh-CN" sz="2800" b="0" i="0" dirty="0">
                <a:latin typeface="+mn-ea"/>
                <a:ea typeface="+mn-ea"/>
              </a:rPr>
            </a:br>
            <a:r>
              <a:rPr lang="en-US" altLang="zh-CN" sz="2800" b="0" i="0" dirty="0">
                <a:latin typeface="+mn-ea"/>
                <a:ea typeface="+mn-ea"/>
              </a:rPr>
              <a:t>stack&lt;char&gt; </a:t>
            </a:r>
            <a:r>
              <a:rPr lang="en-US" altLang="zh-CN" sz="2800" b="0" i="0" dirty="0" err="1">
                <a:latin typeface="+mn-ea"/>
                <a:ea typeface="+mn-ea"/>
              </a:rPr>
              <a:t>opstack</a:t>
            </a:r>
            <a:r>
              <a:rPr lang="en-US" altLang="zh-CN" sz="2800" b="0" i="0" dirty="0">
                <a:latin typeface="+mn-ea"/>
                <a:ea typeface="+mn-ea"/>
              </a:rPr>
              <a:t>;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None/>
            </a:pPr>
            <a:endParaRPr lang="en-US" altLang="zh-CN" sz="2800" b="0" i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932177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3">
            <a:extLst>
              <a:ext uri="{FF2B5EF4-FFF2-40B4-BE49-F238E27FC236}">
                <a16:creationId xmlns:a16="http://schemas.microsoft.com/office/drawing/2014/main" id="{547F7CA2-B252-4A9B-806C-8A75428E8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0A75C513-1C49-4D35-843C-C2B72D60F2F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17</a:t>
            </a:fld>
            <a:endParaRPr lang="en-US" altLang="zh-CN" sz="2400"/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79FD5D5D-8192-4AFE-A819-D40D536F9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STL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中的栈容器</a:t>
            </a:r>
          </a:p>
        </p:txBody>
      </p:sp>
      <p:sp>
        <p:nvSpPr>
          <p:cNvPr id="65541" name="矩形 1">
            <a:extLst>
              <a:ext uri="{FF2B5EF4-FFF2-40B4-BE49-F238E27FC236}">
                <a16:creationId xmlns:a16="http://schemas.microsoft.com/office/drawing/2014/main" id="{908C618C-00B0-4C5A-9743-BED85B144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63" y="1232396"/>
            <a:ext cx="85788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p"/>
            </a:pPr>
            <a:r>
              <a:rPr lang="en-US" altLang="zh-CN" sz="2800" i="0" dirty="0"/>
              <a:t>stack</a:t>
            </a:r>
            <a:r>
              <a:rPr lang="zh-CN" altLang="en-US" sz="2800" i="0" dirty="0"/>
              <a:t>基本操作</a:t>
            </a:r>
            <a:endParaRPr lang="en-US" altLang="zh-CN" sz="2800" i="0" dirty="0"/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None/>
            </a:pPr>
            <a:r>
              <a:rPr lang="en-US" altLang="zh-CN" sz="2800" b="1" i="0" dirty="0"/>
              <a:t>    </a:t>
            </a:r>
            <a:r>
              <a:rPr lang="en-US" altLang="zh-CN" sz="2800" b="0" i="0" dirty="0">
                <a:latin typeface="+mn-ea"/>
                <a:ea typeface="+mn-ea"/>
              </a:rPr>
              <a:t>stack&lt;int&gt;   s;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D02161A-9FAE-4D8D-A776-C16DB4597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537231"/>
              </p:ext>
            </p:extLst>
          </p:nvPr>
        </p:nvGraphicFramePr>
        <p:xfrm>
          <a:off x="517062" y="2348880"/>
          <a:ext cx="8280920" cy="254345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3131144117"/>
                    </a:ext>
                  </a:extLst>
                </a:gridCol>
                <a:gridCol w="3275163">
                  <a:extLst>
                    <a:ext uri="{9D8B030D-6E8A-4147-A177-3AD203B41FA5}">
                      <a16:colId xmlns:a16="http://schemas.microsoft.com/office/drawing/2014/main" val="2525155973"/>
                    </a:ext>
                  </a:extLst>
                </a:gridCol>
                <a:gridCol w="2413469">
                  <a:extLst>
                    <a:ext uri="{9D8B030D-6E8A-4147-A177-3AD203B41FA5}">
                      <a16:colId xmlns:a16="http://schemas.microsoft.com/office/drawing/2014/main" val="3936296689"/>
                    </a:ext>
                  </a:extLst>
                </a:gridCol>
              </a:tblGrid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635063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bool </a:t>
                      </a:r>
                      <a:r>
                        <a:rPr lang="en-US" altLang="zh-CN" sz="2800" dirty="0">
                          <a:solidFill>
                            <a:srgbClr val="C00000"/>
                          </a:solidFill>
                        </a:rPr>
                        <a:t>empty</a:t>
                      </a:r>
                      <a:r>
                        <a:rPr lang="en-US" altLang="zh-CN" sz="2800" dirty="0"/>
                        <a:t>()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判空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if(</a:t>
                      </a:r>
                      <a:r>
                        <a:rPr lang="en-US" altLang="zh-CN" sz="2800" dirty="0" err="1"/>
                        <a:t>s.empty</a:t>
                      </a:r>
                      <a:r>
                        <a:rPr lang="en-US" altLang="zh-CN" sz="2800" dirty="0"/>
                        <a:t>())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122285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size_type</a:t>
                      </a:r>
                      <a:r>
                        <a:rPr lang="en-US" altLang="zh-CN" sz="2800" dirty="0"/>
                        <a:t> </a:t>
                      </a:r>
                      <a:r>
                        <a:rPr lang="en-US" altLang="zh-CN" sz="2800" dirty="0">
                          <a:solidFill>
                            <a:srgbClr val="C00000"/>
                          </a:solidFill>
                        </a:rPr>
                        <a:t>size</a:t>
                      </a:r>
                      <a:r>
                        <a:rPr lang="en-US" altLang="zh-CN" sz="2800" dirty="0"/>
                        <a:t>()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返回栈元素数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s.size</a:t>
                      </a:r>
                      <a:r>
                        <a:rPr lang="en-US" altLang="zh-CN" sz="2800" dirty="0"/>
                        <a:t>();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392279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value_type</a:t>
                      </a:r>
                      <a:r>
                        <a:rPr lang="en-US" altLang="zh-CN" sz="2800" dirty="0"/>
                        <a:t> &amp;</a:t>
                      </a:r>
                      <a:r>
                        <a:rPr lang="en-US" altLang="zh-CN" sz="2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top</a:t>
                      </a: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返回栈顶元素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s.top</a:t>
                      </a:r>
                      <a:r>
                        <a:rPr lang="en-US" altLang="zh-CN" sz="2800" dirty="0"/>
                        <a:t>()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720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204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3">
            <a:extLst>
              <a:ext uri="{FF2B5EF4-FFF2-40B4-BE49-F238E27FC236}">
                <a16:creationId xmlns:a16="http://schemas.microsoft.com/office/drawing/2014/main" id="{547F7CA2-B252-4A9B-806C-8A75428E8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0A75C513-1C49-4D35-843C-C2B72D60F2F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18</a:t>
            </a:fld>
            <a:endParaRPr lang="en-US" altLang="zh-CN" sz="2400"/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79FD5D5D-8192-4AFE-A819-D40D536F9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STL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中的栈容器</a:t>
            </a:r>
          </a:p>
        </p:txBody>
      </p:sp>
      <p:sp>
        <p:nvSpPr>
          <p:cNvPr id="65541" name="矩形 1">
            <a:extLst>
              <a:ext uri="{FF2B5EF4-FFF2-40B4-BE49-F238E27FC236}">
                <a16:creationId xmlns:a16="http://schemas.microsoft.com/office/drawing/2014/main" id="{908C618C-00B0-4C5A-9743-BED85B144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63" y="1232396"/>
            <a:ext cx="85788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p"/>
            </a:pPr>
            <a:r>
              <a:rPr lang="en-US" altLang="zh-CN" sz="2800" i="0" dirty="0"/>
              <a:t>stack</a:t>
            </a:r>
            <a:r>
              <a:rPr lang="zh-CN" altLang="en-US" sz="2800" i="0" dirty="0"/>
              <a:t>基本操作</a:t>
            </a:r>
            <a:endParaRPr lang="en-US" altLang="zh-CN" sz="2800" i="0" dirty="0"/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None/>
            </a:pPr>
            <a:r>
              <a:rPr lang="en-US" altLang="zh-CN" sz="2800" b="1" i="0" dirty="0"/>
              <a:t>    </a:t>
            </a:r>
            <a:r>
              <a:rPr lang="en-US" altLang="zh-CN" sz="2800" b="0" i="0" dirty="0">
                <a:latin typeface="+mn-ea"/>
                <a:ea typeface="+mn-ea"/>
              </a:rPr>
              <a:t>stack&lt;int&gt;   s,s2;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D02161A-9FAE-4D8D-A776-C16DB4597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123296"/>
              </p:ext>
            </p:extLst>
          </p:nvPr>
        </p:nvGraphicFramePr>
        <p:xfrm>
          <a:off x="395536" y="2336123"/>
          <a:ext cx="8280920" cy="442625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3131144117"/>
                    </a:ext>
                  </a:extLst>
                </a:gridCol>
                <a:gridCol w="1690987">
                  <a:extLst>
                    <a:ext uri="{9D8B030D-6E8A-4147-A177-3AD203B41FA5}">
                      <a16:colId xmlns:a16="http://schemas.microsoft.com/office/drawing/2014/main" val="2525155973"/>
                    </a:ext>
                  </a:extLst>
                </a:gridCol>
                <a:gridCol w="2413469">
                  <a:extLst>
                    <a:ext uri="{9D8B030D-6E8A-4147-A177-3AD203B41FA5}">
                      <a16:colId xmlns:a16="http://schemas.microsoft.com/office/drawing/2014/main" val="3936296689"/>
                    </a:ext>
                  </a:extLst>
                </a:gridCol>
              </a:tblGrid>
              <a:tr h="6399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635063"/>
                  </a:ext>
                </a:extLst>
              </a:tr>
              <a:tr h="11347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void 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push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(const </a:t>
                      </a:r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value_type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 &amp;</a:t>
                      </a:r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val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入栈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s.push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(10)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122285"/>
                  </a:ext>
                </a:extLst>
              </a:tr>
              <a:tr h="6399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void 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pop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()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出栈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s.pop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()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392279"/>
                  </a:ext>
                </a:extLst>
              </a:tr>
              <a:tr h="11347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template  &lt;class... </a:t>
                      </a:r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 void 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emplace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 (</a:t>
                      </a:r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&amp;&amp;… </a:t>
                      </a:r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);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构建对象、入栈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ss.emplace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name,no,age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20969"/>
                  </a:ext>
                </a:extLst>
              </a:tr>
              <a:tr h="6399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void swap (stack&amp; x)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交换两个栈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s.swap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(s2)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851062"/>
                  </a:ext>
                </a:extLst>
              </a:tr>
            </a:tbl>
          </a:graphicData>
        </a:graphic>
      </p:graphicFrame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F8B43C6E-4568-4C95-8256-5B15817AA6C4}"/>
              </a:ext>
            </a:extLst>
          </p:cNvPr>
          <p:cNvSpPr/>
          <p:nvPr/>
        </p:nvSpPr>
        <p:spPr bwMode="auto">
          <a:xfrm>
            <a:off x="5373374" y="1669562"/>
            <a:ext cx="3375089" cy="476726"/>
          </a:xfrm>
          <a:prstGeom prst="wedgeRoundRectCallout">
            <a:avLst>
              <a:gd name="adj1" fmla="val 19197"/>
              <a:gd name="adj2" fmla="val 35874"/>
              <a:gd name="adj3" fmla="val 16667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0" i="0" dirty="0">
                <a:latin typeface="+mn-ea"/>
                <a:ea typeface="+mn-ea"/>
              </a:rPr>
              <a:t>stack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&lt;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cstudent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&gt; ss;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53267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3">
            <a:extLst>
              <a:ext uri="{FF2B5EF4-FFF2-40B4-BE49-F238E27FC236}">
                <a16:creationId xmlns:a16="http://schemas.microsoft.com/office/drawing/2014/main" id="{547F7CA2-B252-4A9B-806C-8A75428E8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0A75C513-1C49-4D35-843C-C2B72D60F2F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19</a:t>
            </a:fld>
            <a:endParaRPr lang="en-US" altLang="zh-CN" sz="2400"/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79FD5D5D-8192-4AFE-A819-D40D536F9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STL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中的栈容器</a:t>
            </a:r>
          </a:p>
        </p:txBody>
      </p:sp>
      <p:sp>
        <p:nvSpPr>
          <p:cNvPr id="65541" name="矩形 1">
            <a:extLst>
              <a:ext uri="{FF2B5EF4-FFF2-40B4-BE49-F238E27FC236}">
                <a16:creationId xmlns:a16="http://schemas.microsoft.com/office/drawing/2014/main" id="{908C618C-00B0-4C5A-9743-BED85B144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63" y="1232396"/>
            <a:ext cx="85788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p"/>
            </a:pPr>
            <a:r>
              <a:rPr lang="en-US" altLang="zh-CN" sz="2800" i="0" dirty="0"/>
              <a:t>stack</a:t>
            </a:r>
            <a:r>
              <a:rPr lang="zh-CN" altLang="en-US" sz="2800" i="0" dirty="0"/>
              <a:t>基本操作</a:t>
            </a:r>
            <a:endParaRPr lang="en-US" altLang="zh-CN" sz="2800" i="0" dirty="0"/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None/>
            </a:pPr>
            <a:r>
              <a:rPr lang="en-US" altLang="zh-CN" sz="2800" b="1" i="0" dirty="0"/>
              <a:t>    </a:t>
            </a:r>
            <a:r>
              <a:rPr lang="en-US" altLang="zh-CN" sz="2800" b="0" i="0" dirty="0">
                <a:latin typeface="+mn-ea"/>
                <a:ea typeface="+mn-ea"/>
              </a:rPr>
              <a:t>stack&lt;int&gt;   s,s2;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D02161A-9FAE-4D8D-A776-C16DB4597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688454"/>
              </p:ext>
            </p:extLst>
          </p:nvPr>
        </p:nvGraphicFramePr>
        <p:xfrm>
          <a:off x="516316" y="2276872"/>
          <a:ext cx="8280920" cy="355037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40560">
                  <a:extLst>
                    <a:ext uri="{9D8B030D-6E8A-4147-A177-3AD203B41FA5}">
                      <a16:colId xmlns:a16="http://schemas.microsoft.com/office/drawing/2014/main" val="3131144117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52515597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936296689"/>
                    </a:ext>
                  </a:extLst>
                </a:gridCol>
              </a:tblGrid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635063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template &lt;class T, class Container&gt; </a:t>
                      </a:r>
                    </a:p>
                    <a:p>
                      <a:pPr algn="l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bool 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operator== 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(const stack&lt;</a:t>
                      </a:r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T,Container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&gt;&amp; </a:t>
                      </a:r>
                      <a:r>
                        <a:rPr lang="en-US" altLang="zh-CN" sz="240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lhs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, const stack&lt;</a:t>
                      </a:r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T,Container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&gt;&amp; </a:t>
                      </a:r>
                      <a:r>
                        <a:rPr lang="en-US" altLang="zh-CN" sz="240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rhs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);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重载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==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s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==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s2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8122285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!=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&lt;=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&gt;=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同上，支持关系运算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s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&lt;= s2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7392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2016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7878959-CF01-46E1-8D8B-49A6866970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1052736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操作受限的线性表：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E59392EB-AB39-4BB9-8231-966374214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279846A4-303A-4EEA-9B97-CF53A10A909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</a:t>
            </a:fld>
            <a:endParaRPr lang="en-US" altLang="zh-CN" sz="240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683D33F-8334-44A8-8F80-33ECF8EFED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2132856"/>
            <a:ext cx="8604448" cy="89958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栈是限定仅在表的一端(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top)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进行插入或删除操作的线性表。先进后出。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D7D26AB4-12D3-400F-837F-451CFD279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栈和队列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81876A0B-1C88-4DE1-944E-46604C9A0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3186681"/>
            <a:ext cx="8604448" cy="89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zh-CN" altLang="en-US" b="0" i="0" dirty="0">
                <a:latin typeface="黑体" panose="02010609060101010101" pitchFamily="49" charset="-122"/>
                <a:ea typeface="黑体" panose="02010609060101010101" pitchFamily="49" charset="-122"/>
                <a:hlinkClick r:id="rId2" action="ppaction://hlinksldjump"/>
              </a:rPr>
              <a:t>队列</a:t>
            </a:r>
            <a:r>
              <a:rPr lang="zh-CN" altLang="en-US" b="0" i="0" dirty="0">
                <a:latin typeface="黑体" panose="02010609060101010101" pitchFamily="49" charset="-122"/>
                <a:ea typeface="黑体" panose="02010609060101010101" pitchFamily="49" charset="-122"/>
              </a:rPr>
              <a:t>是只允许在表的一端进行插入，而在另一端删除元素的线性表。先进先出。</a:t>
            </a:r>
            <a:endParaRPr lang="en-US" altLang="zh-CN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80000"/>
              </a:lnSpc>
              <a:spcBef>
                <a:spcPct val="30000"/>
              </a:spcBef>
              <a:buNone/>
            </a:pPr>
            <a:endParaRPr lang="zh-CN" altLang="en-US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BD9427-CB73-4ACF-B4EC-0F3411A336BF}"/>
              </a:ext>
            </a:extLst>
          </p:cNvPr>
          <p:cNvSpPr txBox="1"/>
          <p:nvPr/>
        </p:nvSpPr>
        <p:spPr>
          <a:xfrm>
            <a:off x="714660" y="4975799"/>
            <a:ext cx="6161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遵守社会秩序、尊重社会功德。</a:t>
            </a:r>
            <a:endParaRPr lang="en-US" altLang="zh-CN" sz="2800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430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/>
      <p:bldP spid="2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468517B-ECC7-4BCF-8D61-B3D52A9903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65720" y="107248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一、数值转换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8C04A5E7-20F3-425F-BCC5-C438E115B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35C359F5-080D-44D9-B328-76206E7A2E1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20</a:t>
            </a:fld>
            <a:endParaRPr lang="en-US" altLang="zh-CN" sz="2400"/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7C460F00-DF81-4C58-83C8-F7ED2586A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第二节　栈的应用举例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FD35475F-DDDE-4FB9-92AD-9443CBBEE2A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272" y="1890127"/>
            <a:ext cx="876300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将十进制转换为其它进制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(d)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例如：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1348)</a:t>
            </a:r>
            <a:r>
              <a:rPr lang="zh-CN" altLang="en-US" sz="2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= (2504)</a:t>
            </a:r>
            <a:r>
              <a:rPr lang="zh-CN" altLang="en-US" sz="2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，其运算过程如下：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			 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N 		N /8    N mod 8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			1348		 168       4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			 168		  21    	 0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			  21		   2    	 5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			   2		   0     	 2</a:t>
            </a:r>
          </a:p>
        </p:txBody>
      </p:sp>
      <p:sp>
        <p:nvSpPr>
          <p:cNvPr id="28680" name="Line 24">
            <a:extLst>
              <a:ext uri="{FF2B5EF4-FFF2-40B4-BE49-F238E27FC236}">
                <a16:creationId xmlns:a16="http://schemas.microsoft.com/office/drawing/2014/main" id="{CE079D6E-5D32-48ED-84F3-5A19D9EED2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7772" y="3651920"/>
            <a:ext cx="0" cy="21336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1" name="Line 25">
            <a:extLst>
              <a:ext uri="{FF2B5EF4-FFF2-40B4-BE49-F238E27FC236}">
                <a16:creationId xmlns:a16="http://schemas.microsoft.com/office/drawing/2014/main" id="{853BE5C3-F21C-423C-8A42-09E0B7A49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38063" y="3651920"/>
            <a:ext cx="0" cy="21336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2" name="Text Box 26">
            <a:extLst>
              <a:ext uri="{FF2B5EF4-FFF2-40B4-BE49-F238E27FC236}">
                <a16:creationId xmlns:a16="http://schemas.microsoft.com/office/drawing/2014/main" id="{8F258035-BE94-4523-AB86-7217B82B4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2118" y="3880520"/>
            <a:ext cx="672282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输出顺序</a:t>
            </a:r>
          </a:p>
        </p:txBody>
      </p:sp>
      <p:sp>
        <p:nvSpPr>
          <p:cNvPr id="28683" name="Text Box 27">
            <a:extLst>
              <a:ext uri="{FF2B5EF4-FFF2-40B4-BE49-F238E27FC236}">
                <a16:creationId xmlns:a16="http://schemas.microsoft.com/office/drawing/2014/main" id="{6667DB21-2DC1-4CCC-89FF-69A55755F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3804320"/>
            <a:ext cx="672282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计算顺序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0" grpId="0" animBg="1"/>
      <p:bldP spid="28681" grpId="0" animBg="1"/>
      <p:bldP spid="28682" grpId="0"/>
      <p:bldP spid="2868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3" name="Object 3">
            <a:extLst>
              <a:ext uri="{FF2B5EF4-FFF2-40B4-BE49-F238E27FC236}">
                <a16:creationId xmlns:a16="http://schemas.microsoft.com/office/drawing/2014/main" id="{60D0BF33-8C16-49B9-92A5-F01FCDF781B8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74377864"/>
              </p:ext>
            </p:extLst>
          </p:nvPr>
        </p:nvGraphicFramePr>
        <p:xfrm>
          <a:off x="856456" y="1484784"/>
          <a:ext cx="2103437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361680" imgH="3211560" progId="Visio.Drawing.11">
                  <p:embed/>
                </p:oleObj>
              </mc:Choice>
              <mc:Fallback>
                <p:oleObj r:id="rId2" imgW="3361680" imgH="3211560" progId="Visio.Drawing.11">
                  <p:embed/>
                  <p:pic>
                    <p:nvPicPr>
                      <p:cNvPr id="20483" name="Object 3">
                        <a:extLst>
                          <a:ext uri="{FF2B5EF4-FFF2-40B4-BE49-F238E27FC236}">
                            <a16:creationId xmlns:a16="http://schemas.microsoft.com/office/drawing/2014/main" id="{60D0BF33-8C16-49B9-92A5-F01FCDF781B8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456" y="1484784"/>
                        <a:ext cx="2103437" cy="227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4">
            <a:extLst>
              <a:ext uri="{FF2B5EF4-FFF2-40B4-BE49-F238E27FC236}">
                <a16:creationId xmlns:a16="http://schemas.microsoft.com/office/drawing/2014/main" id="{64DC5B66-4465-4C77-B24C-65AD0C021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1" y="3645721"/>
            <a:ext cx="3311525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(120)</a:t>
            </a:r>
            <a:r>
              <a:rPr lang="en-US" altLang="zh-CN" sz="2800" b="0" i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10  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= (170)</a:t>
            </a:r>
            <a:r>
              <a:rPr lang="en-US" altLang="zh-CN" sz="2800" b="0" i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endParaRPr lang="en-US" altLang="zh-CN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4675AC0B-1598-4047-A568-DCE2BCD94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0012" y="3662922"/>
            <a:ext cx="891452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0</a:t>
            </a:r>
            <a:r>
              <a:rPr lang="zh-CN" altLang="en-US" sz="2800" b="0" i="0" dirty="0">
                <a:latin typeface="+mn-ea"/>
                <a:ea typeface="+mn-ea"/>
              </a:rPr>
              <a:t>入</a:t>
            </a: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F67BE60B-AC82-4118-AABA-DF5198FBE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7358" y="3721853"/>
            <a:ext cx="891452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7</a:t>
            </a:r>
            <a:r>
              <a:rPr lang="zh-CN" altLang="en-US" sz="2800" b="0" i="0" dirty="0">
                <a:latin typeface="+mn-ea"/>
                <a:ea typeface="+mn-ea"/>
              </a:rPr>
              <a:t>入</a:t>
            </a:r>
          </a:p>
        </p:txBody>
      </p:sp>
      <p:sp>
        <p:nvSpPr>
          <p:cNvPr id="20488" name="Text Box 8">
            <a:extLst>
              <a:ext uri="{FF2B5EF4-FFF2-40B4-BE49-F238E27FC236}">
                <a16:creationId xmlns:a16="http://schemas.microsoft.com/office/drawing/2014/main" id="{B54E163F-9D6A-4C80-B205-1886BF3E3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813" y="3662922"/>
            <a:ext cx="891451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1</a:t>
            </a:r>
            <a:r>
              <a:rPr lang="zh-CN" altLang="en-US" sz="2800" b="0" i="0" dirty="0">
                <a:latin typeface="+mn-ea"/>
                <a:ea typeface="+mn-ea"/>
              </a:rPr>
              <a:t>入</a:t>
            </a:r>
          </a:p>
        </p:txBody>
      </p:sp>
      <p:sp>
        <p:nvSpPr>
          <p:cNvPr id="20489" name="Text Box 9">
            <a:extLst>
              <a:ext uri="{FF2B5EF4-FFF2-40B4-BE49-F238E27FC236}">
                <a16:creationId xmlns:a16="http://schemas.microsoft.com/office/drawing/2014/main" id="{E05FE4D0-A1BE-4277-8202-72AB9612F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8416" y="3645721"/>
            <a:ext cx="891451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1</a:t>
            </a:r>
            <a:r>
              <a:rPr lang="zh-CN" altLang="en-US" sz="2800" b="0" i="0" dirty="0">
                <a:latin typeface="+mn-ea"/>
                <a:ea typeface="+mn-ea"/>
              </a:rPr>
              <a:t>出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C23B46AB-3F32-49AD-A170-EF06A7AF4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851" y="159971"/>
            <a:ext cx="339924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10000"/>
              </a:spcBef>
              <a:buClr>
                <a:srgbClr val="CC0000"/>
              </a:buClr>
              <a:buSzTx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数制转换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F64803E-0646-D63E-F508-63C35C40C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482" y="1665566"/>
            <a:ext cx="962025" cy="16478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EB913E9-82DE-CF1E-9E08-40B61FC2A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321" y="1662622"/>
            <a:ext cx="971550" cy="16573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CB6D78B-EA8E-9BB2-C9C1-5AD9579623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7947" y="1579840"/>
            <a:ext cx="1028700" cy="1819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CC952B2-CAE9-0AFD-8265-A78D5ED584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2657" y="1591944"/>
            <a:ext cx="1143000" cy="177165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71960E6-8E41-B690-A6F4-1CC257DB82ED}"/>
              </a:ext>
            </a:extLst>
          </p:cNvPr>
          <p:cNvSpPr txBox="1"/>
          <p:nvPr/>
        </p:nvSpPr>
        <p:spPr>
          <a:xfrm>
            <a:off x="770011" y="4394440"/>
            <a:ext cx="7805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思路：</a:t>
            </a:r>
            <a:r>
              <a:rPr lang="zh-CN" altLang="en-US" sz="2800" b="0" i="0" dirty="0">
                <a:latin typeface="+mn-ea"/>
                <a:ea typeface="+mn-ea"/>
              </a:rPr>
              <a:t>余数依次入栈。循环结束后，依次出栈。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ED9892-6D9C-1A57-9D86-24B86BDAC70F}"/>
              </a:ext>
            </a:extLst>
          </p:cNvPr>
          <p:cNvSpPr txBox="1"/>
          <p:nvPr/>
        </p:nvSpPr>
        <p:spPr>
          <a:xfrm>
            <a:off x="856456" y="5373216"/>
            <a:ext cx="717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  <p:bldP spid="20486" grpId="0" autoUpdateAnimBg="0"/>
      <p:bldP spid="20488" grpId="0" autoUpdateAnimBg="0"/>
      <p:bldP spid="20489" grpId="0" autoUpdateAnimBg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>
            <a:extLst>
              <a:ext uri="{FF2B5EF4-FFF2-40B4-BE49-F238E27FC236}">
                <a16:creationId xmlns:a16="http://schemas.microsoft.com/office/drawing/2014/main" id="{51B9CF84-FE56-4BB4-BEF1-A8FAB45BB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1618EA2D-9836-4A36-9B2D-463F4DE2B0D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22</a:t>
            </a:fld>
            <a:endParaRPr lang="en-US" altLang="zh-CN" sz="2400"/>
          </a:p>
        </p:txBody>
      </p:sp>
      <p:graphicFrame>
        <p:nvGraphicFramePr>
          <p:cNvPr id="30726" name="Object 12">
            <a:extLst>
              <a:ext uri="{FF2B5EF4-FFF2-40B4-BE49-F238E27FC236}">
                <a16:creationId xmlns:a16="http://schemas.microsoft.com/office/drawing/2014/main" id="{0BFCFDC4-2E0F-42F8-AA74-10F52D6C4B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718606"/>
              </p:ext>
            </p:extLst>
          </p:nvPr>
        </p:nvGraphicFramePr>
        <p:xfrm>
          <a:off x="5513002" y="1325951"/>
          <a:ext cx="3352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866667" imgH="1457143" progId="Paint.Picture">
                  <p:embed/>
                </p:oleObj>
              </mc:Choice>
              <mc:Fallback>
                <p:oleObj r:id="rId2" imgW="4866667" imgH="1457143" progId="Paint.Picture">
                  <p:embed/>
                  <p:pic>
                    <p:nvPicPr>
                      <p:cNvPr id="30726" name="Object 12">
                        <a:extLst>
                          <a:ext uri="{FF2B5EF4-FFF2-40B4-BE49-F238E27FC236}">
                            <a16:creationId xmlns:a16="http://schemas.microsoft.com/office/drawing/2014/main" id="{0BFCFDC4-2E0F-42F8-AA74-10F52D6C4B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002" y="1325951"/>
                        <a:ext cx="33528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4">
            <a:extLst>
              <a:ext uri="{FF2B5EF4-FFF2-40B4-BE49-F238E27FC236}">
                <a16:creationId xmlns:a16="http://schemas.microsoft.com/office/drawing/2014/main" id="{B50ADEE7-5D0E-E732-80B7-9A1F697F5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3344" y="133301"/>
            <a:ext cx="403731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10000"/>
              </a:spcBef>
              <a:buClr>
                <a:srgbClr val="CC0000"/>
              </a:buClr>
              <a:buSzTx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数制转换实现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F6C3B3-B912-A982-2742-FF4633B90A50}"/>
              </a:ext>
            </a:extLst>
          </p:cNvPr>
          <p:cNvSpPr txBox="1"/>
          <p:nvPr/>
        </p:nvSpPr>
        <p:spPr>
          <a:xfrm>
            <a:off x="611560" y="1304865"/>
            <a:ext cx="8064896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void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conversion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stack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&lt;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&gt;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</a:p>
          <a:p>
            <a:b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</a:b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do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  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注意使用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do...while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循环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,n=0</a:t>
            </a:r>
            <a:endParaRPr lang="en-US" altLang="zh-CN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{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0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.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push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% </a:t>
            </a:r>
            <a:r>
              <a:rPr lang="en-US" altLang="zh-CN" sz="20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8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);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/= </a:t>
            </a:r>
            <a:r>
              <a:rPr lang="en-US" altLang="zh-CN" sz="20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8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} </a:t>
            </a:r>
            <a:r>
              <a:rPr lang="en-US" altLang="zh-CN" sz="20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while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(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);</a:t>
            </a:r>
          </a:p>
          <a:p>
            <a:b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</a:b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while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(!</a:t>
            </a:r>
            <a:r>
              <a:rPr lang="en-US" altLang="zh-CN" sz="20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.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empty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())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出栈输出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0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cout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&lt;&lt;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0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.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top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();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0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.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pop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();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}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0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cout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&lt;&lt;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endl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>
            <a:extLst>
              <a:ext uri="{FF2B5EF4-FFF2-40B4-BE49-F238E27FC236}">
                <a16:creationId xmlns:a16="http://schemas.microsoft.com/office/drawing/2014/main" id="{9F769C04-08C9-4B22-8F33-30BBDB5CE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F265214B-5279-4972-809B-1F75BD74956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23</a:t>
            </a:fld>
            <a:endParaRPr lang="en-US" altLang="zh-CN" sz="2400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B21C634C-2501-4E96-8D38-52DA248BFE9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237795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用户输入一行字符。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允许用户输入出差错，并在发现有误时，可以用退格符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及时更正。（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功能同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backspace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键）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假设从终端接受字符串：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whli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##ilr#e（s#*s)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实际输入为：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while (*s)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28B41DD7-0303-4499-97E2-D0D16A770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二、行编辑程序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FB5607-B9C2-FEF7-0BFB-06F5D7DD2390}"/>
              </a:ext>
            </a:extLst>
          </p:cNvPr>
          <p:cNvSpPr txBox="1"/>
          <p:nvPr/>
        </p:nvSpPr>
        <p:spPr>
          <a:xfrm>
            <a:off x="568648" y="4884490"/>
            <a:ext cx="803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思路：依次读字符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ch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，若为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#,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栈非空时栈顶出栈；非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#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，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ch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入栈。结束后，栈底到栈顶顺序输出（借助另一个栈）。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>
            <a:extLst>
              <a:ext uri="{FF2B5EF4-FFF2-40B4-BE49-F238E27FC236}">
                <a16:creationId xmlns:a16="http://schemas.microsoft.com/office/drawing/2014/main" id="{B5779200-BCF1-4A3B-BB02-1A7BB6544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76934AD4-694B-4702-85B0-62086AFB4DA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24</a:t>
            </a:fld>
            <a:endParaRPr lang="en-US" altLang="zh-CN" sz="2400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94BC4101-BF1B-457F-ACF5-F7ACC1F254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340768"/>
            <a:ext cx="8763000" cy="3024336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迷宫求解一般采用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穷举法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”。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逐一沿顺时针方向查找相邻块（一共四块－东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右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、南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，西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左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、北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上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）是否可通，即该相邻块既是通道块，且不在当前路径上。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用一个栈来记录已走过的路径。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D0D58001-7E8E-4DD1-8CA9-53EB92110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500" y="188640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三、迷宫求解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>
            <a:extLst>
              <a:ext uri="{FF2B5EF4-FFF2-40B4-BE49-F238E27FC236}">
                <a16:creationId xmlns:a16="http://schemas.microsoft.com/office/drawing/2014/main" id="{8092E435-23CA-43B3-A1FE-D0B28FFC6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82AE2D9C-EF53-47A0-AC2F-7523537B0BF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25</a:t>
            </a:fld>
            <a:endParaRPr lang="en-US" altLang="zh-CN" sz="2400"/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0D3CF62E-8F31-42DE-8935-E9EB3A11C1D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268760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有多种解法，如右手、左手法则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本节解法是沿四个方向穷举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回溯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8062B87B-82BF-DC59-B545-3B3C2A5C5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500" y="188640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迷宫求解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>
            <a:extLst>
              <a:ext uri="{FF2B5EF4-FFF2-40B4-BE49-F238E27FC236}">
                <a16:creationId xmlns:a16="http://schemas.microsoft.com/office/drawing/2014/main" id="{8092E435-23CA-43B3-A1FE-D0B28FFC6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82AE2D9C-EF53-47A0-AC2F-7523537B0BF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26</a:t>
            </a:fld>
            <a:endParaRPr lang="en-US" altLang="zh-CN" sz="2400"/>
          </a:p>
        </p:txBody>
      </p:sp>
      <p:graphicFrame>
        <p:nvGraphicFramePr>
          <p:cNvPr id="25607" name="Group 7">
            <a:extLst>
              <a:ext uri="{FF2B5EF4-FFF2-40B4-BE49-F238E27FC236}">
                <a16:creationId xmlns:a16="http://schemas.microsoft.com/office/drawing/2014/main" id="{BA5B95E1-E3EB-433B-9E6C-8A11C61D0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641977"/>
              </p:ext>
            </p:extLst>
          </p:nvPr>
        </p:nvGraphicFramePr>
        <p:xfrm>
          <a:off x="2051720" y="2067270"/>
          <a:ext cx="4648200" cy="3810002"/>
        </p:xfrm>
        <a:graphic>
          <a:graphicData uri="http://schemas.openxmlformats.org/drawingml/2006/table">
            <a:tbl>
              <a:tblPr/>
              <a:tblGrid>
                <a:gridCol w="58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1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5931" name="Line 175">
            <a:extLst>
              <a:ext uri="{FF2B5EF4-FFF2-40B4-BE49-F238E27FC236}">
                <a16:creationId xmlns:a16="http://schemas.microsoft.com/office/drawing/2014/main" id="{0EAF8A66-BFB3-427C-AAF6-5917ED3E1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4120" y="2295870"/>
            <a:ext cx="3048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32" name="Line 176">
            <a:extLst>
              <a:ext uri="{FF2B5EF4-FFF2-40B4-BE49-F238E27FC236}">
                <a16:creationId xmlns:a16="http://schemas.microsoft.com/office/drawing/2014/main" id="{1B0BCF50-39BF-4580-B2B6-49E6EA6E0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7520" y="2295870"/>
            <a:ext cx="3048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33" name="Line 177">
            <a:extLst>
              <a:ext uri="{FF2B5EF4-FFF2-40B4-BE49-F238E27FC236}">
                <a16:creationId xmlns:a16="http://schemas.microsoft.com/office/drawing/2014/main" id="{5D7137CA-4664-4433-8141-4DBBC67F9B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9520" y="3172170"/>
            <a:ext cx="0" cy="35052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34" name="Line 178">
            <a:extLst>
              <a:ext uri="{FF2B5EF4-FFF2-40B4-BE49-F238E27FC236}">
                <a16:creationId xmlns:a16="http://schemas.microsoft.com/office/drawing/2014/main" id="{952FB843-C533-4F07-918D-0C3B11943F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0920" y="3789040"/>
            <a:ext cx="381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35" name="Line 182">
            <a:extLst>
              <a:ext uri="{FF2B5EF4-FFF2-40B4-BE49-F238E27FC236}">
                <a16:creationId xmlns:a16="http://schemas.microsoft.com/office/drawing/2014/main" id="{951ABDD4-A2E6-4052-8080-C11995BF1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0520" y="3827212"/>
            <a:ext cx="291851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36" name="Line 183">
            <a:extLst>
              <a:ext uri="{FF2B5EF4-FFF2-40B4-BE49-F238E27FC236}">
                <a16:creationId xmlns:a16="http://schemas.microsoft.com/office/drawing/2014/main" id="{E0C46081-256A-4A4F-9F9D-7493E279E0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3636" y="3827212"/>
            <a:ext cx="3810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37" name="Line 184">
            <a:extLst>
              <a:ext uri="{FF2B5EF4-FFF2-40B4-BE49-F238E27FC236}">
                <a16:creationId xmlns:a16="http://schemas.microsoft.com/office/drawing/2014/main" id="{12243A2B-8597-4E91-8947-D5CCB68F2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3520" y="3837298"/>
            <a:ext cx="3810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38" name="Line 185">
            <a:extLst>
              <a:ext uri="{FF2B5EF4-FFF2-40B4-BE49-F238E27FC236}">
                <a16:creationId xmlns:a16="http://schemas.microsoft.com/office/drawing/2014/main" id="{5558735F-E508-448C-9CD5-3CD33C6FA8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58272" y="3697950"/>
            <a:ext cx="0" cy="26289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39" name="Line 187">
            <a:extLst>
              <a:ext uri="{FF2B5EF4-FFF2-40B4-BE49-F238E27FC236}">
                <a16:creationId xmlns:a16="http://schemas.microsoft.com/office/drawing/2014/main" id="{43652877-7936-446F-B7D0-66AA247E2B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93296" y="3356992"/>
            <a:ext cx="3810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40" name="Line 188">
            <a:extLst>
              <a:ext uri="{FF2B5EF4-FFF2-40B4-BE49-F238E27FC236}">
                <a16:creationId xmlns:a16="http://schemas.microsoft.com/office/drawing/2014/main" id="{282E4211-1D98-443E-9847-57EDDEE2E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4176" y="3356992"/>
            <a:ext cx="3810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41" name="Line 189">
            <a:extLst>
              <a:ext uri="{FF2B5EF4-FFF2-40B4-BE49-F238E27FC236}">
                <a16:creationId xmlns:a16="http://schemas.microsoft.com/office/drawing/2014/main" id="{ED30A170-0376-4140-A661-552BF5DF10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34136" y="3225547"/>
            <a:ext cx="0" cy="26289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42" name="Line 190">
            <a:extLst>
              <a:ext uri="{FF2B5EF4-FFF2-40B4-BE49-F238E27FC236}">
                <a16:creationId xmlns:a16="http://schemas.microsoft.com/office/drawing/2014/main" id="{8E28D1A4-F163-42BE-974B-D125086945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9160" y="2821650"/>
            <a:ext cx="3810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43" name="Line 191">
            <a:extLst>
              <a:ext uri="{FF2B5EF4-FFF2-40B4-BE49-F238E27FC236}">
                <a16:creationId xmlns:a16="http://schemas.microsoft.com/office/drawing/2014/main" id="{8A51ECFA-A420-4C3F-91C9-13E4697AD9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224" y="2821650"/>
            <a:ext cx="3810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44" name="Line 192">
            <a:extLst>
              <a:ext uri="{FF2B5EF4-FFF2-40B4-BE49-F238E27FC236}">
                <a16:creationId xmlns:a16="http://schemas.microsoft.com/office/drawing/2014/main" id="{1A261964-01F8-467B-850C-285272B510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3296" y="2821650"/>
            <a:ext cx="3810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54" name="Line 202">
            <a:extLst>
              <a:ext uri="{FF2B5EF4-FFF2-40B4-BE49-F238E27FC236}">
                <a16:creationId xmlns:a16="http://schemas.microsoft.com/office/drawing/2014/main" id="{5CC3A282-ACB4-4A05-ACE8-DF65974522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26445" y="4125603"/>
            <a:ext cx="0" cy="26289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55" name="Line 206">
            <a:extLst>
              <a:ext uri="{FF2B5EF4-FFF2-40B4-BE49-F238E27FC236}">
                <a16:creationId xmlns:a16="http://schemas.microsoft.com/office/drawing/2014/main" id="{0FA5C0ED-D3F9-4375-AE18-E4FDE0BF75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26445" y="3749668"/>
            <a:ext cx="0" cy="26289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56" name="Line 209">
            <a:extLst>
              <a:ext uri="{FF2B5EF4-FFF2-40B4-BE49-F238E27FC236}">
                <a16:creationId xmlns:a16="http://schemas.microsoft.com/office/drawing/2014/main" id="{61B2ED33-CCDA-46E9-B22E-2E774D165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0520" y="4723229"/>
            <a:ext cx="381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57" name="Line 210">
            <a:extLst>
              <a:ext uri="{FF2B5EF4-FFF2-40B4-BE49-F238E27FC236}">
                <a16:creationId xmlns:a16="http://schemas.microsoft.com/office/drawing/2014/main" id="{4F055768-4E20-4BCB-9B26-C991A2B302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3920" y="4749510"/>
            <a:ext cx="381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58" name="Line 211">
            <a:extLst>
              <a:ext uri="{FF2B5EF4-FFF2-40B4-BE49-F238E27FC236}">
                <a16:creationId xmlns:a16="http://schemas.microsoft.com/office/drawing/2014/main" id="{2F51B711-D427-48AB-A15D-CA0A7024CA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3520" y="4749510"/>
            <a:ext cx="381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59" name="Line 212">
            <a:extLst>
              <a:ext uri="{FF2B5EF4-FFF2-40B4-BE49-F238E27FC236}">
                <a16:creationId xmlns:a16="http://schemas.microsoft.com/office/drawing/2014/main" id="{21722F84-EB6D-42B5-AC9E-4F76DCA312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9320" y="4749510"/>
            <a:ext cx="3048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61" name="Line 215">
            <a:extLst>
              <a:ext uri="{FF2B5EF4-FFF2-40B4-BE49-F238E27FC236}">
                <a16:creationId xmlns:a16="http://schemas.microsoft.com/office/drawing/2014/main" id="{1DF51F22-B366-48CE-8022-4D74E89A7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5120" y="5012400"/>
            <a:ext cx="0" cy="35052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62" name="Line 216">
            <a:extLst>
              <a:ext uri="{FF2B5EF4-FFF2-40B4-BE49-F238E27FC236}">
                <a16:creationId xmlns:a16="http://schemas.microsoft.com/office/drawing/2014/main" id="{D9F283CE-7CB6-4051-81FA-CB37867A7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5120" y="5450550"/>
            <a:ext cx="0" cy="35052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63" name="Line 217">
            <a:extLst>
              <a:ext uri="{FF2B5EF4-FFF2-40B4-BE49-F238E27FC236}">
                <a16:creationId xmlns:a16="http://schemas.microsoft.com/office/drawing/2014/main" id="{648CDD3A-E227-4E9C-A98F-0A53E4352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7120" y="2295870"/>
            <a:ext cx="3048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64" name="Line 218">
            <a:extLst>
              <a:ext uri="{FF2B5EF4-FFF2-40B4-BE49-F238E27FC236}">
                <a16:creationId xmlns:a16="http://schemas.microsoft.com/office/drawing/2014/main" id="{1F0DF28A-BA33-4755-953C-B23410F12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2131" y="2707436"/>
            <a:ext cx="0" cy="35052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3DB442-A255-4F38-AB2B-35F173C0CEE4}"/>
              </a:ext>
            </a:extLst>
          </p:cNvPr>
          <p:cNvSpPr txBox="1"/>
          <p:nvPr/>
        </p:nvSpPr>
        <p:spPr>
          <a:xfrm>
            <a:off x="4254251" y="1221693"/>
            <a:ext cx="4599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探测顺序：右，下，左，上</a:t>
            </a:r>
          </a:p>
        </p:txBody>
      </p:sp>
      <p:sp>
        <p:nvSpPr>
          <p:cNvPr id="4" name="Line 202">
            <a:extLst>
              <a:ext uri="{FF2B5EF4-FFF2-40B4-BE49-F238E27FC236}">
                <a16:creationId xmlns:a16="http://schemas.microsoft.com/office/drawing/2014/main" id="{040DC6A0-B889-716E-8113-C62A3C3A43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8708" y="2657037"/>
            <a:ext cx="0" cy="39179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Line 218">
            <a:extLst>
              <a:ext uri="{FF2B5EF4-FFF2-40B4-BE49-F238E27FC236}">
                <a16:creationId xmlns:a16="http://schemas.microsoft.com/office/drawing/2014/main" id="{C8699256-2F4A-B8C5-12EC-E15ED2CCC1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9520" y="2120610"/>
            <a:ext cx="0" cy="35052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Line 176">
            <a:extLst>
              <a:ext uri="{FF2B5EF4-FFF2-40B4-BE49-F238E27FC236}">
                <a16:creationId xmlns:a16="http://schemas.microsoft.com/office/drawing/2014/main" id="{E2A277F6-9265-052E-4C4A-8171AA8B90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1224" y="2852936"/>
            <a:ext cx="3048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176">
            <a:extLst>
              <a:ext uri="{FF2B5EF4-FFF2-40B4-BE49-F238E27FC236}">
                <a16:creationId xmlns:a16="http://schemas.microsoft.com/office/drawing/2014/main" id="{3ECB552D-BB36-0250-564E-E9B78C7B95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7992" y="3356992"/>
            <a:ext cx="3048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176">
            <a:extLst>
              <a:ext uri="{FF2B5EF4-FFF2-40B4-BE49-F238E27FC236}">
                <a16:creationId xmlns:a16="http://schemas.microsoft.com/office/drawing/2014/main" id="{DB6B0C68-B4B3-D05F-5CEF-FD62C9CC3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9320" y="3812054"/>
            <a:ext cx="3048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177">
            <a:extLst>
              <a:ext uri="{FF2B5EF4-FFF2-40B4-BE49-F238E27FC236}">
                <a16:creationId xmlns:a16="http://schemas.microsoft.com/office/drawing/2014/main" id="{0A8C0515-10C9-3B7E-1017-9132BA1D92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8272" y="3636794"/>
            <a:ext cx="0" cy="35052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187">
            <a:extLst>
              <a:ext uri="{FF2B5EF4-FFF2-40B4-BE49-F238E27FC236}">
                <a16:creationId xmlns:a16="http://schemas.microsoft.com/office/drawing/2014/main" id="{4AA78059-FF22-6D2A-5567-5233B973B4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67772" y="3812119"/>
            <a:ext cx="3810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A8681FD-7127-E10F-5818-D11D93E081B4}"/>
              </a:ext>
            </a:extLst>
          </p:cNvPr>
          <p:cNvSpPr txBox="1"/>
          <p:nvPr/>
        </p:nvSpPr>
        <p:spPr>
          <a:xfrm>
            <a:off x="6915944" y="1921562"/>
            <a:ext cx="20216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依次探测四个方向。</a:t>
            </a:r>
          </a:p>
        </p:txBody>
      </p:sp>
      <p:sp>
        <p:nvSpPr>
          <p:cNvPr id="16" name="Line 187">
            <a:extLst>
              <a:ext uri="{FF2B5EF4-FFF2-40B4-BE49-F238E27FC236}">
                <a16:creationId xmlns:a16="http://schemas.microsoft.com/office/drawing/2014/main" id="{C0439FB2-6D69-1EAC-2538-97FAF45E96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67772" y="2806468"/>
            <a:ext cx="3810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189">
            <a:extLst>
              <a:ext uri="{FF2B5EF4-FFF2-40B4-BE49-F238E27FC236}">
                <a16:creationId xmlns:a16="http://schemas.microsoft.com/office/drawing/2014/main" id="{0161EF4B-912F-42EA-E24A-64E40313C0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58272" y="2708920"/>
            <a:ext cx="0" cy="26289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D836797-9639-3085-033B-715A1800AFFA}"/>
              </a:ext>
            </a:extLst>
          </p:cNvPr>
          <p:cNvSpPr txBox="1"/>
          <p:nvPr/>
        </p:nvSpPr>
        <p:spPr>
          <a:xfrm>
            <a:off x="6941460" y="3345946"/>
            <a:ext cx="20216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若四个方向均不可走，该点出栈。其它点同理</a:t>
            </a:r>
          </a:p>
        </p:txBody>
      </p:sp>
      <p:sp>
        <p:nvSpPr>
          <p:cNvPr id="19" name="Line 215">
            <a:extLst>
              <a:ext uri="{FF2B5EF4-FFF2-40B4-BE49-F238E27FC236}">
                <a16:creationId xmlns:a16="http://schemas.microsoft.com/office/drawing/2014/main" id="{26B5DAB6-200C-AD8B-2930-B16E19E191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2328" y="4590648"/>
            <a:ext cx="0" cy="35052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2C141190-9BE6-07E3-83E4-1726A607D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500" y="188640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迷宫求解举例</a:t>
            </a:r>
          </a:p>
        </p:txBody>
      </p:sp>
    </p:spTree>
    <p:extLst>
      <p:ext uri="{BB962C8B-B14F-4D97-AF65-F5344CB8AC3E}">
        <p14:creationId xmlns:p14="http://schemas.microsoft.com/office/powerpoint/2010/main" val="4038849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31" grpId="0" animBg="1"/>
      <p:bldP spid="35932" grpId="0" animBg="1"/>
      <p:bldP spid="35933" grpId="0" animBg="1"/>
      <p:bldP spid="35934" grpId="0" animBg="1"/>
      <p:bldP spid="35935" grpId="0" animBg="1"/>
      <p:bldP spid="35935" grpId="1" animBg="1"/>
      <p:bldP spid="35936" grpId="0" animBg="1"/>
      <p:bldP spid="35936" grpId="1" animBg="1"/>
      <p:bldP spid="35937" grpId="0" animBg="1"/>
      <p:bldP spid="35937" grpId="1" animBg="1"/>
      <p:bldP spid="35938" grpId="0" animBg="1"/>
      <p:bldP spid="35938" grpId="1" animBg="1"/>
      <p:bldP spid="35939" grpId="0" animBg="1"/>
      <p:bldP spid="35939" grpId="1" animBg="1"/>
      <p:bldP spid="35940" grpId="0" animBg="1"/>
      <p:bldP spid="35940" grpId="1" animBg="1"/>
      <p:bldP spid="35941" grpId="0" animBg="1"/>
      <p:bldP spid="35941" grpId="1" animBg="1"/>
      <p:bldP spid="35942" grpId="0" animBg="1"/>
      <p:bldP spid="35942" grpId="1" animBg="1"/>
      <p:bldP spid="35943" grpId="0" animBg="1"/>
      <p:bldP spid="35943" grpId="1" animBg="1"/>
      <p:bldP spid="35944" grpId="0" animBg="1"/>
      <p:bldP spid="35944" grpId="1" animBg="1"/>
      <p:bldP spid="35944" grpId="2" animBg="1"/>
      <p:bldP spid="35954" grpId="0" animBg="1"/>
      <p:bldP spid="35955" grpId="0" animBg="1"/>
      <p:bldP spid="35956" grpId="0" animBg="1"/>
      <p:bldP spid="35957" grpId="0" animBg="1"/>
      <p:bldP spid="35958" grpId="0" animBg="1"/>
      <p:bldP spid="35959" grpId="0" animBg="1"/>
      <p:bldP spid="35961" grpId="0" animBg="1"/>
      <p:bldP spid="35962" grpId="0" animBg="1"/>
      <p:bldP spid="35963" grpId="0" animBg="1"/>
      <p:bldP spid="35963" grpId="1" animBg="1"/>
      <p:bldP spid="35964" grpId="0" animBg="1"/>
      <p:bldP spid="4" grpId="0" animBg="1"/>
      <p:bldP spid="4" grpId="1" animBg="1"/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5" grpId="0"/>
      <p:bldP spid="16" grpId="0" animBg="1"/>
      <p:bldP spid="16" grpId="1" animBg="1"/>
      <p:bldP spid="17" grpId="0" animBg="1"/>
      <p:bldP spid="17" grpId="1" animBg="1"/>
      <p:bldP spid="18" grpId="0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1AC6E92C-A2D3-4974-A677-B747E7ED0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340768"/>
            <a:ext cx="8604448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设定当前位置</a:t>
            </a:r>
            <a:r>
              <a:rPr lang="en-US" altLang="zh-CN" b="0" i="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curr</a:t>
            </a:r>
            <a:r>
              <a:rPr lang="zh-CN" altLang="en-US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为入口位置</a:t>
            </a:r>
            <a:r>
              <a:rPr lang="en-US" altLang="zh-CN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方向右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en-US" altLang="zh-CN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do </a:t>
            </a:r>
            <a:r>
              <a:rPr lang="en-US" altLang="zh-CN" sz="2400" i="0" kern="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2400" i="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curr</a:t>
            </a: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可通，则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		　</a:t>
            </a: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修改</a:t>
            </a:r>
            <a:r>
              <a:rPr lang="en-US" altLang="zh-CN" sz="2400" i="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curr</a:t>
            </a: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点状态</a:t>
            </a:r>
            <a:r>
              <a:rPr lang="en-US" altLang="zh-CN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留下走过印记），将</a:t>
            </a:r>
            <a:r>
              <a:rPr lang="en-US" altLang="zh-CN" sz="2400" i="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curr</a:t>
            </a: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插入栈顶</a:t>
            </a:r>
            <a:r>
              <a:rPr lang="en-US" altLang="zh-CN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2400" i="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2400" i="0" kern="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curr</a:t>
            </a:r>
            <a:r>
              <a:rPr lang="zh-CN" altLang="en-US" sz="2400" i="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是出口，则结束，输出栈中路径。</a:t>
            </a:r>
            <a:endParaRPr lang="en-US" altLang="zh-CN" sz="2400" i="0" kern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		　否则</a:t>
            </a:r>
            <a:r>
              <a:rPr lang="en-US" altLang="zh-CN" sz="2400" i="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curr</a:t>
            </a:r>
            <a:r>
              <a:rPr lang="en-US" altLang="zh-CN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2400" i="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curr</a:t>
            </a: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的右边方块；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		} 否则 </a:t>
            </a:r>
            <a:r>
              <a:rPr lang="zh-CN" altLang="en-US" sz="2400" i="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		　若栈不空则</a:t>
            </a:r>
            <a:r>
              <a:rPr lang="zh-CN" altLang="en-US" sz="2400" i="0" kern="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｛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		　  </a:t>
            </a:r>
            <a:r>
              <a:rPr lang="en-US" altLang="zh-CN" sz="2400" i="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curr</a:t>
            </a: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为栈顶点，栈顶出栈</a:t>
            </a:r>
            <a:endParaRPr lang="en-US" altLang="zh-CN" sz="2400" i="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2400" i="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curr</a:t>
            </a: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还有方向可通，则入栈</a:t>
            </a:r>
            <a:r>
              <a:rPr lang="en-US" altLang="zh-CN" sz="2400" i="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curr</a:t>
            </a: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位置和新方向，</a:t>
            </a:r>
            <a:endParaRPr lang="en-US" altLang="zh-CN" sz="2400" i="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sz="2400" i="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curr</a:t>
            </a:r>
            <a:r>
              <a:rPr lang="en-US" altLang="zh-CN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2400" i="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curr</a:t>
            </a: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沿新方向到达的点。</a:t>
            </a:r>
            <a:endParaRPr lang="en-US" altLang="zh-CN" sz="2400" i="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400" i="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i="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i="0" kern="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en-US" altLang="zh-CN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while(</a:t>
            </a: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栈不空)；</a:t>
            </a:r>
            <a:endParaRPr lang="en-US" altLang="zh-CN" sz="2400" i="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找不到路径；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4042AADE-FFCE-306E-423C-967286D4C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500" y="188640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迷宫求解算法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5E371F9-31E3-A888-E0BE-7C8971BB9D42}"/>
              </a:ext>
            </a:extLst>
          </p:cNvPr>
          <p:cNvSpPr txBox="1"/>
          <p:nvPr/>
        </p:nvSpPr>
        <p:spPr>
          <a:xfrm>
            <a:off x="971600" y="2360020"/>
            <a:ext cx="8458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2B91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map</a:t>
            </a:r>
            <a:r>
              <a:rPr lang="en-US" altLang="zh-CN" sz="2400" b="0" i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sz="2400" b="0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400" b="0" i="0" dirty="0">
                <a:solidFill>
                  <a:srgbClr val="2B91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pair</a:t>
            </a:r>
            <a:r>
              <a:rPr lang="en-US" altLang="zh-CN" sz="2400" b="0" i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sz="2400" b="0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400" b="0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&gt;&gt; </a:t>
            </a:r>
            <a:r>
              <a:rPr lang="en-US" altLang="zh-CN" sz="2400" b="0" i="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dir</a:t>
            </a:r>
            <a:r>
              <a:rPr lang="en-US" altLang="zh-CN" sz="2400" b="0" i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{     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{0,make_pair(0,1)},{1,make_pair(1,0)},    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{2,make_pair(0,-1)}, {3,make_pair(-1,0)} };</a:t>
            </a:r>
            <a:endParaRPr lang="zh-CN" altLang="en-US" sz="2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281E50-4F44-D6BF-21D0-56157E379B6E}"/>
              </a:ext>
            </a:extLst>
          </p:cNvPr>
          <p:cNvSpPr txBox="1"/>
          <p:nvPr/>
        </p:nvSpPr>
        <p:spPr>
          <a:xfrm>
            <a:off x="477889" y="1311940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方向计算</a:t>
            </a:r>
            <a:endParaRPr lang="en-US" altLang="zh-CN" sz="2800" b="0" i="0" dirty="0">
              <a:latin typeface="+mn-ea"/>
              <a:ea typeface="+mn-ea"/>
            </a:endParaRPr>
          </a:p>
          <a:p>
            <a:pPr>
              <a:buClr>
                <a:srgbClr val="FF0000"/>
              </a:buClr>
            </a:pPr>
            <a:r>
              <a:rPr lang="en-US" altLang="zh-CN" sz="2800" b="0" i="0" dirty="0">
                <a:latin typeface="+mn-ea"/>
                <a:ea typeface="+mn-ea"/>
              </a:rPr>
              <a:t>   #include &lt;map&gt;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8B68BF-5B1A-E22F-A5B1-F1C32B02712C}"/>
              </a:ext>
            </a:extLst>
          </p:cNvPr>
          <p:cNvSpPr txBox="1"/>
          <p:nvPr/>
        </p:nvSpPr>
        <p:spPr>
          <a:xfrm>
            <a:off x="3995936" y="1217719"/>
            <a:ext cx="4942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结构体</a:t>
            </a:r>
            <a:r>
              <a:rPr lang="en-US" altLang="zh-CN" sz="2800" b="0" i="0" dirty="0">
                <a:latin typeface="+mn-ea"/>
                <a:ea typeface="+mn-ea"/>
              </a:rPr>
              <a:t>point</a:t>
            </a:r>
            <a:r>
              <a:rPr lang="zh-CN" altLang="en-US" sz="2800" b="0" i="0" dirty="0">
                <a:latin typeface="+mn-ea"/>
                <a:ea typeface="+mn-ea"/>
              </a:rPr>
              <a:t>包含</a:t>
            </a:r>
            <a:r>
              <a:rPr lang="en-US" altLang="zh-CN" sz="2800" b="0" i="0" dirty="0" err="1">
                <a:latin typeface="+mn-ea"/>
                <a:ea typeface="+mn-ea"/>
              </a:rPr>
              <a:t>x,y,dir</a:t>
            </a:r>
            <a:r>
              <a:rPr lang="zh-CN" altLang="en-US" sz="2800" b="0" i="0" dirty="0">
                <a:latin typeface="+mn-ea"/>
                <a:ea typeface="+mn-ea"/>
              </a:rPr>
              <a:t>属性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D94C724B-800E-CA07-4DF3-9E1E8DE69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500" y="188640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迷宫求解实现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125D29-50EB-04A8-C767-67252056936A}"/>
              </a:ext>
            </a:extLst>
          </p:cNvPr>
          <p:cNvSpPr txBox="1"/>
          <p:nvPr/>
        </p:nvSpPr>
        <p:spPr>
          <a:xfrm>
            <a:off x="971600" y="4077072"/>
            <a:ext cx="78751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从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点沿</a:t>
            </a:r>
            <a:r>
              <a:rPr lang="en-US" altLang="zh-CN" sz="2400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p.dir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走到的点（默认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0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方向，向右）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point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getnextpoint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point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&amp;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return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{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.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x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+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dir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[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.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dir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]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.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first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,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.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y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+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  <a:ea typeface="+mn-ea"/>
              </a:rPr>
              <a:t>              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   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dir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[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.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dir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]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.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second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, 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0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45698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5E371F9-31E3-A888-E0BE-7C8971BB9D42}"/>
              </a:ext>
            </a:extLst>
          </p:cNvPr>
          <p:cNvSpPr txBox="1"/>
          <p:nvPr/>
        </p:nvSpPr>
        <p:spPr>
          <a:xfrm>
            <a:off x="899592" y="1803588"/>
            <a:ext cx="8458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判断点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800" b="0" i="0" dirty="0" err="1">
                <a:latin typeface="黑体" panose="02010609060101010101" pitchFamily="49" charset="-122"/>
                <a:ea typeface="黑体" panose="02010609060101010101" pitchFamily="49" charset="-122"/>
              </a:rPr>
              <a:t>curr.x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800" b="0" i="0" dirty="0" err="1">
                <a:latin typeface="黑体" panose="02010609060101010101" pitchFamily="49" charset="-122"/>
                <a:ea typeface="黑体" panose="02010609060101010101" pitchFamily="49" charset="-122"/>
              </a:rPr>
              <a:t>curr.y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是否可通，即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mesh[</a:t>
            </a:r>
            <a:r>
              <a:rPr lang="en-US" altLang="zh-CN" sz="2800" b="0" i="0" dirty="0" err="1">
                <a:latin typeface="黑体" panose="02010609060101010101" pitchFamily="49" charset="-122"/>
                <a:ea typeface="黑体" panose="02010609060101010101" pitchFamily="49" charset="-122"/>
              </a:rPr>
              <a:t>curr.x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][</a:t>
            </a:r>
            <a:r>
              <a:rPr lang="en-US" altLang="zh-CN" sz="2800" b="0" i="0" dirty="0" err="1">
                <a:latin typeface="黑体" panose="02010609060101010101" pitchFamily="49" charset="-122"/>
                <a:ea typeface="黑体" panose="02010609060101010101" pitchFamily="49" charset="-122"/>
              </a:rPr>
              <a:t>curr.y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]=0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且</a:t>
            </a:r>
            <a:r>
              <a:rPr lang="en-US" altLang="zh-CN" sz="2800" b="0" i="0" dirty="0" err="1">
                <a:latin typeface="黑体" panose="02010609060101010101" pitchFamily="49" charset="-122"/>
                <a:ea typeface="黑体" panose="02010609060101010101" pitchFamily="49" charset="-122"/>
              </a:rPr>
              <a:t>curr.x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dirty="0" err="1">
                <a:latin typeface="黑体" panose="02010609060101010101" pitchFamily="49" charset="-122"/>
                <a:ea typeface="黑体" panose="02010609060101010101" pitchFamily="49" charset="-122"/>
              </a:rPr>
              <a:t>curr.y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未越界。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D94C724B-800E-CA07-4DF3-9E1E8DE69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500" y="188640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迷宫求解实现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B97F55-477B-353C-A201-82C9A551DF99}"/>
              </a:ext>
            </a:extLst>
          </p:cNvPr>
          <p:cNvSpPr txBox="1"/>
          <p:nvPr/>
        </p:nvSpPr>
        <p:spPr>
          <a:xfrm>
            <a:off x="539552" y="1268760"/>
            <a:ext cx="8064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bool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8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canpass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8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8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mesh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[][</a:t>
            </a:r>
            <a:r>
              <a:rPr lang="en-US" altLang="zh-CN" sz="28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20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], </a:t>
            </a:r>
            <a:r>
              <a:rPr lang="en-US" altLang="zh-CN" sz="2800" b="0" i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point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8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curr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860761-3E5D-FA23-5D9B-D1B7A578A670}"/>
              </a:ext>
            </a:extLst>
          </p:cNvPr>
          <p:cNvSpPr txBox="1"/>
          <p:nvPr/>
        </p:nvSpPr>
        <p:spPr>
          <a:xfrm>
            <a:off x="899592" y="2951946"/>
            <a:ext cx="8458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为避免越界检查，在迷宫外围加一圈墙（值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F32208-9694-E33E-FE74-E966C8A363B7}"/>
              </a:ext>
            </a:extLst>
          </p:cNvPr>
          <p:cNvSpPr txBox="1"/>
          <p:nvPr/>
        </p:nvSpPr>
        <p:spPr>
          <a:xfrm>
            <a:off x="683568" y="3838696"/>
            <a:ext cx="83529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按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P27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的算法过程实现语句</a:t>
            </a:r>
            <a:r>
              <a:rPr lang="zh-CN" altLang="en-US" sz="2800" b="0" i="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  <a:ea typeface="+mn-ea"/>
              </a:rPr>
              <a:t>即可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，注意多用函数</a:t>
            </a:r>
            <a:r>
              <a:rPr lang="zh-CN" altLang="en-US" sz="2800" b="0" i="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  <a:ea typeface="+mn-ea"/>
              </a:rPr>
              <a:t>。</a:t>
            </a:r>
            <a:endParaRPr lang="en-US" altLang="zh-CN" sz="2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92883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>
            <a:extLst>
              <a:ext uri="{FF2B5EF4-FFF2-40B4-BE49-F238E27FC236}">
                <a16:creationId xmlns:a16="http://schemas.microsoft.com/office/drawing/2014/main" id="{E59392EB-AB39-4BB9-8231-966374214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279846A4-303A-4EEA-9B97-CF53A10A909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3</a:t>
            </a:fld>
            <a:endParaRPr lang="en-US" altLang="zh-CN" sz="240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683D33F-8334-44A8-8F80-33ECF8EFED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8336" y="1268760"/>
            <a:ext cx="5257800" cy="3419859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栈是限定仅在表的一端(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top)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进行插入或删除操作的线性表。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允许插入和删除的一端称为栈顶(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top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)，另一端称为栈底(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bottom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特点：后进先出 (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LIFO)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175" name="Group 7">
            <a:extLst>
              <a:ext uri="{FF2B5EF4-FFF2-40B4-BE49-F238E27FC236}">
                <a16:creationId xmlns:a16="http://schemas.microsoft.com/office/drawing/2014/main" id="{01EABB5D-3549-4806-A0F3-34B690FF3CC1}"/>
              </a:ext>
            </a:extLst>
          </p:cNvPr>
          <p:cNvGrpSpPr>
            <a:grpSpLocks/>
          </p:cNvGrpSpPr>
          <p:nvPr/>
        </p:nvGrpSpPr>
        <p:grpSpPr bwMode="auto">
          <a:xfrm>
            <a:off x="5479678" y="2492896"/>
            <a:ext cx="3384550" cy="3754438"/>
            <a:chOff x="0" y="0"/>
            <a:chExt cx="2132" cy="2365"/>
          </a:xfrm>
        </p:grpSpPr>
        <p:sp>
          <p:nvSpPr>
            <p:cNvPr id="7176" name="Rectangle 26">
              <a:extLst>
                <a:ext uri="{FF2B5EF4-FFF2-40B4-BE49-F238E27FC236}">
                  <a16:creationId xmlns:a16="http://schemas.microsoft.com/office/drawing/2014/main" id="{195E3706-4EF5-49E4-8DC0-5CE315F5E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925"/>
              <a:ext cx="926" cy="1428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177" name="Text Box 27">
              <a:extLst>
                <a:ext uri="{FF2B5EF4-FFF2-40B4-BE49-F238E27FC236}">
                  <a16:creationId xmlns:a16="http://schemas.microsoft.com/office/drawing/2014/main" id="{A7BA0307-6C68-4203-9A91-AD190C5FE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2028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i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178" name="Line 28">
              <a:extLst>
                <a:ext uri="{FF2B5EF4-FFF2-40B4-BE49-F238E27FC236}">
                  <a16:creationId xmlns:a16="http://schemas.microsoft.com/office/drawing/2014/main" id="{DEC27DE7-9A35-43FC-9A2B-6117364F7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0" y="2065"/>
              <a:ext cx="92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9" name="Line 29">
              <a:extLst>
                <a:ext uri="{FF2B5EF4-FFF2-40B4-BE49-F238E27FC236}">
                  <a16:creationId xmlns:a16="http://schemas.microsoft.com/office/drawing/2014/main" id="{83D09556-7C9C-42D0-B58F-C4A352244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0" y="1129"/>
              <a:ext cx="92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0" name="Line 30">
              <a:extLst>
                <a:ext uri="{FF2B5EF4-FFF2-40B4-BE49-F238E27FC236}">
                  <a16:creationId xmlns:a16="http://schemas.microsoft.com/office/drawing/2014/main" id="{E3392D17-FDF6-418C-BF84-5F4651769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0" y="1425"/>
              <a:ext cx="92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1" name="Line 31">
              <a:extLst>
                <a:ext uri="{FF2B5EF4-FFF2-40B4-BE49-F238E27FC236}">
                  <a16:creationId xmlns:a16="http://schemas.microsoft.com/office/drawing/2014/main" id="{47271994-7139-4606-A17E-F44FAB9BF1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0" y="1720"/>
              <a:ext cx="92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2" name="Line 32">
              <a:extLst>
                <a:ext uri="{FF2B5EF4-FFF2-40B4-BE49-F238E27FC236}">
                  <a16:creationId xmlns:a16="http://schemas.microsoft.com/office/drawing/2014/main" id="{AE14D544-C0B1-4D1D-BA21-FA10A4E16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021"/>
              <a:ext cx="28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3" name="Line 33">
              <a:extLst>
                <a:ext uri="{FF2B5EF4-FFF2-40B4-BE49-F238E27FC236}">
                  <a16:creationId xmlns:a16="http://schemas.microsoft.com/office/drawing/2014/main" id="{98F37D77-A354-43E9-8B5E-B39CFB462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269"/>
              <a:ext cx="28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4" name="Text Box 34">
              <a:extLst>
                <a:ext uri="{FF2B5EF4-FFF2-40B4-BE49-F238E27FC236}">
                  <a16:creationId xmlns:a16="http://schemas.microsoft.com/office/drawing/2014/main" id="{377050F7-B391-490C-BD30-C2C7C0801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877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top</a:t>
              </a:r>
            </a:p>
          </p:txBody>
        </p:sp>
        <p:sp>
          <p:nvSpPr>
            <p:cNvPr id="7185" name="Text Box 35">
              <a:extLst>
                <a:ext uri="{FF2B5EF4-FFF2-40B4-BE49-F238E27FC236}">
                  <a16:creationId xmlns:a16="http://schemas.microsoft.com/office/drawing/2014/main" id="{E15BE974-E01F-4945-89CC-687FC743B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077"/>
              <a:ext cx="7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bottom</a:t>
              </a:r>
            </a:p>
          </p:txBody>
        </p:sp>
        <p:sp>
          <p:nvSpPr>
            <p:cNvPr id="7186" name="Freeform 36">
              <a:extLst>
                <a:ext uri="{FF2B5EF4-FFF2-40B4-BE49-F238E27FC236}">
                  <a16:creationId xmlns:a16="http://schemas.microsoft.com/office/drawing/2014/main" id="{22A79890-BB81-43D2-ACDA-6175B8450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349"/>
              <a:ext cx="432" cy="576"/>
            </a:xfrm>
            <a:custGeom>
              <a:avLst/>
              <a:gdLst>
                <a:gd name="T0" fmla="*/ 432 w 432"/>
                <a:gd name="T1" fmla="*/ 576 h 576"/>
                <a:gd name="T2" fmla="*/ 288 w 432"/>
                <a:gd name="T3" fmla="*/ 192 h 576"/>
                <a:gd name="T4" fmla="*/ 0 w 432"/>
                <a:gd name="T5" fmla="*/ 0 h 576"/>
                <a:gd name="T6" fmla="*/ 0 60000 65536"/>
                <a:gd name="T7" fmla="*/ 0 60000 65536"/>
                <a:gd name="T8" fmla="*/ 0 60000 65536"/>
                <a:gd name="T9" fmla="*/ 0 w 432"/>
                <a:gd name="T10" fmla="*/ 0 h 576"/>
                <a:gd name="T11" fmla="*/ 432 w 43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576">
                  <a:moveTo>
                    <a:pt x="432" y="576"/>
                  </a:moveTo>
                  <a:cubicBezTo>
                    <a:pt x="396" y="432"/>
                    <a:pt x="360" y="288"/>
                    <a:pt x="288" y="192"/>
                  </a:cubicBezTo>
                  <a:cubicBezTo>
                    <a:pt x="216" y="96"/>
                    <a:pt x="56" y="40"/>
                    <a:pt x="0" y="0"/>
                  </a:cubicBezTo>
                </a:path>
              </a:pathLst>
            </a:custGeom>
            <a:noFill/>
            <a:ln w="31750" cmpd="sng">
              <a:solidFill>
                <a:srgbClr val="8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Freeform 37">
              <a:extLst>
                <a:ext uri="{FF2B5EF4-FFF2-40B4-BE49-F238E27FC236}">
                  <a16:creationId xmlns:a16="http://schemas.microsoft.com/office/drawing/2014/main" id="{E348B416-CAFD-4611-A703-B2D478EA7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349"/>
              <a:ext cx="288" cy="576"/>
            </a:xfrm>
            <a:custGeom>
              <a:avLst/>
              <a:gdLst>
                <a:gd name="T0" fmla="*/ 0 w 288"/>
                <a:gd name="T1" fmla="*/ 576 h 576"/>
                <a:gd name="T2" fmla="*/ 48 w 288"/>
                <a:gd name="T3" fmla="*/ 336 h 576"/>
                <a:gd name="T4" fmla="*/ 288 w 288"/>
                <a:gd name="T5" fmla="*/ 0 h 576"/>
                <a:gd name="T6" fmla="*/ 0 60000 65536"/>
                <a:gd name="T7" fmla="*/ 0 60000 65536"/>
                <a:gd name="T8" fmla="*/ 0 60000 65536"/>
                <a:gd name="T9" fmla="*/ 0 w 288"/>
                <a:gd name="T10" fmla="*/ 0 h 576"/>
                <a:gd name="T11" fmla="*/ 288 w 28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576">
                  <a:moveTo>
                    <a:pt x="0" y="576"/>
                  </a:moveTo>
                  <a:cubicBezTo>
                    <a:pt x="0" y="504"/>
                    <a:pt x="0" y="432"/>
                    <a:pt x="48" y="336"/>
                  </a:cubicBezTo>
                  <a:cubicBezTo>
                    <a:pt x="96" y="240"/>
                    <a:pt x="240" y="56"/>
                    <a:pt x="288" y="0"/>
                  </a:cubicBezTo>
                </a:path>
              </a:pathLst>
            </a:custGeom>
            <a:noFill/>
            <a:ln w="34925" cmpd="sng">
              <a:solidFill>
                <a:srgbClr val="8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Text Box 38">
              <a:extLst>
                <a:ext uri="{FF2B5EF4-FFF2-40B4-BE49-F238E27FC236}">
                  <a16:creationId xmlns:a16="http://schemas.microsoft.com/office/drawing/2014/main" id="{8444CAF7-FE35-433A-AEDC-CE89FD76C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877"/>
              <a:ext cx="477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89" name="Text Box 39">
              <a:extLst>
                <a:ext uri="{FF2B5EF4-FFF2-40B4-BE49-F238E27FC236}">
                  <a16:creationId xmlns:a16="http://schemas.microsoft.com/office/drawing/2014/main" id="{82D66CF8-1DF9-4F28-B628-CD3813DDDF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0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进栈</a:t>
              </a:r>
            </a:p>
          </p:txBody>
        </p:sp>
        <p:sp>
          <p:nvSpPr>
            <p:cNvPr id="7190" name="Text Box 40">
              <a:extLst>
                <a:ext uri="{FF2B5EF4-FFF2-40B4-BE49-F238E27FC236}">
                  <a16:creationId xmlns:a16="http://schemas.microsoft.com/office/drawing/2014/main" id="{013AFE15-671F-4100-9785-71D597DAF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3"/>
              <a:ext cx="5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  出栈</a:t>
              </a:r>
            </a:p>
          </p:txBody>
        </p:sp>
      </p:grpSp>
      <p:sp>
        <p:nvSpPr>
          <p:cNvPr id="2" name="Text Box 4">
            <a:extLst>
              <a:ext uri="{FF2B5EF4-FFF2-40B4-BE49-F238E27FC236}">
                <a16:creationId xmlns:a16="http://schemas.microsoft.com/office/drawing/2014/main" id="{D7D26AB4-12D3-400F-837F-451CFD279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第一节　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4BA69C-2AD5-E372-1443-7896094FF98C}"/>
              </a:ext>
            </a:extLst>
          </p:cNvPr>
          <p:cNvSpPr txBox="1"/>
          <p:nvPr/>
        </p:nvSpPr>
        <p:spPr>
          <a:xfrm>
            <a:off x="682351" y="4832636"/>
            <a:ext cx="47103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例：</a:t>
            </a:r>
            <a:r>
              <a:rPr lang="zh-CN" altLang="en-US" sz="2800" b="0" i="0" dirty="0">
                <a:solidFill>
                  <a:srgbClr val="F73131"/>
                </a:solidFill>
                <a:latin typeface="Arial" panose="020B0604020202020204" pitchFamily="34" charset="0"/>
              </a:rPr>
              <a:t>汉诺塔中盘子的移动、</a:t>
            </a:r>
            <a:endParaRPr lang="en-US" altLang="zh-CN" sz="2800" b="0" i="0" dirty="0">
              <a:solidFill>
                <a:srgbClr val="F73131"/>
              </a:solidFill>
              <a:latin typeface="Arial" panose="020B0604020202020204" pitchFamily="34" charset="0"/>
            </a:endParaRPr>
          </a:p>
          <a:p>
            <a:r>
              <a:rPr lang="en-US" altLang="zh-CN" sz="2800" b="0" i="0" dirty="0">
                <a:solidFill>
                  <a:srgbClr val="F73131"/>
                </a:solidFill>
                <a:latin typeface="Arial" panose="020B0604020202020204" pitchFamily="34" charset="0"/>
              </a:rPr>
              <a:t>       </a:t>
            </a:r>
            <a:r>
              <a:rPr lang="zh-CN" altLang="en-US" sz="2800" b="0" i="0" dirty="0">
                <a:solidFill>
                  <a:srgbClr val="F73131"/>
                </a:solidFill>
                <a:latin typeface="Arial" panose="020B0604020202020204" pitchFamily="34" charset="0"/>
              </a:rPr>
              <a:t>一端封闭的球桶</a:t>
            </a:r>
            <a:r>
              <a:rPr lang="zh-CN" altLang="en-US" sz="2800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。</a:t>
            </a:r>
            <a:endParaRPr lang="zh-CN" altLang="en-US" sz="2800" i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>
            <a:extLst>
              <a:ext uri="{FF2B5EF4-FFF2-40B4-BE49-F238E27FC236}">
                <a16:creationId xmlns:a16="http://schemas.microsoft.com/office/drawing/2014/main" id="{410322EB-B289-4981-8769-2783DA3CB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2C2722E8-7C02-405D-94AE-A7D3EEAC35C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30</a:t>
            </a:fld>
            <a:endParaRPr lang="en-US" altLang="zh-CN" sz="2400"/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FB72666F-2382-45F0-AF0D-7F1D8990A6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268760"/>
            <a:ext cx="8298055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　　表达式由操作数、运算符和界限符组成，它们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皆称为单词。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操作数：常数或变量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运算符：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+, -, *, /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界限符：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(, ), #(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表达式开始及结束符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73355426-084A-4B9C-AC81-01B7233FF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四 表达式求值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CA6498B-F69F-483E-97AB-388762DE36B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79407" y="1282742"/>
            <a:ext cx="8662987" cy="18002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</a:t>
            </a:r>
            <a:r>
              <a:rPr lang="zh-CN" altLang="en-US" sz="2800" dirty="0">
                <a:solidFill>
                  <a:srgbClr val="FF0000"/>
                </a:solidFill>
              </a:rPr>
              <a:t>思考：</a:t>
            </a:r>
            <a:r>
              <a:rPr lang="zh-CN" altLang="en-US" sz="2800" dirty="0"/>
              <a:t>表达式12+3*5+（2+10）*5 的计算顺序。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CC8667-F628-4305-8D20-308F84C78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88" y="1794840"/>
            <a:ext cx="8393031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读到运算符，只有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前一运算符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优先级高于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当前运算符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时，前一运算符计算。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A0B794-47DF-489B-9AA9-55EBED159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67" y="2916813"/>
            <a:ext cx="6999128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前一运算符需要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最后读到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两个操作数计算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6D36DC71-117F-AB33-EED1-FEDBD3163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188640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表达式求值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CA6498B-F69F-483E-97AB-388762DE36B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42900" y="1336978"/>
            <a:ext cx="8662987" cy="18002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</a:t>
            </a:r>
            <a:r>
              <a:rPr lang="zh-CN" altLang="en-US" sz="2800" dirty="0">
                <a:solidFill>
                  <a:srgbClr val="FF0000"/>
                </a:solidFill>
              </a:rPr>
              <a:t>思考：</a:t>
            </a:r>
            <a:r>
              <a:rPr lang="zh-CN" altLang="en-US" sz="2800" dirty="0"/>
              <a:t>表达式12+3*5+（2+10）*5 的计算顺序。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CC8667-F628-4305-8D20-308F84C78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77" y="1988840"/>
            <a:ext cx="8393031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存储空间：两个栈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运算符栈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OS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，操作数栈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NS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1FA0E1F6-FB25-F478-0CA1-534EB6A12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表达式求值</a:t>
            </a:r>
          </a:p>
        </p:txBody>
      </p:sp>
    </p:spTree>
    <p:extLst>
      <p:ext uri="{BB962C8B-B14F-4D97-AF65-F5344CB8AC3E}">
        <p14:creationId xmlns:p14="http://schemas.microsoft.com/office/powerpoint/2010/main" val="1685941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9129E9F-FEF9-421B-B903-C4389861F4B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79512" y="908720"/>
            <a:ext cx="9145016" cy="5472608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Verdana" panose="020B0604030504040204" pitchFamily="34" charset="0"/>
              </a:rPr>
              <a:t>  1</a:t>
            </a:r>
            <a:r>
              <a:rPr lang="zh-CN" altLang="en-US" sz="2400" dirty="0">
                <a:latin typeface="Verdana" panose="020B0604030504040204" pitchFamily="34" charset="0"/>
              </a:rPr>
              <a:t>）依次读取表达式，若为操作数，则直接进</a:t>
            </a:r>
            <a:r>
              <a:rPr lang="en-US" altLang="zh-CN" sz="2400" dirty="0">
                <a:latin typeface="Verdana" panose="020B0604030504040204" pitchFamily="34" charset="0"/>
              </a:rPr>
              <a:t>NS</a:t>
            </a:r>
            <a:r>
              <a:rPr lang="zh-CN" altLang="en-US" sz="2400" dirty="0">
                <a:latin typeface="Verdana" panose="020B0604030504040204" pitchFamily="34" charset="0"/>
              </a:rPr>
              <a:t>栈；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Verdana" panose="020B0604030504040204" pitchFamily="34" charset="0"/>
              </a:rPr>
              <a:t>       若为运算符</a:t>
            </a:r>
            <a:r>
              <a:rPr lang="en-US" altLang="zh-CN" sz="2400" dirty="0">
                <a:latin typeface="Verdana" panose="020B0604030504040204" pitchFamily="34" charset="0"/>
              </a:rPr>
              <a:t>(</a:t>
            </a:r>
            <a:r>
              <a:rPr lang="zh-CN" altLang="en-US" sz="2400" dirty="0">
                <a:latin typeface="Verdana" panose="020B0604030504040204" pitchFamily="34" charset="0"/>
              </a:rPr>
              <a:t>记为</a:t>
            </a:r>
            <a:r>
              <a:rPr lang="en-US" altLang="zh-CN" sz="2400" dirty="0">
                <a:latin typeface="Verdana" panose="020B0604030504040204" pitchFamily="34" charset="0"/>
              </a:rPr>
              <a:t>op2)</a:t>
            </a:r>
            <a:r>
              <a:rPr lang="zh-CN" altLang="en-US" sz="2400" dirty="0">
                <a:latin typeface="Verdana" panose="020B0604030504040204" pitchFamily="34" charset="0"/>
              </a:rPr>
              <a:t>，转（</a:t>
            </a:r>
            <a:r>
              <a:rPr lang="en-US" altLang="zh-CN" sz="2400" dirty="0">
                <a:latin typeface="Verdana" panose="020B0604030504040204" pitchFamily="34" charset="0"/>
              </a:rPr>
              <a:t>2</a:t>
            </a:r>
            <a:r>
              <a:rPr lang="zh-CN" altLang="en-US" sz="2400" dirty="0">
                <a:latin typeface="Verdana" panose="020B0604030504040204" pitchFamily="34" charset="0"/>
              </a:rPr>
              <a:t>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Verdana" panose="020B0604030504040204" pitchFamily="34" charset="0"/>
              </a:rPr>
              <a:t>   </a:t>
            </a:r>
            <a:r>
              <a:rPr lang="en-US" altLang="zh-CN" sz="2400" dirty="0">
                <a:latin typeface="Verdana" panose="020B0604030504040204" pitchFamily="34" charset="0"/>
              </a:rPr>
              <a:t>2</a:t>
            </a:r>
            <a:r>
              <a:rPr lang="zh-CN" altLang="en-US" sz="2400" dirty="0">
                <a:latin typeface="Verdana" panose="020B0604030504040204" pitchFamily="34" charset="0"/>
              </a:rPr>
              <a:t>）将</a:t>
            </a:r>
            <a:r>
              <a:rPr lang="en-US" altLang="zh-CN" sz="2400" dirty="0">
                <a:latin typeface="Verdana" panose="020B0604030504040204" pitchFamily="34" charset="0"/>
              </a:rPr>
              <a:t>op2</a:t>
            </a:r>
            <a:r>
              <a:rPr lang="zh-CN" altLang="en-US" sz="2400" dirty="0">
                <a:latin typeface="Verdana" panose="020B0604030504040204" pitchFamily="34" charset="0"/>
              </a:rPr>
              <a:t>与运算符栈顶元素</a:t>
            </a:r>
            <a:r>
              <a:rPr lang="en-US" altLang="zh-CN" sz="2400" dirty="0">
                <a:latin typeface="Verdana" panose="020B0604030504040204" pitchFamily="34" charset="0"/>
              </a:rPr>
              <a:t>(</a:t>
            </a:r>
            <a:r>
              <a:rPr lang="zh-CN" altLang="en-US" sz="2400" dirty="0">
                <a:latin typeface="Verdana" panose="020B0604030504040204" pitchFamily="34" charset="0"/>
              </a:rPr>
              <a:t>记为</a:t>
            </a:r>
            <a:r>
              <a:rPr lang="en-US" altLang="zh-CN" sz="2400" dirty="0">
                <a:latin typeface="Verdana" panose="020B0604030504040204" pitchFamily="34" charset="0"/>
              </a:rPr>
              <a:t>op1)</a:t>
            </a:r>
            <a:r>
              <a:rPr lang="zh-CN" altLang="en-US" sz="2400" dirty="0">
                <a:latin typeface="Verdana" panose="020B0604030504040204" pitchFamily="34" charset="0"/>
              </a:rPr>
              <a:t>按</a:t>
            </a:r>
            <a:r>
              <a:rPr lang="en-US" altLang="zh-CN" sz="2400" dirty="0">
                <a:latin typeface="Verdana" panose="020B0604030504040204" pitchFamily="34" charset="0"/>
              </a:rPr>
              <a:t>P53</a:t>
            </a:r>
            <a:r>
              <a:rPr lang="zh-CN" altLang="en-US" sz="2400" dirty="0">
                <a:latin typeface="Verdana" panose="020B0604030504040204" pitchFamily="34" charset="0"/>
              </a:rPr>
              <a:t>的表</a:t>
            </a:r>
            <a:r>
              <a:rPr lang="en-US" altLang="zh-CN" sz="2400" dirty="0">
                <a:latin typeface="Verdana" panose="020B0604030504040204" pitchFamily="34" charset="0"/>
              </a:rPr>
              <a:t>3.1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Verdana" panose="020B0604030504040204" pitchFamily="34" charset="0"/>
              </a:rPr>
              <a:t>        </a:t>
            </a:r>
            <a:r>
              <a:rPr lang="zh-CN" altLang="en-US" sz="2400" dirty="0">
                <a:latin typeface="Verdana" panose="020B0604030504040204" pitchFamily="34" charset="0"/>
              </a:rPr>
              <a:t>比较优先级，并按如下规则进行操作：</a:t>
            </a:r>
          </a:p>
          <a:p>
            <a:pPr lvl="2"/>
            <a:r>
              <a:rPr lang="zh-CN" altLang="en-US" sz="2800" dirty="0">
                <a:latin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若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prec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(op1) &lt;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prec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(op2), 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则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op2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入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OS;</a:t>
            </a:r>
          </a:p>
          <a:p>
            <a:pPr lvl="2"/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若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prec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(op1) =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prec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(op2), 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则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op1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出栈，脱括号，回到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 marL="909637" lvl="2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    1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）； </a:t>
            </a:r>
          </a:p>
          <a:p>
            <a:pPr lvl="2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 若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prec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(op1) &gt;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prec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(op2), 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则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NS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出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个操作数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num2,</a:t>
            </a:r>
          </a:p>
          <a:p>
            <a:pPr marL="909637" lvl="2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    num1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op1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出栈，计算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num1 op1 num2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，结果入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NS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；回到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    </a:t>
            </a:r>
          </a:p>
          <a:p>
            <a:pPr marL="909637" lvl="2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    2) 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Verdana" panose="020B0604030504040204" pitchFamily="34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）重复</a:t>
            </a:r>
            <a:r>
              <a:rPr lang="en-US" altLang="zh-CN" sz="2400" dirty="0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）、</a:t>
            </a:r>
            <a:r>
              <a:rPr lang="en-US" altLang="zh-CN" sz="2400" dirty="0">
                <a:solidFill>
                  <a:schemeClr val="tx1"/>
                </a:solidFill>
                <a:latin typeface="Verdana" panose="020B0604030504040204" pitchFamily="34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）直至整个表达式求值完毕。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F598D2A9-CF62-77D7-6099-5B2FE9E92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表达式求值算法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C516B63-9166-491A-9145-C95603A136F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248" y="1229543"/>
            <a:ext cx="9248775" cy="198343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     </a:t>
            </a:r>
            <a:r>
              <a:rPr lang="zh-CN" altLang="en-US" sz="2800" dirty="0">
                <a:solidFill>
                  <a:srgbClr val="FF0000"/>
                </a:solidFill>
              </a:rPr>
              <a:t>例：</a:t>
            </a:r>
            <a:r>
              <a:rPr lang="zh-CN" altLang="en-US" sz="2800" dirty="0"/>
              <a:t>计算表达式12+（2+10）*5 对应的栈变化如下图。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+mn-ea"/>
              </a:rPr>
              <a:t>   为编程方便，比较栈底运算符和当前运算符，增加输入结束符</a:t>
            </a:r>
            <a:r>
              <a:rPr lang="en-US" altLang="zh-CN" sz="2800" dirty="0">
                <a:latin typeface="+mn-ea"/>
              </a:rPr>
              <a:t>’</a:t>
            </a:r>
            <a:r>
              <a:rPr lang="zh-CN" altLang="en-US" sz="2800" dirty="0">
                <a:latin typeface="+mn-ea"/>
              </a:rPr>
              <a:t>#</a:t>
            </a:r>
            <a:r>
              <a:rPr lang="en-US" altLang="zh-CN" sz="2800" dirty="0">
                <a:latin typeface="+mn-ea"/>
              </a:rPr>
              <a:t>’</a:t>
            </a:r>
            <a:r>
              <a:rPr lang="zh-CN" altLang="en-US" sz="2800" dirty="0">
                <a:latin typeface="+mn-ea"/>
              </a:rPr>
              <a:t>，人为的在OS栈也加入栈底’#”。</a:t>
            </a:r>
            <a:endParaRPr lang="zh-CN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       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E2230F4-B390-99D8-D63A-FC793FF06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表达式求值过程示意图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38E5C735-2804-4DD5-9AE3-FC62BF4B7C75}"/>
              </a:ext>
            </a:extLst>
          </p:cNvPr>
          <p:cNvSpPr txBox="1"/>
          <p:nvPr/>
        </p:nvSpPr>
        <p:spPr>
          <a:xfrm>
            <a:off x="539551" y="380281"/>
            <a:ext cx="75292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计算表达式12+</a:t>
            </a:r>
            <a:r>
              <a:rPr lang="en-US" altLang="zh-CN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(</a:t>
            </a:r>
            <a:r>
              <a:rPr lang="zh-CN" altLang="en-US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2+10</a:t>
            </a:r>
            <a:r>
              <a:rPr lang="en-US" altLang="zh-CN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)</a:t>
            </a:r>
            <a:r>
              <a:rPr lang="zh-CN" altLang="en-US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*5</a:t>
            </a:r>
            <a:r>
              <a:rPr lang="en-US" altLang="zh-CN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#</a:t>
            </a:r>
            <a:r>
              <a:rPr lang="zh-CN" altLang="en-US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，</a:t>
            </a:r>
            <a:r>
              <a:rPr lang="en-US" altLang="zh-CN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NS</a:t>
            </a:r>
            <a:r>
              <a:rPr lang="zh-CN" altLang="en-US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，</a:t>
            </a:r>
            <a:r>
              <a:rPr lang="en-US" altLang="zh-CN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OS</a:t>
            </a:r>
            <a:r>
              <a:rPr lang="zh-CN" altLang="en-US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栈变化</a:t>
            </a:r>
            <a:r>
              <a:rPr lang="en-US" altLang="zh-CN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:</a:t>
            </a:r>
            <a:r>
              <a:rPr lang="zh-CN" altLang="en-US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BD9007-0F60-79E6-0F52-CD7C1704A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68760"/>
            <a:ext cx="1971675" cy="8953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76C489C-8790-A4A3-B5B0-56F6726AB5C2}"/>
              </a:ext>
            </a:extLst>
          </p:cNvPr>
          <p:cNvSpPr txBox="1"/>
          <p:nvPr/>
        </p:nvSpPr>
        <p:spPr>
          <a:xfrm>
            <a:off x="3136044" y="2175246"/>
            <a:ext cx="2156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NS</a:t>
            </a:r>
            <a:endParaRPr lang="zh-CN" altLang="en-US" sz="2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0501CE-7BAF-CF59-7585-1412ABF3F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1268760"/>
            <a:ext cx="1990725" cy="9048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D7AF624-F0B9-74A8-DB73-D0FA20B174FB}"/>
              </a:ext>
            </a:extLst>
          </p:cNvPr>
          <p:cNvSpPr txBox="1"/>
          <p:nvPr/>
        </p:nvSpPr>
        <p:spPr>
          <a:xfrm>
            <a:off x="1259632" y="2175247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初始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7ACF1F9-7172-CB97-3F3C-E194344D6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989" y="1259235"/>
            <a:ext cx="1990725" cy="9048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C9D7FFE-9C0C-0689-4B8F-27E22CEB8347}"/>
              </a:ext>
            </a:extLst>
          </p:cNvPr>
          <p:cNvSpPr txBox="1"/>
          <p:nvPr/>
        </p:nvSpPr>
        <p:spPr>
          <a:xfrm>
            <a:off x="5868144" y="2164110"/>
            <a:ext cx="2585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+,+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OS</a:t>
            </a:r>
            <a:endParaRPr lang="zh-CN" altLang="en-US" sz="2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4626B2E-894E-F280-AE3C-508AA15F3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017" y="2722869"/>
            <a:ext cx="2009775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FEDC94B-7C5D-AFCB-A48A-349542B762C7}"/>
              </a:ext>
            </a:extLst>
          </p:cNvPr>
          <p:cNvSpPr txBox="1"/>
          <p:nvPr/>
        </p:nvSpPr>
        <p:spPr>
          <a:xfrm>
            <a:off x="612908" y="3717032"/>
            <a:ext cx="2374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,+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(,(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OS</a:t>
            </a:r>
            <a:endParaRPr lang="zh-CN" altLang="en-US" sz="2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1DE66CE-333E-C7A8-771C-7283764BD4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4933" y="2698243"/>
            <a:ext cx="2200275" cy="93345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B64F852-05C2-1834-1C11-7E854773582D}"/>
              </a:ext>
            </a:extLst>
          </p:cNvPr>
          <p:cNvSpPr txBox="1"/>
          <p:nvPr/>
        </p:nvSpPr>
        <p:spPr>
          <a:xfrm>
            <a:off x="3385731" y="3693025"/>
            <a:ext cx="1879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NS</a:t>
            </a:r>
            <a:endParaRPr lang="zh-CN" altLang="en-US" sz="2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96AFF62-4414-9F77-7891-0CDC0CC1A6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5742" y="2609998"/>
            <a:ext cx="1981200" cy="97155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E17E147-0FF5-DF33-1D7A-4378A353743C}"/>
              </a:ext>
            </a:extLst>
          </p:cNvPr>
          <p:cNvSpPr txBox="1"/>
          <p:nvPr/>
        </p:nvSpPr>
        <p:spPr>
          <a:xfrm>
            <a:off x="5724128" y="3615407"/>
            <a:ext cx="241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+,+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OS</a:t>
            </a:r>
            <a:endParaRPr lang="zh-CN" altLang="en-US" sz="2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D7736E9-4640-1C70-BC4D-22CB1604CA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542" y="4258460"/>
            <a:ext cx="2000250" cy="93345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6FCB7FD2-FA7D-1796-B88F-B77A8ED6CD62}"/>
              </a:ext>
            </a:extLst>
          </p:cNvPr>
          <p:cNvSpPr txBox="1"/>
          <p:nvPr/>
        </p:nvSpPr>
        <p:spPr>
          <a:xfrm>
            <a:off x="699541" y="5165049"/>
            <a:ext cx="2000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,10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NS</a:t>
            </a:r>
            <a:endParaRPr lang="zh-CN" altLang="en-US" sz="2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C8E490C7-38E7-6205-7C98-6B5552074D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0771" y="4234647"/>
            <a:ext cx="2095500" cy="981075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56B3649B-A087-4DF7-DB69-D3DC9ADCB0AE}"/>
              </a:ext>
            </a:extLst>
          </p:cNvPr>
          <p:cNvSpPr txBox="1"/>
          <p:nvPr/>
        </p:nvSpPr>
        <p:spPr>
          <a:xfrm>
            <a:off x="3241716" y="5165048"/>
            <a:ext cx="2094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,+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出栈计算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10+2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NS</a:t>
            </a:r>
            <a:endParaRPr lang="zh-CN" altLang="en-US" sz="2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BB283C4B-CB97-7D6F-60D3-FCEE1049C2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68144" y="4277510"/>
            <a:ext cx="2057400" cy="9144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1C9BACEB-6522-24DF-4B07-4DDE821FEAE6}"/>
              </a:ext>
            </a:extLst>
          </p:cNvPr>
          <p:cNvSpPr txBox="1"/>
          <p:nvPr/>
        </p:nvSpPr>
        <p:spPr>
          <a:xfrm>
            <a:off x="5974215" y="5186200"/>
            <a:ext cx="2094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当前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,)</a:t>
            </a:r>
            <a:r>
              <a:rPr lang="en-US" altLang="zh-CN" sz="240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(,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出栈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脱括号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  <p:bldP spid="14" grpId="0"/>
      <p:bldP spid="17" grpId="0"/>
      <p:bldP spid="21" grpId="0"/>
      <p:bldP spid="24" grpId="0"/>
      <p:bldP spid="27" grpId="0"/>
      <p:bldP spid="3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6C489C-8790-A4A3-B5B0-56F6726AB5C2}"/>
              </a:ext>
            </a:extLst>
          </p:cNvPr>
          <p:cNvSpPr txBox="1"/>
          <p:nvPr/>
        </p:nvSpPr>
        <p:spPr>
          <a:xfrm>
            <a:off x="3059832" y="2175246"/>
            <a:ext cx="208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,5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NS</a:t>
            </a:r>
            <a:endParaRPr lang="zh-CN" altLang="en-US" sz="2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7AF624-F0B9-74A8-DB73-D0FA20B174FB}"/>
              </a:ext>
            </a:extLst>
          </p:cNvPr>
          <p:cNvSpPr txBox="1"/>
          <p:nvPr/>
        </p:nvSpPr>
        <p:spPr>
          <a:xfrm>
            <a:off x="595506" y="2175247"/>
            <a:ext cx="2104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,+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*,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OS</a:t>
            </a:r>
            <a:endParaRPr lang="zh-CN" altLang="en-US" sz="2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9D7FFE-9C0C-0689-4B8F-27E22CEB8347}"/>
              </a:ext>
            </a:extLst>
          </p:cNvPr>
          <p:cNvSpPr txBox="1"/>
          <p:nvPr/>
        </p:nvSpPr>
        <p:spPr>
          <a:xfrm>
            <a:off x="5693112" y="2229429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,*&gt;#,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出栈计算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12*5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NS</a:t>
            </a:r>
            <a:endParaRPr lang="zh-CN" altLang="en-US" sz="2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FEDC94B-7C5D-AFCB-A48A-349542B762C7}"/>
              </a:ext>
            </a:extLst>
          </p:cNvPr>
          <p:cNvSpPr txBox="1"/>
          <p:nvPr/>
        </p:nvSpPr>
        <p:spPr>
          <a:xfrm>
            <a:off x="690018" y="4408271"/>
            <a:ext cx="2225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当前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#,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出栈计算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12+60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72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NS</a:t>
            </a:r>
            <a:endParaRPr lang="zh-CN" altLang="en-US" sz="2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B64F852-05C2-1834-1C11-7E854773582D}"/>
              </a:ext>
            </a:extLst>
          </p:cNvPr>
          <p:cNvSpPr txBox="1"/>
          <p:nvPr/>
        </p:nvSpPr>
        <p:spPr>
          <a:xfrm>
            <a:off x="3059832" y="4423173"/>
            <a:ext cx="21339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当前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OS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出栈，结束。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NS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栈顶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72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为结算结果。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C3EFB6-40F3-9E18-557F-A74AC37AA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13" y="1294787"/>
            <a:ext cx="2028825" cy="9239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22A48C8-148E-3D9C-1042-08CCFFA6325A}"/>
              </a:ext>
            </a:extLst>
          </p:cNvPr>
          <p:cNvSpPr/>
          <p:nvPr/>
        </p:nvSpPr>
        <p:spPr bwMode="auto">
          <a:xfrm>
            <a:off x="827584" y="1556792"/>
            <a:ext cx="456702" cy="109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739C1E8-2309-A8EA-460F-66802F2F1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369" y="1309074"/>
            <a:ext cx="2057400" cy="8953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BF0B736-C2A7-2620-3754-D44E9DE91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100" y="1212848"/>
            <a:ext cx="2114550" cy="96202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B355F4C-2253-A0B8-3900-9ABEF44B7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71" y="3356992"/>
            <a:ext cx="2133600" cy="100965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A5178317-9531-FA0C-225D-08CFDAD4B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816" y="3356992"/>
            <a:ext cx="2133600" cy="100965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501BC3EB-34C4-6C6E-2563-3424E1172DFE}"/>
              </a:ext>
            </a:extLst>
          </p:cNvPr>
          <p:cNvSpPr txBox="1"/>
          <p:nvPr/>
        </p:nvSpPr>
        <p:spPr>
          <a:xfrm>
            <a:off x="4356897" y="4103867"/>
            <a:ext cx="431127" cy="123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zh-CN" altLang="en-US" sz="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A99986-76C3-C4E4-8618-9DC7F3D5A409}"/>
              </a:ext>
            </a:extLst>
          </p:cNvPr>
          <p:cNvSpPr txBox="1"/>
          <p:nvPr/>
        </p:nvSpPr>
        <p:spPr>
          <a:xfrm>
            <a:off x="539551" y="380281"/>
            <a:ext cx="75292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计算表达式12+</a:t>
            </a:r>
            <a:r>
              <a:rPr lang="en-US" altLang="zh-CN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(</a:t>
            </a:r>
            <a:r>
              <a:rPr lang="zh-CN" altLang="en-US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2+10</a:t>
            </a:r>
            <a:r>
              <a:rPr lang="en-US" altLang="zh-CN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)</a:t>
            </a:r>
            <a:r>
              <a:rPr lang="zh-CN" altLang="en-US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*5</a:t>
            </a:r>
            <a:r>
              <a:rPr lang="en-US" altLang="zh-CN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#</a:t>
            </a:r>
            <a:r>
              <a:rPr lang="zh-CN" altLang="en-US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，</a:t>
            </a:r>
            <a:r>
              <a:rPr lang="en-US" altLang="zh-CN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NS</a:t>
            </a:r>
            <a:r>
              <a:rPr lang="zh-CN" altLang="en-US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，</a:t>
            </a:r>
            <a:r>
              <a:rPr lang="en-US" altLang="zh-CN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OS</a:t>
            </a:r>
            <a:r>
              <a:rPr lang="zh-CN" altLang="en-US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栈变化</a:t>
            </a:r>
            <a:r>
              <a:rPr lang="en-US" altLang="zh-CN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:</a:t>
            </a:r>
            <a:r>
              <a:rPr lang="zh-CN" altLang="en-US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169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  <p:bldP spid="14" grpId="0"/>
      <p:bldP spid="17" grpId="0"/>
      <p:bldP spid="6" grpId="0" animBg="1"/>
      <p:bldP spid="3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C516B63-9166-491A-9145-C95603A136F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248" y="1229543"/>
            <a:ext cx="9248775" cy="54070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      思考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  <a:r>
              <a:rPr lang="zh-CN" altLang="en-US" sz="2800" dirty="0"/>
              <a:t>如何提取操作数？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                  如何实现</a:t>
            </a:r>
            <a:r>
              <a:rPr lang="zh-CN" altLang="en-US" dirty="0"/>
              <a:t>运算符</a:t>
            </a:r>
            <a:r>
              <a:rPr lang="zh-CN" altLang="en-US" sz="2800" dirty="0"/>
              <a:t>优先级比较？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                  num1 op1 num2如何实现？    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B6FD43-B99A-452E-B295-93EBBD248C2B}"/>
              </a:ext>
            </a:extLst>
          </p:cNvPr>
          <p:cNvSpPr txBox="1"/>
          <p:nvPr/>
        </p:nvSpPr>
        <p:spPr>
          <a:xfrm>
            <a:off x="6444208" y="1703957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map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容器或二维数组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372666-4903-4680-B772-78AB39161408}"/>
              </a:ext>
            </a:extLst>
          </p:cNvPr>
          <p:cNvSpPr txBox="1"/>
          <p:nvPr/>
        </p:nvSpPr>
        <p:spPr>
          <a:xfrm>
            <a:off x="5613783" y="1147683"/>
            <a:ext cx="382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stringstream,stod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B57F2B-20F6-B651-BF9D-2AF83187D4E4}"/>
              </a:ext>
            </a:extLst>
          </p:cNvPr>
          <p:cNvSpPr txBox="1"/>
          <p:nvPr/>
        </p:nvSpPr>
        <p:spPr>
          <a:xfrm>
            <a:off x="6300192" y="222436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自定义计算函数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E2230F4-B390-99D8-D63A-FC793FF06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表达式求值实现</a:t>
            </a:r>
          </a:p>
        </p:txBody>
      </p:sp>
    </p:spTree>
    <p:extLst>
      <p:ext uri="{BB962C8B-B14F-4D97-AF65-F5344CB8AC3E}">
        <p14:creationId xmlns:p14="http://schemas.microsoft.com/office/powerpoint/2010/main" val="3883563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3">
            <a:extLst>
              <a:ext uri="{FF2B5EF4-FFF2-40B4-BE49-F238E27FC236}">
                <a16:creationId xmlns:a16="http://schemas.microsoft.com/office/drawing/2014/main" id="{2ADFEE91-1D02-41B7-A3C2-E6CAFF392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354F384E-BEDA-4A2B-9127-A067B24FE53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38</a:t>
            </a:fld>
            <a:endParaRPr lang="en-US" altLang="zh-CN" sz="2400"/>
          </a:p>
        </p:txBody>
      </p:sp>
      <p:sp>
        <p:nvSpPr>
          <p:cNvPr id="67589" name="矩形 1">
            <a:extLst>
              <a:ext uri="{FF2B5EF4-FFF2-40B4-BE49-F238E27FC236}">
                <a16:creationId xmlns:a16="http://schemas.microsoft.com/office/drawing/2014/main" id="{6905E63C-4FBE-431B-9B9B-4A9B4397F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198" y="1268760"/>
            <a:ext cx="985144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2800" i="0" dirty="0"/>
              <a:t>运算符优先级</a:t>
            </a:r>
            <a:endParaRPr lang="en-US" altLang="zh-CN" sz="2800" i="0" dirty="0"/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1</a:t>
            </a:r>
            <a:r>
              <a:rPr lang="zh-CN" altLang="en-US" sz="2800" b="0" i="0" dirty="0">
                <a:latin typeface="+mn-ea"/>
                <a:ea typeface="+mn-ea"/>
              </a:rPr>
              <a:t>）运算符写入数组，表</a:t>
            </a:r>
            <a:r>
              <a:rPr lang="en-US" altLang="zh-CN" sz="2800" b="0" i="0" dirty="0">
                <a:latin typeface="+mn-ea"/>
                <a:ea typeface="+mn-ea"/>
              </a:rPr>
              <a:t>3.1</a:t>
            </a:r>
            <a:r>
              <a:rPr lang="zh-CN" altLang="en-US" sz="2800" b="0" i="0" dirty="0">
                <a:latin typeface="+mn-ea"/>
                <a:ea typeface="+mn-ea"/>
              </a:rPr>
              <a:t>写入二维数组。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  </a:t>
            </a:r>
            <a:r>
              <a:rPr lang="zh-CN" altLang="en-US" sz="2800" b="0" i="0" dirty="0">
                <a:latin typeface="+mn-ea"/>
                <a:ea typeface="+mn-ea"/>
              </a:rPr>
              <a:t>通过运算符下标访问二维数组对应元素，得到</a:t>
            </a:r>
            <a:r>
              <a:rPr lang="en-US" altLang="zh-CN" sz="2800" b="0" i="0" dirty="0">
                <a:latin typeface="+mn-ea"/>
                <a:ea typeface="+mn-ea"/>
              </a:rPr>
              <a:t>&lt;,&gt;,=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5A8F1DC8-B5E2-4F44-FECA-00393D280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表达式求值实现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73E118-15BC-A056-2E47-A62DF70799FA}"/>
              </a:ext>
            </a:extLst>
          </p:cNvPr>
          <p:cNvSpPr txBox="1"/>
          <p:nvPr/>
        </p:nvSpPr>
        <p:spPr>
          <a:xfrm>
            <a:off x="647056" y="2708920"/>
            <a:ext cx="849694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运算符集</a:t>
            </a:r>
            <a:endParaRPr lang="zh-CN" altLang="en-US" sz="24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267F99"/>
                </a:solidFill>
                <a:effectLst/>
                <a:latin typeface="+mn-ea"/>
                <a:ea typeface="+mn-ea"/>
              </a:rPr>
              <a:t>string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op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= </a:t>
            </a:r>
            <a:r>
              <a:rPr lang="en-US" altLang="zh-CN" sz="2400" b="0" i="0" dirty="0">
                <a:solidFill>
                  <a:srgbClr val="A31515"/>
                </a:solidFill>
                <a:effectLst/>
                <a:latin typeface="+mn-ea"/>
                <a:ea typeface="+mn-ea"/>
              </a:rPr>
              <a:t>"+-*/()#"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;</a:t>
            </a:r>
          </a:p>
          <a:p>
            <a:b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</a:br>
            <a:r>
              <a:rPr lang="en-US" altLang="zh-CN" sz="24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运算符优先级</a:t>
            </a:r>
            <a:endParaRPr lang="zh-CN" altLang="en-US" sz="24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267F99"/>
                </a:solidFill>
                <a:effectLst/>
                <a:latin typeface="+mn-ea"/>
                <a:ea typeface="+mn-ea"/>
              </a:rPr>
              <a:t>string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opprority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[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latin typeface="+mn-ea"/>
                <a:ea typeface="+mn-ea"/>
              </a:rPr>
              <a:t>7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] = {</a:t>
            </a:r>
            <a:r>
              <a:rPr lang="en-US" altLang="zh-CN" sz="2400" b="0" i="0" dirty="0">
                <a:solidFill>
                  <a:srgbClr val="A31515"/>
                </a:solidFill>
                <a:effectLst/>
                <a:latin typeface="+mn-ea"/>
                <a:ea typeface="+mn-ea"/>
              </a:rPr>
              <a:t>"&gt;&gt;&lt;&lt;&lt;&gt;&gt;"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</a:t>
            </a:r>
            <a:r>
              <a:rPr lang="en-US" altLang="zh-CN" sz="2400" b="0" i="0" dirty="0">
                <a:solidFill>
                  <a:srgbClr val="A31515"/>
                </a:solidFill>
                <a:effectLst/>
                <a:latin typeface="+mn-ea"/>
                <a:ea typeface="+mn-ea"/>
              </a:rPr>
              <a:t>"&gt;&gt;&lt;&lt;&lt;&gt;&gt;"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</a:t>
            </a:r>
            <a:r>
              <a:rPr lang="en-US" altLang="zh-CN" sz="2400" b="0" i="0" dirty="0">
                <a:solidFill>
                  <a:srgbClr val="A31515"/>
                </a:solidFill>
                <a:effectLst/>
                <a:latin typeface="+mn-ea"/>
                <a:ea typeface="+mn-ea"/>
              </a:rPr>
              <a:t>"&gt;&gt;&gt;&gt;&lt;&gt;&gt;"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</a:t>
            </a:r>
            <a:r>
              <a:rPr lang="en-US" altLang="zh-CN" sz="2400" b="0" i="0" dirty="0">
                <a:solidFill>
                  <a:srgbClr val="A31515"/>
                </a:solidFill>
                <a:effectLst/>
                <a:latin typeface="+mn-ea"/>
                <a:ea typeface="+mn-ea"/>
              </a:rPr>
              <a:t>"&gt;&gt;&gt;&gt;&lt;&gt;&gt;"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                </a:t>
            </a:r>
            <a:r>
              <a:rPr lang="en-US" altLang="zh-CN" sz="2400" b="0" i="0" dirty="0">
                <a:solidFill>
                  <a:srgbClr val="A31515"/>
                </a:solidFill>
                <a:effectLst/>
                <a:latin typeface="+mn-ea"/>
                <a:ea typeface="+mn-ea"/>
              </a:rPr>
              <a:t>"&lt;&lt;&lt;&lt;&lt;= "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</a:t>
            </a:r>
            <a:r>
              <a:rPr lang="en-US" altLang="zh-CN" sz="2400" b="0" i="0" dirty="0">
                <a:solidFill>
                  <a:srgbClr val="A31515"/>
                </a:solidFill>
                <a:effectLst/>
                <a:latin typeface="+mn-ea"/>
                <a:ea typeface="+mn-ea"/>
              </a:rPr>
              <a:t>"&gt;&gt;&gt;&gt; &gt;&gt;"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</a:t>
            </a:r>
            <a:r>
              <a:rPr lang="en-US" altLang="zh-CN" sz="2400" b="0" i="0" dirty="0">
                <a:solidFill>
                  <a:srgbClr val="A31515"/>
                </a:solidFill>
                <a:effectLst/>
                <a:latin typeface="+mn-ea"/>
                <a:ea typeface="+mn-ea"/>
              </a:rPr>
              <a:t>"&lt;&lt;&lt;&lt;&lt; ="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};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91AB77-23E8-6D1D-0FC6-5AD9235FD704}"/>
              </a:ext>
            </a:extLst>
          </p:cNvPr>
          <p:cNvSpPr txBox="1"/>
          <p:nvPr/>
        </p:nvSpPr>
        <p:spPr>
          <a:xfrm>
            <a:off x="755576" y="5532119"/>
            <a:ext cx="80455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left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=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op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latin typeface="+mn-ea"/>
                <a:ea typeface="+mn-ea"/>
              </a:rPr>
              <a:t>find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opleft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);</a:t>
            </a:r>
          </a:p>
          <a:p>
            <a:r>
              <a:rPr lang="en-US" altLang="zh-CN" sz="24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right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=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op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latin typeface="+mn-ea"/>
                <a:ea typeface="+mn-ea"/>
              </a:rPr>
              <a:t>find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exp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[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i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]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);</a:t>
            </a:r>
          </a:p>
          <a:p>
            <a:r>
              <a:rPr lang="en-US" altLang="zh-CN" sz="2400" b="0" i="0" dirty="0">
                <a:solidFill>
                  <a:srgbClr val="AF00DB"/>
                </a:solidFill>
                <a:effectLst/>
                <a:latin typeface="+mn-ea"/>
                <a:ea typeface="+mn-ea"/>
              </a:rPr>
              <a:t>if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(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opprority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[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left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]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[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right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]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== </a:t>
            </a:r>
            <a:r>
              <a:rPr lang="en-US" altLang="zh-CN" sz="2400" b="0" i="0" dirty="0">
                <a:solidFill>
                  <a:srgbClr val="A31515"/>
                </a:solidFill>
                <a:effectLst/>
                <a:latin typeface="+mn-ea"/>
                <a:ea typeface="+mn-ea"/>
              </a:rPr>
              <a:t>'&gt;'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1002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3">
            <a:extLst>
              <a:ext uri="{FF2B5EF4-FFF2-40B4-BE49-F238E27FC236}">
                <a16:creationId xmlns:a16="http://schemas.microsoft.com/office/drawing/2014/main" id="{2ADFEE91-1D02-41B7-A3C2-E6CAFF392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354F384E-BEDA-4A2B-9127-A067B24FE53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39</a:t>
            </a:fld>
            <a:endParaRPr lang="en-US" altLang="zh-CN" sz="2400"/>
          </a:p>
        </p:txBody>
      </p:sp>
      <p:sp>
        <p:nvSpPr>
          <p:cNvPr id="67589" name="矩形 1">
            <a:extLst>
              <a:ext uri="{FF2B5EF4-FFF2-40B4-BE49-F238E27FC236}">
                <a16:creationId xmlns:a16="http://schemas.microsoft.com/office/drawing/2014/main" id="{6905E63C-4FBE-431B-9B9B-4A9B4397F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199" y="1268760"/>
            <a:ext cx="85788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2800" i="0" dirty="0"/>
              <a:t>运算符优先级</a:t>
            </a:r>
            <a:r>
              <a:rPr lang="en-US" altLang="zh-CN" sz="2800" b="0" i="0" dirty="0">
                <a:latin typeface="+mn-ea"/>
                <a:ea typeface="+mn-ea"/>
              </a:rPr>
              <a:t> 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5A8F1DC8-B5E2-4F44-FECA-00393D280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表达式求值实现</a:t>
            </a: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C0F68D98-B588-C2E8-29E2-26D92C06C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635" y="1814929"/>
            <a:ext cx="85788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2) </a:t>
            </a:r>
            <a:r>
              <a:rPr lang="zh-CN" altLang="en-US" sz="2800" b="0" i="0" dirty="0">
                <a:latin typeface="+mn-ea"/>
                <a:ea typeface="+mn-ea"/>
              </a:rPr>
              <a:t>使用</a:t>
            </a:r>
            <a:r>
              <a:rPr lang="en-US" altLang="zh-CN" sz="2800" b="0" i="0" dirty="0">
                <a:latin typeface="+mn-ea"/>
                <a:ea typeface="+mn-ea"/>
              </a:rPr>
              <a:t>map</a:t>
            </a:r>
            <a:r>
              <a:rPr lang="zh-CN" altLang="en-US" sz="2800" b="0" i="0" dirty="0">
                <a:latin typeface="+mn-ea"/>
                <a:ea typeface="+mn-ea"/>
              </a:rPr>
              <a:t>容器存储运算符优先级。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49F120-5610-7A71-6D85-58B368323AF1}"/>
              </a:ext>
            </a:extLst>
          </p:cNvPr>
          <p:cNvSpPr txBox="1"/>
          <p:nvPr/>
        </p:nvSpPr>
        <p:spPr>
          <a:xfrm>
            <a:off x="1024360" y="3004759"/>
            <a:ext cx="75608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// </a:t>
            </a:r>
            <a:r>
              <a:rPr lang="zh-CN" altLang="en-US" sz="28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运算符优先级</a:t>
            </a:r>
            <a:endParaRPr lang="zh-CN" altLang="en-US" sz="28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r>
              <a:rPr lang="en-US" altLang="zh-CN" sz="2800" b="0" i="0" dirty="0">
                <a:solidFill>
                  <a:srgbClr val="267F99"/>
                </a:solidFill>
                <a:effectLst/>
                <a:latin typeface="+mn-ea"/>
                <a:ea typeface="+mn-ea"/>
              </a:rPr>
              <a:t>map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&lt;</a:t>
            </a:r>
            <a:r>
              <a:rPr lang="en-US" altLang="zh-CN" sz="28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char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 </a:t>
            </a:r>
            <a:r>
              <a:rPr lang="en-US" altLang="zh-CN" sz="28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int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&gt; </a:t>
            </a:r>
            <a:r>
              <a:rPr lang="en-US" altLang="zh-CN" sz="28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opmap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{{</a:t>
            </a:r>
            <a:r>
              <a:rPr lang="en-US" altLang="zh-CN" sz="2800" b="0" i="0" dirty="0">
                <a:solidFill>
                  <a:srgbClr val="A31515"/>
                </a:solidFill>
                <a:effectLst/>
                <a:latin typeface="+mn-ea"/>
                <a:ea typeface="+mn-ea"/>
              </a:rPr>
              <a:t>'#'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 </a:t>
            </a:r>
            <a:r>
              <a:rPr lang="en-US" altLang="zh-CN" sz="2800" b="0" i="0" dirty="0">
                <a:solidFill>
                  <a:srgbClr val="098658"/>
                </a:solidFill>
                <a:effectLst/>
                <a:latin typeface="+mn-ea"/>
                <a:ea typeface="+mn-ea"/>
              </a:rPr>
              <a:t>0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}, {</a:t>
            </a:r>
            <a:r>
              <a:rPr lang="en-US" altLang="zh-CN" sz="2800" b="0" i="0" dirty="0">
                <a:solidFill>
                  <a:srgbClr val="A31515"/>
                </a:solidFill>
                <a:effectLst/>
                <a:latin typeface="+mn-ea"/>
                <a:ea typeface="+mn-ea"/>
              </a:rPr>
              <a:t>'+'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 </a:t>
            </a:r>
            <a:r>
              <a:rPr lang="en-US" altLang="zh-CN" sz="2800" b="0" i="0" dirty="0">
                <a:solidFill>
                  <a:srgbClr val="098658"/>
                </a:solidFill>
                <a:effectLst/>
                <a:latin typeface="+mn-ea"/>
                <a:ea typeface="+mn-ea"/>
              </a:rPr>
              <a:t>2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}, {</a:t>
            </a:r>
            <a:r>
              <a:rPr lang="en-US" altLang="zh-CN" sz="2800" b="0" i="0" dirty="0">
                <a:solidFill>
                  <a:srgbClr val="A31515"/>
                </a:solidFill>
                <a:effectLst/>
                <a:latin typeface="+mn-ea"/>
                <a:ea typeface="+mn-ea"/>
              </a:rPr>
              <a:t>'-'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 </a:t>
            </a:r>
            <a:r>
              <a:rPr lang="en-US" altLang="zh-CN" sz="2800" b="0" i="0" dirty="0">
                <a:solidFill>
                  <a:srgbClr val="098658"/>
                </a:solidFill>
                <a:effectLst/>
                <a:latin typeface="+mn-ea"/>
                <a:ea typeface="+mn-ea"/>
              </a:rPr>
              <a:t>2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}, {</a:t>
            </a:r>
            <a:r>
              <a:rPr lang="en-US" altLang="zh-CN" sz="2800" b="0" i="0" dirty="0">
                <a:solidFill>
                  <a:srgbClr val="A31515"/>
                </a:solidFill>
                <a:effectLst/>
                <a:latin typeface="+mn-ea"/>
                <a:ea typeface="+mn-ea"/>
              </a:rPr>
              <a:t>'*'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 </a:t>
            </a:r>
            <a:r>
              <a:rPr lang="en-US" altLang="zh-CN" sz="2800" b="0" i="0" dirty="0">
                <a:solidFill>
                  <a:srgbClr val="098658"/>
                </a:solidFill>
                <a:effectLst/>
                <a:latin typeface="+mn-ea"/>
                <a:ea typeface="+mn-ea"/>
              </a:rPr>
              <a:t>3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}, {</a:t>
            </a:r>
            <a:r>
              <a:rPr lang="en-US" altLang="zh-CN" sz="2800" b="0" i="0" dirty="0">
                <a:solidFill>
                  <a:srgbClr val="A31515"/>
                </a:solidFill>
                <a:effectLst/>
                <a:latin typeface="+mn-ea"/>
                <a:ea typeface="+mn-ea"/>
              </a:rPr>
              <a:t>'/'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 </a:t>
            </a:r>
            <a:r>
              <a:rPr lang="en-US" altLang="zh-CN" sz="2800" b="0" i="0" dirty="0">
                <a:solidFill>
                  <a:srgbClr val="098658"/>
                </a:solidFill>
                <a:effectLst/>
                <a:latin typeface="+mn-ea"/>
                <a:ea typeface="+mn-ea"/>
              </a:rPr>
              <a:t>3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}, {</a:t>
            </a:r>
            <a:r>
              <a:rPr lang="en-US" altLang="zh-CN" sz="2800" b="0" i="0" dirty="0">
                <a:solidFill>
                  <a:srgbClr val="A31515"/>
                </a:solidFill>
                <a:effectLst/>
                <a:latin typeface="+mn-ea"/>
                <a:ea typeface="+mn-ea"/>
              </a:rPr>
              <a:t>'('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 </a:t>
            </a:r>
            <a:r>
              <a:rPr lang="en-US" altLang="zh-CN" sz="2800" b="0" i="0" dirty="0">
                <a:solidFill>
                  <a:srgbClr val="098658"/>
                </a:solidFill>
                <a:effectLst/>
                <a:latin typeface="+mn-ea"/>
                <a:ea typeface="+mn-ea"/>
              </a:rPr>
              <a:t>1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}, {</a:t>
            </a:r>
            <a:r>
              <a:rPr lang="en-US" altLang="zh-CN" sz="2800" b="0" i="0" dirty="0">
                <a:solidFill>
                  <a:srgbClr val="A31515"/>
                </a:solidFill>
                <a:effectLst/>
                <a:latin typeface="+mn-ea"/>
                <a:ea typeface="+mn-ea"/>
              </a:rPr>
              <a:t>')'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 </a:t>
            </a:r>
            <a:r>
              <a:rPr lang="en-US" altLang="zh-CN" sz="2800" b="0" i="0" dirty="0">
                <a:solidFill>
                  <a:srgbClr val="098658"/>
                </a:solidFill>
                <a:effectLst/>
                <a:latin typeface="+mn-ea"/>
                <a:ea typeface="+mn-ea"/>
              </a:rPr>
              <a:t>1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}};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8A0975-AADE-38DA-AA5C-4BBA7335B997}"/>
              </a:ext>
            </a:extLst>
          </p:cNvPr>
          <p:cNvSpPr txBox="1"/>
          <p:nvPr/>
        </p:nvSpPr>
        <p:spPr>
          <a:xfrm>
            <a:off x="1024360" y="2356514"/>
            <a:ext cx="4668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AF00DB"/>
                </a:solidFill>
                <a:effectLst/>
                <a:latin typeface="+mn-ea"/>
                <a:ea typeface="+mn-ea"/>
              </a:rPr>
              <a:t>#include</a:t>
            </a:r>
            <a:r>
              <a:rPr lang="en-US" altLang="zh-CN" sz="28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800" b="0" i="0" dirty="0">
                <a:solidFill>
                  <a:srgbClr val="A31515"/>
                </a:solidFill>
                <a:effectLst/>
                <a:latin typeface="+mn-ea"/>
                <a:ea typeface="+mn-ea"/>
              </a:rPr>
              <a:t>&lt;map&gt;</a:t>
            </a:r>
            <a:endParaRPr lang="en-US" altLang="zh-CN" sz="28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44386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>
            <a:extLst>
              <a:ext uri="{FF2B5EF4-FFF2-40B4-BE49-F238E27FC236}">
                <a16:creationId xmlns:a16="http://schemas.microsoft.com/office/drawing/2014/main" id="{9BA2AA16-634E-4247-8DB8-D01508FA4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BD4C7CB6-3298-49FD-9F8A-0EB42008E3F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</a:t>
            </a:fld>
            <a:endParaRPr lang="en-US" altLang="zh-CN" sz="2400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33AD1026-A872-43D5-80D9-DA3266C47BD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2462" y="1224186"/>
            <a:ext cx="5257800" cy="2023269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栈的存储结构主要有两种：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顺序栈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链式栈</a:t>
            </a:r>
          </a:p>
        </p:txBody>
      </p:sp>
      <p:grpSp>
        <p:nvGrpSpPr>
          <p:cNvPr id="8199" name="Group 7">
            <a:extLst>
              <a:ext uri="{FF2B5EF4-FFF2-40B4-BE49-F238E27FC236}">
                <a16:creationId xmlns:a16="http://schemas.microsoft.com/office/drawing/2014/main" id="{310E87F8-2DEC-4415-A364-BFE6A7862221}"/>
              </a:ext>
            </a:extLst>
          </p:cNvPr>
          <p:cNvGrpSpPr>
            <a:grpSpLocks/>
          </p:cNvGrpSpPr>
          <p:nvPr/>
        </p:nvGrpSpPr>
        <p:grpSpPr bwMode="auto">
          <a:xfrm>
            <a:off x="2734637" y="3170907"/>
            <a:ext cx="2209800" cy="3071813"/>
            <a:chOff x="0" y="0"/>
            <a:chExt cx="1392" cy="1935"/>
          </a:xfrm>
        </p:grpSpPr>
        <p:sp>
          <p:nvSpPr>
            <p:cNvPr id="8248" name="Rectangle 8">
              <a:extLst>
                <a:ext uri="{FF2B5EF4-FFF2-40B4-BE49-F238E27FC236}">
                  <a16:creationId xmlns:a16="http://schemas.microsoft.com/office/drawing/2014/main" id="{BF3566C0-9161-44ED-9147-A9B12AF08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718"/>
              <a:ext cx="613" cy="1159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8249" name="Text Box 9">
              <a:extLst>
                <a:ext uri="{FF2B5EF4-FFF2-40B4-BE49-F238E27FC236}">
                  <a16:creationId xmlns:a16="http://schemas.microsoft.com/office/drawing/2014/main" id="{82B60AC8-D148-4E84-AAD5-CC47D2886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" y="1645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i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250" name="Line 10">
              <a:extLst>
                <a:ext uri="{FF2B5EF4-FFF2-40B4-BE49-F238E27FC236}">
                  <a16:creationId xmlns:a16="http://schemas.microsoft.com/office/drawing/2014/main" id="{6EA4F5FE-49A6-47F3-85F0-AAB1E8AFA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1643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1" name="Line 11">
              <a:extLst>
                <a:ext uri="{FF2B5EF4-FFF2-40B4-BE49-F238E27FC236}">
                  <a16:creationId xmlns:a16="http://schemas.microsoft.com/office/drawing/2014/main" id="{A01700A6-0B1A-424F-828E-C61E77820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883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2" name="Line 12">
              <a:extLst>
                <a:ext uri="{FF2B5EF4-FFF2-40B4-BE49-F238E27FC236}">
                  <a16:creationId xmlns:a16="http://schemas.microsoft.com/office/drawing/2014/main" id="{E9EF1448-065B-429A-A241-574E873BB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1124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3" name="Line 13">
              <a:extLst>
                <a:ext uri="{FF2B5EF4-FFF2-40B4-BE49-F238E27FC236}">
                  <a16:creationId xmlns:a16="http://schemas.microsoft.com/office/drawing/2014/main" id="{609AFDFE-6F53-411A-9B6C-A55A44380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1363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4" name="Line 14">
              <a:extLst>
                <a:ext uri="{FF2B5EF4-FFF2-40B4-BE49-F238E27FC236}">
                  <a16:creationId xmlns:a16="http://schemas.microsoft.com/office/drawing/2014/main" id="{D746E8F4-ACC9-40EB-865A-275800413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" y="796"/>
              <a:ext cx="1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5" name="Line 15">
              <a:extLst>
                <a:ext uri="{FF2B5EF4-FFF2-40B4-BE49-F238E27FC236}">
                  <a16:creationId xmlns:a16="http://schemas.microsoft.com/office/drawing/2014/main" id="{AA55DDDC-8BBB-4AED-9676-AEEF4E674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" y="1809"/>
              <a:ext cx="1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6" name="Text Box 16">
              <a:extLst>
                <a:ext uri="{FF2B5EF4-FFF2-40B4-BE49-F238E27FC236}">
                  <a16:creationId xmlns:a16="http://schemas.microsoft.com/office/drawing/2014/main" id="{FF713C8B-D603-4C2A-ABF9-6316DF443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" y="710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top</a:t>
              </a:r>
            </a:p>
          </p:txBody>
        </p:sp>
        <p:sp>
          <p:nvSpPr>
            <p:cNvPr id="8257" name="Text Box 17">
              <a:extLst>
                <a:ext uri="{FF2B5EF4-FFF2-40B4-BE49-F238E27FC236}">
                  <a16:creationId xmlns:a16="http://schemas.microsoft.com/office/drawing/2014/main" id="{3FA1D162-4658-4040-AB5B-C2A88ADF8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685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base</a:t>
              </a:r>
            </a:p>
          </p:txBody>
        </p:sp>
        <p:sp>
          <p:nvSpPr>
            <p:cNvPr id="8258" name="Freeform 18">
              <a:extLst>
                <a:ext uri="{FF2B5EF4-FFF2-40B4-BE49-F238E27FC236}">
                  <a16:creationId xmlns:a16="http://schemas.microsoft.com/office/drawing/2014/main" id="{CDCE6426-CE61-4953-A28B-DEBDA35E1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" y="250"/>
              <a:ext cx="286" cy="468"/>
            </a:xfrm>
            <a:custGeom>
              <a:avLst/>
              <a:gdLst>
                <a:gd name="T0" fmla="*/ 1 w 432"/>
                <a:gd name="T1" fmla="*/ 32 h 576"/>
                <a:gd name="T2" fmla="*/ 1 w 432"/>
                <a:gd name="T3" fmla="*/ 11 h 576"/>
                <a:gd name="T4" fmla="*/ 0 w 432"/>
                <a:gd name="T5" fmla="*/ 0 h 576"/>
                <a:gd name="T6" fmla="*/ 0 60000 65536"/>
                <a:gd name="T7" fmla="*/ 0 60000 65536"/>
                <a:gd name="T8" fmla="*/ 0 60000 65536"/>
                <a:gd name="T9" fmla="*/ 0 w 432"/>
                <a:gd name="T10" fmla="*/ 0 h 576"/>
                <a:gd name="T11" fmla="*/ 432 w 43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576">
                  <a:moveTo>
                    <a:pt x="432" y="576"/>
                  </a:moveTo>
                  <a:cubicBezTo>
                    <a:pt x="396" y="432"/>
                    <a:pt x="360" y="288"/>
                    <a:pt x="288" y="192"/>
                  </a:cubicBezTo>
                  <a:cubicBezTo>
                    <a:pt x="216" y="96"/>
                    <a:pt x="56" y="40"/>
                    <a:pt x="0" y="0"/>
                  </a:cubicBezTo>
                </a:path>
              </a:pathLst>
            </a:custGeom>
            <a:noFill/>
            <a:ln w="31750" cmpd="sng">
              <a:solidFill>
                <a:srgbClr val="8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9" name="Freeform 19">
              <a:extLst>
                <a:ext uri="{FF2B5EF4-FFF2-40B4-BE49-F238E27FC236}">
                  <a16:creationId xmlns:a16="http://schemas.microsoft.com/office/drawing/2014/main" id="{E6ABF7CE-ED3D-40B2-AF0F-930CB56D2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" y="250"/>
              <a:ext cx="190" cy="468"/>
            </a:xfrm>
            <a:custGeom>
              <a:avLst/>
              <a:gdLst>
                <a:gd name="T0" fmla="*/ 0 w 288"/>
                <a:gd name="T1" fmla="*/ 32 h 576"/>
                <a:gd name="T2" fmla="*/ 1 w 288"/>
                <a:gd name="T3" fmla="*/ 19 h 576"/>
                <a:gd name="T4" fmla="*/ 1 w 288"/>
                <a:gd name="T5" fmla="*/ 0 h 576"/>
                <a:gd name="T6" fmla="*/ 0 60000 65536"/>
                <a:gd name="T7" fmla="*/ 0 60000 65536"/>
                <a:gd name="T8" fmla="*/ 0 60000 65536"/>
                <a:gd name="T9" fmla="*/ 0 w 288"/>
                <a:gd name="T10" fmla="*/ 0 h 576"/>
                <a:gd name="T11" fmla="*/ 288 w 28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576">
                  <a:moveTo>
                    <a:pt x="0" y="576"/>
                  </a:moveTo>
                  <a:cubicBezTo>
                    <a:pt x="0" y="504"/>
                    <a:pt x="0" y="432"/>
                    <a:pt x="48" y="336"/>
                  </a:cubicBezTo>
                  <a:cubicBezTo>
                    <a:pt x="96" y="240"/>
                    <a:pt x="240" y="56"/>
                    <a:pt x="288" y="0"/>
                  </a:cubicBezTo>
                </a:path>
              </a:pathLst>
            </a:custGeom>
            <a:noFill/>
            <a:ln w="34925" cmpd="sng">
              <a:solidFill>
                <a:srgbClr val="8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0" name="Text Box 20">
              <a:extLst>
                <a:ext uri="{FF2B5EF4-FFF2-40B4-BE49-F238E27FC236}">
                  <a16:creationId xmlns:a16="http://schemas.microsoft.com/office/drawing/2014/main" id="{264D1501-F829-4163-BEB3-C3F627A9B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" y="679"/>
              <a:ext cx="316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61" name="Text Box 21">
              <a:extLst>
                <a:ext uri="{FF2B5EF4-FFF2-40B4-BE49-F238E27FC236}">
                  <a16:creationId xmlns:a16="http://schemas.microsoft.com/office/drawing/2014/main" id="{9DEC8E78-1F24-45E5-B6E2-66390A10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" y="0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进栈</a:t>
              </a:r>
            </a:p>
          </p:txBody>
        </p:sp>
        <p:sp>
          <p:nvSpPr>
            <p:cNvPr id="8262" name="Text Box 22">
              <a:extLst>
                <a:ext uri="{FF2B5EF4-FFF2-40B4-BE49-F238E27FC236}">
                  <a16:creationId xmlns:a16="http://schemas.microsoft.com/office/drawing/2014/main" id="{386D08E9-09CC-42CD-A9E4-4A637B986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" y="9"/>
              <a:ext cx="5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  出栈</a:t>
              </a:r>
            </a:p>
          </p:txBody>
        </p:sp>
      </p:grpSp>
      <p:grpSp>
        <p:nvGrpSpPr>
          <p:cNvPr id="8200" name="Group 23">
            <a:extLst>
              <a:ext uri="{FF2B5EF4-FFF2-40B4-BE49-F238E27FC236}">
                <a16:creationId xmlns:a16="http://schemas.microsoft.com/office/drawing/2014/main" id="{82844311-7A18-410A-B7AF-1324CBE21CE0}"/>
              </a:ext>
            </a:extLst>
          </p:cNvPr>
          <p:cNvGrpSpPr>
            <a:grpSpLocks/>
          </p:cNvGrpSpPr>
          <p:nvPr/>
        </p:nvGrpSpPr>
        <p:grpSpPr bwMode="auto">
          <a:xfrm>
            <a:off x="6000135" y="3170907"/>
            <a:ext cx="2416175" cy="3103563"/>
            <a:chOff x="0" y="0"/>
            <a:chExt cx="1522" cy="1955"/>
          </a:xfrm>
        </p:grpSpPr>
        <p:sp>
          <p:nvSpPr>
            <p:cNvPr id="8225" name="Text Box 25">
              <a:extLst>
                <a:ext uri="{FF2B5EF4-FFF2-40B4-BE49-F238E27FC236}">
                  <a16:creationId xmlns:a16="http://schemas.microsoft.com/office/drawing/2014/main" id="{4AC7D14B-A85E-4E14-B468-5983069D8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40"/>
              <a:ext cx="2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top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8226" name="Line 26">
              <a:extLst>
                <a:ext uri="{FF2B5EF4-FFF2-40B4-BE49-F238E27FC236}">
                  <a16:creationId xmlns:a16="http://schemas.microsoft.com/office/drawing/2014/main" id="{ED6A281A-3B9D-4839-8F76-9B718FB0A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" y="391"/>
              <a:ext cx="1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27" name="Rectangle 27">
              <a:extLst>
                <a:ext uri="{FF2B5EF4-FFF2-40B4-BE49-F238E27FC236}">
                  <a16:creationId xmlns:a16="http://schemas.microsoft.com/office/drawing/2014/main" id="{9A3053C5-D97C-4931-B95B-FD11FA708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" y="332"/>
              <a:ext cx="426" cy="177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lIns="0" rIns="0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8228" name="Line 28">
              <a:extLst>
                <a:ext uri="{FF2B5EF4-FFF2-40B4-BE49-F238E27FC236}">
                  <a16:creationId xmlns:a16="http://schemas.microsoft.com/office/drawing/2014/main" id="{02F03720-EEB6-4AF8-9DB2-409AB098A3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7" y="332"/>
              <a:ext cx="0" cy="177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29" name="Line 29">
              <a:extLst>
                <a:ext uri="{FF2B5EF4-FFF2-40B4-BE49-F238E27FC236}">
                  <a16:creationId xmlns:a16="http://schemas.microsoft.com/office/drawing/2014/main" id="{FC6EFE66-5149-46B0-93D2-9FEC69C94F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7" y="273"/>
              <a:ext cx="71" cy="59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30" name="Rectangle 30">
              <a:extLst>
                <a:ext uri="{FF2B5EF4-FFF2-40B4-BE49-F238E27FC236}">
                  <a16:creationId xmlns:a16="http://schemas.microsoft.com/office/drawing/2014/main" id="{2BA24367-1E07-44F3-BDE0-F429DBA94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" y="716"/>
              <a:ext cx="427" cy="177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lIns="0" rIns="0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8231" name="Line 31">
              <a:extLst>
                <a:ext uri="{FF2B5EF4-FFF2-40B4-BE49-F238E27FC236}">
                  <a16:creationId xmlns:a16="http://schemas.microsoft.com/office/drawing/2014/main" id="{A6D06C9A-B85E-40E4-8F58-D303287F5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716"/>
              <a:ext cx="0" cy="177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32" name="Line 32">
              <a:extLst>
                <a:ext uri="{FF2B5EF4-FFF2-40B4-BE49-F238E27FC236}">
                  <a16:creationId xmlns:a16="http://schemas.microsoft.com/office/drawing/2014/main" id="{FD0DAA07-3505-4FE6-99D2-149A109A3C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2" y="657"/>
              <a:ext cx="71" cy="59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33" name="Rectangle 33">
              <a:extLst>
                <a:ext uri="{FF2B5EF4-FFF2-40B4-BE49-F238E27FC236}">
                  <a16:creationId xmlns:a16="http://schemas.microsoft.com/office/drawing/2014/main" id="{2EEFCBD8-5645-41E9-82E1-6184605D0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" y="1099"/>
              <a:ext cx="426" cy="177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lIns="0" rIns="0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8234" name="Line 34">
              <a:extLst>
                <a:ext uri="{FF2B5EF4-FFF2-40B4-BE49-F238E27FC236}">
                  <a16:creationId xmlns:a16="http://schemas.microsoft.com/office/drawing/2014/main" id="{A8889CB7-6296-40F1-9267-8AF08EA39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7" y="1099"/>
              <a:ext cx="0" cy="177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35" name="Line 35">
              <a:extLst>
                <a:ext uri="{FF2B5EF4-FFF2-40B4-BE49-F238E27FC236}">
                  <a16:creationId xmlns:a16="http://schemas.microsoft.com/office/drawing/2014/main" id="{9FE241A3-8FE1-4C7B-B2B2-8F67CC6C94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7" y="1040"/>
              <a:ext cx="71" cy="59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36" name="Rectangle 36">
              <a:extLst>
                <a:ext uri="{FF2B5EF4-FFF2-40B4-BE49-F238E27FC236}">
                  <a16:creationId xmlns:a16="http://schemas.microsoft.com/office/drawing/2014/main" id="{D03481C0-D0F4-487C-8F13-3BA122222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" y="1778"/>
              <a:ext cx="426" cy="177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lIns="0" rIns="0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       </a:t>
              </a:r>
              <a:r>
                <a:rPr lang="zh-CN" altLang="en-US" sz="2000" b="1">
                  <a:latin typeface="Times New Roman" panose="02020603050405020304" pitchFamily="18" charset="0"/>
                </a:rPr>
                <a:t>^</a:t>
              </a:r>
            </a:p>
          </p:txBody>
        </p:sp>
        <p:sp>
          <p:nvSpPr>
            <p:cNvPr id="8237" name="Line 37">
              <a:extLst>
                <a:ext uri="{FF2B5EF4-FFF2-40B4-BE49-F238E27FC236}">
                  <a16:creationId xmlns:a16="http://schemas.microsoft.com/office/drawing/2014/main" id="{0E8EB986-B0FD-49F4-867A-65053B5336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7" y="1778"/>
              <a:ext cx="0" cy="177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38" name="Line 38">
              <a:extLst>
                <a:ext uri="{FF2B5EF4-FFF2-40B4-BE49-F238E27FC236}">
                  <a16:creationId xmlns:a16="http://schemas.microsoft.com/office/drawing/2014/main" id="{C88BF37A-A974-47BE-8C22-061EBB8A2D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7" y="1719"/>
              <a:ext cx="71" cy="59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39" name="Line 39">
              <a:extLst>
                <a:ext uri="{FF2B5EF4-FFF2-40B4-BE49-F238E27FC236}">
                  <a16:creationId xmlns:a16="http://schemas.microsoft.com/office/drawing/2014/main" id="{44C28409-455C-4667-868F-D8C0452E94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512133" flipH="1">
              <a:off x="779" y="577"/>
              <a:ext cx="161" cy="2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40" name="Text Box 40">
              <a:extLst>
                <a:ext uri="{FF2B5EF4-FFF2-40B4-BE49-F238E27FC236}">
                  <a16:creationId xmlns:a16="http://schemas.microsoft.com/office/drawing/2014/main" id="{AD9CA293-63D0-438F-9FD7-D3F03C79C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0"/>
              <a:ext cx="3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8241" name="Text Box 41">
              <a:extLst>
                <a:ext uri="{FF2B5EF4-FFF2-40B4-BE49-F238E27FC236}">
                  <a16:creationId xmlns:a16="http://schemas.microsoft.com/office/drawing/2014/main" id="{18E75608-8394-41FB-8914-F0D94B5A2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0"/>
              <a:ext cx="3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8242" name="Line 42">
              <a:extLst>
                <a:ext uri="{FF2B5EF4-FFF2-40B4-BE49-F238E27FC236}">
                  <a16:creationId xmlns:a16="http://schemas.microsoft.com/office/drawing/2014/main" id="{86E177F7-1249-4615-882E-84500AA0200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512133" flipH="1">
              <a:off x="779" y="931"/>
              <a:ext cx="161" cy="2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43" name="Line 43">
              <a:extLst>
                <a:ext uri="{FF2B5EF4-FFF2-40B4-BE49-F238E27FC236}">
                  <a16:creationId xmlns:a16="http://schemas.microsoft.com/office/drawing/2014/main" id="{12473104-B9E3-4D6F-AD61-28A2F346FCD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512133" flipH="1">
              <a:off x="779" y="1344"/>
              <a:ext cx="161" cy="2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44" name="Line 44">
              <a:extLst>
                <a:ext uri="{FF2B5EF4-FFF2-40B4-BE49-F238E27FC236}">
                  <a16:creationId xmlns:a16="http://schemas.microsoft.com/office/drawing/2014/main" id="{EFF30EE8-0103-469E-B6C2-7E6214F4F16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512133" flipH="1">
              <a:off x="815" y="1669"/>
              <a:ext cx="161" cy="1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45" name="Text Box 45">
              <a:extLst>
                <a:ext uri="{FF2B5EF4-FFF2-40B4-BE49-F238E27FC236}">
                  <a16:creationId xmlns:a16="http://schemas.microsoft.com/office/drawing/2014/main" id="{0CBD6828-88E7-46F3-92E1-04211D630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5" y="1408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246" name="Text Box 46">
              <a:extLst>
                <a:ext uri="{FF2B5EF4-FFF2-40B4-BE49-F238E27FC236}">
                  <a16:creationId xmlns:a16="http://schemas.microsoft.com/office/drawing/2014/main" id="{A4B423FC-2EF0-44C0-A7B0-484691670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680"/>
              <a:ext cx="3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栈底</a:t>
              </a:r>
            </a:p>
          </p:txBody>
        </p:sp>
        <p:sp>
          <p:nvSpPr>
            <p:cNvPr id="8247" name="Text Box 47">
              <a:extLst>
                <a:ext uri="{FF2B5EF4-FFF2-40B4-BE49-F238E27FC236}">
                  <a16:creationId xmlns:a16="http://schemas.microsoft.com/office/drawing/2014/main" id="{BBBF46F1-460F-45B3-AD2F-A34937A33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40"/>
              <a:ext cx="3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栈顶</a:t>
              </a:r>
            </a:p>
          </p:txBody>
        </p:sp>
      </p:grpSp>
      <p:sp>
        <p:nvSpPr>
          <p:cNvPr id="2" name="Text Box 4">
            <a:extLst>
              <a:ext uri="{FF2B5EF4-FFF2-40B4-BE49-F238E27FC236}">
                <a16:creationId xmlns:a16="http://schemas.microsoft.com/office/drawing/2014/main" id="{269FA776-8CB0-4538-A93A-7C90A7D7A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栈的实现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3">
            <a:extLst>
              <a:ext uri="{FF2B5EF4-FFF2-40B4-BE49-F238E27FC236}">
                <a16:creationId xmlns:a16="http://schemas.microsoft.com/office/drawing/2014/main" id="{2ADFEE91-1D02-41B7-A3C2-E6CAFF392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354F384E-BEDA-4A2B-9127-A067B24FE53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40</a:t>
            </a:fld>
            <a:endParaRPr lang="en-US" altLang="zh-CN" sz="2400"/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18B81E57-A984-4166-A7C9-D3DF306E9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1191151"/>
            <a:ext cx="857885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i="0" dirty="0"/>
              <a:t>可以计算：</a:t>
            </a:r>
            <a:endParaRPr lang="en-US" altLang="zh-CN" sz="2800" i="0" dirty="0"/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1</a:t>
            </a:r>
            <a:r>
              <a:rPr lang="zh-CN" altLang="en-US" sz="2800" b="0" i="0" dirty="0">
                <a:latin typeface="+mn-ea"/>
                <a:ea typeface="+mn-ea"/>
              </a:rPr>
              <a:t>）</a:t>
            </a:r>
            <a:r>
              <a:rPr lang="en-US" altLang="zh-CN" sz="2800" b="0" i="0" dirty="0" err="1">
                <a:latin typeface="+mn-ea"/>
                <a:ea typeface="+mn-ea"/>
              </a:rPr>
              <a:t>opmap</a:t>
            </a:r>
            <a:r>
              <a:rPr lang="en-US" altLang="zh-CN" sz="2800" b="0" i="0" dirty="0">
                <a:latin typeface="+mn-ea"/>
                <a:ea typeface="+mn-ea"/>
              </a:rPr>
              <a:t>[op1] 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&gt; </a:t>
            </a:r>
            <a:r>
              <a:rPr lang="en-US" altLang="zh-CN" sz="2800" b="0" i="0" dirty="0" err="1">
                <a:latin typeface="+mn-ea"/>
                <a:ea typeface="+mn-ea"/>
              </a:rPr>
              <a:t>opmap</a:t>
            </a:r>
            <a:r>
              <a:rPr lang="en-US" altLang="zh-CN" sz="2800" b="0" i="0" dirty="0">
                <a:latin typeface="+mn-ea"/>
                <a:ea typeface="+mn-ea"/>
              </a:rPr>
              <a:t>[op2]</a:t>
            </a:r>
            <a:r>
              <a:rPr lang="zh-CN" altLang="en-US" sz="2800" b="0" i="0" dirty="0">
                <a:latin typeface="+mn-ea"/>
                <a:ea typeface="+mn-ea"/>
              </a:rPr>
              <a:t>，但排除：</a:t>
            </a:r>
            <a:r>
              <a:rPr lang="en-US" altLang="zh-CN" sz="2800" b="0" i="0" dirty="0">
                <a:latin typeface="+mn-ea"/>
                <a:ea typeface="+mn-ea"/>
              </a:rPr>
              <a:t>+(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 -(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latin typeface="+mn-ea"/>
                <a:ea typeface="+mn-ea"/>
              </a:rPr>
              <a:t>*(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latin typeface="+mn-ea"/>
                <a:ea typeface="+mn-ea"/>
              </a:rPr>
              <a:t>/(</a:t>
            </a:r>
          </a:p>
          <a:p>
            <a:pPr marL="514350" indent="-51435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arenR" startAt="2"/>
            </a:pPr>
            <a:r>
              <a:rPr lang="en-US" altLang="zh-CN" sz="2800" b="0" i="0" dirty="0" err="1">
                <a:latin typeface="+mn-ea"/>
                <a:ea typeface="+mn-ea"/>
              </a:rPr>
              <a:t>opmap</a:t>
            </a:r>
            <a:r>
              <a:rPr lang="en-US" altLang="zh-CN" sz="2800" b="0" i="0" dirty="0">
                <a:latin typeface="+mn-ea"/>
                <a:ea typeface="+mn-ea"/>
              </a:rPr>
              <a:t>[op1] =  </a:t>
            </a:r>
            <a:r>
              <a:rPr lang="en-US" altLang="zh-CN" sz="2800" b="0" i="0" dirty="0" err="1">
                <a:latin typeface="+mn-ea"/>
                <a:ea typeface="+mn-ea"/>
              </a:rPr>
              <a:t>opmap</a:t>
            </a:r>
            <a:r>
              <a:rPr lang="en-US" altLang="zh-CN" sz="2800" b="0" i="0" dirty="0">
                <a:latin typeface="+mn-ea"/>
                <a:ea typeface="+mn-ea"/>
              </a:rPr>
              <a:t>[op2]</a:t>
            </a:r>
            <a:r>
              <a:rPr lang="zh-CN" altLang="en-US" sz="2800" b="0" i="0" dirty="0">
                <a:latin typeface="+mn-ea"/>
                <a:ea typeface="+mn-ea"/>
              </a:rPr>
              <a:t>，排除</a:t>
            </a:r>
            <a:r>
              <a:rPr lang="zh-CN" altLang="en-US" sz="2800" b="0" i="0" dirty="0">
                <a:latin typeface="+mn-ea"/>
                <a:ea typeface="+mn-ea"/>
                <a:sym typeface="Wingdings" panose="05000000000000000000" pitchFamily="2" charset="2"/>
              </a:rPr>
              <a:t>：</a:t>
            </a:r>
            <a:r>
              <a:rPr lang="en-US" altLang="zh-CN" sz="2800" b="0" i="0" dirty="0">
                <a:latin typeface="+mn-ea"/>
                <a:ea typeface="+mn-ea"/>
                <a:sym typeface="Wingdings" panose="05000000000000000000" pitchFamily="2" charset="2"/>
              </a:rPr>
              <a:t>()</a:t>
            </a:r>
            <a:r>
              <a:rPr lang="zh-CN" altLang="en-US" sz="2800" b="0" i="0" dirty="0">
                <a:latin typeface="+mn-ea"/>
                <a:ea typeface="+mn-ea"/>
                <a:sym typeface="Wingdings" panose="05000000000000000000" pitchFamily="2" charset="2"/>
              </a:rPr>
              <a:t>、</a:t>
            </a:r>
            <a:endParaRPr lang="en-US" altLang="zh-CN" sz="2800" b="0" i="0" dirty="0">
              <a:latin typeface="+mn-ea"/>
              <a:ea typeface="+mn-ea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b="0" i="0" dirty="0">
                <a:latin typeface="+mn-ea"/>
                <a:ea typeface="+mn-ea"/>
                <a:sym typeface="Wingdings" panose="05000000000000000000" pitchFamily="2" charset="2"/>
              </a:rPr>
              <a:t>   ##</a:t>
            </a:r>
            <a:r>
              <a:rPr lang="zh-CN" altLang="en-US" sz="2800" b="0" i="0" dirty="0">
                <a:latin typeface="+mn-ea"/>
                <a:ea typeface="+mn-ea"/>
                <a:sym typeface="Wingdings" panose="05000000000000000000" pitchFamily="2" charset="2"/>
              </a:rPr>
              <a:t>、</a:t>
            </a:r>
            <a:r>
              <a:rPr lang="en-US" altLang="zh-CN" sz="2800" b="0" i="0" dirty="0">
                <a:latin typeface="+mn-ea"/>
                <a:ea typeface="+mn-ea"/>
                <a:sym typeface="Wingdings" panose="05000000000000000000" pitchFamily="2" charset="2"/>
              </a:rPr>
              <a:t>((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5A8F1DC8-B5E2-4F44-FECA-00393D280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表达式求值实现</a:t>
            </a:r>
          </a:p>
        </p:txBody>
      </p:sp>
    </p:spTree>
    <p:extLst>
      <p:ext uri="{BB962C8B-B14F-4D97-AF65-F5344CB8AC3E}">
        <p14:creationId xmlns:p14="http://schemas.microsoft.com/office/powerpoint/2010/main" val="38096018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3">
            <a:extLst>
              <a:ext uri="{FF2B5EF4-FFF2-40B4-BE49-F238E27FC236}">
                <a16:creationId xmlns:a16="http://schemas.microsoft.com/office/drawing/2014/main" id="{2ADFEE91-1D02-41B7-A3C2-E6CAFF392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354F384E-BEDA-4A2B-9127-A067B24FE53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41</a:t>
            </a:fld>
            <a:endParaRPr lang="en-US" altLang="zh-CN" sz="2400"/>
          </a:p>
        </p:txBody>
      </p:sp>
      <p:sp>
        <p:nvSpPr>
          <p:cNvPr id="67589" name="矩形 1">
            <a:extLst>
              <a:ext uri="{FF2B5EF4-FFF2-40B4-BE49-F238E27FC236}">
                <a16:creationId xmlns:a16="http://schemas.microsoft.com/office/drawing/2014/main" id="{6905E63C-4FBE-431B-9B9B-4A9B4397F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199" y="1268760"/>
            <a:ext cx="85788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2800" i="0" dirty="0"/>
              <a:t>提取操作数</a:t>
            </a:r>
            <a:r>
              <a:rPr lang="en-US" altLang="zh-CN" sz="2800" b="0" i="0" dirty="0">
                <a:latin typeface="+mn-ea"/>
                <a:ea typeface="+mn-ea"/>
              </a:rPr>
              <a:t>		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5A8F1DC8-B5E2-4F44-FECA-00393D280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表达式求值实现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60501A-F12D-93CB-0BC4-23ADB603C5D8}"/>
              </a:ext>
            </a:extLst>
          </p:cNvPr>
          <p:cNvSpPr txBox="1"/>
          <p:nvPr/>
        </p:nvSpPr>
        <p:spPr>
          <a:xfrm>
            <a:off x="987207" y="1702743"/>
            <a:ext cx="75471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267F99"/>
                </a:solidFill>
                <a:effectLst/>
                <a:latin typeface="+mn-ea"/>
                <a:ea typeface="+mn-ea"/>
              </a:rPr>
              <a:t>string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8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numstr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;</a:t>
            </a:r>
            <a:r>
              <a:rPr lang="en-US" altLang="zh-CN" sz="28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 // </a:t>
            </a:r>
            <a:r>
              <a:rPr lang="zh-CN" altLang="en-US" sz="28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提取表达式中的数字串</a:t>
            </a:r>
            <a:endParaRPr lang="zh-CN" altLang="en-US" sz="28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1CF1BC-DB78-C305-B1AA-602226B13ADD}"/>
              </a:ext>
            </a:extLst>
          </p:cNvPr>
          <p:cNvSpPr txBox="1"/>
          <p:nvPr/>
        </p:nvSpPr>
        <p:spPr>
          <a:xfrm>
            <a:off x="987207" y="2879517"/>
            <a:ext cx="828092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对表达式字符循环，</a:t>
            </a:r>
            <a:endParaRPr lang="en-US" altLang="zh-CN" sz="2800" b="0" i="0" dirty="0">
              <a:latin typeface="+mn-ea"/>
              <a:ea typeface="+mn-ea"/>
            </a:endParaRPr>
          </a:p>
          <a:p>
            <a:r>
              <a:rPr lang="en-US" altLang="zh-CN" sz="2800" b="0" i="0" dirty="0">
                <a:latin typeface="+mn-ea"/>
                <a:ea typeface="+mn-ea"/>
              </a:rPr>
              <a:t>    </a:t>
            </a:r>
            <a:r>
              <a:rPr lang="zh-CN" altLang="en-US" sz="2800" b="0" i="0" dirty="0">
                <a:latin typeface="+mn-ea"/>
                <a:ea typeface="+mn-ea"/>
              </a:rPr>
              <a:t>若是数字或</a:t>
            </a:r>
            <a:r>
              <a:rPr lang="en-US" altLang="zh-CN" sz="2800" b="0" i="0" dirty="0">
                <a:latin typeface="+mn-ea"/>
                <a:ea typeface="+mn-ea"/>
              </a:rPr>
              <a:t>.</a:t>
            </a:r>
          </a:p>
          <a:p>
            <a:r>
              <a:rPr lang="en-US" altLang="zh-CN" sz="2800" b="0" i="0" dirty="0">
                <a:effectLst/>
                <a:latin typeface="+mn-ea"/>
                <a:ea typeface="+mn-ea"/>
              </a:rPr>
              <a:t>        	</a:t>
            </a:r>
            <a:r>
              <a:rPr lang="en-US" altLang="zh-CN" sz="2800" b="0" i="0" dirty="0" err="1">
                <a:latin typeface="+mn-ea"/>
                <a:ea typeface="+mn-ea"/>
              </a:rPr>
              <a:t>numstr</a:t>
            </a:r>
            <a:r>
              <a:rPr lang="en-US" altLang="zh-CN" sz="2800" b="0" i="0" dirty="0">
                <a:latin typeface="+mn-ea"/>
                <a:ea typeface="+mn-ea"/>
              </a:rPr>
              <a:t> +=</a:t>
            </a:r>
            <a:r>
              <a:rPr lang="zh-CN" altLang="en-US" sz="2800" b="0" i="0" dirty="0">
                <a:latin typeface="+mn-ea"/>
                <a:ea typeface="+mn-ea"/>
              </a:rPr>
              <a:t>当前字符，读下一个字符</a:t>
            </a:r>
            <a:r>
              <a:rPr lang="en-US" altLang="zh-CN" sz="2800" b="0" i="0" dirty="0">
                <a:latin typeface="+mn-ea"/>
                <a:ea typeface="+mn-ea"/>
              </a:rPr>
              <a:t>;</a:t>
            </a:r>
          </a:p>
          <a:p>
            <a:r>
              <a:rPr lang="zh-CN" altLang="en-US" sz="2800" b="0" i="0" dirty="0">
                <a:latin typeface="+mn-ea"/>
                <a:ea typeface="+mn-ea"/>
              </a:rPr>
              <a:t>    否则              </a:t>
            </a:r>
            <a:r>
              <a:rPr lang="en-US" altLang="zh-CN" sz="2800" b="0" i="0" dirty="0">
                <a:latin typeface="+mn-ea"/>
                <a:ea typeface="+mn-ea"/>
              </a:rPr>
              <a:t>//</a:t>
            </a:r>
            <a:r>
              <a:rPr lang="zh-CN" altLang="en-US" sz="2800" b="0" i="0" dirty="0">
                <a:latin typeface="+mn-ea"/>
                <a:ea typeface="+mn-ea"/>
              </a:rPr>
              <a:t>操作符</a:t>
            </a:r>
            <a:endParaRPr lang="en-US" altLang="zh-CN" sz="2800" b="0" i="0" dirty="0">
              <a:latin typeface="+mn-ea"/>
              <a:ea typeface="+mn-ea"/>
            </a:endParaRPr>
          </a:p>
          <a:p>
            <a:r>
              <a:rPr lang="en-US" altLang="zh-CN" sz="2800" b="0" i="0" dirty="0">
                <a:latin typeface="+mn-ea"/>
                <a:ea typeface="+mn-ea"/>
              </a:rPr>
              <a:t>       </a:t>
            </a:r>
            <a:r>
              <a:rPr lang="zh-CN" altLang="en-US" sz="2800" b="0" i="0" dirty="0">
                <a:latin typeface="+mn-ea"/>
                <a:ea typeface="+mn-ea"/>
              </a:rPr>
              <a:t>若</a:t>
            </a:r>
            <a:r>
              <a:rPr lang="en-US" altLang="zh-CN" sz="2800" b="0" i="0" dirty="0" err="1">
                <a:latin typeface="+mn-ea"/>
                <a:ea typeface="+mn-ea"/>
              </a:rPr>
              <a:t>numstr</a:t>
            </a:r>
            <a:r>
              <a:rPr lang="zh-CN" altLang="en-US" sz="2800" b="0" i="0" dirty="0">
                <a:latin typeface="+mn-ea"/>
                <a:ea typeface="+mn-ea"/>
              </a:rPr>
              <a:t>非空串</a:t>
            </a:r>
            <a:endParaRPr lang="en-US" altLang="zh-CN" sz="2800" b="0" i="0" dirty="0">
              <a:latin typeface="+mn-ea"/>
              <a:ea typeface="+mn-ea"/>
            </a:endParaRPr>
          </a:p>
          <a:p>
            <a:r>
              <a:rPr lang="en-US" altLang="zh-CN" sz="2800" b="0" i="0" dirty="0">
                <a:effectLst/>
                <a:latin typeface="+mn-ea"/>
                <a:ea typeface="+mn-ea"/>
              </a:rPr>
              <a:t>           </a:t>
            </a:r>
            <a:r>
              <a:rPr lang="en-US" altLang="zh-CN" sz="2800" b="0" i="0" dirty="0" err="1">
                <a:effectLst/>
                <a:latin typeface="+mn-ea"/>
                <a:ea typeface="+mn-ea"/>
              </a:rPr>
              <a:t>stod</a:t>
            </a:r>
            <a:r>
              <a:rPr lang="en-US" altLang="zh-CN" sz="2800" b="0" i="0" dirty="0">
                <a:effectLst/>
                <a:latin typeface="+mn-ea"/>
                <a:ea typeface="+mn-ea"/>
              </a:rPr>
              <a:t>(</a:t>
            </a:r>
            <a:r>
              <a:rPr lang="en-US" altLang="zh-CN" sz="2800" b="0" i="0" dirty="0" err="1">
                <a:effectLst/>
                <a:latin typeface="+mn-ea"/>
                <a:ea typeface="+mn-ea"/>
              </a:rPr>
              <a:t>numstr</a:t>
            </a:r>
            <a:r>
              <a:rPr lang="en-US" altLang="zh-CN" sz="2800" b="0" i="0" dirty="0">
                <a:effectLst/>
                <a:latin typeface="+mn-ea"/>
                <a:ea typeface="+mn-ea"/>
              </a:rPr>
              <a:t>)</a:t>
            </a:r>
            <a:r>
              <a:rPr lang="zh-CN" altLang="en-US" sz="2800" b="0" i="0" dirty="0">
                <a:effectLst/>
                <a:latin typeface="+mn-ea"/>
                <a:ea typeface="+mn-ea"/>
              </a:rPr>
              <a:t>入操作数栈</a:t>
            </a:r>
            <a:endParaRPr lang="en-US" altLang="zh-CN" sz="2800" b="0" i="0" dirty="0">
              <a:effectLst/>
              <a:latin typeface="+mn-ea"/>
              <a:ea typeface="+mn-ea"/>
            </a:endParaRPr>
          </a:p>
          <a:p>
            <a:r>
              <a:rPr lang="en-US" altLang="zh-CN" sz="2800" b="0" i="0" dirty="0">
                <a:latin typeface="+mn-ea"/>
                <a:ea typeface="+mn-ea"/>
              </a:rPr>
              <a:t>           </a:t>
            </a:r>
            <a:r>
              <a:rPr lang="en-US" altLang="zh-CN" sz="2800" b="0" i="0" dirty="0" err="1">
                <a:latin typeface="+mn-ea"/>
                <a:ea typeface="+mn-ea"/>
              </a:rPr>
              <a:t>numstr.clear</a:t>
            </a:r>
            <a:r>
              <a:rPr lang="en-US" altLang="zh-CN" sz="2800" b="0" i="0" dirty="0">
                <a:latin typeface="+mn-ea"/>
                <a:ea typeface="+mn-ea"/>
              </a:rPr>
              <a:t>()</a:t>
            </a:r>
            <a:r>
              <a:rPr lang="zh-CN" altLang="en-US" sz="2800" b="0" i="0" dirty="0">
                <a:latin typeface="+mn-ea"/>
                <a:ea typeface="+mn-ea"/>
              </a:rPr>
              <a:t>清空字符串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88567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008F08EC-232F-4DF8-8012-8A037B902BB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46784" y="1326783"/>
            <a:ext cx="8662987" cy="18002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</a:t>
            </a:r>
            <a:r>
              <a:rPr lang="zh-CN" altLang="en-US" sz="2800" dirty="0">
                <a:latin typeface="+mn-ea"/>
              </a:rPr>
              <a:t>表达式</a:t>
            </a:r>
            <a:r>
              <a:rPr lang="en-US" altLang="zh-CN" sz="2800" dirty="0" err="1">
                <a:latin typeface="+mn-ea"/>
              </a:rPr>
              <a:t>a+b</a:t>
            </a:r>
            <a:r>
              <a:rPr lang="en-US" altLang="zh-CN" sz="2800" dirty="0">
                <a:latin typeface="+mn-ea"/>
              </a:rPr>
              <a:t>*(c-d)-e/f</a:t>
            </a:r>
            <a:r>
              <a:rPr lang="zh-CN" altLang="en-US" sz="2800" dirty="0">
                <a:latin typeface="+mn-ea"/>
              </a:rPr>
              <a:t>的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(1) </a:t>
            </a:r>
            <a:r>
              <a:rPr lang="zh-CN" altLang="en-US" sz="2800" dirty="0">
                <a:latin typeface="+mn-ea"/>
              </a:rPr>
              <a:t>前缀表达式</a:t>
            </a:r>
            <a:r>
              <a:rPr lang="en-US" altLang="zh-CN" sz="2800" dirty="0">
                <a:latin typeface="+mn-ea"/>
              </a:rPr>
              <a:t>(</a:t>
            </a:r>
            <a:r>
              <a:rPr lang="zh-CN" altLang="en-US" sz="2800" dirty="0">
                <a:latin typeface="+mn-ea"/>
              </a:rPr>
              <a:t>波兰式</a:t>
            </a:r>
            <a:r>
              <a:rPr lang="en-US" altLang="zh-CN" sz="2800" dirty="0">
                <a:latin typeface="+mn-ea"/>
              </a:rPr>
              <a:t>)</a:t>
            </a:r>
            <a:r>
              <a:rPr lang="zh-CN" altLang="en-US" sz="2800" dirty="0">
                <a:latin typeface="+mn-ea"/>
              </a:rPr>
              <a:t>：</a:t>
            </a:r>
            <a:r>
              <a:rPr lang="en-US" altLang="zh-CN" sz="2800" dirty="0">
                <a:latin typeface="+mn-ea"/>
              </a:rPr>
              <a:t>-+a*b-cd/</a:t>
            </a:r>
            <a:r>
              <a:rPr lang="en-US" altLang="zh-CN" sz="2800" dirty="0" err="1">
                <a:latin typeface="+mn-ea"/>
              </a:rPr>
              <a:t>ef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(2) </a:t>
            </a:r>
            <a:r>
              <a:rPr lang="zh-CN" altLang="en-US" sz="2800" dirty="0">
                <a:latin typeface="+mn-ea"/>
              </a:rPr>
              <a:t>中缀表达式：</a:t>
            </a:r>
            <a:r>
              <a:rPr lang="en-US" altLang="zh-CN" sz="2800" dirty="0" err="1">
                <a:latin typeface="+mn-ea"/>
              </a:rPr>
              <a:t>a+b</a:t>
            </a:r>
            <a:r>
              <a:rPr lang="en-US" altLang="zh-CN" sz="2800" dirty="0">
                <a:latin typeface="+mn-ea"/>
              </a:rPr>
              <a:t>*(c-d)-e/f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(3) </a:t>
            </a:r>
            <a:r>
              <a:rPr lang="zh-CN" altLang="en-US" sz="2800" dirty="0">
                <a:latin typeface="+mn-ea"/>
              </a:rPr>
              <a:t>后缀表达式</a:t>
            </a:r>
            <a:r>
              <a:rPr lang="en-US" altLang="zh-CN" sz="2800" dirty="0">
                <a:latin typeface="+mn-ea"/>
              </a:rPr>
              <a:t>(</a:t>
            </a:r>
            <a:r>
              <a:rPr lang="zh-CN" altLang="en-US" sz="2800" dirty="0">
                <a:latin typeface="+mn-ea"/>
              </a:rPr>
              <a:t>逆波兰式</a:t>
            </a:r>
            <a:r>
              <a:rPr lang="en-US" altLang="zh-CN" sz="2800" dirty="0">
                <a:latin typeface="+mn-ea"/>
              </a:rPr>
              <a:t>): </a:t>
            </a:r>
            <a:r>
              <a:rPr lang="en-US" altLang="zh-CN" sz="2800" dirty="0" err="1">
                <a:latin typeface="+mn-ea"/>
              </a:rPr>
              <a:t>abcd</a:t>
            </a:r>
            <a:r>
              <a:rPr lang="en-US" altLang="zh-CN" sz="2800" dirty="0">
                <a:latin typeface="+mn-ea"/>
              </a:rPr>
              <a:t>-*+</a:t>
            </a:r>
            <a:r>
              <a:rPr lang="en-US" altLang="zh-CN" sz="2800" dirty="0" err="1">
                <a:latin typeface="+mn-ea"/>
              </a:rPr>
              <a:t>ef</a:t>
            </a:r>
            <a:r>
              <a:rPr lang="en-US" altLang="zh-CN" sz="2800" dirty="0">
                <a:latin typeface="+mn-ea"/>
              </a:rPr>
              <a:t>/-</a:t>
            </a:r>
            <a:endParaRPr lang="zh-CN" altLang="en-US" sz="2800" dirty="0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6BEC93-FE4A-408D-846C-F9E6CEFD92CF}"/>
              </a:ext>
            </a:extLst>
          </p:cNvPr>
          <p:cNvSpPr txBox="1"/>
          <p:nvPr/>
        </p:nvSpPr>
        <p:spPr>
          <a:xfrm>
            <a:off x="539552" y="3399176"/>
            <a:ext cx="7778824" cy="954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0" i="0" dirty="0">
                <a:latin typeface="+mn-ea"/>
                <a:ea typeface="+mn-ea"/>
              </a:rPr>
              <a:t>表达式求值思想可用于得到表达式的波兰式和逆波兰式。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A7444C44-F6B6-4B33-98E8-A883AE3A1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五、波兰式、逆波兰式</a:t>
            </a:r>
          </a:p>
        </p:txBody>
      </p:sp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7A47E12D-0FE9-49B3-A603-71C12E7607F6}"/>
              </a:ext>
            </a:extLst>
          </p:cNvPr>
          <p:cNvSpPr/>
          <p:nvPr/>
        </p:nvSpPr>
        <p:spPr bwMode="auto">
          <a:xfrm>
            <a:off x="4067944" y="255921"/>
            <a:ext cx="4649378" cy="1211818"/>
          </a:xfrm>
          <a:prstGeom prst="wedgeEllipseCallout">
            <a:avLst>
              <a:gd name="adj1" fmla="val -8235"/>
              <a:gd name="adj2" fmla="val 71031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运算符在操作数的前面</a:t>
            </a:r>
            <a:r>
              <a:rPr lang="zh-CN" altLang="en-US" sz="2800" i="0" dirty="0"/>
              <a:t>。用递归或栈实现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对话气泡: 椭圆形 7">
            <a:extLst>
              <a:ext uri="{FF2B5EF4-FFF2-40B4-BE49-F238E27FC236}">
                <a16:creationId xmlns:a16="http://schemas.microsoft.com/office/drawing/2014/main" id="{AD153068-BAD7-4B81-BA29-DC6BE939B0C6}"/>
              </a:ext>
            </a:extLst>
          </p:cNvPr>
          <p:cNvSpPr/>
          <p:nvPr/>
        </p:nvSpPr>
        <p:spPr bwMode="auto">
          <a:xfrm>
            <a:off x="3779912" y="3141446"/>
            <a:ext cx="4510256" cy="1211818"/>
          </a:xfrm>
          <a:prstGeom prst="wedgeEllipseCallout">
            <a:avLst>
              <a:gd name="adj1" fmla="val -9844"/>
              <a:gd name="adj2" fmla="val -53068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运算符在</a:t>
            </a:r>
            <a:r>
              <a:rPr lang="zh-CN" altLang="en-US" sz="2800" i="0" dirty="0"/>
              <a:t>操作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数的后面。用栈实现。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668AB08-6A82-4DB9-A72C-181ECE6A4DE5}"/>
              </a:ext>
            </a:extLst>
          </p:cNvPr>
          <p:cNvSpPr txBox="1"/>
          <p:nvPr/>
        </p:nvSpPr>
        <p:spPr>
          <a:xfrm>
            <a:off x="539552" y="1308766"/>
            <a:ext cx="77788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0" i="0" dirty="0">
                <a:latin typeface="+mn-ea"/>
                <a:ea typeface="+mn-ea"/>
              </a:rPr>
              <a:t>每步计算结果不入栈，</a:t>
            </a:r>
            <a:endParaRPr lang="en-US" altLang="zh-CN" sz="2800" b="0" i="0" dirty="0"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800" b="0" i="0" dirty="0">
                <a:latin typeface="+mn-ea"/>
                <a:ea typeface="+mn-ea"/>
              </a:rPr>
              <a:t>波兰式：按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运算符 操作数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1 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操作数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2 </a:t>
            </a:r>
            <a:r>
              <a:rPr lang="zh-CN" altLang="en-US" sz="2800" b="0" i="0" dirty="0">
                <a:latin typeface="+mn-ea"/>
                <a:ea typeface="+mn-ea"/>
              </a:rPr>
              <a:t>顺序组合成串入操作数栈。其它代码不动。</a:t>
            </a:r>
            <a:endParaRPr lang="en-US" altLang="zh-CN" sz="2800" b="0" i="0" dirty="0"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800" b="0" i="0" dirty="0">
                <a:latin typeface="+mn-ea"/>
                <a:ea typeface="+mn-ea"/>
              </a:rPr>
              <a:t>逆波兰式：按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操作数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1 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操作数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2 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运算符 </a:t>
            </a:r>
            <a:r>
              <a:rPr lang="zh-CN" altLang="en-US" sz="2800" b="0" i="0" dirty="0">
                <a:latin typeface="+mn-ea"/>
                <a:ea typeface="+mn-ea"/>
              </a:rPr>
              <a:t>顺序组合成串入操作数栈。其它代码不动。</a:t>
            </a:r>
          </a:p>
        </p:txBody>
      </p:sp>
      <p:sp>
        <p:nvSpPr>
          <p:cNvPr id="7" name="对话气泡: 椭圆形 6">
            <a:extLst>
              <a:ext uri="{FF2B5EF4-FFF2-40B4-BE49-F238E27FC236}">
                <a16:creationId xmlns:a16="http://schemas.microsoft.com/office/drawing/2014/main" id="{EEF2D8E1-1E28-4C01-B3E5-517F97F265FC}"/>
              </a:ext>
            </a:extLst>
          </p:cNvPr>
          <p:cNvSpPr/>
          <p:nvPr/>
        </p:nvSpPr>
        <p:spPr bwMode="auto">
          <a:xfrm>
            <a:off x="1252044" y="4653136"/>
            <a:ext cx="6353839" cy="605909"/>
          </a:xfrm>
          <a:prstGeom prst="wedgeEllipseCallout">
            <a:avLst>
              <a:gd name="adj1" fmla="val -19149"/>
              <a:gd name="adj2" fmla="val -252078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stack&lt;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rPr>
              <a:t>string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&gt; </a:t>
            </a:r>
            <a:r>
              <a:rPr kumimoji="0" lang="en-US" altLang="zh-CN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preexprssion</a:t>
            </a:r>
            <a:r>
              <a:rPr lang="en-US" altLang="zh-CN" sz="2800" i="0" dirty="0"/>
              <a:t>;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574F3DDE-C025-12C9-89A4-13CF0A30E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五、波兰式、逆波兰式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C18E9D-9011-2357-C659-0484485A68AB}"/>
              </a:ext>
            </a:extLst>
          </p:cNvPr>
          <p:cNvSpPr txBox="1"/>
          <p:nvPr/>
        </p:nvSpPr>
        <p:spPr>
          <a:xfrm>
            <a:off x="539551" y="3699029"/>
            <a:ext cx="77788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0" i="0" dirty="0">
                <a:latin typeface="+mn-ea"/>
                <a:ea typeface="+mn-ea"/>
              </a:rPr>
              <a:t>逆波兰式的另一种方法：数字直接输出，操作符按优先级顺序出栈输出。</a:t>
            </a:r>
          </a:p>
        </p:txBody>
      </p:sp>
    </p:spTree>
    <p:extLst>
      <p:ext uri="{BB962C8B-B14F-4D97-AF65-F5344CB8AC3E}">
        <p14:creationId xmlns:p14="http://schemas.microsoft.com/office/powerpoint/2010/main" val="29005377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>
            <a:extLst>
              <a:ext uri="{FF2B5EF4-FFF2-40B4-BE49-F238E27FC236}">
                <a16:creationId xmlns:a16="http://schemas.microsoft.com/office/drawing/2014/main" id="{B1B992C3-6D98-41AF-B048-0447BF47C0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25462" y="2907398"/>
            <a:ext cx="7772400" cy="18958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将所有的实在参数、返回地址等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传递给被调用函数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保存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为被调用函数的局部变量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分配存储区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控制转移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到被调用函数的入口。</a:t>
            </a:r>
          </a:p>
        </p:txBody>
      </p:sp>
      <p:sp>
        <p:nvSpPr>
          <p:cNvPr id="33795" name="Text Box 4">
            <a:extLst>
              <a:ext uri="{FF2B5EF4-FFF2-40B4-BE49-F238E27FC236}">
                <a16:creationId xmlns:a16="http://schemas.microsoft.com/office/drawing/2014/main" id="{D7F5C60F-A1F9-46EF-80DC-4B91792A6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62" y="1124744"/>
            <a:ext cx="8093075" cy="122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dirty="0">
                <a:ea typeface="楷体_GB2312" pitchFamily="1" charset="-122"/>
              </a:rPr>
              <a:t>      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当在一个函数的运行期间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调用另一个函数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时，在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运行该被调用函数之前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，需先完成三项任务：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ACC46072-F0E3-405F-A0D6-2DDF274CF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六、栈与递归的实现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75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75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75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 autoUpdateAnimBg="0"/>
      <p:bldP spid="33795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D2FC140-43FD-46E8-8A33-4908273AE4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2878138"/>
            <a:ext cx="7772400" cy="32146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保存</a:t>
            </a:r>
            <a:r>
              <a:rPr lang="zh-CN" altLang="en-US" sz="2800" dirty="0">
                <a:latin typeface="+mn-ea"/>
              </a:rPr>
              <a:t>被调函数的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计算结果</a:t>
            </a:r>
            <a:r>
              <a:rPr lang="zh-CN" altLang="en-US" sz="2800" dirty="0">
                <a:latin typeface="+mn-ea"/>
              </a:rPr>
              <a:t>；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释放</a:t>
            </a:r>
            <a:r>
              <a:rPr lang="zh-CN" altLang="en-US" sz="2800" dirty="0">
                <a:latin typeface="+mn-ea"/>
              </a:rPr>
              <a:t>被调函数的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数据区</a:t>
            </a:r>
            <a:r>
              <a:rPr lang="zh-CN" altLang="en-US" sz="2800" dirty="0">
                <a:latin typeface="+mn-ea"/>
              </a:rPr>
              <a:t>；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+mn-ea"/>
              </a:rPr>
              <a:t>依照被调函数保存的返回地址将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控制转移</a:t>
            </a:r>
            <a:r>
              <a:rPr lang="zh-CN" altLang="en-US" sz="2800" dirty="0">
                <a:latin typeface="+mn-ea"/>
              </a:rPr>
              <a:t>到调用函数。</a:t>
            </a: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D4675E8B-7181-448F-A6F8-635CA698D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168400"/>
            <a:ext cx="8245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 b="0" dirty="0">
                <a:latin typeface="+mn-ea"/>
                <a:ea typeface="+mn-ea"/>
              </a:rPr>
              <a:t>     </a:t>
            </a:r>
            <a:r>
              <a:rPr lang="zh-CN" altLang="en-US" sz="2800" b="0" i="0" dirty="0">
                <a:latin typeface="+mn-ea"/>
                <a:ea typeface="+mn-ea"/>
              </a:rPr>
              <a:t>从被调用函数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返回</a:t>
            </a:r>
            <a:r>
              <a:rPr lang="zh-CN" altLang="en-US" sz="2800" b="0" i="0" dirty="0">
                <a:latin typeface="+mn-ea"/>
                <a:ea typeface="+mn-ea"/>
              </a:rPr>
              <a:t>调用函数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之前</a:t>
            </a:r>
            <a:r>
              <a:rPr lang="zh-CN" altLang="en-US" sz="2800" b="0" i="0" dirty="0">
                <a:latin typeface="+mn-ea"/>
                <a:ea typeface="+mn-ea"/>
              </a:rPr>
              <a:t>，应该完成下列三项任务：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0496054C-04D1-C26A-45FB-1D7B7F9B1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栈与递归的实现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75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75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75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uiExpand="1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C6DBBC46-FE72-445F-8915-26BB8456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602" y="1169938"/>
            <a:ext cx="7398179" cy="55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多个函数嵌套调用的规则是：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后调用先返回！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3C3CF5BE-DD19-4C7C-93CC-23BA13F98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789063"/>
            <a:ext cx="5616575" cy="55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此时的内存管理实行</a:t>
            </a:r>
            <a:r>
              <a:rPr lang="zh-CN" altLang="en-US" sz="2800" b="0" i="0" dirty="0">
                <a:solidFill>
                  <a:srgbClr val="0000FF"/>
                </a:solidFill>
                <a:latin typeface="+mn-ea"/>
                <a:ea typeface="+mn-ea"/>
              </a:rPr>
              <a:t>“栈式管理”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35845" name="Text Box 5">
            <a:extLst>
              <a:ext uri="{FF2B5EF4-FFF2-40B4-BE49-F238E27FC236}">
                <a16:creationId xmlns:a16="http://schemas.microsoft.com/office/drawing/2014/main" id="{BAB724E0-F316-4A6D-8BA4-32E8EA41D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602" y="2572991"/>
            <a:ext cx="86645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800" b="0" i="0" dirty="0">
                <a:latin typeface="+mn-ea"/>
                <a:ea typeface="+mn-ea"/>
              </a:rPr>
              <a:t>例如：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b="0" i="0" dirty="0">
                <a:latin typeface="+mn-ea"/>
                <a:ea typeface="+mn-ea"/>
              </a:rPr>
              <a:t>void main( ){    void a( ){      void b( ){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b="0" i="0" dirty="0">
                <a:latin typeface="+mn-ea"/>
                <a:ea typeface="+mn-ea"/>
              </a:rPr>
              <a:t>   …              …              …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b="0" i="0" dirty="0">
                <a:latin typeface="+mn-ea"/>
                <a:ea typeface="+mn-ea"/>
              </a:rPr>
              <a:t>   a( );           b( );           …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b="0" i="0" dirty="0">
                <a:latin typeface="+mn-ea"/>
                <a:ea typeface="+mn-ea"/>
              </a:rPr>
              <a:t>}//main          }// a           }// b</a:t>
            </a:r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43EDD9D1-B0E3-4263-9824-FA8126860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6075363"/>
            <a:ext cx="2664421" cy="528637"/>
          </a:xfrm>
          <a:prstGeom prst="rect">
            <a:avLst/>
          </a:prstGeom>
          <a:solidFill>
            <a:srgbClr val="FFCC99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main</a:t>
            </a:r>
            <a:r>
              <a:rPr lang="zh-CN" altLang="en-US" sz="2800" b="0" i="0" dirty="0">
                <a:latin typeface="+mn-ea"/>
                <a:ea typeface="+mn-ea"/>
              </a:rPr>
              <a:t>的数据区</a:t>
            </a:r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F89CE1F0-7D0C-480C-8A26-BC7D6678C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5526088"/>
            <a:ext cx="2664421" cy="528637"/>
          </a:xfrm>
          <a:prstGeom prst="rect">
            <a:avLst/>
          </a:prstGeom>
          <a:solidFill>
            <a:srgbClr val="FFCC99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函数</a:t>
            </a:r>
            <a:r>
              <a:rPr lang="en-US" altLang="zh-CN" sz="2800" b="0" i="0" dirty="0">
                <a:latin typeface="+mn-ea"/>
                <a:ea typeface="+mn-ea"/>
              </a:rPr>
              <a:t>a</a:t>
            </a:r>
            <a:r>
              <a:rPr lang="zh-CN" altLang="en-US" sz="2800" b="0" i="0" dirty="0">
                <a:latin typeface="+mn-ea"/>
                <a:ea typeface="+mn-ea"/>
              </a:rPr>
              <a:t>的数据区</a:t>
            </a:r>
            <a:endParaRPr lang="zh-CN" altLang="en-US" sz="4000" b="0" i="0" dirty="0">
              <a:latin typeface="+mn-ea"/>
              <a:ea typeface="+mn-ea"/>
            </a:endParaRP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711C2514-27C1-4EB4-8C44-B78BC8CFC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5013325"/>
            <a:ext cx="2664421" cy="528638"/>
          </a:xfrm>
          <a:prstGeom prst="rect">
            <a:avLst/>
          </a:prstGeom>
          <a:solidFill>
            <a:srgbClr val="FFCC99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函数</a:t>
            </a:r>
            <a:r>
              <a:rPr lang="en-US" altLang="zh-CN" sz="2800" b="0" i="0" dirty="0">
                <a:latin typeface="+mn-ea"/>
                <a:ea typeface="+mn-ea"/>
              </a:rPr>
              <a:t>b</a:t>
            </a:r>
            <a:r>
              <a:rPr lang="zh-CN" altLang="en-US" sz="2800" b="0" i="0" dirty="0">
                <a:latin typeface="+mn-ea"/>
                <a:ea typeface="+mn-ea"/>
              </a:rPr>
              <a:t>的数据区</a:t>
            </a:r>
            <a:endParaRPr lang="zh-CN" altLang="en-US" sz="4000" b="0" i="0" dirty="0">
              <a:latin typeface="+mn-ea"/>
              <a:ea typeface="+mn-ea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32C17273-CFD1-4575-7090-4C49C6AB0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栈与递归的实现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/>
      <p:bldP spid="35845" grpId="0" autoUpdateAnimBg="0"/>
      <p:bldP spid="35846" grpId="0" animBg="1" autoUpdateAnimBg="0"/>
      <p:bldP spid="35847" grpId="0" animBg="1" autoUpdateAnimBg="0"/>
      <p:bldP spid="35847" grpId="1" animBg="1"/>
      <p:bldP spid="35848" grpId="0" animBg="1" autoUpdateAnimBg="0"/>
      <p:bldP spid="35848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3">
            <a:extLst>
              <a:ext uri="{FF2B5EF4-FFF2-40B4-BE49-F238E27FC236}">
                <a16:creationId xmlns:a16="http://schemas.microsoft.com/office/drawing/2014/main" id="{171D91BA-820E-464C-9D68-ED4659EBA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2" y="1196752"/>
            <a:ext cx="8397875" cy="123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rgbClr val="800000"/>
                </a:solidFill>
                <a:ea typeface="楷体_GB2312" pitchFamily="1" charset="-122"/>
              </a:rPr>
              <a:t>    </a:t>
            </a:r>
            <a:r>
              <a:rPr lang="zh-CN" altLang="en-US" sz="2800" b="0" i="0" dirty="0">
                <a:latin typeface="+mn-ea"/>
                <a:ea typeface="+mn-ea"/>
              </a:rPr>
              <a:t>递归函数执行的过程可视为同一函数进行嵌套调 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</a:t>
            </a:r>
            <a:r>
              <a:rPr lang="zh-CN" altLang="en-US" sz="2800" b="0" i="0" dirty="0">
                <a:latin typeface="+mn-ea"/>
                <a:ea typeface="+mn-ea"/>
              </a:rPr>
              <a:t>用。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C84C2D-B053-47AC-810F-EE6C7A2AC78C}"/>
              </a:ext>
            </a:extLst>
          </p:cNvPr>
          <p:cNvSpPr txBox="1"/>
          <p:nvPr/>
        </p:nvSpPr>
        <p:spPr>
          <a:xfrm>
            <a:off x="611559" y="3573016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脚踏实地的实干精神。</a:t>
            </a:r>
            <a:endParaRPr lang="en-US" altLang="zh-CN" sz="2800" i="0" dirty="0">
              <a:solidFill>
                <a:srgbClr val="FF0000"/>
              </a:solidFill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AD40AEDE-7530-5858-68C0-8C98A82A3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栈与递归的实现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>
            <a:extLst>
              <a:ext uri="{FF2B5EF4-FFF2-40B4-BE49-F238E27FC236}">
                <a16:creationId xmlns:a16="http://schemas.microsoft.com/office/drawing/2014/main" id="{105A1F06-1B0C-40A4-B94B-0AA10CC70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940F3244-F1F2-4915-A136-E98C7A28D9CB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48</a:t>
            </a:fld>
            <a:endParaRPr lang="en-US" altLang="zh-CN" sz="2400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E23BEF0B-4ED5-450E-A8E0-976D7B36C4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1662" y="1295542"/>
            <a:ext cx="8763000" cy="2690189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队列是只允许在表的一端进行插入，而在另一端删除元素的线性表。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在队列中，允许插入的一端叫队尾（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rear），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允许删除的一端称为队头(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front)。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特点：先进先出 (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FIFO)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9159" name="Group 7">
            <a:extLst>
              <a:ext uri="{FF2B5EF4-FFF2-40B4-BE49-F238E27FC236}">
                <a16:creationId xmlns:a16="http://schemas.microsoft.com/office/drawing/2014/main" id="{4F2777C7-79B1-429A-A808-FFE4DA96D80A}"/>
              </a:ext>
            </a:extLst>
          </p:cNvPr>
          <p:cNvGrpSpPr>
            <a:grpSpLocks/>
          </p:cNvGrpSpPr>
          <p:nvPr/>
        </p:nvGrpSpPr>
        <p:grpSpPr bwMode="auto">
          <a:xfrm>
            <a:off x="827584" y="4641872"/>
            <a:ext cx="7789863" cy="1133475"/>
            <a:chOff x="0" y="0"/>
            <a:chExt cx="4907" cy="714"/>
          </a:xfrm>
        </p:grpSpPr>
        <p:sp>
          <p:nvSpPr>
            <p:cNvPr id="49160" name="Line 93">
              <a:extLst>
                <a:ext uri="{FF2B5EF4-FFF2-40B4-BE49-F238E27FC236}">
                  <a16:creationId xmlns:a16="http://schemas.microsoft.com/office/drawing/2014/main" id="{8908CB2A-65BB-484F-85C8-AA35B73D36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" y="113"/>
              <a:ext cx="26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1" name="Line 94">
              <a:extLst>
                <a:ext uri="{FF2B5EF4-FFF2-40B4-BE49-F238E27FC236}">
                  <a16:creationId xmlns:a16="http://schemas.microsoft.com/office/drawing/2014/main" id="{B0C5726F-4317-4CA1-B525-6A069D9A0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" y="449"/>
              <a:ext cx="26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2" name="Text Box 95">
              <a:extLst>
                <a:ext uri="{FF2B5EF4-FFF2-40B4-BE49-F238E27FC236}">
                  <a16:creationId xmlns:a16="http://schemas.microsoft.com/office/drawing/2014/main" id="{E793AEE5-60D9-45EE-B21C-57FC523ED1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65"/>
              <a:ext cx="22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zh-CN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zh-CN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       </a:t>
              </a:r>
              <a:r>
                <a:rPr lang="en-US" altLang="zh-CN" b="1" i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a</a:t>
              </a:r>
              <a:r>
                <a:rPr lang="en-US" altLang="zh-CN" b="1" i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9163" name="Text Box 96">
              <a:extLst>
                <a:ext uri="{FF2B5EF4-FFF2-40B4-BE49-F238E27FC236}">
                  <a16:creationId xmlns:a16="http://schemas.microsoft.com/office/drawing/2014/main" id="{26A0169F-3341-4301-AFF7-F04FDA1373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3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b="1" i="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出队</a:t>
              </a:r>
              <a:endParaRPr lang="zh-CN" altLang="en-US" sz="2400" i="0" dirty="0">
                <a:latin typeface="Times New Roman" panose="02020603050405020304" pitchFamily="18" charset="0"/>
              </a:endParaRPr>
            </a:p>
          </p:txBody>
        </p:sp>
        <p:sp>
          <p:nvSpPr>
            <p:cNvPr id="49164" name="Text Box 97">
              <a:extLst>
                <a:ext uri="{FF2B5EF4-FFF2-40B4-BE49-F238E27FC236}">
                  <a16:creationId xmlns:a16="http://schemas.microsoft.com/office/drawing/2014/main" id="{421CA40D-DE70-4A95-A401-AFDEB76F6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48"/>
              <a:ext cx="63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b="1" i="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入队</a:t>
              </a:r>
              <a:endParaRPr lang="zh-CN" altLang="en-US" sz="2400" i="0" dirty="0">
                <a:latin typeface="Times New Roman" panose="02020603050405020304" pitchFamily="18" charset="0"/>
              </a:endParaRPr>
            </a:p>
          </p:txBody>
        </p:sp>
        <p:sp>
          <p:nvSpPr>
            <p:cNvPr id="49165" name="Line 98">
              <a:extLst>
                <a:ext uri="{FF2B5EF4-FFF2-40B4-BE49-F238E27FC236}">
                  <a16:creationId xmlns:a16="http://schemas.microsoft.com/office/drawing/2014/main" id="{6CDFCAC7-4CCB-4CB4-9E85-7D3FA94118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257"/>
              <a:ext cx="656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6" name="Line 99">
              <a:extLst>
                <a:ext uri="{FF2B5EF4-FFF2-40B4-BE49-F238E27FC236}">
                  <a16:creationId xmlns:a16="http://schemas.microsoft.com/office/drawing/2014/main" id="{E25B2230-186A-4768-B396-31C7D048E1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80" y="257"/>
              <a:ext cx="592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7" name="Text Box 100">
              <a:extLst>
                <a:ext uri="{FF2B5EF4-FFF2-40B4-BE49-F238E27FC236}">
                  <a16:creationId xmlns:a16="http://schemas.microsoft.com/office/drawing/2014/main" id="{F6253215-0C9D-4B67-964E-1BE260F37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6" y="65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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9168" name="Text Box 101">
              <a:extLst>
                <a:ext uri="{FF2B5EF4-FFF2-40B4-BE49-F238E27FC236}">
                  <a16:creationId xmlns:a16="http://schemas.microsoft.com/office/drawing/2014/main" id="{F287EFD0-36BB-4AA4-AC3B-BF6B31A30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464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i="0" dirty="0">
                  <a:solidFill>
                    <a:srgbClr val="AC549B"/>
                  </a:solidFill>
                </a:rPr>
                <a:t>队头</a:t>
              </a:r>
            </a:p>
          </p:txBody>
        </p:sp>
        <p:sp>
          <p:nvSpPr>
            <p:cNvPr id="49169" name="Text Box 102">
              <a:extLst>
                <a:ext uri="{FF2B5EF4-FFF2-40B4-BE49-F238E27FC236}">
                  <a16:creationId xmlns:a16="http://schemas.microsoft.com/office/drawing/2014/main" id="{C5123BB0-CEE1-4298-AC89-AB7176424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464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i="0" dirty="0">
                  <a:solidFill>
                    <a:srgbClr val="AC549B"/>
                  </a:solidFill>
                </a:rPr>
                <a:t>队尾</a:t>
              </a:r>
            </a:p>
          </p:txBody>
        </p:sp>
      </p:grpSp>
      <p:sp>
        <p:nvSpPr>
          <p:cNvPr id="2" name="Text Box 4">
            <a:extLst>
              <a:ext uri="{FF2B5EF4-FFF2-40B4-BE49-F238E27FC236}">
                <a16:creationId xmlns:a16="http://schemas.microsoft.com/office/drawing/2014/main" id="{AABFBFBA-B5EC-44CB-950C-376A82C69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第四节　队列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>
            <a:extLst>
              <a:ext uri="{FF2B5EF4-FFF2-40B4-BE49-F238E27FC236}">
                <a16:creationId xmlns:a16="http://schemas.microsoft.com/office/drawing/2014/main" id="{CC39204D-BF34-4031-8BC2-9B343D488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6F995D9F-5A93-4B26-B8CE-A8F7D3DF285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49</a:t>
            </a:fld>
            <a:endParaRPr lang="en-US" altLang="zh-CN" sz="2400"/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D2DCF56C-CD53-4D8E-889A-1185F166B7A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8763000" cy="216024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顺序队列：采用一组地址连续的存储单元依次存储从队列头到队列尾的元素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顺序队列有两个指针：队头指针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front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和队尾指针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rear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DD4F2DE8-324F-47AE-8002-2CDAE706D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顺序队列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>
            <a:extLst>
              <a:ext uri="{FF2B5EF4-FFF2-40B4-BE49-F238E27FC236}">
                <a16:creationId xmlns:a16="http://schemas.microsoft.com/office/drawing/2014/main" id="{1F2C0AA7-D0FA-4F77-85E7-85158CEC0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9B717818-1C8B-4031-ADB9-033585CBA4E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</a:t>
            </a:fld>
            <a:endParaRPr lang="en-US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50B32539-7CB1-4D16-8E00-04F087E8D0B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3800" y="1319550"/>
            <a:ext cx="69342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顺序栈是栈的顺序存储结构。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利用一组地址连续的存储单元依次存放自栈底到栈顶的数据元素。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base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为栈底指针，指向栈底的位置。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指针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top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指向栈顶元素在顺序栈中的下一个位置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👉初始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top = 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。不唯一，可以多种方式）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223" name="Group 7">
            <a:extLst>
              <a:ext uri="{FF2B5EF4-FFF2-40B4-BE49-F238E27FC236}">
                <a16:creationId xmlns:a16="http://schemas.microsoft.com/office/drawing/2014/main" id="{6C501727-546C-426D-A700-C570787ED239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3200400"/>
            <a:ext cx="2209800" cy="3063875"/>
            <a:chOff x="0" y="0"/>
            <a:chExt cx="1392" cy="1930"/>
          </a:xfrm>
        </p:grpSpPr>
        <p:sp>
          <p:nvSpPr>
            <p:cNvPr id="9224" name="Rectangle 8">
              <a:extLst>
                <a:ext uri="{FF2B5EF4-FFF2-40B4-BE49-F238E27FC236}">
                  <a16:creationId xmlns:a16="http://schemas.microsoft.com/office/drawing/2014/main" id="{C178696E-3106-4B31-8A1B-0066AEA7C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718"/>
              <a:ext cx="613" cy="1159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225" name="Text Box 9">
              <a:extLst>
                <a:ext uri="{FF2B5EF4-FFF2-40B4-BE49-F238E27FC236}">
                  <a16:creationId xmlns:a16="http://schemas.microsoft.com/office/drawing/2014/main" id="{380C2210-8390-48D4-AC78-5CD990091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" y="1645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i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226" name="Line 10">
              <a:extLst>
                <a:ext uri="{FF2B5EF4-FFF2-40B4-BE49-F238E27FC236}">
                  <a16:creationId xmlns:a16="http://schemas.microsoft.com/office/drawing/2014/main" id="{A31DBA4A-63B8-4A28-94DD-F759F14EC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1643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" name="Line 11">
              <a:extLst>
                <a:ext uri="{FF2B5EF4-FFF2-40B4-BE49-F238E27FC236}">
                  <a16:creationId xmlns:a16="http://schemas.microsoft.com/office/drawing/2014/main" id="{548173EE-B04E-4D4B-A6E4-D633CF4D19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883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8" name="Line 12">
              <a:extLst>
                <a:ext uri="{FF2B5EF4-FFF2-40B4-BE49-F238E27FC236}">
                  <a16:creationId xmlns:a16="http://schemas.microsoft.com/office/drawing/2014/main" id="{5C601E42-2440-4082-BE4A-6B41167FF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1124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9" name="Line 13">
              <a:extLst>
                <a:ext uri="{FF2B5EF4-FFF2-40B4-BE49-F238E27FC236}">
                  <a16:creationId xmlns:a16="http://schemas.microsoft.com/office/drawing/2014/main" id="{2BB460F2-DF5F-4919-AFF9-F9234C1E0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1363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0" name="Line 14">
              <a:extLst>
                <a:ext uri="{FF2B5EF4-FFF2-40B4-BE49-F238E27FC236}">
                  <a16:creationId xmlns:a16="http://schemas.microsoft.com/office/drawing/2014/main" id="{249857B6-D567-46C8-9027-2E24B1C809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" y="796"/>
              <a:ext cx="1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1" name="Line 15">
              <a:extLst>
                <a:ext uri="{FF2B5EF4-FFF2-40B4-BE49-F238E27FC236}">
                  <a16:creationId xmlns:a16="http://schemas.microsoft.com/office/drawing/2014/main" id="{E36DE4CA-4895-4284-9292-B5218C11EB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" y="1809"/>
              <a:ext cx="1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2" name="Text Box 16">
              <a:extLst>
                <a:ext uri="{FF2B5EF4-FFF2-40B4-BE49-F238E27FC236}">
                  <a16:creationId xmlns:a16="http://schemas.microsoft.com/office/drawing/2014/main" id="{E33CE640-8B18-4DB2-B917-1B08249EF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" y="710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top</a:t>
              </a:r>
            </a:p>
          </p:txBody>
        </p:sp>
        <p:sp>
          <p:nvSpPr>
            <p:cNvPr id="9233" name="Text Box 17">
              <a:extLst>
                <a:ext uri="{FF2B5EF4-FFF2-40B4-BE49-F238E27FC236}">
                  <a16:creationId xmlns:a16="http://schemas.microsoft.com/office/drawing/2014/main" id="{9C93311A-7F0D-4F9E-83D6-1BF115740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680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base</a:t>
              </a:r>
            </a:p>
          </p:txBody>
        </p:sp>
        <p:sp>
          <p:nvSpPr>
            <p:cNvPr id="9234" name="Freeform 18">
              <a:extLst>
                <a:ext uri="{FF2B5EF4-FFF2-40B4-BE49-F238E27FC236}">
                  <a16:creationId xmlns:a16="http://schemas.microsoft.com/office/drawing/2014/main" id="{13D2D274-426A-4C31-9587-377A237C9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" y="250"/>
              <a:ext cx="286" cy="468"/>
            </a:xfrm>
            <a:custGeom>
              <a:avLst/>
              <a:gdLst>
                <a:gd name="T0" fmla="*/ 1 w 432"/>
                <a:gd name="T1" fmla="*/ 32 h 576"/>
                <a:gd name="T2" fmla="*/ 1 w 432"/>
                <a:gd name="T3" fmla="*/ 11 h 576"/>
                <a:gd name="T4" fmla="*/ 0 w 432"/>
                <a:gd name="T5" fmla="*/ 0 h 576"/>
                <a:gd name="T6" fmla="*/ 0 60000 65536"/>
                <a:gd name="T7" fmla="*/ 0 60000 65536"/>
                <a:gd name="T8" fmla="*/ 0 60000 65536"/>
                <a:gd name="T9" fmla="*/ 0 w 432"/>
                <a:gd name="T10" fmla="*/ 0 h 576"/>
                <a:gd name="T11" fmla="*/ 432 w 43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576">
                  <a:moveTo>
                    <a:pt x="432" y="576"/>
                  </a:moveTo>
                  <a:cubicBezTo>
                    <a:pt x="396" y="432"/>
                    <a:pt x="360" y="288"/>
                    <a:pt x="288" y="192"/>
                  </a:cubicBezTo>
                  <a:cubicBezTo>
                    <a:pt x="216" y="96"/>
                    <a:pt x="56" y="40"/>
                    <a:pt x="0" y="0"/>
                  </a:cubicBezTo>
                </a:path>
              </a:pathLst>
            </a:custGeom>
            <a:noFill/>
            <a:ln w="31750" cmpd="sng">
              <a:solidFill>
                <a:srgbClr val="8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Freeform 19">
              <a:extLst>
                <a:ext uri="{FF2B5EF4-FFF2-40B4-BE49-F238E27FC236}">
                  <a16:creationId xmlns:a16="http://schemas.microsoft.com/office/drawing/2014/main" id="{CBF04049-1569-4242-B369-02D95B7A5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" y="250"/>
              <a:ext cx="190" cy="468"/>
            </a:xfrm>
            <a:custGeom>
              <a:avLst/>
              <a:gdLst>
                <a:gd name="T0" fmla="*/ 0 w 288"/>
                <a:gd name="T1" fmla="*/ 32 h 576"/>
                <a:gd name="T2" fmla="*/ 1 w 288"/>
                <a:gd name="T3" fmla="*/ 19 h 576"/>
                <a:gd name="T4" fmla="*/ 1 w 288"/>
                <a:gd name="T5" fmla="*/ 0 h 576"/>
                <a:gd name="T6" fmla="*/ 0 60000 65536"/>
                <a:gd name="T7" fmla="*/ 0 60000 65536"/>
                <a:gd name="T8" fmla="*/ 0 60000 65536"/>
                <a:gd name="T9" fmla="*/ 0 w 288"/>
                <a:gd name="T10" fmla="*/ 0 h 576"/>
                <a:gd name="T11" fmla="*/ 288 w 28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576">
                  <a:moveTo>
                    <a:pt x="0" y="576"/>
                  </a:moveTo>
                  <a:cubicBezTo>
                    <a:pt x="0" y="504"/>
                    <a:pt x="0" y="432"/>
                    <a:pt x="48" y="336"/>
                  </a:cubicBezTo>
                  <a:cubicBezTo>
                    <a:pt x="96" y="240"/>
                    <a:pt x="240" y="56"/>
                    <a:pt x="288" y="0"/>
                  </a:cubicBezTo>
                </a:path>
              </a:pathLst>
            </a:custGeom>
            <a:noFill/>
            <a:ln w="34925" cmpd="sng">
              <a:solidFill>
                <a:srgbClr val="8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Text Box 20">
              <a:extLst>
                <a:ext uri="{FF2B5EF4-FFF2-40B4-BE49-F238E27FC236}">
                  <a16:creationId xmlns:a16="http://schemas.microsoft.com/office/drawing/2014/main" id="{06B099F1-1355-4419-BCCF-CF3813A03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" y="679"/>
              <a:ext cx="316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37" name="Text Box 21">
              <a:extLst>
                <a:ext uri="{FF2B5EF4-FFF2-40B4-BE49-F238E27FC236}">
                  <a16:creationId xmlns:a16="http://schemas.microsoft.com/office/drawing/2014/main" id="{03A6FA2A-8298-4394-9B0A-D56A5DD4A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" y="0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进栈</a:t>
              </a:r>
            </a:p>
          </p:txBody>
        </p:sp>
        <p:sp>
          <p:nvSpPr>
            <p:cNvPr id="9238" name="Text Box 22">
              <a:extLst>
                <a:ext uri="{FF2B5EF4-FFF2-40B4-BE49-F238E27FC236}">
                  <a16:creationId xmlns:a16="http://schemas.microsoft.com/office/drawing/2014/main" id="{21EECEDE-9E23-42A1-8D52-A6C21FF7E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" y="9"/>
              <a:ext cx="5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  出栈</a:t>
              </a:r>
            </a:p>
          </p:txBody>
        </p:sp>
      </p:grpSp>
      <p:sp>
        <p:nvSpPr>
          <p:cNvPr id="2" name="Text Box 4">
            <a:extLst>
              <a:ext uri="{FF2B5EF4-FFF2-40B4-BE49-F238E27FC236}">
                <a16:creationId xmlns:a16="http://schemas.microsoft.com/office/drawing/2014/main" id="{258158C5-5D5C-48E6-BF82-4CBF23C4F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>
            <a:extLst>
              <a:ext uri="{FF2B5EF4-FFF2-40B4-BE49-F238E27FC236}">
                <a16:creationId xmlns:a16="http://schemas.microsoft.com/office/drawing/2014/main" id="{82CFA2FC-0C30-465A-B6CA-44C577BC0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FF186DB9-8C58-4092-BE83-17B857BAC2E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50</a:t>
            </a:fld>
            <a:endParaRPr lang="en-US" altLang="zh-CN" sz="2400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5175027C-1BCE-412E-8FC9-1F6C343B3D9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26876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进队时，新元素按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rear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指针位置插入，然后队尾指针增一，即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rear = rear + 1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出队时，将队头指针位置的元素取出，然后队头指针增一，即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front = front + 1</a:t>
            </a:r>
          </a:p>
          <a:p>
            <a:pPr eaLnBrk="1" hangingPunct="1">
              <a:lnSpc>
                <a:spcPct val="90000"/>
              </a:lnSpc>
              <a:spcBef>
                <a:spcPct val="1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队头指针始终指向队列头元素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队尾指针始终指向队列尾元素的下一个位置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6A23BA36-D8BB-431E-8F36-F84EE3C58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顺序队列的进队和出队原则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3">
            <a:extLst>
              <a:ext uri="{FF2B5EF4-FFF2-40B4-BE49-F238E27FC236}">
                <a16:creationId xmlns:a16="http://schemas.microsoft.com/office/drawing/2014/main" id="{35540A24-D17F-4B15-9693-D56A7494B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AE200B3D-3431-4867-8288-69C072FD880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51</a:t>
            </a:fld>
            <a:endParaRPr lang="en-US" altLang="zh-CN" sz="2400"/>
          </a:p>
        </p:txBody>
      </p:sp>
      <p:sp>
        <p:nvSpPr>
          <p:cNvPr id="52230" name="Text Box 284">
            <a:extLst>
              <a:ext uri="{FF2B5EF4-FFF2-40B4-BE49-F238E27FC236}">
                <a16:creationId xmlns:a16="http://schemas.microsoft.com/office/drawing/2014/main" id="{36EEAF8B-FC8E-4B7D-BE2A-1D58DFBB5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163" y="2219185"/>
            <a:ext cx="73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0">
                <a:solidFill>
                  <a:srgbClr val="CC0066"/>
                </a:solidFill>
                <a:latin typeface="Times New Roman" panose="02020603050405020304" pitchFamily="18" charset="0"/>
              </a:rPr>
              <a:t>front</a:t>
            </a:r>
            <a:endParaRPr lang="en-US" altLang="zh-CN" sz="2000" i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31" name="Text Box 285">
            <a:extLst>
              <a:ext uri="{FF2B5EF4-FFF2-40B4-BE49-F238E27FC236}">
                <a16:creationId xmlns:a16="http://schemas.microsoft.com/office/drawing/2014/main" id="{A229B2E6-0DE0-4247-B254-F797B72E6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00" y="2219185"/>
            <a:ext cx="649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0" dirty="0">
                <a:solidFill>
                  <a:srgbClr val="CC0066"/>
                </a:solidFill>
                <a:latin typeface="Times New Roman" panose="02020603050405020304" pitchFamily="18" charset="0"/>
              </a:rPr>
              <a:t>rear</a:t>
            </a:r>
            <a:endParaRPr lang="en-US" altLang="zh-CN" sz="2000" i="0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32" name="Line 286">
            <a:extLst>
              <a:ext uri="{FF2B5EF4-FFF2-40B4-BE49-F238E27FC236}">
                <a16:creationId xmlns:a16="http://schemas.microsoft.com/office/drawing/2014/main" id="{05BC8961-E2D9-4A24-8BA7-45C984DD80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7850" y="2025510"/>
            <a:ext cx="31750" cy="2968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52233" name="Line 287">
            <a:extLst>
              <a:ext uri="{FF2B5EF4-FFF2-40B4-BE49-F238E27FC236}">
                <a16:creationId xmlns:a16="http://schemas.microsoft.com/office/drawing/2014/main" id="{BE88BF51-D748-4FF4-94BA-9EBEBA6C94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62000" y="2025510"/>
            <a:ext cx="609600" cy="2968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52234" name="Text Box 288">
            <a:extLst>
              <a:ext uri="{FF2B5EF4-FFF2-40B4-BE49-F238E27FC236}">
                <a16:creationId xmlns:a16="http://schemas.microsoft.com/office/drawing/2014/main" id="{C6F9091A-446C-4852-86C0-0CD79BD6A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203" y="2093773"/>
            <a:ext cx="1112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0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空队列</a:t>
            </a:r>
          </a:p>
        </p:txBody>
      </p:sp>
      <p:grpSp>
        <p:nvGrpSpPr>
          <p:cNvPr id="52235" name="Group 11">
            <a:extLst>
              <a:ext uri="{FF2B5EF4-FFF2-40B4-BE49-F238E27FC236}">
                <a16:creationId xmlns:a16="http://schemas.microsoft.com/office/drawing/2014/main" id="{3A5EA4C2-ACB9-438B-BC2A-F92AB6A3226A}"/>
              </a:ext>
            </a:extLst>
          </p:cNvPr>
          <p:cNvGrpSpPr>
            <a:grpSpLocks/>
          </p:cNvGrpSpPr>
          <p:nvPr/>
        </p:nvGrpSpPr>
        <p:grpSpPr bwMode="auto">
          <a:xfrm>
            <a:off x="857200" y="1407973"/>
            <a:ext cx="3200400" cy="609600"/>
            <a:chOff x="0" y="0"/>
            <a:chExt cx="2016" cy="384"/>
          </a:xfrm>
        </p:grpSpPr>
        <p:sp>
          <p:nvSpPr>
            <p:cNvPr id="52340" name="Rectangle 195">
              <a:extLst>
                <a:ext uri="{FF2B5EF4-FFF2-40B4-BE49-F238E27FC236}">
                  <a16:creationId xmlns:a16="http://schemas.microsoft.com/office/drawing/2014/main" id="{0885856D-3507-4A41-9740-FCB492D44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2016" cy="288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2341" name="Line 196">
              <a:extLst>
                <a:ext uri="{FF2B5EF4-FFF2-40B4-BE49-F238E27FC236}">
                  <a16:creationId xmlns:a16="http://schemas.microsoft.com/office/drawing/2014/main" id="{7C92D28B-A2E0-4C66-A503-5836711DB7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42" name="Line 197">
              <a:extLst>
                <a:ext uri="{FF2B5EF4-FFF2-40B4-BE49-F238E27FC236}">
                  <a16:creationId xmlns:a16="http://schemas.microsoft.com/office/drawing/2014/main" id="{964C444A-80A3-4FE0-A5EC-67018C22BF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43" name="Line 198">
              <a:extLst>
                <a:ext uri="{FF2B5EF4-FFF2-40B4-BE49-F238E27FC236}">
                  <a16:creationId xmlns:a16="http://schemas.microsoft.com/office/drawing/2014/main" id="{91EB53BF-1AE5-4023-BC02-73A42507CB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44" name="Line 199">
              <a:extLst>
                <a:ext uri="{FF2B5EF4-FFF2-40B4-BE49-F238E27FC236}">
                  <a16:creationId xmlns:a16="http://schemas.microsoft.com/office/drawing/2014/main" id="{B3514259-6344-408B-A56B-89CDDF14A4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45" name="Line 200">
              <a:extLst>
                <a:ext uri="{FF2B5EF4-FFF2-40B4-BE49-F238E27FC236}">
                  <a16:creationId xmlns:a16="http://schemas.microsoft.com/office/drawing/2014/main" id="{BB2CD5F4-0BA5-441E-AA50-6C3C44CB9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46" name="Line 201">
              <a:extLst>
                <a:ext uri="{FF2B5EF4-FFF2-40B4-BE49-F238E27FC236}">
                  <a16:creationId xmlns:a16="http://schemas.microsoft.com/office/drawing/2014/main" id="{72FDB67F-8302-4A5C-9260-09DC25408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47" name="Line 202">
              <a:extLst>
                <a:ext uri="{FF2B5EF4-FFF2-40B4-BE49-F238E27FC236}">
                  <a16:creationId xmlns:a16="http://schemas.microsoft.com/office/drawing/2014/main" id="{B20628E5-8886-42BE-B686-62BDF1D51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48" name="Line 203">
              <a:extLst>
                <a:ext uri="{FF2B5EF4-FFF2-40B4-BE49-F238E27FC236}">
                  <a16:creationId xmlns:a16="http://schemas.microsoft.com/office/drawing/2014/main" id="{75FF09D9-DC61-44A1-B6DF-24AC7B837E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49" name="Line 204">
              <a:extLst>
                <a:ext uri="{FF2B5EF4-FFF2-40B4-BE49-F238E27FC236}">
                  <a16:creationId xmlns:a16="http://schemas.microsoft.com/office/drawing/2014/main" id="{93608327-A7C0-4457-BCE8-BEA2A0D48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50" name="Line 205">
              <a:extLst>
                <a:ext uri="{FF2B5EF4-FFF2-40B4-BE49-F238E27FC236}">
                  <a16:creationId xmlns:a16="http://schemas.microsoft.com/office/drawing/2014/main" id="{A1651251-B3CB-4831-AC1B-0E869DEB7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51" name="Line 206">
              <a:extLst>
                <a:ext uri="{FF2B5EF4-FFF2-40B4-BE49-F238E27FC236}">
                  <a16:creationId xmlns:a16="http://schemas.microsoft.com/office/drawing/2014/main" id="{ADDCDDE5-72D1-4227-847D-86EE026DA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52" name="Line 207">
              <a:extLst>
                <a:ext uri="{FF2B5EF4-FFF2-40B4-BE49-F238E27FC236}">
                  <a16:creationId xmlns:a16="http://schemas.microsoft.com/office/drawing/2014/main" id="{FDA9D2E9-D765-4119-887D-EC4C38F21F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53" name="Text Box 289">
              <a:extLst>
                <a:ext uri="{FF2B5EF4-FFF2-40B4-BE49-F238E27FC236}">
                  <a16:creationId xmlns:a16="http://schemas.microsoft.com/office/drawing/2014/main" id="{AAB0F7BA-C0C0-456C-837A-AC4FCCFB6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" y="76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400" i="0">
                <a:latin typeface="Times New Roman" panose="02020603050405020304" pitchFamily="18" charset="0"/>
              </a:endParaRPr>
            </a:p>
          </p:txBody>
        </p:sp>
      </p:grpSp>
      <p:sp>
        <p:nvSpPr>
          <p:cNvPr id="52236" name="Text Box 290">
            <a:extLst>
              <a:ext uri="{FF2B5EF4-FFF2-40B4-BE49-F238E27FC236}">
                <a16:creationId xmlns:a16="http://schemas.microsoft.com/office/drawing/2014/main" id="{732A6732-5330-4CB2-8C55-699F65D1E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25" y="2204898"/>
            <a:ext cx="73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0" dirty="0">
                <a:solidFill>
                  <a:srgbClr val="CC0066"/>
                </a:solidFill>
                <a:latin typeface="Times New Roman" panose="02020603050405020304" pitchFamily="18" charset="0"/>
              </a:rPr>
              <a:t>front</a:t>
            </a:r>
            <a:endParaRPr lang="en-US" altLang="zh-CN" sz="2000" i="0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37" name="Text Box 291">
            <a:extLst>
              <a:ext uri="{FF2B5EF4-FFF2-40B4-BE49-F238E27FC236}">
                <a16:creationId xmlns:a16="http://schemas.microsoft.com/office/drawing/2014/main" id="{EC2ECA62-85CD-45B1-B76E-B9ECE97EA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63" y="2204898"/>
            <a:ext cx="649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0">
                <a:solidFill>
                  <a:srgbClr val="CC0066"/>
                </a:solidFill>
                <a:latin typeface="Times New Roman" panose="02020603050405020304" pitchFamily="18" charset="0"/>
              </a:rPr>
              <a:t>rear</a:t>
            </a:r>
            <a:endParaRPr lang="en-US" altLang="zh-CN" sz="2000" i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38" name="Line 292">
            <a:extLst>
              <a:ext uri="{FF2B5EF4-FFF2-40B4-BE49-F238E27FC236}">
                <a16:creationId xmlns:a16="http://schemas.microsoft.com/office/drawing/2014/main" id="{27CC6A7B-A755-4DE3-8404-289A23603D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9600" y="2025510"/>
            <a:ext cx="11113" cy="2825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52239" name="Line 293">
            <a:extLst>
              <a:ext uri="{FF2B5EF4-FFF2-40B4-BE49-F238E27FC236}">
                <a16:creationId xmlns:a16="http://schemas.microsoft.com/office/drawing/2014/main" id="{8DCED084-52AC-4C3F-AD87-79ADE664CF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03494" y="2007392"/>
            <a:ext cx="506668" cy="3296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52240" name="Text Box 294">
            <a:extLst>
              <a:ext uri="{FF2B5EF4-FFF2-40B4-BE49-F238E27FC236}">
                <a16:creationId xmlns:a16="http://schemas.microsoft.com/office/drawing/2014/main" id="{07E02C4E-EEE1-419E-BB12-DB0E95955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00" y="2005716"/>
            <a:ext cx="18918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 i="0" dirty="0">
                <a:solidFill>
                  <a:srgbClr val="0000FF"/>
                </a:solidFill>
                <a:latin typeface="+mn-ea"/>
                <a:ea typeface="+mn-ea"/>
              </a:rPr>
              <a:t>A,B,C,D</a:t>
            </a:r>
            <a:r>
              <a:rPr lang="zh-CN" altLang="en-US" sz="2400" b="0" i="0" dirty="0">
                <a:solidFill>
                  <a:srgbClr val="0000FF"/>
                </a:solidFill>
                <a:latin typeface="+mn-ea"/>
                <a:ea typeface="+mn-ea"/>
              </a:rPr>
              <a:t>进队</a:t>
            </a:r>
          </a:p>
        </p:txBody>
      </p:sp>
      <p:grpSp>
        <p:nvGrpSpPr>
          <p:cNvPr id="52241" name="Group 31">
            <a:extLst>
              <a:ext uri="{FF2B5EF4-FFF2-40B4-BE49-F238E27FC236}">
                <a16:creationId xmlns:a16="http://schemas.microsoft.com/office/drawing/2014/main" id="{9CC6AF02-EF4D-44E7-AB07-F822B833397B}"/>
              </a:ext>
            </a:extLst>
          </p:cNvPr>
          <p:cNvGrpSpPr>
            <a:grpSpLocks/>
          </p:cNvGrpSpPr>
          <p:nvPr/>
        </p:nvGrpSpPr>
        <p:grpSpPr bwMode="auto">
          <a:xfrm>
            <a:off x="4743400" y="1407973"/>
            <a:ext cx="3200400" cy="609600"/>
            <a:chOff x="0" y="0"/>
            <a:chExt cx="2016" cy="384"/>
          </a:xfrm>
          <a:effectLst>
            <a:outerShdw blurRad="50800" dist="50800" dir="3600000" algn="ctr" rotWithShape="0">
              <a:srgbClr val="000000">
                <a:alpha val="43137"/>
              </a:srgbClr>
            </a:outerShdw>
          </a:effectLst>
        </p:grpSpPr>
        <p:sp>
          <p:nvSpPr>
            <p:cNvPr id="52326" name="Rectangle 221">
              <a:extLst>
                <a:ext uri="{FF2B5EF4-FFF2-40B4-BE49-F238E27FC236}">
                  <a16:creationId xmlns:a16="http://schemas.microsoft.com/office/drawing/2014/main" id="{7F094B97-131A-47CD-A295-50D8841F8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2016" cy="288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2327" name="Line 222">
              <a:extLst>
                <a:ext uri="{FF2B5EF4-FFF2-40B4-BE49-F238E27FC236}">
                  <a16:creationId xmlns:a16="http://schemas.microsoft.com/office/drawing/2014/main" id="{6147AB98-CE3F-4E71-AA2C-307769737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28" name="Line 223">
              <a:extLst>
                <a:ext uri="{FF2B5EF4-FFF2-40B4-BE49-F238E27FC236}">
                  <a16:creationId xmlns:a16="http://schemas.microsoft.com/office/drawing/2014/main" id="{3AB1714E-8078-4CED-8942-BA30D3390F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29" name="Line 224">
              <a:extLst>
                <a:ext uri="{FF2B5EF4-FFF2-40B4-BE49-F238E27FC236}">
                  <a16:creationId xmlns:a16="http://schemas.microsoft.com/office/drawing/2014/main" id="{DA75FE17-879B-4457-B8E7-322689893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30" name="Line 225">
              <a:extLst>
                <a:ext uri="{FF2B5EF4-FFF2-40B4-BE49-F238E27FC236}">
                  <a16:creationId xmlns:a16="http://schemas.microsoft.com/office/drawing/2014/main" id="{62C44FBA-AA83-4313-8387-F8E131222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31" name="Line 226">
              <a:extLst>
                <a:ext uri="{FF2B5EF4-FFF2-40B4-BE49-F238E27FC236}">
                  <a16:creationId xmlns:a16="http://schemas.microsoft.com/office/drawing/2014/main" id="{3B02ADE7-5994-488E-9BE2-A853B40CC4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32" name="Line 227">
              <a:extLst>
                <a:ext uri="{FF2B5EF4-FFF2-40B4-BE49-F238E27FC236}">
                  <a16:creationId xmlns:a16="http://schemas.microsoft.com/office/drawing/2014/main" id="{1AE849B2-CDB9-41FA-BF35-244135D9F7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33" name="Line 228">
              <a:extLst>
                <a:ext uri="{FF2B5EF4-FFF2-40B4-BE49-F238E27FC236}">
                  <a16:creationId xmlns:a16="http://schemas.microsoft.com/office/drawing/2014/main" id="{E5F04DA2-648D-4D90-8360-2D4EBFB9BB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34" name="Line 229">
              <a:extLst>
                <a:ext uri="{FF2B5EF4-FFF2-40B4-BE49-F238E27FC236}">
                  <a16:creationId xmlns:a16="http://schemas.microsoft.com/office/drawing/2014/main" id="{EBE6D207-0D5A-4936-AD61-1B1D3B8956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35" name="Line 230">
              <a:extLst>
                <a:ext uri="{FF2B5EF4-FFF2-40B4-BE49-F238E27FC236}">
                  <a16:creationId xmlns:a16="http://schemas.microsoft.com/office/drawing/2014/main" id="{52AD98B9-175D-4C41-A1BE-08276A451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36" name="Line 231">
              <a:extLst>
                <a:ext uri="{FF2B5EF4-FFF2-40B4-BE49-F238E27FC236}">
                  <a16:creationId xmlns:a16="http://schemas.microsoft.com/office/drawing/2014/main" id="{D18994F3-877A-4BF5-83EB-8D9FB28C1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37" name="Line 232">
              <a:extLst>
                <a:ext uri="{FF2B5EF4-FFF2-40B4-BE49-F238E27FC236}">
                  <a16:creationId xmlns:a16="http://schemas.microsoft.com/office/drawing/2014/main" id="{7D142436-F07B-4727-88EA-224C7BA77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38" name="Line 233">
              <a:extLst>
                <a:ext uri="{FF2B5EF4-FFF2-40B4-BE49-F238E27FC236}">
                  <a16:creationId xmlns:a16="http://schemas.microsoft.com/office/drawing/2014/main" id="{40D2D920-1601-4146-99B4-76D83A7ED4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</p:grpSp>
      <p:sp>
        <p:nvSpPr>
          <p:cNvPr id="52242" name="Text Box 296">
            <a:extLst>
              <a:ext uri="{FF2B5EF4-FFF2-40B4-BE49-F238E27FC236}">
                <a16:creationId xmlns:a16="http://schemas.microsoft.com/office/drawing/2014/main" id="{ABC2232B-3E51-4CAC-912E-4E8224D1D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163" y="3500298"/>
            <a:ext cx="73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0">
                <a:solidFill>
                  <a:srgbClr val="CC0066"/>
                </a:solidFill>
                <a:latin typeface="Times New Roman" panose="02020603050405020304" pitchFamily="18" charset="0"/>
              </a:rPr>
              <a:t>front</a:t>
            </a:r>
            <a:endParaRPr lang="en-US" altLang="zh-CN" sz="2000" i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43" name="Text Box 297">
            <a:extLst>
              <a:ext uri="{FF2B5EF4-FFF2-40B4-BE49-F238E27FC236}">
                <a16:creationId xmlns:a16="http://schemas.microsoft.com/office/drawing/2014/main" id="{013BC4BC-B3EA-4277-ABF5-E754A3701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00" y="3500298"/>
            <a:ext cx="649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0">
                <a:solidFill>
                  <a:srgbClr val="CC0066"/>
                </a:solidFill>
                <a:latin typeface="Times New Roman" panose="02020603050405020304" pitchFamily="18" charset="0"/>
              </a:rPr>
              <a:t>rear</a:t>
            </a:r>
            <a:endParaRPr lang="en-US" altLang="zh-CN" sz="2000" i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44" name="Line 298">
            <a:extLst>
              <a:ext uri="{FF2B5EF4-FFF2-40B4-BE49-F238E27FC236}">
                <a16:creationId xmlns:a16="http://schemas.microsoft.com/office/drawing/2014/main" id="{78B5EDF5-EAE0-400D-9B09-9D6D2A8C80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90599" y="3312974"/>
            <a:ext cx="76199" cy="304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52245" name="Line 299">
            <a:extLst>
              <a:ext uri="{FF2B5EF4-FFF2-40B4-BE49-F238E27FC236}">
                <a16:creationId xmlns:a16="http://schemas.microsoft.com/office/drawing/2014/main" id="{32DD2041-ACF9-49C4-ACCF-49BC29D487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6400" y="3320910"/>
            <a:ext cx="762000" cy="2968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52246" name="Text Box 300">
            <a:extLst>
              <a:ext uri="{FF2B5EF4-FFF2-40B4-BE49-F238E27FC236}">
                <a16:creationId xmlns:a16="http://schemas.microsoft.com/office/drawing/2014/main" id="{8300B01A-3F8D-4DC4-B9C2-1BDA85B4C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3025" y="3392871"/>
            <a:ext cx="9541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 i="0" dirty="0">
                <a:solidFill>
                  <a:srgbClr val="0000FF"/>
                </a:solidFill>
                <a:latin typeface="+mn-ea"/>
                <a:ea typeface="+mn-ea"/>
              </a:rPr>
              <a:t>A</a:t>
            </a:r>
            <a:r>
              <a:rPr lang="zh-CN" altLang="en-US" sz="2400" b="0" i="0" dirty="0">
                <a:solidFill>
                  <a:srgbClr val="0000FF"/>
                </a:solidFill>
                <a:latin typeface="+mn-ea"/>
                <a:ea typeface="+mn-ea"/>
              </a:rPr>
              <a:t>出队</a:t>
            </a:r>
          </a:p>
        </p:txBody>
      </p:sp>
      <p:grpSp>
        <p:nvGrpSpPr>
          <p:cNvPr id="52247" name="Group 51">
            <a:extLst>
              <a:ext uri="{FF2B5EF4-FFF2-40B4-BE49-F238E27FC236}">
                <a16:creationId xmlns:a16="http://schemas.microsoft.com/office/drawing/2014/main" id="{25441B30-A74D-492E-A89E-05FDDBD75445}"/>
              </a:ext>
            </a:extLst>
          </p:cNvPr>
          <p:cNvGrpSpPr>
            <a:grpSpLocks/>
          </p:cNvGrpSpPr>
          <p:nvPr/>
        </p:nvGrpSpPr>
        <p:grpSpPr bwMode="auto">
          <a:xfrm>
            <a:off x="857200" y="2703373"/>
            <a:ext cx="3200400" cy="609600"/>
            <a:chOff x="0" y="0"/>
            <a:chExt cx="2016" cy="384"/>
          </a:xfrm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grpSpPr>
        <p:sp>
          <p:nvSpPr>
            <p:cNvPr id="52311" name="Rectangle 168">
              <a:extLst>
                <a:ext uri="{FF2B5EF4-FFF2-40B4-BE49-F238E27FC236}">
                  <a16:creationId xmlns:a16="http://schemas.microsoft.com/office/drawing/2014/main" id="{B100A7DC-14DE-4D7F-BB77-181640B8D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288" cy="2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2312" name="Rectangle 208">
              <a:extLst>
                <a:ext uri="{FF2B5EF4-FFF2-40B4-BE49-F238E27FC236}">
                  <a16:creationId xmlns:a16="http://schemas.microsoft.com/office/drawing/2014/main" id="{AFBB3C31-97DA-43BF-9718-7C88BB585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6"/>
              <a:ext cx="1728" cy="288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2313" name="Line 209">
              <a:extLst>
                <a:ext uri="{FF2B5EF4-FFF2-40B4-BE49-F238E27FC236}">
                  <a16:creationId xmlns:a16="http://schemas.microsoft.com/office/drawing/2014/main" id="{8E7D766A-6319-47E1-9B88-C2549CE79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14" name="Line 210">
              <a:extLst>
                <a:ext uri="{FF2B5EF4-FFF2-40B4-BE49-F238E27FC236}">
                  <a16:creationId xmlns:a16="http://schemas.microsoft.com/office/drawing/2014/main" id="{A50C73A2-3B58-41B4-80E7-223982588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15" name="Line 211">
              <a:extLst>
                <a:ext uri="{FF2B5EF4-FFF2-40B4-BE49-F238E27FC236}">
                  <a16:creationId xmlns:a16="http://schemas.microsoft.com/office/drawing/2014/main" id="{F1131AAF-E828-4321-B2AA-DA5DD36A7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16" name="Line 212">
              <a:extLst>
                <a:ext uri="{FF2B5EF4-FFF2-40B4-BE49-F238E27FC236}">
                  <a16:creationId xmlns:a16="http://schemas.microsoft.com/office/drawing/2014/main" id="{83ED147F-50A1-41C3-A67B-04FB31F84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17" name="Line 213">
              <a:extLst>
                <a:ext uri="{FF2B5EF4-FFF2-40B4-BE49-F238E27FC236}">
                  <a16:creationId xmlns:a16="http://schemas.microsoft.com/office/drawing/2014/main" id="{D90B247C-D31B-4AA8-A453-2FB77FC6C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18" name="Line 214">
              <a:extLst>
                <a:ext uri="{FF2B5EF4-FFF2-40B4-BE49-F238E27FC236}">
                  <a16:creationId xmlns:a16="http://schemas.microsoft.com/office/drawing/2014/main" id="{260687E9-2971-4ACD-B48D-F03467429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19" name="Line 215">
              <a:extLst>
                <a:ext uri="{FF2B5EF4-FFF2-40B4-BE49-F238E27FC236}">
                  <a16:creationId xmlns:a16="http://schemas.microsoft.com/office/drawing/2014/main" id="{3E28B2DC-6D74-4DEE-A5AF-F84D8447D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20" name="Line 216">
              <a:extLst>
                <a:ext uri="{FF2B5EF4-FFF2-40B4-BE49-F238E27FC236}">
                  <a16:creationId xmlns:a16="http://schemas.microsoft.com/office/drawing/2014/main" id="{2061C426-A4E7-40DB-8C71-A808A8DE53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21" name="Line 217">
              <a:extLst>
                <a:ext uri="{FF2B5EF4-FFF2-40B4-BE49-F238E27FC236}">
                  <a16:creationId xmlns:a16="http://schemas.microsoft.com/office/drawing/2014/main" id="{5CC42B79-DC73-4B60-AF79-5F15023F5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22" name="Line 218">
              <a:extLst>
                <a:ext uri="{FF2B5EF4-FFF2-40B4-BE49-F238E27FC236}">
                  <a16:creationId xmlns:a16="http://schemas.microsoft.com/office/drawing/2014/main" id="{D6271C0B-A1FB-4AA9-93A0-1DEF0E8E73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23" name="Line 219">
              <a:extLst>
                <a:ext uri="{FF2B5EF4-FFF2-40B4-BE49-F238E27FC236}">
                  <a16:creationId xmlns:a16="http://schemas.microsoft.com/office/drawing/2014/main" id="{4D3D031D-5921-4611-A310-9C0B571FB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24" name="Line 220">
              <a:extLst>
                <a:ext uri="{FF2B5EF4-FFF2-40B4-BE49-F238E27FC236}">
                  <a16:creationId xmlns:a16="http://schemas.microsoft.com/office/drawing/2014/main" id="{D6F5538A-155D-4C3E-9D7A-D84DD18DD8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25" name="Text Box 301">
              <a:extLst>
                <a:ext uri="{FF2B5EF4-FFF2-40B4-BE49-F238E27FC236}">
                  <a16:creationId xmlns:a16="http://schemas.microsoft.com/office/drawing/2014/main" id="{C7A82824-7542-4DFC-9C15-13E332E29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" y="48"/>
              <a:ext cx="81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1" i="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B  C  D</a:t>
              </a:r>
              <a:endParaRPr lang="en-US" altLang="zh-CN" sz="2400" i="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2248" name="Text Box 302">
            <a:extLst>
              <a:ext uri="{FF2B5EF4-FFF2-40B4-BE49-F238E27FC236}">
                <a16:creationId xmlns:a16="http://schemas.microsoft.com/office/drawing/2014/main" id="{7109816B-C3CA-4F43-8A33-C5A2DA28C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25" y="3500298"/>
            <a:ext cx="73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0">
                <a:solidFill>
                  <a:srgbClr val="CC0066"/>
                </a:solidFill>
                <a:latin typeface="Times New Roman" panose="02020603050405020304" pitchFamily="18" charset="0"/>
              </a:rPr>
              <a:t>front</a:t>
            </a:r>
            <a:endParaRPr lang="en-US" altLang="zh-CN" sz="2000" i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49" name="Text Box 303">
            <a:extLst>
              <a:ext uri="{FF2B5EF4-FFF2-40B4-BE49-F238E27FC236}">
                <a16:creationId xmlns:a16="http://schemas.microsoft.com/office/drawing/2014/main" id="{BFDE49D2-295C-4F61-A23A-9331CC0BE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63" y="3500298"/>
            <a:ext cx="649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0">
                <a:solidFill>
                  <a:srgbClr val="CC0066"/>
                </a:solidFill>
                <a:latin typeface="Times New Roman" panose="02020603050405020304" pitchFamily="18" charset="0"/>
              </a:rPr>
              <a:t>rear</a:t>
            </a:r>
            <a:endParaRPr lang="en-US" altLang="zh-CN" sz="2000" i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51" name="Line 304">
            <a:extLst>
              <a:ext uri="{FF2B5EF4-FFF2-40B4-BE49-F238E27FC236}">
                <a16:creationId xmlns:a16="http://schemas.microsoft.com/office/drawing/2014/main" id="{0DEF9F5D-5880-408D-B4FF-B160BE5327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0600" y="3320910"/>
            <a:ext cx="609600" cy="304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52252" name="Line 305">
            <a:extLst>
              <a:ext uri="{FF2B5EF4-FFF2-40B4-BE49-F238E27FC236}">
                <a16:creationId xmlns:a16="http://schemas.microsoft.com/office/drawing/2014/main" id="{B2EF0916-A6EA-41A9-9538-1816BFEF3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9263" y="3320910"/>
            <a:ext cx="795337" cy="2968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grpSp>
        <p:nvGrpSpPr>
          <p:cNvPr id="52253" name="Group 72">
            <a:extLst>
              <a:ext uri="{FF2B5EF4-FFF2-40B4-BE49-F238E27FC236}">
                <a16:creationId xmlns:a16="http://schemas.microsoft.com/office/drawing/2014/main" id="{6A514D41-B666-484A-A859-8B0A6810F295}"/>
              </a:ext>
            </a:extLst>
          </p:cNvPr>
          <p:cNvGrpSpPr>
            <a:grpSpLocks/>
          </p:cNvGrpSpPr>
          <p:nvPr/>
        </p:nvGrpSpPr>
        <p:grpSpPr bwMode="auto">
          <a:xfrm>
            <a:off x="4726731" y="2645610"/>
            <a:ext cx="3200400" cy="609600"/>
            <a:chOff x="0" y="0"/>
            <a:chExt cx="2016" cy="384"/>
          </a:xfrm>
        </p:grpSpPr>
        <p:sp>
          <p:nvSpPr>
            <p:cNvPr id="52296" name="Rectangle 167">
              <a:extLst>
                <a:ext uri="{FF2B5EF4-FFF2-40B4-BE49-F238E27FC236}">
                  <a16:creationId xmlns:a16="http://schemas.microsoft.com/office/drawing/2014/main" id="{14E9A9B9-12DF-47B7-BDDE-41E477F22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576" cy="2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2297" name="Rectangle 234">
              <a:extLst>
                <a:ext uri="{FF2B5EF4-FFF2-40B4-BE49-F238E27FC236}">
                  <a16:creationId xmlns:a16="http://schemas.microsoft.com/office/drawing/2014/main" id="{810C348A-0274-46AF-838C-E425242E7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96"/>
              <a:ext cx="1440" cy="288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2298" name="Line 235">
              <a:extLst>
                <a:ext uri="{FF2B5EF4-FFF2-40B4-BE49-F238E27FC236}">
                  <a16:creationId xmlns:a16="http://schemas.microsoft.com/office/drawing/2014/main" id="{6CF02CC7-D3E3-4086-BEA5-ABDE50A299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99" name="Line 236">
              <a:extLst>
                <a:ext uri="{FF2B5EF4-FFF2-40B4-BE49-F238E27FC236}">
                  <a16:creationId xmlns:a16="http://schemas.microsoft.com/office/drawing/2014/main" id="{EC964DDF-4322-4C19-9F2D-4B628F0575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00" name="Line 237">
              <a:extLst>
                <a:ext uri="{FF2B5EF4-FFF2-40B4-BE49-F238E27FC236}">
                  <a16:creationId xmlns:a16="http://schemas.microsoft.com/office/drawing/2014/main" id="{88DBDE68-5C5D-4EB2-BFC9-3285E206D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01" name="Line 238">
              <a:extLst>
                <a:ext uri="{FF2B5EF4-FFF2-40B4-BE49-F238E27FC236}">
                  <a16:creationId xmlns:a16="http://schemas.microsoft.com/office/drawing/2014/main" id="{EA50BC6E-247A-4281-8CD7-C3D8ED63B0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02" name="Line 239">
              <a:extLst>
                <a:ext uri="{FF2B5EF4-FFF2-40B4-BE49-F238E27FC236}">
                  <a16:creationId xmlns:a16="http://schemas.microsoft.com/office/drawing/2014/main" id="{3BAF937D-ACC5-406F-AA82-82863BCEF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03" name="Line 240">
              <a:extLst>
                <a:ext uri="{FF2B5EF4-FFF2-40B4-BE49-F238E27FC236}">
                  <a16:creationId xmlns:a16="http://schemas.microsoft.com/office/drawing/2014/main" id="{44832C37-8D01-4B0B-9EDF-3E14A1432F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04" name="Line 241">
              <a:extLst>
                <a:ext uri="{FF2B5EF4-FFF2-40B4-BE49-F238E27FC236}">
                  <a16:creationId xmlns:a16="http://schemas.microsoft.com/office/drawing/2014/main" id="{227805F4-DAE9-4087-97C0-09CEAB63E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05" name="Line 242">
              <a:extLst>
                <a:ext uri="{FF2B5EF4-FFF2-40B4-BE49-F238E27FC236}">
                  <a16:creationId xmlns:a16="http://schemas.microsoft.com/office/drawing/2014/main" id="{828FEC70-7E8F-4C91-852C-38CFE8027B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06" name="Line 243">
              <a:extLst>
                <a:ext uri="{FF2B5EF4-FFF2-40B4-BE49-F238E27FC236}">
                  <a16:creationId xmlns:a16="http://schemas.microsoft.com/office/drawing/2014/main" id="{700770B6-892A-469C-B89E-32CC056FA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07" name="Line 244">
              <a:extLst>
                <a:ext uri="{FF2B5EF4-FFF2-40B4-BE49-F238E27FC236}">
                  <a16:creationId xmlns:a16="http://schemas.microsoft.com/office/drawing/2014/main" id="{37610FA2-C75C-4F9A-9E83-4A5E83BCD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08" name="Line 245">
              <a:extLst>
                <a:ext uri="{FF2B5EF4-FFF2-40B4-BE49-F238E27FC236}">
                  <a16:creationId xmlns:a16="http://schemas.microsoft.com/office/drawing/2014/main" id="{9FBBB83E-29EA-4D58-AB17-B78213D56C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09" name="Line 246">
              <a:extLst>
                <a:ext uri="{FF2B5EF4-FFF2-40B4-BE49-F238E27FC236}">
                  <a16:creationId xmlns:a16="http://schemas.microsoft.com/office/drawing/2014/main" id="{28DBC110-5934-4A95-938D-7AE9D92437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10" name="Text Box 307">
              <a:extLst>
                <a:ext uri="{FF2B5EF4-FFF2-40B4-BE49-F238E27FC236}">
                  <a16:creationId xmlns:a16="http://schemas.microsoft.com/office/drawing/2014/main" id="{A5F4B4F1-B176-431E-B581-9EDC0C0FC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" y="48"/>
              <a:ext cx="5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1" i="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C  D</a:t>
              </a:r>
              <a:endParaRPr lang="en-US" altLang="zh-CN" sz="2400" i="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2254" name="Text Box 308">
            <a:extLst>
              <a:ext uri="{FF2B5EF4-FFF2-40B4-BE49-F238E27FC236}">
                <a16:creationId xmlns:a16="http://schemas.microsoft.com/office/drawing/2014/main" id="{20B1B6CF-DE29-4800-8B58-872D5F1E2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00" y="4795698"/>
            <a:ext cx="73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0">
                <a:solidFill>
                  <a:srgbClr val="CC0066"/>
                </a:solidFill>
                <a:latin typeface="Times New Roman" panose="02020603050405020304" pitchFamily="18" charset="0"/>
              </a:rPr>
              <a:t>front</a:t>
            </a:r>
            <a:endParaRPr lang="en-US" altLang="zh-CN" sz="2000" i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55" name="Text Box 309">
            <a:extLst>
              <a:ext uri="{FF2B5EF4-FFF2-40B4-BE49-F238E27FC236}">
                <a16:creationId xmlns:a16="http://schemas.microsoft.com/office/drawing/2014/main" id="{354D52DA-71A8-4E90-BCE5-E46D1DB4B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138" y="4795698"/>
            <a:ext cx="649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0">
                <a:solidFill>
                  <a:srgbClr val="CC0066"/>
                </a:solidFill>
                <a:latin typeface="Times New Roman" panose="02020603050405020304" pitchFamily="18" charset="0"/>
              </a:rPr>
              <a:t>rear</a:t>
            </a:r>
            <a:endParaRPr lang="en-US" altLang="zh-CN" sz="2000" i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56" name="Line 310">
            <a:extLst>
              <a:ext uri="{FF2B5EF4-FFF2-40B4-BE49-F238E27FC236}">
                <a16:creationId xmlns:a16="http://schemas.microsoft.com/office/drawing/2014/main" id="{75E67C1D-6CE3-4B53-BB50-137D68E1C4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4238" y="4616310"/>
            <a:ext cx="639762" cy="2968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52257" name="Line 311">
            <a:extLst>
              <a:ext uri="{FF2B5EF4-FFF2-40B4-BE49-F238E27FC236}">
                <a16:creationId xmlns:a16="http://schemas.microsoft.com/office/drawing/2014/main" id="{D1CA7D78-549B-420D-ABD7-BA833B754B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46238" y="4540110"/>
            <a:ext cx="2316162" cy="3730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52258" name="Text Box 312">
            <a:extLst>
              <a:ext uri="{FF2B5EF4-FFF2-40B4-BE49-F238E27FC236}">
                <a16:creationId xmlns:a16="http://schemas.microsoft.com/office/drawing/2014/main" id="{54543311-2445-474B-B726-BD0B3E3C5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288" y="4806810"/>
            <a:ext cx="15696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 i="0" dirty="0">
                <a:solidFill>
                  <a:srgbClr val="0000FF"/>
                </a:solidFill>
                <a:latin typeface="+mn-ea"/>
                <a:ea typeface="+mn-ea"/>
              </a:rPr>
              <a:t>E,F,G</a:t>
            </a:r>
            <a:r>
              <a:rPr lang="zh-CN" altLang="en-US" sz="2400" b="0" i="0" dirty="0">
                <a:solidFill>
                  <a:srgbClr val="0000FF"/>
                </a:solidFill>
                <a:latin typeface="+mn-ea"/>
                <a:ea typeface="+mn-ea"/>
              </a:rPr>
              <a:t>进队</a:t>
            </a:r>
          </a:p>
        </p:txBody>
      </p:sp>
      <p:grpSp>
        <p:nvGrpSpPr>
          <p:cNvPr id="52259" name="Group 93">
            <a:extLst>
              <a:ext uri="{FF2B5EF4-FFF2-40B4-BE49-F238E27FC236}">
                <a16:creationId xmlns:a16="http://schemas.microsoft.com/office/drawing/2014/main" id="{40EEC2F2-193E-4DEC-812B-13ADCE017BEC}"/>
              </a:ext>
            </a:extLst>
          </p:cNvPr>
          <p:cNvGrpSpPr>
            <a:grpSpLocks/>
          </p:cNvGrpSpPr>
          <p:nvPr/>
        </p:nvGrpSpPr>
        <p:grpSpPr bwMode="auto">
          <a:xfrm>
            <a:off x="857200" y="3998773"/>
            <a:ext cx="3200400" cy="609600"/>
            <a:chOff x="0" y="0"/>
            <a:chExt cx="2016" cy="384"/>
          </a:xfrm>
        </p:grpSpPr>
        <p:sp>
          <p:nvSpPr>
            <p:cNvPr id="52281" name="Rectangle 166">
              <a:extLst>
                <a:ext uri="{FF2B5EF4-FFF2-40B4-BE49-F238E27FC236}">
                  <a16:creationId xmlns:a16="http://schemas.microsoft.com/office/drawing/2014/main" id="{72684306-449D-48E6-9A3D-D09EE82F1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576" cy="2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miter lim="800000"/>
              <a:headEnd/>
              <a:tailEnd/>
            </a:ln>
            <a:effectLst>
              <a:outerShdw blurRad="63500" dist="50800" dir="5400000" algn="ctr" rotWithShape="0">
                <a:schemeClr val="bg1">
                  <a:lumMod val="95000"/>
                </a:schemeClr>
              </a:outerShdw>
              <a:reflection stA="45000" endPos="65000" dist="25400" dir="5400000" sy="-100000" algn="bl" rotWithShape="0"/>
            </a:effectLst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2282" name="Rectangle 260">
              <a:extLst>
                <a:ext uri="{FF2B5EF4-FFF2-40B4-BE49-F238E27FC236}">
                  <a16:creationId xmlns:a16="http://schemas.microsoft.com/office/drawing/2014/main" id="{160C7376-8BF5-472D-A22F-E59C4FA72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96"/>
              <a:ext cx="1440" cy="288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2283" name="Line 261">
              <a:extLst>
                <a:ext uri="{FF2B5EF4-FFF2-40B4-BE49-F238E27FC236}">
                  <a16:creationId xmlns:a16="http://schemas.microsoft.com/office/drawing/2014/main" id="{BE7A9CF9-EF4E-4648-B04D-DCDE2D8E7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84" name="Line 262">
              <a:extLst>
                <a:ext uri="{FF2B5EF4-FFF2-40B4-BE49-F238E27FC236}">
                  <a16:creationId xmlns:a16="http://schemas.microsoft.com/office/drawing/2014/main" id="{61104504-D9BD-416D-A612-B6263B5C75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85" name="Line 263">
              <a:extLst>
                <a:ext uri="{FF2B5EF4-FFF2-40B4-BE49-F238E27FC236}">
                  <a16:creationId xmlns:a16="http://schemas.microsoft.com/office/drawing/2014/main" id="{37B209E7-C75C-4CD5-933F-EE0CB47A1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86" name="Line 264">
              <a:extLst>
                <a:ext uri="{FF2B5EF4-FFF2-40B4-BE49-F238E27FC236}">
                  <a16:creationId xmlns:a16="http://schemas.microsoft.com/office/drawing/2014/main" id="{AB767A80-421C-4C5B-B7FD-315A7EF7BE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87" name="Line 265">
              <a:extLst>
                <a:ext uri="{FF2B5EF4-FFF2-40B4-BE49-F238E27FC236}">
                  <a16:creationId xmlns:a16="http://schemas.microsoft.com/office/drawing/2014/main" id="{31E48F8A-F290-4508-A6B0-E5A7ACE61B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88" name="Line 266">
              <a:extLst>
                <a:ext uri="{FF2B5EF4-FFF2-40B4-BE49-F238E27FC236}">
                  <a16:creationId xmlns:a16="http://schemas.microsoft.com/office/drawing/2014/main" id="{1433ACC6-A982-46C7-AD8D-C44CB30B2C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89" name="Line 267">
              <a:extLst>
                <a:ext uri="{FF2B5EF4-FFF2-40B4-BE49-F238E27FC236}">
                  <a16:creationId xmlns:a16="http://schemas.microsoft.com/office/drawing/2014/main" id="{E1E6DA60-3B78-4BB9-9E5D-5631C352C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90" name="Line 268">
              <a:extLst>
                <a:ext uri="{FF2B5EF4-FFF2-40B4-BE49-F238E27FC236}">
                  <a16:creationId xmlns:a16="http://schemas.microsoft.com/office/drawing/2014/main" id="{1B0FC868-BA19-4E40-974A-17FC269383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91" name="Line 269">
              <a:extLst>
                <a:ext uri="{FF2B5EF4-FFF2-40B4-BE49-F238E27FC236}">
                  <a16:creationId xmlns:a16="http://schemas.microsoft.com/office/drawing/2014/main" id="{241BCF12-E953-42EF-B16B-4017A746F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92" name="Line 270">
              <a:extLst>
                <a:ext uri="{FF2B5EF4-FFF2-40B4-BE49-F238E27FC236}">
                  <a16:creationId xmlns:a16="http://schemas.microsoft.com/office/drawing/2014/main" id="{DC7EF03D-9B9C-4CEF-AEB0-9AA7AD5FA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93" name="Line 271">
              <a:extLst>
                <a:ext uri="{FF2B5EF4-FFF2-40B4-BE49-F238E27FC236}">
                  <a16:creationId xmlns:a16="http://schemas.microsoft.com/office/drawing/2014/main" id="{1AFC2D19-0BD2-40ED-B4F8-DFDA949303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94" name="Line 272">
              <a:extLst>
                <a:ext uri="{FF2B5EF4-FFF2-40B4-BE49-F238E27FC236}">
                  <a16:creationId xmlns:a16="http://schemas.microsoft.com/office/drawing/2014/main" id="{0B09551E-80C8-4B60-8E2F-6DE5374185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95" name="Text Box 313">
              <a:extLst>
                <a:ext uri="{FF2B5EF4-FFF2-40B4-BE49-F238E27FC236}">
                  <a16:creationId xmlns:a16="http://schemas.microsoft.com/office/drawing/2014/main" id="{10FC4CD3-7333-47F4-AAD6-0AB0AA205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" y="57"/>
              <a:ext cx="14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1" i="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C  D  E  F   G</a:t>
              </a:r>
              <a:endParaRPr lang="en-US" altLang="zh-CN" sz="2400" i="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2260" name="Group 109">
            <a:extLst>
              <a:ext uri="{FF2B5EF4-FFF2-40B4-BE49-F238E27FC236}">
                <a16:creationId xmlns:a16="http://schemas.microsoft.com/office/drawing/2014/main" id="{75B7397F-8209-43F5-8397-C27DCDCD3F61}"/>
              </a:ext>
            </a:extLst>
          </p:cNvPr>
          <p:cNvGrpSpPr>
            <a:grpSpLocks/>
          </p:cNvGrpSpPr>
          <p:nvPr/>
        </p:nvGrpSpPr>
        <p:grpSpPr bwMode="auto">
          <a:xfrm>
            <a:off x="4743400" y="3998773"/>
            <a:ext cx="3219450" cy="609600"/>
            <a:chOff x="0" y="0"/>
            <a:chExt cx="2028" cy="384"/>
          </a:xfrm>
        </p:grpSpPr>
        <p:sp>
          <p:nvSpPr>
            <p:cNvPr id="52266" name="Rectangle 165">
              <a:extLst>
                <a:ext uri="{FF2B5EF4-FFF2-40B4-BE49-F238E27FC236}">
                  <a16:creationId xmlns:a16="http://schemas.microsoft.com/office/drawing/2014/main" id="{531AFA17-0260-483B-8E8A-E5F20A795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576" cy="2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2267" name="Rectangle 247">
              <a:extLst>
                <a:ext uri="{FF2B5EF4-FFF2-40B4-BE49-F238E27FC236}">
                  <a16:creationId xmlns:a16="http://schemas.microsoft.com/office/drawing/2014/main" id="{13D0FCE4-9401-478F-9CEF-7B612B61A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96"/>
              <a:ext cx="1440" cy="288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2268" name="Line 248">
              <a:extLst>
                <a:ext uri="{FF2B5EF4-FFF2-40B4-BE49-F238E27FC236}">
                  <a16:creationId xmlns:a16="http://schemas.microsoft.com/office/drawing/2014/main" id="{79E3921E-9A94-4AC1-B345-CC499E044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69" name="Line 249">
              <a:extLst>
                <a:ext uri="{FF2B5EF4-FFF2-40B4-BE49-F238E27FC236}">
                  <a16:creationId xmlns:a16="http://schemas.microsoft.com/office/drawing/2014/main" id="{7F65E40A-0A4E-41FA-9FA0-EA367E9A9F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70" name="Line 250">
              <a:extLst>
                <a:ext uri="{FF2B5EF4-FFF2-40B4-BE49-F238E27FC236}">
                  <a16:creationId xmlns:a16="http://schemas.microsoft.com/office/drawing/2014/main" id="{7EFE9006-599B-4573-B69C-99009D73B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71" name="Line 251">
              <a:extLst>
                <a:ext uri="{FF2B5EF4-FFF2-40B4-BE49-F238E27FC236}">
                  <a16:creationId xmlns:a16="http://schemas.microsoft.com/office/drawing/2014/main" id="{79A9842B-EAEE-4C0C-845A-4E3036B042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72" name="Line 252">
              <a:extLst>
                <a:ext uri="{FF2B5EF4-FFF2-40B4-BE49-F238E27FC236}">
                  <a16:creationId xmlns:a16="http://schemas.microsoft.com/office/drawing/2014/main" id="{90CB6078-756B-40BA-9249-4C055CF8A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73" name="Line 253">
              <a:extLst>
                <a:ext uri="{FF2B5EF4-FFF2-40B4-BE49-F238E27FC236}">
                  <a16:creationId xmlns:a16="http://schemas.microsoft.com/office/drawing/2014/main" id="{B2AB8D20-D05A-468B-A193-67B9BE2A3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74" name="Line 254">
              <a:extLst>
                <a:ext uri="{FF2B5EF4-FFF2-40B4-BE49-F238E27FC236}">
                  <a16:creationId xmlns:a16="http://schemas.microsoft.com/office/drawing/2014/main" id="{703AA7A2-C3B0-4289-8501-24F6CA2E93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75" name="Line 255">
              <a:extLst>
                <a:ext uri="{FF2B5EF4-FFF2-40B4-BE49-F238E27FC236}">
                  <a16:creationId xmlns:a16="http://schemas.microsoft.com/office/drawing/2014/main" id="{8EFFC2AD-2196-4304-91DC-AF8AB8B0D1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76" name="Line 256">
              <a:extLst>
                <a:ext uri="{FF2B5EF4-FFF2-40B4-BE49-F238E27FC236}">
                  <a16:creationId xmlns:a16="http://schemas.microsoft.com/office/drawing/2014/main" id="{1C5B6697-F97B-4E19-8AD1-83E61FA8B2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77" name="Line 257">
              <a:extLst>
                <a:ext uri="{FF2B5EF4-FFF2-40B4-BE49-F238E27FC236}">
                  <a16:creationId xmlns:a16="http://schemas.microsoft.com/office/drawing/2014/main" id="{D2591525-832C-4BEA-9921-E0399D3E22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78" name="Line 258">
              <a:extLst>
                <a:ext uri="{FF2B5EF4-FFF2-40B4-BE49-F238E27FC236}">
                  <a16:creationId xmlns:a16="http://schemas.microsoft.com/office/drawing/2014/main" id="{C2247ECF-70F8-4012-8CD3-8925A8BED5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79" name="Line 259">
              <a:extLst>
                <a:ext uri="{FF2B5EF4-FFF2-40B4-BE49-F238E27FC236}">
                  <a16:creationId xmlns:a16="http://schemas.microsoft.com/office/drawing/2014/main" id="{FB70D702-2A9B-453F-B099-C9F110F1E3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80" name="Text Box 314">
              <a:extLst>
                <a:ext uri="{FF2B5EF4-FFF2-40B4-BE49-F238E27FC236}">
                  <a16:creationId xmlns:a16="http://schemas.microsoft.com/office/drawing/2014/main" id="{199F47F1-4600-4CDF-8014-8F2857025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57"/>
              <a:ext cx="14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1" i="0">
                  <a:solidFill>
                    <a:schemeClr val="tx2"/>
                  </a:solidFill>
                  <a:latin typeface="Times New Roman" panose="02020603050405020304" pitchFamily="18" charset="0"/>
                </a:rPr>
                <a:t>C  D  E  F   G</a:t>
              </a:r>
              <a:endParaRPr lang="en-US" altLang="zh-CN" sz="2400" i="0">
                <a:latin typeface="Times New Roman" panose="02020603050405020304" pitchFamily="18" charset="0"/>
              </a:endParaRPr>
            </a:p>
          </p:txBody>
        </p:sp>
      </p:grpSp>
      <p:sp>
        <p:nvSpPr>
          <p:cNvPr id="52261" name="Text Box 315">
            <a:extLst>
              <a:ext uri="{FF2B5EF4-FFF2-40B4-BE49-F238E27FC236}">
                <a16:creationId xmlns:a16="http://schemas.microsoft.com/office/drawing/2014/main" id="{469D1AC7-E8EA-4310-BC69-A2ADD13DF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150" y="4781410"/>
            <a:ext cx="73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0">
                <a:solidFill>
                  <a:srgbClr val="CC0066"/>
                </a:solidFill>
                <a:latin typeface="Times New Roman" panose="02020603050405020304" pitchFamily="18" charset="0"/>
              </a:rPr>
              <a:t>front</a:t>
            </a:r>
            <a:endParaRPr lang="en-US" altLang="zh-CN" sz="2000" i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62" name="Text Box 316">
            <a:extLst>
              <a:ext uri="{FF2B5EF4-FFF2-40B4-BE49-F238E27FC236}">
                <a16:creationId xmlns:a16="http://schemas.microsoft.com/office/drawing/2014/main" id="{65DE1B6F-F7AB-4201-9074-A11D4836C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288" y="4781410"/>
            <a:ext cx="649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0">
                <a:solidFill>
                  <a:srgbClr val="CC0066"/>
                </a:solidFill>
                <a:latin typeface="Times New Roman" panose="02020603050405020304" pitchFamily="18" charset="0"/>
              </a:rPr>
              <a:t>rear</a:t>
            </a:r>
            <a:endParaRPr lang="en-US" altLang="zh-CN" sz="2000" i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63" name="Line 317">
            <a:extLst>
              <a:ext uri="{FF2B5EF4-FFF2-40B4-BE49-F238E27FC236}">
                <a16:creationId xmlns:a16="http://schemas.microsoft.com/office/drawing/2014/main" id="{D2F8D858-5FFB-41D9-8798-542C6044EC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1388" y="4616310"/>
            <a:ext cx="735012" cy="2825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52264" name="Line 318">
            <a:extLst>
              <a:ext uri="{FF2B5EF4-FFF2-40B4-BE49-F238E27FC236}">
                <a16:creationId xmlns:a16="http://schemas.microsoft.com/office/drawing/2014/main" id="{26013C13-E0A3-4E7E-AD2B-D11ABE79C7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13388" y="4616310"/>
            <a:ext cx="2259012" cy="2825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52265" name="Text Box 319">
            <a:extLst>
              <a:ext uri="{FF2B5EF4-FFF2-40B4-BE49-F238E27FC236}">
                <a16:creationId xmlns:a16="http://schemas.microsoft.com/office/drawing/2014/main" id="{1E4AC312-9763-439D-AA1D-E770A2561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1356" y="4839543"/>
            <a:ext cx="17684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 i="0" dirty="0">
                <a:solidFill>
                  <a:srgbClr val="0000FF"/>
                </a:solidFill>
                <a:latin typeface="+mn-ea"/>
                <a:ea typeface="+mn-ea"/>
              </a:rPr>
              <a:t>H</a:t>
            </a:r>
            <a:r>
              <a:rPr lang="zh-CN" altLang="en-US" sz="2400" b="0" i="0" dirty="0">
                <a:solidFill>
                  <a:srgbClr val="0000FF"/>
                </a:solidFill>
                <a:latin typeface="+mn-ea"/>
                <a:ea typeface="+mn-ea"/>
              </a:rPr>
              <a:t>进队,溢出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50A0680D-CFDC-4C5B-BA23-AD89A5EB3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顺序队列的进队和出队举例</a:t>
            </a:r>
          </a:p>
        </p:txBody>
      </p:sp>
      <p:sp>
        <p:nvSpPr>
          <p:cNvPr id="3" name="Text Box 307">
            <a:extLst>
              <a:ext uri="{FF2B5EF4-FFF2-40B4-BE49-F238E27FC236}">
                <a16:creationId xmlns:a16="http://schemas.microsoft.com/office/drawing/2014/main" id="{24CE1393-03FC-FA79-97AD-619FAB0F4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24" y="1485406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i="0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endParaRPr lang="en-US" altLang="zh-CN" sz="2400" i="0" dirty="0">
              <a:latin typeface="Times New Roman" panose="02020603050405020304" pitchFamily="18" charset="0"/>
            </a:endParaRPr>
          </a:p>
        </p:txBody>
      </p:sp>
      <p:sp>
        <p:nvSpPr>
          <p:cNvPr id="4" name="Line 293">
            <a:extLst>
              <a:ext uri="{FF2B5EF4-FFF2-40B4-BE49-F238E27FC236}">
                <a16:creationId xmlns:a16="http://schemas.microsoft.com/office/drawing/2014/main" id="{B2D8EC50-AF76-6D88-DF55-DA6C10101A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04210" y="2017573"/>
            <a:ext cx="275021" cy="2450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5" name="Text Box 307">
            <a:extLst>
              <a:ext uri="{FF2B5EF4-FFF2-40B4-BE49-F238E27FC236}">
                <a16:creationId xmlns:a16="http://schemas.microsoft.com/office/drawing/2014/main" id="{7D894950-A528-A777-B2BF-5E919E15A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768" y="1500238"/>
            <a:ext cx="4235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i="0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endParaRPr lang="en-US" altLang="zh-CN" sz="2400" i="0" dirty="0">
              <a:latin typeface="Times New Roman" panose="02020603050405020304" pitchFamily="18" charset="0"/>
            </a:endParaRPr>
          </a:p>
        </p:txBody>
      </p:sp>
      <p:sp>
        <p:nvSpPr>
          <p:cNvPr id="6" name="Line 293">
            <a:extLst>
              <a:ext uri="{FF2B5EF4-FFF2-40B4-BE49-F238E27FC236}">
                <a16:creationId xmlns:a16="http://schemas.microsoft.com/office/drawing/2014/main" id="{6FECB1E1-0E9B-FAE1-0B52-08306F91CF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05278" y="2015158"/>
            <a:ext cx="22446" cy="25684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7" name="Text Box 307">
            <a:extLst>
              <a:ext uri="{FF2B5EF4-FFF2-40B4-BE49-F238E27FC236}">
                <a16:creationId xmlns:a16="http://schemas.microsoft.com/office/drawing/2014/main" id="{70B8338E-A225-FB61-82EB-243FC2F7A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045" y="1511287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i="0" dirty="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altLang="zh-CN" sz="2400" i="0" dirty="0">
              <a:latin typeface="Times New Roman" panose="02020603050405020304" pitchFamily="18" charset="0"/>
            </a:endParaRPr>
          </a:p>
        </p:txBody>
      </p:sp>
      <p:sp>
        <p:nvSpPr>
          <p:cNvPr id="8" name="Text Box 307">
            <a:extLst>
              <a:ext uri="{FF2B5EF4-FFF2-40B4-BE49-F238E27FC236}">
                <a16:creationId xmlns:a16="http://schemas.microsoft.com/office/drawing/2014/main" id="{EB4117F1-4D23-BD58-E780-34C2D74CF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575" y="1512113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i="0" dirty="0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endParaRPr lang="en-US" altLang="zh-CN" sz="2400" i="0" dirty="0">
              <a:latin typeface="Times New Roman" panose="02020603050405020304" pitchFamily="18" charset="0"/>
            </a:endParaRPr>
          </a:p>
        </p:txBody>
      </p:sp>
      <p:sp>
        <p:nvSpPr>
          <p:cNvPr id="9" name="Line 287">
            <a:extLst>
              <a:ext uri="{FF2B5EF4-FFF2-40B4-BE49-F238E27FC236}">
                <a16:creationId xmlns:a16="http://schemas.microsoft.com/office/drawing/2014/main" id="{8BD4946C-B3D7-4507-2675-31C610EDEE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4597" y="1997779"/>
            <a:ext cx="420326" cy="3141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10" name="Line 287">
            <a:extLst>
              <a:ext uri="{FF2B5EF4-FFF2-40B4-BE49-F238E27FC236}">
                <a16:creationId xmlns:a16="http://schemas.microsoft.com/office/drawing/2014/main" id="{B95C333A-92F2-7CF3-1427-45FEFD2C62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399" y="2079485"/>
            <a:ext cx="857143" cy="24417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11" name="Text Box 307">
            <a:extLst>
              <a:ext uri="{FF2B5EF4-FFF2-40B4-BE49-F238E27FC236}">
                <a16:creationId xmlns:a16="http://schemas.microsoft.com/office/drawing/2014/main" id="{4427A5E0-34EE-6019-ABC9-16B83F99F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38" y="2765295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i="0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endParaRPr lang="en-US" altLang="zh-CN" sz="2400" i="0" dirty="0">
              <a:latin typeface="Times New Roman" panose="02020603050405020304" pitchFamily="18" charset="0"/>
            </a:endParaRPr>
          </a:p>
        </p:txBody>
      </p:sp>
      <p:sp>
        <p:nvSpPr>
          <p:cNvPr id="12" name="Line 287">
            <a:extLst>
              <a:ext uri="{FF2B5EF4-FFF2-40B4-BE49-F238E27FC236}">
                <a16:creationId xmlns:a16="http://schemas.microsoft.com/office/drawing/2014/main" id="{4704DB34-FB49-B4ED-B98A-732D9B4D1EA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92149" y="3296451"/>
            <a:ext cx="190905" cy="32925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13" name="Text Box 300">
            <a:extLst>
              <a:ext uri="{FF2B5EF4-FFF2-40B4-BE49-F238E27FC236}">
                <a16:creationId xmlns:a16="http://schemas.microsoft.com/office/drawing/2014/main" id="{76994004-8C31-1D0D-0AE2-9F83B33DB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00" y="3320564"/>
            <a:ext cx="9541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 i="0" dirty="0">
                <a:solidFill>
                  <a:srgbClr val="0000FF"/>
                </a:solidFill>
                <a:latin typeface="+mn-ea"/>
                <a:ea typeface="+mn-ea"/>
              </a:rPr>
              <a:t>B</a:t>
            </a:r>
            <a:r>
              <a:rPr lang="zh-CN" altLang="en-US" sz="2400" b="0" i="0" dirty="0">
                <a:solidFill>
                  <a:srgbClr val="0000FF"/>
                </a:solidFill>
                <a:latin typeface="+mn-ea"/>
                <a:ea typeface="+mn-ea"/>
              </a:rPr>
              <a:t>出队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/>
      <p:bldP spid="52231" grpId="0"/>
      <p:bldP spid="52232" grpId="0" animBg="1"/>
      <p:bldP spid="52233" grpId="0" animBg="1"/>
      <p:bldP spid="52234" grpId="0"/>
      <p:bldP spid="52236" grpId="0"/>
      <p:bldP spid="52237" grpId="0"/>
      <p:bldP spid="52238" grpId="0" animBg="1"/>
      <p:bldP spid="52239" grpId="0" animBg="1"/>
      <p:bldP spid="52239" grpId="1" animBg="1"/>
      <p:bldP spid="52240" grpId="0"/>
      <p:bldP spid="52242" grpId="0"/>
      <p:bldP spid="52243" grpId="0"/>
      <p:bldP spid="52244" grpId="0" animBg="1"/>
      <p:bldP spid="52245" grpId="0" animBg="1"/>
      <p:bldP spid="52246" grpId="0"/>
      <p:bldP spid="52248" grpId="0"/>
      <p:bldP spid="52249" grpId="0"/>
      <p:bldP spid="52251" grpId="0" animBg="1"/>
      <p:bldP spid="52252" grpId="0" animBg="1"/>
      <p:bldP spid="52254" grpId="0"/>
      <p:bldP spid="52255" grpId="0"/>
      <p:bldP spid="52256" grpId="0" animBg="1"/>
      <p:bldP spid="52257" grpId="0" animBg="1"/>
      <p:bldP spid="52258" grpId="0"/>
      <p:bldP spid="52261" grpId="0"/>
      <p:bldP spid="52262" grpId="0"/>
      <p:bldP spid="52263" grpId="0" animBg="1"/>
      <p:bldP spid="52264" grpId="0" animBg="1"/>
      <p:bldP spid="52265" grpId="0"/>
      <p:bldP spid="3" grpId="0"/>
      <p:bldP spid="4" grpId="0" animBg="1"/>
      <p:bldP spid="4" grpId="1" animBg="1"/>
      <p:bldP spid="5" grpId="0"/>
      <p:bldP spid="6" grpId="0" animBg="1"/>
      <p:bldP spid="6" grpId="1" animBg="1"/>
      <p:bldP spid="7" grpId="0"/>
      <p:bldP spid="8" grpId="0"/>
      <p:bldP spid="9" grpId="0" animBg="1"/>
      <p:bldP spid="9" grpId="1" animBg="1"/>
      <p:bldP spid="10" grpId="0" animBg="1"/>
      <p:bldP spid="11" grpId="0"/>
      <p:bldP spid="11" grpId="1"/>
      <p:bldP spid="12" grpId="0" animBg="1"/>
      <p:bldP spid="12" grpId="1" animBg="1"/>
      <p:bldP spid="1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>
            <a:extLst>
              <a:ext uri="{FF2B5EF4-FFF2-40B4-BE49-F238E27FC236}">
                <a16:creationId xmlns:a16="http://schemas.microsoft.com/office/drawing/2014/main" id="{2B3E809E-0794-45E6-8E46-395261560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567B16F3-BCD4-45B9-B9E5-133DAB37D2CB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52</a:t>
            </a:fld>
            <a:endParaRPr lang="en-US" altLang="zh-CN" sz="2400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B6D2B9C9-FB59-4E35-B0F7-98947679F0A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340768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当队尾指针指向队列存储结构中的最后单元时，再继续插入新的元素会产生溢出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当队列发生溢出时，队列存储结构中可能还存在一些空位置（已被取走数据的元素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假溢出。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解决办法之一：将队列存储结构首尾相接，形成循环(环形)队列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F0851F0C-B8C9-4D8B-A51C-BB8DD1890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顺序队列存在的问题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3">
            <a:extLst>
              <a:ext uri="{FF2B5EF4-FFF2-40B4-BE49-F238E27FC236}">
                <a16:creationId xmlns:a16="http://schemas.microsoft.com/office/drawing/2014/main" id="{644A794D-2FDF-45E0-B990-0ED8CFCA1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4C39E4F4-E5C6-41FA-B80B-97403FCFCDF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53</a:t>
            </a:fld>
            <a:endParaRPr lang="en-US" altLang="zh-CN" sz="2400"/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28360296-CBB7-4209-99FF-54D06F3056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2568" y="1303561"/>
            <a:ext cx="8763000" cy="13525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循环队列采用一组地址连续的存储单元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将整个队列的存储单元首尾相连</a:t>
            </a:r>
          </a:p>
        </p:txBody>
      </p:sp>
      <p:grpSp>
        <p:nvGrpSpPr>
          <p:cNvPr id="54279" name="Group 7">
            <a:extLst>
              <a:ext uri="{FF2B5EF4-FFF2-40B4-BE49-F238E27FC236}">
                <a16:creationId xmlns:a16="http://schemas.microsoft.com/office/drawing/2014/main" id="{784C30EB-B712-40F5-9890-AC78533ED28F}"/>
              </a:ext>
            </a:extLst>
          </p:cNvPr>
          <p:cNvGrpSpPr>
            <a:grpSpLocks/>
          </p:cNvGrpSpPr>
          <p:nvPr/>
        </p:nvGrpSpPr>
        <p:grpSpPr bwMode="auto">
          <a:xfrm>
            <a:off x="2444080" y="2924944"/>
            <a:ext cx="4648200" cy="2058988"/>
            <a:chOff x="0" y="0"/>
            <a:chExt cx="2928" cy="1297"/>
          </a:xfrm>
        </p:grpSpPr>
        <p:sp>
          <p:nvSpPr>
            <p:cNvPr id="54280" name="Oval 8" descr="再生纸">
              <a:extLst>
                <a:ext uri="{FF2B5EF4-FFF2-40B4-BE49-F238E27FC236}">
                  <a16:creationId xmlns:a16="http://schemas.microsoft.com/office/drawing/2014/main" id="{2005BC67-C9CA-424A-A7D3-9256A7D3A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" y="290"/>
              <a:ext cx="882" cy="852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4281" name="Line 9">
              <a:extLst>
                <a:ext uri="{FF2B5EF4-FFF2-40B4-BE49-F238E27FC236}">
                  <a16:creationId xmlns:a16="http://schemas.microsoft.com/office/drawing/2014/main" id="{BED723C0-B996-4E34-87F0-53BA36A3C3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9" y="290"/>
              <a:ext cx="6" cy="83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4282" name="Line 10">
              <a:extLst>
                <a:ext uri="{FF2B5EF4-FFF2-40B4-BE49-F238E27FC236}">
                  <a16:creationId xmlns:a16="http://schemas.microsoft.com/office/drawing/2014/main" id="{6015C7B5-A559-4828-82FF-3092AD3E4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4" y="702"/>
              <a:ext cx="88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4283" name="Line 11">
              <a:extLst>
                <a:ext uri="{FF2B5EF4-FFF2-40B4-BE49-F238E27FC236}">
                  <a16:creationId xmlns:a16="http://schemas.microsoft.com/office/drawing/2014/main" id="{6F834A22-E751-4A2B-998C-C0F10299D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1" y="383"/>
              <a:ext cx="588" cy="63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4284" name="Line 12">
              <a:extLst>
                <a:ext uri="{FF2B5EF4-FFF2-40B4-BE49-F238E27FC236}">
                  <a16:creationId xmlns:a16="http://schemas.microsoft.com/office/drawing/2014/main" id="{B8A9CB06-D85D-4A7D-B499-5C982D99A3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1" y="383"/>
              <a:ext cx="588" cy="63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4285" name="Oval 13">
              <a:extLst>
                <a:ext uri="{FF2B5EF4-FFF2-40B4-BE49-F238E27FC236}">
                  <a16:creationId xmlns:a16="http://schemas.microsoft.com/office/drawing/2014/main" id="{7CEB9986-716D-4688-8A1D-CB342E291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489"/>
              <a:ext cx="441" cy="42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54286" name="Text Box 14">
              <a:extLst>
                <a:ext uri="{FF2B5EF4-FFF2-40B4-BE49-F238E27FC236}">
                  <a16:creationId xmlns:a16="http://schemas.microsoft.com/office/drawing/2014/main" id="{0C3E22F6-713E-4B18-BED8-14AAE8189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480"/>
              <a:ext cx="19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0</a:t>
              </a:r>
              <a:endParaRPr lang="zh-CN" altLang="en-US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287" name="Text Box 15">
              <a:extLst>
                <a:ext uri="{FF2B5EF4-FFF2-40B4-BE49-F238E27FC236}">
                  <a16:creationId xmlns:a16="http://schemas.microsoft.com/office/drawing/2014/main" id="{092F8FE2-1D6F-4823-ABA5-3394A369E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840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288" name="Rectangle 16">
              <a:extLst>
                <a:ext uri="{FF2B5EF4-FFF2-40B4-BE49-F238E27FC236}">
                  <a16:creationId xmlns:a16="http://schemas.microsoft.com/office/drawing/2014/main" id="{7DECCF56-A588-4533-8386-76BF1B9EC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104"/>
              <a:ext cx="19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4289" name="Rectangle 17">
              <a:extLst>
                <a:ext uri="{FF2B5EF4-FFF2-40B4-BE49-F238E27FC236}">
                  <a16:creationId xmlns:a16="http://schemas.microsoft.com/office/drawing/2014/main" id="{D2EB0FFD-0E3B-4D4F-BBFE-4CFBE50EF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104"/>
              <a:ext cx="19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4290" name="Rectangle 18">
              <a:extLst>
                <a:ext uri="{FF2B5EF4-FFF2-40B4-BE49-F238E27FC236}">
                  <a16:creationId xmlns:a16="http://schemas.microsoft.com/office/drawing/2014/main" id="{6991BE07-0AC2-49C5-B1BC-A864A3404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816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91" name="Rectangle 19">
              <a:extLst>
                <a:ext uri="{FF2B5EF4-FFF2-40B4-BE49-F238E27FC236}">
                  <a16:creationId xmlns:a16="http://schemas.microsoft.com/office/drawing/2014/main" id="{941DA1FE-D6E4-43D3-BFFE-D8E32457D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84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4292" name="Rectangle 20">
              <a:extLst>
                <a:ext uri="{FF2B5EF4-FFF2-40B4-BE49-F238E27FC236}">
                  <a16:creationId xmlns:a16="http://schemas.microsoft.com/office/drawing/2014/main" id="{6FB33F63-7618-4556-835C-0180D9BF2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96"/>
              <a:ext cx="19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93" name="Text Box 23">
              <a:extLst>
                <a:ext uri="{FF2B5EF4-FFF2-40B4-BE49-F238E27FC236}">
                  <a16:creationId xmlns:a16="http://schemas.microsoft.com/office/drawing/2014/main" id="{8E2C401A-AC6A-40C4-8307-B1F8B9BF7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4" y="321"/>
              <a:ext cx="4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front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294" name="Text Box 24">
              <a:extLst>
                <a:ext uri="{FF2B5EF4-FFF2-40B4-BE49-F238E27FC236}">
                  <a16:creationId xmlns:a16="http://schemas.microsoft.com/office/drawing/2014/main" id="{469C16E9-F1AD-429B-9A4C-9CDAA94F2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0"/>
              <a:ext cx="1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 MAXQSIZE-1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295" name="Line 25">
              <a:extLst>
                <a:ext uri="{FF2B5EF4-FFF2-40B4-BE49-F238E27FC236}">
                  <a16:creationId xmlns:a16="http://schemas.microsoft.com/office/drawing/2014/main" id="{B84E35AE-B2A6-4ACE-B3AA-C7C444B6F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144"/>
              <a:ext cx="184" cy="17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4296" name="Line 26">
              <a:extLst>
                <a:ext uri="{FF2B5EF4-FFF2-40B4-BE49-F238E27FC236}">
                  <a16:creationId xmlns:a16="http://schemas.microsoft.com/office/drawing/2014/main" id="{31DA487E-CB6A-49EC-8F7D-9D33F7FB1A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7" y="397"/>
              <a:ext cx="331" cy="14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4297" name="Text Box 27">
              <a:extLst>
                <a:ext uri="{FF2B5EF4-FFF2-40B4-BE49-F238E27FC236}">
                  <a16:creationId xmlns:a16="http://schemas.microsoft.com/office/drawing/2014/main" id="{5A86921E-FDFF-4691-BC54-1BBEA153E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" y="926"/>
              <a:ext cx="2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4298" name="Text Box 28">
              <a:extLst>
                <a:ext uri="{FF2B5EF4-FFF2-40B4-BE49-F238E27FC236}">
                  <a16:creationId xmlns:a16="http://schemas.microsoft.com/office/drawing/2014/main" id="{58F769D4-8DB5-4B62-AF9B-0AAF8BC3E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" y="747"/>
              <a:ext cx="2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299" name="Text Box 31">
              <a:extLst>
                <a:ext uri="{FF2B5EF4-FFF2-40B4-BE49-F238E27FC236}">
                  <a16:creationId xmlns:a16="http://schemas.microsoft.com/office/drawing/2014/main" id="{97CF310E-3A8C-4218-987D-8C753B8B6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3" y="499"/>
              <a:ext cx="2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4300" name="Text Box 32">
              <a:extLst>
                <a:ext uri="{FF2B5EF4-FFF2-40B4-BE49-F238E27FC236}">
                  <a16:creationId xmlns:a16="http://schemas.microsoft.com/office/drawing/2014/main" id="{6F22772A-5013-4CF0-9EDF-75247D973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3" y="747"/>
              <a:ext cx="2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4301" name="Text Box 33">
              <a:extLst>
                <a:ext uri="{FF2B5EF4-FFF2-40B4-BE49-F238E27FC236}">
                  <a16:creationId xmlns:a16="http://schemas.microsoft.com/office/drawing/2014/main" id="{50A0BF6C-EA1A-468B-AD74-30CD103745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9" y="926"/>
              <a:ext cx="2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4302" name="Text Box 35">
              <a:extLst>
                <a:ext uri="{FF2B5EF4-FFF2-40B4-BE49-F238E27FC236}">
                  <a16:creationId xmlns:a16="http://schemas.microsoft.com/office/drawing/2014/main" id="{20C77BB4-EF52-4FB0-8428-9C8C249AE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84"/>
              <a:ext cx="4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rear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303" name="Line 36">
              <a:extLst>
                <a:ext uri="{FF2B5EF4-FFF2-40B4-BE49-F238E27FC236}">
                  <a16:creationId xmlns:a16="http://schemas.microsoft.com/office/drawing/2014/main" id="{E9E468BC-7088-4785-B189-B88204243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480"/>
              <a:ext cx="288" cy="13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</p:grpSp>
      <p:sp>
        <p:nvSpPr>
          <p:cNvPr id="2" name="Text Box 4">
            <a:extLst>
              <a:ext uri="{FF2B5EF4-FFF2-40B4-BE49-F238E27FC236}">
                <a16:creationId xmlns:a16="http://schemas.microsoft.com/office/drawing/2014/main" id="{91D56E77-579A-43E7-957C-A3189C057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循环队列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7C0941-16EA-4E89-AF28-6941F91CEB79}"/>
              </a:ext>
            </a:extLst>
          </p:cNvPr>
          <p:cNvSpPr txBox="1"/>
          <p:nvPr/>
        </p:nvSpPr>
        <p:spPr>
          <a:xfrm>
            <a:off x="719008" y="5346367"/>
            <a:ext cx="75300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循环队列，画环状数组或线状数组。</a:t>
            </a:r>
          </a:p>
          <a:p>
            <a:endParaRPr lang="zh-CN" altLang="en-US" dirty="0"/>
          </a:p>
        </p:txBody>
      </p:sp>
      <p:sp>
        <p:nvSpPr>
          <p:cNvPr id="32" name="Rectangle 92">
            <a:extLst>
              <a:ext uri="{FF2B5EF4-FFF2-40B4-BE49-F238E27FC236}">
                <a16:creationId xmlns:a16="http://schemas.microsoft.com/office/drawing/2014/main" id="{FB9832F2-2248-4A7E-A16F-6C6877683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992" y="3121223"/>
            <a:ext cx="3129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>
            <a:extLst>
              <a:ext uri="{FF2B5EF4-FFF2-40B4-BE49-F238E27FC236}">
                <a16:creationId xmlns:a16="http://schemas.microsoft.com/office/drawing/2014/main" id="{2C1EB96A-0C49-4C1C-9396-3CB98799D2C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340768"/>
            <a:ext cx="8497888" cy="472440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这种循环意义下的加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操作可以描述为：</a:t>
            </a:r>
          </a:p>
          <a:p>
            <a:pPr>
              <a:buFont typeface="Symbol" panose="05050102010706020507" pitchFamily="18" charset="2"/>
              <a:buNone/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if(i+1==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MAX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QS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IZE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           </a:t>
            </a:r>
            <a:r>
              <a:rPr lang="en-US" altLang="zh-CN" dirty="0" err="1">
                <a:latin typeface="楷体_GB2312" pitchFamily="1" charset="-122"/>
                <a:ea typeface="楷体_GB2312" pitchFamily="1" charset="-122"/>
              </a:rPr>
              <a:t>i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=0;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     else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          </a:t>
            </a:r>
            <a:r>
              <a:rPr lang="en-US" altLang="zh-CN" dirty="0" err="1">
                <a:latin typeface="楷体_GB2312" pitchFamily="1" charset="-122"/>
                <a:ea typeface="楷体_GB2312" pitchFamily="1" charset="-122"/>
              </a:rPr>
              <a:t>i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++;</a:t>
            </a:r>
          </a:p>
          <a:p>
            <a:pPr>
              <a:buFont typeface="Symbol" panose="05050102010706020507" pitchFamily="18" charset="2"/>
              <a:buNone/>
            </a:pPr>
            <a:r>
              <a:rPr lang="zh-CN" altLang="en-US" dirty="0">
                <a:ea typeface="楷体_GB2312" pitchFamily="1" charset="-122"/>
              </a:rPr>
              <a:t>利用</a:t>
            </a:r>
            <a:r>
              <a:rPr lang="zh-CN" altLang="en-US" dirty="0">
                <a:solidFill>
                  <a:schemeClr val="tx2"/>
                </a:solidFill>
                <a:ea typeface="楷体_GB2312" pitchFamily="1" charset="-122"/>
              </a:rPr>
              <a:t>模运算</a:t>
            </a:r>
            <a:r>
              <a:rPr lang="zh-CN" altLang="en-US" dirty="0">
                <a:ea typeface="楷体_GB2312" pitchFamily="1" charset="-122"/>
              </a:rPr>
              <a:t>可简化为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buFont typeface="Symbol" panose="05050102010706020507" pitchFamily="18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           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=(i+1)%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MAXQSIZE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AC6AA604-21B4-4266-8F8A-9C76BCCEA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循环队列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>
            <a:extLst>
              <a:ext uri="{FF2B5EF4-FFF2-40B4-BE49-F238E27FC236}">
                <a16:creationId xmlns:a16="http://schemas.microsoft.com/office/drawing/2014/main" id="{1AFC8A9F-2647-4450-A555-D666293303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44" y="1340768"/>
            <a:ext cx="8497888" cy="899231"/>
          </a:xfrm>
        </p:spPr>
        <p:txBody>
          <a:bodyPr/>
          <a:lstStyle/>
          <a:p>
            <a:pPr>
              <a:buFont typeface="Symbol" pitchFamily="18" charset="2"/>
              <a:buNone/>
              <a:defRPr/>
            </a:pPr>
            <a:r>
              <a:rPr lang="zh-CN" altLang="en-US" sz="2800" b="1" dirty="0">
                <a:latin typeface="+mn-ea"/>
              </a:rPr>
              <a:t>      </a:t>
            </a:r>
            <a:r>
              <a:rPr lang="zh-CN" altLang="en-US" sz="2800" dirty="0">
                <a:latin typeface="+mn-ea"/>
              </a:rPr>
              <a:t>对循环队列而言，无法通过</a:t>
            </a:r>
            <a:r>
              <a:rPr lang="en-US" altLang="zh-CN" sz="2800" dirty="0">
                <a:latin typeface="+mn-ea"/>
              </a:rPr>
              <a:t>front==rear</a:t>
            </a:r>
            <a:r>
              <a:rPr lang="zh-CN" altLang="en-US" sz="2800" dirty="0">
                <a:latin typeface="+mn-ea"/>
              </a:rPr>
              <a:t>来判断队列“空”还是“满”。     </a:t>
            </a:r>
            <a:endParaRPr lang="zh-CN" altLang="en-US" dirty="0">
              <a:latin typeface="+mn-ea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CDDB5511-DA6A-414B-A4DD-BD9E865C1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循环队列空与满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DE9918-69B4-46F5-A199-CEBCC7ECD721}"/>
              </a:ext>
            </a:extLst>
          </p:cNvPr>
          <p:cNvGrpSpPr/>
          <p:nvPr/>
        </p:nvGrpSpPr>
        <p:grpSpPr>
          <a:xfrm>
            <a:off x="775944" y="2746411"/>
            <a:ext cx="3661792" cy="2520950"/>
            <a:chOff x="878904" y="3284984"/>
            <a:chExt cx="3661792" cy="2520950"/>
          </a:xfrm>
        </p:grpSpPr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CDA7A136-1B53-42F8-9EC4-539BA4D426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8904" y="3284984"/>
              <a:ext cx="3661792" cy="2520950"/>
              <a:chOff x="0" y="0"/>
              <a:chExt cx="2352" cy="1588"/>
            </a:xfrm>
          </p:grpSpPr>
          <p:sp>
            <p:nvSpPr>
              <p:cNvPr id="8" name="Oval 8" descr="再生纸">
                <a:extLst>
                  <a:ext uri="{FF2B5EF4-FFF2-40B4-BE49-F238E27FC236}">
                    <a16:creationId xmlns:a16="http://schemas.microsoft.com/office/drawing/2014/main" id="{55B90224-AF77-4E64-A0E8-C026A0D2D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290"/>
                <a:ext cx="882" cy="852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9" name="Line 9">
                <a:extLst>
                  <a:ext uri="{FF2B5EF4-FFF2-40B4-BE49-F238E27FC236}">
                    <a16:creationId xmlns:a16="http://schemas.microsoft.com/office/drawing/2014/main" id="{69D0DCC8-AF31-4370-A638-7A70F552C8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3" y="290"/>
                <a:ext cx="6" cy="8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10" name="Line 10">
                <a:extLst>
                  <a:ext uri="{FF2B5EF4-FFF2-40B4-BE49-F238E27FC236}">
                    <a16:creationId xmlns:a16="http://schemas.microsoft.com/office/drawing/2014/main" id="{6397313A-B2ED-4007-9E7D-EC932B857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" y="702"/>
                <a:ext cx="882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11" name="Line 11">
                <a:extLst>
                  <a:ext uri="{FF2B5EF4-FFF2-40B4-BE49-F238E27FC236}">
                    <a16:creationId xmlns:a16="http://schemas.microsoft.com/office/drawing/2014/main" id="{AC62F856-9FE7-4A1F-BCD3-8D6BE01C0C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" y="383"/>
                <a:ext cx="588" cy="6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12" name="Line 12">
                <a:extLst>
                  <a:ext uri="{FF2B5EF4-FFF2-40B4-BE49-F238E27FC236}">
                    <a16:creationId xmlns:a16="http://schemas.microsoft.com/office/drawing/2014/main" id="{5B7A7A05-B771-4759-884C-F41074D1D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5" y="383"/>
                <a:ext cx="588" cy="6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13" name="Oval 13">
                <a:extLst>
                  <a:ext uri="{FF2B5EF4-FFF2-40B4-BE49-F238E27FC236}">
                    <a16:creationId xmlns:a16="http://schemas.microsoft.com/office/drawing/2014/main" id="{DFBDD254-3D0E-4BF9-B9BE-8A57AC4EF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" y="489"/>
                <a:ext cx="441" cy="42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/>
              </a:p>
            </p:txBody>
          </p:sp>
          <p:sp>
            <p:nvSpPr>
              <p:cNvPr id="14" name="Text Box 14">
                <a:extLst>
                  <a:ext uri="{FF2B5EF4-FFF2-40B4-BE49-F238E27FC236}">
                    <a16:creationId xmlns:a16="http://schemas.microsoft.com/office/drawing/2014/main" id="{C2C92F2B-2EA9-4E52-8284-8DDDFB2FBF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480"/>
                <a:ext cx="196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0</a:t>
                </a:r>
                <a:endParaRPr lang="zh-CN" altLang="en-US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Text Box 15">
                <a:extLst>
                  <a:ext uri="{FF2B5EF4-FFF2-40B4-BE49-F238E27FC236}">
                    <a16:creationId xmlns:a16="http://schemas.microsoft.com/office/drawing/2014/main" id="{4AAEEE13-B272-443C-9DCC-4F92F47CC9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9" y="840"/>
                <a:ext cx="19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1</a:t>
                </a:r>
                <a:endParaRPr lang="zh-CN" altLang="en-US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6">
                <a:extLst>
                  <a:ext uri="{FF2B5EF4-FFF2-40B4-BE49-F238E27FC236}">
                    <a16:creationId xmlns:a16="http://schemas.microsoft.com/office/drawing/2014/main" id="{1E615DE4-DA4E-40AD-967A-EE0BD7384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104"/>
                <a:ext cx="196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7" name="Rectangle 17">
                <a:extLst>
                  <a:ext uri="{FF2B5EF4-FFF2-40B4-BE49-F238E27FC236}">
                    <a16:creationId xmlns:a16="http://schemas.microsoft.com/office/drawing/2014/main" id="{1EA8B4C8-642A-4608-85A6-40029466D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104"/>
                <a:ext cx="196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8" name="Rectangle 18">
                <a:extLst>
                  <a:ext uri="{FF2B5EF4-FFF2-40B4-BE49-F238E27FC236}">
                    <a16:creationId xmlns:a16="http://schemas.microsoft.com/office/drawing/2014/main" id="{2C8C502B-862C-4E21-A8B3-6993D1291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816"/>
                <a:ext cx="19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9" name="Rectangle 19">
                <a:extLst>
                  <a:ext uri="{FF2B5EF4-FFF2-40B4-BE49-F238E27FC236}">
                    <a16:creationId xmlns:a16="http://schemas.microsoft.com/office/drawing/2014/main" id="{E0858A85-EDE7-4E46-A1DA-0DCD533F0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84"/>
                <a:ext cx="19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0" name="Rectangle 20">
                <a:extLst>
                  <a:ext uri="{FF2B5EF4-FFF2-40B4-BE49-F238E27FC236}">
                    <a16:creationId xmlns:a16="http://schemas.microsoft.com/office/drawing/2014/main" id="{EDFE6C68-1F6F-44CD-80A1-52A8371EB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96"/>
                <a:ext cx="196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21" name="Text Box 21">
                <a:extLst>
                  <a:ext uri="{FF2B5EF4-FFF2-40B4-BE49-F238E27FC236}">
                    <a16:creationId xmlns:a16="http://schemas.microsoft.com/office/drawing/2014/main" id="{139DC1D4-9A59-4823-A46B-17ADC67603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8" y="321"/>
                <a:ext cx="46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front</a:t>
                </a:r>
                <a:endParaRPr lang="en-US" altLang="zh-CN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Text Box 22">
                <a:extLst>
                  <a:ext uri="{FF2B5EF4-FFF2-40B4-BE49-F238E27FC236}">
                    <a16:creationId xmlns:a16="http://schemas.microsoft.com/office/drawing/2014/main" id="{CC9A80A7-77EB-4955-AB64-6B9DAF8591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0"/>
                <a:ext cx="129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 MAXQSIZE-1</a:t>
                </a:r>
                <a:endParaRPr lang="en-US" altLang="zh-CN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Line 23">
                <a:extLst>
                  <a:ext uri="{FF2B5EF4-FFF2-40B4-BE49-F238E27FC236}">
                    <a16:creationId xmlns:a16="http://schemas.microsoft.com/office/drawing/2014/main" id="{A1977CC8-69FF-4DC9-88CD-65D55826B8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16" y="144"/>
                <a:ext cx="184" cy="17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24" name="Line 24">
                <a:extLst>
                  <a:ext uri="{FF2B5EF4-FFF2-40B4-BE49-F238E27FC236}">
                    <a16:creationId xmlns:a16="http://schemas.microsoft.com/office/drawing/2014/main" id="{56FCE9DE-5B38-4F2F-9BE9-E102595AF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61" y="397"/>
                <a:ext cx="331" cy="142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25" name="Text Box 25">
                <a:extLst>
                  <a:ext uri="{FF2B5EF4-FFF2-40B4-BE49-F238E27FC236}">
                    <a16:creationId xmlns:a16="http://schemas.microsoft.com/office/drawing/2014/main" id="{EFA3FFF7-8A39-4992-86D4-01945792EF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" y="915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Text Box 26">
                <a:extLst>
                  <a:ext uri="{FF2B5EF4-FFF2-40B4-BE49-F238E27FC236}">
                    <a16:creationId xmlns:a16="http://schemas.microsoft.com/office/drawing/2014/main" id="{37C962E4-C3A1-41C3-9127-6BD2A4DEF9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" y="736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" name="Text Box 27">
                <a:extLst>
                  <a:ext uri="{FF2B5EF4-FFF2-40B4-BE49-F238E27FC236}">
                    <a16:creationId xmlns:a16="http://schemas.microsoft.com/office/drawing/2014/main" id="{3F3F1B62-A2C1-40DE-924E-E5AB1D70CA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" y="488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" name="Text Box 28">
                <a:extLst>
                  <a:ext uri="{FF2B5EF4-FFF2-40B4-BE49-F238E27FC236}">
                    <a16:creationId xmlns:a16="http://schemas.microsoft.com/office/drawing/2014/main" id="{28C65425-EC9C-4368-8A23-AA336C4A6F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" y="736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" name="Text Box 29">
                <a:extLst>
                  <a:ext uri="{FF2B5EF4-FFF2-40B4-BE49-F238E27FC236}">
                    <a16:creationId xmlns:a16="http://schemas.microsoft.com/office/drawing/2014/main" id="{0AEEF68D-A612-426D-BCEA-02F617740F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915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" name="Text Box 30">
                <a:extLst>
                  <a:ext uri="{FF2B5EF4-FFF2-40B4-BE49-F238E27FC236}">
                    <a16:creationId xmlns:a16="http://schemas.microsoft.com/office/drawing/2014/main" id="{2280749B-CD50-4779-925D-D8DCDB42AC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576"/>
                <a:ext cx="40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rear</a:t>
                </a:r>
                <a:endParaRPr lang="en-US" altLang="zh-CN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" name="Line 31">
                <a:extLst>
                  <a:ext uri="{FF2B5EF4-FFF2-40B4-BE49-F238E27FC236}">
                    <a16:creationId xmlns:a16="http://schemas.microsoft.com/office/drawing/2014/main" id="{56185D83-C090-4ECC-913E-964725434C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56" y="67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32" name="Text Box 32">
                <a:extLst>
                  <a:ext uri="{FF2B5EF4-FFF2-40B4-BE49-F238E27FC236}">
                    <a16:creationId xmlns:a16="http://schemas.microsoft.com/office/drawing/2014/main" id="{DC865402-0647-43AF-94BB-C2B61528B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1338"/>
                <a:ext cx="62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i="0" dirty="0"/>
                  <a:t>队列空</a:t>
                </a:r>
              </a:p>
            </p:txBody>
          </p:sp>
        </p:grpSp>
        <p:sp>
          <p:nvSpPr>
            <p:cNvPr id="64" name="Rectangle 92">
              <a:extLst>
                <a:ext uri="{FF2B5EF4-FFF2-40B4-BE49-F238E27FC236}">
                  <a16:creationId xmlns:a16="http://schemas.microsoft.com/office/drawing/2014/main" id="{41E3D078-3BD4-46DD-8E59-0FE1C4E19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704" y="3501008"/>
              <a:ext cx="31290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pitchFamily="18" charset="0"/>
                </a:rPr>
                <a:t>7</a:t>
              </a:r>
              <a:endParaRPr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EEFD14C1-6D9F-4CCD-B115-670AC6E939F5}"/>
              </a:ext>
            </a:extLst>
          </p:cNvPr>
          <p:cNvGrpSpPr/>
          <p:nvPr/>
        </p:nvGrpSpPr>
        <p:grpSpPr>
          <a:xfrm>
            <a:off x="5045104" y="2847663"/>
            <a:ext cx="3661792" cy="2506761"/>
            <a:chOff x="5148064" y="3386236"/>
            <a:chExt cx="3661792" cy="250676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F277426-E568-475A-BF86-A6109D823B1A}"/>
                </a:ext>
              </a:extLst>
            </p:cNvPr>
            <p:cNvGrpSpPr/>
            <p:nvPr/>
          </p:nvGrpSpPr>
          <p:grpSpPr>
            <a:xfrm>
              <a:off x="5148064" y="3386236"/>
              <a:ext cx="3661792" cy="2506761"/>
              <a:chOff x="5148064" y="3386236"/>
              <a:chExt cx="3661792" cy="2506761"/>
            </a:xfrm>
          </p:grpSpPr>
          <p:grpSp>
            <p:nvGrpSpPr>
              <p:cNvPr id="34" name="Group 34">
                <a:extLst>
                  <a:ext uri="{FF2B5EF4-FFF2-40B4-BE49-F238E27FC236}">
                    <a16:creationId xmlns:a16="http://schemas.microsoft.com/office/drawing/2014/main" id="{75AAED2E-F4BB-430F-97F6-47B3061C38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72255" y="3859311"/>
                <a:ext cx="1382513" cy="1352550"/>
                <a:chOff x="0" y="0"/>
                <a:chExt cx="888" cy="852"/>
              </a:xfrm>
            </p:grpSpPr>
            <p:sp>
              <p:nvSpPr>
                <p:cNvPr id="48" name="Oval 61" descr="再生纸">
                  <a:extLst>
                    <a:ext uri="{FF2B5EF4-FFF2-40B4-BE49-F238E27FC236}">
                      <a16:creationId xmlns:a16="http://schemas.microsoft.com/office/drawing/2014/main" id="{9FBBE34D-1548-4C5F-9C6F-40269840D5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82" cy="852"/>
                </a:xfrm>
                <a:prstGeom prst="ellips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 b="1" dirty="0">
                      <a:solidFill>
                        <a:srgbClr val="003366"/>
                      </a:solidFill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49" name="Line 62">
                  <a:extLst>
                    <a:ext uri="{FF2B5EF4-FFF2-40B4-BE49-F238E27FC236}">
                      <a16:creationId xmlns:a16="http://schemas.microsoft.com/office/drawing/2014/main" id="{A710E796-3ADC-474A-9EB2-3C21A43DDE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" y="0"/>
                  <a:ext cx="6" cy="83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63">
                  <a:extLst>
                    <a:ext uri="{FF2B5EF4-FFF2-40B4-BE49-F238E27FC236}">
                      <a16:creationId xmlns:a16="http://schemas.microsoft.com/office/drawing/2014/main" id="{17F2BF2A-78DC-4D30-98AF-329D85B308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" y="412"/>
                  <a:ext cx="882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64">
                  <a:extLst>
                    <a:ext uri="{FF2B5EF4-FFF2-40B4-BE49-F238E27FC236}">
                      <a16:creationId xmlns:a16="http://schemas.microsoft.com/office/drawing/2014/main" id="{E6B9F8AB-021F-499C-A899-9E14DBBCE9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" y="93"/>
                  <a:ext cx="588" cy="63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65">
                  <a:extLst>
                    <a:ext uri="{FF2B5EF4-FFF2-40B4-BE49-F238E27FC236}">
                      <a16:creationId xmlns:a16="http://schemas.microsoft.com/office/drawing/2014/main" id="{F0F4A200-667E-485B-8893-6E2FB3D9B7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53" y="93"/>
                  <a:ext cx="588" cy="63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Oval 66">
                  <a:extLst>
                    <a:ext uri="{FF2B5EF4-FFF2-40B4-BE49-F238E27FC236}">
                      <a16:creationId xmlns:a16="http://schemas.microsoft.com/office/drawing/2014/main" id="{24C34ABF-4B3A-4220-B9AE-C122E2ABB3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" y="199"/>
                  <a:ext cx="441" cy="42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/>
                </a:p>
              </p:txBody>
            </p:sp>
            <p:sp>
              <p:nvSpPr>
                <p:cNvPr id="54" name="Text Box 69">
                  <a:extLst>
                    <a:ext uri="{FF2B5EF4-FFF2-40B4-BE49-F238E27FC236}">
                      <a16:creationId xmlns:a16="http://schemas.microsoft.com/office/drawing/2014/main" id="{2D000D64-D529-4FB7-BE75-CACAC0B619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1" y="636"/>
                  <a:ext cx="23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t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 b="1">
                      <a:solidFill>
                        <a:srgbClr val="003366"/>
                      </a:solidFill>
                      <a:latin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55" name="Text Box 70">
                  <a:extLst>
                    <a:ext uri="{FF2B5EF4-FFF2-40B4-BE49-F238E27FC236}">
                      <a16:creationId xmlns:a16="http://schemas.microsoft.com/office/drawing/2014/main" id="{DA66ED0E-EEB7-4167-BB5B-A8EFC9FBBB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" y="457"/>
                  <a:ext cx="22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t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 b="1">
                      <a:solidFill>
                        <a:srgbClr val="003366"/>
                      </a:solidFill>
                      <a:latin typeface="Times New Roman" panose="02020603050405020304" pitchFamily="18" charset="0"/>
                    </a:rPr>
                    <a:t>E</a:t>
                  </a:r>
                  <a:endParaRPr lang="en-US" altLang="zh-CN" sz="2000">
                    <a:solidFill>
                      <a:srgbClr val="0033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6" name="Text Box 71">
                  <a:extLst>
                    <a:ext uri="{FF2B5EF4-FFF2-40B4-BE49-F238E27FC236}">
                      <a16:creationId xmlns:a16="http://schemas.microsoft.com/office/drawing/2014/main" id="{A8AE639A-D6A6-4040-B417-A394164DFD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" y="173"/>
                  <a:ext cx="214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t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 b="1">
                      <a:solidFill>
                        <a:srgbClr val="003366"/>
                      </a:solidFill>
                      <a:latin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57" name="Text Box 72">
                  <a:extLst>
                    <a:ext uri="{FF2B5EF4-FFF2-40B4-BE49-F238E27FC236}">
                      <a16:creationId xmlns:a16="http://schemas.microsoft.com/office/drawing/2014/main" id="{1A15DDA0-690F-4A60-895A-4E91D72866F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1" y="31"/>
                  <a:ext cx="24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t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 b="1">
                      <a:solidFill>
                        <a:srgbClr val="003366"/>
                      </a:solidFill>
                      <a:latin typeface="Times New Roman" panose="02020603050405020304" pitchFamily="18" charset="0"/>
                    </a:rPr>
                    <a:t>G</a:t>
                  </a:r>
                </a:p>
              </p:txBody>
            </p:sp>
            <p:sp>
              <p:nvSpPr>
                <p:cNvPr id="58" name="Text Box 73">
                  <a:extLst>
                    <a:ext uri="{FF2B5EF4-FFF2-40B4-BE49-F238E27FC236}">
                      <a16:creationId xmlns:a16="http://schemas.microsoft.com/office/drawing/2014/main" id="{CA27CF3E-55D6-4FDC-82F3-625AD45EED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5" y="198"/>
                  <a:ext cx="11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t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9" name="Text Box 74">
                  <a:extLst>
                    <a:ext uri="{FF2B5EF4-FFF2-40B4-BE49-F238E27FC236}">
                      <a16:creationId xmlns:a16="http://schemas.microsoft.com/office/drawing/2014/main" id="{B22A8EE4-CFB9-4348-844E-442AA7ECB4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5" y="457"/>
                  <a:ext cx="22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t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 b="1" dirty="0">
                      <a:solidFill>
                        <a:srgbClr val="003366"/>
                      </a:solidFill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60" name="Text Box 75">
                  <a:extLst>
                    <a:ext uri="{FF2B5EF4-FFF2-40B4-BE49-F238E27FC236}">
                      <a16:creationId xmlns:a16="http://schemas.microsoft.com/office/drawing/2014/main" id="{A4DBADC5-AFF4-4068-9849-4B7D50005B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" y="636"/>
                  <a:ext cx="23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t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 b="1" dirty="0">
                      <a:solidFill>
                        <a:srgbClr val="003366"/>
                      </a:solidFill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61" name="Text Box 76">
                  <a:extLst>
                    <a:ext uri="{FF2B5EF4-FFF2-40B4-BE49-F238E27FC236}">
                      <a16:creationId xmlns:a16="http://schemas.microsoft.com/office/drawing/2014/main" id="{7F27CE3E-A255-4F2D-B630-0EDE93BBB4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" y="31"/>
                  <a:ext cx="24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t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 b="1" dirty="0">
                      <a:solidFill>
                        <a:srgbClr val="003366"/>
                      </a:solidFill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</p:grpSp>
          <p:sp>
            <p:nvSpPr>
              <p:cNvPr id="35" name="Text Box 86">
                <a:extLst>
                  <a:ext uri="{FF2B5EF4-FFF2-40B4-BE49-F238E27FC236}">
                    <a16:creationId xmlns:a16="http://schemas.microsoft.com/office/drawing/2014/main" id="{58E42DAF-4F03-4ABA-B3F2-BB5CD5328D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92134" y="4148236"/>
                <a:ext cx="305149" cy="303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0</a:t>
                </a:r>
                <a:endParaRPr lang="zh-CN" altLang="en-US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" name="Text Box 87">
                <a:extLst>
                  <a:ext uri="{FF2B5EF4-FFF2-40B4-BE49-F238E27FC236}">
                    <a16:creationId xmlns:a16="http://schemas.microsoft.com/office/drawing/2014/main" id="{DF82654A-E50D-465F-ABCA-1E85561A2B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87823" y="4719736"/>
                <a:ext cx="305149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1</a:t>
                </a:r>
                <a:endParaRPr lang="zh-CN" altLang="en-US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" name="Rectangle 88">
                <a:extLst>
                  <a:ext uri="{FF2B5EF4-FFF2-40B4-BE49-F238E27FC236}">
                    <a16:creationId xmlns:a16="http://schemas.microsoft.com/office/drawing/2014/main" id="{CC027007-AC10-49FB-AC98-ECCC5129A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9021" y="5138836"/>
                <a:ext cx="305149" cy="306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8" name="Rectangle 89">
                <a:extLst>
                  <a:ext uri="{FF2B5EF4-FFF2-40B4-BE49-F238E27FC236}">
                    <a16:creationId xmlns:a16="http://schemas.microsoft.com/office/drawing/2014/main" id="{13ABB25D-7B15-41D8-BDA2-61F6ACBC0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6447" y="5138836"/>
                <a:ext cx="305149" cy="306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9" name="Rectangle 90">
                <a:extLst>
                  <a:ext uri="{FF2B5EF4-FFF2-40B4-BE49-F238E27FC236}">
                    <a16:creationId xmlns:a16="http://schemas.microsoft.com/office/drawing/2014/main" id="{E6B007B9-5340-4683-B0B3-36BE47202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8064" y="4681636"/>
                <a:ext cx="305149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40" name="Rectangle 91">
                <a:extLst>
                  <a:ext uri="{FF2B5EF4-FFF2-40B4-BE49-F238E27FC236}">
                    <a16:creationId xmlns:a16="http://schemas.microsoft.com/office/drawing/2014/main" id="{0BD86BFA-C20C-4C80-8F1A-B62874C88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8064" y="3995836"/>
                <a:ext cx="305149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41" name="Rectangle 92">
                <a:extLst>
                  <a:ext uri="{FF2B5EF4-FFF2-40B4-BE49-F238E27FC236}">
                    <a16:creationId xmlns:a16="http://schemas.microsoft.com/office/drawing/2014/main" id="{5F00496B-70A1-45D6-BB30-12716CDDF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5908" y="3538636"/>
                <a:ext cx="305149" cy="303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 dirty="0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42" name="Text Box 93">
                <a:extLst>
                  <a:ext uri="{FF2B5EF4-FFF2-40B4-BE49-F238E27FC236}">
                    <a16:creationId xmlns:a16="http://schemas.microsoft.com/office/drawing/2014/main" id="{E527D6E9-9B5F-4FED-8112-03C4734C9C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64288" y="4509120"/>
                <a:ext cx="77457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front,</a:t>
                </a:r>
                <a:endParaRPr lang="en-US" altLang="zh-CN" sz="2000" dirty="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Text Box 94">
                <a:extLst>
                  <a:ext uri="{FF2B5EF4-FFF2-40B4-BE49-F238E27FC236}">
                    <a16:creationId xmlns:a16="http://schemas.microsoft.com/office/drawing/2014/main" id="{4AFC633C-DCB5-4990-AB89-F1D9F9649A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92134" y="3386236"/>
                <a:ext cx="2017722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 MAXQSIZE-1</a:t>
                </a:r>
                <a:endParaRPr lang="en-US" altLang="zh-CN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Line 95">
                <a:extLst>
                  <a:ext uri="{FF2B5EF4-FFF2-40B4-BE49-F238E27FC236}">
                    <a16:creationId xmlns:a16="http://schemas.microsoft.com/office/drawing/2014/main" id="{3A2C82CE-1256-4D4B-AAA1-282423B83B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18482" y="3614836"/>
                <a:ext cx="286467" cy="28257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45" name="Line 96">
                <a:extLst>
                  <a:ext uri="{FF2B5EF4-FFF2-40B4-BE49-F238E27FC236}">
                    <a16:creationId xmlns:a16="http://schemas.microsoft.com/office/drawing/2014/main" id="{0C4A1C27-FD5C-4842-B700-61B137B379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717403" y="4694336"/>
                <a:ext cx="448383" cy="317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46" name="Text Box 102">
                <a:extLst>
                  <a:ext uri="{FF2B5EF4-FFF2-40B4-BE49-F238E27FC236}">
                    <a16:creationId xmlns:a16="http://schemas.microsoft.com/office/drawing/2014/main" id="{991CFFB3-1AB6-4766-A7CE-0218BE95EF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84368" y="4509120"/>
                <a:ext cx="636766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rear</a:t>
                </a:r>
                <a:endParaRPr lang="en-US" altLang="zh-CN" sz="2000" dirty="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" name="Text Box 107">
                <a:extLst>
                  <a:ext uri="{FF2B5EF4-FFF2-40B4-BE49-F238E27FC236}">
                    <a16:creationId xmlns:a16="http://schemas.microsoft.com/office/drawing/2014/main" id="{074F94A1-7DE0-4981-9644-698256A18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98362" y="5496122"/>
                <a:ext cx="1120957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i="0" dirty="0"/>
                  <a:t>队列满</a:t>
                </a:r>
              </a:p>
            </p:txBody>
          </p:sp>
          <p:sp>
            <p:nvSpPr>
              <p:cNvPr id="63" name="Text Box 76">
                <a:extLst>
                  <a:ext uri="{FF2B5EF4-FFF2-40B4-BE49-F238E27FC236}">
                    <a16:creationId xmlns:a16="http://schemas.microsoft.com/office/drawing/2014/main" id="{36C81D77-82C8-4180-BAB1-2DAFC3FBF4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72200" y="4149080"/>
                <a:ext cx="28405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</p:grpSp>
        <p:sp>
          <p:nvSpPr>
            <p:cNvPr id="65" name="Rectangle 92">
              <a:extLst>
                <a:ext uri="{FF2B5EF4-FFF2-40B4-BE49-F238E27FC236}">
                  <a16:creationId xmlns:a16="http://schemas.microsoft.com/office/drawing/2014/main" id="{34F84F37-0603-4CF4-B688-CF15E532D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1067" y="3573016"/>
              <a:ext cx="31290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003366"/>
                  </a:solidFill>
                  <a:latin typeface="Times New Roman" panose="02020603050405020304" pitchFamily="18" charset="0"/>
                </a:rPr>
                <a:t>7</a:t>
              </a:r>
              <a:endParaRPr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901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>
            <a:extLst>
              <a:ext uri="{FF2B5EF4-FFF2-40B4-BE49-F238E27FC236}">
                <a16:creationId xmlns:a16="http://schemas.microsoft.com/office/drawing/2014/main" id="{1AFC8A9F-2647-4450-A555-D666293303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275929"/>
            <a:ext cx="9289032" cy="5576887"/>
          </a:xfrm>
        </p:spPr>
        <p:txBody>
          <a:bodyPr/>
          <a:lstStyle/>
          <a:p>
            <a:pPr>
              <a:buFont typeface="Symbol" pitchFamily="18" charset="2"/>
              <a:buNone/>
              <a:defRPr/>
            </a:pPr>
            <a:r>
              <a:rPr lang="zh-CN" altLang="en-US" sz="2800" dirty="0">
                <a:latin typeface="+mn-ea"/>
              </a:rPr>
              <a:t>  解决队空、队满问题的方法至少有三种：</a:t>
            </a:r>
          </a:p>
          <a:p>
            <a:pPr lvl="1"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latin typeface="+mn-ea"/>
              </a:rPr>
              <a:t>设一个布尔变量以匹别队列的空和满；</a:t>
            </a:r>
            <a:endParaRPr lang="en-US" altLang="zh-CN" sz="28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p"/>
              <a:defRPr/>
            </a:pPr>
            <a:endParaRPr lang="zh-CN" altLang="en-US" sz="28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latin typeface="+mn-ea"/>
              </a:rPr>
              <a:t>使用一个计数器记录队列中元素的总数</a:t>
            </a:r>
            <a:endParaRPr lang="en-US" altLang="zh-CN" sz="2800" dirty="0">
              <a:latin typeface="+mn-ea"/>
            </a:endParaRPr>
          </a:p>
          <a:p>
            <a:pPr marL="471487" lvl="1" indent="0">
              <a:buNone/>
              <a:defRPr/>
            </a:pPr>
            <a:r>
              <a:rPr lang="en-US" altLang="zh-CN" sz="2800" dirty="0">
                <a:latin typeface="+mn-ea"/>
              </a:rPr>
              <a:t>  </a:t>
            </a:r>
            <a:r>
              <a:rPr lang="zh-CN" altLang="en-US" sz="2800" dirty="0">
                <a:latin typeface="+mn-ea"/>
              </a:rPr>
              <a:t>（实际上是队列长度）。</a:t>
            </a:r>
            <a:endParaRPr lang="en-US" altLang="zh-CN" sz="28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p"/>
              <a:defRPr/>
            </a:pPr>
            <a:endParaRPr lang="zh-CN" altLang="en-US" sz="28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少用一个元素的空间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CDDB5511-DA6A-414B-A4DD-BD9E865C1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循环队列空与满</a:t>
            </a:r>
          </a:p>
        </p:txBody>
      </p:sp>
    </p:spTree>
    <p:extLst>
      <p:ext uri="{BB962C8B-B14F-4D97-AF65-F5344CB8AC3E}">
        <p14:creationId xmlns:p14="http://schemas.microsoft.com/office/powerpoint/2010/main" val="21449125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uiExpand="1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3">
            <a:extLst>
              <a:ext uri="{FF2B5EF4-FFF2-40B4-BE49-F238E27FC236}">
                <a16:creationId xmlns:a16="http://schemas.microsoft.com/office/drawing/2014/main" id="{86A022C3-B7EB-4963-A333-C90319975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4F05D4C0-AE10-44ED-BC42-6C14B0470DD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57</a:t>
            </a:fld>
            <a:endParaRPr lang="en-US" altLang="zh-CN" sz="2400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5965E038-0847-4585-B8B2-396D8A013C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326135"/>
            <a:ext cx="8763000" cy="1196849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front = rear，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循环队列空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(rear+1) % MAXQSIZE = front，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循环队列满</a:t>
            </a:r>
          </a:p>
        </p:txBody>
      </p:sp>
      <p:grpSp>
        <p:nvGrpSpPr>
          <p:cNvPr id="57352" name="Group 33">
            <a:extLst>
              <a:ext uri="{FF2B5EF4-FFF2-40B4-BE49-F238E27FC236}">
                <a16:creationId xmlns:a16="http://schemas.microsoft.com/office/drawing/2014/main" id="{FB15EBE9-7FF8-4FB3-9053-28F554482FE8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940113"/>
            <a:ext cx="3733800" cy="2058988"/>
            <a:chOff x="0" y="0"/>
            <a:chExt cx="2352" cy="1297"/>
          </a:xfrm>
        </p:grpSpPr>
        <p:grpSp>
          <p:nvGrpSpPr>
            <p:cNvPr id="57354" name="Group 34">
              <a:extLst>
                <a:ext uri="{FF2B5EF4-FFF2-40B4-BE49-F238E27FC236}">
                  <a16:creationId xmlns:a16="http://schemas.microsoft.com/office/drawing/2014/main" id="{40AAABC3-BBDF-431D-B95A-E557E18D19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298"/>
              <a:ext cx="888" cy="852"/>
              <a:chOff x="0" y="0"/>
              <a:chExt cx="888" cy="852"/>
            </a:xfrm>
          </p:grpSpPr>
          <p:sp>
            <p:nvSpPr>
              <p:cNvPr id="57368" name="Oval 61" descr="再生纸">
                <a:extLst>
                  <a:ext uri="{FF2B5EF4-FFF2-40B4-BE49-F238E27FC236}">
                    <a16:creationId xmlns:a16="http://schemas.microsoft.com/office/drawing/2014/main" id="{F6A87A05-86CF-431C-9807-81B4755A1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882" cy="852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57369" name="Line 62">
                <a:extLst>
                  <a:ext uri="{FF2B5EF4-FFF2-40B4-BE49-F238E27FC236}">
                    <a16:creationId xmlns:a16="http://schemas.microsoft.com/office/drawing/2014/main" id="{EEFAC0F4-2A8D-4492-B934-7611932B01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" y="0"/>
                <a:ext cx="6" cy="8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57370" name="Line 63">
                <a:extLst>
                  <a:ext uri="{FF2B5EF4-FFF2-40B4-BE49-F238E27FC236}">
                    <a16:creationId xmlns:a16="http://schemas.microsoft.com/office/drawing/2014/main" id="{BFABC4E0-F85A-4187-9C14-A44ABA1283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" y="412"/>
                <a:ext cx="882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57371" name="Line 64">
                <a:extLst>
                  <a:ext uri="{FF2B5EF4-FFF2-40B4-BE49-F238E27FC236}">
                    <a16:creationId xmlns:a16="http://schemas.microsoft.com/office/drawing/2014/main" id="{2101C8C6-D4AC-44A1-B10D-705F928DC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" y="93"/>
                <a:ext cx="588" cy="6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57372" name="Line 65">
                <a:extLst>
                  <a:ext uri="{FF2B5EF4-FFF2-40B4-BE49-F238E27FC236}">
                    <a16:creationId xmlns:a16="http://schemas.microsoft.com/office/drawing/2014/main" id="{27DA0457-1041-48C8-96B6-ACBF18C47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" y="93"/>
                <a:ext cx="588" cy="6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57373" name="Oval 66">
                <a:extLst>
                  <a:ext uri="{FF2B5EF4-FFF2-40B4-BE49-F238E27FC236}">
                    <a16:creationId xmlns:a16="http://schemas.microsoft.com/office/drawing/2014/main" id="{48B9C7C1-57E7-44EF-9B99-C7BE4AA14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" y="199"/>
                <a:ext cx="441" cy="42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/>
              </a:p>
            </p:txBody>
          </p:sp>
          <p:sp>
            <p:nvSpPr>
              <p:cNvPr id="57374" name="Text Box 69">
                <a:extLst>
                  <a:ext uri="{FF2B5EF4-FFF2-40B4-BE49-F238E27FC236}">
                    <a16:creationId xmlns:a16="http://schemas.microsoft.com/office/drawing/2014/main" id="{7E715745-63BE-4259-8E37-857F269BF8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" y="636"/>
                <a:ext cx="2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57375" name="Text Box 70">
                <a:extLst>
                  <a:ext uri="{FF2B5EF4-FFF2-40B4-BE49-F238E27FC236}">
                    <a16:creationId xmlns:a16="http://schemas.microsoft.com/office/drawing/2014/main" id="{8E377EDA-7A67-4DE7-9C02-E6044DEBFB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" y="457"/>
                <a:ext cx="22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376" name="Text Box 71">
                <a:extLst>
                  <a:ext uri="{FF2B5EF4-FFF2-40B4-BE49-F238E27FC236}">
                    <a16:creationId xmlns:a16="http://schemas.microsoft.com/office/drawing/2014/main" id="{302D1CA9-D19E-4469-9473-4EAD94A7C6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" y="173"/>
                <a:ext cx="21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57377" name="Text Box 72">
                <a:extLst>
                  <a:ext uri="{FF2B5EF4-FFF2-40B4-BE49-F238E27FC236}">
                    <a16:creationId xmlns:a16="http://schemas.microsoft.com/office/drawing/2014/main" id="{3BAB0BA6-636C-47B0-801B-7FEC714833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" y="31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G</a:t>
                </a:r>
              </a:p>
            </p:txBody>
          </p:sp>
          <p:sp>
            <p:nvSpPr>
              <p:cNvPr id="57378" name="Text Box 73">
                <a:extLst>
                  <a:ext uri="{FF2B5EF4-FFF2-40B4-BE49-F238E27FC236}">
                    <a16:creationId xmlns:a16="http://schemas.microsoft.com/office/drawing/2014/main" id="{C752EA1B-82AE-4A8B-8558-7CA8374102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" y="198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379" name="Text Box 74">
                <a:extLst>
                  <a:ext uri="{FF2B5EF4-FFF2-40B4-BE49-F238E27FC236}">
                    <a16:creationId xmlns:a16="http://schemas.microsoft.com/office/drawing/2014/main" id="{99DF1963-2A1B-43D1-9D2A-EDC516902F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" y="457"/>
                <a:ext cx="22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57380" name="Text Box 75">
                <a:extLst>
                  <a:ext uri="{FF2B5EF4-FFF2-40B4-BE49-F238E27FC236}">
                    <a16:creationId xmlns:a16="http://schemas.microsoft.com/office/drawing/2014/main" id="{03ACEC60-2329-4781-B0BA-8ED608B370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" y="636"/>
                <a:ext cx="2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57381" name="Text Box 76">
                <a:extLst>
                  <a:ext uri="{FF2B5EF4-FFF2-40B4-BE49-F238E27FC236}">
                    <a16:creationId xmlns:a16="http://schemas.microsoft.com/office/drawing/2014/main" id="{36CCE910-54D9-4342-9C8F-FB84343AB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" y="31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</p:grpSp>
        <p:sp>
          <p:nvSpPr>
            <p:cNvPr id="57355" name="Text Box 86">
              <a:extLst>
                <a:ext uri="{FF2B5EF4-FFF2-40B4-BE49-F238E27FC236}">
                  <a16:creationId xmlns:a16="http://schemas.microsoft.com/office/drawing/2014/main" id="{CF309C75-32F8-45C7-A955-2C9FE93E1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480"/>
              <a:ext cx="19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0</a:t>
              </a:r>
              <a:endParaRPr lang="zh-CN" altLang="en-US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356" name="Text Box 87">
              <a:extLst>
                <a:ext uri="{FF2B5EF4-FFF2-40B4-BE49-F238E27FC236}">
                  <a16:creationId xmlns:a16="http://schemas.microsoft.com/office/drawing/2014/main" id="{D82CD94F-25E7-4ABD-93F7-2FD7A37710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9" y="840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357" name="Rectangle 88">
              <a:extLst>
                <a:ext uri="{FF2B5EF4-FFF2-40B4-BE49-F238E27FC236}">
                  <a16:creationId xmlns:a16="http://schemas.microsoft.com/office/drawing/2014/main" id="{2469AD3E-7423-4DEF-9E2F-19D6232FA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104"/>
              <a:ext cx="19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7358" name="Rectangle 89">
              <a:extLst>
                <a:ext uri="{FF2B5EF4-FFF2-40B4-BE49-F238E27FC236}">
                  <a16:creationId xmlns:a16="http://schemas.microsoft.com/office/drawing/2014/main" id="{EA8A96E4-9080-44EA-950F-01068668B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4"/>
              <a:ext cx="19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7359" name="Rectangle 90">
              <a:extLst>
                <a:ext uri="{FF2B5EF4-FFF2-40B4-BE49-F238E27FC236}">
                  <a16:creationId xmlns:a16="http://schemas.microsoft.com/office/drawing/2014/main" id="{69C978DB-3D85-43CE-8112-E4CDAE86A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16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7360" name="Rectangle 91">
              <a:extLst>
                <a:ext uri="{FF2B5EF4-FFF2-40B4-BE49-F238E27FC236}">
                  <a16:creationId xmlns:a16="http://schemas.microsoft.com/office/drawing/2014/main" id="{C12AE702-EC01-46F3-8208-D9668BF0E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84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7361" name="Rectangle 92">
              <a:extLst>
                <a:ext uri="{FF2B5EF4-FFF2-40B4-BE49-F238E27FC236}">
                  <a16:creationId xmlns:a16="http://schemas.microsoft.com/office/drawing/2014/main" id="{D13B02FD-2944-435C-8C31-5785CDC61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96"/>
              <a:ext cx="19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003366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7362" name="Text Box 93">
              <a:extLst>
                <a:ext uri="{FF2B5EF4-FFF2-40B4-BE49-F238E27FC236}">
                  <a16:creationId xmlns:a16="http://schemas.microsoft.com/office/drawing/2014/main" id="{6A0E8AF6-9F25-4FB8-8E9B-4A5EDE60D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778"/>
              <a:ext cx="4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front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363" name="Text Box 94">
              <a:extLst>
                <a:ext uri="{FF2B5EF4-FFF2-40B4-BE49-F238E27FC236}">
                  <a16:creationId xmlns:a16="http://schemas.microsoft.com/office/drawing/2014/main" id="{DDAB1A29-DF6C-4FD6-B7D0-4A47C4563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0"/>
              <a:ext cx="1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 MAXQSIZE-1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364" name="Line 95">
              <a:extLst>
                <a:ext uri="{FF2B5EF4-FFF2-40B4-BE49-F238E27FC236}">
                  <a16:creationId xmlns:a16="http://schemas.microsoft.com/office/drawing/2014/main" id="{6ABD2CC9-C351-4EC2-BB83-759F7E7E67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144"/>
              <a:ext cx="184" cy="17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7365" name="Line 96">
              <a:extLst>
                <a:ext uri="{FF2B5EF4-FFF2-40B4-BE49-F238E27FC236}">
                  <a16:creationId xmlns:a16="http://schemas.microsoft.com/office/drawing/2014/main" id="{10027E82-9227-49A8-8DC1-E43AF0941F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8" y="824"/>
              <a:ext cx="288" cy="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7366" name="Text Box 102">
              <a:extLst>
                <a:ext uri="{FF2B5EF4-FFF2-40B4-BE49-F238E27FC236}">
                  <a16:creationId xmlns:a16="http://schemas.microsoft.com/office/drawing/2014/main" id="{8B6C1273-EBFA-4DF4-AE67-7FE86D24C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94"/>
              <a:ext cx="4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rear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367" name="Line 103">
              <a:extLst>
                <a:ext uri="{FF2B5EF4-FFF2-40B4-BE49-F238E27FC236}">
                  <a16:creationId xmlns:a16="http://schemas.microsoft.com/office/drawing/2014/main" id="{B5CCA802-96B6-49C4-96AF-22EF342B42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60" y="490"/>
              <a:ext cx="288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</p:grpSp>
      <p:sp>
        <p:nvSpPr>
          <p:cNvPr id="2" name="Text Box 4">
            <a:extLst>
              <a:ext uri="{FF2B5EF4-FFF2-40B4-BE49-F238E27FC236}">
                <a16:creationId xmlns:a16="http://schemas.microsoft.com/office/drawing/2014/main" id="{ADFB49B1-F987-4F9B-B0F0-818410075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rgbClr val="FF0000"/>
                </a:solidFill>
                <a:ea typeface="隶书" pitchFamily="49" charset="-122"/>
              </a:rPr>
              <a:t>少用</a:t>
            </a:r>
            <a:r>
              <a:rPr lang="en-US" altLang="zh-CN" sz="4400" i="0" dirty="0">
                <a:solidFill>
                  <a:srgbClr val="FF0000"/>
                </a:solidFill>
                <a:ea typeface="隶书" pitchFamily="49" charset="-122"/>
              </a:rPr>
              <a:t>1</a:t>
            </a:r>
            <a:r>
              <a:rPr lang="zh-CN" altLang="en-US" sz="4400" i="0" dirty="0">
                <a:solidFill>
                  <a:srgbClr val="FF0000"/>
                </a:solidFill>
                <a:ea typeface="隶书" pitchFamily="49" charset="-122"/>
              </a:rPr>
              <a:t>个元素空间的循环队列判断</a:t>
            </a:r>
          </a:p>
        </p:txBody>
      </p:sp>
      <p:grpSp>
        <p:nvGrpSpPr>
          <p:cNvPr id="57351" name="Group 7">
            <a:extLst>
              <a:ext uri="{FF2B5EF4-FFF2-40B4-BE49-F238E27FC236}">
                <a16:creationId xmlns:a16="http://schemas.microsoft.com/office/drawing/2014/main" id="{165667DE-6386-434A-BA99-B0546D26374D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940113"/>
            <a:ext cx="3733800" cy="2520950"/>
            <a:chOff x="0" y="0"/>
            <a:chExt cx="2352" cy="1588"/>
          </a:xfrm>
        </p:grpSpPr>
        <p:sp>
          <p:nvSpPr>
            <p:cNvPr id="57382" name="Oval 8" descr="再生纸">
              <a:extLst>
                <a:ext uri="{FF2B5EF4-FFF2-40B4-BE49-F238E27FC236}">
                  <a16:creationId xmlns:a16="http://schemas.microsoft.com/office/drawing/2014/main" id="{E4B93551-123C-4603-9D97-75EF2DC81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290"/>
              <a:ext cx="882" cy="85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7383" name="Line 9">
              <a:extLst>
                <a:ext uri="{FF2B5EF4-FFF2-40B4-BE49-F238E27FC236}">
                  <a16:creationId xmlns:a16="http://schemas.microsoft.com/office/drawing/2014/main" id="{D609E07B-32BE-485F-86E7-97DF55CE7D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" y="290"/>
              <a:ext cx="6" cy="83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7384" name="Line 10">
              <a:extLst>
                <a:ext uri="{FF2B5EF4-FFF2-40B4-BE49-F238E27FC236}">
                  <a16:creationId xmlns:a16="http://schemas.microsoft.com/office/drawing/2014/main" id="{15FA0755-8AE0-4F0C-8BA3-6A4562EB4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702"/>
              <a:ext cx="88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7385" name="Line 11">
              <a:extLst>
                <a:ext uri="{FF2B5EF4-FFF2-40B4-BE49-F238E27FC236}">
                  <a16:creationId xmlns:a16="http://schemas.microsoft.com/office/drawing/2014/main" id="{E3283414-A41E-4CB2-A34E-98BB41558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" y="383"/>
              <a:ext cx="588" cy="63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7386" name="Line 12">
              <a:extLst>
                <a:ext uri="{FF2B5EF4-FFF2-40B4-BE49-F238E27FC236}">
                  <a16:creationId xmlns:a16="http://schemas.microsoft.com/office/drawing/2014/main" id="{D8E533F8-10CF-4F10-A480-F7411E14B6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5" y="383"/>
              <a:ext cx="588" cy="63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7387" name="Oval 13">
              <a:extLst>
                <a:ext uri="{FF2B5EF4-FFF2-40B4-BE49-F238E27FC236}">
                  <a16:creationId xmlns:a16="http://schemas.microsoft.com/office/drawing/2014/main" id="{6A93E141-E419-4F9B-BFA1-54C4AC811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" y="489"/>
              <a:ext cx="441" cy="42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57388" name="Text Box 14">
              <a:extLst>
                <a:ext uri="{FF2B5EF4-FFF2-40B4-BE49-F238E27FC236}">
                  <a16:creationId xmlns:a16="http://schemas.microsoft.com/office/drawing/2014/main" id="{4A99CF7F-D66D-42E0-AE75-8F4306B81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480"/>
              <a:ext cx="19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0</a:t>
              </a:r>
              <a:endParaRPr lang="zh-CN" altLang="en-US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389" name="Text Box 15">
              <a:extLst>
                <a:ext uri="{FF2B5EF4-FFF2-40B4-BE49-F238E27FC236}">
                  <a16:creationId xmlns:a16="http://schemas.microsoft.com/office/drawing/2014/main" id="{8F25081D-FF56-4443-9393-4725D63A90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9" y="840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390" name="Rectangle 16">
              <a:extLst>
                <a:ext uri="{FF2B5EF4-FFF2-40B4-BE49-F238E27FC236}">
                  <a16:creationId xmlns:a16="http://schemas.microsoft.com/office/drawing/2014/main" id="{3684C39A-4A55-465D-BC59-8666A38C8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104"/>
              <a:ext cx="19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7391" name="Rectangle 17">
              <a:extLst>
                <a:ext uri="{FF2B5EF4-FFF2-40B4-BE49-F238E27FC236}">
                  <a16:creationId xmlns:a16="http://schemas.microsoft.com/office/drawing/2014/main" id="{BB09F0B3-78B0-4B66-BE22-631E5BF99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4"/>
              <a:ext cx="19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7392" name="Rectangle 18">
              <a:extLst>
                <a:ext uri="{FF2B5EF4-FFF2-40B4-BE49-F238E27FC236}">
                  <a16:creationId xmlns:a16="http://schemas.microsoft.com/office/drawing/2014/main" id="{23343B43-C390-4023-9574-CE23CD8A5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16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7393" name="Rectangle 19">
              <a:extLst>
                <a:ext uri="{FF2B5EF4-FFF2-40B4-BE49-F238E27FC236}">
                  <a16:creationId xmlns:a16="http://schemas.microsoft.com/office/drawing/2014/main" id="{C886636D-F1C0-4264-8D59-539F2914E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84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7394" name="Rectangle 20">
              <a:extLst>
                <a:ext uri="{FF2B5EF4-FFF2-40B4-BE49-F238E27FC236}">
                  <a16:creationId xmlns:a16="http://schemas.microsoft.com/office/drawing/2014/main" id="{74C29E65-E714-4955-9CC7-0DCFF7D0B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96"/>
              <a:ext cx="19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7395" name="Text Box 21">
              <a:extLst>
                <a:ext uri="{FF2B5EF4-FFF2-40B4-BE49-F238E27FC236}">
                  <a16:creationId xmlns:a16="http://schemas.microsoft.com/office/drawing/2014/main" id="{4FA5BE1A-72DC-40D2-837D-CA8D54886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0" y="672"/>
              <a:ext cx="4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pitchFamily="18" charset="0"/>
                </a:rPr>
                <a:t>front</a:t>
              </a:r>
              <a:endParaRPr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396" name="Text Box 22">
              <a:extLst>
                <a:ext uri="{FF2B5EF4-FFF2-40B4-BE49-F238E27FC236}">
                  <a16:creationId xmlns:a16="http://schemas.microsoft.com/office/drawing/2014/main" id="{6C0305B4-7514-4259-8B3C-021CA9FBDE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0"/>
              <a:ext cx="1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 MAXQSIZE-1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397" name="Line 23">
              <a:extLst>
                <a:ext uri="{FF2B5EF4-FFF2-40B4-BE49-F238E27FC236}">
                  <a16:creationId xmlns:a16="http://schemas.microsoft.com/office/drawing/2014/main" id="{8A601842-0213-4824-AF2A-A2D7B50681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144"/>
              <a:ext cx="184" cy="17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7398" name="Line 24">
              <a:extLst>
                <a:ext uri="{FF2B5EF4-FFF2-40B4-BE49-F238E27FC236}">
                  <a16:creationId xmlns:a16="http://schemas.microsoft.com/office/drawing/2014/main" id="{F6455054-6C39-4DEB-8CFE-9CDC9EEF1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93" y="748"/>
              <a:ext cx="331" cy="14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7399" name="Text Box 25">
              <a:extLst>
                <a:ext uri="{FF2B5EF4-FFF2-40B4-BE49-F238E27FC236}">
                  <a16:creationId xmlns:a16="http://schemas.microsoft.com/office/drawing/2014/main" id="{BE6CA5F5-6B29-432A-846E-0E9F6A755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" y="915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1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400" name="Text Box 26">
              <a:extLst>
                <a:ext uri="{FF2B5EF4-FFF2-40B4-BE49-F238E27FC236}">
                  <a16:creationId xmlns:a16="http://schemas.microsoft.com/office/drawing/2014/main" id="{E3F5090B-EF8D-4C35-A10F-A6A461E8B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" y="736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401" name="Text Box 27">
              <a:extLst>
                <a:ext uri="{FF2B5EF4-FFF2-40B4-BE49-F238E27FC236}">
                  <a16:creationId xmlns:a16="http://schemas.microsoft.com/office/drawing/2014/main" id="{549348CC-052F-4D4C-A79C-77BF89158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" y="488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1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402" name="Text Box 28">
              <a:extLst>
                <a:ext uri="{FF2B5EF4-FFF2-40B4-BE49-F238E27FC236}">
                  <a16:creationId xmlns:a16="http://schemas.microsoft.com/office/drawing/2014/main" id="{B034D43C-7392-4BBE-8036-EE5CA1BA4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" y="736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1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403" name="Text Box 29">
              <a:extLst>
                <a:ext uri="{FF2B5EF4-FFF2-40B4-BE49-F238E27FC236}">
                  <a16:creationId xmlns:a16="http://schemas.microsoft.com/office/drawing/2014/main" id="{930CB406-502A-43B2-AB0B-3651DAB3C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" y="915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1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404" name="Text Box 30">
              <a:extLst>
                <a:ext uri="{FF2B5EF4-FFF2-40B4-BE49-F238E27FC236}">
                  <a16:creationId xmlns:a16="http://schemas.microsoft.com/office/drawing/2014/main" id="{51B83E0B-95C5-4140-AEB4-021EBD1DC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0" y="851"/>
              <a:ext cx="4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rear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405" name="Line 31">
              <a:extLst>
                <a:ext uri="{FF2B5EF4-FFF2-40B4-BE49-F238E27FC236}">
                  <a16:creationId xmlns:a16="http://schemas.microsoft.com/office/drawing/2014/main" id="{E663CF2A-1B7D-4205-86D6-663985F334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12" y="947"/>
              <a:ext cx="288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7406" name="Text Box 32">
              <a:extLst>
                <a:ext uri="{FF2B5EF4-FFF2-40B4-BE49-F238E27FC236}">
                  <a16:creationId xmlns:a16="http://schemas.microsoft.com/office/drawing/2014/main" id="{DF831395-E2FD-4891-BEB6-6399E8687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338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i="0" dirty="0"/>
                <a:t>队列空</a:t>
              </a:r>
            </a:p>
          </p:txBody>
        </p:sp>
      </p:grpSp>
      <p:sp>
        <p:nvSpPr>
          <p:cNvPr id="62" name="Rectangle 92">
            <a:extLst>
              <a:ext uri="{FF2B5EF4-FFF2-40B4-BE49-F238E27FC236}">
                <a16:creationId xmlns:a16="http://schemas.microsoft.com/office/drawing/2014/main" id="{1482D120-70CB-4783-8E8B-41910FAFA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320" y="3140956"/>
            <a:ext cx="3129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267D43A-A78A-4301-A4BC-8FAB4DFA2D68}"/>
              </a:ext>
            </a:extLst>
          </p:cNvPr>
          <p:cNvGrpSpPr/>
          <p:nvPr/>
        </p:nvGrpSpPr>
        <p:grpSpPr>
          <a:xfrm>
            <a:off x="5746444" y="3140956"/>
            <a:ext cx="1143000" cy="2375669"/>
            <a:chOff x="5807836" y="3773859"/>
            <a:chExt cx="1143000" cy="2375669"/>
          </a:xfrm>
        </p:grpSpPr>
        <p:sp>
          <p:nvSpPr>
            <p:cNvPr id="57353" name="Text Box 107">
              <a:extLst>
                <a:ext uri="{FF2B5EF4-FFF2-40B4-BE49-F238E27FC236}">
                  <a16:creationId xmlns:a16="http://schemas.microsoft.com/office/drawing/2014/main" id="{1D0CC930-9BD7-4EFE-8FF4-6BA85F02E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836" y="5752653"/>
              <a:ext cx="1143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i="0" dirty="0"/>
                <a:t>队列满</a:t>
              </a:r>
            </a:p>
          </p:txBody>
        </p:sp>
        <p:sp>
          <p:nvSpPr>
            <p:cNvPr id="63" name="Rectangle 92">
              <a:extLst>
                <a:ext uri="{FF2B5EF4-FFF2-40B4-BE49-F238E27FC236}">
                  <a16:creationId xmlns:a16="http://schemas.microsoft.com/office/drawing/2014/main" id="{081526CD-E4A8-4A2F-A9A6-C10F2E5F1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4208" y="3773859"/>
              <a:ext cx="31290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pitchFamily="18" charset="0"/>
                </a:rPr>
                <a:t>7</a:t>
              </a:r>
              <a:endParaRPr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51F18EF-5820-8E23-BD80-646C58C1B814}"/>
              </a:ext>
            </a:extLst>
          </p:cNvPr>
          <p:cNvSpPr txBox="1"/>
          <p:nvPr/>
        </p:nvSpPr>
        <p:spPr>
          <a:xfrm>
            <a:off x="5397500" y="5660384"/>
            <a:ext cx="2921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注意：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rear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所指的单元始终为空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>
            <a:extLst>
              <a:ext uri="{FF2B5EF4-FFF2-40B4-BE49-F238E27FC236}">
                <a16:creationId xmlns:a16="http://schemas.microsoft.com/office/drawing/2014/main" id="{D4569A6E-745F-4A36-9EB0-19335DC77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E92981EC-B59E-429D-874C-3BFDD7FED1C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58</a:t>
            </a:fld>
            <a:endParaRPr lang="en-US" altLang="zh-CN" sz="2400"/>
          </a:p>
        </p:txBody>
      </p:sp>
      <p:grpSp>
        <p:nvGrpSpPr>
          <p:cNvPr id="58374" name="Group 7">
            <a:extLst>
              <a:ext uri="{FF2B5EF4-FFF2-40B4-BE49-F238E27FC236}">
                <a16:creationId xmlns:a16="http://schemas.microsoft.com/office/drawing/2014/main" id="{57B02DB4-E2FA-409A-A4E8-7D663A9D12BB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333690"/>
            <a:ext cx="2895600" cy="2135188"/>
            <a:chOff x="0" y="0"/>
            <a:chExt cx="1824" cy="1345"/>
          </a:xfrm>
        </p:grpSpPr>
        <p:grpSp>
          <p:nvGrpSpPr>
            <p:cNvPr id="58376" name="Group 8">
              <a:extLst>
                <a:ext uri="{FF2B5EF4-FFF2-40B4-BE49-F238E27FC236}">
                  <a16:creationId xmlns:a16="http://schemas.microsoft.com/office/drawing/2014/main" id="{6597D27B-E292-4024-8D8A-58B6E33F3C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346"/>
              <a:ext cx="888" cy="852"/>
              <a:chOff x="0" y="0"/>
              <a:chExt cx="888" cy="852"/>
            </a:xfrm>
          </p:grpSpPr>
          <p:sp>
            <p:nvSpPr>
              <p:cNvPr id="58390" name="Oval 35" descr="再生纸">
                <a:extLst>
                  <a:ext uri="{FF2B5EF4-FFF2-40B4-BE49-F238E27FC236}">
                    <a16:creationId xmlns:a16="http://schemas.microsoft.com/office/drawing/2014/main" id="{E1B6F14B-F4F6-42EE-8F89-5B577EB51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882" cy="852"/>
              </a:xfrm>
              <a:prstGeom prst="ellipse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58391" name="Line 36">
                <a:extLst>
                  <a:ext uri="{FF2B5EF4-FFF2-40B4-BE49-F238E27FC236}">
                    <a16:creationId xmlns:a16="http://schemas.microsoft.com/office/drawing/2014/main" id="{AC4154D0-A31A-41EF-83AB-C9ED12E3A4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" y="0"/>
                <a:ext cx="6" cy="8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58392" name="Line 37">
                <a:extLst>
                  <a:ext uri="{FF2B5EF4-FFF2-40B4-BE49-F238E27FC236}">
                    <a16:creationId xmlns:a16="http://schemas.microsoft.com/office/drawing/2014/main" id="{5020F255-66C1-411A-8CA1-6B4A897A48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" y="412"/>
                <a:ext cx="882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58393" name="Line 38">
                <a:extLst>
                  <a:ext uri="{FF2B5EF4-FFF2-40B4-BE49-F238E27FC236}">
                    <a16:creationId xmlns:a16="http://schemas.microsoft.com/office/drawing/2014/main" id="{28A10C34-E407-4EB0-9EF2-F4735DEC74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" y="93"/>
                <a:ext cx="588" cy="6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58394" name="Line 39">
                <a:extLst>
                  <a:ext uri="{FF2B5EF4-FFF2-40B4-BE49-F238E27FC236}">
                    <a16:creationId xmlns:a16="http://schemas.microsoft.com/office/drawing/2014/main" id="{6EB961B0-9332-4EDC-B2CA-9E85D061A2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" y="93"/>
                <a:ext cx="588" cy="6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58395" name="Oval 40">
                <a:extLst>
                  <a:ext uri="{FF2B5EF4-FFF2-40B4-BE49-F238E27FC236}">
                    <a16:creationId xmlns:a16="http://schemas.microsoft.com/office/drawing/2014/main" id="{07C9C933-DEE6-4A70-986F-B46FE9D6C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" y="199"/>
                <a:ext cx="441" cy="42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/>
              </a:p>
            </p:txBody>
          </p:sp>
          <p:sp>
            <p:nvSpPr>
              <p:cNvPr id="58396" name="Text Box 41">
                <a:extLst>
                  <a:ext uri="{FF2B5EF4-FFF2-40B4-BE49-F238E27FC236}">
                    <a16:creationId xmlns:a16="http://schemas.microsoft.com/office/drawing/2014/main" id="{B36D5DE5-00D0-4917-95BE-F6426C5322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" y="636"/>
                <a:ext cx="2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58397" name="Text Box 42">
                <a:extLst>
                  <a:ext uri="{FF2B5EF4-FFF2-40B4-BE49-F238E27FC236}">
                    <a16:creationId xmlns:a16="http://schemas.microsoft.com/office/drawing/2014/main" id="{1296248E-2B02-4F44-8D02-AE011F96C3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" y="457"/>
                <a:ext cx="22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398" name="Text Box 43">
                <a:extLst>
                  <a:ext uri="{FF2B5EF4-FFF2-40B4-BE49-F238E27FC236}">
                    <a16:creationId xmlns:a16="http://schemas.microsoft.com/office/drawing/2014/main" id="{FD2FF346-477E-419C-8E8E-5549D26108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" y="173"/>
                <a:ext cx="21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58399" name="Text Box 44">
                <a:extLst>
                  <a:ext uri="{FF2B5EF4-FFF2-40B4-BE49-F238E27FC236}">
                    <a16:creationId xmlns:a16="http://schemas.microsoft.com/office/drawing/2014/main" id="{8706A373-14F8-4D61-ABCB-66911F3068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" y="20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400" name="Text Box 45">
                <a:extLst>
                  <a:ext uri="{FF2B5EF4-FFF2-40B4-BE49-F238E27FC236}">
                    <a16:creationId xmlns:a16="http://schemas.microsoft.com/office/drawing/2014/main" id="{1DFCB219-D4D5-4C45-AC6A-78403EF75E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" y="198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401" name="Text Box 46">
                <a:extLst>
                  <a:ext uri="{FF2B5EF4-FFF2-40B4-BE49-F238E27FC236}">
                    <a16:creationId xmlns:a16="http://schemas.microsoft.com/office/drawing/2014/main" id="{6077116F-067D-4A7D-83B4-AD537ACD0A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" y="446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402" name="Text Box 47">
                <a:extLst>
                  <a:ext uri="{FF2B5EF4-FFF2-40B4-BE49-F238E27FC236}">
                    <a16:creationId xmlns:a16="http://schemas.microsoft.com/office/drawing/2014/main" id="{EA1D5292-3A90-4BA9-81E2-1B58652F8B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" y="636"/>
                <a:ext cx="2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58403" name="Text Box 48">
                <a:extLst>
                  <a:ext uri="{FF2B5EF4-FFF2-40B4-BE49-F238E27FC236}">
                    <a16:creationId xmlns:a16="http://schemas.microsoft.com/office/drawing/2014/main" id="{45153657-4323-4DD7-81D3-4CF8865611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" y="20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8377" name="Text Box 49">
              <a:extLst>
                <a:ext uri="{FF2B5EF4-FFF2-40B4-BE49-F238E27FC236}">
                  <a16:creationId xmlns:a16="http://schemas.microsoft.com/office/drawing/2014/main" id="{A78C7715-DF55-4E5C-AE28-031CA332A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528"/>
              <a:ext cx="19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0</a:t>
              </a:r>
              <a:endParaRPr lang="zh-CN" altLang="en-US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378" name="Text Box 50">
              <a:extLst>
                <a:ext uri="{FF2B5EF4-FFF2-40B4-BE49-F238E27FC236}">
                  <a16:creationId xmlns:a16="http://schemas.microsoft.com/office/drawing/2014/main" id="{0CC2DB57-5FC6-4E0F-BF8B-9860331CD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7" y="888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379" name="Rectangle 51">
              <a:extLst>
                <a:ext uri="{FF2B5EF4-FFF2-40B4-BE49-F238E27FC236}">
                  <a16:creationId xmlns:a16="http://schemas.microsoft.com/office/drawing/2014/main" id="{5FF9E936-8824-46CE-BC67-77D1E5A99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152"/>
              <a:ext cx="19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8380" name="Rectangle 52">
              <a:extLst>
                <a:ext uri="{FF2B5EF4-FFF2-40B4-BE49-F238E27FC236}">
                  <a16:creationId xmlns:a16="http://schemas.microsoft.com/office/drawing/2014/main" id="{64B24985-B86D-44BC-B700-3A9CF9500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152"/>
              <a:ext cx="19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8381" name="Rectangle 53">
              <a:extLst>
                <a:ext uri="{FF2B5EF4-FFF2-40B4-BE49-F238E27FC236}">
                  <a16:creationId xmlns:a16="http://schemas.microsoft.com/office/drawing/2014/main" id="{2931151B-99E8-49FA-882C-D6D1FEE9A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864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8382" name="Rectangle 54">
              <a:extLst>
                <a:ext uri="{FF2B5EF4-FFF2-40B4-BE49-F238E27FC236}">
                  <a16:creationId xmlns:a16="http://schemas.microsoft.com/office/drawing/2014/main" id="{DB7CEB22-FF9A-42E2-967A-2BB1CE722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32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8383" name="Rectangle 55">
              <a:extLst>
                <a:ext uri="{FF2B5EF4-FFF2-40B4-BE49-F238E27FC236}">
                  <a16:creationId xmlns:a16="http://schemas.microsoft.com/office/drawing/2014/main" id="{4A82AA1B-F335-4561-90EC-5D61824B7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44"/>
              <a:ext cx="19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003366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8384" name="Text Box 56">
              <a:extLst>
                <a:ext uri="{FF2B5EF4-FFF2-40B4-BE49-F238E27FC236}">
                  <a16:creationId xmlns:a16="http://schemas.microsoft.com/office/drawing/2014/main" id="{FA8AFFDF-755A-4A20-9B37-FFF6E5AE8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104"/>
              <a:ext cx="4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front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385" name="Text Box 57">
              <a:extLst>
                <a:ext uri="{FF2B5EF4-FFF2-40B4-BE49-F238E27FC236}">
                  <a16:creationId xmlns:a16="http://schemas.microsoft.com/office/drawing/2014/main" id="{5F5CEEB2-2508-4F19-A766-7F0F248C7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88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  base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386" name="Line 58">
              <a:extLst>
                <a:ext uri="{FF2B5EF4-FFF2-40B4-BE49-F238E27FC236}">
                  <a16:creationId xmlns:a16="http://schemas.microsoft.com/office/drawing/2014/main" id="{4E16F9E2-AF7A-4295-AEFD-567A650946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384"/>
              <a:ext cx="336" cy="8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8387" name="Line 59">
              <a:extLst>
                <a:ext uri="{FF2B5EF4-FFF2-40B4-BE49-F238E27FC236}">
                  <a16:creationId xmlns:a16="http://schemas.microsoft.com/office/drawing/2014/main" id="{33D4A003-55E2-4650-A4AD-9A18E8D7E3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64" y="1152"/>
              <a:ext cx="288" cy="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8388" name="Text Box 60">
              <a:extLst>
                <a:ext uri="{FF2B5EF4-FFF2-40B4-BE49-F238E27FC236}">
                  <a16:creationId xmlns:a16="http://schemas.microsoft.com/office/drawing/2014/main" id="{5D4F2038-EE09-40E6-BE96-081181533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4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rear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389" name="Line 61">
              <a:extLst>
                <a:ext uri="{FF2B5EF4-FFF2-40B4-BE49-F238E27FC236}">
                  <a16:creationId xmlns:a16="http://schemas.microsoft.com/office/drawing/2014/main" id="{F6ADF6F0-44BC-4751-B513-DAB5CF995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40"/>
              <a:ext cx="144" cy="14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</p:grpSp>
      <p:sp>
        <p:nvSpPr>
          <p:cNvPr id="2" name="Text Box 4">
            <a:extLst>
              <a:ext uri="{FF2B5EF4-FFF2-40B4-BE49-F238E27FC236}">
                <a16:creationId xmlns:a16="http://schemas.microsoft.com/office/drawing/2014/main" id="{8150D2D5-0BFE-4E68-98D6-2C8763730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循环队列定义</a:t>
            </a:r>
          </a:p>
        </p:txBody>
      </p:sp>
      <p:sp>
        <p:nvSpPr>
          <p:cNvPr id="35" name="Rectangle 55">
            <a:extLst>
              <a:ext uri="{FF2B5EF4-FFF2-40B4-BE49-F238E27FC236}">
                <a16:creationId xmlns:a16="http://schemas.microsoft.com/office/drawing/2014/main" id="{12175315-617C-49F6-B8BA-2124CF918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138" y="3557835"/>
            <a:ext cx="3129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A33C52-F38D-62FF-708A-A8E57768B45A}"/>
              </a:ext>
            </a:extLst>
          </p:cNvPr>
          <p:cNvSpPr txBox="1"/>
          <p:nvPr/>
        </p:nvSpPr>
        <p:spPr>
          <a:xfrm>
            <a:off x="572474" y="1171327"/>
            <a:ext cx="578504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class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000" b="0" i="0" dirty="0" err="1">
                <a:solidFill>
                  <a:srgbClr val="267F99"/>
                </a:solidFill>
                <a:effectLst/>
                <a:latin typeface="+mn-ea"/>
                <a:ea typeface="+mn-ea"/>
              </a:rPr>
              <a:t>SQueue</a:t>
            </a:r>
            <a:endParaRPr lang="en-US" altLang="zh-CN" sz="20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{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*</a:t>
            </a:r>
            <a:r>
              <a:rPr lang="en-US" altLang="zh-CN" sz="2000" b="0" i="0" dirty="0">
                <a:solidFill>
                  <a:srgbClr val="001080"/>
                </a:solidFill>
                <a:latin typeface="+mn-ea"/>
                <a:ea typeface="+mn-ea"/>
              </a:rPr>
              <a:t>base;</a:t>
            </a:r>
          </a:p>
          <a:p>
            <a:r>
              <a:rPr lang="en-US" altLang="zh-CN" sz="2000" b="0" i="0" dirty="0">
                <a:solidFill>
                  <a:srgbClr val="001080"/>
                </a:solidFill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0000FF"/>
                </a:solidFill>
                <a:latin typeface="+mn-ea"/>
                <a:ea typeface="+mn-ea"/>
              </a:rPr>
              <a:t>int </a:t>
            </a:r>
            <a:r>
              <a:rPr lang="en-US" altLang="zh-CN" sz="2000" b="0" i="0" dirty="0" err="1">
                <a:solidFill>
                  <a:srgbClr val="001080"/>
                </a:solidFill>
                <a:latin typeface="+mn-ea"/>
                <a:ea typeface="+mn-ea"/>
              </a:rPr>
              <a:t>frone</a:t>
            </a:r>
            <a:r>
              <a:rPr lang="en-US" altLang="zh-CN" sz="2000" b="0" i="0" dirty="0">
                <a:solidFill>
                  <a:srgbClr val="001080"/>
                </a:solidFill>
                <a:latin typeface="+mn-ea"/>
                <a:ea typeface="+mn-ea"/>
              </a:rPr>
              <a:t>, rear;      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头指针，尾指针</a:t>
            </a:r>
            <a:endParaRPr lang="zh-CN" altLang="en-US" sz="20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0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MaxSize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          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最大容量</a:t>
            </a:r>
            <a:endParaRPr lang="zh-CN" altLang="en-US" sz="20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r>
              <a:rPr lang="en-US" altLang="zh-CN" sz="20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public:</a:t>
            </a:r>
            <a:endParaRPr lang="en-US" altLang="zh-CN" sz="20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latin typeface="+mn-ea"/>
                <a:ea typeface="+mn-ea"/>
              </a:rPr>
              <a:t>SQueue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n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);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void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push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);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     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元素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e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入队列</a:t>
            </a:r>
            <a:endParaRPr lang="zh-CN" altLang="en-US" sz="20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void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pop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();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           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出队列</a:t>
            </a:r>
            <a:endParaRPr lang="zh-CN" altLang="en-US" sz="20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front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();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          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返回队头元素</a:t>
            </a:r>
            <a:endParaRPr lang="zh-CN" altLang="en-US" sz="20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bool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full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();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          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判队满</a:t>
            </a:r>
            <a:endParaRPr lang="zh-CN" altLang="en-US" sz="20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bool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empty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();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         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判队空</a:t>
            </a:r>
            <a:endParaRPr lang="zh-CN" altLang="en-US" sz="20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}</a:t>
            </a:r>
            <a:r>
              <a:rPr lang="zh-CN" altLang="en-US" sz="20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；</a:t>
            </a:r>
            <a:endParaRPr lang="zh-CN" altLang="en-US" sz="20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>
            <a:extLst>
              <a:ext uri="{FF2B5EF4-FFF2-40B4-BE49-F238E27FC236}">
                <a16:creationId xmlns:a16="http://schemas.microsoft.com/office/drawing/2014/main" id="{12E4A0B8-E9A4-4FF2-96EA-C5EE3B14E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DA7F3C30-8CCC-456C-AEFB-05AAFC5B8CA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59</a:t>
            </a:fld>
            <a:endParaRPr lang="en-US" altLang="zh-CN" sz="2400"/>
          </a:p>
        </p:txBody>
      </p:sp>
      <p:sp>
        <p:nvSpPr>
          <p:cNvPr id="60433" name="Text Box 60">
            <a:extLst>
              <a:ext uri="{FF2B5EF4-FFF2-40B4-BE49-F238E27FC236}">
                <a16:creationId xmlns:a16="http://schemas.microsoft.com/office/drawing/2014/main" id="{C01AC7FD-300B-40DD-AFA5-201C53A32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5687" y="3284984"/>
            <a:ext cx="2057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3366"/>
                </a:solidFill>
                <a:latin typeface="Times New Roman" panose="02020603050405020304" pitchFamily="18" charset="0"/>
              </a:rPr>
              <a:t> MAXQSIZE-1</a:t>
            </a:r>
            <a:endParaRPr lang="en-US" altLang="zh-CN" sz="200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36" name="Text Box 63">
            <a:extLst>
              <a:ext uri="{FF2B5EF4-FFF2-40B4-BE49-F238E27FC236}">
                <a16:creationId xmlns:a16="http://schemas.microsoft.com/office/drawing/2014/main" id="{69A7F353-1F81-49B2-A21F-432AA2B02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117" y="3894796"/>
            <a:ext cx="649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rear</a:t>
            </a:r>
            <a:endParaRPr lang="en-US" altLang="zh-CN" sz="2000" dirty="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37" name="Line 64">
            <a:extLst>
              <a:ext uri="{FF2B5EF4-FFF2-40B4-BE49-F238E27FC236}">
                <a16:creationId xmlns:a16="http://schemas.microsoft.com/office/drawing/2014/main" id="{D06C6507-BCE1-4B47-8F6E-D4AD5D84B1A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14973" y="4073535"/>
            <a:ext cx="4572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tIns="0" bIns="0" anchor="ctr"/>
          <a:lstStyle/>
          <a:p>
            <a:endParaRPr lang="zh-CN" altLang="en-US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1ACC28E7-8884-4EFF-A5FC-A0546DEA5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循环队列元素入队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312A394-E627-283E-0B4D-2223E58FF7F7}"/>
              </a:ext>
            </a:extLst>
          </p:cNvPr>
          <p:cNvGrpSpPr/>
          <p:nvPr/>
        </p:nvGrpSpPr>
        <p:grpSpPr>
          <a:xfrm>
            <a:off x="5724128" y="3398847"/>
            <a:ext cx="2605088" cy="1906588"/>
            <a:chOff x="5729287" y="3437384"/>
            <a:chExt cx="2605088" cy="1906588"/>
          </a:xfrm>
        </p:grpSpPr>
        <p:grpSp>
          <p:nvGrpSpPr>
            <p:cNvPr id="60424" name="Group 8">
              <a:extLst>
                <a:ext uri="{FF2B5EF4-FFF2-40B4-BE49-F238E27FC236}">
                  <a16:creationId xmlns:a16="http://schemas.microsoft.com/office/drawing/2014/main" id="{8E2C7D46-5E37-4549-A812-EB33E5D157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7887" y="3758059"/>
              <a:ext cx="1409700" cy="1352550"/>
              <a:chOff x="0" y="0"/>
              <a:chExt cx="888" cy="852"/>
            </a:xfrm>
          </p:grpSpPr>
          <p:sp>
            <p:nvSpPr>
              <p:cNvPr id="60438" name="Oval 38" descr="再生纸">
                <a:extLst>
                  <a:ext uri="{FF2B5EF4-FFF2-40B4-BE49-F238E27FC236}">
                    <a16:creationId xmlns:a16="http://schemas.microsoft.com/office/drawing/2014/main" id="{B7C8520A-552C-4CEB-A6F3-9D3B3862D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882" cy="852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60439" name="Line 39">
                <a:extLst>
                  <a:ext uri="{FF2B5EF4-FFF2-40B4-BE49-F238E27FC236}">
                    <a16:creationId xmlns:a16="http://schemas.microsoft.com/office/drawing/2014/main" id="{A0550EDA-8F3C-4B8A-B27F-EF2B1B7D68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" y="0"/>
                <a:ext cx="6" cy="8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60440" name="Line 40">
                <a:extLst>
                  <a:ext uri="{FF2B5EF4-FFF2-40B4-BE49-F238E27FC236}">
                    <a16:creationId xmlns:a16="http://schemas.microsoft.com/office/drawing/2014/main" id="{CE324CE3-AFE0-4CF0-B724-63129C2DB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" y="412"/>
                <a:ext cx="882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60441" name="Line 41">
                <a:extLst>
                  <a:ext uri="{FF2B5EF4-FFF2-40B4-BE49-F238E27FC236}">
                    <a16:creationId xmlns:a16="http://schemas.microsoft.com/office/drawing/2014/main" id="{15AA3BB0-A1D5-4B1E-9391-FD3B93CC43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" y="93"/>
                <a:ext cx="588" cy="6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60442" name="Line 42">
                <a:extLst>
                  <a:ext uri="{FF2B5EF4-FFF2-40B4-BE49-F238E27FC236}">
                    <a16:creationId xmlns:a16="http://schemas.microsoft.com/office/drawing/2014/main" id="{2BEE8A47-808A-45A4-BC43-D060D43FF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" y="93"/>
                <a:ext cx="588" cy="6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60443" name="Oval 43">
                <a:extLst>
                  <a:ext uri="{FF2B5EF4-FFF2-40B4-BE49-F238E27FC236}">
                    <a16:creationId xmlns:a16="http://schemas.microsoft.com/office/drawing/2014/main" id="{902DF34B-B6B0-481A-BF57-1927E0C755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" y="199"/>
                <a:ext cx="441" cy="42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/>
              </a:p>
            </p:txBody>
          </p:sp>
          <p:sp>
            <p:nvSpPr>
              <p:cNvPr id="60444" name="Text Box 44">
                <a:extLst>
                  <a:ext uri="{FF2B5EF4-FFF2-40B4-BE49-F238E27FC236}">
                    <a16:creationId xmlns:a16="http://schemas.microsoft.com/office/drawing/2014/main" id="{E71E415B-9AC9-454D-94BD-7ACAAFF85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" y="636"/>
                <a:ext cx="2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60445" name="Text Box 45">
                <a:extLst>
                  <a:ext uri="{FF2B5EF4-FFF2-40B4-BE49-F238E27FC236}">
                    <a16:creationId xmlns:a16="http://schemas.microsoft.com/office/drawing/2014/main" id="{B6FFF1F3-6188-4038-A12F-E3A1ABFE12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" y="457"/>
                <a:ext cx="22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446" name="Text Box 46">
                <a:extLst>
                  <a:ext uri="{FF2B5EF4-FFF2-40B4-BE49-F238E27FC236}">
                    <a16:creationId xmlns:a16="http://schemas.microsoft.com/office/drawing/2014/main" id="{DD3DB33A-D3DB-4121-BADB-125EC75AEB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" y="173"/>
                <a:ext cx="21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60447" name="Text Box 47">
                <a:extLst>
                  <a:ext uri="{FF2B5EF4-FFF2-40B4-BE49-F238E27FC236}">
                    <a16:creationId xmlns:a16="http://schemas.microsoft.com/office/drawing/2014/main" id="{0FF15D88-2E1F-40D1-ACAA-E2A72FF568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" y="31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G</a:t>
                </a:r>
              </a:p>
            </p:txBody>
          </p:sp>
          <p:sp>
            <p:nvSpPr>
              <p:cNvPr id="60448" name="Text Box 48">
                <a:extLst>
                  <a:ext uri="{FF2B5EF4-FFF2-40B4-BE49-F238E27FC236}">
                    <a16:creationId xmlns:a16="http://schemas.microsoft.com/office/drawing/2014/main" id="{A992583D-BFFE-4DDE-8F83-BFF945A95F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" y="198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450" name="Text Box 50">
                <a:extLst>
                  <a:ext uri="{FF2B5EF4-FFF2-40B4-BE49-F238E27FC236}">
                    <a16:creationId xmlns:a16="http://schemas.microsoft.com/office/drawing/2014/main" id="{E5F1E263-0C50-4480-B526-2DB6D6A284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" y="636"/>
                <a:ext cx="2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60451" name="Text Box 51">
                <a:extLst>
                  <a:ext uri="{FF2B5EF4-FFF2-40B4-BE49-F238E27FC236}">
                    <a16:creationId xmlns:a16="http://schemas.microsoft.com/office/drawing/2014/main" id="{A4F94305-4FF9-4BF8-AF44-5100CE5A03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" y="31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</p:grpSp>
        <p:sp>
          <p:nvSpPr>
            <p:cNvPr id="60425" name="Text Box 52">
              <a:extLst>
                <a:ext uri="{FF2B5EF4-FFF2-40B4-BE49-F238E27FC236}">
                  <a16:creationId xmlns:a16="http://schemas.microsoft.com/office/drawing/2014/main" id="{975F49F0-6705-4577-886A-513F37181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5687" y="4046984"/>
              <a:ext cx="3111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0</a:t>
              </a:r>
              <a:endParaRPr lang="zh-CN" altLang="en-US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426" name="Text Box 53">
              <a:extLst>
                <a:ext uri="{FF2B5EF4-FFF2-40B4-BE49-F238E27FC236}">
                  <a16:creationId xmlns:a16="http://schemas.microsoft.com/office/drawing/2014/main" id="{95997ECA-543C-46FF-AA82-626A984B4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9325" y="4618484"/>
              <a:ext cx="3111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427" name="Rectangle 54">
              <a:extLst>
                <a:ext uri="{FF2B5EF4-FFF2-40B4-BE49-F238E27FC236}">
                  <a16:creationId xmlns:a16="http://schemas.microsoft.com/office/drawing/2014/main" id="{F23BEDA3-6868-4618-9138-08C0A812A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2287" y="5037584"/>
              <a:ext cx="311150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0428" name="Rectangle 55">
              <a:extLst>
                <a:ext uri="{FF2B5EF4-FFF2-40B4-BE49-F238E27FC236}">
                  <a16:creationId xmlns:a16="http://schemas.microsoft.com/office/drawing/2014/main" id="{15B0CADA-667F-419F-900C-3AAA6456D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87" y="5037584"/>
              <a:ext cx="311150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0429" name="Rectangle 56">
              <a:extLst>
                <a:ext uri="{FF2B5EF4-FFF2-40B4-BE49-F238E27FC236}">
                  <a16:creationId xmlns:a16="http://schemas.microsoft.com/office/drawing/2014/main" id="{58CC3241-9057-4617-985D-3D4B8DE7A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9287" y="4580384"/>
              <a:ext cx="3111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0430" name="Rectangle 57">
              <a:extLst>
                <a:ext uri="{FF2B5EF4-FFF2-40B4-BE49-F238E27FC236}">
                  <a16:creationId xmlns:a16="http://schemas.microsoft.com/office/drawing/2014/main" id="{5587EEB2-CD9E-47CA-BD69-C275731E6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9287" y="3894584"/>
              <a:ext cx="3111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0431" name="Rectangle 58">
              <a:extLst>
                <a:ext uri="{FF2B5EF4-FFF2-40B4-BE49-F238E27FC236}">
                  <a16:creationId xmlns:a16="http://schemas.microsoft.com/office/drawing/2014/main" id="{A7B4F0E5-FEA3-4258-A824-DB8EA74C7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887" y="3437384"/>
              <a:ext cx="3111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0432" name="Text Box 59">
              <a:extLst>
                <a:ext uri="{FF2B5EF4-FFF2-40B4-BE49-F238E27FC236}">
                  <a16:creationId xmlns:a16="http://schemas.microsoft.com/office/drawing/2014/main" id="{05C20B72-6809-4953-8CC0-930992EAC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0950" y="4816922"/>
              <a:ext cx="7334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pitchFamily="18" charset="0"/>
                </a:rPr>
                <a:t>front</a:t>
              </a:r>
              <a:endParaRPr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434" name="Line 61">
              <a:extLst>
                <a:ext uri="{FF2B5EF4-FFF2-40B4-BE49-F238E27FC236}">
                  <a16:creationId xmlns:a16="http://schemas.microsoft.com/office/drawing/2014/main" id="{89C3BA68-ADB0-47B7-AF88-8D15AC6484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24687" y="3513584"/>
              <a:ext cx="292100" cy="2825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60435" name="Line 62">
              <a:extLst>
                <a:ext uri="{FF2B5EF4-FFF2-40B4-BE49-F238E27FC236}">
                  <a16:creationId xmlns:a16="http://schemas.microsoft.com/office/drawing/2014/main" id="{39BEDAF2-92E7-4B23-8B2B-8E8B45448F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059612" y="5042347"/>
              <a:ext cx="457200" cy="31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35" name="Rectangle 55">
              <a:extLst>
                <a:ext uri="{FF2B5EF4-FFF2-40B4-BE49-F238E27FC236}">
                  <a16:creationId xmlns:a16="http://schemas.microsoft.com/office/drawing/2014/main" id="{84037F67-26B9-4A09-A53E-A0351A69B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9334" y="3455839"/>
              <a:ext cx="31290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pitchFamily="18" charset="0"/>
                </a:rPr>
                <a:t>7</a:t>
              </a:r>
              <a:endParaRPr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Text Box 50">
            <a:extLst>
              <a:ext uri="{FF2B5EF4-FFF2-40B4-BE49-F238E27FC236}">
                <a16:creationId xmlns:a16="http://schemas.microsoft.com/office/drawing/2014/main" id="{BFE0B161-0CB5-3D4B-5F27-FCD5E78A2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7044" y="4002366"/>
            <a:ext cx="3561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5" name="Text Box 63">
            <a:extLst>
              <a:ext uri="{FF2B5EF4-FFF2-40B4-BE49-F238E27FC236}">
                <a16:creationId xmlns:a16="http://schemas.microsoft.com/office/drawing/2014/main" id="{C0520833-0B68-7467-C65F-F7A21B1FF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360" y="4365104"/>
            <a:ext cx="649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rear</a:t>
            </a:r>
            <a:endParaRPr lang="en-US" altLang="zh-CN" sz="2000" dirty="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Line 62">
            <a:extLst>
              <a:ext uri="{FF2B5EF4-FFF2-40B4-BE49-F238E27FC236}">
                <a16:creationId xmlns:a16="http://schemas.microsoft.com/office/drawing/2014/main" id="{23C899BE-A937-6CE3-A028-C17EA3CF7F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57665" y="4538673"/>
            <a:ext cx="457200" cy="31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tIns="0" bIns="0" anchor="ctr"/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2DA956-DBD2-0A94-082B-BCD44717E66C}"/>
              </a:ext>
            </a:extLst>
          </p:cNvPr>
          <p:cNvSpPr txBox="1"/>
          <p:nvPr/>
        </p:nvSpPr>
        <p:spPr>
          <a:xfrm>
            <a:off x="6257528" y="540088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B</a:t>
            </a:r>
            <a:r>
              <a:rPr lang="zh-CN" altLang="en-US" sz="2800" b="0" i="0" dirty="0">
                <a:latin typeface="+mn-ea"/>
                <a:ea typeface="+mn-ea"/>
              </a:rPr>
              <a:t>入队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D89507-8627-8510-6E3F-82E8907B954D}"/>
              </a:ext>
            </a:extLst>
          </p:cNvPr>
          <p:cNvSpPr txBox="1"/>
          <p:nvPr/>
        </p:nvSpPr>
        <p:spPr>
          <a:xfrm>
            <a:off x="539552" y="1475109"/>
            <a:ext cx="652300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void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latin typeface="+mn-ea"/>
                <a:ea typeface="+mn-ea"/>
              </a:rPr>
              <a:t>SQueue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::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push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)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{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base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[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rear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] =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rear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= (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rear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+ 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latin typeface="+mn-ea"/>
                <a:ea typeface="+mn-ea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) %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MaxSize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3" grpId="0"/>
      <p:bldP spid="60436" grpId="0"/>
      <p:bldP spid="60436" grpId="1"/>
      <p:bldP spid="60437" grpId="0" animBg="1"/>
      <p:bldP spid="60437" grpId="1" animBg="1"/>
      <p:bldP spid="3" grpId="0"/>
      <p:bldP spid="5" grpId="0"/>
      <p:bldP spid="6" grpId="0" animBg="1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>
            <a:extLst>
              <a:ext uri="{FF2B5EF4-FFF2-40B4-BE49-F238E27FC236}">
                <a16:creationId xmlns:a16="http://schemas.microsoft.com/office/drawing/2014/main" id="{ED061B1B-9119-47F5-A738-E14D72D5B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DCEC146A-742B-4E16-AF14-8AF6A9699B0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</a:t>
            </a:fld>
            <a:endParaRPr lang="en-US" altLang="zh-CN" sz="2400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4A7EA6A7-A680-4222-BA41-3B6F03B9FCB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297781"/>
            <a:ext cx="8763000" cy="762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采用动态分配的</a:t>
            </a:r>
            <a:r>
              <a:rPr lang="zh-CN" altLang="en-US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一维数组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表示顺序表。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CB25AD8E-32B6-44C2-AD8C-FBEACD94D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3927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顺序栈定义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66227F-6F6E-20AA-5D4A-C0801BCC1F32}"/>
              </a:ext>
            </a:extLst>
          </p:cNvPr>
          <p:cNvSpPr txBox="1"/>
          <p:nvPr/>
        </p:nvSpPr>
        <p:spPr>
          <a:xfrm>
            <a:off x="575360" y="1841242"/>
            <a:ext cx="842493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栈类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class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0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cstack</a:t>
            </a:r>
            <a:endParaRPr lang="en-US" altLang="zh-CN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*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base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栈空间基址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0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itop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栈顶，为和函数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top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区分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0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MaxSize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最大栈容量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public:</a:t>
            </a:r>
            <a:endParaRPr lang="en-US" altLang="zh-CN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cstack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分空间，初始化</a:t>
            </a:r>
            <a:r>
              <a:rPr lang="en-US" altLang="zh-CN" sz="2000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MaxSize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，栈顶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void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push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入栈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top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   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返回栈顶元素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void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pop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  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出栈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bool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empty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判栈空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bool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isfull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判栈满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size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  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返回栈中元素数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~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cstack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   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析构释放空间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};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Box 3">
            <a:extLst>
              <a:ext uri="{FF2B5EF4-FFF2-40B4-BE49-F238E27FC236}">
                <a16:creationId xmlns:a16="http://schemas.microsoft.com/office/drawing/2014/main" id="{233EE340-BF15-4AEC-B893-4C6BFF208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1DAADCDB-21A1-475E-900D-33842325668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60</a:t>
            </a:fld>
            <a:endParaRPr lang="en-US" altLang="zh-CN" sz="240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8D522626-C757-43DD-87F8-6E7DF6C2F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循环队列操作语句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2589597D-7714-4F34-AA1F-72F9EE2E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90" y="1524186"/>
            <a:ext cx="87393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marL="457200" indent="-457200" eaLnBrk="1" hangingPunct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入队：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base[rear] = e; </a:t>
            </a:r>
          </a:p>
          <a:p>
            <a:pPr eaLnBrk="1" hangingPunct="1">
              <a:buClr>
                <a:srgbClr val="FF0000"/>
              </a:buClr>
            </a:pP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        rear = (rear+1)%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MaxSize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4E9BD26C-F712-40D0-AB17-BAF710070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89" y="2574115"/>
            <a:ext cx="87393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marL="457200" indent="-457200" eaLnBrk="1" hangingPunct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出队：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e = base[front]; </a:t>
            </a:r>
          </a:p>
          <a:p>
            <a:pPr eaLnBrk="1" hangingPunct="1">
              <a:buClr>
                <a:srgbClr val="FF0000"/>
              </a:buClr>
            </a:pP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        front = (front+1)%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MaxSize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5705A244-A0BF-49D1-9DAB-8543E513A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00" y="3315816"/>
            <a:ext cx="87393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marL="457200" indent="-457200" eaLnBrk="1" hangingPunct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队空：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front == rear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792DB5B4-4CFB-4F13-A627-410E2EBA4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797" y="4129546"/>
            <a:ext cx="87393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marL="457200" indent="-457200" eaLnBrk="1" hangingPunct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队满：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(rear+1)%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MaxSize</a:t>
            </a: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==</a:t>
            </a: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front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B015FC3D-7F91-4EB2-A2BE-CC03D75C5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89" y="4815346"/>
            <a:ext cx="989146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marL="457200" indent="-457200" eaLnBrk="1" hangingPunct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队列元素数：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rear-front+MaxSize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)%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MaxSize</a:t>
            </a:r>
            <a:endParaRPr lang="en-US" altLang="zh-CN" sz="2800" b="0" i="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735FF9-5C43-6D71-2504-96E66735E1CB}"/>
              </a:ext>
            </a:extLst>
          </p:cNvPr>
          <p:cNvSpPr txBox="1"/>
          <p:nvPr/>
        </p:nvSpPr>
        <p:spPr>
          <a:xfrm>
            <a:off x="7236296" y="5925336"/>
            <a:ext cx="1423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代码略</a:t>
            </a:r>
          </a:p>
        </p:txBody>
      </p:sp>
    </p:spTree>
    <p:extLst>
      <p:ext uri="{BB962C8B-B14F-4D97-AF65-F5344CB8AC3E}">
        <p14:creationId xmlns:p14="http://schemas.microsoft.com/office/powerpoint/2010/main" val="1466604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3">
            <a:extLst>
              <a:ext uri="{FF2B5EF4-FFF2-40B4-BE49-F238E27FC236}">
                <a16:creationId xmlns:a16="http://schemas.microsoft.com/office/drawing/2014/main" id="{CEA999C4-83D5-47BC-831C-96FAFB75F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68FD3AE2-BB7B-4470-B8D6-D23983A18B4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61</a:t>
            </a:fld>
            <a:endParaRPr lang="en-US" altLang="zh-CN" sz="2400"/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DC905C28-47B4-4D0C-AECD-E7212C057A8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26876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链队列采用链表存储单元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链队列中，有两个分别指示队头和队尾的指针。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链式队列在进队时无队满问题，但有队空问题。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516A6EEE-E8DC-4A06-ADFF-98A69D8F0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链队列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3">
            <a:extLst>
              <a:ext uri="{FF2B5EF4-FFF2-40B4-BE49-F238E27FC236}">
                <a16:creationId xmlns:a16="http://schemas.microsoft.com/office/drawing/2014/main" id="{CEA999C4-83D5-47BC-831C-96FAFB75F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68FD3AE2-BB7B-4470-B8D6-D23983A18B4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62</a:t>
            </a:fld>
            <a:endParaRPr lang="en-US" altLang="zh-CN" sz="2400"/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DC905C28-47B4-4D0C-AECD-E7212C057A8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4097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队空：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front-&gt;next == NULL  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带头结点）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front = NULL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（不带头结点）</a:t>
            </a:r>
          </a:p>
        </p:txBody>
      </p:sp>
      <p:grpSp>
        <p:nvGrpSpPr>
          <p:cNvPr id="50183" name="Group 7">
            <a:extLst>
              <a:ext uri="{FF2B5EF4-FFF2-40B4-BE49-F238E27FC236}">
                <a16:creationId xmlns:a16="http://schemas.microsoft.com/office/drawing/2014/main" id="{43396FF0-9BAF-4FF5-A466-BEF734EB8EA1}"/>
              </a:ext>
            </a:extLst>
          </p:cNvPr>
          <p:cNvGrpSpPr>
            <a:grpSpLocks/>
          </p:cNvGrpSpPr>
          <p:nvPr/>
        </p:nvGrpSpPr>
        <p:grpSpPr bwMode="auto">
          <a:xfrm>
            <a:off x="805608" y="2803748"/>
            <a:ext cx="7162800" cy="1585913"/>
            <a:chOff x="0" y="0"/>
            <a:chExt cx="4512" cy="999"/>
          </a:xfrm>
        </p:grpSpPr>
        <p:sp>
          <p:nvSpPr>
            <p:cNvPr id="63496" name="Text Box 33">
              <a:extLst>
                <a:ext uri="{FF2B5EF4-FFF2-40B4-BE49-F238E27FC236}">
                  <a16:creationId xmlns:a16="http://schemas.microsoft.com/office/drawing/2014/main" id="{BC11E64E-E563-4DF2-96E6-433A398A9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0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i="0">
                  <a:latin typeface="Times New Roman" panose="02020603050405020304" pitchFamily="18" charset="0"/>
                </a:rPr>
                <a:t>data  next</a:t>
              </a:r>
            </a:p>
          </p:txBody>
        </p:sp>
        <p:sp>
          <p:nvSpPr>
            <p:cNvPr id="63497" name="Rectangle 34">
              <a:extLst>
                <a:ext uri="{FF2B5EF4-FFF2-40B4-BE49-F238E27FC236}">
                  <a16:creationId xmlns:a16="http://schemas.microsoft.com/office/drawing/2014/main" id="{CD966FB6-81DE-400C-BE29-91A107974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84"/>
              <a:ext cx="528" cy="28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8000"/>
              </a:extrusionClr>
              <a:contourClr>
                <a:srgbClr val="00800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63498" name="Text Box 35">
              <a:extLst>
                <a:ext uri="{FF2B5EF4-FFF2-40B4-BE49-F238E27FC236}">
                  <a16:creationId xmlns:a16="http://schemas.microsoft.com/office/drawing/2014/main" id="{15969F77-9661-40F6-A222-703577F1B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88"/>
              <a:ext cx="6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1" i="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front</a:t>
              </a:r>
              <a:endParaRPr lang="en-US" altLang="zh-CN" sz="2400" i="0" dirty="0">
                <a:latin typeface="Times New Roman" panose="02020603050405020304" pitchFamily="18" charset="0"/>
              </a:endParaRPr>
            </a:p>
          </p:txBody>
        </p:sp>
        <p:sp>
          <p:nvSpPr>
            <p:cNvPr id="63499" name="Line 36">
              <a:extLst>
                <a:ext uri="{FF2B5EF4-FFF2-40B4-BE49-F238E27FC236}">
                  <a16:creationId xmlns:a16="http://schemas.microsoft.com/office/drawing/2014/main" id="{ECE2EC70-AE32-4090-82E4-F485E8B89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480"/>
              <a:ext cx="24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00" name="Line 37">
              <a:extLst>
                <a:ext uri="{FF2B5EF4-FFF2-40B4-BE49-F238E27FC236}">
                  <a16:creationId xmlns:a16="http://schemas.microsoft.com/office/drawing/2014/main" id="{52324C98-D860-4596-A2A5-668E64DF24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01" name="Line 38">
              <a:extLst>
                <a:ext uri="{FF2B5EF4-FFF2-40B4-BE49-F238E27FC236}">
                  <a16:creationId xmlns:a16="http://schemas.microsoft.com/office/drawing/2014/main" id="{E599E963-5C57-4F85-8B14-2FCC039AB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2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02" name="Rectangle 39">
              <a:extLst>
                <a:ext uri="{FF2B5EF4-FFF2-40B4-BE49-F238E27FC236}">
                  <a16:creationId xmlns:a16="http://schemas.microsoft.com/office/drawing/2014/main" id="{DE918ECE-C554-43F0-986F-CD2A5CEAC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84"/>
              <a:ext cx="528" cy="288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63503" name="Line 40">
              <a:extLst>
                <a:ext uri="{FF2B5EF4-FFF2-40B4-BE49-F238E27FC236}">
                  <a16:creationId xmlns:a16="http://schemas.microsoft.com/office/drawing/2014/main" id="{D8D934FC-2FCC-431F-84C2-90D2AAD26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480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04" name="Line 41">
              <a:extLst>
                <a:ext uri="{FF2B5EF4-FFF2-40B4-BE49-F238E27FC236}">
                  <a16:creationId xmlns:a16="http://schemas.microsoft.com/office/drawing/2014/main" id="{FBBFD5B8-F96B-444A-B16B-AC4E015CD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05" name="Line 42">
              <a:extLst>
                <a:ext uri="{FF2B5EF4-FFF2-40B4-BE49-F238E27FC236}">
                  <a16:creationId xmlns:a16="http://schemas.microsoft.com/office/drawing/2014/main" id="{7175C873-C428-4C7C-8F2F-BF0195AB02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2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06" name="Rectangle 43">
              <a:extLst>
                <a:ext uri="{FF2B5EF4-FFF2-40B4-BE49-F238E27FC236}">
                  <a16:creationId xmlns:a16="http://schemas.microsoft.com/office/drawing/2014/main" id="{7390E6B4-D899-4D82-B9DF-C8EF6F71F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84"/>
              <a:ext cx="528" cy="288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63507" name="Line 44">
              <a:extLst>
                <a:ext uri="{FF2B5EF4-FFF2-40B4-BE49-F238E27FC236}">
                  <a16:creationId xmlns:a16="http://schemas.microsoft.com/office/drawing/2014/main" id="{C550C927-BA4D-4D48-ADA4-2ACDC10FF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4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08" name="Line 45">
              <a:extLst>
                <a:ext uri="{FF2B5EF4-FFF2-40B4-BE49-F238E27FC236}">
                  <a16:creationId xmlns:a16="http://schemas.microsoft.com/office/drawing/2014/main" id="{C6672D64-16BE-426B-B274-0DD1FAEF9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09" name="Line 46">
              <a:extLst>
                <a:ext uri="{FF2B5EF4-FFF2-40B4-BE49-F238E27FC236}">
                  <a16:creationId xmlns:a16="http://schemas.microsoft.com/office/drawing/2014/main" id="{1B6042C2-83CF-4E3B-8305-7ED21BC4C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2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10" name="Rectangle 47">
              <a:extLst>
                <a:ext uri="{FF2B5EF4-FFF2-40B4-BE49-F238E27FC236}">
                  <a16:creationId xmlns:a16="http://schemas.microsoft.com/office/drawing/2014/main" id="{0AD5E11C-9E78-4297-A185-FFD848F95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84"/>
              <a:ext cx="528" cy="288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63511" name="Line 48">
              <a:extLst>
                <a:ext uri="{FF2B5EF4-FFF2-40B4-BE49-F238E27FC236}">
                  <a16:creationId xmlns:a16="http://schemas.microsoft.com/office/drawing/2014/main" id="{2A16727C-B339-4E15-B7BF-690DEF06E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4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12" name="Line 49">
              <a:extLst>
                <a:ext uri="{FF2B5EF4-FFF2-40B4-BE49-F238E27FC236}">
                  <a16:creationId xmlns:a16="http://schemas.microsoft.com/office/drawing/2014/main" id="{7EFC9694-916D-405C-B118-F73680C364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13" name="Line 50">
              <a:extLst>
                <a:ext uri="{FF2B5EF4-FFF2-40B4-BE49-F238E27FC236}">
                  <a16:creationId xmlns:a16="http://schemas.microsoft.com/office/drawing/2014/main" id="{8AACC869-EE4E-44D8-AE23-735797D93F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2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14" name="Line 51">
              <a:extLst>
                <a:ext uri="{FF2B5EF4-FFF2-40B4-BE49-F238E27FC236}">
                  <a16:creationId xmlns:a16="http://schemas.microsoft.com/office/drawing/2014/main" id="{F8CFF5F4-B55B-4A64-BF46-C2C6D602C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4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15" name="Line 52">
              <a:extLst>
                <a:ext uri="{FF2B5EF4-FFF2-40B4-BE49-F238E27FC236}">
                  <a16:creationId xmlns:a16="http://schemas.microsoft.com/office/drawing/2014/main" id="{23E5E840-152E-44A0-A2B2-517B704CF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480"/>
              <a:ext cx="480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16" name="Line 53">
              <a:extLst>
                <a:ext uri="{FF2B5EF4-FFF2-40B4-BE49-F238E27FC236}">
                  <a16:creationId xmlns:a16="http://schemas.microsoft.com/office/drawing/2014/main" id="{80929EAF-78D9-465F-89E8-F906943912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576"/>
              <a:ext cx="336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17" name="Text Box 54">
              <a:extLst>
                <a:ext uri="{FF2B5EF4-FFF2-40B4-BE49-F238E27FC236}">
                  <a16:creationId xmlns:a16="http://schemas.microsoft.com/office/drawing/2014/main" id="{590F226B-1BB0-4BF6-9C05-818CF1FD32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672"/>
              <a:ext cx="5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1" i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rear</a:t>
              </a:r>
              <a:endParaRPr lang="en-US" altLang="zh-CN" sz="2400" i="0">
                <a:latin typeface="Times New Roman" panose="02020603050405020304" pitchFamily="18" charset="0"/>
              </a:endParaRPr>
            </a:p>
          </p:txBody>
        </p:sp>
        <p:sp>
          <p:nvSpPr>
            <p:cNvPr id="63518" name="Line 55">
              <a:extLst>
                <a:ext uri="{FF2B5EF4-FFF2-40B4-BE49-F238E27FC236}">
                  <a16:creationId xmlns:a16="http://schemas.microsoft.com/office/drawing/2014/main" id="{897A6EB9-CDFF-4BAE-8EE8-30C36D2B93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38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i="0"/>
            </a:p>
          </p:txBody>
        </p:sp>
        <p:sp>
          <p:nvSpPr>
            <p:cNvPr id="63519" name="Line 56">
              <a:extLst>
                <a:ext uri="{FF2B5EF4-FFF2-40B4-BE49-F238E27FC236}">
                  <a16:creationId xmlns:a16="http://schemas.microsoft.com/office/drawing/2014/main" id="{6DA1F388-81A8-422C-8398-B3BA0152A3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43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i="0"/>
            </a:p>
          </p:txBody>
        </p:sp>
        <p:sp>
          <p:nvSpPr>
            <p:cNvPr id="63520" name="Line 57">
              <a:extLst>
                <a:ext uri="{FF2B5EF4-FFF2-40B4-BE49-F238E27FC236}">
                  <a16:creationId xmlns:a16="http://schemas.microsoft.com/office/drawing/2014/main" id="{2889D00C-BA12-49F8-92A2-4209F7BED0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38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i="0"/>
            </a:p>
          </p:txBody>
        </p:sp>
        <p:sp>
          <p:nvSpPr>
            <p:cNvPr id="63521" name="Line 58">
              <a:extLst>
                <a:ext uri="{FF2B5EF4-FFF2-40B4-BE49-F238E27FC236}">
                  <a16:creationId xmlns:a16="http://schemas.microsoft.com/office/drawing/2014/main" id="{230A2DE9-5669-4838-9699-068B2DA0F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4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i="0"/>
            </a:p>
          </p:txBody>
        </p:sp>
        <p:sp>
          <p:nvSpPr>
            <p:cNvPr id="63522" name="Line 59">
              <a:extLst>
                <a:ext uri="{FF2B5EF4-FFF2-40B4-BE49-F238E27FC236}">
                  <a16:creationId xmlns:a16="http://schemas.microsoft.com/office/drawing/2014/main" id="{E64B7BCD-3F99-4E78-A101-3CD6BFE78E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3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i="0"/>
            </a:p>
          </p:txBody>
        </p:sp>
      </p:grpSp>
      <p:sp>
        <p:nvSpPr>
          <p:cNvPr id="2" name="Text Box 4">
            <a:extLst>
              <a:ext uri="{FF2B5EF4-FFF2-40B4-BE49-F238E27FC236}">
                <a16:creationId xmlns:a16="http://schemas.microsoft.com/office/drawing/2014/main" id="{516A6EEE-E8DC-4A06-ADFF-98A69D8F0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链队列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9259B3F-3879-40B1-B341-96C58C2A903C}"/>
              </a:ext>
            </a:extLst>
          </p:cNvPr>
          <p:cNvGrpSpPr/>
          <p:nvPr/>
        </p:nvGrpSpPr>
        <p:grpSpPr>
          <a:xfrm>
            <a:off x="805608" y="4745483"/>
            <a:ext cx="5973688" cy="1128713"/>
            <a:chOff x="755576" y="5298727"/>
            <a:chExt cx="5973688" cy="1128713"/>
          </a:xfrm>
        </p:grpSpPr>
        <p:sp>
          <p:nvSpPr>
            <p:cNvPr id="37" name="Text Box 35">
              <a:extLst>
                <a:ext uri="{FF2B5EF4-FFF2-40B4-BE49-F238E27FC236}">
                  <a16:creationId xmlns:a16="http://schemas.microsoft.com/office/drawing/2014/main" id="{82575054-73E6-4F65-80C8-9CB4D25E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576" y="5298727"/>
              <a:ext cx="9556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1" i="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front</a:t>
              </a:r>
              <a:endParaRPr lang="en-US" altLang="zh-CN" sz="2400" i="0" dirty="0">
                <a:latin typeface="Times New Roman" panose="02020603050405020304" pitchFamily="18" charset="0"/>
              </a:endParaRPr>
            </a:p>
          </p:txBody>
        </p:sp>
        <p:sp>
          <p:nvSpPr>
            <p:cNvPr id="38" name="Line 36">
              <a:extLst>
                <a:ext uri="{FF2B5EF4-FFF2-40B4-BE49-F238E27FC236}">
                  <a16:creationId xmlns:a16="http://schemas.microsoft.com/office/drawing/2014/main" id="{6D75ADA9-E79A-4B06-A669-85607B57A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9976" y="5603527"/>
              <a:ext cx="381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41" name="Rectangle 39">
              <a:extLst>
                <a:ext uri="{FF2B5EF4-FFF2-40B4-BE49-F238E27FC236}">
                  <a16:creationId xmlns:a16="http://schemas.microsoft.com/office/drawing/2014/main" id="{F89903AC-7945-4055-B318-16A406F11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264" y="5451127"/>
              <a:ext cx="838200" cy="457200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43" name="Line 41">
              <a:extLst>
                <a:ext uri="{FF2B5EF4-FFF2-40B4-BE49-F238E27FC236}">
                  <a16:creationId xmlns:a16="http://schemas.microsoft.com/office/drawing/2014/main" id="{3275A511-17AE-4F0B-BF75-03994DEF5E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0664" y="5451127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44" name="Line 42">
              <a:extLst>
                <a:ext uri="{FF2B5EF4-FFF2-40B4-BE49-F238E27FC236}">
                  <a16:creationId xmlns:a16="http://schemas.microsoft.com/office/drawing/2014/main" id="{059D5011-6E12-4289-84CB-A916A2A7A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0664" y="5298727"/>
              <a:ext cx="152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45" name="Rectangle 43">
              <a:extLst>
                <a:ext uri="{FF2B5EF4-FFF2-40B4-BE49-F238E27FC236}">
                  <a16:creationId xmlns:a16="http://schemas.microsoft.com/office/drawing/2014/main" id="{29A334D9-5471-4244-9C52-86EF1B046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664" y="5451127"/>
              <a:ext cx="838200" cy="457200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C64F511B-9B22-43B7-8223-343F0B0A5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1664" y="5603527"/>
              <a:ext cx="3810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47" name="Line 45">
              <a:extLst>
                <a:ext uri="{FF2B5EF4-FFF2-40B4-BE49-F238E27FC236}">
                  <a16:creationId xmlns:a16="http://schemas.microsoft.com/office/drawing/2014/main" id="{C210C3CF-84D8-46C4-A389-7E6534D2D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6064" y="5451127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4322C542-EF0B-4757-81CF-5A7930B8F9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6064" y="5298727"/>
              <a:ext cx="152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49" name="Rectangle 47">
              <a:extLst>
                <a:ext uri="{FF2B5EF4-FFF2-40B4-BE49-F238E27FC236}">
                  <a16:creationId xmlns:a16="http://schemas.microsoft.com/office/drawing/2014/main" id="{E15A08F0-2569-4697-8760-41C86A671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064" y="5451127"/>
              <a:ext cx="838200" cy="457200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0" name="Line 48">
              <a:extLst>
                <a:ext uri="{FF2B5EF4-FFF2-40B4-BE49-F238E27FC236}">
                  <a16:creationId xmlns:a16="http://schemas.microsoft.com/office/drawing/2014/main" id="{DF0EA639-B577-45EC-9D8E-C2C48B10A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0064" y="5603527"/>
              <a:ext cx="3810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1" name="Line 49">
              <a:extLst>
                <a:ext uri="{FF2B5EF4-FFF2-40B4-BE49-F238E27FC236}">
                  <a16:creationId xmlns:a16="http://schemas.microsoft.com/office/drawing/2014/main" id="{9BD65152-4D3F-4E21-87D5-6D985D8E5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4464" y="5451127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" name="Line 50">
              <a:extLst>
                <a:ext uri="{FF2B5EF4-FFF2-40B4-BE49-F238E27FC236}">
                  <a16:creationId xmlns:a16="http://schemas.microsoft.com/office/drawing/2014/main" id="{39326450-076E-4E7A-A29F-6ADC481168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24464" y="5298727"/>
              <a:ext cx="152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3" name="Line 51">
              <a:extLst>
                <a:ext uri="{FF2B5EF4-FFF2-40B4-BE49-F238E27FC236}">
                  <a16:creationId xmlns:a16="http://schemas.microsoft.com/office/drawing/2014/main" id="{CEE23B2C-49C8-48A6-AE09-5E7E711475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7064" y="5603527"/>
              <a:ext cx="3810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4" name="Line 52">
              <a:extLst>
                <a:ext uri="{FF2B5EF4-FFF2-40B4-BE49-F238E27FC236}">
                  <a16:creationId xmlns:a16="http://schemas.microsoft.com/office/drawing/2014/main" id="{8FDD9F8D-2410-4BCF-B768-BB2B412BC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8064" y="5603527"/>
              <a:ext cx="762000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5" name="Line 53">
              <a:extLst>
                <a:ext uri="{FF2B5EF4-FFF2-40B4-BE49-F238E27FC236}">
                  <a16:creationId xmlns:a16="http://schemas.microsoft.com/office/drawing/2014/main" id="{B2C7F690-A20F-436B-9129-9B92F370C9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7664" y="5755927"/>
              <a:ext cx="533400" cy="228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6" name="Text Box 54">
              <a:extLst>
                <a:ext uri="{FF2B5EF4-FFF2-40B4-BE49-F238E27FC236}">
                  <a16:creationId xmlns:a16="http://schemas.microsoft.com/office/drawing/2014/main" id="{9814AC3F-13C0-4BAB-B88C-EE05A7CFF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7064" y="5908327"/>
              <a:ext cx="8334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1" i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rear</a:t>
              </a:r>
              <a:endParaRPr lang="en-US" altLang="zh-CN" sz="2400" i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0738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E1D69DD8-9D3D-953A-3207-ABFED3418478}"/>
              </a:ext>
            </a:extLst>
          </p:cNvPr>
          <p:cNvGrpSpPr/>
          <p:nvPr/>
        </p:nvGrpSpPr>
        <p:grpSpPr>
          <a:xfrm>
            <a:off x="1152462" y="3040338"/>
            <a:ext cx="3601267" cy="543441"/>
            <a:chOff x="1179455" y="3850038"/>
            <a:chExt cx="3601267" cy="543441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75E72FA6-343F-5391-AF25-A34EE1A3DC5D}"/>
                </a:ext>
              </a:extLst>
            </p:cNvPr>
            <p:cNvGrpSpPr/>
            <p:nvPr/>
          </p:nvGrpSpPr>
          <p:grpSpPr>
            <a:xfrm>
              <a:off x="1179455" y="3850039"/>
              <a:ext cx="3601267" cy="543440"/>
              <a:chOff x="1170802" y="3874098"/>
              <a:chExt cx="3601267" cy="543440"/>
            </a:xfrm>
          </p:grpSpPr>
          <p:sp>
            <p:nvSpPr>
              <p:cNvPr id="64570" name="Rectangle 59">
                <a:extLst>
                  <a:ext uri="{FF2B5EF4-FFF2-40B4-BE49-F238E27FC236}">
                    <a16:creationId xmlns:a16="http://schemas.microsoft.com/office/drawing/2014/main" id="{9955D79D-EDC1-470E-8821-5D22B14BE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1281" y="4009958"/>
                <a:ext cx="880310" cy="407580"/>
              </a:xfrm>
              <a:prstGeom prst="rect">
                <a:avLst/>
              </a:prstGeom>
              <a:noFill/>
              <a:ln w="9525">
                <a:solidFill>
                  <a:srgbClr val="008000"/>
                </a:solidFill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8000"/>
                </a:extrusionClr>
                <a:contourClr>
                  <a:srgbClr val="008000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/>
              </a:p>
            </p:txBody>
          </p:sp>
          <p:sp>
            <p:nvSpPr>
              <p:cNvPr id="64571" name="Text Box 60">
                <a:extLst>
                  <a:ext uri="{FF2B5EF4-FFF2-40B4-BE49-F238E27FC236}">
                    <a16:creationId xmlns:a16="http://schemas.microsoft.com/office/drawing/2014/main" id="{4DB3DDD6-6040-41FB-AE05-5C3CF17DB0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0802" y="3874098"/>
                <a:ext cx="1003686" cy="519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front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4572" name="Line 61">
                <a:extLst>
                  <a:ext uri="{FF2B5EF4-FFF2-40B4-BE49-F238E27FC236}">
                    <a16:creationId xmlns:a16="http://schemas.microsoft.com/office/drawing/2014/main" id="{F336F2A8-A8D5-4A77-A664-FABBCEB9B7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1140" y="4145818"/>
                <a:ext cx="40014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3" name="Line 62">
                <a:extLst>
                  <a:ext uri="{FF2B5EF4-FFF2-40B4-BE49-F238E27FC236}">
                    <a16:creationId xmlns:a16="http://schemas.microsoft.com/office/drawing/2014/main" id="{B15B1DDA-21E9-4AC9-9E55-CA2FC1718A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1478" y="4009958"/>
                <a:ext cx="0" cy="4075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4" name="Line 63">
                <a:extLst>
                  <a:ext uri="{FF2B5EF4-FFF2-40B4-BE49-F238E27FC236}">
                    <a16:creationId xmlns:a16="http://schemas.microsoft.com/office/drawing/2014/main" id="{4306FEA7-2A5E-4658-941E-118D74943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91478" y="3874098"/>
                <a:ext cx="160056" cy="135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5" name="Rectangle 64">
                <a:extLst>
                  <a:ext uri="{FF2B5EF4-FFF2-40B4-BE49-F238E27FC236}">
                    <a16:creationId xmlns:a16="http://schemas.microsoft.com/office/drawing/2014/main" id="{159AB470-060B-4FE6-85CE-B99802B19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1759" y="4009958"/>
                <a:ext cx="880310" cy="407580"/>
              </a:xfrm>
              <a:prstGeom prst="rect">
                <a:avLst/>
              </a:prstGeom>
              <a:solidFill>
                <a:srgbClr val="FFFF66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66"/>
                </a:extrusionClr>
                <a:contourClr>
                  <a:srgbClr val="FFFF66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/>
              </a:p>
            </p:txBody>
          </p:sp>
          <p:sp>
            <p:nvSpPr>
              <p:cNvPr id="64576" name="Line 65">
                <a:extLst>
                  <a:ext uri="{FF2B5EF4-FFF2-40B4-BE49-F238E27FC236}">
                    <a16:creationId xmlns:a16="http://schemas.microsoft.com/office/drawing/2014/main" id="{4D574696-3AC5-4B8E-904B-4AA440D14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1534" y="4145818"/>
                <a:ext cx="640225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7" name="Line 66">
                <a:extLst>
                  <a:ext uri="{FF2B5EF4-FFF2-40B4-BE49-F238E27FC236}">
                    <a16:creationId xmlns:a16="http://schemas.microsoft.com/office/drawing/2014/main" id="{91DB1FD2-292E-40AD-8FE8-F8D1A8CA75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1956" y="4009958"/>
                <a:ext cx="0" cy="4075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5" name="Line 74">
                <a:extLst>
                  <a:ext uri="{FF2B5EF4-FFF2-40B4-BE49-F238E27FC236}">
                    <a16:creationId xmlns:a16="http://schemas.microsoft.com/office/drawing/2014/main" id="{2BCEDA31-CC05-4C50-8EB3-3F72D018F9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91337" y="4009958"/>
                <a:ext cx="240084" cy="2037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86" name="Line 75">
                <a:extLst>
                  <a:ext uri="{FF2B5EF4-FFF2-40B4-BE49-F238E27FC236}">
                    <a16:creationId xmlns:a16="http://schemas.microsoft.com/office/drawing/2014/main" id="{A16389AC-65BE-468C-A556-F7C76CF4E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51393" y="4077888"/>
                <a:ext cx="240084" cy="2037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87" name="Line 76">
                <a:extLst>
                  <a:ext uri="{FF2B5EF4-FFF2-40B4-BE49-F238E27FC236}">
                    <a16:creationId xmlns:a16="http://schemas.microsoft.com/office/drawing/2014/main" id="{3F644AA0-FA15-422C-94BA-1CC5D01B68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91337" y="4009958"/>
                <a:ext cx="400141" cy="271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88" name="Line 77">
                <a:extLst>
                  <a:ext uri="{FF2B5EF4-FFF2-40B4-BE49-F238E27FC236}">
                    <a16:creationId xmlns:a16="http://schemas.microsoft.com/office/drawing/2014/main" id="{F4E304A2-1621-4F60-B4AE-2F596AB21A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31421" y="4145818"/>
                <a:ext cx="160056" cy="135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89" name="Line 78">
                <a:extLst>
                  <a:ext uri="{FF2B5EF4-FFF2-40B4-BE49-F238E27FC236}">
                    <a16:creationId xmlns:a16="http://schemas.microsoft.com/office/drawing/2014/main" id="{5A6CB3DD-1BE3-4532-840A-F925E6E050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91337" y="4009958"/>
                <a:ext cx="160056" cy="135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4578" name="Line 67">
              <a:extLst>
                <a:ext uri="{FF2B5EF4-FFF2-40B4-BE49-F238E27FC236}">
                  <a16:creationId xmlns:a16="http://schemas.microsoft.com/office/drawing/2014/main" id="{3C832147-797A-486B-81C6-9AA0C96A39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1957" y="3850038"/>
              <a:ext cx="131419" cy="1599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4515" name="Text Box 3">
            <a:extLst>
              <a:ext uri="{FF2B5EF4-FFF2-40B4-BE49-F238E27FC236}">
                <a16:creationId xmlns:a16="http://schemas.microsoft.com/office/drawing/2014/main" id="{5628B686-331B-4521-8A0A-D0850080C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BCA70D25-EAE6-4EDD-B055-85DB0A2030DF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63</a:t>
            </a:fld>
            <a:endParaRPr lang="en-US" altLang="zh-CN" sz="2400"/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4C626F1A-2BA0-4D9D-8C0A-2B5A239511E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90639" y="1340625"/>
            <a:ext cx="8763000" cy="57073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链队列操作是链表操作的子集</a:t>
            </a:r>
          </a:p>
        </p:txBody>
      </p:sp>
      <p:sp>
        <p:nvSpPr>
          <p:cNvPr id="64583" name="Line 72">
            <a:extLst>
              <a:ext uri="{FF2B5EF4-FFF2-40B4-BE49-F238E27FC236}">
                <a16:creationId xmlns:a16="http://schemas.microsoft.com/office/drawing/2014/main" id="{8E5FF56C-5A2F-4234-B810-7446C5B4E2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5652" y="3684395"/>
            <a:ext cx="240084" cy="13586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84" name="Text Box 73">
            <a:extLst>
              <a:ext uri="{FF2B5EF4-FFF2-40B4-BE49-F238E27FC236}">
                <a16:creationId xmlns:a16="http://schemas.microsoft.com/office/drawing/2014/main" id="{CC9287AA-DF1A-4B49-B0C1-CE16E9D23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412" y="3436966"/>
            <a:ext cx="875308" cy="51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rear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64590" name="Line 79">
            <a:extLst>
              <a:ext uri="{FF2B5EF4-FFF2-40B4-BE49-F238E27FC236}">
                <a16:creationId xmlns:a16="http://schemas.microsoft.com/office/drawing/2014/main" id="{76C8A20E-7C61-4055-95D7-AAAD4BD8E3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1168" y="3833128"/>
            <a:ext cx="1760619" cy="990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91" name="Line 80">
            <a:extLst>
              <a:ext uri="{FF2B5EF4-FFF2-40B4-BE49-F238E27FC236}">
                <a16:creationId xmlns:a16="http://schemas.microsoft.com/office/drawing/2014/main" id="{DA9FAFB2-165F-4C19-A290-4DCC0F51A0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23928" y="3609478"/>
            <a:ext cx="240084" cy="2476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92" name="Text Box 81">
            <a:extLst>
              <a:ext uri="{FF2B5EF4-FFF2-40B4-BE49-F238E27FC236}">
                <a16:creationId xmlns:a16="http://schemas.microsoft.com/office/drawing/2014/main" id="{BBD198A3-1E00-4092-B288-EA1DA91DF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112" y="3113930"/>
            <a:ext cx="4001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64593" name="Text Box 82">
            <a:extLst>
              <a:ext uri="{FF2B5EF4-FFF2-40B4-BE49-F238E27FC236}">
                <a16:creationId xmlns:a16="http://schemas.microsoft.com/office/drawing/2014/main" id="{9CED5F5C-25A8-4B4B-93A3-F5166E0BF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956" y="3155243"/>
            <a:ext cx="400141" cy="46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^</a:t>
            </a:r>
            <a:endParaRPr lang="zh-CN" altLang="en-US" sz="2400" b="1" dirty="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96" name="Text Box 85">
            <a:extLst>
              <a:ext uri="{FF2B5EF4-FFF2-40B4-BE49-F238E27FC236}">
                <a16:creationId xmlns:a16="http://schemas.microsoft.com/office/drawing/2014/main" id="{265CE29A-0E86-47A6-9C9E-A7E066645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483" y="2973122"/>
            <a:ext cx="31438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solidFill>
                  <a:srgbClr val="003366"/>
                </a:solidFill>
                <a:latin typeface="+mn-ea"/>
                <a:ea typeface="+mn-ea"/>
              </a:rPr>
              <a:t>元素</a:t>
            </a:r>
            <a:r>
              <a:rPr lang="en-US" altLang="zh-CN" sz="2800" b="0" i="0" dirty="0">
                <a:solidFill>
                  <a:srgbClr val="003366"/>
                </a:solidFill>
                <a:latin typeface="+mn-ea"/>
                <a:ea typeface="+mn-ea"/>
              </a:rPr>
              <a:t>y</a:t>
            </a:r>
            <a:r>
              <a:rPr lang="zh-CN" altLang="en-US" sz="2800" b="0" i="0" dirty="0">
                <a:solidFill>
                  <a:srgbClr val="003366"/>
                </a:solidFill>
                <a:latin typeface="+mn-ea"/>
                <a:ea typeface="+mn-ea"/>
              </a:rPr>
              <a:t>入队（尾插）</a:t>
            </a:r>
          </a:p>
        </p:txBody>
      </p:sp>
      <p:grpSp>
        <p:nvGrpSpPr>
          <p:cNvPr id="64522" name="Group 68">
            <a:extLst>
              <a:ext uri="{FF2B5EF4-FFF2-40B4-BE49-F238E27FC236}">
                <a16:creationId xmlns:a16="http://schemas.microsoft.com/office/drawing/2014/main" id="{81807362-FA21-428F-8810-2F0F43E073EC}"/>
              </a:ext>
            </a:extLst>
          </p:cNvPr>
          <p:cNvGrpSpPr>
            <a:grpSpLocks/>
          </p:cNvGrpSpPr>
          <p:nvPr/>
        </p:nvGrpSpPr>
        <p:grpSpPr bwMode="auto">
          <a:xfrm>
            <a:off x="1170803" y="1988840"/>
            <a:ext cx="3921379" cy="859031"/>
            <a:chOff x="0" y="0"/>
            <a:chExt cx="2352" cy="607"/>
          </a:xfrm>
        </p:grpSpPr>
        <p:grpSp>
          <p:nvGrpSpPr>
            <p:cNvPr id="64523" name="Group 69">
              <a:extLst>
                <a:ext uri="{FF2B5EF4-FFF2-40B4-BE49-F238E27FC236}">
                  <a16:creationId xmlns:a16="http://schemas.microsoft.com/office/drawing/2014/main" id="{12C3E9EF-DDD3-41CE-A6C4-D82DFB1689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52" cy="607"/>
              <a:chOff x="0" y="0"/>
              <a:chExt cx="2352" cy="607"/>
            </a:xfrm>
          </p:grpSpPr>
          <p:sp>
            <p:nvSpPr>
              <p:cNvPr id="64525" name="Rectangle 120">
                <a:extLst>
                  <a:ext uri="{FF2B5EF4-FFF2-40B4-BE49-F238E27FC236}">
                    <a16:creationId xmlns:a16="http://schemas.microsoft.com/office/drawing/2014/main" id="{FDE1B479-875D-4466-8708-3670C0A1E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" y="96"/>
                <a:ext cx="547" cy="288"/>
              </a:xfrm>
              <a:prstGeom prst="rect">
                <a:avLst/>
              </a:prstGeom>
              <a:noFill/>
              <a:ln w="9525">
                <a:solidFill>
                  <a:srgbClr val="008000"/>
                </a:solidFill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8000"/>
                </a:extrusionClr>
                <a:contourClr>
                  <a:srgbClr val="008000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/>
              </a:p>
            </p:txBody>
          </p:sp>
          <p:sp>
            <p:nvSpPr>
              <p:cNvPr id="64526" name="Text Box 121">
                <a:extLst>
                  <a:ext uri="{FF2B5EF4-FFF2-40B4-BE49-F238E27FC236}">
                    <a16:creationId xmlns:a16="http://schemas.microsoft.com/office/drawing/2014/main" id="{B2489DD4-F254-4A07-8BDE-F05CFDE0C5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02" cy="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front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4527" name="Line 122">
                <a:extLst>
                  <a:ext uri="{FF2B5EF4-FFF2-40B4-BE49-F238E27FC236}">
                    <a16:creationId xmlns:a16="http://schemas.microsoft.com/office/drawing/2014/main" id="{2E25F958-A0C0-4476-A8AD-9A92C9E702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7" y="192"/>
                <a:ext cx="24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28" name="Line 123">
                <a:extLst>
                  <a:ext uri="{FF2B5EF4-FFF2-40B4-BE49-F238E27FC236}">
                    <a16:creationId xmlns:a16="http://schemas.microsoft.com/office/drawing/2014/main" id="{7340A0FD-2743-456A-9338-04EABB119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93" y="9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29" name="Line 124">
                <a:extLst>
                  <a:ext uri="{FF2B5EF4-FFF2-40B4-BE49-F238E27FC236}">
                    <a16:creationId xmlns:a16="http://schemas.microsoft.com/office/drawing/2014/main" id="{C59196C6-C274-452B-BC34-AA0502DB1F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93" y="0"/>
                <a:ext cx="10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30" name="Text Box 125">
                <a:extLst>
                  <a:ext uri="{FF2B5EF4-FFF2-40B4-BE49-F238E27FC236}">
                    <a16:creationId xmlns:a16="http://schemas.microsoft.com/office/drawing/2014/main" id="{ED988957-179F-479B-B847-914EE370D7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240"/>
                <a:ext cx="544" cy="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rear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4531" name="Line 126">
                <a:extLst>
                  <a:ext uri="{FF2B5EF4-FFF2-40B4-BE49-F238E27FC236}">
                    <a16:creationId xmlns:a16="http://schemas.microsoft.com/office/drawing/2014/main" id="{DBDD906E-5B57-4E93-B358-08F5FCD989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45" y="96"/>
                <a:ext cx="149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2" name="Line 127">
                <a:extLst>
                  <a:ext uri="{FF2B5EF4-FFF2-40B4-BE49-F238E27FC236}">
                    <a16:creationId xmlns:a16="http://schemas.microsoft.com/office/drawing/2014/main" id="{A9E3F74B-4EAE-414D-B0F5-596EF3202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44" y="144"/>
                <a:ext cx="149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3" name="Line 128">
                <a:extLst>
                  <a:ext uri="{FF2B5EF4-FFF2-40B4-BE49-F238E27FC236}">
                    <a16:creationId xmlns:a16="http://schemas.microsoft.com/office/drawing/2014/main" id="{E4C0B93C-4B79-4235-8502-294D561B62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45" y="96"/>
                <a:ext cx="248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4" name="Line 129">
                <a:extLst>
                  <a:ext uri="{FF2B5EF4-FFF2-40B4-BE49-F238E27FC236}">
                    <a16:creationId xmlns:a16="http://schemas.microsoft.com/office/drawing/2014/main" id="{878C3A46-F974-4817-ADB6-D456B9CEA5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94" y="192"/>
                <a:ext cx="99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5" name="Line 130">
                <a:extLst>
                  <a:ext uri="{FF2B5EF4-FFF2-40B4-BE49-F238E27FC236}">
                    <a16:creationId xmlns:a16="http://schemas.microsoft.com/office/drawing/2014/main" id="{D966ED3F-B0B2-41B3-9C38-8B499F61A8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45" y="96"/>
                <a:ext cx="99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7" name="Line 132">
                <a:extLst>
                  <a:ext uri="{FF2B5EF4-FFF2-40B4-BE49-F238E27FC236}">
                    <a16:creationId xmlns:a16="http://schemas.microsoft.com/office/drawing/2014/main" id="{572F6DE7-516F-40CA-A919-B0EE9D3C3D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" y="336"/>
                <a:ext cx="24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38" name="Text Box 133">
                <a:extLst>
                  <a:ext uri="{FF2B5EF4-FFF2-40B4-BE49-F238E27FC236}">
                    <a16:creationId xmlns:a16="http://schemas.microsoft.com/office/drawing/2014/main" id="{5E3284B7-7E27-4873-A901-4664DA234D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48"/>
                <a:ext cx="720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空队列</a:t>
                </a:r>
              </a:p>
            </p:txBody>
          </p:sp>
        </p:grpSp>
        <p:sp>
          <p:nvSpPr>
            <p:cNvPr id="64524" name="Rectangle 134">
              <a:extLst>
                <a:ext uri="{FF2B5EF4-FFF2-40B4-BE49-F238E27FC236}">
                  <a16:creationId xmlns:a16="http://schemas.microsoft.com/office/drawing/2014/main" id="{1F94FD84-5F90-4414-84D0-B69474813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48"/>
              <a:ext cx="228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^</a:t>
              </a:r>
            </a:p>
          </p:txBody>
        </p:sp>
      </p:grpSp>
      <p:sp>
        <p:nvSpPr>
          <p:cNvPr id="2" name="Text Box 4">
            <a:extLst>
              <a:ext uri="{FF2B5EF4-FFF2-40B4-BE49-F238E27FC236}">
                <a16:creationId xmlns:a16="http://schemas.microsoft.com/office/drawing/2014/main" id="{38097845-340E-4FF1-B344-95D8A5EA4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链队列</a:t>
            </a:r>
          </a:p>
        </p:txBody>
      </p:sp>
      <p:sp>
        <p:nvSpPr>
          <p:cNvPr id="5" name="Text Box 60">
            <a:extLst>
              <a:ext uri="{FF2B5EF4-FFF2-40B4-BE49-F238E27FC236}">
                <a16:creationId xmlns:a16="http://schemas.microsoft.com/office/drawing/2014/main" id="{A1CE1A12-9092-D397-DC7C-42D28A3AD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774" y="4216649"/>
            <a:ext cx="1003686" cy="51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front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6" name="Line 61">
            <a:extLst>
              <a:ext uri="{FF2B5EF4-FFF2-40B4-BE49-F238E27FC236}">
                <a16:creationId xmlns:a16="http://schemas.microsoft.com/office/drawing/2014/main" id="{9EBC459F-0416-F806-FBC5-F8EB7182C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112" y="4488369"/>
            <a:ext cx="40014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64">
            <a:extLst>
              <a:ext uri="{FF2B5EF4-FFF2-40B4-BE49-F238E27FC236}">
                <a16:creationId xmlns:a16="http://schemas.microsoft.com/office/drawing/2014/main" id="{D6BCD276-F0FE-A7BF-A9DB-4D9F93211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731" y="4352509"/>
            <a:ext cx="880310" cy="407580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66"/>
            </a:extrusionClr>
            <a:contourClr>
              <a:srgbClr val="FFFF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10" name="Line 65">
            <a:extLst>
              <a:ext uri="{FF2B5EF4-FFF2-40B4-BE49-F238E27FC236}">
                <a16:creationId xmlns:a16="http://schemas.microsoft.com/office/drawing/2014/main" id="{9EFBDA35-0D01-EF24-5952-4B24C83210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1506" y="4488369"/>
            <a:ext cx="64022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66">
            <a:extLst>
              <a:ext uri="{FF2B5EF4-FFF2-40B4-BE49-F238E27FC236}">
                <a16:creationId xmlns:a16="http://schemas.microsoft.com/office/drawing/2014/main" id="{5247DCDC-279C-AE4C-972A-8DF5735B0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1928" y="4352509"/>
            <a:ext cx="0" cy="4075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67">
            <a:extLst>
              <a:ext uri="{FF2B5EF4-FFF2-40B4-BE49-F238E27FC236}">
                <a16:creationId xmlns:a16="http://schemas.microsoft.com/office/drawing/2014/main" id="{D14C3FA5-6718-A47E-977F-BEAE0A5678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71928" y="4216649"/>
            <a:ext cx="160056" cy="1358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68">
            <a:extLst>
              <a:ext uri="{FF2B5EF4-FFF2-40B4-BE49-F238E27FC236}">
                <a16:creationId xmlns:a16="http://schemas.microsoft.com/office/drawing/2014/main" id="{F944EB46-E0E7-EF77-C1D6-9A55D72AE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210" y="4352509"/>
            <a:ext cx="880310" cy="407580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66"/>
            </a:extrusionClr>
            <a:contourClr>
              <a:srgbClr val="FFFF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14" name="Line 69">
            <a:extLst>
              <a:ext uri="{FF2B5EF4-FFF2-40B4-BE49-F238E27FC236}">
                <a16:creationId xmlns:a16="http://schemas.microsoft.com/office/drawing/2014/main" id="{28FB5644-7F58-9591-9D82-5125D14235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2069" y="4488369"/>
            <a:ext cx="400141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70">
            <a:extLst>
              <a:ext uri="{FF2B5EF4-FFF2-40B4-BE49-F238E27FC236}">
                <a16:creationId xmlns:a16="http://schemas.microsoft.com/office/drawing/2014/main" id="{0578E6E8-8A34-D7AE-EFAA-6397B4FDC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2407" y="4352509"/>
            <a:ext cx="0" cy="4075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71">
            <a:extLst>
              <a:ext uri="{FF2B5EF4-FFF2-40B4-BE49-F238E27FC236}">
                <a16:creationId xmlns:a16="http://schemas.microsoft.com/office/drawing/2014/main" id="{8FE65034-6EF4-3EF6-9176-88B94E774E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32407" y="4216649"/>
            <a:ext cx="160056" cy="1358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72">
            <a:extLst>
              <a:ext uri="{FF2B5EF4-FFF2-40B4-BE49-F238E27FC236}">
                <a16:creationId xmlns:a16="http://schemas.microsoft.com/office/drawing/2014/main" id="{BA76167F-9413-598A-8822-9E73A036A2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1056" y="4895949"/>
            <a:ext cx="240084" cy="13586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73">
            <a:extLst>
              <a:ext uri="{FF2B5EF4-FFF2-40B4-BE49-F238E27FC236}">
                <a16:creationId xmlns:a16="http://schemas.microsoft.com/office/drawing/2014/main" id="{4F217699-F89E-48A8-F323-AE428E6FF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802" y="4624229"/>
            <a:ext cx="875308" cy="51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rear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2A0E5D6-FDA6-943E-6470-D473546D799A}"/>
              </a:ext>
            </a:extLst>
          </p:cNvPr>
          <p:cNvGrpSpPr/>
          <p:nvPr/>
        </p:nvGrpSpPr>
        <p:grpSpPr>
          <a:xfrm>
            <a:off x="2451253" y="4216649"/>
            <a:ext cx="880310" cy="543440"/>
            <a:chOff x="2451253" y="5072779"/>
            <a:chExt cx="880310" cy="543440"/>
          </a:xfrm>
        </p:grpSpPr>
        <p:sp>
          <p:nvSpPr>
            <p:cNvPr id="4" name="Rectangle 59">
              <a:extLst>
                <a:ext uri="{FF2B5EF4-FFF2-40B4-BE49-F238E27FC236}">
                  <a16:creationId xmlns:a16="http://schemas.microsoft.com/office/drawing/2014/main" id="{FDD5B341-296F-3C88-6404-7435437CD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253" y="5208639"/>
              <a:ext cx="880310" cy="407580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8000"/>
              </a:extrusionClr>
              <a:contourClr>
                <a:srgbClr val="00800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7" name="Line 62">
              <a:extLst>
                <a:ext uri="{FF2B5EF4-FFF2-40B4-BE49-F238E27FC236}">
                  <a16:creationId xmlns:a16="http://schemas.microsoft.com/office/drawing/2014/main" id="{49EC3006-D3BE-B53C-43ED-96D296F5F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1450" y="5208639"/>
              <a:ext cx="0" cy="407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63">
              <a:extLst>
                <a:ext uri="{FF2B5EF4-FFF2-40B4-BE49-F238E27FC236}">
                  <a16:creationId xmlns:a16="http://schemas.microsoft.com/office/drawing/2014/main" id="{C1D09A11-46D4-0091-C233-28F1BE9EA0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1450" y="5072779"/>
              <a:ext cx="160056" cy="135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74">
              <a:extLst>
                <a:ext uri="{FF2B5EF4-FFF2-40B4-BE49-F238E27FC236}">
                  <a16:creationId xmlns:a16="http://schemas.microsoft.com/office/drawing/2014/main" id="{7D5BEB09-0748-EABB-50EF-E199522B9F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11309" y="5208639"/>
              <a:ext cx="240084" cy="2037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75">
              <a:extLst>
                <a:ext uri="{FF2B5EF4-FFF2-40B4-BE49-F238E27FC236}">
                  <a16:creationId xmlns:a16="http://schemas.microsoft.com/office/drawing/2014/main" id="{525DE3BE-05CF-E90D-B207-8E9F7EFF2B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1365" y="5276569"/>
              <a:ext cx="240084" cy="2037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76">
              <a:extLst>
                <a:ext uri="{FF2B5EF4-FFF2-40B4-BE49-F238E27FC236}">
                  <a16:creationId xmlns:a16="http://schemas.microsoft.com/office/drawing/2014/main" id="{B806EA14-5DA8-A742-7204-FF79C73F68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11309" y="5208639"/>
              <a:ext cx="400141" cy="271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77">
              <a:extLst>
                <a:ext uri="{FF2B5EF4-FFF2-40B4-BE49-F238E27FC236}">
                  <a16:creationId xmlns:a16="http://schemas.microsoft.com/office/drawing/2014/main" id="{F3EDD04F-58BE-8819-5CD7-1ED25426E1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1393" y="5344499"/>
              <a:ext cx="160056" cy="135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78">
              <a:extLst>
                <a:ext uri="{FF2B5EF4-FFF2-40B4-BE49-F238E27FC236}">
                  <a16:creationId xmlns:a16="http://schemas.microsoft.com/office/drawing/2014/main" id="{F0AE826D-E682-57E6-3BFE-A13C32DFD9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11309" y="5208639"/>
              <a:ext cx="160056" cy="135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Line 79">
            <a:extLst>
              <a:ext uri="{FF2B5EF4-FFF2-40B4-BE49-F238E27FC236}">
                <a16:creationId xmlns:a16="http://schemas.microsoft.com/office/drawing/2014/main" id="{B0D0BD20-906C-0786-5B31-80B280C7A1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1140" y="5031809"/>
            <a:ext cx="3201126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80">
            <a:extLst>
              <a:ext uri="{FF2B5EF4-FFF2-40B4-BE49-F238E27FC236}">
                <a16:creationId xmlns:a16="http://schemas.microsoft.com/office/drawing/2014/main" id="{25A60C59-8764-2237-A2B2-297F1E40F6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2266" y="4760089"/>
            <a:ext cx="160056" cy="27172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82">
            <a:extLst>
              <a:ext uri="{FF2B5EF4-FFF2-40B4-BE49-F238E27FC236}">
                <a16:creationId xmlns:a16="http://schemas.microsoft.com/office/drawing/2014/main" id="{7881A507-522E-627A-93EF-CE5B6F47F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1928" y="4353924"/>
            <a:ext cx="400141" cy="45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Text Box 83">
            <a:extLst>
              <a:ext uri="{FF2B5EF4-FFF2-40B4-BE49-F238E27FC236}">
                <a16:creationId xmlns:a16="http://schemas.microsoft.com/office/drawing/2014/main" id="{9CE0BD84-00A7-AFCE-8418-2C4C6D5E7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2238" y="4353924"/>
            <a:ext cx="400141" cy="45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29" name="Text Box 84">
            <a:extLst>
              <a:ext uri="{FF2B5EF4-FFF2-40B4-BE49-F238E27FC236}">
                <a16:creationId xmlns:a16="http://schemas.microsoft.com/office/drawing/2014/main" id="{FDD8491F-C2D4-7B0D-0B2C-B3EBA6E15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407" y="4353924"/>
            <a:ext cx="400141" cy="45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^</a:t>
            </a:r>
          </a:p>
        </p:txBody>
      </p:sp>
      <p:sp>
        <p:nvSpPr>
          <p:cNvPr id="30" name="Text Box 85">
            <a:extLst>
              <a:ext uri="{FF2B5EF4-FFF2-40B4-BE49-F238E27FC236}">
                <a16:creationId xmlns:a16="http://schemas.microsoft.com/office/drawing/2014/main" id="{9A4C0F88-F31C-D859-83A7-80A800C07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206" y="4179468"/>
            <a:ext cx="257624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solidFill>
                  <a:srgbClr val="003366"/>
                </a:solidFill>
                <a:latin typeface="+mn-ea"/>
                <a:ea typeface="+mn-ea"/>
              </a:rPr>
              <a:t>元素</a:t>
            </a:r>
            <a:r>
              <a:rPr lang="en-US" altLang="zh-CN" sz="2800" b="0" i="0" dirty="0">
                <a:solidFill>
                  <a:srgbClr val="003366"/>
                </a:solidFill>
                <a:latin typeface="+mn-ea"/>
                <a:ea typeface="+mn-ea"/>
              </a:rPr>
              <a:t>x</a:t>
            </a:r>
            <a:r>
              <a:rPr lang="zh-CN" altLang="en-US" sz="2800" b="0" i="0" dirty="0">
                <a:solidFill>
                  <a:srgbClr val="003366"/>
                </a:solidFill>
                <a:latin typeface="+mn-ea"/>
                <a:ea typeface="+mn-ea"/>
              </a:rPr>
              <a:t>出队（删除第一个结点）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EBA279E-4640-B53C-14DE-B3D29C802CCE}"/>
              </a:ext>
            </a:extLst>
          </p:cNvPr>
          <p:cNvGrpSpPr/>
          <p:nvPr/>
        </p:nvGrpSpPr>
        <p:grpSpPr>
          <a:xfrm>
            <a:off x="5364088" y="3016793"/>
            <a:ext cx="960338" cy="598940"/>
            <a:chOff x="5364088" y="3872923"/>
            <a:chExt cx="960338" cy="598940"/>
          </a:xfrm>
        </p:grpSpPr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7DAC7C4E-8630-1134-E6C1-E00CC38E0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088" y="4008783"/>
              <a:ext cx="880310" cy="407580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33" name="Line 66">
              <a:extLst>
                <a:ext uri="{FF2B5EF4-FFF2-40B4-BE49-F238E27FC236}">
                  <a16:creationId xmlns:a16="http://schemas.microsoft.com/office/drawing/2014/main" id="{E0F21CC1-D5CA-F521-AA0E-F1A9D6E83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4285" y="4008783"/>
              <a:ext cx="0" cy="407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67">
              <a:extLst>
                <a:ext uri="{FF2B5EF4-FFF2-40B4-BE49-F238E27FC236}">
                  <a16:creationId xmlns:a16="http://schemas.microsoft.com/office/drawing/2014/main" id="{24A324BC-AD0C-42FB-1723-3F811ABD2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24285" y="3872923"/>
              <a:ext cx="160056" cy="135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81">
              <a:extLst>
                <a:ext uri="{FF2B5EF4-FFF2-40B4-BE49-F238E27FC236}">
                  <a16:creationId xmlns:a16="http://schemas.microsoft.com/office/drawing/2014/main" id="{F8676C5E-3F51-24E9-AA7E-BC5776695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4116" y="4010198"/>
              <a:ext cx="40014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6" name="Text Box 82">
              <a:extLst>
                <a:ext uri="{FF2B5EF4-FFF2-40B4-BE49-F238E27FC236}">
                  <a16:creationId xmlns:a16="http://schemas.microsoft.com/office/drawing/2014/main" id="{0E6362A7-2D82-A5B5-E560-4D74D2B39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4285" y="4010198"/>
              <a:ext cx="400141" cy="461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003366"/>
                  </a:solidFill>
                  <a:latin typeface="Times New Roman" panose="02020603050405020304" pitchFamily="18" charset="0"/>
                </a:rPr>
                <a:t>^</a:t>
              </a:r>
              <a:endParaRPr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8" name="Line 65">
            <a:extLst>
              <a:ext uri="{FF2B5EF4-FFF2-40B4-BE49-F238E27FC236}">
                <a16:creationId xmlns:a16="http://schemas.microsoft.com/office/drawing/2014/main" id="{F1867AC2-6B05-851D-541E-C87D2BFB6E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92041" y="3323653"/>
            <a:ext cx="599344" cy="9906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79">
            <a:extLst>
              <a:ext uri="{FF2B5EF4-FFF2-40B4-BE49-F238E27FC236}">
                <a16:creationId xmlns:a16="http://schemas.microsoft.com/office/drawing/2014/main" id="{0088EE64-7DEA-E288-A7A3-9E4DE829AD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4201" y="3828360"/>
            <a:ext cx="3143897" cy="3522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80">
            <a:extLst>
              <a:ext uri="{FF2B5EF4-FFF2-40B4-BE49-F238E27FC236}">
                <a16:creationId xmlns:a16="http://schemas.microsoft.com/office/drawing/2014/main" id="{D00D5ACA-9A94-DB3F-4612-065BC70064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23094" y="3615980"/>
            <a:ext cx="240084" cy="2476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81">
            <a:extLst>
              <a:ext uri="{FF2B5EF4-FFF2-40B4-BE49-F238E27FC236}">
                <a16:creationId xmlns:a16="http://schemas.microsoft.com/office/drawing/2014/main" id="{82D8F564-CCF1-16DC-AA1F-A636B064B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1759" y="4353924"/>
            <a:ext cx="400141" cy="45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4" name="Line 114">
            <a:extLst>
              <a:ext uri="{FF2B5EF4-FFF2-40B4-BE49-F238E27FC236}">
                <a16:creationId xmlns:a16="http://schemas.microsoft.com/office/drawing/2014/main" id="{DC33636A-2AF3-48FC-E9B7-3804BEE0BA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3848" y="4013030"/>
            <a:ext cx="240084" cy="40758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115">
            <a:extLst>
              <a:ext uri="{FF2B5EF4-FFF2-40B4-BE49-F238E27FC236}">
                <a16:creationId xmlns:a16="http://schemas.microsoft.com/office/drawing/2014/main" id="{CCC1D61A-092D-DC9F-30DA-5D57DEB9E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3932" y="4013030"/>
            <a:ext cx="216076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Line 116">
            <a:extLst>
              <a:ext uri="{FF2B5EF4-FFF2-40B4-BE49-F238E27FC236}">
                <a16:creationId xmlns:a16="http://schemas.microsoft.com/office/drawing/2014/main" id="{1752CC1D-E792-C0F7-B5E6-CC2FC7D71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4693" y="4013030"/>
            <a:ext cx="0" cy="20379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4328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83" grpId="0" animBg="1"/>
      <p:bldP spid="64584" grpId="0"/>
      <p:bldP spid="64590" grpId="0" animBg="1"/>
      <p:bldP spid="64590" grpId="1" animBg="1"/>
      <p:bldP spid="64591" grpId="0" animBg="1"/>
      <p:bldP spid="64591" grpId="1" animBg="1"/>
      <p:bldP spid="64592" grpId="0"/>
      <p:bldP spid="64593" grpId="0"/>
      <p:bldP spid="64593" grpId="1"/>
      <p:bldP spid="64596" grpId="0"/>
      <p:bldP spid="5" grpId="0"/>
      <p:bldP spid="6" grpId="0" animBg="1"/>
      <p:bldP spid="9" grpId="0" animBg="1"/>
      <p:bldP spid="10" grpId="0" animBg="1"/>
      <p:bldP spid="10" grpId="1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24" grpId="0" animBg="1"/>
      <p:bldP spid="25" grpId="0" animBg="1"/>
      <p:bldP spid="28" grpId="0"/>
      <p:bldP spid="29" grpId="0"/>
      <p:bldP spid="30" grpId="0"/>
      <p:bldP spid="38" grpId="0" animBg="1"/>
      <p:bldP spid="39" grpId="0" animBg="1"/>
      <p:bldP spid="40" grpId="0" animBg="1"/>
      <p:bldP spid="26" grpId="0"/>
      <p:bldP spid="44" grpId="0" animBg="1"/>
      <p:bldP spid="45" grpId="0" animBg="1"/>
      <p:bldP spid="4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3">
            <a:extLst>
              <a:ext uri="{FF2B5EF4-FFF2-40B4-BE49-F238E27FC236}">
                <a16:creationId xmlns:a16="http://schemas.microsoft.com/office/drawing/2014/main" id="{547F7CA2-B252-4A9B-806C-8A75428E8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0A75C513-1C49-4D35-843C-C2B72D60F2F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64</a:t>
            </a:fld>
            <a:endParaRPr lang="en-US" altLang="zh-CN" sz="2400"/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79FD5D5D-8192-4AFE-A819-D40D536F9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STL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中的队列适配器容器</a:t>
            </a:r>
          </a:p>
        </p:txBody>
      </p:sp>
      <p:sp>
        <p:nvSpPr>
          <p:cNvPr id="65541" name="矩形 1">
            <a:extLst>
              <a:ext uri="{FF2B5EF4-FFF2-40B4-BE49-F238E27FC236}">
                <a16:creationId xmlns:a16="http://schemas.microsoft.com/office/drawing/2014/main" id="{908C618C-00B0-4C5A-9743-BED85B144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63" y="1232396"/>
            <a:ext cx="857885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queue </a:t>
            </a:r>
            <a:r>
              <a:rPr lang="zh-CN" altLang="en-US" sz="2800" b="0" i="0" dirty="0">
                <a:latin typeface="+mn-ea"/>
                <a:ea typeface="+mn-ea"/>
              </a:rPr>
              <a:t>类模板定义在</a:t>
            </a:r>
            <a:r>
              <a:rPr lang="en-US" altLang="zh-CN" sz="2800" b="0" i="0" dirty="0">
                <a:latin typeface="+mn-ea"/>
                <a:ea typeface="+mn-ea"/>
              </a:rPr>
              <a:t>&lt;queue&gt;</a:t>
            </a:r>
            <a:r>
              <a:rPr lang="zh-CN" altLang="en-US" sz="2800" b="0" i="0" dirty="0">
                <a:latin typeface="+mn-ea"/>
                <a:ea typeface="+mn-ea"/>
              </a:rPr>
              <a:t>头文件中。</a:t>
            </a:r>
            <a:br>
              <a:rPr lang="zh-CN" altLang="en-US" sz="2800" b="0" i="0" dirty="0">
                <a:latin typeface="+mn-ea"/>
                <a:ea typeface="+mn-ea"/>
              </a:rPr>
            </a:br>
            <a:endParaRPr lang="en-US" altLang="zh-CN" sz="2800" b="0" i="0" dirty="0">
              <a:latin typeface="+mn-ea"/>
              <a:ea typeface="+mn-ea"/>
            </a:endParaRPr>
          </a:p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定义</a:t>
            </a:r>
            <a:r>
              <a:rPr lang="en-US" altLang="zh-CN" sz="2800" b="0" i="0" dirty="0">
                <a:latin typeface="+mn-ea"/>
                <a:ea typeface="+mn-ea"/>
              </a:rPr>
              <a:t>queue </a:t>
            </a:r>
            <a:r>
              <a:rPr lang="zh-CN" altLang="en-US" sz="2800" b="0" i="0" dirty="0">
                <a:latin typeface="+mn-ea"/>
                <a:ea typeface="+mn-ea"/>
              </a:rPr>
              <a:t>对象</a:t>
            </a:r>
            <a:br>
              <a:rPr lang="zh-CN" altLang="en-US" sz="2800" b="0" i="0" dirty="0">
                <a:latin typeface="+mn-ea"/>
                <a:ea typeface="+mn-ea"/>
              </a:rPr>
            </a:br>
            <a:r>
              <a:rPr lang="en-US" altLang="zh-CN" sz="2800" b="0" i="0" dirty="0">
                <a:latin typeface="+mn-ea"/>
                <a:ea typeface="+mn-ea"/>
              </a:rPr>
              <a:t>queue&lt;int&gt; q1;</a:t>
            </a:r>
            <a:br>
              <a:rPr lang="en-US" altLang="zh-CN" sz="2800" b="0" i="0" dirty="0">
                <a:latin typeface="+mn-ea"/>
                <a:ea typeface="+mn-ea"/>
              </a:rPr>
            </a:br>
            <a:r>
              <a:rPr lang="en-US" altLang="zh-CN" sz="2800" b="0" i="0" dirty="0">
                <a:latin typeface="+mn-ea"/>
                <a:ea typeface="+mn-ea"/>
              </a:rPr>
              <a:t>queue&lt;double&gt; q2;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None/>
            </a:pPr>
            <a:endParaRPr lang="en-US" altLang="zh-CN" sz="2800" b="0" i="0" dirty="0">
              <a:latin typeface="+mn-ea"/>
              <a:ea typeface="+mn-ea"/>
            </a:endParaRPr>
          </a:p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p"/>
            </a:pPr>
            <a:r>
              <a:rPr lang="en-US" altLang="zh-CN" sz="2800" b="0" i="0" dirty="0">
                <a:latin typeface="+mn-ea"/>
                <a:ea typeface="+mn-ea"/>
              </a:rPr>
              <a:t>queue</a:t>
            </a:r>
            <a:r>
              <a:rPr lang="zh-CN" altLang="en-US" sz="2800" b="0" i="0" dirty="0">
                <a:latin typeface="+mn-ea"/>
                <a:ea typeface="+mn-ea"/>
              </a:rPr>
              <a:t>基本操作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3">
            <a:extLst>
              <a:ext uri="{FF2B5EF4-FFF2-40B4-BE49-F238E27FC236}">
                <a16:creationId xmlns:a16="http://schemas.microsoft.com/office/drawing/2014/main" id="{547F7CA2-B252-4A9B-806C-8A75428E8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0A75C513-1C49-4D35-843C-C2B72D60F2F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65</a:t>
            </a:fld>
            <a:endParaRPr lang="en-US" altLang="zh-CN" sz="2400"/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79FD5D5D-8192-4AFE-A819-D40D536F9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STL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中的队列容器</a:t>
            </a:r>
          </a:p>
        </p:txBody>
      </p:sp>
      <p:sp>
        <p:nvSpPr>
          <p:cNvPr id="65541" name="矩形 1">
            <a:extLst>
              <a:ext uri="{FF2B5EF4-FFF2-40B4-BE49-F238E27FC236}">
                <a16:creationId xmlns:a16="http://schemas.microsoft.com/office/drawing/2014/main" id="{908C618C-00B0-4C5A-9743-BED85B144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63" y="1232396"/>
            <a:ext cx="85788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p"/>
            </a:pPr>
            <a:r>
              <a:rPr lang="en-US" altLang="zh-CN" sz="2800" i="0" dirty="0"/>
              <a:t>queue</a:t>
            </a:r>
            <a:r>
              <a:rPr lang="zh-CN" altLang="en-US" sz="2800" i="0" dirty="0"/>
              <a:t>基本操作</a:t>
            </a:r>
            <a:endParaRPr lang="en-US" altLang="zh-CN" sz="2800" i="0" dirty="0"/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None/>
            </a:pPr>
            <a:r>
              <a:rPr lang="en-US" altLang="zh-CN" sz="2800" b="1" i="0" dirty="0"/>
              <a:t>     queue&lt;int&gt;   q;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D02161A-9FAE-4D8D-A776-C16DB4597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831341"/>
              </p:ext>
            </p:extLst>
          </p:nvPr>
        </p:nvGraphicFramePr>
        <p:xfrm>
          <a:off x="395536" y="2504499"/>
          <a:ext cx="8280920" cy="34883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3131144117"/>
                    </a:ext>
                  </a:extLst>
                </a:gridCol>
                <a:gridCol w="3275163">
                  <a:extLst>
                    <a:ext uri="{9D8B030D-6E8A-4147-A177-3AD203B41FA5}">
                      <a16:colId xmlns:a16="http://schemas.microsoft.com/office/drawing/2014/main" val="2525155973"/>
                    </a:ext>
                  </a:extLst>
                </a:gridCol>
                <a:gridCol w="2413469">
                  <a:extLst>
                    <a:ext uri="{9D8B030D-6E8A-4147-A177-3AD203B41FA5}">
                      <a16:colId xmlns:a16="http://schemas.microsoft.com/office/drawing/2014/main" val="3936296689"/>
                    </a:ext>
                  </a:extLst>
                </a:gridCol>
              </a:tblGrid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635063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bool </a:t>
                      </a:r>
                      <a:r>
                        <a:rPr lang="en-US" altLang="zh-CN" sz="2800" dirty="0">
                          <a:solidFill>
                            <a:srgbClr val="C00000"/>
                          </a:solidFill>
                        </a:rPr>
                        <a:t>empty</a:t>
                      </a:r>
                      <a:r>
                        <a:rPr lang="en-US" altLang="zh-CN" sz="2800" dirty="0"/>
                        <a:t>()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判空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if(</a:t>
                      </a:r>
                      <a:r>
                        <a:rPr lang="en-US" altLang="zh-CN" sz="2800" dirty="0" err="1"/>
                        <a:t>q.empty</a:t>
                      </a:r>
                      <a:r>
                        <a:rPr lang="en-US" altLang="zh-CN" sz="2800" dirty="0"/>
                        <a:t>())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122285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size_type</a:t>
                      </a:r>
                      <a:r>
                        <a:rPr lang="en-US" altLang="zh-CN" sz="2800" dirty="0"/>
                        <a:t> </a:t>
                      </a:r>
                      <a:r>
                        <a:rPr lang="en-US" altLang="zh-CN" sz="2800" dirty="0">
                          <a:solidFill>
                            <a:srgbClr val="C00000"/>
                          </a:solidFill>
                        </a:rPr>
                        <a:t>size</a:t>
                      </a:r>
                      <a:r>
                        <a:rPr lang="en-US" altLang="zh-CN" sz="2800" dirty="0"/>
                        <a:t>()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返回队列元素数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q.size</a:t>
                      </a:r>
                      <a:r>
                        <a:rPr lang="en-US" altLang="zh-CN" sz="2800" dirty="0"/>
                        <a:t>();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392279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value_type</a:t>
                      </a:r>
                      <a:r>
                        <a:rPr lang="en-US" altLang="zh-CN" sz="2800" dirty="0"/>
                        <a:t> &amp;</a:t>
                      </a:r>
                      <a:r>
                        <a:rPr lang="en-US" altLang="zh-CN" sz="2800" dirty="0">
                          <a:solidFill>
                            <a:srgbClr val="C00000"/>
                          </a:solidFill>
                        </a:rPr>
                        <a:t>front</a:t>
                      </a:r>
                      <a:r>
                        <a:rPr lang="en-US" altLang="zh-CN" sz="2800" dirty="0"/>
                        <a:t>()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返回队头元素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q.front</a:t>
                      </a:r>
                      <a:r>
                        <a:rPr lang="en-US" altLang="zh-CN" sz="2800" dirty="0"/>
                        <a:t>()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20969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value_type</a:t>
                      </a:r>
                      <a:r>
                        <a:rPr lang="en-US" altLang="zh-CN" sz="2800" dirty="0"/>
                        <a:t> &amp;</a:t>
                      </a:r>
                      <a:r>
                        <a:rPr lang="en-US" altLang="zh-CN" sz="2800" dirty="0">
                          <a:solidFill>
                            <a:srgbClr val="C00000"/>
                          </a:solidFill>
                        </a:rPr>
                        <a:t>back</a:t>
                      </a:r>
                      <a:r>
                        <a:rPr lang="en-US" altLang="zh-CN" sz="2800" dirty="0"/>
                        <a:t>()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返回队尾元素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q.back</a:t>
                      </a:r>
                      <a:r>
                        <a:rPr lang="en-US" altLang="zh-CN" sz="2800" dirty="0"/>
                        <a:t>()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85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739860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3">
            <a:extLst>
              <a:ext uri="{FF2B5EF4-FFF2-40B4-BE49-F238E27FC236}">
                <a16:creationId xmlns:a16="http://schemas.microsoft.com/office/drawing/2014/main" id="{547F7CA2-B252-4A9B-806C-8A75428E8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0A75C513-1C49-4D35-843C-C2B72D60F2F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66</a:t>
            </a:fld>
            <a:endParaRPr lang="en-US" altLang="zh-CN" sz="2400"/>
          </a:p>
        </p:txBody>
      </p:sp>
      <p:sp>
        <p:nvSpPr>
          <p:cNvPr id="65541" name="矩形 1">
            <a:extLst>
              <a:ext uri="{FF2B5EF4-FFF2-40B4-BE49-F238E27FC236}">
                <a16:creationId xmlns:a16="http://schemas.microsoft.com/office/drawing/2014/main" id="{908C618C-00B0-4C5A-9743-BED85B144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63" y="1232396"/>
            <a:ext cx="85788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p"/>
            </a:pPr>
            <a:r>
              <a:rPr lang="en-US" altLang="zh-CN" sz="2800" i="0" dirty="0"/>
              <a:t>queue</a:t>
            </a:r>
            <a:r>
              <a:rPr lang="zh-CN" altLang="en-US" sz="2800" i="0" dirty="0"/>
              <a:t>基本操作</a:t>
            </a:r>
            <a:endParaRPr lang="en-US" altLang="zh-CN" sz="2800" i="0" dirty="0"/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None/>
            </a:pPr>
            <a:r>
              <a:rPr lang="en-US" altLang="zh-CN" sz="2800" b="1" i="0" dirty="0"/>
              <a:t>     queue&lt;int&gt;   q,q2;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D02161A-9FAE-4D8D-A776-C16DB4597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63553"/>
              </p:ext>
            </p:extLst>
          </p:nvPr>
        </p:nvGraphicFramePr>
        <p:xfrm>
          <a:off x="395536" y="2504499"/>
          <a:ext cx="8280920" cy="391505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3131144117"/>
                    </a:ext>
                  </a:extLst>
                </a:gridCol>
                <a:gridCol w="2627091">
                  <a:extLst>
                    <a:ext uri="{9D8B030D-6E8A-4147-A177-3AD203B41FA5}">
                      <a16:colId xmlns:a16="http://schemas.microsoft.com/office/drawing/2014/main" val="2525155973"/>
                    </a:ext>
                  </a:extLst>
                </a:gridCol>
                <a:gridCol w="2413469">
                  <a:extLst>
                    <a:ext uri="{9D8B030D-6E8A-4147-A177-3AD203B41FA5}">
                      <a16:colId xmlns:a16="http://schemas.microsoft.com/office/drawing/2014/main" val="3936296689"/>
                    </a:ext>
                  </a:extLst>
                </a:gridCol>
              </a:tblGrid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635063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void </a:t>
                      </a:r>
                      <a:r>
                        <a:rPr lang="en-US" altLang="zh-CN" sz="2800" dirty="0">
                          <a:solidFill>
                            <a:srgbClr val="C00000"/>
                          </a:solidFill>
                        </a:rPr>
                        <a:t>push</a:t>
                      </a:r>
                      <a:r>
                        <a:rPr lang="en-US" altLang="zh-CN" sz="2800" dirty="0"/>
                        <a:t>(const </a:t>
                      </a:r>
                      <a:r>
                        <a:rPr lang="en-US" altLang="zh-CN" sz="2800" dirty="0" err="1"/>
                        <a:t>value_type</a:t>
                      </a:r>
                      <a:r>
                        <a:rPr lang="en-US" altLang="zh-CN" sz="2800" dirty="0"/>
                        <a:t> &amp;</a:t>
                      </a:r>
                      <a:r>
                        <a:rPr lang="en-US" altLang="zh-CN" sz="2800" dirty="0" err="1"/>
                        <a:t>val</a:t>
                      </a:r>
                      <a:r>
                        <a:rPr lang="en-US" altLang="zh-CN" sz="2800" dirty="0"/>
                        <a:t>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入队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q.push</a:t>
                      </a:r>
                      <a:r>
                        <a:rPr lang="en-US" altLang="zh-CN" sz="2800" dirty="0"/>
                        <a:t>(10)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122285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void </a:t>
                      </a:r>
                      <a:r>
                        <a:rPr lang="en-US" altLang="zh-CN" sz="2800" dirty="0">
                          <a:solidFill>
                            <a:srgbClr val="C00000"/>
                          </a:solidFill>
                        </a:rPr>
                        <a:t>pop</a:t>
                      </a:r>
                      <a:r>
                        <a:rPr lang="en-US" altLang="zh-CN" sz="2800" dirty="0"/>
                        <a:t>()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出队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q.pop</a:t>
                      </a:r>
                      <a:r>
                        <a:rPr lang="en-US" altLang="zh-CN" sz="2800" dirty="0"/>
                        <a:t>()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392279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template &lt;class... </a:t>
                      </a:r>
                      <a:r>
                        <a:rPr lang="en-US" altLang="zh-CN" sz="2800" dirty="0" err="1"/>
                        <a:t>Args</a:t>
                      </a:r>
                      <a:r>
                        <a:rPr lang="en-US" altLang="zh-CN" sz="2800" dirty="0"/>
                        <a:t>&gt; void </a:t>
                      </a:r>
                      <a:r>
                        <a:rPr lang="en-US" altLang="zh-CN" sz="2800" dirty="0">
                          <a:solidFill>
                            <a:srgbClr val="C00000"/>
                          </a:solidFill>
                        </a:rPr>
                        <a:t>emplace</a:t>
                      </a:r>
                      <a:r>
                        <a:rPr lang="en-US" altLang="zh-CN" sz="2800" dirty="0"/>
                        <a:t> (</a:t>
                      </a:r>
                      <a:r>
                        <a:rPr lang="en-US" altLang="zh-CN" sz="2800" dirty="0" err="1"/>
                        <a:t>Args</a:t>
                      </a:r>
                      <a:r>
                        <a:rPr lang="en-US" altLang="zh-CN" sz="2800" dirty="0"/>
                        <a:t>&amp;&amp;... </a:t>
                      </a:r>
                      <a:r>
                        <a:rPr lang="en-US" altLang="zh-CN" sz="2800" dirty="0" err="1"/>
                        <a:t>args</a:t>
                      </a:r>
                      <a:r>
                        <a:rPr lang="en-US" altLang="zh-CN" sz="2800" dirty="0"/>
                        <a:t>);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构建对象、入队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sq.emplace</a:t>
                      </a:r>
                      <a:r>
                        <a:rPr lang="en-US" altLang="zh-CN" sz="2800" dirty="0"/>
                        <a:t>(</a:t>
                      </a:r>
                      <a:r>
                        <a:rPr lang="en-US" altLang="zh-CN" sz="2800" dirty="0" err="1"/>
                        <a:t>name,no,age</a:t>
                      </a:r>
                      <a:r>
                        <a:rPr lang="en-US" altLang="zh-CN" sz="2800" dirty="0"/>
                        <a:t>)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20969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void swap (queue&amp; x)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交换两个队列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q.swap</a:t>
                      </a:r>
                      <a:r>
                        <a:rPr lang="en-US" altLang="zh-CN" sz="2800" dirty="0"/>
                        <a:t>(q2)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851062"/>
                  </a:ext>
                </a:extLst>
              </a:tr>
            </a:tbl>
          </a:graphicData>
        </a:graphic>
      </p:graphicFrame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F8B43C6E-4568-4C95-8256-5B15817AA6C4}"/>
              </a:ext>
            </a:extLst>
          </p:cNvPr>
          <p:cNvSpPr/>
          <p:nvPr/>
        </p:nvSpPr>
        <p:spPr bwMode="auto">
          <a:xfrm>
            <a:off x="4535996" y="3645024"/>
            <a:ext cx="3204356" cy="476726"/>
          </a:xfrm>
          <a:prstGeom prst="wedgeRoundRectCallout">
            <a:avLst>
              <a:gd name="adj1" fmla="val 16761"/>
              <a:gd name="adj2" fmla="val 180900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i="0" dirty="0"/>
              <a:t>q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ueue&lt;</a:t>
            </a:r>
            <a:r>
              <a:rPr kumimoji="0" lang="en-US" altLang="zh-CN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cstudent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&gt; sq;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DE3A122-E77F-6462-C973-48485A814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STL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中的队列容器</a:t>
            </a:r>
          </a:p>
        </p:txBody>
      </p:sp>
    </p:spTree>
    <p:extLst>
      <p:ext uri="{BB962C8B-B14F-4D97-AF65-F5344CB8AC3E}">
        <p14:creationId xmlns:p14="http://schemas.microsoft.com/office/powerpoint/2010/main" val="3660072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3">
            <a:extLst>
              <a:ext uri="{FF2B5EF4-FFF2-40B4-BE49-F238E27FC236}">
                <a16:creationId xmlns:a16="http://schemas.microsoft.com/office/drawing/2014/main" id="{547F7CA2-B252-4A9B-806C-8A75428E8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0A75C513-1C49-4D35-843C-C2B72D60F2F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67</a:t>
            </a:fld>
            <a:endParaRPr lang="en-US" altLang="zh-CN" sz="2400"/>
          </a:p>
        </p:txBody>
      </p:sp>
      <p:sp>
        <p:nvSpPr>
          <p:cNvPr id="65541" name="矩形 1">
            <a:extLst>
              <a:ext uri="{FF2B5EF4-FFF2-40B4-BE49-F238E27FC236}">
                <a16:creationId xmlns:a16="http://schemas.microsoft.com/office/drawing/2014/main" id="{908C618C-00B0-4C5A-9743-BED85B144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63" y="1232396"/>
            <a:ext cx="85788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p"/>
            </a:pPr>
            <a:r>
              <a:rPr lang="en-US" altLang="zh-CN" sz="2800" i="0" dirty="0"/>
              <a:t>queue</a:t>
            </a:r>
            <a:r>
              <a:rPr lang="zh-CN" altLang="en-US" sz="2800" i="0" dirty="0"/>
              <a:t>基本操作</a:t>
            </a:r>
            <a:endParaRPr lang="en-US" altLang="zh-CN" sz="2800" i="0" dirty="0"/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None/>
            </a:pPr>
            <a:r>
              <a:rPr lang="en-US" altLang="zh-CN" sz="2800" b="1" i="0" dirty="0"/>
              <a:t>     queue&lt;int&gt;   q,q2;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D02161A-9FAE-4D8D-A776-C16DB4597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259578"/>
              </p:ext>
            </p:extLst>
          </p:nvPr>
        </p:nvGraphicFramePr>
        <p:xfrm>
          <a:off x="395536" y="2504499"/>
          <a:ext cx="8280920" cy="40380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752528">
                  <a:extLst>
                    <a:ext uri="{9D8B030D-6E8A-4147-A177-3AD203B41FA5}">
                      <a16:colId xmlns:a16="http://schemas.microsoft.com/office/drawing/2014/main" val="3131144117"/>
                    </a:ext>
                  </a:extLst>
                </a:gridCol>
                <a:gridCol w="1114923">
                  <a:extLst>
                    <a:ext uri="{9D8B030D-6E8A-4147-A177-3AD203B41FA5}">
                      <a16:colId xmlns:a16="http://schemas.microsoft.com/office/drawing/2014/main" val="2525155973"/>
                    </a:ext>
                  </a:extLst>
                </a:gridCol>
                <a:gridCol w="2413469">
                  <a:extLst>
                    <a:ext uri="{9D8B030D-6E8A-4147-A177-3AD203B41FA5}">
                      <a16:colId xmlns:a16="http://schemas.microsoft.com/office/drawing/2014/main" val="3936296689"/>
                    </a:ext>
                  </a:extLst>
                </a:gridCol>
              </a:tblGrid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635063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template &lt;class T, class Container&gt; bool </a:t>
                      </a:r>
                      <a:r>
                        <a:rPr lang="en-US" altLang="zh-CN" sz="2800" dirty="0">
                          <a:solidFill>
                            <a:srgbClr val="C00000"/>
                          </a:solidFill>
                        </a:rPr>
                        <a:t>operator== </a:t>
                      </a:r>
                      <a:r>
                        <a:rPr lang="en-US" altLang="zh-CN" sz="2800" dirty="0"/>
                        <a:t>(const queue&lt;</a:t>
                      </a:r>
                      <a:r>
                        <a:rPr lang="en-US" altLang="zh-CN" sz="2800" dirty="0" err="1"/>
                        <a:t>T,Container</a:t>
                      </a:r>
                      <a:r>
                        <a:rPr lang="en-US" altLang="zh-CN" sz="2800" dirty="0"/>
                        <a:t>&gt;&amp; </a:t>
                      </a:r>
                      <a:r>
                        <a:rPr lang="en-US" altLang="zh-CN" sz="2800" dirty="0" err="1">
                          <a:solidFill>
                            <a:srgbClr val="C00000"/>
                          </a:solidFill>
                        </a:rPr>
                        <a:t>lhs</a:t>
                      </a:r>
                      <a:r>
                        <a:rPr lang="en-US" altLang="zh-CN" sz="2800" dirty="0"/>
                        <a:t>, const queue&lt;</a:t>
                      </a:r>
                      <a:r>
                        <a:rPr lang="en-US" altLang="zh-CN" sz="2800" dirty="0" err="1"/>
                        <a:t>T,Container</a:t>
                      </a:r>
                      <a:r>
                        <a:rPr lang="en-US" altLang="zh-CN" sz="2800" dirty="0"/>
                        <a:t>&gt;&amp; </a:t>
                      </a:r>
                      <a:r>
                        <a:rPr lang="en-US" altLang="zh-CN" sz="2800" dirty="0" err="1">
                          <a:solidFill>
                            <a:srgbClr val="C00000"/>
                          </a:solidFill>
                        </a:rPr>
                        <a:t>rhs</a:t>
                      </a:r>
                      <a:r>
                        <a:rPr lang="en-US" altLang="zh-CN" sz="2800" dirty="0"/>
                        <a:t>);</a:t>
                      </a:r>
                      <a:endParaRPr lang="zh-CN" altLang="en-US" sz="2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重载</a:t>
                      </a:r>
                      <a:r>
                        <a:rPr lang="en-US" altLang="zh-CN" sz="2800" dirty="0"/>
                        <a:t>==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q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==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q2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8122285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!=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&lt;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&lt;=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&gt;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&gt;=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同上，支持关系运算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q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&lt;= q2</a:t>
                      </a:r>
                      <a:endParaRPr lang="zh-CN" altLang="en-US" sz="2800" dirty="0"/>
                    </a:p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7392279"/>
                  </a:ext>
                </a:extLst>
              </a:tr>
            </a:tbl>
          </a:graphicData>
        </a:graphic>
      </p:graphicFrame>
      <p:sp>
        <p:nvSpPr>
          <p:cNvPr id="4" name="Rectangle 6">
            <a:extLst>
              <a:ext uri="{FF2B5EF4-FFF2-40B4-BE49-F238E27FC236}">
                <a16:creationId xmlns:a16="http://schemas.microsoft.com/office/drawing/2014/main" id="{9F85C744-0589-9CFC-FA6E-6DED686F7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STL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中的队列容器</a:t>
            </a:r>
          </a:p>
        </p:txBody>
      </p:sp>
    </p:spTree>
    <p:extLst>
      <p:ext uri="{BB962C8B-B14F-4D97-AF65-F5344CB8AC3E}">
        <p14:creationId xmlns:p14="http://schemas.microsoft.com/office/powerpoint/2010/main" val="3958666004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3">
            <a:extLst>
              <a:ext uri="{FF2B5EF4-FFF2-40B4-BE49-F238E27FC236}">
                <a16:creationId xmlns:a16="http://schemas.microsoft.com/office/drawing/2014/main" id="{547F7CA2-B252-4A9B-806C-8A75428E8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0A75C513-1C49-4D35-843C-C2B72D60F2F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68</a:t>
            </a:fld>
            <a:endParaRPr lang="en-US" altLang="zh-CN" sz="2400"/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79FD5D5D-8192-4AFE-A819-D40D536F9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OJ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组队列题目</a:t>
            </a:r>
          </a:p>
        </p:txBody>
      </p:sp>
      <p:sp>
        <p:nvSpPr>
          <p:cNvPr id="65541" name="矩形 1">
            <a:extLst>
              <a:ext uri="{FF2B5EF4-FFF2-40B4-BE49-F238E27FC236}">
                <a16:creationId xmlns:a16="http://schemas.microsoft.com/office/drawing/2014/main" id="{908C618C-00B0-4C5A-9743-BED85B144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63" y="1232396"/>
            <a:ext cx="857885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组队列是是指队列内的元素分组聚集在一起。用队列数组实现。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None/>
            </a:pPr>
            <a:endParaRPr lang="en-US" altLang="zh-CN" sz="2800" i="0" dirty="0"/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元素与组之间的映射关系，组顺序可以用</a:t>
            </a:r>
            <a:r>
              <a:rPr lang="en-US" altLang="zh-CN" sz="2800" b="0" i="0" dirty="0">
                <a:latin typeface="+mn-ea"/>
                <a:ea typeface="+mn-ea"/>
              </a:rPr>
              <a:t>map</a:t>
            </a:r>
            <a:r>
              <a:rPr lang="zh-CN" altLang="en-US" sz="2800" b="0" i="0" dirty="0">
                <a:latin typeface="+mn-ea"/>
                <a:ea typeface="+mn-ea"/>
              </a:rPr>
              <a:t>容器存储。当然，用数组也可以。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0070092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3">
            <a:extLst>
              <a:ext uri="{FF2B5EF4-FFF2-40B4-BE49-F238E27FC236}">
                <a16:creationId xmlns:a16="http://schemas.microsoft.com/office/drawing/2014/main" id="{2ADFEE91-1D02-41B7-A3C2-E6CAFF392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354F384E-BEDA-4A2B-9127-A067B24FE53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69</a:t>
            </a:fld>
            <a:endParaRPr lang="en-US" altLang="zh-CN" sz="2400"/>
          </a:p>
        </p:txBody>
      </p:sp>
      <p:sp>
        <p:nvSpPr>
          <p:cNvPr id="67588" name="Rectangle 6">
            <a:extLst>
              <a:ext uri="{FF2B5EF4-FFF2-40B4-BE49-F238E27FC236}">
                <a16:creationId xmlns:a16="http://schemas.microsoft.com/office/drawing/2014/main" id="{126E99A0-F027-4D46-8048-47702165D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组队列</a:t>
            </a:r>
          </a:p>
        </p:txBody>
      </p:sp>
      <p:sp>
        <p:nvSpPr>
          <p:cNvPr id="67589" name="矩形 1">
            <a:extLst>
              <a:ext uri="{FF2B5EF4-FFF2-40B4-BE49-F238E27FC236}">
                <a16:creationId xmlns:a16="http://schemas.microsoft.com/office/drawing/2014/main" id="{6905E63C-4FBE-431B-9B9B-4A9B4397F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199" y="1268760"/>
            <a:ext cx="857885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pt-BR" altLang="zh-CN" sz="2400" b="0" i="0" dirty="0">
                <a:solidFill>
                  <a:srgbClr val="555666"/>
                </a:solidFill>
                <a:effectLst/>
                <a:latin typeface="+mn-ea"/>
                <a:ea typeface="+mn-ea"/>
              </a:rPr>
              <a:t>2</a:t>
            </a:r>
            <a:br>
              <a:rPr lang="pt-BR" altLang="zh-CN" sz="2400" b="0" dirty="0">
                <a:latin typeface="+mn-ea"/>
                <a:ea typeface="+mn-ea"/>
              </a:rPr>
            </a:br>
            <a:r>
              <a:rPr lang="pt-BR" altLang="zh-CN" sz="2400" b="0" i="0" dirty="0">
                <a:solidFill>
                  <a:srgbClr val="555666"/>
                </a:solidFill>
                <a:effectLst/>
                <a:latin typeface="+mn-ea"/>
                <a:ea typeface="+mn-ea"/>
              </a:rPr>
              <a:t>3 101 102 103</a:t>
            </a:r>
            <a:br>
              <a:rPr lang="pt-BR" altLang="zh-CN" sz="2400" b="0" dirty="0">
                <a:latin typeface="+mn-ea"/>
                <a:ea typeface="+mn-ea"/>
              </a:rPr>
            </a:br>
            <a:r>
              <a:rPr lang="pt-BR" altLang="zh-CN" sz="2400" b="0" i="0" dirty="0">
                <a:solidFill>
                  <a:srgbClr val="555666"/>
                </a:solidFill>
                <a:effectLst/>
                <a:latin typeface="+mn-ea"/>
                <a:ea typeface="+mn-ea"/>
              </a:rPr>
              <a:t>3 201 202 203</a:t>
            </a:r>
            <a:br>
              <a:rPr lang="pt-BR" altLang="zh-CN" sz="2400" b="0" dirty="0">
                <a:latin typeface="+mn-ea"/>
                <a:ea typeface="+mn-ea"/>
              </a:rPr>
            </a:br>
            <a:r>
              <a:rPr lang="pt-BR" altLang="zh-CN" sz="2400" b="0" i="0" dirty="0">
                <a:solidFill>
                  <a:srgbClr val="555666"/>
                </a:solidFill>
                <a:effectLst/>
                <a:latin typeface="+mn-ea"/>
                <a:ea typeface="+mn-ea"/>
              </a:rPr>
              <a:t>ENQUEUE 201</a:t>
            </a:r>
            <a:br>
              <a:rPr lang="pt-BR" altLang="zh-CN" sz="2400" b="0" dirty="0">
                <a:latin typeface="+mn-ea"/>
                <a:ea typeface="+mn-ea"/>
              </a:rPr>
            </a:br>
            <a:r>
              <a:rPr lang="pt-BR" altLang="zh-CN" sz="2400" b="0" i="0" dirty="0">
                <a:solidFill>
                  <a:srgbClr val="555666"/>
                </a:solidFill>
                <a:effectLst/>
                <a:latin typeface="+mn-ea"/>
                <a:ea typeface="+mn-ea"/>
              </a:rPr>
              <a:t>ENQUEUE 101</a:t>
            </a:r>
            <a:br>
              <a:rPr lang="pt-BR" altLang="zh-CN" sz="2400" b="0" dirty="0">
                <a:latin typeface="+mn-ea"/>
                <a:ea typeface="+mn-ea"/>
              </a:rPr>
            </a:br>
            <a:r>
              <a:rPr lang="pt-BR" altLang="zh-CN" sz="2400" b="0" i="0" dirty="0">
                <a:solidFill>
                  <a:srgbClr val="555666"/>
                </a:solidFill>
                <a:effectLst/>
                <a:latin typeface="+mn-ea"/>
                <a:ea typeface="+mn-ea"/>
              </a:rPr>
              <a:t>ENQUEUE 102</a:t>
            </a:r>
            <a:br>
              <a:rPr lang="pt-BR" altLang="zh-CN" sz="2400" b="0" dirty="0">
                <a:latin typeface="+mn-ea"/>
                <a:ea typeface="+mn-ea"/>
              </a:rPr>
            </a:br>
            <a:r>
              <a:rPr lang="pt-BR" altLang="zh-CN" sz="2400" b="0" i="0" dirty="0">
                <a:solidFill>
                  <a:srgbClr val="555666"/>
                </a:solidFill>
                <a:effectLst/>
                <a:latin typeface="+mn-ea"/>
                <a:ea typeface="+mn-ea"/>
              </a:rPr>
              <a:t>ENQUEUE 202</a:t>
            </a:r>
            <a:br>
              <a:rPr lang="pt-BR" altLang="zh-CN" sz="2400" b="0" dirty="0">
                <a:latin typeface="+mn-ea"/>
                <a:ea typeface="+mn-ea"/>
              </a:rPr>
            </a:br>
            <a:r>
              <a:rPr lang="pt-BR" altLang="zh-CN" sz="2400" b="0" i="0" dirty="0">
                <a:solidFill>
                  <a:srgbClr val="555666"/>
                </a:solidFill>
                <a:effectLst/>
                <a:latin typeface="+mn-ea"/>
                <a:ea typeface="+mn-ea"/>
              </a:rPr>
              <a:t>ENQUEUE 103</a:t>
            </a:r>
            <a:br>
              <a:rPr lang="pt-BR" altLang="zh-CN" sz="2400" b="0" dirty="0">
                <a:latin typeface="+mn-ea"/>
                <a:ea typeface="+mn-ea"/>
              </a:rPr>
            </a:br>
            <a:r>
              <a:rPr lang="pt-BR" altLang="zh-CN" sz="2400" b="0" i="0" dirty="0">
                <a:solidFill>
                  <a:srgbClr val="555666"/>
                </a:solidFill>
                <a:effectLst/>
                <a:latin typeface="+mn-ea"/>
                <a:ea typeface="+mn-ea"/>
              </a:rPr>
              <a:t>ENQUEUE 203</a:t>
            </a:r>
            <a:br>
              <a:rPr lang="pt-BR" altLang="zh-CN" sz="2400" b="0" dirty="0">
                <a:latin typeface="+mn-ea"/>
                <a:ea typeface="+mn-ea"/>
              </a:rPr>
            </a:br>
            <a:r>
              <a:rPr lang="pt-BR" altLang="zh-CN" sz="2400" b="0" i="0" dirty="0">
                <a:solidFill>
                  <a:srgbClr val="555666"/>
                </a:solidFill>
                <a:effectLst/>
                <a:latin typeface="+mn-ea"/>
                <a:ea typeface="+mn-ea"/>
              </a:rPr>
              <a:t>DEQUEUE</a:t>
            </a:r>
            <a:br>
              <a:rPr lang="pt-BR" altLang="zh-CN" sz="2400" b="0" dirty="0">
                <a:latin typeface="+mn-ea"/>
                <a:ea typeface="+mn-ea"/>
              </a:rPr>
            </a:br>
            <a:r>
              <a:rPr lang="pt-BR" altLang="zh-CN" sz="2400" b="0" i="0" dirty="0">
                <a:solidFill>
                  <a:srgbClr val="555666"/>
                </a:solidFill>
                <a:effectLst/>
                <a:latin typeface="+mn-ea"/>
                <a:ea typeface="+mn-ea"/>
              </a:rPr>
              <a:t>DEQUEUE</a:t>
            </a:r>
            <a:br>
              <a:rPr lang="pt-BR" altLang="zh-CN" sz="2400" b="0" dirty="0">
                <a:latin typeface="+mn-ea"/>
                <a:ea typeface="+mn-ea"/>
              </a:rPr>
            </a:br>
            <a:r>
              <a:rPr lang="pt-BR" altLang="zh-CN" sz="2400" b="0" i="0" dirty="0">
                <a:solidFill>
                  <a:srgbClr val="555666"/>
                </a:solidFill>
                <a:effectLst/>
                <a:latin typeface="+mn-ea"/>
                <a:ea typeface="+mn-ea"/>
              </a:rPr>
              <a:t>DEQUEUE</a:t>
            </a:r>
            <a:br>
              <a:rPr lang="pt-BR" altLang="zh-CN" sz="2400" b="0" dirty="0">
                <a:latin typeface="+mn-ea"/>
                <a:ea typeface="+mn-ea"/>
              </a:rPr>
            </a:br>
            <a:r>
              <a:rPr lang="pt-BR" altLang="zh-CN" sz="2400" b="0" i="0" dirty="0">
                <a:solidFill>
                  <a:srgbClr val="555666"/>
                </a:solidFill>
                <a:effectLst/>
                <a:latin typeface="+mn-ea"/>
                <a:ea typeface="+mn-ea"/>
              </a:rPr>
              <a:t>STOP</a:t>
            </a:r>
            <a:endParaRPr lang="en-US" altLang="zh-CN" sz="2400" b="0" i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139332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1027">
            <a:extLst>
              <a:ext uri="{FF2B5EF4-FFF2-40B4-BE49-F238E27FC236}">
                <a16:creationId xmlns:a16="http://schemas.microsoft.com/office/drawing/2014/main" id="{57001375-D101-48D7-8A38-C648A4323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8E845ECB-B8B1-41D4-A5CA-26E55387F8E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7</a:t>
            </a:fld>
            <a:endParaRPr lang="en-US" altLang="zh-CN" sz="2400"/>
          </a:p>
        </p:txBody>
      </p:sp>
      <p:sp>
        <p:nvSpPr>
          <p:cNvPr id="11269" name="Rectangle 1029">
            <a:extLst>
              <a:ext uri="{FF2B5EF4-FFF2-40B4-BE49-F238E27FC236}">
                <a16:creationId xmlns:a16="http://schemas.microsoft.com/office/drawing/2014/main" id="{AB82CE1A-4236-454A-AF0C-3E6F729D91E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24947" y="1259536"/>
            <a:ext cx="8220100" cy="38862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base =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nullptr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表示栈不存在。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top = 0,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表示空栈。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当插入新的栈顶元素时,栈顶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top+1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删除栈顶元素时，栈顶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top-1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top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≥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栈容量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MaxSize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时，栈满，溢出。</a:t>
            </a:r>
          </a:p>
        </p:txBody>
      </p:sp>
      <p:grpSp>
        <p:nvGrpSpPr>
          <p:cNvPr id="12295" name="Group 7">
            <a:extLst>
              <a:ext uri="{FF2B5EF4-FFF2-40B4-BE49-F238E27FC236}">
                <a16:creationId xmlns:a16="http://schemas.microsoft.com/office/drawing/2014/main" id="{42A083BC-D214-4008-8B63-EBED758769F7}"/>
              </a:ext>
            </a:extLst>
          </p:cNvPr>
          <p:cNvGrpSpPr>
            <a:grpSpLocks/>
          </p:cNvGrpSpPr>
          <p:nvPr/>
        </p:nvGrpSpPr>
        <p:grpSpPr bwMode="auto">
          <a:xfrm>
            <a:off x="6588224" y="2996952"/>
            <a:ext cx="2209800" cy="3063875"/>
            <a:chOff x="0" y="0"/>
            <a:chExt cx="1392" cy="1930"/>
          </a:xfrm>
        </p:grpSpPr>
        <p:sp>
          <p:nvSpPr>
            <p:cNvPr id="12296" name="Rectangle 1032">
              <a:extLst>
                <a:ext uri="{FF2B5EF4-FFF2-40B4-BE49-F238E27FC236}">
                  <a16:creationId xmlns:a16="http://schemas.microsoft.com/office/drawing/2014/main" id="{CB27052D-E65A-4505-9768-97366FB9F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718"/>
              <a:ext cx="613" cy="1159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2297" name="Text Box 1033">
              <a:extLst>
                <a:ext uri="{FF2B5EF4-FFF2-40B4-BE49-F238E27FC236}">
                  <a16:creationId xmlns:a16="http://schemas.microsoft.com/office/drawing/2014/main" id="{EDA5A394-41DD-4B25-9C86-08A08F9F1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" y="1645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i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298" name="Line 1034">
              <a:extLst>
                <a:ext uri="{FF2B5EF4-FFF2-40B4-BE49-F238E27FC236}">
                  <a16:creationId xmlns:a16="http://schemas.microsoft.com/office/drawing/2014/main" id="{CE341076-D9C1-46D2-8985-EF6F5C827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1643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9" name="Line 1035">
              <a:extLst>
                <a:ext uri="{FF2B5EF4-FFF2-40B4-BE49-F238E27FC236}">
                  <a16:creationId xmlns:a16="http://schemas.microsoft.com/office/drawing/2014/main" id="{B5BC7C65-AC80-4C7F-A31B-BCE0A36537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883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0" name="Line 1036">
              <a:extLst>
                <a:ext uri="{FF2B5EF4-FFF2-40B4-BE49-F238E27FC236}">
                  <a16:creationId xmlns:a16="http://schemas.microsoft.com/office/drawing/2014/main" id="{1BC3E119-C10F-427E-81DD-D7EE6410B6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1124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1" name="Line 1037">
              <a:extLst>
                <a:ext uri="{FF2B5EF4-FFF2-40B4-BE49-F238E27FC236}">
                  <a16:creationId xmlns:a16="http://schemas.microsoft.com/office/drawing/2014/main" id="{A0C79407-CE5B-4E3C-9D64-56A5A790B8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1363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2" name="Line 1038">
              <a:extLst>
                <a:ext uri="{FF2B5EF4-FFF2-40B4-BE49-F238E27FC236}">
                  <a16:creationId xmlns:a16="http://schemas.microsoft.com/office/drawing/2014/main" id="{5A64A101-3464-4C1C-BFAA-7DE6B2DC7E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" y="796"/>
              <a:ext cx="1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3" name="Line 1039">
              <a:extLst>
                <a:ext uri="{FF2B5EF4-FFF2-40B4-BE49-F238E27FC236}">
                  <a16:creationId xmlns:a16="http://schemas.microsoft.com/office/drawing/2014/main" id="{E111CF4F-237D-479F-868E-427BF572E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" y="1809"/>
              <a:ext cx="1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4" name="Text Box 1040">
              <a:extLst>
                <a:ext uri="{FF2B5EF4-FFF2-40B4-BE49-F238E27FC236}">
                  <a16:creationId xmlns:a16="http://schemas.microsoft.com/office/drawing/2014/main" id="{4CB00AE5-2B4D-409F-8F33-D08A3CD04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" y="710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top</a:t>
              </a:r>
            </a:p>
          </p:txBody>
        </p:sp>
        <p:sp>
          <p:nvSpPr>
            <p:cNvPr id="12305" name="Text Box 1041">
              <a:extLst>
                <a:ext uri="{FF2B5EF4-FFF2-40B4-BE49-F238E27FC236}">
                  <a16:creationId xmlns:a16="http://schemas.microsoft.com/office/drawing/2014/main" id="{AAC2ACC8-3D4C-40AF-9754-29E31A48F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680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base</a:t>
              </a:r>
            </a:p>
          </p:txBody>
        </p:sp>
        <p:sp>
          <p:nvSpPr>
            <p:cNvPr id="12306" name="Freeform 1042">
              <a:extLst>
                <a:ext uri="{FF2B5EF4-FFF2-40B4-BE49-F238E27FC236}">
                  <a16:creationId xmlns:a16="http://schemas.microsoft.com/office/drawing/2014/main" id="{B59994CA-54A4-408F-A88E-753CA9B28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" y="250"/>
              <a:ext cx="286" cy="468"/>
            </a:xfrm>
            <a:custGeom>
              <a:avLst/>
              <a:gdLst>
                <a:gd name="T0" fmla="*/ 1 w 432"/>
                <a:gd name="T1" fmla="*/ 32 h 576"/>
                <a:gd name="T2" fmla="*/ 1 w 432"/>
                <a:gd name="T3" fmla="*/ 11 h 576"/>
                <a:gd name="T4" fmla="*/ 0 w 432"/>
                <a:gd name="T5" fmla="*/ 0 h 576"/>
                <a:gd name="T6" fmla="*/ 0 60000 65536"/>
                <a:gd name="T7" fmla="*/ 0 60000 65536"/>
                <a:gd name="T8" fmla="*/ 0 60000 65536"/>
                <a:gd name="T9" fmla="*/ 0 w 432"/>
                <a:gd name="T10" fmla="*/ 0 h 576"/>
                <a:gd name="T11" fmla="*/ 432 w 43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576">
                  <a:moveTo>
                    <a:pt x="432" y="576"/>
                  </a:moveTo>
                  <a:cubicBezTo>
                    <a:pt x="396" y="432"/>
                    <a:pt x="360" y="288"/>
                    <a:pt x="288" y="192"/>
                  </a:cubicBezTo>
                  <a:cubicBezTo>
                    <a:pt x="216" y="96"/>
                    <a:pt x="56" y="40"/>
                    <a:pt x="0" y="0"/>
                  </a:cubicBezTo>
                </a:path>
              </a:pathLst>
            </a:custGeom>
            <a:noFill/>
            <a:ln w="31750" cmpd="sng">
              <a:solidFill>
                <a:srgbClr val="8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Freeform 1043">
              <a:extLst>
                <a:ext uri="{FF2B5EF4-FFF2-40B4-BE49-F238E27FC236}">
                  <a16:creationId xmlns:a16="http://schemas.microsoft.com/office/drawing/2014/main" id="{C027AD87-44AD-4AEE-864A-6D5CA7876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" y="250"/>
              <a:ext cx="190" cy="468"/>
            </a:xfrm>
            <a:custGeom>
              <a:avLst/>
              <a:gdLst>
                <a:gd name="T0" fmla="*/ 0 w 288"/>
                <a:gd name="T1" fmla="*/ 32 h 576"/>
                <a:gd name="T2" fmla="*/ 1 w 288"/>
                <a:gd name="T3" fmla="*/ 19 h 576"/>
                <a:gd name="T4" fmla="*/ 1 w 288"/>
                <a:gd name="T5" fmla="*/ 0 h 576"/>
                <a:gd name="T6" fmla="*/ 0 60000 65536"/>
                <a:gd name="T7" fmla="*/ 0 60000 65536"/>
                <a:gd name="T8" fmla="*/ 0 60000 65536"/>
                <a:gd name="T9" fmla="*/ 0 w 288"/>
                <a:gd name="T10" fmla="*/ 0 h 576"/>
                <a:gd name="T11" fmla="*/ 288 w 28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576">
                  <a:moveTo>
                    <a:pt x="0" y="576"/>
                  </a:moveTo>
                  <a:cubicBezTo>
                    <a:pt x="0" y="504"/>
                    <a:pt x="0" y="432"/>
                    <a:pt x="48" y="336"/>
                  </a:cubicBezTo>
                  <a:cubicBezTo>
                    <a:pt x="96" y="240"/>
                    <a:pt x="240" y="56"/>
                    <a:pt x="288" y="0"/>
                  </a:cubicBezTo>
                </a:path>
              </a:pathLst>
            </a:custGeom>
            <a:noFill/>
            <a:ln w="34925" cmpd="sng">
              <a:solidFill>
                <a:srgbClr val="8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Text Box 1044">
              <a:extLst>
                <a:ext uri="{FF2B5EF4-FFF2-40B4-BE49-F238E27FC236}">
                  <a16:creationId xmlns:a16="http://schemas.microsoft.com/office/drawing/2014/main" id="{26B1E4E1-AF7F-4127-BF4B-C324D0550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" y="679"/>
              <a:ext cx="316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9" name="Text Box 1045">
              <a:extLst>
                <a:ext uri="{FF2B5EF4-FFF2-40B4-BE49-F238E27FC236}">
                  <a16:creationId xmlns:a16="http://schemas.microsoft.com/office/drawing/2014/main" id="{D2E45556-665D-46FE-83DA-0D397250D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" y="0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进栈</a:t>
              </a:r>
            </a:p>
          </p:txBody>
        </p:sp>
        <p:sp>
          <p:nvSpPr>
            <p:cNvPr id="12310" name="Text Box 1046">
              <a:extLst>
                <a:ext uri="{FF2B5EF4-FFF2-40B4-BE49-F238E27FC236}">
                  <a16:creationId xmlns:a16="http://schemas.microsoft.com/office/drawing/2014/main" id="{B3A99360-C9D3-417E-AA8A-6EC88DB18C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" y="9"/>
              <a:ext cx="5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  出栈</a:t>
              </a:r>
            </a:p>
          </p:txBody>
        </p:sp>
      </p:grpSp>
      <p:sp>
        <p:nvSpPr>
          <p:cNvPr id="2" name="Text Box 4">
            <a:extLst>
              <a:ext uri="{FF2B5EF4-FFF2-40B4-BE49-F238E27FC236}">
                <a16:creationId xmlns:a16="http://schemas.microsoft.com/office/drawing/2014/main" id="{EC66FD48-4254-4412-959C-A5FF3742A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3927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顺序栈的特性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8999B7-D40F-FDD3-9700-E35D24AF18C8}"/>
              </a:ext>
            </a:extLst>
          </p:cNvPr>
          <p:cNvSpPr txBox="1"/>
          <p:nvPr/>
        </p:nvSpPr>
        <p:spPr>
          <a:xfrm>
            <a:off x="524947" y="4983527"/>
            <a:ext cx="62218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注：栈顶位置不唯一。也可以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top=-1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或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top=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stacksize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或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top=stacksize-1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3">
            <a:extLst>
              <a:ext uri="{FF2B5EF4-FFF2-40B4-BE49-F238E27FC236}">
                <a16:creationId xmlns:a16="http://schemas.microsoft.com/office/drawing/2014/main" id="{155926C8-3BB3-4254-93D0-CADDBB594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FB3B132A-9232-4B60-8524-1F82F527C5A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70</a:t>
            </a:fld>
            <a:endParaRPr lang="en-US" altLang="zh-CN" sz="2400"/>
          </a:p>
        </p:txBody>
      </p:sp>
      <p:sp>
        <p:nvSpPr>
          <p:cNvPr id="66564" name="Rectangle 6">
            <a:extLst>
              <a:ext uri="{FF2B5EF4-FFF2-40B4-BE49-F238E27FC236}">
                <a16:creationId xmlns:a16="http://schemas.microsoft.com/office/drawing/2014/main" id="{F5DA183B-7C68-4661-8542-28FC657C9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STL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中的</a:t>
            </a: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map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容器</a:t>
            </a:r>
          </a:p>
        </p:txBody>
      </p:sp>
      <p:sp>
        <p:nvSpPr>
          <p:cNvPr id="66565" name="矩形 1">
            <a:extLst>
              <a:ext uri="{FF2B5EF4-FFF2-40B4-BE49-F238E27FC236}">
                <a16:creationId xmlns:a16="http://schemas.microsoft.com/office/drawing/2014/main" id="{ABD8437C-54AD-4DF1-B667-40B9AC3EF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" y="1268813"/>
            <a:ext cx="85788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map</a:t>
            </a:r>
            <a:r>
              <a:rPr lang="zh-CN" altLang="en-US" sz="2800" b="0" i="0" dirty="0">
                <a:latin typeface="+mn-ea"/>
                <a:ea typeface="+mn-ea"/>
              </a:rPr>
              <a:t>是</a:t>
            </a:r>
            <a:r>
              <a:rPr lang="en-US" altLang="zh-CN" sz="2800" b="0" i="0" dirty="0" err="1">
                <a:latin typeface="+mn-ea"/>
                <a:ea typeface="+mn-ea"/>
              </a:rPr>
              <a:t>c++</a:t>
            </a:r>
            <a:r>
              <a:rPr lang="zh-CN" altLang="en-US" sz="2800" b="0" i="0" dirty="0">
                <a:latin typeface="+mn-ea"/>
                <a:ea typeface="+mn-ea"/>
              </a:rPr>
              <a:t>的一个标准容器，提供了</a:t>
            </a:r>
            <a:r>
              <a:rPr lang="en-US" altLang="zh-CN" sz="2800" b="0" i="0" dirty="0">
                <a:latin typeface="+mn-ea"/>
                <a:ea typeface="+mn-ea"/>
              </a:rPr>
              <a:t>key</a:t>
            </a:r>
            <a:r>
              <a:rPr lang="zh-CN" altLang="en-US" sz="2800" b="0" i="0" dirty="0">
                <a:latin typeface="+mn-ea"/>
                <a:ea typeface="+mn-ea"/>
              </a:rPr>
              <a:t>和</a:t>
            </a:r>
            <a:r>
              <a:rPr lang="en-US" altLang="zh-CN" sz="2800" b="0" i="0" dirty="0">
                <a:latin typeface="+mn-ea"/>
                <a:ea typeface="+mn-ea"/>
              </a:rPr>
              <a:t>value</a:t>
            </a:r>
            <a:r>
              <a:rPr lang="zh-CN" altLang="en-US" sz="2800" b="0" i="0" dirty="0">
                <a:latin typeface="+mn-ea"/>
                <a:ea typeface="+mn-ea"/>
              </a:rPr>
              <a:t>的映射。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map</a:t>
            </a:r>
            <a:r>
              <a:rPr lang="zh-CN" altLang="en-US" sz="2800" b="0" i="0" dirty="0">
                <a:latin typeface="+mn-ea"/>
                <a:ea typeface="+mn-ea"/>
              </a:rPr>
              <a:t>类模板定义在</a:t>
            </a:r>
            <a:r>
              <a:rPr lang="en-US" altLang="zh-CN" sz="2800" b="0" i="0" dirty="0">
                <a:latin typeface="+mn-ea"/>
                <a:ea typeface="+mn-ea"/>
              </a:rPr>
              <a:t>&lt;map&gt;</a:t>
            </a:r>
            <a:r>
              <a:rPr lang="zh-CN" altLang="en-US" sz="2800" b="0" i="0" dirty="0">
                <a:latin typeface="+mn-ea"/>
                <a:ea typeface="+mn-ea"/>
              </a:rPr>
              <a:t>头文件中。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  <p:sp>
        <p:nvSpPr>
          <p:cNvPr id="66566" name="矩形 1">
            <a:extLst>
              <a:ext uri="{FF2B5EF4-FFF2-40B4-BE49-F238E27FC236}">
                <a16:creationId xmlns:a16="http://schemas.microsoft.com/office/drawing/2014/main" id="{34DC3A70-0EE7-4C54-AF3F-1D58EE163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837" y="3140968"/>
            <a:ext cx="85788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map</a:t>
            </a:r>
            <a:r>
              <a:rPr lang="zh-CN" altLang="en-US" sz="2800" b="0" i="0" dirty="0">
                <a:latin typeface="+mn-ea"/>
                <a:ea typeface="+mn-ea"/>
              </a:rPr>
              <a:t>对象定义：</a:t>
            </a:r>
            <a:br>
              <a:rPr lang="zh-CN" altLang="en-US" sz="2800" b="0" i="0" dirty="0">
                <a:latin typeface="+mn-ea"/>
                <a:ea typeface="+mn-ea"/>
              </a:rPr>
            </a:br>
            <a:r>
              <a:rPr lang="en-US" altLang="zh-CN" sz="2800" b="0" i="0" dirty="0">
                <a:latin typeface="+mn-ea"/>
                <a:ea typeface="+mn-ea"/>
              </a:rPr>
              <a:t>map&lt;string , int &gt;  </a:t>
            </a:r>
            <a:r>
              <a:rPr lang="en-US" altLang="zh-CN" sz="2800" b="0" i="0" dirty="0" err="1">
                <a:latin typeface="+mn-ea"/>
                <a:ea typeface="+mn-ea"/>
              </a:rPr>
              <a:t>mapstring</a:t>
            </a:r>
            <a:r>
              <a:rPr lang="en-US" altLang="zh-CN" sz="2800" b="0" i="0" dirty="0">
                <a:latin typeface="+mn-ea"/>
                <a:ea typeface="+mn-ea"/>
              </a:rPr>
              <a:t>;  </a:t>
            </a:r>
          </a:p>
        </p:txBody>
      </p:sp>
    </p:spTree>
    <p:extLst>
      <p:ext uri="{BB962C8B-B14F-4D97-AF65-F5344CB8AC3E}">
        <p14:creationId xmlns:p14="http://schemas.microsoft.com/office/powerpoint/2010/main" val="1878666568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3">
            <a:extLst>
              <a:ext uri="{FF2B5EF4-FFF2-40B4-BE49-F238E27FC236}">
                <a16:creationId xmlns:a16="http://schemas.microsoft.com/office/drawing/2014/main" id="{155926C8-3BB3-4254-93D0-CADDBB594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FB3B132A-9232-4B60-8524-1F82F527C5A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71</a:t>
            </a:fld>
            <a:endParaRPr lang="en-US" altLang="zh-CN" sz="2400"/>
          </a:p>
        </p:txBody>
      </p:sp>
      <p:sp>
        <p:nvSpPr>
          <p:cNvPr id="66564" name="Rectangle 6">
            <a:extLst>
              <a:ext uri="{FF2B5EF4-FFF2-40B4-BE49-F238E27FC236}">
                <a16:creationId xmlns:a16="http://schemas.microsoft.com/office/drawing/2014/main" id="{F5DA183B-7C68-4661-8542-28FC657C9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6812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STL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中的</a:t>
            </a: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map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容器</a:t>
            </a:r>
          </a:p>
        </p:txBody>
      </p:sp>
      <p:sp>
        <p:nvSpPr>
          <p:cNvPr id="66567" name="矩形 1">
            <a:extLst>
              <a:ext uri="{FF2B5EF4-FFF2-40B4-BE49-F238E27FC236}">
                <a16:creationId xmlns:a16="http://schemas.microsoft.com/office/drawing/2014/main" id="{B7312CA6-131D-4EF4-9AAA-B4BFC42C9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" y="1268760"/>
            <a:ext cx="857885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map</a:t>
            </a:r>
            <a:r>
              <a:rPr lang="zh-CN" altLang="en-US" sz="2800" b="0" i="0" dirty="0">
                <a:latin typeface="+mn-ea"/>
                <a:ea typeface="+mn-ea"/>
              </a:rPr>
              <a:t>添加数据：</a:t>
            </a:r>
            <a:br>
              <a:rPr lang="zh-CN" altLang="en-US" sz="2800" b="0" i="0" dirty="0">
                <a:latin typeface="+mn-ea"/>
                <a:ea typeface="+mn-ea"/>
              </a:rPr>
            </a:br>
            <a:r>
              <a:rPr lang="en-US" altLang="zh-CN" sz="2800" b="0" i="0" dirty="0">
                <a:latin typeface="+mn-ea"/>
                <a:ea typeface="+mn-ea"/>
              </a:rPr>
              <a:t>map&lt;int ,string&gt; </a:t>
            </a:r>
            <a:r>
              <a:rPr lang="en-US" altLang="zh-CN" sz="2800" b="0" i="0" dirty="0" err="1">
                <a:latin typeface="+mn-ea"/>
                <a:ea typeface="+mn-ea"/>
              </a:rPr>
              <a:t>maplive</a:t>
            </a:r>
            <a:r>
              <a:rPr lang="en-US" altLang="zh-CN" sz="2800" b="0" i="0" dirty="0">
                <a:latin typeface="+mn-ea"/>
                <a:ea typeface="+mn-ea"/>
              </a:rPr>
              <a:t>;  </a:t>
            </a:r>
            <a:br>
              <a:rPr lang="en-US" altLang="zh-CN" sz="2800" b="0" i="0" dirty="0">
                <a:latin typeface="+mn-ea"/>
                <a:ea typeface="+mn-ea"/>
              </a:rPr>
            </a:br>
            <a:r>
              <a:rPr lang="en-US" altLang="zh-CN" sz="2800" b="0" i="0" dirty="0">
                <a:latin typeface="+mn-ea"/>
                <a:ea typeface="+mn-ea"/>
              </a:rPr>
              <a:t>1.maplive.insert(pair&lt;</a:t>
            </a:r>
            <a:r>
              <a:rPr lang="en-US" altLang="zh-CN" sz="2800" b="0" i="0" dirty="0" err="1">
                <a:latin typeface="+mn-ea"/>
                <a:ea typeface="+mn-ea"/>
              </a:rPr>
              <a:t>int,string</a:t>
            </a:r>
            <a:r>
              <a:rPr lang="en-US" altLang="zh-CN" sz="2800" b="0" i="0" dirty="0">
                <a:latin typeface="+mn-ea"/>
                <a:ea typeface="+mn-ea"/>
              </a:rPr>
              <a:t>&gt;(102,“zhao”));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br>
              <a:rPr lang="en-US" altLang="zh-CN" sz="2800" i="0" dirty="0"/>
            </a:br>
            <a:r>
              <a:rPr lang="en-US" altLang="zh-CN" sz="2800" b="0" i="0" dirty="0">
                <a:latin typeface="+mn-ea"/>
                <a:ea typeface="+mn-ea"/>
              </a:rPr>
              <a:t>2.maplive.insert(map&lt;</a:t>
            </a:r>
            <a:r>
              <a:rPr lang="en-US" altLang="zh-CN" sz="2800" b="0" i="0" dirty="0" err="1">
                <a:latin typeface="+mn-ea"/>
                <a:ea typeface="+mn-ea"/>
              </a:rPr>
              <a:t>int,string</a:t>
            </a:r>
            <a:r>
              <a:rPr lang="en-US" altLang="zh-CN" sz="2800" b="0" i="0" dirty="0">
                <a:latin typeface="+mn-ea"/>
                <a:ea typeface="+mn-ea"/>
              </a:rPr>
              <a:t>&gt;::</a:t>
            </a:r>
            <a:r>
              <a:rPr lang="en-US" altLang="zh-CN" sz="2800" b="0" i="0" dirty="0" err="1">
                <a:latin typeface="+mn-ea"/>
                <a:ea typeface="+mn-ea"/>
              </a:rPr>
              <a:t>value_type</a:t>
            </a:r>
            <a:r>
              <a:rPr lang="en-US" altLang="zh-CN" sz="2800" b="0" i="0" dirty="0">
                <a:latin typeface="+mn-ea"/>
                <a:ea typeface="+mn-ea"/>
              </a:rPr>
              <a:t>(102,“zhao”));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br>
              <a:rPr lang="en-US" altLang="zh-CN" sz="2800" i="0" dirty="0"/>
            </a:br>
            <a:r>
              <a:rPr lang="en-US" altLang="zh-CN" sz="2800" b="0" i="0" dirty="0">
                <a:latin typeface="+mn-ea"/>
                <a:ea typeface="+mn-ea"/>
              </a:rPr>
              <a:t>3.</a:t>
            </a:r>
            <a:r>
              <a:rPr lang="en-US" altLang="zh-CN" sz="2800" b="0" i="0" dirty="0">
                <a:solidFill>
                  <a:srgbClr val="C00000"/>
                </a:solidFill>
                <a:latin typeface="+mn-ea"/>
                <a:ea typeface="+mn-ea"/>
              </a:rPr>
              <a:t>maplive[102]=“</a:t>
            </a:r>
            <a:r>
              <a:rPr lang="en-US" altLang="zh-CN" sz="2800" b="0" i="0" dirty="0" err="1">
                <a:solidFill>
                  <a:srgbClr val="C00000"/>
                </a:solidFill>
                <a:latin typeface="+mn-ea"/>
                <a:ea typeface="+mn-ea"/>
              </a:rPr>
              <a:t>zhao</a:t>
            </a:r>
            <a:r>
              <a:rPr lang="en-US" altLang="zh-CN" sz="2800" b="0" i="0" dirty="0">
                <a:solidFill>
                  <a:srgbClr val="C00000"/>
                </a:solidFill>
                <a:latin typeface="+mn-ea"/>
                <a:ea typeface="+mn-ea"/>
              </a:rPr>
              <a:t>";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//map</a:t>
            </a:r>
            <a:r>
              <a:rPr lang="zh-CN" altLang="en-US" sz="2800" b="0" i="0" dirty="0">
                <a:latin typeface="+mn-ea"/>
                <a:ea typeface="+mn-ea"/>
              </a:rPr>
              <a:t>中最简单最常用的插入添加！</a:t>
            </a:r>
            <a:br>
              <a:rPr lang="zh-CN" altLang="en-US" sz="2800" b="0" i="0" dirty="0">
                <a:latin typeface="+mn-ea"/>
                <a:ea typeface="+mn-ea"/>
              </a:rPr>
            </a:br>
            <a:endParaRPr lang="en-US" altLang="zh-CN" sz="2800" b="0" i="0" dirty="0">
              <a:latin typeface="+mn-ea"/>
              <a:ea typeface="+mn-ea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B0FB9F30-8445-4C81-A588-D910179934C6}"/>
              </a:ext>
            </a:extLst>
          </p:cNvPr>
          <p:cNvSpPr/>
          <p:nvPr/>
        </p:nvSpPr>
        <p:spPr bwMode="auto">
          <a:xfrm>
            <a:off x="4355976" y="1030397"/>
            <a:ext cx="900100" cy="476726"/>
          </a:xfrm>
          <a:prstGeom prst="wedgeRoundRectCallout">
            <a:avLst>
              <a:gd name="adj1" fmla="val -61289"/>
              <a:gd name="adj2" fmla="val 218326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i="0" dirty="0"/>
              <a:t>对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组</a:t>
            </a:r>
          </a:p>
        </p:txBody>
      </p:sp>
    </p:spTree>
    <p:extLst>
      <p:ext uri="{BB962C8B-B14F-4D97-AF65-F5344CB8AC3E}">
        <p14:creationId xmlns:p14="http://schemas.microsoft.com/office/powerpoint/2010/main" val="3027935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3">
            <a:extLst>
              <a:ext uri="{FF2B5EF4-FFF2-40B4-BE49-F238E27FC236}">
                <a16:creationId xmlns:a16="http://schemas.microsoft.com/office/drawing/2014/main" id="{2ADFEE91-1D02-41B7-A3C2-E6CAFF392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354F384E-BEDA-4A2B-9127-A067B24FE53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72</a:t>
            </a:fld>
            <a:endParaRPr lang="en-US" altLang="zh-CN" sz="2400"/>
          </a:p>
        </p:txBody>
      </p:sp>
      <p:sp>
        <p:nvSpPr>
          <p:cNvPr id="67588" name="Rectangle 6">
            <a:extLst>
              <a:ext uri="{FF2B5EF4-FFF2-40B4-BE49-F238E27FC236}">
                <a16:creationId xmlns:a16="http://schemas.microsoft.com/office/drawing/2014/main" id="{126E99A0-F027-4D46-8048-47702165D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STL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中的</a:t>
            </a: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map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容器</a:t>
            </a:r>
          </a:p>
        </p:txBody>
      </p:sp>
      <p:sp>
        <p:nvSpPr>
          <p:cNvPr id="67589" name="矩形 1">
            <a:extLst>
              <a:ext uri="{FF2B5EF4-FFF2-40B4-BE49-F238E27FC236}">
                <a16:creationId xmlns:a16="http://schemas.microsoft.com/office/drawing/2014/main" id="{6905E63C-4FBE-431B-9B9B-4A9B4397F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199" y="1268760"/>
            <a:ext cx="8578850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map</a:t>
            </a:r>
            <a:r>
              <a:rPr lang="zh-CN" altLang="en-US" sz="2800" b="0" i="0" dirty="0">
                <a:latin typeface="+mn-ea"/>
                <a:ea typeface="+mn-ea"/>
              </a:rPr>
              <a:t>中查找数据：</a:t>
            </a:r>
            <a:br>
              <a:rPr lang="zh-CN" altLang="en-US" sz="2800" b="0" i="0" dirty="0">
                <a:latin typeface="+mn-ea"/>
                <a:ea typeface="+mn-ea"/>
              </a:rPr>
            </a:br>
            <a:r>
              <a:rPr lang="en-US" altLang="zh-CN" sz="2800" b="0" i="0" dirty="0">
                <a:latin typeface="+mn-ea"/>
                <a:ea typeface="+mn-ea"/>
              </a:rPr>
              <a:t>1.</a:t>
            </a:r>
            <a:r>
              <a:rPr lang="zh-CN" altLang="en-US" sz="2800" b="0" i="0" dirty="0">
                <a:latin typeface="+mn-ea"/>
                <a:ea typeface="+mn-ea"/>
              </a:rPr>
              <a:t>使用</a:t>
            </a:r>
            <a:r>
              <a:rPr lang="en-US" altLang="zh-CN" sz="2800" b="0" i="0" dirty="0">
                <a:latin typeface="+mn-ea"/>
                <a:ea typeface="+mn-ea"/>
              </a:rPr>
              <a:t>map</a:t>
            </a:r>
            <a:r>
              <a:rPr lang="zh-CN" altLang="en-US" sz="2800" b="0" i="0" dirty="0">
                <a:latin typeface="+mn-ea"/>
                <a:ea typeface="+mn-ea"/>
              </a:rPr>
              <a:t>的下标运算符重载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map&lt;</a:t>
            </a:r>
            <a:r>
              <a:rPr lang="en-US" altLang="zh-CN" sz="2800" b="0" i="0" dirty="0" err="1">
                <a:latin typeface="+mn-ea"/>
                <a:ea typeface="+mn-ea"/>
              </a:rPr>
              <a:t>string,int</a:t>
            </a:r>
            <a:r>
              <a:rPr lang="en-US" altLang="zh-CN" sz="2800" b="0" i="0" dirty="0">
                <a:latin typeface="+mn-ea"/>
                <a:ea typeface="+mn-ea"/>
              </a:rPr>
              <a:t>&gt; </a:t>
            </a:r>
            <a:r>
              <a:rPr lang="en-US" altLang="zh-CN" sz="2800" b="0" i="0" dirty="0" err="1">
                <a:latin typeface="+mn-ea"/>
                <a:ea typeface="+mn-ea"/>
              </a:rPr>
              <a:t>mapTest</a:t>
            </a:r>
            <a:r>
              <a:rPr lang="en-US" altLang="zh-CN" sz="2800" b="0" i="0" dirty="0">
                <a:latin typeface="+mn-ea"/>
                <a:ea typeface="+mn-ea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</a:t>
            </a:r>
            <a:r>
              <a:rPr lang="en-US" altLang="zh-CN" sz="2800" b="0" i="0" dirty="0" err="1">
                <a:latin typeface="+mn-ea"/>
                <a:ea typeface="+mn-ea"/>
              </a:rPr>
              <a:t>cout</a:t>
            </a:r>
            <a:r>
              <a:rPr lang="en-US" altLang="zh-CN" sz="2800" b="0" i="0" dirty="0">
                <a:latin typeface="+mn-ea"/>
                <a:ea typeface="+mn-ea"/>
              </a:rPr>
              <a:t>&lt;&lt;</a:t>
            </a:r>
            <a:r>
              <a:rPr lang="en-US" altLang="zh-CN" sz="2800" b="0" i="0" dirty="0" err="1">
                <a:solidFill>
                  <a:srgbClr val="C00000"/>
                </a:solidFill>
                <a:latin typeface="+mn-ea"/>
                <a:ea typeface="+mn-ea"/>
              </a:rPr>
              <a:t>mapTest</a:t>
            </a:r>
            <a:r>
              <a:rPr lang="en-US" altLang="zh-CN" sz="2800" b="0" i="0" dirty="0">
                <a:solidFill>
                  <a:srgbClr val="C00000"/>
                </a:solidFill>
                <a:latin typeface="+mn-ea"/>
                <a:ea typeface="+mn-ea"/>
              </a:rPr>
              <a:t>[“index”]&lt;&lt;</a:t>
            </a:r>
            <a:r>
              <a:rPr lang="en-US" altLang="zh-CN" sz="2800" b="0" i="0" dirty="0" err="1">
                <a:latin typeface="+mn-ea"/>
                <a:ea typeface="+mn-ea"/>
              </a:rPr>
              <a:t>endl</a:t>
            </a:r>
            <a:r>
              <a:rPr lang="en-US" altLang="zh-CN" sz="2800" b="0" i="0" dirty="0">
                <a:latin typeface="+mn-ea"/>
                <a:ea typeface="+mn-ea"/>
              </a:rPr>
              <a:t>;  // OJ</a:t>
            </a:r>
            <a:r>
              <a:rPr lang="zh-CN" altLang="en-US" sz="2800" b="0" i="0" dirty="0">
                <a:latin typeface="+mn-ea"/>
                <a:ea typeface="+mn-ea"/>
              </a:rPr>
              <a:t>题目用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2.</a:t>
            </a:r>
            <a:r>
              <a:rPr lang="zh-CN" altLang="en-US" sz="2800" b="0" i="0" dirty="0">
                <a:latin typeface="+mn-ea"/>
                <a:ea typeface="+mn-ea"/>
              </a:rPr>
              <a:t>使用</a:t>
            </a:r>
            <a:r>
              <a:rPr lang="en-US" altLang="zh-CN" sz="2800" b="0" i="0" dirty="0">
                <a:latin typeface="+mn-ea"/>
                <a:ea typeface="+mn-ea"/>
              </a:rPr>
              <a:t>map</a:t>
            </a:r>
            <a:r>
              <a:rPr lang="zh-CN" altLang="en-US" sz="2800" b="0" i="0" dirty="0">
                <a:latin typeface="+mn-ea"/>
                <a:ea typeface="+mn-ea"/>
              </a:rPr>
              <a:t>的</a:t>
            </a:r>
            <a:r>
              <a:rPr lang="en-US" altLang="zh-CN" sz="2800" b="0" i="0" dirty="0">
                <a:latin typeface="+mn-ea"/>
                <a:ea typeface="+mn-ea"/>
              </a:rPr>
              <a:t>find</a:t>
            </a:r>
            <a:r>
              <a:rPr lang="zh-CN" altLang="en-US" sz="2800" b="0" i="0" dirty="0">
                <a:latin typeface="+mn-ea"/>
                <a:ea typeface="+mn-ea"/>
              </a:rPr>
              <a:t>接口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map&lt;</a:t>
            </a:r>
            <a:r>
              <a:rPr lang="en-US" altLang="zh-CN" sz="2800" b="0" i="0" dirty="0" err="1">
                <a:latin typeface="+mn-ea"/>
                <a:ea typeface="+mn-ea"/>
              </a:rPr>
              <a:t>string,int</a:t>
            </a:r>
            <a:r>
              <a:rPr lang="en-US" altLang="zh-CN" sz="2800" b="0" i="0" dirty="0">
                <a:latin typeface="+mn-ea"/>
                <a:ea typeface="+mn-ea"/>
              </a:rPr>
              <a:t>&gt; </a:t>
            </a:r>
            <a:r>
              <a:rPr lang="en-US" altLang="zh-CN" sz="2800" b="0" i="0" dirty="0" err="1">
                <a:latin typeface="+mn-ea"/>
                <a:ea typeface="+mn-ea"/>
              </a:rPr>
              <a:t>mapTest</a:t>
            </a:r>
            <a:r>
              <a:rPr lang="en-US" altLang="zh-CN" sz="2800" b="0" i="0" dirty="0">
                <a:latin typeface="+mn-ea"/>
                <a:ea typeface="+mn-ea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map&lt;</a:t>
            </a:r>
            <a:r>
              <a:rPr lang="en-US" altLang="zh-CN" sz="2800" b="0" i="0" dirty="0" err="1">
                <a:latin typeface="+mn-ea"/>
                <a:ea typeface="+mn-ea"/>
              </a:rPr>
              <a:t>string,int</a:t>
            </a:r>
            <a:r>
              <a:rPr lang="en-US" altLang="zh-CN" sz="2800" b="0" i="0" dirty="0">
                <a:latin typeface="+mn-ea"/>
                <a:ea typeface="+mn-ea"/>
              </a:rPr>
              <a:t>&gt;::iterator it =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                    </a:t>
            </a:r>
            <a:r>
              <a:rPr lang="en-US" altLang="zh-CN" sz="2800" b="0" i="0" dirty="0" err="1">
                <a:latin typeface="+mn-ea"/>
                <a:ea typeface="+mn-ea"/>
              </a:rPr>
              <a:t>mapTest.find</a:t>
            </a:r>
            <a:r>
              <a:rPr lang="en-US" altLang="zh-CN" sz="2800" b="0" i="0" dirty="0">
                <a:latin typeface="+mn-ea"/>
                <a:ea typeface="+mn-ea"/>
              </a:rPr>
              <a:t>("index");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if(it!=</a:t>
            </a:r>
            <a:r>
              <a:rPr lang="en-US" altLang="zh-CN" sz="2800" b="0" i="0" dirty="0" err="1">
                <a:latin typeface="+mn-ea"/>
                <a:ea typeface="+mn-ea"/>
              </a:rPr>
              <a:t>mapTest.end</a:t>
            </a:r>
            <a:r>
              <a:rPr lang="en-US" altLang="zh-CN" sz="2800" b="0" i="0" dirty="0">
                <a:latin typeface="+mn-ea"/>
                <a:ea typeface="+mn-ea"/>
              </a:rPr>
              <a:t>())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      </a:t>
            </a:r>
            <a:r>
              <a:rPr lang="en-US" altLang="zh-CN" sz="2800" b="0" i="0" dirty="0" err="1">
                <a:latin typeface="+mn-ea"/>
                <a:ea typeface="+mn-ea"/>
              </a:rPr>
              <a:t>cout</a:t>
            </a:r>
            <a:r>
              <a:rPr lang="en-US" altLang="zh-CN" sz="2800" b="0" i="0" dirty="0">
                <a:latin typeface="+mn-ea"/>
                <a:ea typeface="+mn-ea"/>
              </a:rPr>
              <a:t>&lt;&lt;it-&gt;second&lt;&lt;</a:t>
            </a:r>
            <a:r>
              <a:rPr lang="en-US" altLang="zh-CN" sz="2800" b="0" i="0" dirty="0" err="1">
                <a:latin typeface="+mn-ea"/>
                <a:ea typeface="+mn-ea"/>
              </a:rPr>
              <a:t>endl</a:t>
            </a:r>
            <a:r>
              <a:rPr lang="en-US" altLang="zh-CN" sz="2800" b="0" i="0" dirty="0">
                <a:latin typeface="+mn-ea"/>
                <a:ea typeface="+mn-ea"/>
              </a:rPr>
              <a:t>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400" i="0" dirty="0"/>
          </a:p>
        </p:txBody>
      </p:sp>
    </p:spTree>
    <p:extLst>
      <p:ext uri="{BB962C8B-B14F-4D97-AF65-F5344CB8AC3E}">
        <p14:creationId xmlns:p14="http://schemas.microsoft.com/office/powerpoint/2010/main" val="1221556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3">
            <a:extLst>
              <a:ext uri="{FF2B5EF4-FFF2-40B4-BE49-F238E27FC236}">
                <a16:creationId xmlns:a16="http://schemas.microsoft.com/office/drawing/2014/main" id="{2ADFEE91-1D02-41B7-A3C2-E6CAFF392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354F384E-BEDA-4A2B-9127-A067B24FE53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73</a:t>
            </a:fld>
            <a:endParaRPr lang="en-US" altLang="zh-CN" sz="2400"/>
          </a:p>
        </p:txBody>
      </p:sp>
      <p:sp>
        <p:nvSpPr>
          <p:cNvPr id="67588" name="Rectangle 6">
            <a:extLst>
              <a:ext uri="{FF2B5EF4-FFF2-40B4-BE49-F238E27FC236}">
                <a16:creationId xmlns:a16="http://schemas.microsoft.com/office/drawing/2014/main" id="{126E99A0-F027-4D46-8048-47702165D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组队列</a:t>
            </a:r>
          </a:p>
        </p:txBody>
      </p:sp>
      <p:sp>
        <p:nvSpPr>
          <p:cNvPr id="67589" name="矩形 1">
            <a:extLst>
              <a:ext uri="{FF2B5EF4-FFF2-40B4-BE49-F238E27FC236}">
                <a16:creationId xmlns:a16="http://schemas.microsoft.com/office/drawing/2014/main" id="{6905E63C-4FBE-431B-9B9B-4A9B4397F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199" y="1268760"/>
            <a:ext cx="857885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pt-BR" altLang="zh-CN" sz="2800" i="0" dirty="0">
                <a:solidFill>
                  <a:srgbClr val="555666"/>
                </a:solidFill>
                <a:effectLst/>
                <a:latin typeface="-apple-system"/>
              </a:rPr>
              <a:t>2</a:t>
            </a:r>
            <a:br>
              <a:rPr lang="pt-BR" altLang="zh-CN" sz="2800" dirty="0"/>
            </a:br>
            <a:r>
              <a:rPr lang="pt-BR" altLang="zh-CN" sz="2800" i="0" dirty="0">
                <a:solidFill>
                  <a:srgbClr val="555666"/>
                </a:solidFill>
                <a:effectLst/>
                <a:latin typeface="-apple-system"/>
              </a:rPr>
              <a:t>3 101 102 103</a:t>
            </a:r>
            <a:br>
              <a:rPr lang="pt-BR" altLang="zh-CN" sz="2800" dirty="0"/>
            </a:br>
            <a:r>
              <a:rPr lang="pt-BR" altLang="zh-CN" sz="2800" i="0" dirty="0">
                <a:solidFill>
                  <a:srgbClr val="555666"/>
                </a:solidFill>
                <a:effectLst/>
                <a:latin typeface="-apple-system"/>
              </a:rPr>
              <a:t>3 201 202 203</a:t>
            </a:r>
            <a:br>
              <a:rPr lang="pt-BR" altLang="zh-CN" sz="2800" dirty="0"/>
            </a:br>
            <a:endParaRPr lang="en-US" altLang="zh-CN" sz="2800" i="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C02D75-D160-4DEA-866D-6867F7D3EE6D}"/>
              </a:ext>
            </a:extLst>
          </p:cNvPr>
          <p:cNvSpPr txBox="1"/>
          <p:nvPr/>
        </p:nvSpPr>
        <p:spPr>
          <a:xfrm>
            <a:off x="609600" y="2730282"/>
            <a:ext cx="75628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map&lt;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string,</a:t>
            </a:r>
            <a:r>
              <a:rPr lang="en-US" altLang="zh-CN" sz="24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membermap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 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n;</a:t>
            </a:r>
          </a:p>
          <a:p>
            <a:r>
              <a:rPr lang="en-US" altLang="zh-CN" sz="2400" b="0" i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&lt;n; 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m;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(j=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j&lt;m; 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member;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membermap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[member] = 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475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3">
            <a:extLst>
              <a:ext uri="{FF2B5EF4-FFF2-40B4-BE49-F238E27FC236}">
                <a16:creationId xmlns:a16="http://schemas.microsoft.com/office/drawing/2014/main" id="{155926C8-3BB3-4254-93D0-CADDBB594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FB3B132A-9232-4B60-8524-1F82F527C5A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74</a:t>
            </a:fld>
            <a:endParaRPr lang="en-US" altLang="zh-CN" sz="2400"/>
          </a:p>
        </p:txBody>
      </p:sp>
      <p:sp>
        <p:nvSpPr>
          <p:cNvPr id="66564" name="Rectangle 6">
            <a:extLst>
              <a:ext uri="{FF2B5EF4-FFF2-40B4-BE49-F238E27FC236}">
                <a16:creationId xmlns:a16="http://schemas.microsoft.com/office/drawing/2014/main" id="{F5DA183B-7C68-4661-8542-28FC657C9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STL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中的优先队列</a:t>
            </a:r>
          </a:p>
        </p:txBody>
      </p:sp>
      <p:sp>
        <p:nvSpPr>
          <p:cNvPr id="66565" name="矩形 1">
            <a:extLst>
              <a:ext uri="{FF2B5EF4-FFF2-40B4-BE49-F238E27FC236}">
                <a16:creationId xmlns:a16="http://schemas.microsoft.com/office/drawing/2014/main" id="{ABD8437C-54AD-4DF1-B667-40B9AC3EF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228397"/>
            <a:ext cx="8995469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拥有权值概念的</a:t>
            </a:r>
            <a:r>
              <a:rPr lang="en-US" altLang="zh-CN" sz="2800" b="0" i="0" dirty="0">
                <a:latin typeface="+mn-ea"/>
                <a:ea typeface="+mn-ea"/>
              </a:rPr>
              <a:t>queue</a:t>
            </a:r>
            <a:r>
              <a:rPr lang="zh-CN" altLang="en-US" sz="2800" b="0" i="0" dirty="0">
                <a:latin typeface="+mn-ea"/>
                <a:ea typeface="+mn-ea"/>
              </a:rPr>
              <a:t>，优先队列</a:t>
            </a:r>
            <a:r>
              <a:rPr lang="en-US" altLang="zh-CN" sz="2800" b="0" i="0" dirty="0">
                <a:latin typeface="+mn-ea"/>
                <a:ea typeface="+mn-ea"/>
              </a:rPr>
              <a:t>: </a:t>
            </a:r>
            <a:r>
              <a:rPr lang="en-US" altLang="zh-CN" sz="2800" b="0" i="0" dirty="0" err="1">
                <a:latin typeface="+mn-ea"/>
                <a:ea typeface="+mn-ea"/>
              </a:rPr>
              <a:t>priority_queue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  <a:endParaRPr lang="en-US" altLang="zh-CN" sz="2800" b="0" i="0" dirty="0">
              <a:latin typeface="+mn-ea"/>
              <a:ea typeface="+mn-ea"/>
            </a:endParaRPr>
          </a:p>
          <a:p>
            <a:pPr marL="457200" indent="-457200" eaLnBrk="1" hangingPunct="1"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类模板，</a:t>
            </a:r>
            <a:r>
              <a:rPr lang="en-US" altLang="zh-CN" sz="2800" b="0" i="0" dirty="0">
                <a:latin typeface="+mn-ea"/>
                <a:ea typeface="+mn-ea"/>
              </a:rPr>
              <a:t>&lt;queue&gt;</a:t>
            </a:r>
          </a:p>
          <a:p>
            <a:pPr marL="0" indent="0" eaLnBrk="1" hangingPunct="1"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 template &lt;class T, class Container = vector&lt;T&gt;, class Compare = less&lt;</a:t>
            </a:r>
            <a:r>
              <a:rPr lang="en-US" altLang="zh-CN" sz="2800" b="0" i="0" dirty="0" err="1">
                <a:latin typeface="+mn-ea"/>
                <a:ea typeface="+mn-ea"/>
              </a:rPr>
              <a:t>typename</a:t>
            </a:r>
            <a:r>
              <a:rPr lang="en-US" altLang="zh-CN" sz="2800" b="0" i="0" dirty="0">
                <a:latin typeface="+mn-ea"/>
                <a:ea typeface="+mn-ea"/>
              </a:rPr>
              <a:t> Container::</a:t>
            </a:r>
            <a:r>
              <a:rPr lang="en-US" altLang="zh-CN" sz="2800" b="0" i="0" dirty="0" err="1">
                <a:latin typeface="+mn-ea"/>
                <a:ea typeface="+mn-ea"/>
              </a:rPr>
              <a:t>value_type</a:t>
            </a:r>
            <a:r>
              <a:rPr lang="en-US" altLang="zh-CN" sz="2800" b="0" i="0" dirty="0">
                <a:latin typeface="+mn-ea"/>
                <a:ea typeface="+mn-ea"/>
              </a:rPr>
              <a:t>&gt; &gt; </a:t>
            </a:r>
          </a:p>
          <a:p>
            <a:pPr marL="0" indent="0" eaLnBrk="1" hangingPunct="1"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 class </a:t>
            </a:r>
            <a:r>
              <a:rPr lang="en-US" altLang="zh-CN" sz="2800" b="0" i="0" dirty="0" err="1">
                <a:latin typeface="+mn-ea"/>
                <a:ea typeface="+mn-ea"/>
              </a:rPr>
              <a:t>priority_queue</a:t>
            </a:r>
            <a:r>
              <a:rPr lang="en-US" altLang="zh-CN" sz="2800" b="0" i="0" dirty="0">
                <a:latin typeface="+mn-ea"/>
                <a:ea typeface="+mn-ea"/>
              </a:rPr>
              <a:t>;</a:t>
            </a:r>
          </a:p>
          <a:p>
            <a:pPr eaLnBrk="1" hangingPunct="1">
              <a:buClr>
                <a:srgbClr val="FF0000"/>
              </a:buClr>
              <a:buSzPct val="80000"/>
              <a:buNone/>
            </a:pPr>
            <a:endParaRPr lang="en-US" altLang="zh-CN" sz="2800" b="0" i="0" dirty="0">
              <a:latin typeface="+mn-ea"/>
              <a:ea typeface="+mn-ea"/>
            </a:endParaRPr>
          </a:p>
          <a:p>
            <a:pPr marL="457200" indent="-457200" eaLnBrk="1" hangingPunct="1"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非队尾入队，入队自动按照元素权值排列，权值最高者，排在最前面。权值最高者出队。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  <p:sp>
        <p:nvSpPr>
          <p:cNvPr id="2" name="思想气泡: 云 1">
            <a:extLst>
              <a:ext uri="{FF2B5EF4-FFF2-40B4-BE49-F238E27FC236}">
                <a16:creationId xmlns:a16="http://schemas.microsoft.com/office/drawing/2014/main" id="{99942A5B-0818-40AE-9B0A-585E463FD3CD}"/>
              </a:ext>
            </a:extLst>
          </p:cNvPr>
          <p:cNvSpPr/>
          <p:nvPr/>
        </p:nvSpPr>
        <p:spPr bwMode="auto">
          <a:xfrm>
            <a:off x="4139952" y="3501008"/>
            <a:ext cx="4775448" cy="796469"/>
          </a:xfrm>
          <a:prstGeom prst="cloudCallout">
            <a:avLst>
              <a:gd name="adj1" fmla="val -54359"/>
              <a:gd name="adj2" fmla="val -94194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rPr>
              <a:t>默认大顶堆，降序</a:t>
            </a:r>
          </a:p>
        </p:txBody>
      </p:sp>
    </p:spTree>
    <p:extLst>
      <p:ext uri="{BB962C8B-B14F-4D97-AF65-F5344CB8AC3E}">
        <p14:creationId xmlns:p14="http://schemas.microsoft.com/office/powerpoint/2010/main" val="21305983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3">
            <a:extLst>
              <a:ext uri="{FF2B5EF4-FFF2-40B4-BE49-F238E27FC236}">
                <a16:creationId xmlns:a16="http://schemas.microsoft.com/office/drawing/2014/main" id="{155926C8-3BB3-4254-93D0-CADDBB594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FB3B132A-9232-4B60-8524-1F82F527C5A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75</a:t>
            </a:fld>
            <a:endParaRPr lang="en-US" altLang="zh-CN" sz="2400"/>
          </a:p>
        </p:txBody>
      </p:sp>
      <p:sp>
        <p:nvSpPr>
          <p:cNvPr id="66564" name="Rectangle 6">
            <a:extLst>
              <a:ext uri="{FF2B5EF4-FFF2-40B4-BE49-F238E27FC236}">
                <a16:creationId xmlns:a16="http://schemas.microsoft.com/office/drawing/2014/main" id="{F5DA183B-7C68-4661-8542-28FC657C9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STL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中的优先队列例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58D2F4-0352-CD22-CE67-90112EE079C8}"/>
              </a:ext>
            </a:extLst>
          </p:cNvPr>
          <p:cNvSpPr txBox="1"/>
          <p:nvPr/>
        </p:nvSpPr>
        <p:spPr>
          <a:xfrm>
            <a:off x="597560" y="1268760"/>
            <a:ext cx="8338552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main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()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{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</a:t>
            </a:r>
            <a:r>
              <a:rPr lang="en-US" altLang="zh-CN" sz="2000" b="0" i="0" dirty="0" err="1">
                <a:solidFill>
                  <a:srgbClr val="267F99"/>
                </a:solidFill>
                <a:effectLst/>
                <a:latin typeface="+mn-ea"/>
                <a:ea typeface="+mn-ea"/>
              </a:rPr>
              <a:t>priority_queue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&lt;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&gt;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q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;   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lang="en-US" altLang="zh-CN" sz="2000" b="0" i="0" dirty="0"/>
              <a:t>//</a:t>
            </a:r>
            <a:r>
              <a:rPr lang="en-US" altLang="zh-CN" sz="2000" b="0" i="0" dirty="0" err="1"/>
              <a:t>priority_queue</a:t>
            </a:r>
            <a:r>
              <a:rPr lang="en-US" altLang="zh-CN" sz="2000" b="0" i="0" dirty="0"/>
              <a:t>&lt;int, vector&lt;int&gt;, greater&lt;int&gt;&gt; q;     </a:t>
            </a:r>
            <a:r>
              <a:rPr lang="zh-CN" altLang="en-US" sz="2000" b="0" i="0" dirty="0"/>
              <a:t>小顶堆，升序</a:t>
            </a:r>
            <a:endParaRPr lang="en-US" altLang="zh-CN" sz="2000" b="0" i="0" dirty="0"/>
          </a:p>
          <a:p>
            <a:endParaRPr lang="en-US" altLang="zh-CN" sz="20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;</a:t>
            </a:r>
          </a:p>
          <a:p>
            <a:b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</a:b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AF00DB"/>
                </a:solidFill>
                <a:effectLst/>
                <a:latin typeface="+mn-ea"/>
                <a:ea typeface="+mn-ea"/>
              </a:rPr>
              <a:t>for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0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i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=</a:t>
            </a:r>
            <a:r>
              <a:rPr lang="en-US" altLang="zh-CN" sz="2000" b="0" i="0" dirty="0">
                <a:solidFill>
                  <a:srgbClr val="098658"/>
                </a:solidFill>
                <a:effectLst/>
                <a:latin typeface="+mn-ea"/>
                <a:ea typeface="+mn-ea"/>
              </a:rPr>
              <a:t>0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;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i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&lt;</a:t>
            </a:r>
            <a:r>
              <a:rPr lang="en-US" altLang="zh-CN" sz="2000" b="0" i="0" dirty="0">
                <a:solidFill>
                  <a:srgbClr val="098658"/>
                </a:solidFill>
                <a:effectLst/>
                <a:latin typeface="+mn-ea"/>
                <a:ea typeface="+mn-ea"/>
              </a:rPr>
              <a:t>5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; </a:t>
            </a:r>
            <a:r>
              <a:rPr lang="en-US" altLang="zh-CN" sz="20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i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++)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{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    </a:t>
            </a:r>
            <a:r>
              <a:rPr lang="en-US" altLang="zh-CN" sz="20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cin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&gt;&gt;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;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    </a:t>
            </a:r>
            <a:r>
              <a:rPr lang="en-US" altLang="zh-CN" sz="20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q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latin typeface="+mn-ea"/>
                <a:ea typeface="+mn-ea"/>
              </a:rPr>
              <a:t>push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);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}</a:t>
            </a:r>
          </a:p>
          <a:p>
            <a:b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</a:b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AF00DB"/>
                </a:solidFill>
                <a:effectLst/>
                <a:latin typeface="+mn-ea"/>
                <a:ea typeface="+mn-ea"/>
              </a:rPr>
              <a:t>while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(!</a:t>
            </a:r>
            <a:r>
              <a:rPr lang="en-US" altLang="zh-CN" sz="20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q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latin typeface="+mn-ea"/>
                <a:ea typeface="+mn-ea"/>
              </a:rPr>
              <a:t>empty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())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{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    </a:t>
            </a:r>
            <a:r>
              <a:rPr lang="en-US" altLang="zh-CN" sz="20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cout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&lt;&lt;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0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q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latin typeface="+mn-ea"/>
                <a:ea typeface="+mn-ea"/>
              </a:rPr>
              <a:t>top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() </a:t>
            </a:r>
            <a:r>
              <a:rPr lang="en-US" altLang="zh-CN" sz="20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&lt;&lt;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A31515"/>
                </a:solidFill>
                <a:effectLst/>
                <a:latin typeface="+mn-ea"/>
                <a:ea typeface="+mn-ea"/>
              </a:rPr>
              <a:t>" "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;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    </a:t>
            </a:r>
            <a:r>
              <a:rPr lang="en-US" altLang="zh-CN" sz="20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q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latin typeface="+mn-ea"/>
                <a:ea typeface="+mn-ea"/>
              </a:rPr>
              <a:t>pop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();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}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}</a:t>
            </a:r>
          </a:p>
          <a:p>
            <a:b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</a:br>
            <a:endParaRPr lang="en-US" altLang="zh-CN" sz="20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A1940B-34E8-3699-A145-0FE5FECB80C8}"/>
              </a:ext>
            </a:extLst>
          </p:cNvPr>
          <p:cNvSpPr txBox="1"/>
          <p:nvPr/>
        </p:nvSpPr>
        <p:spPr>
          <a:xfrm>
            <a:off x="5436096" y="4293096"/>
            <a:ext cx="3414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输入：</a:t>
            </a:r>
            <a:r>
              <a:rPr lang="en-US" altLang="zh-CN" sz="2800" b="0" i="0" dirty="0">
                <a:latin typeface="+mn-ea"/>
                <a:ea typeface="+mn-ea"/>
              </a:rPr>
              <a:t>10 20 5 6 40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1C8633-8691-FB0A-6F56-AF03B9F5DF0B}"/>
              </a:ext>
            </a:extLst>
          </p:cNvPr>
          <p:cNvSpPr txBox="1"/>
          <p:nvPr/>
        </p:nvSpPr>
        <p:spPr>
          <a:xfrm>
            <a:off x="5521752" y="4909066"/>
            <a:ext cx="36222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输出：</a:t>
            </a:r>
            <a:r>
              <a:rPr lang="en-US" altLang="zh-CN" sz="2800" b="0" i="0" dirty="0">
                <a:latin typeface="+mn-ea"/>
                <a:ea typeface="+mn-ea"/>
              </a:rPr>
              <a:t>40 20 10 6 5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7668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3">
            <a:extLst>
              <a:ext uri="{FF2B5EF4-FFF2-40B4-BE49-F238E27FC236}">
                <a16:creationId xmlns:a16="http://schemas.microsoft.com/office/drawing/2014/main" id="{547F7CA2-B252-4A9B-806C-8A75428E8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0A75C513-1C49-4D35-843C-C2B72D60F2F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76</a:t>
            </a:fld>
            <a:endParaRPr lang="en-US" altLang="zh-CN" sz="2400"/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79FD5D5D-8192-4AFE-A819-D40D536F9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 i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本章总结</a:t>
            </a:r>
          </a:p>
        </p:txBody>
      </p:sp>
      <p:sp>
        <p:nvSpPr>
          <p:cNvPr id="65541" name="矩形 1">
            <a:extLst>
              <a:ext uri="{FF2B5EF4-FFF2-40B4-BE49-F238E27FC236}">
                <a16:creationId xmlns:a16="http://schemas.microsoft.com/office/drawing/2014/main" id="{908C618C-00B0-4C5A-9743-BED85B144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63" y="1232396"/>
            <a:ext cx="857885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掌握栈和队列的概念。</a:t>
            </a:r>
            <a:endParaRPr lang="en-US" altLang="zh-CN" sz="2800" b="0" i="0" dirty="0">
              <a:latin typeface="+mn-ea"/>
              <a:ea typeface="+mn-ea"/>
            </a:endParaRPr>
          </a:p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掌握</a:t>
            </a:r>
            <a:r>
              <a:rPr lang="en-US" altLang="zh-CN" sz="2800" b="0" i="0" dirty="0">
                <a:latin typeface="+mn-ea"/>
                <a:ea typeface="+mn-ea"/>
              </a:rPr>
              <a:t>STL</a:t>
            </a:r>
            <a:r>
              <a:rPr lang="zh-CN" altLang="en-US" sz="2800" b="0" i="0" dirty="0">
                <a:latin typeface="+mn-ea"/>
                <a:ea typeface="+mn-ea"/>
              </a:rPr>
              <a:t>中的栈和队列适配器。</a:t>
            </a:r>
            <a:endParaRPr lang="en-US" altLang="zh-CN" sz="2800" b="0" i="0" dirty="0">
              <a:latin typeface="+mn-ea"/>
              <a:ea typeface="+mn-ea"/>
            </a:endParaRPr>
          </a:p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理解顺序队列的不足，掌握循环队列的概念。</a:t>
            </a:r>
            <a:endParaRPr lang="en-US" altLang="zh-CN" sz="2800" b="0" i="0" dirty="0">
              <a:latin typeface="+mn-ea"/>
              <a:ea typeface="+mn-ea"/>
            </a:endParaRPr>
          </a:p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掌握循环队列判队空、队满等操作。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DC839E-FE9E-4C9A-A98A-204E7749F355}"/>
              </a:ext>
            </a:extLst>
          </p:cNvPr>
          <p:cNvSpPr txBox="1"/>
          <p:nvPr/>
        </p:nvSpPr>
        <p:spPr>
          <a:xfrm>
            <a:off x="511467" y="2977788"/>
            <a:ext cx="85970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使用栈和队列灵活的解决实际应用问题。</a:t>
            </a:r>
            <a:endParaRPr lang="en-US" altLang="zh-CN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2080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50ADA052-B8B3-4978-B6F8-9945BF6756E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57858" y="1298338"/>
            <a:ext cx="8209284" cy="540385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zh-CN" sz="2800" dirty="0">
                <a:latin typeface="+mn-ea"/>
              </a:rPr>
              <a:t>1</a:t>
            </a:r>
            <a:r>
              <a:rPr lang="zh-CN" altLang="en-US" sz="2800" dirty="0">
                <a:latin typeface="+mn-ea"/>
              </a:rPr>
              <a:t>、设将整数</a:t>
            </a:r>
            <a:r>
              <a:rPr lang="en-US" altLang="zh-CN" sz="2800" dirty="0">
                <a:latin typeface="+mn-ea"/>
              </a:rPr>
              <a:t>1</a:t>
            </a:r>
            <a:r>
              <a:rPr lang="zh-CN" altLang="en-US" sz="2800" dirty="0">
                <a:latin typeface="+mn-ea"/>
              </a:rPr>
              <a:t>、</a:t>
            </a:r>
            <a:r>
              <a:rPr lang="en-US" altLang="zh-CN" sz="2800" dirty="0">
                <a:latin typeface="+mn-ea"/>
              </a:rPr>
              <a:t>2</a:t>
            </a:r>
            <a:r>
              <a:rPr lang="zh-CN" altLang="en-US" sz="2800" dirty="0">
                <a:latin typeface="+mn-ea"/>
              </a:rPr>
              <a:t>、</a:t>
            </a:r>
            <a:r>
              <a:rPr lang="en-US" altLang="zh-CN" sz="2800" dirty="0">
                <a:latin typeface="+mn-ea"/>
              </a:rPr>
              <a:t>3</a:t>
            </a:r>
            <a:r>
              <a:rPr lang="zh-CN" altLang="en-US" sz="2800" dirty="0">
                <a:latin typeface="+mn-ea"/>
              </a:rPr>
              <a:t>、</a:t>
            </a:r>
            <a:r>
              <a:rPr lang="en-US" altLang="zh-CN" sz="2800" dirty="0">
                <a:latin typeface="+mn-ea"/>
              </a:rPr>
              <a:t>4</a:t>
            </a:r>
            <a:r>
              <a:rPr lang="zh-CN" altLang="en-US" sz="2800" dirty="0">
                <a:latin typeface="+mn-ea"/>
              </a:rPr>
              <a:t>依次进栈，但只要出栈时栈非空，则可将出栈操作按任何次序夹入其中，请回答下</a:t>
            </a:r>
            <a:r>
              <a:rPr lang="zh-CN" altLang="en-US" dirty="0">
                <a:latin typeface="+mn-ea"/>
              </a:rPr>
              <a:t>列</a:t>
            </a:r>
            <a:r>
              <a:rPr lang="zh-CN" altLang="en-US" sz="2800" dirty="0">
                <a:latin typeface="+mn-ea"/>
              </a:rPr>
              <a:t>问题：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）</a:t>
            </a:r>
            <a:r>
              <a:rPr lang="zh-CN" altLang="en-US" sz="2800" dirty="0">
                <a:latin typeface="+mn-ea"/>
              </a:rPr>
              <a:t>若入栈次序为</a:t>
            </a:r>
            <a:r>
              <a:rPr lang="en-US" altLang="zh-CN" sz="2800" dirty="0">
                <a:latin typeface="+mn-ea"/>
              </a:rPr>
              <a:t>push(1)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pop()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push(2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push(3)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pop()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pop( )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push(4)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pop( )</a:t>
            </a:r>
            <a:r>
              <a:rPr lang="zh-CN" altLang="en-US" sz="2800" dirty="0">
                <a:latin typeface="+mn-ea"/>
              </a:rPr>
              <a:t>，则出栈的数字序列是什么？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）</a:t>
            </a:r>
            <a:r>
              <a:rPr lang="zh-CN" altLang="en-US" sz="2800" dirty="0">
                <a:latin typeface="+mn-ea"/>
              </a:rPr>
              <a:t>能否得到出栈序列</a:t>
            </a:r>
            <a:r>
              <a:rPr lang="en-US" altLang="zh-CN" sz="2800" dirty="0">
                <a:latin typeface="+mn-ea"/>
              </a:rPr>
              <a:t>423</a:t>
            </a:r>
            <a:r>
              <a:rPr lang="zh-CN" altLang="en-US" sz="2800" dirty="0">
                <a:latin typeface="+mn-ea"/>
              </a:rPr>
              <a:t>和</a:t>
            </a:r>
            <a:r>
              <a:rPr lang="en-US" altLang="zh-CN" sz="2800" dirty="0">
                <a:latin typeface="+mn-ea"/>
              </a:rPr>
              <a:t>432</a:t>
            </a:r>
            <a:r>
              <a:rPr lang="zh-CN" altLang="en-US" sz="2800" dirty="0">
                <a:latin typeface="+mn-ea"/>
              </a:rPr>
              <a:t>？并说明为什么不能得到或如何得到。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）</a:t>
            </a:r>
            <a:r>
              <a:rPr lang="zh-CN" altLang="en-US" sz="2800" dirty="0">
                <a:latin typeface="+mn-ea"/>
              </a:rPr>
              <a:t>请分析</a:t>
            </a:r>
            <a:r>
              <a:rPr lang="en-US" altLang="zh-CN" sz="2800" dirty="0">
                <a:latin typeface="+mn-ea"/>
              </a:rPr>
              <a:t>1</a:t>
            </a:r>
            <a:r>
              <a:rPr lang="zh-CN" altLang="en-US" sz="2800" dirty="0">
                <a:latin typeface="+mn-ea"/>
              </a:rPr>
              <a:t>、</a:t>
            </a:r>
            <a:r>
              <a:rPr lang="en-US" altLang="zh-CN" sz="2800" dirty="0">
                <a:latin typeface="+mn-ea"/>
              </a:rPr>
              <a:t>2</a:t>
            </a:r>
            <a:r>
              <a:rPr lang="zh-CN" altLang="en-US" sz="2800" dirty="0">
                <a:latin typeface="+mn-ea"/>
              </a:rPr>
              <a:t>、</a:t>
            </a:r>
            <a:r>
              <a:rPr lang="en-US" altLang="zh-CN" sz="2800" dirty="0">
                <a:latin typeface="+mn-ea"/>
              </a:rPr>
              <a:t>3</a:t>
            </a:r>
            <a:r>
              <a:rPr lang="zh-CN" altLang="en-US" sz="2800" dirty="0">
                <a:latin typeface="+mn-ea"/>
              </a:rPr>
              <a:t>、</a:t>
            </a:r>
            <a:r>
              <a:rPr lang="en-US" altLang="zh-CN" sz="2800" dirty="0">
                <a:latin typeface="+mn-ea"/>
              </a:rPr>
              <a:t>4</a:t>
            </a:r>
            <a:r>
              <a:rPr lang="zh-CN" altLang="en-US" sz="2800" dirty="0">
                <a:latin typeface="+mn-ea"/>
              </a:rPr>
              <a:t>的</a:t>
            </a:r>
            <a:r>
              <a:rPr lang="en-US" altLang="zh-CN" sz="2800" dirty="0">
                <a:latin typeface="+mn-ea"/>
              </a:rPr>
              <a:t>24</a:t>
            </a:r>
            <a:r>
              <a:rPr lang="zh-CN" altLang="en-US" sz="2800" dirty="0">
                <a:latin typeface="+mn-ea"/>
              </a:rPr>
              <a:t>种排列中，哪些序列可以通过相应的入出栈得到。</a:t>
            </a:r>
            <a:endParaRPr lang="en-US" altLang="zh-CN" sz="2800" dirty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>
              <a:latin typeface="+mn-ea"/>
            </a:endParaRPr>
          </a:p>
          <a:p>
            <a:pPr>
              <a:buFont typeface="Symbol" panose="05050102010706020507" pitchFamily="18" charset="2"/>
              <a:buNone/>
            </a:pPr>
            <a:endParaRPr lang="zh-CN" altLang="en-US" sz="2800" dirty="0">
              <a:latin typeface="+mn-ea"/>
            </a:endParaRPr>
          </a:p>
        </p:txBody>
      </p:sp>
      <p:sp>
        <p:nvSpPr>
          <p:cNvPr id="68611" name="Rectangle 6">
            <a:extLst>
              <a:ext uri="{FF2B5EF4-FFF2-40B4-BE49-F238E27FC236}">
                <a16:creationId xmlns:a16="http://schemas.microsoft.com/office/drawing/2014/main" id="{2C21EEC9-E54F-4EC5-84D6-78C63E3A0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12A9E3-03C2-0F80-F742-33B189885DA3}"/>
              </a:ext>
            </a:extLst>
          </p:cNvPr>
          <p:cNvSpPr txBox="1"/>
          <p:nvPr/>
        </p:nvSpPr>
        <p:spPr>
          <a:xfrm>
            <a:off x="6948264" y="348746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1324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C7E302-1AC1-61B6-1FF4-EDCDECAB1636}"/>
              </a:ext>
            </a:extLst>
          </p:cNvPr>
          <p:cNvSpPr txBox="1"/>
          <p:nvPr/>
        </p:nvSpPr>
        <p:spPr>
          <a:xfrm>
            <a:off x="5652120" y="436510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432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可以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B918AA-AD0C-F1CC-E6F8-F20E91F131B5}"/>
              </a:ext>
            </a:extLst>
          </p:cNvPr>
          <p:cNvSpPr txBox="1"/>
          <p:nvPr/>
        </p:nvSpPr>
        <p:spPr>
          <a:xfrm>
            <a:off x="1160924" y="5805264"/>
            <a:ext cx="79563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1234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1243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1324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1342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1432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2134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2143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2314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2341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2431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3214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3241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3421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4321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可以，其它不可以。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>
            <a:extLst>
              <a:ext uri="{FF2B5EF4-FFF2-40B4-BE49-F238E27FC236}">
                <a16:creationId xmlns:a16="http://schemas.microsoft.com/office/drawing/2014/main" id="{545F1D7C-0740-4AC3-A418-DCB55D6D1F7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3556" y="1340768"/>
            <a:ext cx="8497887" cy="2520280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>
                <a:latin typeface="+mn-ea"/>
              </a:rPr>
              <a:t>当利用大小为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的数组顺序存储一个栈时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假定用</a:t>
            </a:r>
            <a:r>
              <a:rPr lang="en-US" altLang="zh-CN" dirty="0">
                <a:latin typeface="+mn-ea"/>
              </a:rPr>
              <a:t>top==N</a:t>
            </a:r>
            <a:r>
              <a:rPr lang="zh-CN" altLang="en-US" dirty="0">
                <a:latin typeface="+mn-ea"/>
              </a:rPr>
              <a:t>表示栈空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则向这个栈插入一个元素时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首先应执行</a:t>
            </a:r>
            <a:r>
              <a:rPr lang="en-US" altLang="zh-CN" dirty="0">
                <a:latin typeface="+mn-ea"/>
              </a:rPr>
              <a:t>______</a:t>
            </a:r>
            <a:r>
              <a:rPr lang="zh-CN" altLang="en-US" dirty="0">
                <a:latin typeface="+mn-ea"/>
              </a:rPr>
              <a:t>语句修改</a:t>
            </a:r>
            <a:r>
              <a:rPr lang="en-US" altLang="zh-CN" dirty="0">
                <a:latin typeface="+mn-ea"/>
              </a:rPr>
              <a:t>top</a:t>
            </a:r>
            <a:r>
              <a:rPr lang="zh-CN" altLang="en-US" dirty="0">
                <a:latin typeface="+mn-ea"/>
              </a:rPr>
              <a:t>指针</a:t>
            </a:r>
            <a:r>
              <a:rPr lang="en-US" altLang="zh-CN" dirty="0">
                <a:latin typeface="+mn-ea"/>
              </a:rPr>
              <a:t>.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CN" sz="2800" dirty="0">
                <a:latin typeface="+mn-ea"/>
              </a:rPr>
              <a:t>   </a:t>
            </a:r>
            <a:r>
              <a:rPr lang="en-US" altLang="zh-CN" sz="2800" dirty="0" err="1">
                <a:latin typeface="+mn-ea"/>
              </a:rPr>
              <a:t>A.top</a:t>
            </a:r>
            <a:r>
              <a:rPr lang="en-US" altLang="zh-CN" sz="2800" dirty="0">
                <a:latin typeface="+mn-ea"/>
              </a:rPr>
              <a:t>++                    </a:t>
            </a:r>
            <a:r>
              <a:rPr lang="en-US" altLang="zh-CN" sz="2800" dirty="0" err="1">
                <a:latin typeface="+mn-ea"/>
              </a:rPr>
              <a:t>B.top</a:t>
            </a:r>
            <a:r>
              <a:rPr lang="en-US" altLang="zh-CN" sz="2800" dirty="0">
                <a:latin typeface="+mn-ea"/>
              </a:rPr>
              <a:t>—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en-US" altLang="zh-CN" dirty="0" err="1">
                <a:latin typeface="+mn-ea"/>
              </a:rPr>
              <a:t>C.</a:t>
            </a:r>
            <a:r>
              <a:rPr lang="en-US" altLang="zh-CN" sz="2800" dirty="0" err="1">
                <a:latin typeface="+mn-ea"/>
              </a:rPr>
              <a:t>top</a:t>
            </a:r>
            <a:r>
              <a:rPr lang="en-US" altLang="zh-CN" sz="2800" dirty="0">
                <a:latin typeface="+mn-ea"/>
              </a:rPr>
              <a:t>=0                    </a:t>
            </a:r>
            <a:r>
              <a:rPr lang="en-US" altLang="zh-CN" sz="2800" dirty="0" err="1">
                <a:latin typeface="+mn-ea"/>
              </a:rPr>
              <a:t>D.top</a:t>
            </a:r>
            <a:r>
              <a:rPr lang="en-US" altLang="zh-CN" sz="2800" dirty="0">
                <a:latin typeface="+mn-ea"/>
              </a:rPr>
              <a:t>=N-1</a:t>
            </a:r>
          </a:p>
        </p:txBody>
      </p:sp>
      <p:sp>
        <p:nvSpPr>
          <p:cNvPr id="70659" name="Rectangle 6">
            <a:extLst>
              <a:ext uri="{FF2B5EF4-FFF2-40B4-BE49-F238E27FC236}">
                <a16:creationId xmlns:a16="http://schemas.microsoft.com/office/drawing/2014/main" id="{5A76868E-AD92-42BE-956F-4333607B2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FEC935-0492-97D6-6A62-6082A49F0FB2}"/>
              </a:ext>
            </a:extLst>
          </p:cNvPr>
          <p:cNvSpPr txBox="1"/>
          <p:nvPr/>
        </p:nvSpPr>
        <p:spPr>
          <a:xfrm>
            <a:off x="6516216" y="458112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B</a:t>
            </a:r>
            <a:endParaRPr lang="zh-CN" altLang="en-US" sz="280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>
            <a:extLst>
              <a:ext uri="{FF2B5EF4-FFF2-40B4-BE49-F238E27FC236}">
                <a16:creationId xmlns:a16="http://schemas.microsoft.com/office/drawing/2014/main" id="{5B39D24A-2260-4878-A43E-EF629C67A64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8935" y="1268761"/>
            <a:ext cx="8497888" cy="2664296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、假定利用数组</a:t>
            </a:r>
            <a:r>
              <a:rPr lang="en-US" altLang="zh-CN" dirty="0">
                <a:latin typeface="+mn-ea"/>
              </a:rPr>
              <a:t>a[N]</a:t>
            </a:r>
            <a:r>
              <a:rPr lang="zh-CN" altLang="en-US" dirty="0">
                <a:latin typeface="+mn-ea"/>
              </a:rPr>
              <a:t>顺序存储一个栈，</a:t>
            </a:r>
            <a:r>
              <a:rPr lang="en-US" altLang="zh-CN" dirty="0">
                <a:latin typeface="+mn-ea"/>
              </a:rPr>
              <a:t>top</a:t>
            </a:r>
            <a:r>
              <a:rPr lang="zh-CN" altLang="en-US" dirty="0">
                <a:latin typeface="+mn-ea"/>
              </a:rPr>
              <a:t>表示栈顶指针，</a:t>
            </a:r>
            <a:r>
              <a:rPr lang="en-US" altLang="zh-CN" dirty="0">
                <a:latin typeface="+mn-ea"/>
              </a:rPr>
              <a:t>top==-1</a:t>
            </a:r>
            <a:r>
              <a:rPr lang="zh-CN" altLang="en-US" dirty="0">
                <a:latin typeface="+mn-ea"/>
              </a:rPr>
              <a:t>表示栈空，并已知栈未满，当元素</a:t>
            </a:r>
            <a:r>
              <a:rPr lang="en-US" altLang="zh-CN" dirty="0">
                <a:latin typeface="+mn-ea"/>
              </a:rPr>
              <a:t>X</a:t>
            </a:r>
            <a:r>
              <a:rPr lang="zh-CN" altLang="en-US" dirty="0">
                <a:latin typeface="+mn-ea"/>
              </a:rPr>
              <a:t>进栈是所执行的操作为</a:t>
            </a:r>
            <a:r>
              <a:rPr lang="en-US" altLang="zh-CN" dirty="0">
                <a:latin typeface="+mn-ea"/>
              </a:rPr>
              <a:t>______</a:t>
            </a:r>
            <a:r>
              <a:rPr lang="zh-CN" altLang="en-US" dirty="0">
                <a:latin typeface="+mn-ea"/>
              </a:rPr>
              <a:t>。</a:t>
            </a:r>
          </a:p>
          <a:p>
            <a:pPr marL="457200" lvl="1" indent="0">
              <a:buNone/>
            </a:pP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A.a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[--top]=x           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B.a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[top--]=x</a:t>
            </a:r>
          </a:p>
          <a:p>
            <a:pPr marL="457200" lvl="1" indent="0">
              <a:buNone/>
            </a:pP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C.a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[++top]=x           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D.a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[top++]=x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86C52FAA-3630-4787-9111-98F90B4FD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712E14-2D28-EDFF-93B1-53937DE8CBD7}"/>
              </a:ext>
            </a:extLst>
          </p:cNvPr>
          <p:cNvSpPr txBox="1"/>
          <p:nvPr/>
        </p:nvSpPr>
        <p:spPr>
          <a:xfrm>
            <a:off x="6516216" y="458112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C</a:t>
            </a:r>
            <a:endParaRPr lang="zh-CN" altLang="en-US" sz="280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DB30416-32AC-490B-902E-DD209D821A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124744"/>
            <a:ext cx="5715000" cy="685800"/>
          </a:xfrm>
        </p:spPr>
        <p:txBody>
          <a:bodyPr/>
          <a:lstStyle/>
          <a:p>
            <a:pPr marL="457200" indent="-457200" algn="l" eaLnBrk="1" hangingPunct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构造函数创建顺序栈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7695AB18-D594-4BBF-8B1B-7579C7C62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63852A5A-DD5C-4CC4-AD17-33A41D0FFA2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8</a:t>
            </a:fld>
            <a:endParaRPr lang="en-US" altLang="zh-CN" sz="2400"/>
          </a:p>
        </p:txBody>
      </p:sp>
      <p:grpSp>
        <p:nvGrpSpPr>
          <p:cNvPr id="14342" name="Group 7">
            <a:extLst>
              <a:ext uri="{FF2B5EF4-FFF2-40B4-BE49-F238E27FC236}">
                <a16:creationId xmlns:a16="http://schemas.microsoft.com/office/drawing/2014/main" id="{378BA9FD-8A0A-4A9E-B125-80E2CEB8F437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4267200"/>
            <a:ext cx="2057400" cy="2378075"/>
            <a:chOff x="0" y="0"/>
            <a:chExt cx="1296" cy="1498"/>
          </a:xfrm>
        </p:grpSpPr>
        <p:grpSp>
          <p:nvGrpSpPr>
            <p:cNvPr id="14344" name="Group 8">
              <a:extLst>
                <a:ext uri="{FF2B5EF4-FFF2-40B4-BE49-F238E27FC236}">
                  <a16:creationId xmlns:a16="http://schemas.microsoft.com/office/drawing/2014/main" id="{E8C2EFAE-6ACC-4755-9737-2BA20B2725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960"/>
              <a:ext cx="532" cy="250"/>
              <a:chOff x="0" y="0"/>
              <a:chExt cx="532" cy="250"/>
            </a:xfrm>
          </p:grpSpPr>
          <p:sp>
            <p:nvSpPr>
              <p:cNvPr id="14355" name="Line 31">
                <a:extLst>
                  <a:ext uri="{FF2B5EF4-FFF2-40B4-BE49-F238E27FC236}">
                    <a16:creationId xmlns:a16="http://schemas.microsoft.com/office/drawing/2014/main" id="{2E121F6D-B7B1-43F9-ACAA-52718624F0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" y="134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6" name="Text Box 32">
                <a:extLst>
                  <a:ext uri="{FF2B5EF4-FFF2-40B4-BE49-F238E27FC236}">
                    <a16:creationId xmlns:a16="http://schemas.microsoft.com/office/drawing/2014/main" id="{F255186E-8B59-45C4-ADB4-4333361626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3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top</a:t>
                </a:r>
              </a:p>
            </p:txBody>
          </p:sp>
        </p:grpSp>
        <p:grpSp>
          <p:nvGrpSpPr>
            <p:cNvPr id="14345" name="Group 11">
              <a:extLst>
                <a:ext uri="{FF2B5EF4-FFF2-40B4-BE49-F238E27FC236}">
                  <a16:creationId xmlns:a16="http://schemas.microsoft.com/office/drawing/2014/main" id="{E8A63E2F-3401-4FF6-B8DA-4A8595169F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104"/>
              <a:ext cx="571" cy="250"/>
              <a:chOff x="0" y="0"/>
              <a:chExt cx="571" cy="250"/>
            </a:xfrm>
          </p:grpSpPr>
          <p:sp>
            <p:nvSpPr>
              <p:cNvPr id="14353" name="Line 34">
                <a:extLst>
                  <a:ext uri="{FF2B5EF4-FFF2-40B4-BE49-F238E27FC236}">
                    <a16:creationId xmlns:a16="http://schemas.microsoft.com/office/drawing/2014/main" id="{CFD8B4D9-574C-4087-9F2B-1ED9B65780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44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4" name="Text Box 35">
                <a:extLst>
                  <a:ext uri="{FF2B5EF4-FFF2-40B4-BE49-F238E27FC236}">
                    <a16:creationId xmlns:a16="http://schemas.microsoft.com/office/drawing/2014/main" id="{5A711572-5E8B-4EAE-858B-A067884B1F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base</a:t>
                </a:r>
              </a:p>
            </p:txBody>
          </p:sp>
        </p:grpSp>
        <p:sp>
          <p:nvSpPr>
            <p:cNvPr id="14346" name="Rectangle 36">
              <a:extLst>
                <a:ext uri="{FF2B5EF4-FFF2-40B4-BE49-F238E27FC236}">
                  <a16:creationId xmlns:a16="http://schemas.microsoft.com/office/drawing/2014/main" id="{6846E92D-F1D5-4CDA-9912-40FA9920E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48"/>
              <a:ext cx="613" cy="1207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4347" name="Line 37">
              <a:extLst>
                <a:ext uri="{FF2B5EF4-FFF2-40B4-BE49-F238E27FC236}">
                  <a16:creationId xmlns:a16="http://schemas.microsoft.com/office/drawing/2014/main" id="{FAC31193-5F3B-48F6-BA6D-D4261BB883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019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8" name="Line 38">
              <a:extLst>
                <a:ext uri="{FF2B5EF4-FFF2-40B4-BE49-F238E27FC236}">
                  <a16:creationId xmlns:a16="http://schemas.microsoft.com/office/drawing/2014/main" id="{5002E285-4F00-4C52-96E6-C7035FC71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8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9" name="Line 39">
              <a:extLst>
                <a:ext uri="{FF2B5EF4-FFF2-40B4-BE49-F238E27FC236}">
                  <a16:creationId xmlns:a16="http://schemas.microsoft.com/office/drawing/2014/main" id="{D8C781E1-EE27-4974-AC19-5C3B2A8C7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528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Line 40">
              <a:extLst>
                <a:ext uri="{FF2B5EF4-FFF2-40B4-BE49-F238E27FC236}">
                  <a16:creationId xmlns:a16="http://schemas.microsoft.com/office/drawing/2014/main" id="{BE86FA1E-2A18-498E-AA64-28D8E773C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768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1" name="Text Box 41">
              <a:extLst>
                <a:ext uri="{FF2B5EF4-FFF2-40B4-BE49-F238E27FC236}">
                  <a16:creationId xmlns:a16="http://schemas.microsoft.com/office/drawing/2014/main" id="{12CACBEE-F4E2-40F1-BEDF-6A882AD72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0"/>
              <a:ext cx="31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4352" name="Text Box 42">
              <a:extLst>
                <a:ext uri="{FF2B5EF4-FFF2-40B4-BE49-F238E27FC236}">
                  <a16:creationId xmlns:a16="http://schemas.microsoft.com/office/drawing/2014/main" id="{B463605F-8DE7-490E-8CEF-C2BAF848D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248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 i="0" dirty="0">
                  <a:solidFill>
                    <a:srgbClr val="CC3300"/>
                  </a:solidFill>
                  <a:ea typeface="黑体" panose="02010609060101010101" pitchFamily="49" charset="-122"/>
                </a:rPr>
                <a:t>空栈</a:t>
              </a:r>
            </a:p>
          </p:txBody>
        </p:sp>
      </p:grpSp>
      <p:sp>
        <p:nvSpPr>
          <p:cNvPr id="2" name="Text Box 4">
            <a:extLst>
              <a:ext uri="{FF2B5EF4-FFF2-40B4-BE49-F238E27FC236}">
                <a16:creationId xmlns:a16="http://schemas.microsoft.com/office/drawing/2014/main" id="{0EE5610E-612B-4A65-AF13-CC0120799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3927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顺序栈的主要操作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D81D25-2EC4-6058-0CAB-A66AA523243D}"/>
              </a:ext>
            </a:extLst>
          </p:cNvPr>
          <p:cNvSpPr txBox="1"/>
          <p:nvPr/>
        </p:nvSpPr>
        <p:spPr>
          <a:xfrm>
            <a:off x="622008" y="2026568"/>
            <a:ext cx="791239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// </a:t>
            </a:r>
            <a:r>
              <a:rPr lang="zh-CN" altLang="en-US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构造函数</a:t>
            </a:r>
            <a:endParaRPr lang="zh-CN" altLang="en-US" sz="2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8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cstack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::</a:t>
            </a:r>
            <a:r>
              <a:rPr lang="en-US" altLang="zh-CN" sz="28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cstack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8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8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 : </a:t>
            </a:r>
            <a:r>
              <a:rPr lang="en-US" altLang="zh-CN" sz="28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itop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8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0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), </a:t>
            </a:r>
            <a:r>
              <a:rPr lang="en-US" altLang="zh-CN" sz="28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MaxSize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8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</a:t>
            </a:r>
          </a:p>
          <a:p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8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base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8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new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8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[</a:t>
            </a:r>
            <a:r>
              <a:rPr lang="en-US" altLang="zh-CN" sz="28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MaxSize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];</a:t>
            </a:r>
          </a:p>
          <a:p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</a:t>
            </a: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>
            <a:extLst>
              <a:ext uri="{FF2B5EF4-FFF2-40B4-BE49-F238E27FC236}">
                <a16:creationId xmlns:a16="http://schemas.microsoft.com/office/drawing/2014/main" id="{ADA3667E-DDDF-4E05-BAD8-4FA4AEF4E8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463" y="1268760"/>
            <a:ext cx="8497888" cy="47244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zh-CN" altLang="en-US" dirty="0">
                <a:latin typeface="+mn-ea"/>
              </a:rPr>
              <a:t>判定一个栈</a:t>
            </a:r>
            <a:r>
              <a:rPr lang="en-US" altLang="zh-CN" dirty="0">
                <a:latin typeface="+mn-ea"/>
              </a:rPr>
              <a:t>s</a:t>
            </a:r>
            <a:r>
              <a:rPr lang="zh-CN" altLang="en-US" dirty="0">
                <a:latin typeface="+mn-ea"/>
              </a:rPr>
              <a:t>（最多元素数为</a:t>
            </a:r>
            <a:r>
              <a:rPr lang="en-US" altLang="zh-CN" dirty="0">
                <a:latin typeface="+mn-ea"/>
              </a:rPr>
              <a:t>m0</a:t>
            </a:r>
            <a:r>
              <a:rPr lang="zh-CN" altLang="en-US" dirty="0">
                <a:latin typeface="+mn-ea"/>
              </a:rPr>
              <a:t>）为空的条件</a:t>
            </a:r>
            <a:endParaRPr lang="en-US" altLang="zh-CN" dirty="0">
              <a:latin typeface="+mn-ea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zh-CN" altLang="en-US" dirty="0">
                <a:latin typeface="+mn-ea"/>
              </a:rPr>
              <a:t>是</a:t>
            </a:r>
            <a:r>
              <a:rPr lang="en-US" altLang="zh-CN" dirty="0">
                <a:latin typeface="+mn-ea"/>
              </a:rPr>
              <a:t>____</a:t>
            </a:r>
            <a:r>
              <a:rPr lang="zh-CN" altLang="en-US" dirty="0">
                <a:latin typeface="+mn-ea"/>
              </a:rPr>
              <a:t>，为满的条件是</a:t>
            </a:r>
            <a:r>
              <a:rPr lang="en-US" altLang="zh-CN" dirty="0">
                <a:latin typeface="+mn-ea"/>
              </a:rPr>
              <a:t>_____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dirty="0">
                <a:latin typeface="+mn-ea"/>
              </a:rPr>
              <a:t>   A. s-〉top</a:t>
            </a:r>
            <a:r>
              <a:rPr lang="zh-CN" altLang="en-US" sz="2800" dirty="0">
                <a:latin typeface="+mn-ea"/>
              </a:rPr>
              <a:t>！</a:t>
            </a:r>
            <a:r>
              <a:rPr lang="en-US" altLang="zh-CN" sz="2800" dirty="0">
                <a:latin typeface="+mn-ea"/>
              </a:rPr>
              <a:t>= 0        B. s-〉top==0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   C. </a:t>
            </a:r>
            <a:r>
              <a:rPr lang="en-US" altLang="zh-CN" sz="2800" dirty="0">
                <a:latin typeface="+mn-ea"/>
              </a:rPr>
              <a:t>s-〉top</a:t>
            </a:r>
            <a:r>
              <a:rPr lang="zh-CN" altLang="en-US" sz="2800" dirty="0">
                <a:latin typeface="+mn-ea"/>
              </a:rPr>
              <a:t>！</a:t>
            </a:r>
            <a:r>
              <a:rPr lang="en-US" altLang="zh-CN" sz="2800" dirty="0">
                <a:latin typeface="+mn-ea"/>
              </a:rPr>
              <a:t>= m0       D. s-〉top==m0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   E. </a:t>
            </a:r>
            <a:r>
              <a:rPr lang="en-US" altLang="zh-CN" sz="2800" dirty="0">
                <a:latin typeface="+mn-ea"/>
              </a:rPr>
              <a:t>s-〉top</a:t>
            </a:r>
            <a:r>
              <a:rPr lang="zh-CN" altLang="en-US" sz="2800" dirty="0">
                <a:latin typeface="+mn-ea"/>
              </a:rPr>
              <a:t>！</a:t>
            </a:r>
            <a:r>
              <a:rPr lang="en-US" altLang="zh-CN" sz="2800" dirty="0">
                <a:latin typeface="+mn-ea"/>
              </a:rPr>
              <a:t>= m0-1     F. s-〉top==m0-1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6D6B4D64-C1CE-4B1B-8940-7F4B2DCC4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FF31A3-3971-38BC-81D9-963C65AFA166}"/>
              </a:ext>
            </a:extLst>
          </p:cNvPr>
          <p:cNvSpPr txBox="1"/>
          <p:nvPr/>
        </p:nvSpPr>
        <p:spPr>
          <a:xfrm>
            <a:off x="6516216" y="479715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B</a:t>
            </a:r>
            <a:r>
              <a:rPr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D</a:t>
            </a:r>
            <a:endParaRPr lang="zh-CN" altLang="en-US" sz="280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>
            <a:extLst>
              <a:ext uri="{FF2B5EF4-FFF2-40B4-BE49-F238E27FC236}">
                <a16:creationId xmlns:a16="http://schemas.microsoft.com/office/drawing/2014/main" id="{4106FF2F-3B4D-46EB-8CEB-41CF2423649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317497"/>
            <a:ext cx="8497887" cy="3024336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、假定一个链式栈的栈顶指针用</a:t>
            </a:r>
            <a:r>
              <a:rPr lang="en-US" altLang="zh-CN" dirty="0">
                <a:latin typeface="+mn-ea"/>
              </a:rPr>
              <a:t>top</a:t>
            </a:r>
            <a:r>
              <a:rPr lang="zh-CN" altLang="en-US" dirty="0">
                <a:latin typeface="+mn-ea"/>
              </a:rPr>
              <a:t>表示，每个结点包含</a:t>
            </a:r>
            <a:r>
              <a:rPr lang="en-US" altLang="zh-CN" dirty="0">
                <a:latin typeface="+mn-ea"/>
              </a:rPr>
              <a:t>data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next</a:t>
            </a:r>
            <a:r>
              <a:rPr lang="zh-CN" altLang="en-US" dirty="0">
                <a:latin typeface="+mn-ea"/>
              </a:rPr>
              <a:t>两个域，出栈时所进行的指针操作为</a:t>
            </a:r>
            <a:endParaRPr lang="en-US" altLang="zh-CN" dirty="0">
              <a:latin typeface="+mn-ea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______</a:t>
            </a:r>
            <a:r>
              <a:rPr lang="zh-CN" altLang="en-US" dirty="0">
                <a:latin typeface="+mn-ea"/>
              </a:rPr>
              <a:t>。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A. top-〉next=top         B. top=top-〉data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C. top=top-〉next         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D. top-〉next=top-〉next-&gt;next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215CE273-29EF-461F-9EA3-144960152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38B07C-57D5-5176-EF08-838A2CF0E6BC}"/>
              </a:ext>
            </a:extLst>
          </p:cNvPr>
          <p:cNvSpPr txBox="1"/>
          <p:nvPr/>
        </p:nvSpPr>
        <p:spPr>
          <a:xfrm>
            <a:off x="7308304" y="5017283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C</a:t>
            </a:r>
            <a:endParaRPr lang="zh-CN" altLang="en-US" sz="280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4D11226E-2073-46B5-A9B3-959A12CA6FD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11560" y="1268761"/>
            <a:ext cx="8303840" cy="2952328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zh-CN" dirty="0">
                <a:ea typeface="楷体_GB2312" pitchFamily="1" charset="-122"/>
              </a:rPr>
              <a:t>6</a:t>
            </a:r>
            <a:r>
              <a:rPr lang="zh-CN" altLang="en-US" sz="2800" dirty="0">
                <a:ea typeface="楷体_GB2312" pitchFamily="1" charset="-122"/>
              </a:rPr>
              <a:t>、</a:t>
            </a:r>
            <a:r>
              <a:rPr lang="zh-CN" altLang="en-US" dirty="0">
                <a:latin typeface="+mn-ea"/>
              </a:rPr>
              <a:t>指出下列程序段的功能是什么？</a:t>
            </a:r>
          </a:p>
          <a:p>
            <a:pPr>
              <a:buFont typeface="Symbol" panose="05050102010706020507" pitchFamily="18" charset="2"/>
              <a:buNone/>
            </a:pP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1) void demo1(</a:t>
            </a:r>
            <a:r>
              <a:rPr lang="en-US" altLang="zh-CN" dirty="0" err="1">
                <a:latin typeface="+mn-ea"/>
              </a:rPr>
              <a:t>seqstack</a:t>
            </a:r>
            <a:r>
              <a:rPr lang="en-US" altLang="zh-CN" dirty="0">
                <a:latin typeface="+mn-ea"/>
              </a:rPr>
              <a:t> *s){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zh-CN" dirty="0">
                <a:latin typeface="+mn-ea"/>
              </a:rPr>
              <a:t>      int </a:t>
            </a:r>
            <a:r>
              <a:rPr lang="en-US" altLang="zh-CN" dirty="0" err="1">
                <a:latin typeface="+mn-ea"/>
              </a:rPr>
              <a:t>I;arr</a:t>
            </a:r>
            <a:r>
              <a:rPr lang="en-US" altLang="zh-CN" dirty="0">
                <a:latin typeface="+mn-ea"/>
              </a:rPr>
              <a:t>[64];n=0;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zh-CN" dirty="0">
                <a:latin typeface="+mn-ea"/>
              </a:rPr>
              <a:t>      while (!</a:t>
            </a:r>
            <a:r>
              <a:rPr lang="en-US" altLang="zh-CN" dirty="0" err="1">
                <a:latin typeface="+mn-ea"/>
              </a:rPr>
              <a:t>stackempty</a:t>
            </a:r>
            <a:r>
              <a:rPr lang="en-US" altLang="zh-CN" dirty="0">
                <a:latin typeface="+mn-ea"/>
              </a:rPr>
              <a:t>(s)) </a:t>
            </a:r>
            <a:r>
              <a:rPr lang="en-US" altLang="zh-CN" dirty="0" err="1">
                <a:latin typeface="+mn-ea"/>
              </a:rPr>
              <a:t>arr</a:t>
            </a:r>
            <a:r>
              <a:rPr lang="en-US" altLang="zh-CN" dirty="0">
                <a:latin typeface="+mn-ea"/>
              </a:rPr>
              <a:t>[n++]=pop(s);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zh-CN" dirty="0">
                <a:latin typeface="+mn-ea"/>
              </a:rPr>
              <a:t>      for(I=0;I&lt;</a:t>
            </a:r>
            <a:r>
              <a:rPr lang="en-US" altLang="zh-CN" dirty="0" err="1">
                <a:latin typeface="+mn-ea"/>
              </a:rPr>
              <a:t>n;I</a:t>
            </a:r>
            <a:r>
              <a:rPr lang="en-US" altLang="zh-CN" dirty="0">
                <a:latin typeface="+mn-ea"/>
              </a:rPr>
              <a:t>++) push(</a:t>
            </a:r>
            <a:r>
              <a:rPr lang="en-US" altLang="zh-CN" dirty="0" err="1">
                <a:latin typeface="+mn-ea"/>
              </a:rPr>
              <a:t>s,arr</a:t>
            </a:r>
            <a:r>
              <a:rPr lang="en-US" altLang="zh-CN" dirty="0">
                <a:latin typeface="+mn-ea"/>
              </a:rPr>
              <a:t>[I]);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zh-CN" dirty="0">
                <a:latin typeface="+mn-ea"/>
              </a:rPr>
              <a:t>    }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DB1F1C16-AD86-4DDA-AB70-B6C3F25E8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40666C-13B2-0861-70F4-C3924CAA764E}"/>
              </a:ext>
            </a:extLst>
          </p:cNvPr>
          <p:cNvSpPr txBox="1"/>
          <p:nvPr/>
        </p:nvSpPr>
        <p:spPr>
          <a:xfrm>
            <a:off x="6660232" y="4797152"/>
            <a:ext cx="2255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s</a:t>
            </a:r>
            <a:r>
              <a:rPr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栈内容颠倒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2E14469D-8831-4592-919F-0E27F9D8C61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74066" y="1196753"/>
            <a:ext cx="8077200" cy="4392488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zh-CN" sz="2800" dirty="0">
                <a:ea typeface="楷体_GB2312" pitchFamily="1" charset="-122"/>
              </a:rPr>
              <a:t> </a:t>
            </a:r>
            <a:r>
              <a:rPr lang="en-US" altLang="zh-CN" dirty="0">
                <a:latin typeface="+mn-ea"/>
              </a:rPr>
              <a:t>2) void demo2(</a:t>
            </a:r>
            <a:r>
              <a:rPr lang="en-US" altLang="zh-CN" dirty="0" err="1">
                <a:latin typeface="+mn-ea"/>
              </a:rPr>
              <a:t>seqstack</a:t>
            </a:r>
            <a:r>
              <a:rPr lang="en-US" altLang="zh-CN" dirty="0">
                <a:latin typeface="+mn-ea"/>
              </a:rPr>
              <a:t> *</a:t>
            </a:r>
            <a:r>
              <a:rPr lang="en-US" altLang="zh-CN" dirty="0" err="1">
                <a:latin typeface="+mn-ea"/>
              </a:rPr>
              <a:t>s,int</a:t>
            </a:r>
            <a:r>
              <a:rPr lang="en-US" altLang="zh-CN" dirty="0">
                <a:latin typeface="+mn-ea"/>
              </a:rPr>
              <a:t> m){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zh-CN" dirty="0">
                <a:latin typeface="+mn-ea"/>
              </a:rPr>
              <a:t>        </a:t>
            </a:r>
            <a:r>
              <a:rPr lang="en-US" altLang="zh-CN" dirty="0" err="1">
                <a:latin typeface="+mn-ea"/>
              </a:rPr>
              <a:t>seqstack</a:t>
            </a:r>
            <a:r>
              <a:rPr lang="en-US" altLang="zh-CN" dirty="0">
                <a:latin typeface="+mn-ea"/>
              </a:rPr>
              <a:t> t; int 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;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zh-CN" sz="2800" dirty="0">
                <a:latin typeface="+mn-ea"/>
              </a:rPr>
              <a:t>        while(! </a:t>
            </a:r>
            <a:r>
              <a:rPr lang="en-US" altLang="zh-CN" sz="2800" dirty="0" err="1">
                <a:latin typeface="+mn-ea"/>
              </a:rPr>
              <a:t>Stackempty</a:t>
            </a:r>
            <a:r>
              <a:rPr lang="en-US" altLang="zh-CN" sz="2800" dirty="0">
                <a:latin typeface="+mn-ea"/>
              </a:rPr>
              <a:t>(s))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+mn-ea"/>
              </a:rPr>
              <a:t>        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if((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=pop(s))!=m) push(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t,i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     while(! 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Stackempty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(t))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=pop(t);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       push(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s,i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   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1153D3A6-07A0-48A5-9AD8-0D10925D6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092CDF-E48D-0726-FF1F-C202DEF82BA4}"/>
              </a:ext>
            </a:extLst>
          </p:cNvPr>
          <p:cNvSpPr txBox="1"/>
          <p:nvPr/>
        </p:nvSpPr>
        <p:spPr>
          <a:xfrm>
            <a:off x="4762500" y="4797152"/>
            <a:ext cx="33843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栈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s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中不等于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m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的压入栈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t,  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从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t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栈导入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s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栈。即删除了数字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m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>
            <a:extLst>
              <a:ext uri="{FF2B5EF4-FFF2-40B4-BE49-F238E27FC236}">
                <a16:creationId xmlns:a16="http://schemas.microsoft.com/office/drawing/2014/main" id="{B7895EA3-D1DC-4B30-92A5-EA7487DBDB5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87453" y="1229945"/>
            <a:ext cx="8497888" cy="22320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7</a:t>
            </a:r>
            <a:r>
              <a:rPr lang="zh-CN" altLang="en-US" dirty="0">
                <a:latin typeface="+mn-ea"/>
              </a:rPr>
              <a:t>、有字符串次序为</a:t>
            </a:r>
            <a:r>
              <a:rPr lang="en-US" altLang="zh-CN" dirty="0">
                <a:latin typeface="+mn-ea"/>
              </a:rPr>
              <a:t>-3*-y-a/y^2,</a:t>
            </a:r>
            <a:r>
              <a:rPr lang="zh-CN" altLang="en-US" dirty="0">
                <a:latin typeface="+mn-ea"/>
              </a:rPr>
              <a:t>试利用栈排出将次序改变为</a:t>
            </a:r>
            <a:r>
              <a:rPr lang="en-US" altLang="zh-CN" dirty="0">
                <a:latin typeface="+mn-ea"/>
              </a:rPr>
              <a:t>3y-*ay^2/--</a:t>
            </a:r>
            <a:r>
              <a:rPr lang="zh-CN" altLang="en-US" dirty="0">
                <a:latin typeface="+mn-ea"/>
              </a:rPr>
              <a:t>的操作步骤。（假设用</a:t>
            </a:r>
            <a:r>
              <a:rPr lang="en-US" altLang="zh-CN" dirty="0">
                <a:latin typeface="+mn-ea"/>
              </a:rPr>
              <a:t>x</a:t>
            </a:r>
            <a:r>
              <a:rPr lang="zh-CN" altLang="en-US" dirty="0">
                <a:latin typeface="+mn-ea"/>
              </a:rPr>
              <a:t>代表扫描该字符串顺序取一字符进栈的操作，用</a:t>
            </a:r>
            <a:r>
              <a:rPr lang="en-US" altLang="zh-CN" dirty="0">
                <a:latin typeface="+mn-ea"/>
              </a:rPr>
              <a:t>s</a:t>
            </a:r>
            <a:r>
              <a:rPr lang="zh-CN" altLang="en-US" dirty="0">
                <a:latin typeface="+mn-ea"/>
              </a:rPr>
              <a:t>代表从栈中取出一个字符到新字符串尾的出栈操作），如</a:t>
            </a:r>
            <a:r>
              <a:rPr lang="en-US" altLang="zh-CN" dirty="0" err="1">
                <a:latin typeface="+mn-ea"/>
              </a:rPr>
              <a:t>abc</a:t>
            </a:r>
            <a:r>
              <a:rPr lang="zh-CN" altLang="en-US" dirty="0">
                <a:latin typeface="+mn-ea"/>
              </a:rPr>
              <a:t>变为</a:t>
            </a:r>
            <a:r>
              <a:rPr lang="en-US" altLang="zh-CN" dirty="0" err="1">
                <a:latin typeface="+mn-ea"/>
              </a:rPr>
              <a:t>bca</a:t>
            </a:r>
            <a:r>
              <a:rPr lang="zh-CN" altLang="en-US" dirty="0">
                <a:latin typeface="+mn-ea"/>
              </a:rPr>
              <a:t>，则操作步骤为</a:t>
            </a:r>
            <a:r>
              <a:rPr lang="en-US" altLang="zh-CN" dirty="0" err="1">
                <a:latin typeface="+mn-ea"/>
              </a:rPr>
              <a:t>xxsxss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932806B6-4192-4B6E-9946-0879D9031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42DB36-5B86-A48F-D2FB-1B19265E3871}"/>
              </a:ext>
            </a:extLst>
          </p:cNvPr>
          <p:cNvSpPr txBox="1"/>
          <p:nvPr/>
        </p:nvSpPr>
        <p:spPr>
          <a:xfrm>
            <a:off x="4355976" y="4869160"/>
            <a:ext cx="43924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xxsxxxsssxxsxxsxsxssss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571B0295-99A8-4C8E-87FB-D1CB8E30882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04825" y="1268761"/>
            <a:ext cx="8515350" cy="3744416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zh-CN" sz="2800" dirty="0">
                <a:ea typeface="楷体_GB2312" pitchFamily="1" charset="-122"/>
              </a:rPr>
              <a:t>8</a:t>
            </a:r>
            <a:r>
              <a:rPr lang="zh-CN" altLang="en-US" sz="2800" dirty="0">
                <a:ea typeface="楷体_GB2312" pitchFamily="1" charset="-122"/>
              </a:rPr>
              <a:t>、循环队列的优点是什么？如何判断它的空和满？</a:t>
            </a:r>
            <a:endParaRPr lang="en-US" altLang="zh-CN" sz="2800" dirty="0">
              <a:ea typeface="楷体_GB2312" pitchFamily="1" charset="-122"/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zh-CN" dirty="0">
              <a:ea typeface="楷体_GB2312" pitchFamily="1" charset="-122"/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zh-CN" sz="2800" dirty="0">
              <a:ea typeface="楷体_GB2312" pitchFamily="1" charset="-122"/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zh-CN" dirty="0">
              <a:ea typeface="楷体_GB2312" pitchFamily="1" charset="-122"/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zh-CN" sz="2800" dirty="0">
              <a:ea typeface="楷体_GB2312" pitchFamily="1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ea typeface="楷体_GB2312" pitchFamily="1" charset="-122"/>
              </a:rPr>
              <a:t>9</a:t>
            </a:r>
            <a:r>
              <a:rPr lang="zh-CN" altLang="en-US" sz="2800" dirty="0">
                <a:ea typeface="楷体_GB2312" pitchFamily="1" charset="-122"/>
              </a:rPr>
              <a:t>、设长度为</a:t>
            </a:r>
            <a:r>
              <a:rPr lang="en-US" altLang="zh-CN" sz="2800" dirty="0">
                <a:ea typeface="楷体_GB2312" pitchFamily="1" charset="-122"/>
              </a:rPr>
              <a:t>n</a:t>
            </a:r>
            <a:r>
              <a:rPr lang="zh-CN" altLang="en-US" sz="2800" dirty="0">
                <a:ea typeface="楷体_GB2312" pitchFamily="1" charset="-122"/>
              </a:rPr>
              <a:t>的链队列用单循环链表表示，若只设头指针，则怎样进行入队和出队操作；若只设尾指针呢？</a:t>
            </a:r>
            <a:endParaRPr lang="en-US" altLang="zh-CN" sz="2800" dirty="0">
              <a:ea typeface="楷体_GB2312" pitchFamily="1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>
              <a:ea typeface="楷体_GB2312" pitchFamily="1" charset="-122"/>
            </a:endParaRPr>
          </a:p>
          <a:p>
            <a:pPr>
              <a:buFont typeface="Symbol" panose="05050102010706020507" pitchFamily="18" charset="2"/>
              <a:buNone/>
            </a:pPr>
            <a:endParaRPr lang="zh-CN" altLang="en-US" sz="28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A67551DD-C4EC-46A8-A67E-3C5B92DCD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A7B0A8-2A15-3C64-48C6-F49FCB70F47E}"/>
              </a:ext>
            </a:extLst>
          </p:cNvPr>
          <p:cNvSpPr txBox="1"/>
          <p:nvPr/>
        </p:nvSpPr>
        <p:spPr>
          <a:xfrm>
            <a:off x="1835696" y="1916832"/>
            <a:ext cx="665946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避免顺序队列的假上溢，利用空间。满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: (rear+1)% n = front,  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空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: front = rear 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。其中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n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表示最大容量。</a:t>
            </a:r>
            <a:endParaRPr lang="en-US" altLang="zh-CN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2B6FC4-74AB-6CCC-2FB5-E185FEB161AC}"/>
              </a:ext>
            </a:extLst>
          </p:cNvPr>
          <p:cNvSpPr txBox="1"/>
          <p:nvPr/>
        </p:nvSpPr>
        <p:spPr>
          <a:xfrm>
            <a:off x="3926405" y="4797152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只有头指针，出队简单，入队需要遍历到尾。只设尾指针，两个都是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O(1)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>
            <a:extLst>
              <a:ext uri="{FF2B5EF4-FFF2-40B4-BE49-F238E27FC236}">
                <a16:creationId xmlns:a16="http://schemas.microsoft.com/office/drawing/2014/main" id="{5EFCF5AE-2837-468A-945D-ABC89054B2E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3556" y="1268761"/>
            <a:ext cx="8497888" cy="475252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10</a:t>
            </a:r>
            <a:r>
              <a:rPr lang="zh-CN" altLang="en-US" dirty="0">
                <a:latin typeface="+mn-ea"/>
              </a:rPr>
              <a:t>、假设</a:t>
            </a:r>
            <a:r>
              <a:rPr lang="en-US" altLang="zh-CN" dirty="0">
                <a:latin typeface="+mn-ea"/>
              </a:rPr>
              <a:t>Q[11](</a:t>
            </a:r>
            <a:r>
              <a:rPr lang="zh-CN" altLang="en-US" dirty="0">
                <a:latin typeface="+mn-ea"/>
              </a:rPr>
              <a:t>下标为从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到</a:t>
            </a:r>
            <a:r>
              <a:rPr lang="en-US" altLang="zh-CN" dirty="0">
                <a:latin typeface="+mn-ea"/>
              </a:rPr>
              <a:t>10)</a:t>
            </a:r>
            <a:r>
              <a:rPr lang="zh-CN" altLang="en-US" dirty="0">
                <a:latin typeface="+mn-ea"/>
              </a:rPr>
              <a:t>是一个循环队列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初始状态为</a:t>
            </a:r>
            <a:r>
              <a:rPr lang="en-US" altLang="zh-CN" dirty="0">
                <a:latin typeface="+mn-ea"/>
              </a:rPr>
              <a:t>front=rear=0;</a:t>
            </a:r>
            <a:r>
              <a:rPr lang="zh-CN" altLang="en-US" dirty="0">
                <a:latin typeface="+mn-ea"/>
              </a:rPr>
              <a:t>画出分别做完下列操作后队列的头尾指针的装填变化情况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若不能入队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请指出其元素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说明理由</a:t>
            </a:r>
            <a:r>
              <a:rPr lang="en-US" altLang="zh-CN" dirty="0">
                <a:latin typeface="+mn-ea"/>
              </a:rPr>
              <a:t>..(</a:t>
            </a:r>
            <a:r>
              <a:rPr lang="zh-CN" altLang="en-US" dirty="0">
                <a:latin typeface="+mn-ea"/>
              </a:rPr>
              <a:t>采用</a:t>
            </a:r>
            <a:r>
              <a:rPr lang="zh-CN" altLang="en-US" dirty="0">
                <a:solidFill>
                  <a:srgbClr val="FF0066"/>
                </a:solidFill>
                <a:latin typeface="+mn-ea"/>
              </a:rPr>
              <a:t>少用一个元素空间</a:t>
            </a:r>
            <a:r>
              <a:rPr lang="zh-CN" altLang="en-US" dirty="0">
                <a:latin typeface="+mn-ea"/>
              </a:rPr>
              <a:t>的方式</a:t>
            </a:r>
            <a:r>
              <a:rPr lang="en-US" altLang="zh-CN" dirty="0">
                <a:latin typeface="+mn-ea"/>
              </a:rPr>
              <a:t>)</a:t>
            </a:r>
          </a:p>
          <a:p>
            <a:pPr marL="471487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）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d,e,b,g,h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入队</a:t>
            </a:r>
          </a:p>
          <a:p>
            <a:pPr marL="471487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）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d,e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出队</a:t>
            </a:r>
          </a:p>
          <a:p>
            <a:pPr marL="471487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）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i,j,k,l,m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入队</a:t>
            </a:r>
          </a:p>
          <a:p>
            <a:pPr marL="471487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）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b 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出队</a:t>
            </a:r>
          </a:p>
          <a:p>
            <a:pPr marL="471487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5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）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n,o,p,q,r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入队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59BAAB1C-FFAE-4D92-9949-094E585FF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4FADAE-12AE-0AE9-306B-41DD963D0C43}"/>
              </a:ext>
            </a:extLst>
          </p:cNvPr>
          <p:cNvSpPr txBox="1"/>
          <p:nvPr/>
        </p:nvSpPr>
        <p:spPr>
          <a:xfrm>
            <a:off x="6328182" y="5544235"/>
            <a:ext cx="27102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过程略。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q,r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不能入队。队满。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>
            <a:extLst>
              <a:ext uri="{FF2B5EF4-FFF2-40B4-BE49-F238E27FC236}">
                <a16:creationId xmlns:a16="http://schemas.microsoft.com/office/drawing/2014/main" id="{69E87010-9A6C-4C39-9C89-CA57AF19C9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3556" y="1196752"/>
            <a:ext cx="8497888" cy="3024336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11</a:t>
            </a:r>
            <a:r>
              <a:rPr lang="zh-CN" altLang="en-US" dirty="0">
                <a:latin typeface="+mn-ea"/>
              </a:rPr>
              <a:t>、一个队列的入队序列是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，则队列的输出序列是</a:t>
            </a:r>
            <a:r>
              <a:rPr lang="en-US" altLang="zh-CN" dirty="0">
                <a:latin typeface="+mn-ea"/>
              </a:rPr>
              <a:t>_______</a:t>
            </a:r>
            <a:r>
              <a:rPr lang="zh-CN" altLang="en-US" dirty="0">
                <a:latin typeface="+mn-ea"/>
              </a:rPr>
              <a:t>。</a:t>
            </a:r>
          </a:p>
          <a:p>
            <a:pPr marL="457200" lvl="1" indent="0">
              <a:buNone/>
            </a:pP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A. 4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1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 B. 1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4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 C. 1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2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 D. 3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1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1C1C6E64-1F3E-4040-9229-75CD48BC6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BCD1C8-5396-3C5F-A86C-865AF261D28A}"/>
              </a:ext>
            </a:extLst>
          </p:cNvPr>
          <p:cNvSpPr txBox="1"/>
          <p:nvPr/>
        </p:nvSpPr>
        <p:spPr>
          <a:xfrm>
            <a:off x="5940152" y="4707141"/>
            <a:ext cx="4320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B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>
            <a:extLst>
              <a:ext uri="{FF2B5EF4-FFF2-40B4-BE49-F238E27FC236}">
                <a16:creationId xmlns:a16="http://schemas.microsoft.com/office/drawing/2014/main" id="{48A1EB22-A316-4304-B301-B574802BF8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3556" y="1340768"/>
            <a:ext cx="8497887" cy="3384376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12</a:t>
            </a:r>
            <a:r>
              <a:rPr lang="zh-CN" altLang="en-US" dirty="0">
                <a:latin typeface="+mn-ea"/>
              </a:rPr>
              <a:t>、循环队列用数组</a:t>
            </a:r>
            <a:r>
              <a:rPr lang="en-US" altLang="zh-CN" dirty="0">
                <a:latin typeface="+mn-ea"/>
              </a:rPr>
              <a:t>a[m]</a:t>
            </a:r>
            <a:r>
              <a:rPr lang="zh-CN" altLang="en-US" dirty="0">
                <a:latin typeface="+mn-ea"/>
              </a:rPr>
              <a:t>存放其元素值，已知其头尾指针分别用</a:t>
            </a:r>
            <a:r>
              <a:rPr lang="en-US" altLang="zh-CN" dirty="0">
                <a:latin typeface="+mn-ea"/>
              </a:rPr>
              <a:t>front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rear</a:t>
            </a:r>
            <a:r>
              <a:rPr lang="zh-CN" altLang="en-US" dirty="0">
                <a:latin typeface="+mn-ea"/>
              </a:rPr>
              <a:t>表示，则队列中的元素个数为</a:t>
            </a:r>
            <a:r>
              <a:rPr lang="en-US" altLang="zh-CN" dirty="0">
                <a:latin typeface="+mn-ea"/>
              </a:rPr>
              <a:t>_______</a:t>
            </a:r>
            <a:r>
              <a:rPr lang="zh-CN" altLang="en-US" dirty="0">
                <a:latin typeface="+mn-ea"/>
              </a:rPr>
              <a:t>。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A.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rear-front+m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）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%m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B. rear-front+1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C. rear-front-1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D. rear-front</a:t>
            </a:r>
          </a:p>
          <a:p>
            <a:pPr marL="990600" lvl="1" indent="-533400">
              <a:buFont typeface="Symbol" panose="05050102010706020507" pitchFamily="18" charset="2"/>
              <a:buNone/>
            </a:pPr>
            <a:endParaRPr lang="en-US" altLang="zh-CN" dirty="0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3788D8D2-A38E-45D4-A935-3B45EA3E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346046-0556-56D6-69E3-8C4E1DC6344F}"/>
              </a:ext>
            </a:extLst>
          </p:cNvPr>
          <p:cNvSpPr txBox="1"/>
          <p:nvPr/>
        </p:nvSpPr>
        <p:spPr>
          <a:xfrm>
            <a:off x="6012160" y="5255622"/>
            <a:ext cx="5760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A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>
            <a:extLst>
              <a:ext uri="{FF2B5EF4-FFF2-40B4-BE49-F238E27FC236}">
                <a16:creationId xmlns:a16="http://schemas.microsoft.com/office/drawing/2014/main" id="{A2CA491D-3A06-49D8-9878-E5CC2A0EF6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196752"/>
            <a:ext cx="8497888" cy="3456384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13</a:t>
            </a:r>
            <a:r>
              <a:rPr lang="zh-CN" altLang="en-US" dirty="0">
                <a:latin typeface="+mn-ea"/>
              </a:rPr>
              <a:t>、假定一个链队列的队首和队尾指针分别用</a:t>
            </a:r>
            <a:r>
              <a:rPr lang="en-US" altLang="zh-CN" dirty="0">
                <a:latin typeface="+mn-ea"/>
              </a:rPr>
              <a:t>front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rear</a:t>
            </a:r>
            <a:r>
              <a:rPr lang="zh-CN" altLang="en-US" dirty="0">
                <a:latin typeface="+mn-ea"/>
              </a:rPr>
              <a:t>表示，每个结点包含</a:t>
            </a:r>
            <a:r>
              <a:rPr lang="en-US" altLang="zh-CN" dirty="0">
                <a:latin typeface="+mn-ea"/>
              </a:rPr>
              <a:t>data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next</a:t>
            </a:r>
            <a:r>
              <a:rPr lang="zh-CN" altLang="en-US" dirty="0">
                <a:latin typeface="+mn-ea"/>
              </a:rPr>
              <a:t>两个域，出队时所进行的指针操作为</a:t>
            </a:r>
            <a:r>
              <a:rPr lang="en-US" altLang="zh-CN" dirty="0">
                <a:latin typeface="+mn-ea"/>
              </a:rPr>
              <a:t>_____</a:t>
            </a:r>
            <a:r>
              <a:rPr lang="zh-CN" altLang="en-US" dirty="0">
                <a:latin typeface="+mn-ea"/>
              </a:rPr>
              <a:t>。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A. front=front-〉date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B. front=front-〉next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C. rear=rear-〉next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D. rear=rear-〉date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C30B0B0D-D51E-4D6A-A261-4F6070E10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3E50DC-D908-C96A-85AF-47F08A503B4D}"/>
              </a:ext>
            </a:extLst>
          </p:cNvPr>
          <p:cNvSpPr txBox="1"/>
          <p:nvPr/>
        </p:nvSpPr>
        <p:spPr>
          <a:xfrm>
            <a:off x="6012160" y="5255622"/>
            <a:ext cx="5760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B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6436B5B-74D9-411C-A1F7-8E0B131ACC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41689" y="1062295"/>
            <a:ext cx="5715000" cy="685800"/>
          </a:xfrm>
        </p:spPr>
        <p:txBody>
          <a:bodyPr/>
          <a:lstStyle/>
          <a:p>
            <a:pPr marL="457200" indent="-457200" algn="l" eaLnBrk="1" hangingPunct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入栈（插入新元素）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5BE6E9B0-B26E-4F49-AB04-1E93D1906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5C824AE3-9C34-4A10-AD9E-DF5D14E5BBE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9</a:t>
            </a:fld>
            <a:endParaRPr lang="en-US" altLang="zh-CN" sz="2400"/>
          </a:p>
        </p:txBody>
      </p:sp>
      <p:grpSp>
        <p:nvGrpSpPr>
          <p:cNvPr id="16406" name="Group 8">
            <a:extLst>
              <a:ext uri="{FF2B5EF4-FFF2-40B4-BE49-F238E27FC236}">
                <a16:creationId xmlns:a16="http://schemas.microsoft.com/office/drawing/2014/main" id="{DEB010A4-23AE-402E-A356-854F3C0AFFB0}"/>
              </a:ext>
            </a:extLst>
          </p:cNvPr>
          <p:cNvGrpSpPr>
            <a:grpSpLocks/>
          </p:cNvGrpSpPr>
          <p:nvPr/>
        </p:nvGrpSpPr>
        <p:grpSpPr bwMode="auto">
          <a:xfrm>
            <a:off x="6795641" y="4857552"/>
            <a:ext cx="831850" cy="400050"/>
            <a:chOff x="14" y="201"/>
            <a:chExt cx="524" cy="252"/>
          </a:xfrm>
        </p:grpSpPr>
        <p:sp>
          <p:nvSpPr>
            <p:cNvPr id="16417" name="Line 8">
              <a:extLst>
                <a:ext uri="{FF2B5EF4-FFF2-40B4-BE49-F238E27FC236}">
                  <a16:creationId xmlns:a16="http://schemas.microsoft.com/office/drawing/2014/main" id="{04039A91-D130-4216-AF95-10623AF41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" y="335"/>
              <a:ext cx="1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8" name="Text Box 9">
              <a:extLst>
                <a:ext uri="{FF2B5EF4-FFF2-40B4-BE49-F238E27FC236}">
                  <a16:creationId xmlns:a16="http://schemas.microsoft.com/office/drawing/2014/main" id="{1F556F8A-6298-40B7-89B7-9B2D827D1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" y="201"/>
              <a:ext cx="32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top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115B080F-6E5F-5B31-64AB-0B7566E3F05D}"/>
              </a:ext>
            </a:extLst>
          </p:cNvPr>
          <p:cNvGrpSpPr/>
          <p:nvPr/>
        </p:nvGrpSpPr>
        <p:grpSpPr>
          <a:xfrm>
            <a:off x="6665466" y="4039632"/>
            <a:ext cx="2039958" cy="2329857"/>
            <a:chOff x="6981457" y="1625922"/>
            <a:chExt cx="2039958" cy="2329857"/>
          </a:xfrm>
        </p:grpSpPr>
        <p:grpSp>
          <p:nvGrpSpPr>
            <p:cNvPr id="16407" name="Group 11">
              <a:extLst>
                <a:ext uri="{FF2B5EF4-FFF2-40B4-BE49-F238E27FC236}">
                  <a16:creationId xmlns:a16="http://schemas.microsoft.com/office/drawing/2014/main" id="{7ACF6A35-4486-47C1-82B2-0846A7593A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81457" y="3098935"/>
              <a:ext cx="906463" cy="396875"/>
              <a:chOff x="0" y="0"/>
              <a:chExt cx="571" cy="250"/>
            </a:xfrm>
          </p:grpSpPr>
          <p:sp>
            <p:nvSpPr>
              <p:cNvPr id="16415" name="Line 11">
                <a:extLst>
                  <a:ext uri="{FF2B5EF4-FFF2-40B4-BE49-F238E27FC236}">
                    <a16:creationId xmlns:a16="http://schemas.microsoft.com/office/drawing/2014/main" id="{24760266-3A3C-4FDA-BB86-DF02AC53C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44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6" name="Text Box 12">
                <a:extLst>
                  <a:ext uri="{FF2B5EF4-FFF2-40B4-BE49-F238E27FC236}">
                    <a16:creationId xmlns:a16="http://schemas.microsoft.com/office/drawing/2014/main" id="{954C1B8F-F35A-445D-80A3-DF50CFC223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base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BCEE7C7-4EDF-F0BE-8D7E-7D05F120130E}"/>
                </a:ext>
              </a:extLst>
            </p:cNvPr>
            <p:cNvGrpSpPr/>
            <p:nvPr/>
          </p:nvGrpSpPr>
          <p:grpSpPr>
            <a:xfrm>
              <a:off x="7941469" y="1625922"/>
              <a:ext cx="973138" cy="1916113"/>
              <a:chOff x="7924800" y="4343400"/>
              <a:chExt cx="973138" cy="1916113"/>
            </a:xfrm>
          </p:grpSpPr>
          <p:sp>
            <p:nvSpPr>
              <p:cNvPr id="16408" name="Rectangle 14">
                <a:extLst>
                  <a:ext uri="{FF2B5EF4-FFF2-40B4-BE49-F238E27FC236}">
                    <a16:creationId xmlns:a16="http://schemas.microsoft.com/office/drawing/2014/main" id="{EF1E4F89-CA74-43AF-AB1A-C6A1A6756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4800" y="4343400"/>
                <a:ext cx="973138" cy="1916113"/>
              </a:xfrm>
              <a:prstGeom prst="rect">
                <a:avLst/>
              </a:prstGeom>
              <a:solidFill>
                <a:srgbClr val="FFCC99"/>
              </a:solidFill>
              <a:ln w="28575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09" name="Line 16">
                <a:extLst>
                  <a:ext uri="{FF2B5EF4-FFF2-40B4-BE49-F238E27FC236}">
                    <a16:creationId xmlns:a16="http://schemas.microsoft.com/office/drawing/2014/main" id="{171E8FD9-8C45-4DC5-84AB-00F49EB62D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884863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0" name="Line 17">
                <a:extLst>
                  <a:ext uri="{FF2B5EF4-FFF2-40B4-BE49-F238E27FC236}">
                    <a16:creationId xmlns:a16="http://schemas.microsoft.com/office/drawing/2014/main" id="{8F042D0E-9E07-4F71-95F0-40E74C7C3D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4724400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1" name="Line 18">
                <a:extLst>
                  <a:ext uri="{FF2B5EF4-FFF2-40B4-BE49-F238E27FC236}">
                    <a16:creationId xmlns:a16="http://schemas.microsoft.com/office/drawing/2014/main" id="{03EBC8FB-2F58-4E4F-BDE0-223648B7D6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105400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2" name="Line 19">
                <a:extLst>
                  <a:ext uri="{FF2B5EF4-FFF2-40B4-BE49-F238E27FC236}">
                    <a16:creationId xmlns:a16="http://schemas.microsoft.com/office/drawing/2014/main" id="{9D20359B-61B2-4166-ACBA-243A595639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486400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413" name="Text Box 20">
              <a:extLst>
                <a:ext uri="{FF2B5EF4-FFF2-40B4-BE49-F238E27FC236}">
                  <a16:creationId xmlns:a16="http://schemas.microsoft.com/office/drawing/2014/main" id="{422E00EF-A616-4E17-AF8C-426ED97E2A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1338" y="1922192"/>
              <a:ext cx="501650" cy="160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 </a:t>
              </a:r>
            </a:p>
          </p:txBody>
        </p:sp>
        <p:sp>
          <p:nvSpPr>
            <p:cNvPr id="16414" name="Text Box 21">
              <a:extLst>
                <a:ext uri="{FF2B5EF4-FFF2-40B4-BE49-F238E27FC236}">
                  <a16:creationId xmlns:a16="http://schemas.microsoft.com/office/drawing/2014/main" id="{CF5316AA-00D1-4094-B7C7-A7195FE24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8415" y="3558904"/>
              <a:ext cx="1143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0" dirty="0">
                  <a:solidFill>
                    <a:srgbClr val="CC3300"/>
                  </a:solidFill>
                  <a:ea typeface="黑体" panose="02010609060101010101" pitchFamily="49" charset="-122"/>
                </a:rPr>
                <a:t>e</a:t>
              </a:r>
              <a:r>
                <a:rPr lang="zh-CN" altLang="en-US" sz="2000" b="1" i="0" dirty="0">
                  <a:solidFill>
                    <a:srgbClr val="CC3300"/>
                  </a:solidFill>
                  <a:ea typeface="黑体" panose="02010609060101010101" pitchFamily="49" charset="-122"/>
                </a:rPr>
                <a:t>入栈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77BE6C2-F0C9-CFF9-8F36-69C52C016097}"/>
              </a:ext>
            </a:extLst>
          </p:cNvPr>
          <p:cNvSpPr txBox="1"/>
          <p:nvPr/>
        </p:nvSpPr>
        <p:spPr>
          <a:xfrm>
            <a:off x="7863408" y="4725146"/>
            <a:ext cx="46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</a:rPr>
              <a:t>e</a:t>
            </a:r>
            <a:endParaRPr lang="zh-CN" altLang="en-US" sz="2800" b="0" i="0" dirty="0">
              <a:solidFill>
                <a:srgbClr val="FF0000"/>
              </a:solidFill>
            </a:endParaRPr>
          </a:p>
        </p:txBody>
      </p:sp>
      <p:sp>
        <p:nvSpPr>
          <p:cNvPr id="4" name="Line 8">
            <a:extLst>
              <a:ext uri="{FF2B5EF4-FFF2-40B4-BE49-F238E27FC236}">
                <a16:creationId xmlns:a16="http://schemas.microsoft.com/office/drawing/2014/main" id="{F1B2AC88-ED1F-1A68-F486-1A866D740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0976" y="4675733"/>
            <a:ext cx="29686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F8DB39D0-B5BD-E9D1-03EF-0B81A91ED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6530" y="4463008"/>
            <a:ext cx="511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1" charset="-122"/>
              </a:rPr>
              <a:t>top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ED6D41-CCD2-5E06-A53F-FA8C697195D7}"/>
              </a:ext>
            </a:extLst>
          </p:cNvPr>
          <p:cNvSpPr txBox="1"/>
          <p:nvPr/>
        </p:nvSpPr>
        <p:spPr>
          <a:xfrm>
            <a:off x="671177" y="4877567"/>
            <a:ext cx="342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top-1</a:t>
            </a:r>
            <a:r>
              <a:rPr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为栈顶元素。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5152DC5-049C-19B4-8EDE-C09A97AFF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3927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顺序栈的主要操作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DBD4260-2147-0C9B-49AB-91FF4E8FC68C}"/>
              </a:ext>
            </a:extLst>
          </p:cNvPr>
          <p:cNvSpPr txBox="1"/>
          <p:nvPr/>
        </p:nvSpPr>
        <p:spPr>
          <a:xfrm>
            <a:off x="700296" y="2099816"/>
            <a:ext cx="692359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// </a:t>
            </a:r>
            <a:r>
              <a:rPr lang="zh-CN" altLang="en-US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入栈，先写入</a:t>
            </a:r>
            <a:r>
              <a:rPr lang="en-US" altLang="zh-CN" sz="2800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itop</a:t>
            </a:r>
            <a:r>
              <a:rPr lang="zh-CN" altLang="en-US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位置，</a:t>
            </a:r>
            <a:r>
              <a:rPr lang="en-US" altLang="zh-CN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itop+1</a:t>
            </a:r>
            <a:endParaRPr lang="en-US" altLang="zh-CN" sz="2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8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void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8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cstack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::</a:t>
            </a:r>
            <a:r>
              <a:rPr lang="en-US" altLang="zh-CN" sz="2800" b="0" i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push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8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8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</a:t>
            </a:r>
          </a:p>
          <a:p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8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base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[</a:t>
            </a:r>
            <a:r>
              <a:rPr lang="en-US" altLang="zh-CN" sz="28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itop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++] = </a:t>
            </a:r>
            <a:r>
              <a:rPr lang="en-US" altLang="zh-CN" sz="28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</a:p>
          <a:p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8" grpId="0"/>
      <p:bldP spid="11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>
            <a:extLst>
              <a:ext uri="{FF2B5EF4-FFF2-40B4-BE49-F238E27FC236}">
                <a16:creationId xmlns:a16="http://schemas.microsoft.com/office/drawing/2014/main" id="{81669153-4F15-4320-9BD8-2595293D189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497888" cy="2808089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14</a:t>
            </a:r>
            <a:r>
              <a:rPr lang="zh-CN" altLang="en-US" dirty="0">
                <a:latin typeface="+mn-ea"/>
              </a:rPr>
              <a:t>、设栈</a:t>
            </a:r>
            <a:r>
              <a:rPr lang="en-US" altLang="zh-CN" dirty="0">
                <a:latin typeface="+mn-ea"/>
              </a:rPr>
              <a:t>S</a:t>
            </a:r>
            <a:r>
              <a:rPr lang="zh-CN" altLang="en-US" dirty="0">
                <a:latin typeface="+mn-ea"/>
              </a:rPr>
              <a:t>和队列</a:t>
            </a:r>
            <a:r>
              <a:rPr lang="en-US" altLang="zh-CN" dirty="0">
                <a:latin typeface="+mn-ea"/>
              </a:rPr>
              <a:t>Q</a:t>
            </a:r>
            <a:r>
              <a:rPr lang="zh-CN" altLang="en-US" dirty="0">
                <a:latin typeface="+mn-ea"/>
              </a:rPr>
              <a:t>的初始状态为空，元素</a:t>
            </a:r>
            <a:r>
              <a:rPr lang="en-US" altLang="zh-CN" dirty="0">
                <a:latin typeface="+mn-ea"/>
              </a:rPr>
              <a:t>e1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e2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e3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e4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e5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e6</a:t>
            </a:r>
            <a:r>
              <a:rPr lang="zh-CN" altLang="en-US" dirty="0">
                <a:latin typeface="+mn-ea"/>
              </a:rPr>
              <a:t>依次通过栈</a:t>
            </a:r>
            <a:r>
              <a:rPr lang="en-US" altLang="zh-CN" dirty="0">
                <a:latin typeface="+mn-ea"/>
              </a:rPr>
              <a:t>S</a:t>
            </a:r>
            <a:r>
              <a:rPr lang="zh-CN" altLang="en-US" dirty="0">
                <a:latin typeface="+mn-ea"/>
              </a:rPr>
              <a:t>，一个元素出栈后即进入队列</a:t>
            </a:r>
            <a:r>
              <a:rPr lang="en-US" altLang="zh-CN" dirty="0">
                <a:latin typeface="+mn-ea"/>
              </a:rPr>
              <a:t>Q</a:t>
            </a:r>
            <a:r>
              <a:rPr lang="zh-CN" altLang="en-US" dirty="0">
                <a:latin typeface="+mn-ea"/>
              </a:rPr>
              <a:t>，若出队的顺序为</a:t>
            </a:r>
            <a:r>
              <a:rPr lang="en-US" altLang="zh-CN" dirty="0">
                <a:latin typeface="+mn-ea"/>
              </a:rPr>
              <a:t>e2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e4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e3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e6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e5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e1</a:t>
            </a:r>
            <a:r>
              <a:rPr lang="zh-CN" altLang="en-US" dirty="0">
                <a:latin typeface="+mn-ea"/>
              </a:rPr>
              <a:t>，则栈</a:t>
            </a:r>
            <a:r>
              <a:rPr lang="en-US" altLang="zh-CN" dirty="0">
                <a:latin typeface="+mn-ea"/>
              </a:rPr>
              <a:t>S</a:t>
            </a:r>
            <a:r>
              <a:rPr lang="zh-CN" altLang="en-US" dirty="0">
                <a:latin typeface="+mn-ea"/>
              </a:rPr>
              <a:t>的容量至少应该为</a:t>
            </a:r>
            <a:r>
              <a:rPr lang="en-US" altLang="zh-CN" dirty="0">
                <a:latin typeface="+mn-ea"/>
              </a:rPr>
              <a:t>_____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    A. 2                  B. 3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    C. 4                  D. 5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F98C8C07-287D-4694-8CD8-DD6F33146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88" y="218728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D11414-0EF8-6F8A-29AF-E2932049173F}"/>
              </a:ext>
            </a:extLst>
          </p:cNvPr>
          <p:cNvSpPr txBox="1"/>
          <p:nvPr/>
        </p:nvSpPr>
        <p:spPr>
          <a:xfrm>
            <a:off x="6012160" y="5255622"/>
            <a:ext cx="5760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B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F98C8C07-287D-4694-8CD8-DD6F33146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88" y="218728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EB4906-18EC-9828-8C85-252754882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85" y="1340768"/>
            <a:ext cx="8038171" cy="489654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0100908-E08B-D141-A841-94AB4D71409D}"/>
              </a:ext>
            </a:extLst>
          </p:cNvPr>
          <p:cNvSpPr txBox="1"/>
          <p:nvPr/>
        </p:nvSpPr>
        <p:spPr>
          <a:xfrm>
            <a:off x="7812360" y="5805264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0" i="0" dirty="0">
                <a:solidFill>
                  <a:srgbClr val="FF0000"/>
                </a:solidFill>
                <a:latin typeface="+mn-ea"/>
                <a:ea typeface="+mn-ea"/>
              </a:rPr>
              <a:t>C</a:t>
            </a:r>
            <a:endParaRPr lang="zh-CN" altLang="en-US" sz="32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9578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第五章演示文稿</Template>
  <TotalTime>22177</TotalTime>
  <Words>6301</Words>
  <Application>Microsoft Office PowerPoint</Application>
  <PresentationFormat>全屏显示(4:3)</PresentationFormat>
  <Paragraphs>1043</Paragraphs>
  <Slides>91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91</vt:i4>
      </vt:variant>
    </vt:vector>
  </HeadingPairs>
  <TitlesOfParts>
    <vt:vector size="108" baseType="lpstr">
      <vt:lpstr>-apple-system</vt:lpstr>
      <vt:lpstr>黑体</vt:lpstr>
      <vt:lpstr>华文行楷</vt:lpstr>
      <vt:lpstr>楷体_GB2312</vt:lpstr>
      <vt:lpstr>隶书</vt:lpstr>
      <vt:lpstr>宋体</vt:lpstr>
      <vt:lpstr>Arial</vt:lpstr>
      <vt:lpstr>Calibri</vt:lpstr>
      <vt:lpstr>Consolas</vt:lpstr>
      <vt:lpstr>Symbol</vt:lpstr>
      <vt:lpstr>Tahoma</vt:lpstr>
      <vt:lpstr>Times New Roman</vt:lpstr>
      <vt:lpstr>Verdana</vt:lpstr>
      <vt:lpstr>Wingdings</vt:lpstr>
      <vt:lpstr>1_Profile</vt:lpstr>
      <vt:lpstr>Microsoft Visio 2003-2010 绘图</vt:lpstr>
      <vt:lpstr>Paintbrush Picture</vt:lpstr>
      <vt:lpstr>数据结构 </vt:lpstr>
      <vt:lpstr>操作受限的线性表：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构造函数创建顺序栈</vt:lpstr>
      <vt:lpstr>入栈（插入新元素）</vt:lpstr>
      <vt:lpstr>出栈（删除元素）</vt:lpstr>
      <vt:lpstr>判栈满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一、数值转换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dongfanghong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</dc:creator>
  <cp:lastModifiedBy>Chen Hu</cp:lastModifiedBy>
  <cp:revision>1473</cp:revision>
  <cp:lastPrinted>2019-12-25T01:12:26Z</cp:lastPrinted>
  <dcterms:created xsi:type="dcterms:W3CDTF">2002-01-07T04:58:02Z</dcterms:created>
  <dcterms:modified xsi:type="dcterms:W3CDTF">2024-09-22T08:00:30Z</dcterms:modified>
</cp:coreProperties>
</file>