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7"/>
  </p:notesMasterIdLst>
  <p:handoutMasterIdLst>
    <p:handoutMasterId r:id="rId88"/>
  </p:handoutMasterIdLst>
  <p:sldIdLst>
    <p:sldId id="408" r:id="rId2"/>
    <p:sldId id="410" r:id="rId3"/>
    <p:sldId id="413" r:id="rId4"/>
    <p:sldId id="411" r:id="rId5"/>
    <p:sldId id="412" r:id="rId6"/>
    <p:sldId id="414" r:id="rId7"/>
    <p:sldId id="513" r:id="rId8"/>
    <p:sldId id="415" r:id="rId9"/>
    <p:sldId id="416" r:id="rId10"/>
    <p:sldId id="419" r:id="rId11"/>
    <p:sldId id="483" r:id="rId12"/>
    <p:sldId id="422" r:id="rId13"/>
    <p:sldId id="423" r:id="rId14"/>
    <p:sldId id="468" r:id="rId15"/>
    <p:sldId id="429" r:id="rId16"/>
    <p:sldId id="484" r:id="rId17"/>
    <p:sldId id="485" r:id="rId18"/>
    <p:sldId id="486" r:id="rId19"/>
    <p:sldId id="487" r:id="rId20"/>
    <p:sldId id="488" r:id="rId21"/>
    <p:sldId id="430" r:id="rId22"/>
    <p:sldId id="514" r:id="rId23"/>
    <p:sldId id="469" r:id="rId24"/>
    <p:sldId id="515" r:id="rId25"/>
    <p:sldId id="424" r:id="rId26"/>
    <p:sldId id="516" r:id="rId27"/>
    <p:sldId id="517" r:id="rId28"/>
    <p:sldId id="427" r:id="rId29"/>
    <p:sldId id="428" r:id="rId30"/>
    <p:sldId id="470" r:id="rId31"/>
    <p:sldId id="472" r:id="rId32"/>
    <p:sldId id="489" r:id="rId33"/>
    <p:sldId id="494" r:id="rId34"/>
    <p:sldId id="495" r:id="rId35"/>
    <p:sldId id="475" r:id="rId36"/>
    <p:sldId id="476" r:id="rId37"/>
    <p:sldId id="496" r:id="rId38"/>
    <p:sldId id="519" r:id="rId39"/>
    <p:sldId id="520" r:id="rId40"/>
    <p:sldId id="431" r:id="rId41"/>
    <p:sldId id="498" r:id="rId42"/>
    <p:sldId id="522" r:id="rId43"/>
    <p:sldId id="432" r:id="rId44"/>
    <p:sldId id="433" r:id="rId45"/>
    <p:sldId id="434" r:id="rId46"/>
    <p:sldId id="435" r:id="rId47"/>
    <p:sldId id="436" r:id="rId48"/>
    <p:sldId id="437" r:id="rId49"/>
    <p:sldId id="438" r:id="rId50"/>
    <p:sldId id="439" r:id="rId51"/>
    <p:sldId id="442" r:id="rId52"/>
    <p:sldId id="443" r:id="rId53"/>
    <p:sldId id="444" r:id="rId54"/>
    <p:sldId id="445" r:id="rId55"/>
    <p:sldId id="446" r:id="rId56"/>
    <p:sldId id="447" r:id="rId57"/>
    <p:sldId id="449" r:id="rId58"/>
    <p:sldId id="451" r:id="rId59"/>
    <p:sldId id="502" r:id="rId60"/>
    <p:sldId id="452" r:id="rId61"/>
    <p:sldId id="523" r:id="rId62"/>
    <p:sldId id="454" r:id="rId63"/>
    <p:sldId id="455" r:id="rId64"/>
    <p:sldId id="456" r:id="rId65"/>
    <p:sldId id="457" r:id="rId66"/>
    <p:sldId id="459" r:id="rId67"/>
    <p:sldId id="526" r:id="rId68"/>
    <p:sldId id="460" r:id="rId69"/>
    <p:sldId id="525" r:id="rId70"/>
    <p:sldId id="458" r:id="rId71"/>
    <p:sldId id="461" r:id="rId72"/>
    <p:sldId id="462" r:id="rId73"/>
    <p:sldId id="463" r:id="rId74"/>
    <p:sldId id="464" r:id="rId75"/>
    <p:sldId id="465" r:id="rId76"/>
    <p:sldId id="466" r:id="rId77"/>
    <p:sldId id="467" r:id="rId78"/>
    <p:sldId id="477" r:id="rId79"/>
    <p:sldId id="478" r:id="rId80"/>
    <p:sldId id="479" r:id="rId81"/>
    <p:sldId id="480" r:id="rId82"/>
    <p:sldId id="527" r:id="rId83"/>
    <p:sldId id="482" r:id="rId84"/>
    <p:sldId id="500" r:id="rId85"/>
    <p:sldId id="501" r:id="rId86"/>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CC"/>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autoAdjust="0"/>
    <p:restoredTop sz="86545" autoAdjust="0"/>
  </p:normalViewPr>
  <p:slideViewPr>
    <p:cSldViewPr>
      <p:cViewPr varScale="1">
        <p:scale>
          <a:sx n="63" d="100"/>
          <a:sy n="63" d="100"/>
        </p:scale>
        <p:origin x="49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2024/11/9</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2024/11/9</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32</a:t>
            </a:fld>
            <a:endParaRPr lang="zh-CN" altLang="en-US"/>
          </a:p>
        </p:txBody>
      </p:sp>
    </p:spTree>
    <p:extLst>
      <p:ext uri="{BB962C8B-B14F-4D97-AF65-F5344CB8AC3E}">
        <p14:creationId xmlns:p14="http://schemas.microsoft.com/office/powerpoint/2010/main" val="3091267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78</a:t>
            </a:fld>
            <a:endParaRPr lang="en-US" altLang="zh-CN"/>
          </a:p>
        </p:txBody>
      </p:sp>
    </p:spTree>
    <p:extLst>
      <p:ext uri="{BB962C8B-B14F-4D97-AF65-F5344CB8AC3E}">
        <p14:creationId xmlns:p14="http://schemas.microsoft.com/office/powerpoint/2010/main" val="3637950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79</a:t>
            </a:fld>
            <a:endParaRPr lang="en-US" altLang="zh-CN"/>
          </a:p>
        </p:txBody>
      </p:sp>
    </p:spTree>
    <p:extLst>
      <p:ext uri="{BB962C8B-B14F-4D97-AF65-F5344CB8AC3E}">
        <p14:creationId xmlns:p14="http://schemas.microsoft.com/office/powerpoint/2010/main" val="159271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80</a:t>
            </a:fld>
            <a:endParaRPr lang="en-US" altLang="zh-CN"/>
          </a:p>
        </p:txBody>
      </p:sp>
    </p:spTree>
    <p:extLst>
      <p:ext uri="{BB962C8B-B14F-4D97-AF65-F5344CB8AC3E}">
        <p14:creationId xmlns:p14="http://schemas.microsoft.com/office/powerpoint/2010/main" val="3455826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81</a:t>
            </a:fld>
            <a:endParaRPr lang="en-US" altLang="zh-CN"/>
          </a:p>
        </p:txBody>
      </p:sp>
    </p:spTree>
    <p:extLst>
      <p:ext uri="{BB962C8B-B14F-4D97-AF65-F5344CB8AC3E}">
        <p14:creationId xmlns:p14="http://schemas.microsoft.com/office/powerpoint/2010/main" val="1059654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72B3-DDA7-F489-51AA-9261E23D51E1}"/>
            </a:ext>
          </a:extLst>
        </p:cNvPr>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E253FDA-7B0F-0092-7C8C-CD24B753C4F4}"/>
              </a:ext>
            </a:extLst>
          </p:cNvPr>
          <p:cNvSpPr>
            <a:spLocks noGrp="1" noRot="1" noChangeAspect="1" noTextEdit="1"/>
          </p:cNvSpPr>
          <p:nvPr>
            <p:ph type="sldImg"/>
          </p:nvPr>
        </p:nvSpPr>
        <p:spPr/>
      </p:sp>
      <p:sp>
        <p:nvSpPr>
          <p:cNvPr id="66563" name="备注占位符 2">
            <a:extLst>
              <a:ext uri="{FF2B5EF4-FFF2-40B4-BE49-F238E27FC236}">
                <a16:creationId xmlns:a16="http://schemas.microsoft.com/office/drawing/2014/main" id="{B7B6F13F-5F3D-6D81-8210-417B6FF3A587}"/>
              </a:ext>
            </a:extLst>
          </p:cNvPr>
          <p:cNvSpPr>
            <a:spLocks noGrp="1"/>
          </p:cNvSpPr>
          <p:nvPr>
            <p:ph type="body" idx="1"/>
          </p:nvPr>
        </p:nvSpPr>
        <p:spPr>
          <a:noFill/>
        </p:spPr>
        <p:txBody>
          <a:bodyPr/>
          <a:lstStyle/>
          <a:p>
            <a:endParaRPr lang="zh-CN" altLang="en-US" dirty="0"/>
          </a:p>
        </p:txBody>
      </p:sp>
      <p:sp>
        <p:nvSpPr>
          <p:cNvPr id="66564" name="灯片编号占位符 3">
            <a:extLst>
              <a:ext uri="{FF2B5EF4-FFF2-40B4-BE49-F238E27FC236}">
                <a16:creationId xmlns:a16="http://schemas.microsoft.com/office/drawing/2014/main" id="{E29E405B-E137-CF4C-B15F-C6AC282DC4B3}"/>
              </a:ext>
            </a:extLst>
          </p:cNvPr>
          <p:cNvSpPr>
            <a:spLocks noGrp="1"/>
          </p:cNvSpPr>
          <p:nvPr>
            <p:ph type="sldNum" sz="quarter" idx="5"/>
          </p:nvPr>
        </p:nvSpPr>
        <p:spPr>
          <a:noFill/>
          <a:ln>
            <a:miter lim="800000"/>
            <a:headEnd/>
            <a:tailEnd/>
          </a:ln>
        </p:spPr>
        <p:txBody>
          <a:bodyPr/>
          <a:lstStyle/>
          <a:p>
            <a:fld id="{A8287FD4-FBD4-4EB7-ADE4-4B0B36B93EE0}" type="slidenum">
              <a:rPr lang="zh-CN" altLang="en-US"/>
              <a:pPr/>
              <a:t>82</a:t>
            </a:fld>
            <a:endParaRPr lang="en-US" altLang="zh-CN"/>
          </a:p>
        </p:txBody>
      </p:sp>
    </p:spTree>
    <p:extLst>
      <p:ext uri="{BB962C8B-B14F-4D97-AF65-F5344CB8AC3E}">
        <p14:creationId xmlns:p14="http://schemas.microsoft.com/office/powerpoint/2010/main" val="2448269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83</a:t>
            </a:fld>
            <a:endParaRPr lang="en-US" altLang="zh-CN"/>
          </a:p>
        </p:txBody>
      </p:sp>
    </p:spTree>
    <p:extLst>
      <p:ext uri="{BB962C8B-B14F-4D97-AF65-F5344CB8AC3E}">
        <p14:creationId xmlns:p14="http://schemas.microsoft.com/office/powerpoint/2010/main" val="17036956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84</a:t>
            </a:fld>
            <a:endParaRPr lang="en-US" altLang="zh-CN"/>
          </a:p>
        </p:txBody>
      </p:sp>
    </p:spTree>
    <p:extLst>
      <p:ext uri="{BB962C8B-B14F-4D97-AF65-F5344CB8AC3E}">
        <p14:creationId xmlns:p14="http://schemas.microsoft.com/office/powerpoint/2010/main" val="1351587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85</a:t>
            </a:fld>
            <a:endParaRPr lang="en-US" altLang="zh-CN"/>
          </a:p>
        </p:txBody>
      </p:sp>
    </p:spTree>
    <p:extLst>
      <p:ext uri="{BB962C8B-B14F-4D97-AF65-F5344CB8AC3E}">
        <p14:creationId xmlns:p14="http://schemas.microsoft.com/office/powerpoint/2010/main" val="307064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33</a:t>
            </a:fld>
            <a:endParaRPr lang="zh-CN" altLang="en-US"/>
          </a:p>
        </p:txBody>
      </p:sp>
    </p:spTree>
    <p:extLst>
      <p:ext uri="{BB962C8B-B14F-4D97-AF65-F5344CB8AC3E}">
        <p14:creationId xmlns:p14="http://schemas.microsoft.com/office/powerpoint/2010/main" val="1105837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34</a:t>
            </a:fld>
            <a:endParaRPr lang="zh-CN" altLang="en-US"/>
          </a:p>
        </p:txBody>
      </p:sp>
    </p:spTree>
    <p:extLst>
      <p:ext uri="{BB962C8B-B14F-4D97-AF65-F5344CB8AC3E}">
        <p14:creationId xmlns:p14="http://schemas.microsoft.com/office/powerpoint/2010/main" val="314360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35</a:t>
            </a:fld>
            <a:endParaRPr lang="zh-CN" altLang="en-US"/>
          </a:p>
        </p:txBody>
      </p:sp>
    </p:spTree>
    <p:extLst>
      <p:ext uri="{BB962C8B-B14F-4D97-AF65-F5344CB8AC3E}">
        <p14:creationId xmlns:p14="http://schemas.microsoft.com/office/powerpoint/2010/main" val="291192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红色矩阵为结果阵。</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36</a:t>
            </a:fld>
            <a:endParaRPr lang="zh-CN" altLang="en-US"/>
          </a:p>
        </p:txBody>
      </p:sp>
    </p:spTree>
    <p:extLst>
      <p:ext uri="{BB962C8B-B14F-4D97-AF65-F5344CB8AC3E}">
        <p14:creationId xmlns:p14="http://schemas.microsoft.com/office/powerpoint/2010/main" val="1652763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endParaRPr lang="zh-CN" altLang="en-US" dirty="0"/>
          </a:p>
        </p:txBody>
      </p:sp>
      <p:sp>
        <p:nvSpPr>
          <p:cNvPr id="34820" name="灯片编号占位符 3"/>
          <p:cNvSpPr>
            <a:spLocks noGrp="1"/>
          </p:cNvSpPr>
          <p:nvPr>
            <p:ph type="sldNum" sz="quarter" idx="5"/>
          </p:nvPr>
        </p:nvSpPr>
        <p:spPr>
          <a:noFill/>
          <a:ln>
            <a:miter lim="800000"/>
            <a:headEnd/>
            <a:tailEnd/>
          </a:ln>
        </p:spPr>
        <p:txBody>
          <a:bodyPr/>
          <a:lstStyle/>
          <a:p>
            <a:fld id="{FC2CDDC2-A1B3-4B68-9C75-724F08E32A57}" type="slidenum">
              <a:rPr lang="zh-CN" altLang="en-US"/>
              <a:pPr/>
              <a:t>48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60</a:t>
            </a:fld>
            <a:endParaRPr lang="zh-CN" altLang="en-US"/>
          </a:p>
        </p:txBody>
      </p:sp>
    </p:spTree>
    <p:extLst>
      <p:ext uri="{BB962C8B-B14F-4D97-AF65-F5344CB8AC3E}">
        <p14:creationId xmlns:p14="http://schemas.microsoft.com/office/powerpoint/2010/main" val="375455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75B7B-C6AC-24D6-9BB3-3A5D3262E9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B205D60-5751-5F3B-F0E5-B3ABAEE687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110BB9-044C-F6C1-8CE7-79D7463364D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EEC917-5BF4-B02D-91A1-DEFFD8C9DA2F}"/>
              </a:ext>
            </a:extLst>
          </p:cNvPr>
          <p:cNvSpPr>
            <a:spLocks noGrp="1"/>
          </p:cNvSpPr>
          <p:nvPr>
            <p:ph type="sldNum" sz="quarter" idx="5"/>
          </p:nvPr>
        </p:nvSpPr>
        <p:spPr/>
        <p:txBody>
          <a:bodyPr/>
          <a:lstStyle/>
          <a:p>
            <a:pPr>
              <a:defRPr/>
            </a:pPr>
            <a:fld id="{E2886F1E-DF14-4423-9EAE-CA0AC5D32B39}" type="slidenum">
              <a:rPr lang="zh-CN" altLang="en-US" smtClean="0"/>
              <a:pPr>
                <a:defRPr/>
              </a:pPr>
              <a:t>61</a:t>
            </a:fld>
            <a:endParaRPr lang="zh-CN" altLang="en-US"/>
          </a:p>
        </p:txBody>
      </p:sp>
    </p:spTree>
    <p:extLst>
      <p:ext uri="{BB962C8B-B14F-4D97-AF65-F5344CB8AC3E}">
        <p14:creationId xmlns:p14="http://schemas.microsoft.com/office/powerpoint/2010/main" val="164835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r>
              <a:rPr lang="zh-CN" altLang="en-US"/>
              <a:t>画</a:t>
            </a:r>
            <a:r>
              <a:rPr lang="en-US" altLang="zh-CN"/>
              <a:t>AOE</a:t>
            </a:r>
            <a:r>
              <a:rPr lang="zh-CN" altLang="en-US"/>
              <a:t>网。</a:t>
            </a:r>
            <a:endParaRPr lang="en-US" altLang="zh-CN"/>
          </a:p>
          <a:p>
            <a:r>
              <a:rPr lang="en-US" altLang="zh-CN"/>
              <a:t>(1)</a:t>
            </a:r>
            <a:r>
              <a:rPr lang="zh-CN" altLang="en-US"/>
              <a:t>能否顺利进行，用拓扑排序判断有向无环图。</a:t>
            </a:r>
            <a:endParaRPr lang="en-US" altLang="zh-CN"/>
          </a:p>
          <a:p>
            <a:r>
              <a:rPr lang="en-US" altLang="zh-CN"/>
              <a:t>(2)</a:t>
            </a:r>
            <a:r>
              <a:rPr lang="zh-CN" altLang="en-US"/>
              <a:t>时间，及工序缩短，关键路径求解。</a:t>
            </a:r>
            <a:endParaRPr lang="en-US" altLang="zh-CN"/>
          </a:p>
          <a:p>
            <a:endParaRPr lang="zh-CN" altLang="en-US"/>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F9DE14EB-232E-4876-B819-F86A70F9783D}" type="slidenum">
              <a:rPr lang="zh-CN" altLang="en-US"/>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F6544320-5421-4125-82E2-BAB91CBB08C2}" type="slidenum">
              <a:rPr lang="zh-CN" altLang="en-US"/>
              <a:pPr/>
              <a:t>‹#›</a:t>
            </a:fld>
            <a:endParaRPr lang="en-US" altLang="zh-CN"/>
          </a:p>
        </p:txBody>
      </p:sp>
    </p:spTree>
    <p:extLst>
      <p:ext uri="{BB962C8B-B14F-4D97-AF65-F5344CB8AC3E}">
        <p14:creationId xmlns:p14="http://schemas.microsoft.com/office/powerpoint/2010/main" val="37845893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81.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0.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第七章 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09"/>
          <p:cNvPicPr>
            <a:picLocks noChangeAspect="1" noChangeArrowheads="1"/>
          </p:cNvPicPr>
          <p:nvPr/>
        </p:nvPicPr>
        <p:blipFill>
          <a:blip r:embed="rId2"/>
          <a:srcRect/>
          <a:stretch>
            <a:fillRect/>
          </a:stretch>
        </p:blipFill>
        <p:spPr bwMode="auto">
          <a:xfrm>
            <a:off x="1000125" y="1227956"/>
            <a:ext cx="2790825" cy="2695575"/>
          </a:xfrm>
          <a:prstGeom prst="rect">
            <a:avLst/>
          </a:prstGeom>
          <a:noFill/>
          <a:ln w="9525">
            <a:noFill/>
            <a:miter lim="800000"/>
            <a:headEnd/>
            <a:tailEnd/>
          </a:ln>
        </p:spPr>
      </p:pic>
      <p:sp>
        <p:nvSpPr>
          <p:cNvPr id="15377" name="未知"/>
          <p:cNvSpPr>
            <a:spLocks/>
          </p:cNvSpPr>
          <p:nvPr/>
        </p:nvSpPr>
        <p:spPr bwMode="auto">
          <a:xfrm>
            <a:off x="4935566" y="1540457"/>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78" name="未知"/>
          <p:cNvSpPr>
            <a:spLocks/>
          </p:cNvSpPr>
          <p:nvPr/>
        </p:nvSpPr>
        <p:spPr bwMode="auto">
          <a:xfrm>
            <a:off x="4935566" y="1540457"/>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5379" name="Rectangle 176"/>
          <p:cNvSpPr>
            <a:spLocks noChangeArrowheads="1"/>
          </p:cNvSpPr>
          <p:nvPr/>
        </p:nvSpPr>
        <p:spPr bwMode="auto">
          <a:xfrm>
            <a:off x="5037166" y="1600764"/>
            <a:ext cx="63500"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E</a:t>
            </a:r>
            <a:endParaRPr lang="en-US" altLang="zh-CN" sz="1000" b="1" dirty="0">
              <a:solidFill>
                <a:srgbClr val="0000FF"/>
              </a:solidFill>
              <a:latin typeface="Times New Roman" pitchFamily="18" charset="0"/>
              <a:ea typeface="楷体_GB2312" pitchFamily="1" charset="-122"/>
            </a:endParaRPr>
          </a:p>
        </p:txBody>
      </p:sp>
      <p:sp>
        <p:nvSpPr>
          <p:cNvPr id="15380" name="未知"/>
          <p:cNvSpPr>
            <a:spLocks/>
          </p:cNvSpPr>
          <p:nvPr/>
        </p:nvSpPr>
        <p:spPr bwMode="auto">
          <a:xfrm>
            <a:off x="4935566" y="2968780"/>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81" name="未知"/>
          <p:cNvSpPr>
            <a:spLocks/>
          </p:cNvSpPr>
          <p:nvPr/>
        </p:nvSpPr>
        <p:spPr bwMode="auto">
          <a:xfrm>
            <a:off x="4935566" y="2968780"/>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82" name="Rectangle 179"/>
          <p:cNvSpPr>
            <a:spLocks noChangeArrowheads="1"/>
          </p:cNvSpPr>
          <p:nvPr/>
        </p:nvSpPr>
        <p:spPr bwMode="auto">
          <a:xfrm>
            <a:off x="5037166" y="3029087"/>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15383" name="未知"/>
          <p:cNvSpPr>
            <a:spLocks/>
          </p:cNvSpPr>
          <p:nvPr/>
        </p:nvSpPr>
        <p:spPr bwMode="auto">
          <a:xfrm>
            <a:off x="5499443" y="2250175"/>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84" name="未知"/>
          <p:cNvSpPr>
            <a:spLocks/>
          </p:cNvSpPr>
          <p:nvPr/>
        </p:nvSpPr>
        <p:spPr bwMode="auto">
          <a:xfrm>
            <a:off x="5499443" y="2250175"/>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15385" name="Rectangle 182"/>
          <p:cNvSpPr>
            <a:spLocks noChangeArrowheads="1"/>
          </p:cNvSpPr>
          <p:nvPr/>
        </p:nvSpPr>
        <p:spPr bwMode="auto">
          <a:xfrm>
            <a:off x="5601042" y="2308577"/>
            <a:ext cx="63500"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D</a:t>
            </a:r>
            <a:endParaRPr lang="en-US" altLang="zh-CN" sz="1000" b="1" dirty="0">
              <a:solidFill>
                <a:srgbClr val="0000FF"/>
              </a:solidFill>
              <a:latin typeface="Times New Roman" pitchFamily="18" charset="0"/>
              <a:ea typeface="楷体_GB2312" pitchFamily="1" charset="-122"/>
            </a:endParaRPr>
          </a:p>
        </p:txBody>
      </p:sp>
      <p:sp>
        <p:nvSpPr>
          <p:cNvPr id="15386" name="未知"/>
          <p:cNvSpPr>
            <a:spLocks/>
          </p:cNvSpPr>
          <p:nvPr/>
        </p:nvSpPr>
        <p:spPr bwMode="auto">
          <a:xfrm>
            <a:off x="6343987" y="1540457"/>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87" name="未知"/>
          <p:cNvSpPr>
            <a:spLocks/>
          </p:cNvSpPr>
          <p:nvPr/>
        </p:nvSpPr>
        <p:spPr bwMode="auto">
          <a:xfrm>
            <a:off x="6343987" y="1540457"/>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5388" name="Rectangle 185"/>
          <p:cNvSpPr>
            <a:spLocks noChangeArrowheads="1"/>
          </p:cNvSpPr>
          <p:nvPr/>
        </p:nvSpPr>
        <p:spPr bwMode="auto">
          <a:xfrm>
            <a:off x="6445586" y="1600764"/>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15389" name="未知"/>
          <p:cNvSpPr>
            <a:spLocks/>
          </p:cNvSpPr>
          <p:nvPr/>
        </p:nvSpPr>
        <p:spPr bwMode="auto">
          <a:xfrm>
            <a:off x="6343987" y="296878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90" name="未知"/>
          <p:cNvSpPr>
            <a:spLocks/>
          </p:cNvSpPr>
          <p:nvPr/>
        </p:nvSpPr>
        <p:spPr bwMode="auto">
          <a:xfrm>
            <a:off x="6343987" y="296878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91" name="Rectangle 188"/>
          <p:cNvSpPr>
            <a:spLocks noChangeArrowheads="1"/>
          </p:cNvSpPr>
          <p:nvPr/>
        </p:nvSpPr>
        <p:spPr bwMode="auto">
          <a:xfrm>
            <a:off x="6445586" y="3029087"/>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15392" name="未知"/>
          <p:cNvSpPr>
            <a:spLocks/>
          </p:cNvSpPr>
          <p:nvPr/>
        </p:nvSpPr>
        <p:spPr bwMode="auto">
          <a:xfrm>
            <a:off x="6921833" y="2256523"/>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93" name="未知"/>
          <p:cNvSpPr>
            <a:spLocks/>
          </p:cNvSpPr>
          <p:nvPr/>
        </p:nvSpPr>
        <p:spPr bwMode="auto">
          <a:xfrm>
            <a:off x="6921833" y="2256523"/>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94" name="Rectangle 191"/>
          <p:cNvSpPr>
            <a:spLocks noChangeArrowheads="1"/>
          </p:cNvSpPr>
          <p:nvPr/>
        </p:nvSpPr>
        <p:spPr bwMode="auto">
          <a:xfrm>
            <a:off x="7020257" y="2316830"/>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395" name="未知"/>
          <p:cNvSpPr>
            <a:spLocks/>
          </p:cNvSpPr>
          <p:nvPr/>
        </p:nvSpPr>
        <p:spPr bwMode="auto">
          <a:xfrm>
            <a:off x="5414988" y="2521238"/>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000000"/>
          </a:solidFill>
          <a:ln w="9525">
            <a:noFill/>
            <a:round/>
            <a:headEnd/>
            <a:tailEnd/>
          </a:ln>
        </p:spPr>
        <p:txBody>
          <a:bodyPr/>
          <a:lstStyle/>
          <a:p>
            <a:endParaRPr lang="zh-CN" altLang="en-US"/>
          </a:p>
        </p:txBody>
      </p:sp>
      <p:sp>
        <p:nvSpPr>
          <p:cNvPr id="15396" name="Line 195"/>
          <p:cNvSpPr>
            <a:spLocks noChangeShapeType="1"/>
          </p:cNvSpPr>
          <p:nvPr/>
        </p:nvSpPr>
        <p:spPr bwMode="auto">
          <a:xfrm flipH="1">
            <a:off x="5369269" y="3119864"/>
            <a:ext cx="974718" cy="3174"/>
          </a:xfrm>
          <a:prstGeom prst="line">
            <a:avLst/>
          </a:prstGeom>
          <a:noFill/>
          <a:ln w="38100">
            <a:solidFill>
              <a:srgbClr val="FF0000"/>
            </a:solidFill>
            <a:round/>
            <a:headEnd/>
            <a:tailEnd/>
          </a:ln>
        </p:spPr>
        <p:txBody>
          <a:bodyPr/>
          <a:lstStyle/>
          <a:p>
            <a:endParaRPr lang="zh-CN" altLang="en-US"/>
          </a:p>
        </p:txBody>
      </p:sp>
      <p:sp>
        <p:nvSpPr>
          <p:cNvPr id="15397" name="未知"/>
          <p:cNvSpPr>
            <a:spLocks/>
          </p:cNvSpPr>
          <p:nvPr/>
        </p:nvSpPr>
        <p:spPr bwMode="auto">
          <a:xfrm>
            <a:off x="5218140" y="3064001"/>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398" name="Line 197"/>
          <p:cNvSpPr>
            <a:spLocks noChangeShapeType="1"/>
          </p:cNvSpPr>
          <p:nvPr/>
        </p:nvSpPr>
        <p:spPr bwMode="auto">
          <a:xfrm flipH="1">
            <a:off x="6669105" y="2519969"/>
            <a:ext cx="297178" cy="366285"/>
          </a:xfrm>
          <a:prstGeom prst="line">
            <a:avLst/>
          </a:prstGeom>
          <a:noFill/>
          <a:ln w="38100">
            <a:solidFill>
              <a:srgbClr val="FF0000"/>
            </a:solidFill>
            <a:round/>
            <a:headEnd/>
            <a:tailEnd/>
          </a:ln>
        </p:spPr>
        <p:txBody>
          <a:bodyPr/>
          <a:lstStyle/>
          <a:p>
            <a:endParaRPr lang="zh-CN" altLang="en-US"/>
          </a:p>
        </p:txBody>
      </p:sp>
      <p:sp>
        <p:nvSpPr>
          <p:cNvPr id="15399" name="未知"/>
          <p:cNvSpPr>
            <a:spLocks/>
          </p:cNvSpPr>
          <p:nvPr/>
        </p:nvSpPr>
        <p:spPr bwMode="auto">
          <a:xfrm>
            <a:off x="6575760" y="2838644"/>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00" name="Rectangle 199"/>
          <p:cNvSpPr>
            <a:spLocks noChangeArrowheads="1"/>
          </p:cNvSpPr>
          <p:nvPr/>
        </p:nvSpPr>
        <p:spPr bwMode="auto">
          <a:xfrm>
            <a:off x="6845633" y="2738978"/>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01" name="Rectangle 201"/>
          <p:cNvSpPr>
            <a:spLocks noChangeArrowheads="1"/>
          </p:cNvSpPr>
          <p:nvPr/>
        </p:nvSpPr>
        <p:spPr bwMode="auto">
          <a:xfrm>
            <a:off x="5357839" y="2780241"/>
            <a:ext cx="126999"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10</a:t>
            </a:r>
            <a:endParaRPr lang="zh-CN" altLang="en-US" sz="1000" b="1" dirty="0">
              <a:solidFill>
                <a:srgbClr val="0000FF"/>
              </a:solidFill>
              <a:latin typeface="Times New Roman" pitchFamily="18" charset="0"/>
              <a:ea typeface="楷体_GB2312" pitchFamily="1" charset="-122"/>
            </a:endParaRPr>
          </a:p>
        </p:txBody>
      </p:sp>
      <p:sp>
        <p:nvSpPr>
          <p:cNvPr id="15402" name="Rectangle 202"/>
          <p:cNvSpPr>
            <a:spLocks noChangeArrowheads="1"/>
          </p:cNvSpPr>
          <p:nvPr/>
        </p:nvSpPr>
        <p:spPr bwMode="auto">
          <a:xfrm>
            <a:off x="5861390" y="3123038"/>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03" name="未知"/>
          <p:cNvSpPr>
            <a:spLocks/>
          </p:cNvSpPr>
          <p:nvPr/>
        </p:nvSpPr>
        <p:spPr bwMode="auto">
          <a:xfrm>
            <a:off x="6405581" y="1826122"/>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04" name="Rectangle 204"/>
          <p:cNvSpPr>
            <a:spLocks noChangeArrowheads="1"/>
          </p:cNvSpPr>
          <p:nvPr/>
        </p:nvSpPr>
        <p:spPr bwMode="auto">
          <a:xfrm>
            <a:off x="6281757" y="2370789"/>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05" name="Rectangle 205"/>
          <p:cNvSpPr>
            <a:spLocks noChangeArrowheads="1"/>
          </p:cNvSpPr>
          <p:nvPr/>
        </p:nvSpPr>
        <p:spPr bwMode="auto">
          <a:xfrm>
            <a:off x="4857462" y="3656279"/>
            <a:ext cx="2325989" cy="276777"/>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3</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B</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sp>
        <p:nvSpPr>
          <p:cNvPr id="15406" name="Line 206"/>
          <p:cNvSpPr>
            <a:spLocks noChangeShapeType="1"/>
          </p:cNvSpPr>
          <p:nvPr/>
        </p:nvSpPr>
        <p:spPr bwMode="auto">
          <a:xfrm flipV="1">
            <a:off x="6462096" y="1978476"/>
            <a:ext cx="3175" cy="974433"/>
          </a:xfrm>
          <a:prstGeom prst="line">
            <a:avLst/>
          </a:prstGeom>
          <a:noFill/>
          <a:ln w="38100">
            <a:solidFill>
              <a:srgbClr val="FF0000"/>
            </a:solidFill>
            <a:round/>
            <a:headEnd/>
            <a:tailEnd/>
          </a:ln>
        </p:spPr>
        <p:txBody>
          <a:bodyPr/>
          <a:lstStyle/>
          <a:p>
            <a:endParaRPr lang="zh-CN" altLang="en-US"/>
          </a:p>
        </p:txBody>
      </p:sp>
      <p:sp>
        <p:nvSpPr>
          <p:cNvPr id="15407" name="未知"/>
          <p:cNvSpPr>
            <a:spLocks noEditPoints="1"/>
          </p:cNvSpPr>
          <p:nvPr/>
        </p:nvSpPr>
        <p:spPr bwMode="auto">
          <a:xfrm>
            <a:off x="5186390" y="2664071"/>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p>
            <a:endParaRPr lang="zh-CN" altLang="en-US"/>
          </a:p>
        </p:txBody>
      </p:sp>
      <p:sp>
        <p:nvSpPr>
          <p:cNvPr id="15368" name="TextBox 76"/>
          <p:cNvSpPr txBox="1">
            <a:spLocks noChangeArrowheads="1"/>
          </p:cNvSpPr>
          <p:nvPr/>
        </p:nvSpPr>
        <p:spPr bwMode="auto">
          <a:xfrm>
            <a:off x="6286500" y="3299337"/>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369" name="TextBox 77"/>
          <p:cNvSpPr txBox="1">
            <a:spLocks noChangeArrowheads="1"/>
          </p:cNvSpPr>
          <p:nvPr/>
        </p:nvSpPr>
        <p:spPr bwMode="auto">
          <a:xfrm>
            <a:off x="4857750" y="3299337"/>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370" name="TextBox 78"/>
          <p:cNvSpPr txBox="1">
            <a:spLocks noChangeArrowheads="1"/>
          </p:cNvSpPr>
          <p:nvPr/>
        </p:nvSpPr>
        <p:spPr bwMode="auto">
          <a:xfrm>
            <a:off x="5357813" y="1964254"/>
            <a:ext cx="714375" cy="307728"/>
          </a:xfrm>
          <a:prstGeom prst="rect">
            <a:avLst/>
          </a:prstGeom>
          <a:noFill/>
          <a:ln w="9525">
            <a:noFill/>
            <a:miter lim="800000"/>
            <a:headEnd/>
            <a:tailEnd/>
          </a:ln>
        </p:spPr>
        <p:txBody>
          <a:bodyPr>
            <a:spAutoFit/>
          </a:bodyPr>
          <a:lstStyle/>
          <a:p>
            <a:r>
              <a:rPr lang="en-US" altLang="zh-CN" sz="1400" i="0" dirty="0"/>
              <a:t>22,F</a:t>
            </a:r>
            <a:endParaRPr lang="zh-CN" altLang="en-US" sz="1400" i="0" dirty="0"/>
          </a:p>
        </p:txBody>
      </p:sp>
      <p:sp>
        <p:nvSpPr>
          <p:cNvPr id="15371" name="TextBox 79"/>
          <p:cNvSpPr txBox="1">
            <a:spLocks noChangeArrowheads="1"/>
          </p:cNvSpPr>
          <p:nvPr/>
        </p:nvSpPr>
        <p:spPr bwMode="auto">
          <a:xfrm>
            <a:off x="6643688" y="1392841"/>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sp>
        <p:nvSpPr>
          <p:cNvPr id="15372" name="TextBox 80"/>
          <p:cNvSpPr txBox="1">
            <a:spLocks noChangeArrowheads="1"/>
          </p:cNvSpPr>
          <p:nvPr/>
        </p:nvSpPr>
        <p:spPr bwMode="auto">
          <a:xfrm>
            <a:off x="4714875" y="1299393"/>
            <a:ext cx="714375" cy="307728"/>
          </a:xfrm>
          <a:prstGeom prst="rect">
            <a:avLst/>
          </a:prstGeom>
          <a:noFill/>
          <a:ln w="9525">
            <a:noFill/>
            <a:miter lim="800000"/>
            <a:headEnd/>
            <a:tailEnd/>
          </a:ln>
        </p:spPr>
        <p:txBody>
          <a:bodyPr>
            <a:spAutoFit/>
          </a:bodyPr>
          <a:lstStyle/>
          <a:p>
            <a:r>
              <a:rPr lang="en-US" altLang="zh-CN" sz="1400" i="0" dirty="0"/>
              <a:t>28,B</a:t>
            </a:r>
            <a:endParaRPr lang="zh-CN" altLang="en-US" sz="1400" i="0" dirty="0"/>
          </a:p>
        </p:txBody>
      </p:sp>
      <p:sp>
        <p:nvSpPr>
          <p:cNvPr id="15374" name="Rectangle 164"/>
          <p:cNvSpPr>
            <a:spLocks noChangeArrowheads="1"/>
          </p:cNvSpPr>
          <p:nvPr/>
        </p:nvSpPr>
        <p:spPr bwMode="auto">
          <a:xfrm>
            <a:off x="5759454" y="1464268"/>
            <a:ext cx="63500" cy="15237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8</a:t>
            </a:r>
            <a:endParaRPr lang="zh-CN" altLang="en-US" sz="1000" b="1">
              <a:solidFill>
                <a:srgbClr val="0000FF"/>
              </a:solidFill>
              <a:latin typeface="Times New Roman" pitchFamily="18" charset="0"/>
              <a:ea typeface="楷体_GB2312" pitchFamily="1" charset="-122"/>
            </a:endParaRPr>
          </a:p>
        </p:txBody>
      </p:sp>
      <p:sp>
        <p:nvSpPr>
          <p:cNvPr id="15375" name="未知"/>
          <p:cNvSpPr>
            <a:spLocks noEditPoints="1"/>
          </p:cNvSpPr>
          <p:nvPr/>
        </p:nvSpPr>
        <p:spPr bwMode="auto">
          <a:xfrm>
            <a:off x="5422959" y="1660501"/>
            <a:ext cx="947414" cy="3174"/>
          </a:xfrm>
          <a:custGeom>
            <a:avLst/>
            <a:gdLst>
              <a:gd name="T0" fmla="*/ 2147483646 w 729"/>
              <a:gd name="T1" fmla="*/ 0 h 4"/>
              <a:gd name="T2" fmla="*/ 2147483646 w 729"/>
              <a:gd name="T3" fmla="*/ 2147483646 h 4"/>
              <a:gd name="T4" fmla="*/ 2147483646 w 729"/>
              <a:gd name="T5" fmla="*/ 2147483646 h 4"/>
              <a:gd name="T6" fmla="*/ 2147483646 w 729"/>
              <a:gd name="T7" fmla="*/ 0 h 4"/>
              <a:gd name="T8" fmla="*/ 2147483646 w 729"/>
              <a:gd name="T9" fmla="*/ 2147483646 h 4"/>
              <a:gd name="T10" fmla="*/ 2147483646 w 729"/>
              <a:gd name="T11" fmla="*/ 0 h 4"/>
              <a:gd name="T12" fmla="*/ 2147483646 w 729"/>
              <a:gd name="T13" fmla="*/ 2147483646 h 4"/>
              <a:gd name="T14" fmla="*/ 2147483646 w 729"/>
              <a:gd name="T15" fmla="*/ 2147483646 h 4"/>
              <a:gd name="T16" fmla="*/ 2147483646 w 729"/>
              <a:gd name="T17" fmla="*/ 2147483646 h 4"/>
              <a:gd name="T18" fmla="*/ 2147483646 w 729"/>
              <a:gd name="T19" fmla="*/ 2147483646 h 4"/>
              <a:gd name="T20" fmla="*/ 2147483646 w 729"/>
              <a:gd name="T21" fmla="*/ 0 h 4"/>
              <a:gd name="T22" fmla="*/ 2147483646 w 729"/>
              <a:gd name="T23" fmla="*/ 2147483646 h 4"/>
              <a:gd name="T24" fmla="*/ 2147483646 w 729"/>
              <a:gd name="T25" fmla="*/ 0 h 4"/>
              <a:gd name="T26" fmla="*/ 2147483646 w 729"/>
              <a:gd name="T27" fmla="*/ 2147483646 h 4"/>
              <a:gd name="T28" fmla="*/ 2147483646 w 729"/>
              <a:gd name="T29" fmla="*/ 2147483646 h 4"/>
              <a:gd name="T30" fmla="*/ 2147483646 w 729"/>
              <a:gd name="T31" fmla="*/ 0 h 4"/>
              <a:gd name="T32" fmla="*/ 2147483646 w 729"/>
              <a:gd name="T33" fmla="*/ 2147483646 h 4"/>
              <a:gd name="T34" fmla="*/ 2147483646 w 729"/>
              <a:gd name="T35" fmla="*/ 0 h 4"/>
              <a:gd name="T36" fmla="*/ 2147483646 w 729"/>
              <a:gd name="T37" fmla="*/ 2147483646 h 4"/>
              <a:gd name="T38" fmla="*/ 2147483646 w 729"/>
              <a:gd name="T39" fmla="*/ 2147483646 h 4"/>
              <a:gd name="T40" fmla="*/ 2147483646 w 729"/>
              <a:gd name="T41" fmla="*/ 2147483646 h 4"/>
              <a:gd name="T42" fmla="*/ 2147483646 w 729"/>
              <a:gd name="T43" fmla="*/ 2147483646 h 4"/>
              <a:gd name="T44" fmla="*/ 2147483646 w 729"/>
              <a:gd name="T45" fmla="*/ 0 h 4"/>
              <a:gd name="T46" fmla="*/ 2147483646 w 729"/>
              <a:gd name="T47" fmla="*/ 2147483646 h 4"/>
              <a:gd name="T48" fmla="*/ 2147483646 w 729"/>
              <a:gd name="T49" fmla="*/ 0 h 4"/>
              <a:gd name="T50" fmla="*/ 2147483646 w 729"/>
              <a:gd name="T51" fmla="*/ 2147483646 h 4"/>
              <a:gd name="T52" fmla="*/ 2147483646 w 729"/>
              <a:gd name="T53" fmla="*/ 2147483646 h 4"/>
              <a:gd name="T54" fmla="*/ 2147483646 w 729"/>
              <a:gd name="T55" fmla="*/ 0 h 4"/>
              <a:gd name="T56" fmla="*/ 2147483646 w 729"/>
              <a:gd name="T57" fmla="*/ 2147483646 h 4"/>
              <a:gd name="T58" fmla="*/ 2147483646 w 729"/>
              <a:gd name="T59" fmla="*/ 0 h 4"/>
              <a:gd name="T60" fmla="*/ 2147483646 w 729"/>
              <a:gd name="T61" fmla="*/ 2147483646 h 4"/>
              <a:gd name="T62" fmla="*/ 2147483646 w 729"/>
              <a:gd name="T63" fmla="*/ 2147483646 h 4"/>
              <a:gd name="T64" fmla="*/ 2147483646 w 729"/>
              <a:gd name="T65" fmla="*/ 2147483646 h 4"/>
              <a:gd name="T66" fmla="*/ 2147483646 w 729"/>
              <a:gd name="T67" fmla="*/ 2147483646 h 4"/>
              <a:gd name="T68" fmla="*/ 2147483646 w 729"/>
              <a:gd name="T69" fmla="*/ 0 h 4"/>
              <a:gd name="T70" fmla="*/ 2147483646 w 729"/>
              <a:gd name="T71" fmla="*/ 2147483646 h 4"/>
              <a:gd name="T72" fmla="*/ 2147483646 w 729"/>
              <a:gd name="T73" fmla="*/ 0 h 4"/>
              <a:gd name="T74" fmla="*/ 2147483646 w 729"/>
              <a:gd name="T75" fmla="*/ 2147483646 h 4"/>
              <a:gd name="T76" fmla="*/ 2147483646 w 729"/>
              <a:gd name="T77" fmla="*/ 2147483646 h 4"/>
              <a:gd name="T78" fmla="*/ 2147483646 w 729"/>
              <a:gd name="T79" fmla="*/ 0 h 4"/>
              <a:gd name="T80" fmla="*/ 2147483646 w 729"/>
              <a:gd name="T81" fmla="*/ 2147483646 h 4"/>
              <a:gd name="T82" fmla="*/ 2147483646 w 729"/>
              <a:gd name="T83" fmla="*/ 0 h 4"/>
              <a:gd name="T84" fmla="*/ 2147483646 w 729"/>
              <a:gd name="T85" fmla="*/ 2147483646 h 4"/>
              <a:gd name="T86" fmla="*/ 2147483646 w 729"/>
              <a:gd name="T87" fmla="*/ 2147483646 h 4"/>
              <a:gd name="T88" fmla="*/ 2147483646 w 729"/>
              <a:gd name="T89" fmla="*/ 2147483646 h 4"/>
              <a:gd name="T90" fmla="*/ 2147483646 w 729"/>
              <a:gd name="T91" fmla="*/ 2147483646 h 4"/>
              <a:gd name="T92" fmla="*/ 2147483646 w 729"/>
              <a:gd name="T93" fmla="*/ 0 h 4"/>
              <a:gd name="T94" fmla="*/ 2147483646 w 729"/>
              <a:gd name="T95" fmla="*/ 2147483646 h 4"/>
              <a:gd name="T96" fmla="*/ 2147483646 w 729"/>
              <a:gd name="T97" fmla="*/ 0 h 4"/>
              <a:gd name="T98" fmla="*/ 2147483646 w 729"/>
              <a:gd name="T99" fmla="*/ 2147483646 h 4"/>
              <a:gd name="T100" fmla="*/ 2147483646 w 729"/>
              <a:gd name="T101" fmla="*/ 2147483646 h 4"/>
              <a:gd name="T102" fmla="*/ 2147483646 w 729"/>
              <a:gd name="T103" fmla="*/ 0 h 4"/>
              <a:gd name="T104" fmla="*/ 2147483646 w 729"/>
              <a:gd name="T105" fmla="*/ 2147483646 h 4"/>
              <a:gd name="T106" fmla="*/ 2147483646 w 729"/>
              <a:gd name="T107" fmla="*/ 0 h 4"/>
              <a:gd name="T108" fmla="*/ 2147483646 w 729"/>
              <a:gd name="T109" fmla="*/ 2147483646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15376" name="未知"/>
          <p:cNvSpPr>
            <a:spLocks/>
          </p:cNvSpPr>
          <p:nvPr/>
        </p:nvSpPr>
        <p:spPr bwMode="auto">
          <a:xfrm>
            <a:off x="5241985" y="1603360"/>
            <a:ext cx="165099" cy="111107"/>
          </a:xfrm>
          <a:custGeom>
            <a:avLst/>
            <a:gdLst>
              <a:gd name="T0" fmla="*/ 2147483646 w 127"/>
              <a:gd name="T1" fmla="*/ 2147483646 h 83"/>
              <a:gd name="T2" fmla="*/ 0 w 127"/>
              <a:gd name="T3" fmla="*/ 2147483646 h 83"/>
              <a:gd name="T4" fmla="*/ 2147483646 w 127"/>
              <a:gd name="T5" fmla="*/ 0 h 83"/>
              <a:gd name="T6" fmla="*/ 2147483646 w 127"/>
              <a:gd name="T7" fmla="*/ 214748364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48" name="Rectangle 134"/>
          <p:cNvSpPr>
            <a:spLocks noChangeArrowheads="1"/>
          </p:cNvSpPr>
          <p:nvPr/>
        </p:nvSpPr>
        <p:spPr bwMode="auto">
          <a:xfrm>
            <a:off x="1524201" y="186000"/>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sp>
        <p:nvSpPr>
          <p:cNvPr id="5" name="椭圆 4">
            <a:extLst>
              <a:ext uri="{FF2B5EF4-FFF2-40B4-BE49-F238E27FC236}">
                <a16:creationId xmlns:a16="http://schemas.microsoft.com/office/drawing/2014/main" id="{150F8181-8CD3-D1F8-806A-10C58C70C199}"/>
              </a:ext>
            </a:extLst>
          </p:cNvPr>
          <p:cNvSpPr/>
          <p:nvPr/>
        </p:nvSpPr>
        <p:spPr bwMode="auto">
          <a:xfrm>
            <a:off x="5343578" y="186338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DA2EC6BB-940C-27D2-D0F9-E08357C56579}"/>
              </a:ext>
            </a:extLst>
          </p:cNvPr>
          <p:cNvSpPr/>
          <p:nvPr/>
        </p:nvSpPr>
        <p:spPr bwMode="auto">
          <a:xfrm>
            <a:off x="4695646" y="120837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416" name="Rectangle 205">
            <a:extLst>
              <a:ext uri="{FF2B5EF4-FFF2-40B4-BE49-F238E27FC236}">
                <a16:creationId xmlns:a16="http://schemas.microsoft.com/office/drawing/2014/main" id="{69D3931E-890F-3870-A29C-79C4F3092216}"/>
              </a:ext>
            </a:extLst>
          </p:cNvPr>
          <p:cNvSpPr>
            <a:spLocks noChangeArrowheads="1"/>
          </p:cNvSpPr>
          <p:nvPr/>
        </p:nvSpPr>
        <p:spPr bwMode="auto">
          <a:xfrm>
            <a:off x="990829" y="6358663"/>
            <a:ext cx="2325958" cy="27699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4</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D</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grpSp>
        <p:nvGrpSpPr>
          <p:cNvPr id="15429" name="组合 15428">
            <a:extLst>
              <a:ext uri="{FF2B5EF4-FFF2-40B4-BE49-F238E27FC236}">
                <a16:creationId xmlns:a16="http://schemas.microsoft.com/office/drawing/2014/main" id="{B805F47A-F72D-C6E6-D959-D21CACF62FD4}"/>
              </a:ext>
            </a:extLst>
          </p:cNvPr>
          <p:cNvGrpSpPr/>
          <p:nvPr/>
        </p:nvGrpSpPr>
        <p:grpSpPr>
          <a:xfrm>
            <a:off x="1133704" y="4117526"/>
            <a:ext cx="2500313" cy="2214224"/>
            <a:chOff x="1133704" y="4117526"/>
            <a:chExt cx="2500313" cy="2214224"/>
          </a:xfrm>
        </p:grpSpPr>
        <p:sp>
          <p:nvSpPr>
            <p:cNvPr id="50" name="未知">
              <a:extLst>
                <a:ext uri="{FF2B5EF4-FFF2-40B4-BE49-F238E27FC236}">
                  <a16:creationId xmlns:a16="http://schemas.microsoft.com/office/drawing/2014/main" id="{AA33526C-049E-1FE3-BFCD-2401928BFA64}"/>
                </a:ext>
              </a:extLst>
            </p:cNvPr>
            <p:cNvSpPr>
              <a:spLocks/>
            </p:cNvSpPr>
            <p:nvPr/>
          </p:nvSpPr>
          <p:spPr bwMode="auto">
            <a:xfrm>
              <a:off x="1211520" y="4265142"/>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53" name="未知">
              <a:extLst>
                <a:ext uri="{FF2B5EF4-FFF2-40B4-BE49-F238E27FC236}">
                  <a16:creationId xmlns:a16="http://schemas.microsoft.com/office/drawing/2014/main" id="{A5D4C179-BDB4-680A-B9E1-32DF2A533A16}"/>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54" name="未知">
              <a:extLst>
                <a:ext uri="{FF2B5EF4-FFF2-40B4-BE49-F238E27FC236}">
                  <a16:creationId xmlns:a16="http://schemas.microsoft.com/office/drawing/2014/main" id="{89F4BB5B-8FB9-E4D9-C0BB-5F773DAD929A}"/>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55" name="Rectangle 179">
              <a:extLst>
                <a:ext uri="{FF2B5EF4-FFF2-40B4-BE49-F238E27FC236}">
                  <a16:creationId xmlns:a16="http://schemas.microsoft.com/office/drawing/2014/main" id="{34B19827-5E44-22C3-7B0C-F6D1812BD6C9}"/>
                </a:ext>
              </a:extLst>
            </p:cNvPr>
            <p:cNvSpPr>
              <a:spLocks noChangeArrowheads="1"/>
            </p:cNvSpPr>
            <p:nvPr/>
          </p:nvSpPr>
          <p:spPr bwMode="auto">
            <a:xfrm>
              <a:off x="131312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56" name="未知">
              <a:extLst>
                <a:ext uri="{FF2B5EF4-FFF2-40B4-BE49-F238E27FC236}">
                  <a16:creationId xmlns:a16="http://schemas.microsoft.com/office/drawing/2014/main" id="{760BCD7A-EC77-C245-8485-A2E31B9C1518}"/>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57" name="未知">
              <a:extLst>
                <a:ext uri="{FF2B5EF4-FFF2-40B4-BE49-F238E27FC236}">
                  <a16:creationId xmlns:a16="http://schemas.microsoft.com/office/drawing/2014/main" id="{8A931D33-FCD4-3951-C6E8-5AD7B49E2BAF}"/>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58" name="Rectangle 182">
              <a:extLst>
                <a:ext uri="{FF2B5EF4-FFF2-40B4-BE49-F238E27FC236}">
                  <a16:creationId xmlns:a16="http://schemas.microsoft.com/office/drawing/2014/main" id="{BF7CAFA6-F9D7-725D-7196-A54830406298}"/>
                </a:ext>
              </a:extLst>
            </p:cNvPr>
            <p:cNvSpPr>
              <a:spLocks noChangeArrowheads="1"/>
            </p:cNvSpPr>
            <p:nvPr/>
          </p:nvSpPr>
          <p:spPr bwMode="auto">
            <a:xfrm>
              <a:off x="1876996" y="5033262"/>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D</a:t>
              </a:r>
              <a:endParaRPr lang="en-US" altLang="zh-CN" sz="1000" b="1" dirty="0">
                <a:solidFill>
                  <a:srgbClr val="FF0000"/>
                </a:solidFill>
                <a:ea typeface="楷体_GB2312" pitchFamily="1" charset="-122"/>
              </a:endParaRPr>
            </a:p>
          </p:txBody>
        </p:sp>
        <p:sp>
          <p:nvSpPr>
            <p:cNvPr id="59" name="未知">
              <a:extLst>
                <a:ext uri="{FF2B5EF4-FFF2-40B4-BE49-F238E27FC236}">
                  <a16:creationId xmlns:a16="http://schemas.microsoft.com/office/drawing/2014/main" id="{E56273CF-177D-5022-060C-3E7AA8F1DA87}"/>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60" name="未知">
              <a:extLst>
                <a:ext uri="{FF2B5EF4-FFF2-40B4-BE49-F238E27FC236}">
                  <a16:creationId xmlns:a16="http://schemas.microsoft.com/office/drawing/2014/main" id="{A3915723-1714-B1CA-0616-90AC988F61DA}"/>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61" name="Rectangle 185">
              <a:extLst>
                <a:ext uri="{FF2B5EF4-FFF2-40B4-BE49-F238E27FC236}">
                  <a16:creationId xmlns:a16="http://schemas.microsoft.com/office/drawing/2014/main" id="{44D5F2D5-1C0B-81A6-AD14-0E4B51B91A76}"/>
                </a:ext>
              </a:extLst>
            </p:cNvPr>
            <p:cNvSpPr>
              <a:spLocks noChangeArrowheads="1"/>
            </p:cNvSpPr>
            <p:nvPr/>
          </p:nvSpPr>
          <p:spPr bwMode="auto">
            <a:xfrm>
              <a:off x="2721540" y="4325449"/>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62" name="未知">
              <a:extLst>
                <a:ext uri="{FF2B5EF4-FFF2-40B4-BE49-F238E27FC236}">
                  <a16:creationId xmlns:a16="http://schemas.microsoft.com/office/drawing/2014/main" id="{538A110D-D226-E844-A41B-C834A2C08584}"/>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3" name="未知">
              <a:extLst>
                <a:ext uri="{FF2B5EF4-FFF2-40B4-BE49-F238E27FC236}">
                  <a16:creationId xmlns:a16="http://schemas.microsoft.com/office/drawing/2014/main" id="{C39C5949-058C-31B3-4340-6DFFF16D34D5}"/>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60" name="Rectangle 188">
              <a:extLst>
                <a:ext uri="{FF2B5EF4-FFF2-40B4-BE49-F238E27FC236}">
                  <a16:creationId xmlns:a16="http://schemas.microsoft.com/office/drawing/2014/main" id="{8D8EF583-44F9-273F-2413-C402A289B09D}"/>
                </a:ext>
              </a:extLst>
            </p:cNvPr>
            <p:cNvSpPr>
              <a:spLocks noChangeArrowheads="1"/>
            </p:cNvSpPr>
            <p:nvPr/>
          </p:nvSpPr>
          <p:spPr bwMode="auto">
            <a:xfrm>
              <a:off x="272154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C</a:t>
              </a:r>
              <a:endParaRPr lang="en-US" altLang="zh-CN" sz="1000" b="1">
                <a:solidFill>
                  <a:srgbClr val="FF0000"/>
                </a:solidFill>
                <a:latin typeface="Times New Roman" pitchFamily="18" charset="0"/>
                <a:ea typeface="楷体_GB2312" pitchFamily="1" charset="-122"/>
              </a:endParaRPr>
            </a:p>
          </p:txBody>
        </p:sp>
        <p:sp>
          <p:nvSpPr>
            <p:cNvPr id="15361" name="未知">
              <a:extLst>
                <a:ext uri="{FF2B5EF4-FFF2-40B4-BE49-F238E27FC236}">
                  <a16:creationId xmlns:a16="http://schemas.microsoft.com/office/drawing/2014/main" id="{BF9A8408-38DD-51DD-13D6-0BF88288F0D3}"/>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64" name="未知">
              <a:extLst>
                <a:ext uri="{FF2B5EF4-FFF2-40B4-BE49-F238E27FC236}">
                  <a16:creationId xmlns:a16="http://schemas.microsoft.com/office/drawing/2014/main" id="{6B4284B8-FE06-B297-3C3C-0078BD73F4EE}"/>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65" name="Rectangle 191">
              <a:extLst>
                <a:ext uri="{FF2B5EF4-FFF2-40B4-BE49-F238E27FC236}">
                  <a16:creationId xmlns:a16="http://schemas.microsoft.com/office/drawing/2014/main" id="{C144ED4F-C555-8A0E-3A12-BAC3C9A8D390}"/>
                </a:ext>
              </a:extLst>
            </p:cNvPr>
            <p:cNvSpPr>
              <a:spLocks noChangeArrowheads="1"/>
            </p:cNvSpPr>
            <p:nvPr/>
          </p:nvSpPr>
          <p:spPr bwMode="auto">
            <a:xfrm>
              <a:off x="3296211" y="5041515"/>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366" name="未知">
              <a:extLst>
                <a:ext uri="{FF2B5EF4-FFF2-40B4-BE49-F238E27FC236}">
                  <a16:creationId xmlns:a16="http://schemas.microsoft.com/office/drawing/2014/main" id="{835EB750-DCBE-9136-E14C-1874033512C2}"/>
                </a:ext>
              </a:extLst>
            </p:cNvPr>
            <p:cNvSpPr>
              <a:spLocks/>
            </p:cNvSpPr>
            <p:nvPr/>
          </p:nvSpPr>
          <p:spPr bwMode="auto">
            <a:xfrm>
              <a:off x="1690942" y="5245923"/>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367" name="Line 195">
              <a:extLst>
                <a:ext uri="{FF2B5EF4-FFF2-40B4-BE49-F238E27FC236}">
                  <a16:creationId xmlns:a16="http://schemas.microsoft.com/office/drawing/2014/main" id="{50AC3974-3723-8514-AE52-E0D67973D9E7}"/>
                </a:ext>
              </a:extLst>
            </p:cNvPr>
            <p:cNvSpPr>
              <a:spLocks noChangeShapeType="1"/>
            </p:cNvSpPr>
            <p:nvPr/>
          </p:nvSpPr>
          <p:spPr bwMode="auto">
            <a:xfrm flipH="1">
              <a:off x="1645223" y="5844549"/>
              <a:ext cx="974718" cy="3174"/>
            </a:xfrm>
            <a:prstGeom prst="line">
              <a:avLst/>
            </a:prstGeom>
            <a:noFill/>
            <a:ln w="38100">
              <a:solidFill>
                <a:srgbClr val="FF0000"/>
              </a:solidFill>
              <a:round/>
              <a:headEnd/>
              <a:tailEnd/>
            </a:ln>
          </p:spPr>
          <p:txBody>
            <a:bodyPr/>
            <a:lstStyle/>
            <a:p>
              <a:endParaRPr lang="zh-CN" altLang="en-US"/>
            </a:p>
          </p:txBody>
        </p:sp>
        <p:sp>
          <p:nvSpPr>
            <p:cNvPr id="15408" name="未知">
              <a:extLst>
                <a:ext uri="{FF2B5EF4-FFF2-40B4-BE49-F238E27FC236}">
                  <a16:creationId xmlns:a16="http://schemas.microsoft.com/office/drawing/2014/main" id="{E2ABAAFC-70D7-BFBD-F8F7-E3AFC0DE4D04}"/>
                </a:ext>
              </a:extLst>
            </p:cNvPr>
            <p:cNvSpPr>
              <a:spLocks/>
            </p:cNvSpPr>
            <p:nvPr/>
          </p:nvSpPr>
          <p:spPr bwMode="auto">
            <a:xfrm>
              <a:off x="1494094" y="5788686"/>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409" name="Line 197">
              <a:extLst>
                <a:ext uri="{FF2B5EF4-FFF2-40B4-BE49-F238E27FC236}">
                  <a16:creationId xmlns:a16="http://schemas.microsoft.com/office/drawing/2014/main" id="{8C9DA20A-376D-697B-DACC-F6CE4722E029}"/>
                </a:ext>
              </a:extLst>
            </p:cNvPr>
            <p:cNvSpPr>
              <a:spLocks noChangeShapeType="1"/>
            </p:cNvSpPr>
            <p:nvPr/>
          </p:nvSpPr>
          <p:spPr bwMode="auto">
            <a:xfrm flipH="1">
              <a:off x="2945059" y="5244654"/>
              <a:ext cx="297178" cy="366285"/>
            </a:xfrm>
            <a:prstGeom prst="line">
              <a:avLst/>
            </a:prstGeom>
            <a:noFill/>
            <a:ln w="38100">
              <a:solidFill>
                <a:srgbClr val="FF0000"/>
              </a:solidFill>
              <a:round/>
              <a:headEnd/>
              <a:tailEnd/>
            </a:ln>
          </p:spPr>
          <p:txBody>
            <a:bodyPr/>
            <a:lstStyle/>
            <a:p>
              <a:endParaRPr lang="zh-CN" altLang="en-US"/>
            </a:p>
          </p:txBody>
        </p:sp>
        <p:sp>
          <p:nvSpPr>
            <p:cNvPr id="15410" name="未知">
              <a:extLst>
                <a:ext uri="{FF2B5EF4-FFF2-40B4-BE49-F238E27FC236}">
                  <a16:creationId xmlns:a16="http://schemas.microsoft.com/office/drawing/2014/main" id="{FC36333C-98B5-B822-533E-C79F228BBF8E}"/>
                </a:ext>
              </a:extLst>
            </p:cNvPr>
            <p:cNvSpPr>
              <a:spLocks/>
            </p:cNvSpPr>
            <p:nvPr/>
          </p:nvSpPr>
          <p:spPr bwMode="auto">
            <a:xfrm>
              <a:off x="2851714" y="5563329"/>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11" name="Rectangle 199">
              <a:extLst>
                <a:ext uri="{FF2B5EF4-FFF2-40B4-BE49-F238E27FC236}">
                  <a16:creationId xmlns:a16="http://schemas.microsoft.com/office/drawing/2014/main" id="{84C470D4-6497-C902-2F7E-510152E9DA0C}"/>
                </a:ext>
              </a:extLst>
            </p:cNvPr>
            <p:cNvSpPr>
              <a:spLocks noChangeArrowheads="1"/>
            </p:cNvSpPr>
            <p:nvPr/>
          </p:nvSpPr>
          <p:spPr bwMode="auto">
            <a:xfrm>
              <a:off x="3121587" y="546366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12" name="Rectangle 201">
              <a:extLst>
                <a:ext uri="{FF2B5EF4-FFF2-40B4-BE49-F238E27FC236}">
                  <a16:creationId xmlns:a16="http://schemas.microsoft.com/office/drawing/2014/main" id="{A52C8E98-B287-4E67-C664-7AE542FA5642}"/>
                </a:ext>
              </a:extLst>
            </p:cNvPr>
            <p:cNvSpPr>
              <a:spLocks noChangeArrowheads="1"/>
            </p:cNvSpPr>
            <p:nvPr/>
          </p:nvSpPr>
          <p:spPr bwMode="auto">
            <a:xfrm>
              <a:off x="1633793" y="5504926"/>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10</a:t>
              </a:r>
              <a:endParaRPr lang="zh-CN" altLang="en-US" sz="1000" b="1" dirty="0">
                <a:solidFill>
                  <a:srgbClr val="FF0000"/>
                </a:solidFill>
                <a:ea typeface="楷体_GB2312" pitchFamily="1" charset="-122"/>
              </a:endParaRPr>
            </a:p>
          </p:txBody>
        </p:sp>
        <p:sp>
          <p:nvSpPr>
            <p:cNvPr id="15413" name="Rectangle 202">
              <a:extLst>
                <a:ext uri="{FF2B5EF4-FFF2-40B4-BE49-F238E27FC236}">
                  <a16:creationId xmlns:a16="http://schemas.microsoft.com/office/drawing/2014/main" id="{DB5BB8FA-2C80-9BB5-EF70-7AD32B4F0F96}"/>
                </a:ext>
              </a:extLst>
            </p:cNvPr>
            <p:cNvSpPr>
              <a:spLocks noChangeArrowheads="1"/>
            </p:cNvSpPr>
            <p:nvPr/>
          </p:nvSpPr>
          <p:spPr bwMode="auto">
            <a:xfrm>
              <a:off x="2137344" y="584772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14" name="未知">
              <a:extLst>
                <a:ext uri="{FF2B5EF4-FFF2-40B4-BE49-F238E27FC236}">
                  <a16:creationId xmlns:a16="http://schemas.microsoft.com/office/drawing/2014/main" id="{0EC87969-B79D-E2AC-3F3C-4E4CD23E4E48}"/>
                </a:ext>
              </a:extLst>
            </p:cNvPr>
            <p:cNvSpPr>
              <a:spLocks/>
            </p:cNvSpPr>
            <p:nvPr/>
          </p:nvSpPr>
          <p:spPr bwMode="auto">
            <a:xfrm>
              <a:off x="2681535" y="4550807"/>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15" name="Rectangle 204">
              <a:extLst>
                <a:ext uri="{FF2B5EF4-FFF2-40B4-BE49-F238E27FC236}">
                  <a16:creationId xmlns:a16="http://schemas.microsoft.com/office/drawing/2014/main" id="{902D390B-9FAD-DC2D-FBCA-171B7F5C74B7}"/>
                </a:ext>
              </a:extLst>
            </p:cNvPr>
            <p:cNvSpPr>
              <a:spLocks noChangeArrowheads="1"/>
            </p:cNvSpPr>
            <p:nvPr/>
          </p:nvSpPr>
          <p:spPr bwMode="auto">
            <a:xfrm>
              <a:off x="2557711" y="5095474"/>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17" name="Line 206">
              <a:extLst>
                <a:ext uri="{FF2B5EF4-FFF2-40B4-BE49-F238E27FC236}">
                  <a16:creationId xmlns:a16="http://schemas.microsoft.com/office/drawing/2014/main" id="{730B73D5-3315-447A-3427-678DF280B8DD}"/>
                </a:ext>
              </a:extLst>
            </p:cNvPr>
            <p:cNvSpPr>
              <a:spLocks noChangeShapeType="1"/>
            </p:cNvSpPr>
            <p:nvPr/>
          </p:nvSpPr>
          <p:spPr bwMode="auto">
            <a:xfrm flipV="1">
              <a:off x="2738050" y="4703161"/>
              <a:ext cx="3175" cy="974433"/>
            </a:xfrm>
            <a:prstGeom prst="line">
              <a:avLst/>
            </a:prstGeom>
            <a:noFill/>
            <a:ln w="38100">
              <a:solidFill>
                <a:srgbClr val="FF0000"/>
              </a:solidFill>
              <a:round/>
              <a:headEnd/>
              <a:tailEnd/>
            </a:ln>
          </p:spPr>
          <p:txBody>
            <a:bodyPr/>
            <a:lstStyle/>
            <a:p>
              <a:endParaRPr lang="zh-CN" altLang="en-US"/>
            </a:p>
          </p:txBody>
        </p:sp>
        <p:sp>
          <p:nvSpPr>
            <p:cNvPr id="15418" name="未知">
              <a:extLst>
                <a:ext uri="{FF2B5EF4-FFF2-40B4-BE49-F238E27FC236}">
                  <a16:creationId xmlns:a16="http://schemas.microsoft.com/office/drawing/2014/main" id="{CC4203DC-DD13-17D3-4525-1F3686B18146}"/>
                </a:ext>
              </a:extLst>
            </p:cNvPr>
            <p:cNvSpPr>
              <a:spLocks noEditPoints="1"/>
            </p:cNvSpPr>
            <p:nvPr/>
          </p:nvSpPr>
          <p:spPr bwMode="auto">
            <a:xfrm>
              <a:off x="1462344" y="5388756"/>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noFill/>
            <a:ln w="38100">
              <a:solidFill>
                <a:srgbClr val="FF0000"/>
              </a:solidFill>
              <a:round/>
              <a:headEnd/>
              <a:tailEnd/>
            </a:ln>
          </p:spPr>
          <p:txBody>
            <a:bodyPr/>
            <a:lstStyle/>
            <a:p>
              <a:endParaRPr lang="zh-CN" altLang="en-US"/>
            </a:p>
          </p:txBody>
        </p:sp>
        <p:sp>
          <p:nvSpPr>
            <p:cNvPr id="15419" name="TextBox 76">
              <a:extLst>
                <a:ext uri="{FF2B5EF4-FFF2-40B4-BE49-F238E27FC236}">
                  <a16:creationId xmlns:a16="http://schemas.microsoft.com/office/drawing/2014/main" id="{4A714A3C-583B-9481-26AC-E9919E53C83C}"/>
                </a:ext>
              </a:extLst>
            </p:cNvPr>
            <p:cNvSpPr txBox="1">
              <a:spLocks noChangeArrowheads="1"/>
            </p:cNvSpPr>
            <p:nvPr/>
          </p:nvSpPr>
          <p:spPr bwMode="auto">
            <a:xfrm>
              <a:off x="256245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420" name="TextBox 77">
              <a:extLst>
                <a:ext uri="{FF2B5EF4-FFF2-40B4-BE49-F238E27FC236}">
                  <a16:creationId xmlns:a16="http://schemas.microsoft.com/office/drawing/2014/main" id="{E5CDD7F0-BC24-1266-4135-DE4D67B6F070}"/>
                </a:ext>
              </a:extLst>
            </p:cNvPr>
            <p:cNvSpPr txBox="1">
              <a:spLocks noChangeArrowheads="1"/>
            </p:cNvSpPr>
            <p:nvPr/>
          </p:nvSpPr>
          <p:spPr bwMode="auto">
            <a:xfrm>
              <a:off x="113370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421" name="TextBox 78">
              <a:extLst>
                <a:ext uri="{FF2B5EF4-FFF2-40B4-BE49-F238E27FC236}">
                  <a16:creationId xmlns:a16="http://schemas.microsoft.com/office/drawing/2014/main" id="{48B6CD8F-F83D-FFED-709F-3D468F7621AC}"/>
                </a:ext>
              </a:extLst>
            </p:cNvPr>
            <p:cNvSpPr txBox="1">
              <a:spLocks noChangeArrowheads="1"/>
            </p:cNvSpPr>
            <p:nvPr/>
          </p:nvSpPr>
          <p:spPr bwMode="auto">
            <a:xfrm>
              <a:off x="1633767" y="4688939"/>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22,F</a:t>
              </a:r>
              <a:endParaRPr lang="zh-CN" altLang="en-US" sz="1400" i="0" dirty="0">
                <a:solidFill>
                  <a:srgbClr val="FF0000"/>
                </a:solidFill>
              </a:endParaRPr>
            </a:p>
          </p:txBody>
        </p:sp>
        <p:sp>
          <p:nvSpPr>
            <p:cNvPr id="15422" name="TextBox 79">
              <a:extLst>
                <a:ext uri="{FF2B5EF4-FFF2-40B4-BE49-F238E27FC236}">
                  <a16:creationId xmlns:a16="http://schemas.microsoft.com/office/drawing/2014/main" id="{365A5090-4BD6-BE16-FE78-C285BD557E1E}"/>
                </a:ext>
              </a:extLst>
            </p:cNvPr>
            <p:cNvSpPr txBox="1">
              <a:spLocks noChangeArrowheads="1"/>
            </p:cNvSpPr>
            <p:nvPr/>
          </p:nvSpPr>
          <p:spPr bwMode="auto">
            <a:xfrm>
              <a:off x="2919642" y="4117526"/>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grpSp>
      <p:sp>
        <p:nvSpPr>
          <p:cNvPr id="15430" name="未知">
            <a:extLst>
              <a:ext uri="{FF2B5EF4-FFF2-40B4-BE49-F238E27FC236}">
                <a16:creationId xmlns:a16="http://schemas.microsoft.com/office/drawing/2014/main" id="{C92D37FB-8FD8-0DA8-32C3-44CA6E4631B8}"/>
              </a:ext>
            </a:extLst>
          </p:cNvPr>
          <p:cNvSpPr>
            <a:spLocks/>
          </p:cNvSpPr>
          <p:nvPr/>
        </p:nvSpPr>
        <p:spPr bwMode="auto">
          <a:xfrm>
            <a:off x="1266996" y="420758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31" name="Rectangle 188">
            <a:extLst>
              <a:ext uri="{FF2B5EF4-FFF2-40B4-BE49-F238E27FC236}">
                <a16:creationId xmlns:a16="http://schemas.microsoft.com/office/drawing/2014/main" id="{1ADFC68E-E680-994D-664F-29D3CB7A2F73}"/>
              </a:ext>
            </a:extLst>
          </p:cNvPr>
          <p:cNvSpPr>
            <a:spLocks noChangeArrowheads="1"/>
          </p:cNvSpPr>
          <p:nvPr/>
        </p:nvSpPr>
        <p:spPr bwMode="auto">
          <a:xfrm>
            <a:off x="1368595" y="4190891"/>
            <a:ext cx="136256" cy="24622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600" dirty="0">
                <a:ea typeface="楷体_GB2312" pitchFamily="1" charset="-122"/>
              </a:rPr>
              <a:t>E</a:t>
            </a:r>
            <a:endParaRPr lang="en-US" altLang="zh-CN" sz="1600" b="1" dirty="0">
              <a:latin typeface="Times New Roman" pitchFamily="18" charset="0"/>
              <a:ea typeface="楷体_GB2312" pitchFamily="1" charset="-122"/>
            </a:endParaRPr>
          </a:p>
        </p:txBody>
      </p:sp>
      <p:sp>
        <p:nvSpPr>
          <p:cNvPr id="15432" name="未知">
            <a:extLst>
              <a:ext uri="{FF2B5EF4-FFF2-40B4-BE49-F238E27FC236}">
                <a16:creationId xmlns:a16="http://schemas.microsoft.com/office/drawing/2014/main" id="{C4CD7C19-68F5-5D86-8FB5-70F7BC65B906}"/>
              </a:ext>
            </a:extLst>
          </p:cNvPr>
          <p:cNvSpPr>
            <a:spLocks/>
          </p:cNvSpPr>
          <p:nvPr/>
        </p:nvSpPr>
        <p:spPr bwMode="auto">
          <a:xfrm>
            <a:off x="1260011" y="420210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33" name="未知">
            <a:extLst>
              <a:ext uri="{FF2B5EF4-FFF2-40B4-BE49-F238E27FC236}">
                <a16:creationId xmlns:a16="http://schemas.microsoft.com/office/drawing/2014/main" id="{706828EA-DC17-00B7-EB8C-389DF2F96E01}"/>
              </a:ext>
            </a:extLst>
          </p:cNvPr>
          <p:cNvSpPr>
            <a:spLocks noEditPoints="1"/>
          </p:cNvSpPr>
          <p:nvPr/>
        </p:nvSpPr>
        <p:spPr bwMode="auto">
          <a:xfrm>
            <a:off x="1625941" y="4388172"/>
            <a:ext cx="947414" cy="3174"/>
          </a:xfrm>
          <a:custGeom>
            <a:avLst/>
            <a:gdLst>
              <a:gd name="T0" fmla="*/ 2147483646 w 729"/>
              <a:gd name="T1" fmla="*/ 0 h 4"/>
              <a:gd name="T2" fmla="*/ 2147483646 w 729"/>
              <a:gd name="T3" fmla="*/ 2147483646 h 4"/>
              <a:gd name="T4" fmla="*/ 2147483646 w 729"/>
              <a:gd name="T5" fmla="*/ 2147483646 h 4"/>
              <a:gd name="T6" fmla="*/ 2147483646 w 729"/>
              <a:gd name="T7" fmla="*/ 0 h 4"/>
              <a:gd name="T8" fmla="*/ 2147483646 w 729"/>
              <a:gd name="T9" fmla="*/ 2147483646 h 4"/>
              <a:gd name="T10" fmla="*/ 2147483646 w 729"/>
              <a:gd name="T11" fmla="*/ 0 h 4"/>
              <a:gd name="T12" fmla="*/ 2147483646 w 729"/>
              <a:gd name="T13" fmla="*/ 2147483646 h 4"/>
              <a:gd name="T14" fmla="*/ 2147483646 w 729"/>
              <a:gd name="T15" fmla="*/ 2147483646 h 4"/>
              <a:gd name="T16" fmla="*/ 2147483646 w 729"/>
              <a:gd name="T17" fmla="*/ 2147483646 h 4"/>
              <a:gd name="T18" fmla="*/ 2147483646 w 729"/>
              <a:gd name="T19" fmla="*/ 2147483646 h 4"/>
              <a:gd name="T20" fmla="*/ 2147483646 w 729"/>
              <a:gd name="T21" fmla="*/ 0 h 4"/>
              <a:gd name="T22" fmla="*/ 2147483646 w 729"/>
              <a:gd name="T23" fmla="*/ 2147483646 h 4"/>
              <a:gd name="T24" fmla="*/ 2147483646 w 729"/>
              <a:gd name="T25" fmla="*/ 0 h 4"/>
              <a:gd name="T26" fmla="*/ 2147483646 w 729"/>
              <a:gd name="T27" fmla="*/ 2147483646 h 4"/>
              <a:gd name="T28" fmla="*/ 2147483646 w 729"/>
              <a:gd name="T29" fmla="*/ 2147483646 h 4"/>
              <a:gd name="T30" fmla="*/ 2147483646 w 729"/>
              <a:gd name="T31" fmla="*/ 0 h 4"/>
              <a:gd name="T32" fmla="*/ 2147483646 w 729"/>
              <a:gd name="T33" fmla="*/ 2147483646 h 4"/>
              <a:gd name="T34" fmla="*/ 2147483646 w 729"/>
              <a:gd name="T35" fmla="*/ 0 h 4"/>
              <a:gd name="T36" fmla="*/ 2147483646 w 729"/>
              <a:gd name="T37" fmla="*/ 2147483646 h 4"/>
              <a:gd name="T38" fmla="*/ 2147483646 w 729"/>
              <a:gd name="T39" fmla="*/ 2147483646 h 4"/>
              <a:gd name="T40" fmla="*/ 2147483646 w 729"/>
              <a:gd name="T41" fmla="*/ 2147483646 h 4"/>
              <a:gd name="T42" fmla="*/ 2147483646 w 729"/>
              <a:gd name="T43" fmla="*/ 2147483646 h 4"/>
              <a:gd name="T44" fmla="*/ 2147483646 w 729"/>
              <a:gd name="T45" fmla="*/ 0 h 4"/>
              <a:gd name="T46" fmla="*/ 2147483646 w 729"/>
              <a:gd name="T47" fmla="*/ 2147483646 h 4"/>
              <a:gd name="T48" fmla="*/ 2147483646 w 729"/>
              <a:gd name="T49" fmla="*/ 0 h 4"/>
              <a:gd name="T50" fmla="*/ 2147483646 w 729"/>
              <a:gd name="T51" fmla="*/ 2147483646 h 4"/>
              <a:gd name="T52" fmla="*/ 2147483646 w 729"/>
              <a:gd name="T53" fmla="*/ 2147483646 h 4"/>
              <a:gd name="T54" fmla="*/ 2147483646 w 729"/>
              <a:gd name="T55" fmla="*/ 0 h 4"/>
              <a:gd name="T56" fmla="*/ 2147483646 w 729"/>
              <a:gd name="T57" fmla="*/ 2147483646 h 4"/>
              <a:gd name="T58" fmla="*/ 2147483646 w 729"/>
              <a:gd name="T59" fmla="*/ 0 h 4"/>
              <a:gd name="T60" fmla="*/ 2147483646 w 729"/>
              <a:gd name="T61" fmla="*/ 2147483646 h 4"/>
              <a:gd name="T62" fmla="*/ 2147483646 w 729"/>
              <a:gd name="T63" fmla="*/ 2147483646 h 4"/>
              <a:gd name="T64" fmla="*/ 2147483646 w 729"/>
              <a:gd name="T65" fmla="*/ 2147483646 h 4"/>
              <a:gd name="T66" fmla="*/ 2147483646 w 729"/>
              <a:gd name="T67" fmla="*/ 2147483646 h 4"/>
              <a:gd name="T68" fmla="*/ 2147483646 w 729"/>
              <a:gd name="T69" fmla="*/ 0 h 4"/>
              <a:gd name="T70" fmla="*/ 2147483646 w 729"/>
              <a:gd name="T71" fmla="*/ 2147483646 h 4"/>
              <a:gd name="T72" fmla="*/ 2147483646 w 729"/>
              <a:gd name="T73" fmla="*/ 0 h 4"/>
              <a:gd name="T74" fmla="*/ 2147483646 w 729"/>
              <a:gd name="T75" fmla="*/ 2147483646 h 4"/>
              <a:gd name="T76" fmla="*/ 2147483646 w 729"/>
              <a:gd name="T77" fmla="*/ 2147483646 h 4"/>
              <a:gd name="T78" fmla="*/ 2147483646 w 729"/>
              <a:gd name="T79" fmla="*/ 0 h 4"/>
              <a:gd name="T80" fmla="*/ 2147483646 w 729"/>
              <a:gd name="T81" fmla="*/ 2147483646 h 4"/>
              <a:gd name="T82" fmla="*/ 2147483646 w 729"/>
              <a:gd name="T83" fmla="*/ 0 h 4"/>
              <a:gd name="T84" fmla="*/ 2147483646 w 729"/>
              <a:gd name="T85" fmla="*/ 2147483646 h 4"/>
              <a:gd name="T86" fmla="*/ 2147483646 w 729"/>
              <a:gd name="T87" fmla="*/ 2147483646 h 4"/>
              <a:gd name="T88" fmla="*/ 2147483646 w 729"/>
              <a:gd name="T89" fmla="*/ 2147483646 h 4"/>
              <a:gd name="T90" fmla="*/ 2147483646 w 729"/>
              <a:gd name="T91" fmla="*/ 2147483646 h 4"/>
              <a:gd name="T92" fmla="*/ 2147483646 w 729"/>
              <a:gd name="T93" fmla="*/ 0 h 4"/>
              <a:gd name="T94" fmla="*/ 2147483646 w 729"/>
              <a:gd name="T95" fmla="*/ 2147483646 h 4"/>
              <a:gd name="T96" fmla="*/ 2147483646 w 729"/>
              <a:gd name="T97" fmla="*/ 0 h 4"/>
              <a:gd name="T98" fmla="*/ 2147483646 w 729"/>
              <a:gd name="T99" fmla="*/ 2147483646 h 4"/>
              <a:gd name="T100" fmla="*/ 2147483646 w 729"/>
              <a:gd name="T101" fmla="*/ 2147483646 h 4"/>
              <a:gd name="T102" fmla="*/ 2147483646 w 729"/>
              <a:gd name="T103" fmla="*/ 0 h 4"/>
              <a:gd name="T104" fmla="*/ 2147483646 w 729"/>
              <a:gd name="T105" fmla="*/ 2147483646 h 4"/>
              <a:gd name="T106" fmla="*/ 2147483646 w 729"/>
              <a:gd name="T107" fmla="*/ 0 h 4"/>
              <a:gd name="T108" fmla="*/ 2147483646 w 729"/>
              <a:gd name="T109" fmla="*/ 2147483646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15434" name="未知">
            <a:extLst>
              <a:ext uri="{FF2B5EF4-FFF2-40B4-BE49-F238E27FC236}">
                <a16:creationId xmlns:a16="http://schemas.microsoft.com/office/drawing/2014/main" id="{38F6BA6D-20F2-78F9-110D-CDCFB8CBFFB6}"/>
              </a:ext>
            </a:extLst>
          </p:cNvPr>
          <p:cNvSpPr>
            <a:spLocks/>
          </p:cNvSpPr>
          <p:nvPr/>
        </p:nvSpPr>
        <p:spPr bwMode="auto">
          <a:xfrm>
            <a:off x="1547664" y="4325992"/>
            <a:ext cx="165099" cy="111120"/>
          </a:xfrm>
          <a:custGeom>
            <a:avLst/>
            <a:gdLst>
              <a:gd name="T0" fmla="*/ 434492828 w 127"/>
              <a:gd name="T1" fmla="*/ 527471135 h 83"/>
              <a:gd name="T2" fmla="*/ 0 w 127"/>
              <a:gd name="T3" fmla="*/ 268626438 h 83"/>
              <a:gd name="T4" fmla="*/ 434492828 w 127"/>
              <a:gd name="T5" fmla="*/ 0 h 83"/>
              <a:gd name="T6" fmla="*/ 434492828 w 127"/>
              <a:gd name="T7" fmla="*/ 527471135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15435" name="Rectangle 164">
            <a:extLst>
              <a:ext uri="{FF2B5EF4-FFF2-40B4-BE49-F238E27FC236}">
                <a16:creationId xmlns:a16="http://schemas.microsoft.com/office/drawing/2014/main" id="{E6A9AC93-B256-8DD1-AC6E-5C5ED93C71D7}"/>
              </a:ext>
            </a:extLst>
          </p:cNvPr>
          <p:cNvSpPr>
            <a:spLocks noChangeArrowheads="1"/>
          </p:cNvSpPr>
          <p:nvPr/>
        </p:nvSpPr>
        <p:spPr bwMode="auto">
          <a:xfrm>
            <a:off x="2123728" y="4139208"/>
            <a:ext cx="63500" cy="153888"/>
          </a:xfrm>
          <a:prstGeom prst="rect">
            <a:avLst/>
          </a:prstGeom>
          <a:noFill/>
          <a:ln w="9525">
            <a:noFill/>
            <a:miter lim="800000"/>
            <a:headEnd/>
            <a:tailEnd/>
          </a:ln>
        </p:spPr>
        <p:txBody>
          <a:bodyPr wrap="square" lIns="0" tIns="0" rIns="0" bIns="0">
            <a:spAutoFit/>
          </a:bodyPr>
          <a:lstStyle/>
          <a:p>
            <a:pPr eaLnBrk="1" hangingPunct="1">
              <a:buFont typeface="Arial" pitchFamily="34" charset="0"/>
              <a:buNone/>
            </a:pPr>
            <a:r>
              <a:rPr lang="zh-CN" altLang="en-US" sz="1000" b="1">
                <a:solidFill>
                  <a:srgbClr val="0000FF"/>
                </a:solidFill>
                <a:latin typeface="宋体" pitchFamily="2" charset="-122"/>
              </a:rPr>
              <a:t>8</a:t>
            </a:r>
            <a:endParaRPr lang="zh-CN" altLang="en-US" sz="1000" b="1">
              <a:solidFill>
                <a:srgbClr val="0000FF"/>
              </a:solidFill>
              <a:latin typeface="Times New Roman" pitchFamily="18" charset="0"/>
              <a:ea typeface="楷体_GB2312" pitchFamily="1" charset="-122"/>
            </a:endParaRPr>
          </a:p>
        </p:txBody>
      </p:sp>
      <p:sp>
        <p:nvSpPr>
          <p:cNvPr id="15436" name="TextBox 80">
            <a:extLst>
              <a:ext uri="{FF2B5EF4-FFF2-40B4-BE49-F238E27FC236}">
                <a16:creationId xmlns:a16="http://schemas.microsoft.com/office/drawing/2014/main" id="{34E164CF-461C-F875-2D7A-6B5CBD4A8E2A}"/>
              </a:ext>
            </a:extLst>
          </p:cNvPr>
          <p:cNvSpPr txBox="1">
            <a:spLocks noChangeArrowheads="1"/>
          </p:cNvSpPr>
          <p:nvPr/>
        </p:nvSpPr>
        <p:spPr bwMode="auto">
          <a:xfrm>
            <a:off x="1167014" y="3916422"/>
            <a:ext cx="714375" cy="307728"/>
          </a:xfrm>
          <a:prstGeom prst="rect">
            <a:avLst/>
          </a:prstGeom>
          <a:noFill/>
          <a:ln w="9525">
            <a:noFill/>
            <a:miter lim="800000"/>
            <a:headEnd/>
            <a:tailEnd/>
          </a:ln>
        </p:spPr>
        <p:txBody>
          <a:bodyPr>
            <a:spAutoFit/>
          </a:bodyPr>
          <a:lstStyle/>
          <a:p>
            <a:r>
              <a:rPr lang="en-US" altLang="zh-CN" sz="1400" i="0" dirty="0"/>
              <a:t>28,B</a:t>
            </a:r>
            <a:endParaRPr lang="zh-CN" altLang="en-US" sz="1400" i="0" dirty="0"/>
          </a:p>
        </p:txBody>
      </p:sp>
      <p:sp>
        <p:nvSpPr>
          <p:cNvPr id="15437" name="椭圆 15436">
            <a:extLst>
              <a:ext uri="{FF2B5EF4-FFF2-40B4-BE49-F238E27FC236}">
                <a16:creationId xmlns:a16="http://schemas.microsoft.com/office/drawing/2014/main" id="{9A6350F1-C7AD-9FF0-245D-CA70B7FC0162}"/>
              </a:ext>
            </a:extLst>
          </p:cNvPr>
          <p:cNvSpPr/>
          <p:nvPr/>
        </p:nvSpPr>
        <p:spPr bwMode="auto">
          <a:xfrm>
            <a:off x="1145783" y="382346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438" name="Rectangle 205">
            <a:extLst>
              <a:ext uri="{FF2B5EF4-FFF2-40B4-BE49-F238E27FC236}">
                <a16:creationId xmlns:a16="http://schemas.microsoft.com/office/drawing/2014/main" id="{61827E73-4208-4DCD-8E9B-77F02328EB41}"/>
              </a:ext>
            </a:extLst>
          </p:cNvPr>
          <p:cNvSpPr>
            <a:spLocks noChangeArrowheads="1"/>
          </p:cNvSpPr>
          <p:nvPr/>
        </p:nvSpPr>
        <p:spPr bwMode="auto">
          <a:xfrm>
            <a:off x="4714587" y="6266904"/>
            <a:ext cx="2325958" cy="27699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i="0" dirty="0">
                <a:solidFill>
                  <a:srgbClr val="080808"/>
                </a:solidFill>
                <a:latin typeface="宋体" pitchFamily="2" charset="-122"/>
              </a:rPr>
              <a:t>5</a:t>
            </a:r>
            <a:r>
              <a:rPr lang="zh-CN" altLang="en-US" sz="1800" b="1" i="0" dirty="0">
                <a:solidFill>
                  <a:srgbClr val="080808"/>
                </a:solidFill>
                <a:latin typeface="宋体" pitchFamily="2" charset="-122"/>
              </a:rPr>
              <a:t>）选</a:t>
            </a:r>
            <a:r>
              <a:rPr lang="en-US" altLang="zh-CN" i="0" dirty="0">
                <a:solidFill>
                  <a:srgbClr val="080808"/>
                </a:solidFill>
                <a:latin typeface="宋体" pitchFamily="2" charset="-122"/>
              </a:rPr>
              <a:t>E</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grpSp>
        <p:nvGrpSpPr>
          <p:cNvPr id="15439" name="组合 15438">
            <a:extLst>
              <a:ext uri="{FF2B5EF4-FFF2-40B4-BE49-F238E27FC236}">
                <a16:creationId xmlns:a16="http://schemas.microsoft.com/office/drawing/2014/main" id="{AF00A5D5-0329-1201-9869-6B4418A05480}"/>
              </a:ext>
            </a:extLst>
          </p:cNvPr>
          <p:cNvGrpSpPr/>
          <p:nvPr/>
        </p:nvGrpSpPr>
        <p:grpSpPr>
          <a:xfrm>
            <a:off x="4857462" y="4025767"/>
            <a:ext cx="2500313" cy="2214224"/>
            <a:chOff x="1133704" y="4117526"/>
            <a:chExt cx="2500313" cy="2214224"/>
          </a:xfrm>
        </p:grpSpPr>
        <p:sp>
          <p:nvSpPr>
            <p:cNvPr id="15440" name="未知">
              <a:extLst>
                <a:ext uri="{FF2B5EF4-FFF2-40B4-BE49-F238E27FC236}">
                  <a16:creationId xmlns:a16="http://schemas.microsoft.com/office/drawing/2014/main" id="{5FA5CD75-CD25-6778-7BAB-ADDF6356B87B}"/>
                </a:ext>
              </a:extLst>
            </p:cNvPr>
            <p:cNvSpPr>
              <a:spLocks/>
            </p:cNvSpPr>
            <p:nvPr/>
          </p:nvSpPr>
          <p:spPr bwMode="auto">
            <a:xfrm>
              <a:off x="1211520" y="4265142"/>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1" name="未知">
              <a:extLst>
                <a:ext uri="{FF2B5EF4-FFF2-40B4-BE49-F238E27FC236}">
                  <a16:creationId xmlns:a16="http://schemas.microsoft.com/office/drawing/2014/main" id="{DD3D9D98-7B62-D996-AF08-0BB00F1B93C1}"/>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42" name="未知">
              <a:extLst>
                <a:ext uri="{FF2B5EF4-FFF2-40B4-BE49-F238E27FC236}">
                  <a16:creationId xmlns:a16="http://schemas.microsoft.com/office/drawing/2014/main" id="{72FA29FF-6899-FDBB-A0EC-7FB7095A7924}"/>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43" name="Rectangle 179">
              <a:extLst>
                <a:ext uri="{FF2B5EF4-FFF2-40B4-BE49-F238E27FC236}">
                  <a16:creationId xmlns:a16="http://schemas.microsoft.com/office/drawing/2014/main" id="{573D9656-3987-5E7F-46FC-104F5B0479E9}"/>
                </a:ext>
              </a:extLst>
            </p:cNvPr>
            <p:cNvSpPr>
              <a:spLocks noChangeArrowheads="1"/>
            </p:cNvSpPr>
            <p:nvPr/>
          </p:nvSpPr>
          <p:spPr bwMode="auto">
            <a:xfrm>
              <a:off x="131312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15444" name="未知">
              <a:extLst>
                <a:ext uri="{FF2B5EF4-FFF2-40B4-BE49-F238E27FC236}">
                  <a16:creationId xmlns:a16="http://schemas.microsoft.com/office/drawing/2014/main" id="{3BC04822-91CA-B2D9-1DBA-47EF210E02CC}"/>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5" name="未知">
              <a:extLst>
                <a:ext uri="{FF2B5EF4-FFF2-40B4-BE49-F238E27FC236}">
                  <a16:creationId xmlns:a16="http://schemas.microsoft.com/office/drawing/2014/main" id="{C61B1FEE-A1C0-2E1F-CF0B-F641C60B9D5B}"/>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15446" name="Rectangle 182">
              <a:extLst>
                <a:ext uri="{FF2B5EF4-FFF2-40B4-BE49-F238E27FC236}">
                  <a16:creationId xmlns:a16="http://schemas.microsoft.com/office/drawing/2014/main" id="{D6C92562-BCD8-0D6E-93B9-BD02451C4F08}"/>
                </a:ext>
              </a:extLst>
            </p:cNvPr>
            <p:cNvSpPr>
              <a:spLocks noChangeArrowheads="1"/>
            </p:cNvSpPr>
            <p:nvPr/>
          </p:nvSpPr>
          <p:spPr bwMode="auto">
            <a:xfrm>
              <a:off x="1876996" y="5033262"/>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D</a:t>
              </a:r>
              <a:endParaRPr lang="en-US" altLang="zh-CN" sz="1000" b="1" dirty="0">
                <a:solidFill>
                  <a:srgbClr val="FF0000"/>
                </a:solidFill>
                <a:ea typeface="楷体_GB2312" pitchFamily="1" charset="-122"/>
              </a:endParaRPr>
            </a:p>
          </p:txBody>
        </p:sp>
        <p:sp>
          <p:nvSpPr>
            <p:cNvPr id="15447" name="未知">
              <a:extLst>
                <a:ext uri="{FF2B5EF4-FFF2-40B4-BE49-F238E27FC236}">
                  <a16:creationId xmlns:a16="http://schemas.microsoft.com/office/drawing/2014/main" id="{F7014E2B-2DF4-5052-9AC0-D6EA73827DA6}"/>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8" name="未知">
              <a:extLst>
                <a:ext uri="{FF2B5EF4-FFF2-40B4-BE49-F238E27FC236}">
                  <a16:creationId xmlns:a16="http://schemas.microsoft.com/office/drawing/2014/main" id="{610732AB-085C-4E66-8866-4F7EBE0583C0}"/>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5449" name="Rectangle 185">
              <a:extLst>
                <a:ext uri="{FF2B5EF4-FFF2-40B4-BE49-F238E27FC236}">
                  <a16:creationId xmlns:a16="http://schemas.microsoft.com/office/drawing/2014/main" id="{EC70AB62-6DC3-096B-51CB-8BBF1646C210}"/>
                </a:ext>
              </a:extLst>
            </p:cNvPr>
            <p:cNvSpPr>
              <a:spLocks noChangeArrowheads="1"/>
            </p:cNvSpPr>
            <p:nvPr/>
          </p:nvSpPr>
          <p:spPr bwMode="auto">
            <a:xfrm>
              <a:off x="2721540" y="4325449"/>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15450" name="未知">
              <a:extLst>
                <a:ext uri="{FF2B5EF4-FFF2-40B4-BE49-F238E27FC236}">
                  <a16:creationId xmlns:a16="http://schemas.microsoft.com/office/drawing/2014/main" id="{26EDA05C-5308-CE49-BAC0-2220C041DCC4}"/>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51" name="未知">
              <a:extLst>
                <a:ext uri="{FF2B5EF4-FFF2-40B4-BE49-F238E27FC236}">
                  <a16:creationId xmlns:a16="http://schemas.microsoft.com/office/drawing/2014/main" id="{3B01143A-D655-D88E-D52E-56FAE8F02D58}"/>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52" name="Rectangle 188">
              <a:extLst>
                <a:ext uri="{FF2B5EF4-FFF2-40B4-BE49-F238E27FC236}">
                  <a16:creationId xmlns:a16="http://schemas.microsoft.com/office/drawing/2014/main" id="{8B9B563C-0E4A-0462-5C57-DC04C1393A8C}"/>
                </a:ext>
              </a:extLst>
            </p:cNvPr>
            <p:cNvSpPr>
              <a:spLocks noChangeArrowheads="1"/>
            </p:cNvSpPr>
            <p:nvPr/>
          </p:nvSpPr>
          <p:spPr bwMode="auto">
            <a:xfrm>
              <a:off x="272154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C</a:t>
              </a:r>
              <a:endParaRPr lang="en-US" altLang="zh-CN" sz="1000" b="1">
                <a:solidFill>
                  <a:srgbClr val="FF0000"/>
                </a:solidFill>
                <a:latin typeface="Times New Roman" pitchFamily="18" charset="0"/>
                <a:ea typeface="楷体_GB2312" pitchFamily="1" charset="-122"/>
              </a:endParaRPr>
            </a:p>
          </p:txBody>
        </p:sp>
        <p:sp>
          <p:nvSpPr>
            <p:cNvPr id="15453" name="未知">
              <a:extLst>
                <a:ext uri="{FF2B5EF4-FFF2-40B4-BE49-F238E27FC236}">
                  <a16:creationId xmlns:a16="http://schemas.microsoft.com/office/drawing/2014/main" id="{29B647BC-8C84-D029-11A4-A373C1D5FAE3}"/>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54" name="未知">
              <a:extLst>
                <a:ext uri="{FF2B5EF4-FFF2-40B4-BE49-F238E27FC236}">
                  <a16:creationId xmlns:a16="http://schemas.microsoft.com/office/drawing/2014/main" id="{97AA90E5-EAA8-9422-2A27-A473B1C5803B}"/>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55" name="Rectangle 191">
              <a:extLst>
                <a:ext uri="{FF2B5EF4-FFF2-40B4-BE49-F238E27FC236}">
                  <a16:creationId xmlns:a16="http://schemas.microsoft.com/office/drawing/2014/main" id="{18D78C45-A76C-50C6-A870-DB741F903168}"/>
                </a:ext>
              </a:extLst>
            </p:cNvPr>
            <p:cNvSpPr>
              <a:spLocks noChangeArrowheads="1"/>
            </p:cNvSpPr>
            <p:nvPr/>
          </p:nvSpPr>
          <p:spPr bwMode="auto">
            <a:xfrm>
              <a:off x="3296211" y="5041515"/>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456" name="未知">
              <a:extLst>
                <a:ext uri="{FF2B5EF4-FFF2-40B4-BE49-F238E27FC236}">
                  <a16:creationId xmlns:a16="http://schemas.microsoft.com/office/drawing/2014/main" id="{52844A67-0FF4-B2E6-54F4-5FB91CC130AA}"/>
                </a:ext>
              </a:extLst>
            </p:cNvPr>
            <p:cNvSpPr>
              <a:spLocks/>
            </p:cNvSpPr>
            <p:nvPr/>
          </p:nvSpPr>
          <p:spPr bwMode="auto">
            <a:xfrm>
              <a:off x="1690942" y="5245923"/>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57" name="Line 195">
              <a:extLst>
                <a:ext uri="{FF2B5EF4-FFF2-40B4-BE49-F238E27FC236}">
                  <a16:creationId xmlns:a16="http://schemas.microsoft.com/office/drawing/2014/main" id="{C4F998C7-4B97-7FD7-9A98-6B6C844E42DF}"/>
                </a:ext>
              </a:extLst>
            </p:cNvPr>
            <p:cNvSpPr>
              <a:spLocks noChangeShapeType="1"/>
            </p:cNvSpPr>
            <p:nvPr/>
          </p:nvSpPr>
          <p:spPr bwMode="auto">
            <a:xfrm flipH="1">
              <a:off x="1645223" y="5844549"/>
              <a:ext cx="974718" cy="3174"/>
            </a:xfrm>
            <a:prstGeom prst="line">
              <a:avLst/>
            </a:prstGeom>
            <a:noFill/>
            <a:ln w="38100">
              <a:solidFill>
                <a:srgbClr val="FF0000"/>
              </a:solidFill>
              <a:round/>
              <a:headEnd/>
              <a:tailEnd/>
            </a:ln>
          </p:spPr>
          <p:txBody>
            <a:bodyPr/>
            <a:lstStyle/>
            <a:p>
              <a:endParaRPr lang="zh-CN" altLang="en-US"/>
            </a:p>
          </p:txBody>
        </p:sp>
        <p:sp>
          <p:nvSpPr>
            <p:cNvPr id="15458" name="未知">
              <a:extLst>
                <a:ext uri="{FF2B5EF4-FFF2-40B4-BE49-F238E27FC236}">
                  <a16:creationId xmlns:a16="http://schemas.microsoft.com/office/drawing/2014/main" id="{40330ABE-DE58-169C-B1EB-FF12DB91F539}"/>
                </a:ext>
              </a:extLst>
            </p:cNvPr>
            <p:cNvSpPr>
              <a:spLocks/>
            </p:cNvSpPr>
            <p:nvPr/>
          </p:nvSpPr>
          <p:spPr bwMode="auto">
            <a:xfrm>
              <a:off x="1494094" y="5788686"/>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459" name="Line 197">
              <a:extLst>
                <a:ext uri="{FF2B5EF4-FFF2-40B4-BE49-F238E27FC236}">
                  <a16:creationId xmlns:a16="http://schemas.microsoft.com/office/drawing/2014/main" id="{ED4EE5B8-EA93-5D3D-98D3-5B5640D2282E}"/>
                </a:ext>
              </a:extLst>
            </p:cNvPr>
            <p:cNvSpPr>
              <a:spLocks noChangeShapeType="1"/>
            </p:cNvSpPr>
            <p:nvPr/>
          </p:nvSpPr>
          <p:spPr bwMode="auto">
            <a:xfrm flipH="1">
              <a:off x="2945059" y="5244654"/>
              <a:ext cx="297178" cy="366285"/>
            </a:xfrm>
            <a:prstGeom prst="line">
              <a:avLst/>
            </a:prstGeom>
            <a:noFill/>
            <a:ln w="38100">
              <a:solidFill>
                <a:srgbClr val="FF0000"/>
              </a:solidFill>
              <a:round/>
              <a:headEnd/>
              <a:tailEnd/>
            </a:ln>
          </p:spPr>
          <p:txBody>
            <a:bodyPr/>
            <a:lstStyle/>
            <a:p>
              <a:endParaRPr lang="zh-CN" altLang="en-US"/>
            </a:p>
          </p:txBody>
        </p:sp>
        <p:sp>
          <p:nvSpPr>
            <p:cNvPr id="15460" name="未知">
              <a:extLst>
                <a:ext uri="{FF2B5EF4-FFF2-40B4-BE49-F238E27FC236}">
                  <a16:creationId xmlns:a16="http://schemas.microsoft.com/office/drawing/2014/main" id="{ECD4CDA3-71CD-8E3A-26D7-FE1F4391D2BA}"/>
                </a:ext>
              </a:extLst>
            </p:cNvPr>
            <p:cNvSpPr>
              <a:spLocks/>
            </p:cNvSpPr>
            <p:nvPr/>
          </p:nvSpPr>
          <p:spPr bwMode="auto">
            <a:xfrm>
              <a:off x="2851714" y="5563329"/>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61" name="Rectangle 199">
              <a:extLst>
                <a:ext uri="{FF2B5EF4-FFF2-40B4-BE49-F238E27FC236}">
                  <a16:creationId xmlns:a16="http://schemas.microsoft.com/office/drawing/2014/main" id="{915D5CC6-79B2-054D-F00C-2D8B252A8C67}"/>
                </a:ext>
              </a:extLst>
            </p:cNvPr>
            <p:cNvSpPr>
              <a:spLocks noChangeArrowheads="1"/>
            </p:cNvSpPr>
            <p:nvPr/>
          </p:nvSpPr>
          <p:spPr bwMode="auto">
            <a:xfrm>
              <a:off x="3121587" y="546366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62" name="Rectangle 201">
              <a:extLst>
                <a:ext uri="{FF2B5EF4-FFF2-40B4-BE49-F238E27FC236}">
                  <a16:creationId xmlns:a16="http://schemas.microsoft.com/office/drawing/2014/main" id="{ACDBA5DF-F99F-0FF1-5B65-08065513D36B}"/>
                </a:ext>
              </a:extLst>
            </p:cNvPr>
            <p:cNvSpPr>
              <a:spLocks noChangeArrowheads="1"/>
            </p:cNvSpPr>
            <p:nvPr/>
          </p:nvSpPr>
          <p:spPr bwMode="auto">
            <a:xfrm>
              <a:off x="1633793" y="5504926"/>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10</a:t>
              </a:r>
              <a:endParaRPr lang="zh-CN" altLang="en-US" sz="1000" b="1" dirty="0">
                <a:solidFill>
                  <a:srgbClr val="FF0000"/>
                </a:solidFill>
                <a:ea typeface="楷体_GB2312" pitchFamily="1" charset="-122"/>
              </a:endParaRPr>
            </a:p>
          </p:txBody>
        </p:sp>
        <p:sp>
          <p:nvSpPr>
            <p:cNvPr id="15463" name="Rectangle 202">
              <a:extLst>
                <a:ext uri="{FF2B5EF4-FFF2-40B4-BE49-F238E27FC236}">
                  <a16:creationId xmlns:a16="http://schemas.microsoft.com/office/drawing/2014/main" id="{A17BB47B-CC6D-6ECA-090C-E681E359B634}"/>
                </a:ext>
              </a:extLst>
            </p:cNvPr>
            <p:cNvSpPr>
              <a:spLocks noChangeArrowheads="1"/>
            </p:cNvSpPr>
            <p:nvPr/>
          </p:nvSpPr>
          <p:spPr bwMode="auto">
            <a:xfrm>
              <a:off x="2137344" y="584772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64" name="未知">
              <a:extLst>
                <a:ext uri="{FF2B5EF4-FFF2-40B4-BE49-F238E27FC236}">
                  <a16:creationId xmlns:a16="http://schemas.microsoft.com/office/drawing/2014/main" id="{FFF5C761-5A5D-851A-5C1A-C0913CD766DC}"/>
                </a:ext>
              </a:extLst>
            </p:cNvPr>
            <p:cNvSpPr>
              <a:spLocks/>
            </p:cNvSpPr>
            <p:nvPr/>
          </p:nvSpPr>
          <p:spPr bwMode="auto">
            <a:xfrm>
              <a:off x="2681535" y="4550807"/>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65" name="Rectangle 204">
              <a:extLst>
                <a:ext uri="{FF2B5EF4-FFF2-40B4-BE49-F238E27FC236}">
                  <a16:creationId xmlns:a16="http://schemas.microsoft.com/office/drawing/2014/main" id="{6256D4F1-3CB0-5C5D-0884-9992A199F5F2}"/>
                </a:ext>
              </a:extLst>
            </p:cNvPr>
            <p:cNvSpPr>
              <a:spLocks noChangeArrowheads="1"/>
            </p:cNvSpPr>
            <p:nvPr/>
          </p:nvSpPr>
          <p:spPr bwMode="auto">
            <a:xfrm>
              <a:off x="2557711" y="5095474"/>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66" name="Line 206">
              <a:extLst>
                <a:ext uri="{FF2B5EF4-FFF2-40B4-BE49-F238E27FC236}">
                  <a16:creationId xmlns:a16="http://schemas.microsoft.com/office/drawing/2014/main" id="{D5BDA67B-ED8A-6919-19BF-729A8AFA0775}"/>
                </a:ext>
              </a:extLst>
            </p:cNvPr>
            <p:cNvSpPr>
              <a:spLocks noChangeShapeType="1"/>
            </p:cNvSpPr>
            <p:nvPr/>
          </p:nvSpPr>
          <p:spPr bwMode="auto">
            <a:xfrm flipV="1">
              <a:off x="2738050" y="4703161"/>
              <a:ext cx="3175" cy="974433"/>
            </a:xfrm>
            <a:prstGeom prst="line">
              <a:avLst/>
            </a:prstGeom>
            <a:noFill/>
            <a:ln w="38100">
              <a:solidFill>
                <a:srgbClr val="FF0000"/>
              </a:solidFill>
              <a:round/>
              <a:headEnd/>
              <a:tailEnd/>
            </a:ln>
          </p:spPr>
          <p:txBody>
            <a:bodyPr/>
            <a:lstStyle/>
            <a:p>
              <a:endParaRPr lang="zh-CN" altLang="en-US"/>
            </a:p>
          </p:txBody>
        </p:sp>
        <p:sp>
          <p:nvSpPr>
            <p:cNvPr id="15467" name="未知">
              <a:extLst>
                <a:ext uri="{FF2B5EF4-FFF2-40B4-BE49-F238E27FC236}">
                  <a16:creationId xmlns:a16="http://schemas.microsoft.com/office/drawing/2014/main" id="{221E35D6-64F8-AAB7-F9F7-0F0F4AEF47CA}"/>
                </a:ext>
              </a:extLst>
            </p:cNvPr>
            <p:cNvSpPr>
              <a:spLocks noEditPoints="1"/>
            </p:cNvSpPr>
            <p:nvPr/>
          </p:nvSpPr>
          <p:spPr bwMode="auto">
            <a:xfrm>
              <a:off x="1462344" y="5388756"/>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noFill/>
            <a:ln w="38100">
              <a:solidFill>
                <a:srgbClr val="FF0000"/>
              </a:solidFill>
              <a:round/>
              <a:headEnd/>
              <a:tailEnd/>
            </a:ln>
          </p:spPr>
          <p:txBody>
            <a:bodyPr/>
            <a:lstStyle/>
            <a:p>
              <a:endParaRPr lang="zh-CN" altLang="en-US"/>
            </a:p>
          </p:txBody>
        </p:sp>
        <p:sp>
          <p:nvSpPr>
            <p:cNvPr id="15468" name="TextBox 76">
              <a:extLst>
                <a:ext uri="{FF2B5EF4-FFF2-40B4-BE49-F238E27FC236}">
                  <a16:creationId xmlns:a16="http://schemas.microsoft.com/office/drawing/2014/main" id="{808FAB6D-1A91-8302-B209-635FBD20E73F}"/>
                </a:ext>
              </a:extLst>
            </p:cNvPr>
            <p:cNvSpPr txBox="1">
              <a:spLocks noChangeArrowheads="1"/>
            </p:cNvSpPr>
            <p:nvPr/>
          </p:nvSpPr>
          <p:spPr bwMode="auto">
            <a:xfrm>
              <a:off x="256245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469" name="TextBox 77">
              <a:extLst>
                <a:ext uri="{FF2B5EF4-FFF2-40B4-BE49-F238E27FC236}">
                  <a16:creationId xmlns:a16="http://schemas.microsoft.com/office/drawing/2014/main" id="{07870929-7B0A-3BBA-95C9-484FF51A496C}"/>
                </a:ext>
              </a:extLst>
            </p:cNvPr>
            <p:cNvSpPr txBox="1">
              <a:spLocks noChangeArrowheads="1"/>
            </p:cNvSpPr>
            <p:nvPr/>
          </p:nvSpPr>
          <p:spPr bwMode="auto">
            <a:xfrm>
              <a:off x="113370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470" name="TextBox 78">
              <a:extLst>
                <a:ext uri="{FF2B5EF4-FFF2-40B4-BE49-F238E27FC236}">
                  <a16:creationId xmlns:a16="http://schemas.microsoft.com/office/drawing/2014/main" id="{271EDBF5-3AE3-BCA0-5A3F-7013CE702FC4}"/>
                </a:ext>
              </a:extLst>
            </p:cNvPr>
            <p:cNvSpPr txBox="1">
              <a:spLocks noChangeArrowheads="1"/>
            </p:cNvSpPr>
            <p:nvPr/>
          </p:nvSpPr>
          <p:spPr bwMode="auto">
            <a:xfrm>
              <a:off x="1633767" y="4688939"/>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22,F</a:t>
              </a:r>
              <a:endParaRPr lang="zh-CN" altLang="en-US" sz="1400" i="0" dirty="0">
                <a:solidFill>
                  <a:srgbClr val="FF0000"/>
                </a:solidFill>
              </a:endParaRPr>
            </a:p>
          </p:txBody>
        </p:sp>
        <p:sp>
          <p:nvSpPr>
            <p:cNvPr id="15471" name="TextBox 79">
              <a:extLst>
                <a:ext uri="{FF2B5EF4-FFF2-40B4-BE49-F238E27FC236}">
                  <a16:creationId xmlns:a16="http://schemas.microsoft.com/office/drawing/2014/main" id="{0706FA76-3A97-37FD-57AD-1E732E8BAE2E}"/>
                </a:ext>
              </a:extLst>
            </p:cNvPr>
            <p:cNvSpPr txBox="1">
              <a:spLocks noChangeArrowheads="1"/>
            </p:cNvSpPr>
            <p:nvPr/>
          </p:nvSpPr>
          <p:spPr bwMode="auto">
            <a:xfrm>
              <a:off x="2919642" y="4117526"/>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grpSp>
      <p:sp>
        <p:nvSpPr>
          <p:cNvPr id="15472" name="未知">
            <a:extLst>
              <a:ext uri="{FF2B5EF4-FFF2-40B4-BE49-F238E27FC236}">
                <a16:creationId xmlns:a16="http://schemas.microsoft.com/office/drawing/2014/main" id="{9635E7FE-EAE7-5A0A-5CFB-3BE1FDF02C33}"/>
              </a:ext>
            </a:extLst>
          </p:cNvPr>
          <p:cNvSpPr>
            <a:spLocks/>
          </p:cNvSpPr>
          <p:nvPr/>
        </p:nvSpPr>
        <p:spPr bwMode="auto">
          <a:xfrm>
            <a:off x="4990754" y="4115826"/>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73" name="Rectangle 188">
            <a:extLst>
              <a:ext uri="{FF2B5EF4-FFF2-40B4-BE49-F238E27FC236}">
                <a16:creationId xmlns:a16="http://schemas.microsoft.com/office/drawing/2014/main" id="{28B1FAD9-2B8F-D5A5-4BF2-2C8E967F4944}"/>
              </a:ext>
            </a:extLst>
          </p:cNvPr>
          <p:cNvSpPr>
            <a:spLocks noChangeArrowheads="1"/>
          </p:cNvSpPr>
          <p:nvPr/>
        </p:nvSpPr>
        <p:spPr bwMode="auto">
          <a:xfrm>
            <a:off x="5092353" y="4099132"/>
            <a:ext cx="136256" cy="24622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600" dirty="0">
                <a:solidFill>
                  <a:srgbClr val="FF0000"/>
                </a:solidFill>
                <a:ea typeface="楷体_GB2312" pitchFamily="1" charset="-122"/>
              </a:rPr>
              <a:t>E</a:t>
            </a:r>
            <a:endParaRPr lang="en-US" altLang="zh-CN" sz="1600" b="1" dirty="0">
              <a:solidFill>
                <a:srgbClr val="FF0000"/>
              </a:solidFill>
              <a:latin typeface="Times New Roman" pitchFamily="18" charset="0"/>
              <a:ea typeface="楷体_GB2312" pitchFamily="1" charset="-122"/>
            </a:endParaRPr>
          </a:p>
        </p:txBody>
      </p:sp>
      <p:sp>
        <p:nvSpPr>
          <p:cNvPr id="15474" name="未知">
            <a:extLst>
              <a:ext uri="{FF2B5EF4-FFF2-40B4-BE49-F238E27FC236}">
                <a16:creationId xmlns:a16="http://schemas.microsoft.com/office/drawing/2014/main" id="{49D2E0B0-25DB-A4D4-0F2F-E8F69A933E75}"/>
              </a:ext>
            </a:extLst>
          </p:cNvPr>
          <p:cNvSpPr>
            <a:spLocks/>
          </p:cNvSpPr>
          <p:nvPr/>
        </p:nvSpPr>
        <p:spPr bwMode="auto">
          <a:xfrm>
            <a:off x="4983769" y="4110341"/>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76" name="未知">
            <a:extLst>
              <a:ext uri="{FF2B5EF4-FFF2-40B4-BE49-F238E27FC236}">
                <a16:creationId xmlns:a16="http://schemas.microsoft.com/office/drawing/2014/main" id="{5AE40037-E602-23E3-FC6D-391C8A736E1B}"/>
              </a:ext>
            </a:extLst>
          </p:cNvPr>
          <p:cNvSpPr>
            <a:spLocks/>
          </p:cNvSpPr>
          <p:nvPr/>
        </p:nvSpPr>
        <p:spPr bwMode="auto">
          <a:xfrm>
            <a:off x="5271422" y="4234233"/>
            <a:ext cx="165099" cy="111120"/>
          </a:xfrm>
          <a:custGeom>
            <a:avLst/>
            <a:gdLst>
              <a:gd name="T0" fmla="*/ 434492828 w 127"/>
              <a:gd name="T1" fmla="*/ 527471135 h 83"/>
              <a:gd name="T2" fmla="*/ 0 w 127"/>
              <a:gd name="T3" fmla="*/ 268626438 h 83"/>
              <a:gd name="T4" fmla="*/ 434492828 w 127"/>
              <a:gd name="T5" fmla="*/ 0 h 83"/>
              <a:gd name="T6" fmla="*/ 434492828 w 127"/>
              <a:gd name="T7" fmla="*/ 527471135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77" name="Rectangle 164">
            <a:extLst>
              <a:ext uri="{FF2B5EF4-FFF2-40B4-BE49-F238E27FC236}">
                <a16:creationId xmlns:a16="http://schemas.microsoft.com/office/drawing/2014/main" id="{4A08A409-6DC9-6B8C-9254-01D8E6480B3B}"/>
              </a:ext>
            </a:extLst>
          </p:cNvPr>
          <p:cNvSpPr>
            <a:spLocks noChangeArrowheads="1"/>
          </p:cNvSpPr>
          <p:nvPr/>
        </p:nvSpPr>
        <p:spPr bwMode="auto">
          <a:xfrm>
            <a:off x="5847486" y="4047449"/>
            <a:ext cx="63500" cy="153888"/>
          </a:xfrm>
          <a:prstGeom prst="rect">
            <a:avLst/>
          </a:prstGeom>
          <a:noFill/>
          <a:ln w="9525">
            <a:noFill/>
            <a:miter lim="800000"/>
            <a:headEnd/>
            <a:tailEnd/>
          </a:ln>
        </p:spPr>
        <p:txBody>
          <a:bodyPr wrap="square" lIns="0" tIns="0" rIns="0" bIns="0">
            <a:spAutoFit/>
          </a:bodyPr>
          <a:lstStyle/>
          <a:p>
            <a:pPr eaLnBrk="1" hangingPunct="1">
              <a:buFont typeface="Arial" pitchFamily="34" charset="0"/>
              <a:buNone/>
            </a:pPr>
            <a:r>
              <a:rPr lang="zh-CN" altLang="en-US" sz="1000" b="1">
                <a:solidFill>
                  <a:srgbClr val="FF0000"/>
                </a:solidFill>
                <a:latin typeface="宋体" pitchFamily="2" charset="-122"/>
              </a:rPr>
              <a:t>8</a:t>
            </a:r>
            <a:endParaRPr lang="zh-CN" altLang="en-US" sz="1000" b="1">
              <a:solidFill>
                <a:srgbClr val="FF0000"/>
              </a:solidFill>
              <a:ea typeface="楷体_GB2312" pitchFamily="1" charset="-122"/>
            </a:endParaRPr>
          </a:p>
        </p:txBody>
      </p:sp>
      <p:sp>
        <p:nvSpPr>
          <p:cNvPr id="15478" name="TextBox 80">
            <a:extLst>
              <a:ext uri="{FF2B5EF4-FFF2-40B4-BE49-F238E27FC236}">
                <a16:creationId xmlns:a16="http://schemas.microsoft.com/office/drawing/2014/main" id="{257A6922-9BD5-D360-CA33-C5053579CBE4}"/>
              </a:ext>
            </a:extLst>
          </p:cNvPr>
          <p:cNvSpPr txBox="1">
            <a:spLocks noChangeArrowheads="1"/>
          </p:cNvSpPr>
          <p:nvPr/>
        </p:nvSpPr>
        <p:spPr bwMode="auto">
          <a:xfrm>
            <a:off x="4366431" y="4136564"/>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28,B</a:t>
            </a:r>
            <a:endParaRPr lang="zh-CN" altLang="en-US" sz="1400" i="0" dirty="0">
              <a:solidFill>
                <a:srgbClr val="FF0000"/>
              </a:solidFill>
            </a:endParaRPr>
          </a:p>
        </p:txBody>
      </p:sp>
      <p:sp>
        <p:nvSpPr>
          <p:cNvPr id="15480" name="Line 195">
            <a:extLst>
              <a:ext uri="{FF2B5EF4-FFF2-40B4-BE49-F238E27FC236}">
                <a16:creationId xmlns:a16="http://schemas.microsoft.com/office/drawing/2014/main" id="{E4611A63-F76C-F028-AD80-1C494C659CCF}"/>
              </a:ext>
            </a:extLst>
          </p:cNvPr>
          <p:cNvSpPr>
            <a:spLocks noChangeShapeType="1"/>
          </p:cNvSpPr>
          <p:nvPr/>
        </p:nvSpPr>
        <p:spPr bwMode="auto">
          <a:xfrm flipH="1">
            <a:off x="5421338" y="4265142"/>
            <a:ext cx="974718" cy="3174"/>
          </a:xfrm>
          <a:prstGeom prst="line">
            <a:avLst/>
          </a:prstGeom>
          <a:noFill/>
          <a:ln w="38100">
            <a:solidFill>
              <a:srgbClr val="FF0000"/>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4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4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4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4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4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4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4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4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4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4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5" grpId="0" animBg="1"/>
      <p:bldP spid="15401" grpId="0"/>
      <p:bldP spid="15407" grpId="0" animBg="1"/>
      <p:bldP spid="15370" grpId="0"/>
      <p:bldP spid="15372" grpId="0"/>
      <p:bldP spid="15374" grpId="0"/>
      <p:bldP spid="15375" grpId="0" animBg="1"/>
      <p:bldP spid="15376" grpId="0" animBg="1"/>
      <p:bldP spid="5" grpId="0" animBg="1"/>
      <p:bldP spid="6" grpId="0" animBg="1"/>
      <p:bldP spid="15416" grpId="0"/>
      <p:bldP spid="15431" grpId="0"/>
      <p:bldP spid="15432" grpId="0" animBg="1"/>
      <p:bldP spid="15433" grpId="0" animBg="1"/>
      <p:bldP spid="15434" grpId="0" animBg="1"/>
      <p:bldP spid="15435" grpId="0"/>
      <p:bldP spid="15436" grpId="0"/>
      <p:bldP spid="15437" grpId="0" animBg="1"/>
      <p:bldP spid="15438" grpId="0"/>
      <p:bldP spid="15472" grpId="0" animBg="1"/>
      <p:bldP spid="15473" grpId="0"/>
      <p:bldP spid="15474" grpId="0" animBg="1"/>
      <p:bldP spid="15476" grpId="0" animBg="1"/>
      <p:bldP spid="15477" grpId="0"/>
      <p:bldP spid="15478" grpId="0"/>
      <p:bldP spid="154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46" name="Rectangle 134"/>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7" name="AutoShape 3">
            <a:extLst>
              <a:ext uri="{FF2B5EF4-FFF2-40B4-BE49-F238E27FC236}">
                <a16:creationId xmlns:a16="http://schemas.microsoft.com/office/drawing/2014/main" id="{4DAF5AA5-B577-43B2-90A5-F0C707A26B03}"/>
              </a:ext>
            </a:extLst>
          </p:cNvPr>
          <p:cNvSpPr>
            <a:spLocks noChangeArrowheads="1"/>
          </p:cNvSpPr>
          <p:nvPr/>
        </p:nvSpPr>
        <p:spPr bwMode="auto">
          <a:xfrm>
            <a:off x="2590816" y="1844005"/>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48" name="Oval 4">
            <a:extLst>
              <a:ext uri="{FF2B5EF4-FFF2-40B4-BE49-F238E27FC236}">
                <a16:creationId xmlns:a16="http://schemas.microsoft.com/office/drawing/2014/main" id="{8520F814-3E5F-4DD4-AEE5-324411F397D1}"/>
              </a:ext>
            </a:extLst>
          </p:cNvPr>
          <p:cNvSpPr>
            <a:spLocks noChangeArrowheads="1"/>
          </p:cNvSpPr>
          <p:nvPr/>
        </p:nvSpPr>
        <p:spPr bwMode="auto">
          <a:xfrm>
            <a:off x="5334016" y="1691605"/>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49" name="Oval 5">
            <a:extLst>
              <a:ext uri="{FF2B5EF4-FFF2-40B4-BE49-F238E27FC236}">
                <a16:creationId xmlns:a16="http://schemas.microsoft.com/office/drawing/2014/main" id="{DE16497F-A801-4ADE-9294-F222FD9D8187}"/>
              </a:ext>
            </a:extLst>
          </p:cNvPr>
          <p:cNvSpPr>
            <a:spLocks noChangeArrowheads="1"/>
          </p:cNvSpPr>
          <p:nvPr/>
        </p:nvSpPr>
        <p:spPr bwMode="auto">
          <a:xfrm>
            <a:off x="3276616" y="1996405"/>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50" name="Oval 6">
            <a:extLst>
              <a:ext uri="{FF2B5EF4-FFF2-40B4-BE49-F238E27FC236}">
                <a16:creationId xmlns:a16="http://schemas.microsoft.com/office/drawing/2014/main" id="{27119F1A-3B9D-47AA-A4A7-95BB299A857A}"/>
              </a:ext>
            </a:extLst>
          </p:cNvPr>
          <p:cNvSpPr>
            <a:spLocks noChangeArrowheads="1"/>
          </p:cNvSpPr>
          <p:nvPr/>
        </p:nvSpPr>
        <p:spPr bwMode="auto">
          <a:xfrm>
            <a:off x="2743216" y="2453605"/>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51" name="Oval 8">
            <a:extLst>
              <a:ext uri="{FF2B5EF4-FFF2-40B4-BE49-F238E27FC236}">
                <a16:creationId xmlns:a16="http://schemas.microsoft.com/office/drawing/2014/main" id="{49FC6857-312D-42B6-A6EF-BD58492B4A3D}"/>
              </a:ext>
            </a:extLst>
          </p:cNvPr>
          <p:cNvSpPr>
            <a:spLocks noChangeArrowheads="1"/>
          </p:cNvSpPr>
          <p:nvPr/>
        </p:nvSpPr>
        <p:spPr bwMode="auto">
          <a:xfrm>
            <a:off x="5867416" y="18440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2" name="Oval 9">
            <a:extLst>
              <a:ext uri="{FF2B5EF4-FFF2-40B4-BE49-F238E27FC236}">
                <a16:creationId xmlns:a16="http://schemas.microsoft.com/office/drawing/2014/main" id="{074F87FB-BC62-4BBB-BDB8-A600470A38CF}"/>
              </a:ext>
            </a:extLst>
          </p:cNvPr>
          <p:cNvSpPr>
            <a:spLocks noChangeArrowheads="1"/>
          </p:cNvSpPr>
          <p:nvPr/>
        </p:nvSpPr>
        <p:spPr bwMode="auto">
          <a:xfrm>
            <a:off x="6324616" y="22250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3" name="Oval 10">
            <a:extLst>
              <a:ext uri="{FF2B5EF4-FFF2-40B4-BE49-F238E27FC236}">
                <a16:creationId xmlns:a16="http://schemas.microsoft.com/office/drawing/2014/main" id="{4E5862EE-3E13-4CB0-BAC9-10FB0E2988E3}"/>
              </a:ext>
            </a:extLst>
          </p:cNvPr>
          <p:cNvSpPr>
            <a:spLocks noChangeArrowheads="1"/>
          </p:cNvSpPr>
          <p:nvPr/>
        </p:nvSpPr>
        <p:spPr bwMode="auto">
          <a:xfrm>
            <a:off x="5943616" y="32156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4" name="Oval 12">
            <a:extLst>
              <a:ext uri="{FF2B5EF4-FFF2-40B4-BE49-F238E27FC236}">
                <a16:creationId xmlns:a16="http://schemas.microsoft.com/office/drawing/2014/main" id="{4D377E89-B910-4BF5-8747-E88A6C4D9921}"/>
              </a:ext>
            </a:extLst>
          </p:cNvPr>
          <p:cNvSpPr>
            <a:spLocks noChangeArrowheads="1"/>
          </p:cNvSpPr>
          <p:nvPr/>
        </p:nvSpPr>
        <p:spPr bwMode="auto">
          <a:xfrm>
            <a:off x="6324616" y="27584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5" name="Line 13">
            <a:extLst>
              <a:ext uri="{FF2B5EF4-FFF2-40B4-BE49-F238E27FC236}">
                <a16:creationId xmlns:a16="http://schemas.microsoft.com/office/drawing/2014/main" id="{A1C24749-1A36-4B4E-91B4-C284FBEDC484}"/>
              </a:ext>
            </a:extLst>
          </p:cNvPr>
          <p:cNvSpPr>
            <a:spLocks noChangeShapeType="1"/>
          </p:cNvSpPr>
          <p:nvPr/>
        </p:nvSpPr>
        <p:spPr bwMode="auto">
          <a:xfrm flipV="1">
            <a:off x="3657616" y="1996405"/>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57" name="Line 17">
            <a:extLst>
              <a:ext uri="{FF2B5EF4-FFF2-40B4-BE49-F238E27FC236}">
                <a16:creationId xmlns:a16="http://schemas.microsoft.com/office/drawing/2014/main" id="{E5B7A3E5-B553-4175-8848-F09624AD3DE6}"/>
              </a:ext>
            </a:extLst>
          </p:cNvPr>
          <p:cNvSpPr>
            <a:spLocks noChangeShapeType="1"/>
          </p:cNvSpPr>
          <p:nvPr/>
        </p:nvSpPr>
        <p:spPr bwMode="auto">
          <a:xfrm>
            <a:off x="3581416" y="2148805"/>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59" name="Text Box 21">
            <a:extLst>
              <a:ext uri="{FF2B5EF4-FFF2-40B4-BE49-F238E27FC236}">
                <a16:creationId xmlns:a16="http://schemas.microsoft.com/office/drawing/2014/main" id="{6A0F6C3E-E143-4A70-882A-D9BF5FBC70FF}"/>
              </a:ext>
            </a:extLst>
          </p:cNvPr>
          <p:cNvSpPr txBox="1">
            <a:spLocks noChangeArrowheads="1"/>
          </p:cNvSpPr>
          <p:nvPr/>
        </p:nvSpPr>
        <p:spPr bwMode="auto">
          <a:xfrm>
            <a:off x="2900379" y="1340768"/>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60" name="Text Box 22">
            <a:extLst>
              <a:ext uri="{FF2B5EF4-FFF2-40B4-BE49-F238E27FC236}">
                <a16:creationId xmlns:a16="http://schemas.microsoft.com/office/drawing/2014/main" id="{A12366E5-E990-48EE-983D-B4A7F2BBB203}"/>
              </a:ext>
            </a:extLst>
          </p:cNvPr>
          <p:cNvSpPr txBox="1">
            <a:spLocks noChangeArrowheads="1"/>
          </p:cNvSpPr>
          <p:nvPr/>
        </p:nvSpPr>
        <p:spPr bwMode="auto">
          <a:xfrm>
            <a:off x="5708666" y="1359812"/>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cxnSp>
        <p:nvCxnSpPr>
          <p:cNvPr id="5" name="直接连接符 4">
            <a:extLst>
              <a:ext uri="{FF2B5EF4-FFF2-40B4-BE49-F238E27FC236}">
                <a16:creationId xmlns:a16="http://schemas.microsoft.com/office/drawing/2014/main" id="{F875C955-575C-42C7-8DFD-679C0AB47FCF}"/>
              </a:ext>
            </a:extLst>
          </p:cNvPr>
          <p:cNvCxnSpPr>
            <a:stCxn id="57" idx="0"/>
            <a:endCxn id="54" idx="2"/>
          </p:cNvCxnSpPr>
          <p:nvPr/>
        </p:nvCxnSpPr>
        <p:spPr bwMode="auto">
          <a:xfrm>
            <a:off x="3581416" y="2148805"/>
            <a:ext cx="2743200" cy="76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DFADC030-DB8E-4B80-8572-51FBA3689155}"/>
              </a:ext>
            </a:extLst>
          </p:cNvPr>
          <p:cNvCxnSpPr>
            <a:cxnSpLocks/>
            <a:stCxn id="49" idx="5"/>
            <a:endCxn id="53" idx="2"/>
          </p:cNvCxnSpPr>
          <p:nvPr/>
        </p:nvCxnSpPr>
        <p:spPr bwMode="auto">
          <a:xfrm>
            <a:off x="3536779" y="2256568"/>
            <a:ext cx="2406837" cy="111143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文本框 64">
            <a:extLst>
              <a:ext uri="{FF2B5EF4-FFF2-40B4-BE49-F238E27FC236}">
                <a16:creationId xmlns:a16="http://schemas.microsoft.com/office/drawing/2014/main" id="{A1657C3B-F127-4FC5-AE1D-68B5472956A0}"/>
              </a:ext>
            </a:extLst>
          </p:cNvPr>
          <p:cNvSpPr txBox="1"/>
          <p:nvPr/>
        </p:nvSpPr>
        <p:spPr>
          <a:xfrm>
            <a:off x="467544" y="4077072"/>
            <a:ext cx="9001000" cy="523220"/>
          </a:xfrm>
          <a:prstGeom prst="rect">
            <a:avLst/>
          </a:prstGeom>
          <a:noFill/>
        </p:spPr>
        <p:txBody>
          <a:bodyPr wrap="square" rtlCol="0">
            <a:spAutoFit/>
          </a:bodyPr>
          <a:lstStyle/>
          <a:p>
            <a:r>
              <a:rPr lang="zh-CN" altLang="en-US" sz="2800" b="0" i="0" dirty="0">
                <a:latin typeface="+mn-ea"/>
                <a:ea typeface="+mn-ea"/>
              </a:rPr>
              <a:t>顶点是否加入</a:t>
            </a:r>
            <a:r>
              <a:rPr lang="en-US" altLang="zh-CN" sz="2800" b="0" i="0" dirty="0">
                <a:latin typeface="+mn-ea"/>
                <a:ea typeface="+mn-ea"/>
              </a:rPr>
              <a:t>U</a:t>
            </a:r>
            <a:r>
              <a:rPr lang="zh-CN" altLang="en-US" sz="2800" b="0" i="0" dirty="0">
                <a:latin typeface="+mn-ea"/>
                <a:ea typeface="+mn-ea"/>
              </a:rPr>
              <a:t>集合中，即求得最短路径？</a:t>
            </a:r>
            <a:r>
              <a:rPr lang="en-US" altLang="zh-CN" sz="2800" b="0" i="0" dirty="0">
                <a:latin typeface="+mn-ea"/>
                <a:ea typeface="+mn-ea"/>
              </a:rPr>
              <a:t>final</a:t>
            </a:r>
            <a:r>
              <a:rPr lang="zh-CN" altLang="en-US" sz="2800" b="0" i="0" dirty="0">
                <a:latin typeface="+mn-ea"/>
                <a:ea typeface="+mn-ea"/>
              </a:rPr>
              <a:t>数组</a:t>
            </a:r>
            <a:endParaRPr lang="zh-CN" altLang="en-US" b="0" dirty="0">
              <a:latin typeface="+mn-ea"/>
              <a:ea typeface="+mn-ea"/>
            </a:endParaRPr>
          </a:p>
        </p:txBody>
      </p:sp>
      <p:sp>
        <p:nvSpPr>
          <p:cNvPr id="66" name="文本框 65">
            <a:extLst>
              <a:ext uri="{FF2B5EF4-FFF2-40B4-BE49-F238E27FC236}">
                <a16:creationId xmlns:a16="http://schemas.microsoft.com/office/drawing/2014/main" id="{3BD19F14-01DE-40BA-973F-FF040F5E4C78}"/>
              </a:ext>
            </a:extLst>
          </p:cNvPr>
          <p:cNvSpPr txBox="1"/>
          <p:nvPr/>
        </p:nvSpPr>
        <p:spPr>
          <a:xfrm>
            <a:off x="467544" y="4653136"/>
            <a:ext cx="7992566" cy="523220"/>
          </a:xfrm>
          <a:prstGeom prst="rect">
            <a:avLst/>
          </a:prstGeom>
          <a:noFill/>
        </p:spPr>
        <p:txBody>
          <a:bodyPr wrap="square" rtlCol="0">
            <a:spAutoFit/>
          </a:bodyPr>
          <a:lstStyle/>
          <a:p>
            <a:r>
              <a:rPr lang="zh-CN" altLang="en-US" sz="2800" b="0" i="0" dirty="0">
                <a:latin typeface="+mn-ea"/>
                <a:ea typeface="+mn-ea"/>
              </a:rPr>
              <a:t>各顶点到源点的距离？</a:t>
            </a:r>
            <a:r>
              <a:rPr lang="en-US" altLang="zh-CN" sz="2800" b="0" i="0" dirty="0">
                <a:latin typeface="+mn-ea"/>
                <a:ea typeface="+mn-ea"/>
              </a:rPr>
              <a:t>D</a:t>
            </a:r>
            <a:r>
              <a:rPr lang="zh-CN" altLang="en-US" sz="2800" b="0" i="0" dirty="0">
                <a:latin typeface="+mn-ea"/>
                <a:ea typeface="+mn-ea"/>
              </a:rPr>
              <a:t>数组，不断更新</a:t>
            </a:r>
            <a:endParaRPr lang="zh-CN" altLang="en-US" b="0" dirty="0">
              <a:latin typeface="+mn-ea"/>
              <a:ea typeface="+mn-ea"/>
            </a:endParaRPr>
          </a:p>
        </p:txBody>
      </p:sp>
      <p:sp>
        <p:nvSpPr>
          <p:cNvPr id="67" name="文本框 66">
            <a:extLst>
              <a:ext uri="{FF2B5EF4-FFF2-40B4-BE49-F238E27FC236}">
                <a16:creationId xmlns:a16="http://schemas.microsoft.com/office/drawing/2014/main" id="{CEA3BD71-2913-4302-BE8C-CDC29792261E}"/>
              </a:ext>
            </a:extLst>
          </p:cNvPr>
          <p:cNvSpPr txBox="1"/>
          <p:nvPr/>
        </p:nvSpPr>
        <p:spPr>
          <a:xfrm>
            <a:off x="475720" y="5309359"/>
            <a:ext cx="8136904" cy="954107"/>
          </a:xfrm>
          <a:prstGeom prst="rect">
            <a:avLst/>
          </a:prstGeom>
          <a:noFill/>
        </p:spPr>
        <p:txBody>
          <a:bodyPr wrap="square" rtlCol="0">
            <a:spAutoFit/>
          </a:bodyPr>
          <a:lstStyle/>
          <a:p>
            <a:r>
              <a:rPr lang="zh-CN" altLang="en-US" sz="2800" b="0" i="0" dirty="0">
                <a:latin typeface="+mn-ea"/>
                <a:ea typeface="+mn-ea"/>
              </a:rPr>
              <a:t>选</a:t>
            </a:r>
            <a:r>
              <a:rPr lang="en-US" altLang="zh-CN" sz="2800" b="0" i="0" dirty="0">
                <a:latin typeface="+mn-ea"/>
                <a:ea typeface="+mn-ea"/>
              </a:rPr>
              <a:t>D</a:t>
            </a:r>
            <a:r>
              <a:rPr lang="zh-CN" altLang="en-US" sz="2800" b="0" i="0" dirty="0">
                <a:latin typeface="+mn-ea"/>
                <a:ea typeface="+mn-ea"/>
              </a:rPr>
              <a:t>值最小，</a:t>
            </a:r>
            <a:r>
              <a:rPr lang="en-US" altLang="zh-CN" sz="2800" b="0" i="0" dirty="0">
                <a:latin typeface="+mn-ea"/>
                <a:ea typeface="+mn-ea"/>
              </a:rPr>
              <a:t>final</a:t>
            </a:r>
            <a:r>
              <a:rPr lang="zh-CN" altLang="en-US" sz="2800" b="0" i="0" dirty="0">
                <a:latin typeface="+mn-ea"/>
                <a:ea typeface="+mn-ea"/>
              </a:rPr>
              <a:t>为</a:t>
            </a:r>
            <a:r>
              <a:rPr lang="en-US" altLang="zh-CN" sz="2800" b="0" i="0" dirty="0">
                <a:latin typeface="+mn-ea"/>
                <a:ea typeface="+mn-ea"/>
              </a:rPr>
              <a:t>false</a:t>
            </a:r>
            <a:r>
              <a:rPr lang="zh-CN" altLang="en-US" sz="2800" b="0" i="0" dirty="0">
                <a:latin typeface="+mn-ea"/>
                <a:ea typeface="+mn-ea"/>
              </a:rPr>
              <a:t>的点，路径上的上一个顶点？</a:t>
            </a:r>
            <a:r>
              <a:rPr lang="en-US" altLang="zh-CN" sz="2800" b="0" i="0" dirty="0">
                <a:latin typeface="+mn-ea"/>
                <a:ea typeface="+mn-ea"/>
              </a:rPr>
              <a:t>path</a:t>
            </a:r>
            <a:r>
              <a:rPr lang="zh-CN" altLang="en-US" sz="2800" b="0" i="0" dirty="0">
                <a:latin typeface="+mn-ea"/>
                <a:ea typeface="+mn-ea"/>
              </a:rPr>
              <a:t>数组</a:t>
            </a:r>
            <a:endParaRPr lang="zh-CN" altLang="en-US" b="0" dirty="0">
              <a:latin typeface="+mn-ea"/>
              <a:ea typeface="+mn-ea"/>
            </a:endParaRPr>
          </a:p>
        </p:txBody>
      </p:sp>
      <p:sp>
        <p:nvSpPr>
          <p:cNvPr id="8" name="对话气泡: 椭圆形 7">
            <a:extLst>
              <a:ext uri="{FF2B5EF4-FFF2-40B4-BE49-F238E27FC236}">
                <a16:creationId xmlns:a16="http://schemas.microsoft.com/office/drawing/2014/main" id="{EE261CC3-3BB7-4FFE-ACFC-45117965089A}"/>
              </a:ext>
            </a:extLst>
          </p:cNvPr>
          <p:cNvSpPr/>
          <p:nvPr/>
        </p:nvSpPr>
        <p:spPr bwMode="auto">
          <a:xfrm>
            <a:off x="4067944" y="922082"/>
            <a:ext cx="1086407" cy="605909"/>
          </a:xfrm>
          <a:prstGeom prst="wedgeEllipseCallout">
            <a:avLst>
              <a:gd name="adj1" fmla="val -88633"/>
              <a:gd name="adj2" fmla="val 14694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源点</a:t>
            </a:r>
          </a:p>
        </p:txBody>
      </p:sp>
      <p:sp>
        <p:nvSpPr>
          <p:cNvPr id="69" name="对话气泡: 椭圆形 68">
            <a:extLst>
              <a:ext uri="{FF2B5EF4-FFF2-40B4-BE49-F238E27FC236}">
                <a16:creationId xmlns:a16="http://schemas.microsoft.com/office/drawing/2014/main" id="{EA2757DD-2632-4069-9E44-5E7584CDD3DE}"/>
              </a:ext>
            </a:extLst>
          </p:cNvPr>
          <p:cNvSpPr/>
          <p:nvPr/>
        </p:nvSpPr>
        <p:spPr bwMode="auto">
          <a:xfrm>
            <a:off x="5476612" y="842357"/>
            <a:ext cx="1086407" cy="605909"/>
          </a:xfrm>
          <a:prstGeom prst="wedgeEllipseCallout">
            <a:avLst>
              <a:gd name="adj1" fmla="val -88633"/>
              <a:gd name="adj2" fmla="val 14694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距离</a:t>
            </a:r>
          </a:p>
        </p:txBody>
      </p:sp>
    </p:spTree>
    <p:extLst>
      <p:ext uri="{BB962C8B-B14F-4D97-AF65-F5344CB8AC3E}">
        <p14:creationId xmlns:p14="http://schemas.microsoft.com/office/powerpoint/2010/main" val="1687472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8"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3EC216F-C20B-4ED7-9772-398DC68D6525}" type="slidenum">
              <a:rPr lang="zh-CN" altLang="en-US"/>
              <a:pPr algn="r" eaLnBrk="1" hangingPunct="1">
                <a:spcBef>
                  <a:spcPct val="50000"/>
                </a:spcBef>
                <a:buFont typeface="Arial" pitchFamily="34" charset="0"/>
                <a:buNone/>
              </a:pPr>
              <a:t>12</a:t>
            </a:fld>
            <a:endParaRPr lang="en-US" altLang="zh-CN"/>
          </a:p>
        </p:txBody>
      </p:sp>
      <p:sp>
        <p:nvSpPr>
          <p:cNvPr id="18437" name="Rectangle 5"/>
          <p:cNvSpPr>
            <a:spLocks noGrp="1" noChangeArrowheads="1"/>
          </p:cNvSpPr>
          <p:nvPr>
            <p:ph type="body" idx="1"/>
          </p:nvPr>
        </p:nvSpPr>
        <p:spPr>
          <a:xfrm>
            <a:off x="518436" y="1340768"/>
            <a:ext cx="8334372" cy="4038600"/>
          </a:xfrm>
        </p:spPr>
        <p:txBody>
          <a:bodyPr/>
          <a:lstStyle/>
          <a:p>
            <a:pPr eaLnBrk="1" hangingPunct="1">
              <a:spcBef>
                <a:spcPct val="50000"/>
              </a:spcBef>
            </a:pPr>
            <a:r>
              <a:rPr lang="zh-CN" altLang="en-US" dirty="0">
                <a:latin typeface="黑体" pitchFamily="49" charset="-122"/>
                <a:ea typeface="黑体" pitchFamily="49" charset="-122"/>
              </a:rPr>
              <a:t>在</a:t>
            </a:r>
            <a:r>
              <a:rPr lang="en-US" altLang="zh-CN" dirty="0" err="1">
                <a:latin typeface="黑体" pitchFamily="49" charset="-122"/>
                <a:ea typeface="黑体" pitchFamily="49" charset="-122"/>
              </a:rPr>
              <a:t>Dijkstra</a:t>
            </a:r>
            <a:r>
              <a:rPr lang="zh-CN" altLang="en-US" dirty="0">
                <a:latin typeface="黑体" pitchFamily="49" charset="-122"/>
                <a:ea typeface="黑体" pitchFamily="49" charset="-122"/>
              </a:rPr>
              <a:t>算法中，引进了一个辅助向量</a:t>
            </a:r>
            <a:r>
              <a:rPr lang="en-US" altLang="zh-CN" dirty="0">
                <a:latin typeface="黑体" pitchFamily="49" charset="-122"/>
                <a:ea typeface="黑体" pitchFamily="49" charset="-122"/>
              </a:rPr>
              <a:t>D</a:t>
            </a:r>
          </a:p>
          <a:p>
            <a:pPr eaLnBrk="1" hangingPunct="1">
              <a:spcBef>
                <a:spcPct val="50000"/>
              </a:spcBef>
            </a:pPr>
            <a:r>
              <a:rPr lang="zh-CN" altLang="en-US" dirty="0">
                <a:latin typeface="黑体" pitchFamily="49" charset="-122"/>
                <a:ea typeface="黑体" pitchFamily="49" charset="-122"/>
              </a:rPr>
              <a:t>每个分量</a:t>
            </a:r>
            <a:r>
              <a:rPr lang="en-US" altLang="zh-CN" dirty="0">
                <a:latin typeface="黑体" pitchFamily="49" charset="-122"/>
                <a:ea typeface="黑体" pitchFamily="49" charset="-122"/>
              </a:rPr>
              <a: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表示当前所找到的从源点到每个终点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的最短路径长度</a:t>
            </a:r>
          </a:p>
          <a:p>
            <a:pPr eaLnBrk="1" hangingPunct="1">
              <a:spcBef>
                <a:spcPct val="50000"/>
              </a:spcBef>
            </a:pPr>
            <a:r>
              <a:rPr lang="en-US" altLang="zh-CN" dirty="0">
                <a:latin typeface="黑体" pitchFamily="49" charset="-122"/>
                <a:ea typeface="黑体" pitchFamily="49" charset="-122"/>
              </a:rPr>
              <a: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初值为始点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0</a:t>
            </a:r>
            <a:r>
              <a:rPr lang="zh-CN" altLang="en-US" dirty="0">
                <a:latin typeface="黑体" pitchFamily="49" charset="-122"/>
                <a:ea typeface="黑体" pitchFamily="49" charset="-122"/>
              </a:rPr>
              <a:t>到各终点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的直接距离，即若从始点到某终点有(出)弧，则为弧上的权值，否则为∞</a:t>
            </a:r>
          </a:p>
        </p:txBody>
      </p:sp>
      <p:sp>
        <p:nvSpPr>
          <p:cNvPr id="2" name="Rectangle 134">
            <a:extLst>
              <a:ext uri="{FF2B5EF4-FFF2-40B4-BE49-F238E27FC236}">
                <a16:creationId xmlns:a16="http://schemas.microsoft.com/office/drawing/2014/main" id="{5E3D8159-637E-C853-6F0F-A2429646E5D7}"/>
              </a:ext>
            </a:extLst>
          </p:cNvPr>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9A511F8C-3190-4362-A638-03E98CBADD79}"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1"/>
          </p:nvPr>
        </p:nvSpPr>
        <p:spPr>
          <a:xfrm>
            <a:off x="539552" y="1352550"/>
            <a:ext cx="8763000" cy="4038600"/>
          </a:xfrm>
        </p:spPr>
        <p:txBody>
          <a:bodyPr/>
          <a:lstStyle/>
          <a:p>
            <a:pPr eaLnBrk="1" hangingPunct="1">
              <a:lnSpc>
                <a:spcPct val="60000"/>
              </a:lnSpc>
              <a:spcBef>
                <a:spcPct val="50000"/>
              </a:spcBef>
            </a:pPr>
            <a:r>
              <a:rPr lang="zh-CN" altLang="en-US" sz="2800" b="1" dirty="0">
                <a:latin typeface="黑体" pitchFamily="49" charset="-122"/>
                <a:ea typeface="黑体" pitchFamily="49" charset="-122"/>
              </a:rPr>
              <a:t> </a:t>
            </a:r>
            <a:r>
              <a:rPr lang="zh-CN" altLang="en-US" sz="2800" dirty="0">
                <a:latin typeface="黑体" pitchFamily="49" charset="-122"/>
                <a:ea typeface="黑体" pitchFamily="49" charset="-122"/>
              </a:rPr>
              <a:t>如何得出从开始点到各个顶点的最短路径？</a:t>
            </a:r>
          </a:p>
          <a:p>
            <a:pPr eaLnBrk="1" hangingPunct="1">
              <a:lnSpc>
                <a:spcPct val="60000"/>
              </a:lnSpc>
              <a:spcBef>
                <a:spcPct val="50000"/>
              </a:spcBef>
              <a:buFont typeface="Wingdings" pitchFamily="2" charset="2"/>
              <a:buNone/>
            </a:pPr>
            <a:r>
              <a:rPr lang="zh-CN" altLang="en-US" sz="2800" dirty="0">
                <a:latin typeface="黑体" pitchFamily="49" charset="-122"/>
                <a:ea typeface="黑体" pitchFamily="49" charset="-122"/>
              </a:rPr>
              <a:t>  （经过哪些顶点）</a:t>
            </a:r>
          </a:p>
          <a:p>
            <a:pPr eaLnBrk="1" hangingPunct="1">
              <a:spcBef>
                <a:spcPct val="50000"/>
              </a:spcBef>
            </a:pPr>
            <a:r>
              <a:rPr lang="zh-CN" altLang="en-US" sz="2800" dirty="0">
                <a:latin typeface="黑体" pitchFamily="49" charset="-122"/>
                <a:ea typeface="黑体" pitchFamily="49" charset="-122"/>
              </a:rPr>
              <a:t> 设置另一个辅助向量</a:t>
            </a:r>
            <a:r>
              <a:rPr lang="en-US" altLang="zh-CN" sz="2800" dirty="0">
                <a:latin typeface="黑体" pitchFamily="49" charset="-122"/>
                <a:ea typeface="黑体" pitchFamily="49" charset="-122"/>
              </a:rPr>
              <a:t>path[]，</a:t>
            </a:r>
            <a:r>
              <a:rPr lang="zh-CN" altLang="en-US" sz="2800" dirty="0">
                <a:latin typeface="黑体" pitchFamily="49" charset="-122"/>
                <a:ea typeface="黑体" pitchFamily="49" charset="-122"/>
              </a:rPr>
              <a:t>用来存放得到的从源点</a:t>
            </a:r>
            <a:r>
              <a:rPr lang="en-US" altLang="zh-CN" sz="2800" dirty="0">
                <a:latin typeface="黑体" pitchFamily="49" charset="-122"/>
                <a:ea typeface="黑体" pitchFamily="49" charset="-122"/>
              </a:rPr>
              <a:t>v0</a:t>
            </a:r>
            <a:r>
              <a:rPr lang="zh-CN" altLang="en-US" sz="2800" dirty="0">
                <a:latin typeface="黑体" pitchFamily="49" charset="-122"/>
                <a:ea typeface="黑体" pitchFamily="49" charset="-122"/>
              </a:rPr>
              <a:t>到其余各顶点的最短路径上到达目标顶点的前一顶点下标。</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4" name="Rectangle 134">
            <a:extLst>
              <a:ext uri="{FF2B5EF4-FFF2-40B4-BE49-F238E27FC236}">
                <a16:creationId xmlns:a16="http://schemas.microsoft.com/office/drawing/2014/main" id="{38FA104C-ED17-C73C-B8A6-BE26CFC4A9D3}"/>
              </a:ext>
            </a:extLst>
          </p:cNvPr>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pic>
        <p:nvPicPr>
          <p:cNvPr id="5" name="Picture 209">
            <a:extLst>
              <a:ext uri="{FF2B5EF4-FFF2-40B4-BE49-F238E27FC236}">
                <a16:creationId xmlns:a16="http://schemas.microsoft.com/office/drawing/2014/main" id="{1085C9BB-6DC6-58FE-1CBB-3EC5418A4C95}"/>
              </a:ext>
            </a:extLst>
          </p:cNvPr>
          <p:cNvPicPr>
            <a:picLocks noChangeAspect="1" noChangeArrowheads="1"/>
          </p:cNvPicPr>
          <p:nvPr/>
        </p:nvPicPr>
        <p:blipFill>
          <a:blip r:embed="rId2"/>
          <a:srcRect/>
          <a:stretch>
            <a:fillRect/>
          </a:stretch>
        </p:blipFill>
        <p:spPr bwMode="auto">
          <a:xfrm>
            <a:off x="107504" y="4043362"/>
            <a:ext cx="2790825" cy="2695575"/>
          </a:xfrm>
          <a:prstGeom prst="rect">
            <a:avLst/>
          </a:prstGeom>
          <a:noFill/>
          <a:ln w="9525">
            <a:noFill/>
            <a:miter lim="800000"/>
            <a:headEnd/>
            <a:tailEnd/>
          </a:ln>
        </p:spPr>
      </p:pic>
      <p:graphicFrame>
        <p:nvGraphicFramePr>
          <p:cNvPr id="6" name="表格 5">
            <a:extLst>
              <a:ext uri="{FF2B5EF4-FFF2-40B4-BE49-F238E27FC236}">
                <a16:creationId xmlns:a16="http://schemas.microsoft.com/office/drawing/2014/main" id="{3B9EC592-07F7-8CC3-0237-21AD7A18C3F6}"/>
              </a:ext>
            </a:extLst>
          </p:cNvPr>
          <p:cNvGraphicFramePr>
            <a:graphicFrameLocks noGrp="1"/>
          </p:cNvGraphicFramePr>
          <p:nvPr>
            <p:extLst>
              <p:ext uri="{D42A27DB-BD31-4B8C-83A1-F6EECF244321}">
                <p14:modId xmlns:p14="http://schemas.microsoft.com/office/powerpoint/2010/main" val="3173333036"/>
              </p:ext>
            </p:extLst>
          </p:nvPr>
        </p:nvGraphicFramePr>
        <p:xfrm>
          <a:off x="3047112" y="3941946"/>
          <a:ext cx="6096888" cy="1594550"/>
        </p:xfrm>
        <a:graphic>
          <a:graphicData uri="http://schemas.openxmlformats.org/drawingml/2006/table">
            <a:tbl>
              <a:tblPr firstRow="1" bandRow="1">
                <a:tableStyleId>{21E4AEA4-8DFA-4A89-87EB-49C32662AFE0}</a:tableStyleId>
              </a:tblPr>
              <a:tblGrid>
                <a:gridCol w="870984">
                  <a:extLst>
                    <a:ext uri="{9D8B030D-6E8A-4147-A177-3AD203B41FA5}">
                      <a16:colId xmlns:a16="http://schemas.microsoft.com/office/drawing/2014/main" val="2141871443"/>
                    </a:ext>
                  </a:extLst>
                </a:gridCol>
                <a:gridCol w="870984">
                  <a:extLst>
                    <a:ext uri="{9D8B030D-6E8A-4147-A177-3AD203B41FA5}">
                      <a16:colId xmlns:a16="http://schemas.microsoft.com/office/drawing/2014/main" val="3900683558"/>
                    </a:ext>
                  </a:extLst>
                </a:gridCol>
                <a:gridCol w="870984">
                  <a:extLst>
                    <a:ext uri="{9D8B030D-6E8A-4147-A177-3AD203B41FA5}">
                      <a16:colId xmlns:a16="http://schemas.microsoft.com/office/drawing/2014/main" val="123956536"/>
                    </a:ext>
                  </a:extLst>
                </a:gridCol>
                <a:gridCol w="870984">
                  <a:extLst>
                    <a:ext uri="{9D8B030D-6E8A-4147-A177-3AD203B41FA5}">
                      <a16:colId xmlns:a16="http://schemas.microsoft.com/office/drawing/2014/main" val="2807611534"/>
                    </a:ext>
                  </a:extLst>
                </a:gridCol>
                <a:gridCol w="870984">
                  <a:extLst>
                    <a:ext uri="{9D8B030D-6E8A-4147-A177-3AD203B41FA5}">
                      <a16:colId xmlns:a16="http://schemas.microsoft.com/office/drawing/2014/main" val="1328988363"/>
                    </a:ext>
                  </a:extLst>
                </a:gridCol>
                <a:gridCol w="870984">
                  <a:extLst>
                    <a:ext uri="{9D8B030D-6E8A-4147-A177-3AD203B41FA5}">
                      <a16:colId xmlns:a16="http://schemas.microsoft.com/office/drawing/2014/main" val="2026776509"/>
                    </a:ext>
                  </a:extLst>
                </a:gridCol>
                <a:gridCol w="870984">
                  <a:extLst>
                    <a:ext uri="{9D8B030D-6E8A-4147-A177-3AD203B41FA5}">
                      <a16:colId xmlns:a16="http://schemas.microsoft.com/office/drawing/2014/main" val="3621040896"/>
                    </a:ext>
                  </a:extLst>
                </a:gridCol>
              </a:tblGrid>
              <a:tr h="311854">
                <a:tc>
                  <a:txBody>
                    <a:bodyPr/>
                    <a:lstStyle/>
                    <a:p>
                      <a:pPr algn="ctr"/>
                      <a:endParaRPr lang="zh-CN" altLang="en-US" sz="2400" dirty="0">
                        <a:latin typeface="+mn-ea"/>
                        <a:ea typeface="+mn-ea"/>
                      </a:endParaRPr>
                    </a:p>
                  </a:txBody>
                  <a:tcPr/>
                </a:tc>
                <a:tc>
                  <a:txBody>
                    <a:bodyPr/>
                    <a:lstStyle/>
                    <a:p>
                      <a:pPr algn="ctr"/>
                      <a:r>
                        <a:rPr lang="en-US" altLang="zh-CN" sz="2400" dirty="0">
                          <a:latin typeface="+mn-ea"/>
                          <a:ea typeface="+mn-ea"/>
                        </a:rPr>
                        <a:t>0</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tc>
                  <a:txBody>
                    <a:bodyPr/>
                    <a:lstStyle/>
                    <a:p>
                      <a:pPr algn="ctr"/>
                      <a:r>
                        <a:rPr lang="en-US" altLang="zh-CN" sz="2400" dirty="0">
                          <a:latin typeface="+mn-ea"/>
                          <a:ea typeface="+mn-ea"/>
                        </a:rPr>
                        <a:t>3</a:t>
                      </a:r>
                      <a:endParaRPr lang="zh-CN" altLang="en-US" sz="2400" dirty="0">
                        <a:latin typeface="+mn-ea"/>
                        <a:ea typeface="+mn-ea"/>
                      </a:endParaRPr>
                    </a:p>
                  </a:txBody>
                  <a:tcPr/>
                </a:tc>
                <a:tc>
                  <a:txBody>
                    <a:bodyPr/>
                    <a:lstStyle/>
                    <a:p>
                      <a:pPr algn="ctr"/>
                      <a:r>
                        <a:rPr lang="en-US" altLang="zh-CN" sz="2400" dirty="0">
                          <a:latin typeface="+mn-ea"/>
                          <a:ea typeface="+mn-ea"/>
                        </a:rPr>
                        <a:t>4</a:t>
                      </a:r>
                      <a:endParaRPr lang="zh-CN" altLang="en-US" sz="2400" dirty="0">
                        <a:latin typeface="+mn-ea"/>
                        <a:ea typeface="+mn-ea"/>
                      </a:endParaRPr>
                    </a:p>
                  </a:txBody>
                  <a:tcPr/>
                </a:tc>
                <a:tc>
                  <a:txBody>
                    <a:bodyPr/>
                    <a:lstStyle/>
                    <a:p>
                      <a:pPr algn="ctr"/>
                      <a:r>
                        <a:rPr lang="en-US" altLang="zh-CN" sz="2400" dirty="0">
                          <a:latin typeface="+mn-ea"/>
                          <a:ea typeface="+mn-ea"/>
                        </a:rPr>
                        <a:t>5</a:t>
                      </a:r>
                      <a:endParaRPr lang="zh-CN" altLang="en-US" sz="2400" dirty="0">
                        <a:latin typeface="+mn-ea"/>
                        <a:ea typeface="+mn-ea"/>
                      </a:endParaRPr>
                    </a:p>
                  </a:txBody>
                  <a:tcPr/>
                </a:tc>
                <a:extLst>
                  <a:ext uri="{0D108BD9-81ED-4DB2-BD59-A6C34878D82A}">
                    <a16:rowId xmlns:a16="http://schemas.microsoft.com/office/drawing/2014/main" val="2853161810"/>
                  </a:ext>
                </a:extLst>
              </a:tr>
              <a:tr h="568675">
                <a:tc>
                  <a:txBody>
                    <a:bodyPr/>
                    <a:lstStyle/>
                    <a:p>
                      <a:pPr algn="ctr"/>
                      <a:r>
                        <a:rPr lang="en-US" altLang="zh-CN" sz="2400" dirty="0" err="1">
                          <a:latin typeface="+mn-ea"/>
                          <a:ea typeface="+mn-ea"/>
                        </a:rPr>
                        <a:t>vexs</a:t>
                      </a:r>
                      <a:endParaRPr lang="zh-CN" altLang="en-US" sz="2400" dirty="0">
                        <a:latin typeface="+mn-ea"/>
                        <a:ea typeface="+mn-ea"/>
                      </a:endParaRPr>
                    </a:p>
                  </a:txBody>
                  <a:tcPr/>
                </a:tc>
                <a:tc>
                  <a:txBody>
                    <a:bodyPr/>
                    <a:lstStyle/>
                    <a:p>
                      <a:pPr algn="ctr"/>
                      <a:r>
                        <a:rPr lang="en-US" altLang="zh-CN" sz="2400" dirty="0">
                          <a:latin typeface="+mn-ea"/>
                          <a:ea typeface="+mn-ea"/>
                        </a:rPr>
                        <a:t>A</a:t>
                      </a:r>
                      <a:endParaRPr lang="zh-CN" altLang="en-US" sz="2400" dirty="0">
                        <a:latin typeface="+mn-ea"/>
                        <a:ea typeface="+mn-ea"/>
                      </a:endParaRPr>
                    </a:p>
                  </a:txBody>
                  <a:tcPr/>
                </a:tc>
                <a:tc>
                  <a:txBody>
                    <a:bodyPr/>
                    <a:lstStyle/>
                    <a:p>
                      <a:pPr algn="ctr"/>
                      <a:r>
                        <a:rPr lang="en-US" altLang="zh-CN" sz="2400" dirty="0">
                          <a:latin typeface="+mn-ea"/>
                          <a:ea typeface="+mn-ea"/>
                        </a:rPr>
                        <a:t>B</a:t>
                      </a:r>
                      <a:endParaRPr lang="zh-CN" altLang="en-US" sz="2400" dirty="0">
                        <a:latin typeface="+mn-ea"/>
                        <a:ea typeface="+mn-ea"/>
                      </a:endParaRPr>
                    </a:p>
                  </a:txBody>
                  <a:tcPr/>
                </a:tc>
                <a:tc>
                  <a:txBody>
                    <a:bodyPr/>
                    <a:lstStyle/>
                    <a:p>
                      <a:pPr algn="ctr"/>
                      <a:r>
                        <a:rPr lang="en-US" altLang="zh-CN" sz="2400" dirty="0">
                          <a:latin typeface="+mn-ea"/>
                          <a:ea typeface="+mn-ea"/>
                        </a:rPr>
                        <a:t>C</a:t>
                      </a:r>
                      <a:endParaRPr lang="zh-CN" altLang="en-US" sz="2400" dirty="0">
                        <a:latin typeface="+mn-ea"/>
                        <a:ea typeface="+mn-ea"/>
                      </a:endParaRPr>
                    </a:p>
                  </a:txBody>
                  <a:tcPr/>
                </a:tc>
                <a:tc>
                  <a:txBody>
                    <a:bodyPr/>
                    <a:lstStyle/>
                    <a:p>
                      <a:pPr algn="ctr"/>
                      <a:r>
                        <a:rPr lang="en-US" altLang="zh-CN" sz="2400" dirty="0">
                          <a:latin typeface="+mn-ea"/>
                          <a:ea typeface="+mn-ea"/>
                        </a:rPr>
                        <a:t>D</a:t>
                      </a:r>
                      <a:endParaRPr lang="zh-CN" altLang="en-US" sz="2400" dirty="0">
                        <a:latin typeface="+mn-ea"/>
                        <a:ea typeface="+mn-ea"/>
                      </a:endParaRPr>
                    </a:p>
                  </a:txBody>
                  <a:tcPr/>
                </a:tc>
                <a:tc>
                  <a:txBody>
                    <a:bodyPr/>
                    <a:lstStyle/>
                    <a:p>
                      <a:pPr algn="ctr"/>
                      <a:r>
                        <a:rPr lang="en-US" altLang="zh-CN" sz="2400" dirty="0">
                          <a:latin typeface="+mn-ea"/>
                          <a:ea typeface="+mn-ea"/>
                        </a:rPr>
                        <a:t>E</a:t>
                      </a:r>
                      <a:endParaRPr lang="zh-CN" altLang="en-US" sz="2400" dirty="0">
                        <a:latin typeface="+mn-ea"/>
                        <a:ea typeface="+mn-ea"/>
                      </a:endParaRPr>
                    </a:p>
                  </a:txBody>
                  <a:tcPr/>
                </a:tc>
                <a:tc>
                  <a:txBody>
                    <a:bodyPr/>
                    <a:lstStyle/>
                    <a:p>
                      <a:pPr algn="ctr"/>
                      <a:r>
                        <a:rPr lang="en-US" altLang="zh-CN" sz="2400" dirty="0">
                          <a:latin typeface="+mn-ea"/>
                          <a:ea typeface="+mn-ea"/>
                        </a:rPr>
                        <a:t>F</a:t>
                      </a:r>
                      <a:endParaRPr lang="zh-CN" altLang="en-US" sz="2400" dirty="0">
                        <a:latin typeface="+mn-ea"/>
                        <a:ea typeface="+mn-ea"/>
                      </a:endParaRPr>
                    </a:p>
                  </a:txBody>
                  <a:tcPr/>
                </a:tc>
                <a:extLst>
                  <a:ext uri="{0D108BD9-81ED-4DB2-BD59-A6C34878D82A}">
                    <a16:rowId xmlns:a16="http://schemas.microsoft.com/office/drawing/2014/main" val="2122799488"/>
                  </a:ext>
                </a:extLst>
              </a:tr>
              <a:tr h="568675">
                <a:tc>
                  <a:txBody>
                    <a:bodyPr/>
                    <a:lstStyle/>
                    <a:p>
                      <a:pPr algn="ctr"/>
                      <a:r>
                        <a:rPr lang="en-US" altLang="zh-CN" sz="2400" dirty="0">
                          <a:latin typeface="+mn-ea"/>
                          <a:ea typeface="+mn-ea"/>
                        </a:rPr>
                        <a:t>path</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tc>
                  <a:txBody>
                    <a:bodyPr/>
                    <a:lstStyle/>
                    <a:p>
                      <a:pPr algn="ctr"/>
                      <a:r>
                        <a:rPr lang="en-US" altLang="zh-CN" sz="2400" dirty="0">
                          <a:latin typeface="+mn-ea"/>
                          <a:ea typeface="+mn-ea"/>
                        </a:rPr>
                        <a:t>0</a:t>
                      </a:r>
                      <a:endParaRPr lang="zh-CN" altLang="en-US" sz="2400" dirty="0">
                        <a:latin typeface="+mn-ea"/>
                        <a:ea typeface="+mn-ea"/>
                      </a:endParaRPr>
                    </a:p>
                  </a:txBody>
                  <a:tcPr/>
                </a:tc>
                <a:tc>
                  <a:txBody>
                    <a:bodyPr/>
                    <a:lstStyle/>
                    <a:p>
                      <a:pPr algn="ctr"/>
                      <a:r>
                        <a:rPr lang="en-US" altLang="zh-CN" sz="2400" dirty="0">
                          <a:latin typeface="+mn-ea"/>
                          <a:ea typeface="+mn-ea"/>
                        </a:rPr>
                        <a:t>5</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extLst>
                  <a:ext uri="{0D108BD9-81ED-4DB2-BD59-A6C34878D82A}">
                    <a16:rowId xmlns:a16="http://schemas.microsoft.com/office/drawing/2014/main" val="753627289"/>
                  </a:ext>
                </a:extLst>
              </a:tr>
            </a:tbl>
          </a:graphicData>
        </a:graphic>
      </p:graphicFrame>
      <p:sp>
        <p:nvSpPr>
          <p:cNvPr id="7" name="文本框 6">
            <a:extLst>
              <a:ext uri="{FF2B5EF4-FFF2-40B4-BE49-F238E27FC236}">
                <a16:creationId xmlns:a16="http://schemas.microsoft.com/office/drawing/2014/main" id="{9BD329EE-DC8C-8404-DF39-1A9227957ACB}"/>
              </a:ext>
            </a:extLst>
          </p:cNvPr>
          <p:cNvSpPr txBox="1"/>
          <p:nvPr/>
        </p:nvSpPr>
        <p:spPr>
          <a:xfrm>
            <a:off x="3047112" y="5877272"/>
            <a:ext cx="2790825" cy="523220"/>
          </a:xfrm>
          <a:prstGeom prst="rect">
            <a:avLst/>
          </a:prstGeom>
          <a:noFill/>
        </p:spPr>
        <p:txBody>
          <a:bodyPr wrap="square" rtlCol="0">
            <a:spAutoFit/>
          </a:bodyPr>
          <a:lstStyle/>
          <a:p>
            <a:pPr algn="l"/>
            <a:r>
              <a:rPr lang="en-US" altLang="zh-CN" sz="2800" b="0" i="0" dirty="0">
                <a:latin typeface="+mn-ea"/>
                <a:ea typeface="+mn-ea"/>
              </a:rPr>
              <a:t>F: B-&gt;C-&gt;A, </a:t>
            </a:r>
            <a:r>
              <a:rPr lang="zh-CN" altLang="en-US" sz="2800" b="0" i="0" dirty="0">
                <a:latin typeface="+mn-ea"/>
                <a:ea typeface="+mn-ea"/>
              </a:rPr>
              <a:t>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3EC216F-C20B-4ED7-9772-398DC68D6525}" type="slidenum">
              <a:rPr lang="zh-CN" altLang="en-US"/>
              <a:pPr algn="r" eaLnBrk="1" hangingPunct="1">
                <a:spcBef>
                  <a:spcPct val="50000"/>
                </a:spcBef>
                <a:buFont typeface="Arial" pitchFamily="34" charset="0"/>
                <a:buNone/>
              </a:pPr>
              <a:t>14</a:t>
            </a:fld>
            <a:endParaRPr lang="en-US" altLang="zh-CN"/>
          </a:p>
        </p:txBody>
      </p:sp>
      <p:sp>
        <p:nvSpPr>
          <p:cNvPr id="18436"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普利姆、迪杰斯特拉算法实现</a:t>
            </a:r>
          </a:p>
        </p:txBody>
      </p:sp>
      <p:graphicFrame>
        <p:nvGraphicFramePr>
          <p:cNvPr id="3" name="表格 3">
            <a:extLst>
              <a:ext uri="{FF2B5EF4-FFF2-40B4-BE49-F238E27FC236}">
                <a16:creationId xmlns:a16="http://schemas.microsoft.com/office/drawing/2014/main" id="{6B0D14B7-7619-48AB-8415-0B71D457F2BD}"/>
              </a:ext>
            </a:extLst>
          </p:cNvPr>
          <p:cNvGraphicFramePr>
            <a:graphicFrameLocks noGrp="1"/>
          </p:cNvGraphicFramePr>
          <p:nvPr>
            <p:extLst>
              <p:ext uri="{D42A27DB-BD31-4B8C-83A1-F6EECF244321}">
                <p14:modId xmlns:p14="http://schemas.microsoft.com/office/powerpoint/2010/main" val="3840383625"/>
              </p:ext>
            </p:extLst>
          </p:nvPr>
        </p:nvGraphicFramePr>
        <p:xfrm>
          <a:off x="107504" y="1329737"/>
          <a:ext cx="9036496" cy="5549032"/>
        </p:xfrm>
        <a:graphic>
          <a:graphicData uri="http://schemas.openxmlformats.org/drawingml/2006/table">
            <a:tbl>
              <a:tblPr firstRow="1" bandRow="1">
                <a:tableStyleId>{21E4AEA4-8DFA-4A89-87EB-49C32662AFE0}</a:tableStyleId>
              </a:tblPr>
              <a:tblGrid>
                <a:gridCol w="1574776">
                  <a:extLst>
                    <a:ext uri="{9D8B030D-6E8A-4147-A177-3AD203B41FA5}">
                      <a16:colId xmlns:a16="http://schemas.microsoft.com/office/drawing/2014/main" val="2305584300"/>
                    </a:ext>
                  </a:extLst>
                </a:gridCol>
                <a:gridCol w="3735728">
                  <a:extLst>
                    <a:ext uri="{9D8B030D-6E8A-4147-A177-3AD203B41FA5}">
                      <a16:colId xmlns:a16="http://schemas.microsoft.com/office/drawing/2014/main" val="1810702762"/>
                    </a:ext>
                  </a:extLst>
                </a:gridCol>
                <a:gridCol w="3725992">
                  <a:extLst>
                    <a:ext uri="{9D8B030D-6E8A-4147-A177-3AD203B41FA5}">
                      <a16:colId xmlns:a16="http://schemas.microsoft.com/office/drawing/2014/main" val="3059099949"/>
                    </a:ext>
                  </a:extLst>
                </a:gridCol>
              </a:tblGrid>
              <a:tr h="519832">
                <a:tc>
                  <a:txBody>
                    <a:bodyPr/>
                    <a:lstStyle/>
                    <a:p>
                      <a:pPr algn="ctr"/>
                      <a:endParaRPr lang="zh-CN" altLang="en-US" sz="2400" dirty="0"/>
                    </a:p>
                  </a:txBody>
                  <a:tcPr/>
                </a:tc>
                <a:tc>
                  <a:txBody>
                    <a:bodyPr/>
                    <a:lstStyle/>
                    <a:p>
                      <a:pPr algn="ctr"/>
                      <a:r>
                        <a:rPr lang="zh-CN" altLang="en-US" sz="2400" dirty="0"/>
                        <a:t>普利姆</a:t>
                      </a:r>
                    </a:p>
                  </a:txBody>
                  <a:tcPr/>
                </a:tc>
                <a:tc>
                  <a:txBody>
                    <a:bodyPr/>
                    <a:lstStyle/>
                    <a:p>
                      <a:pPr algn="ctr"/>
                      <a:r>
                        <a:rPr lang="zh-CN" altLang="en-US" sz="2400" dirty="0"/>
                        <a:t>迪杰斯特拉</a:t>
                      </a:r>
                    </a:p>
                  </a:txBody>
                  <a:tcPr/>
                </a:tc>
                <a:extLst>
                  <a:ext uri="{0D108BD9-81ED-4DB2-BD59-A6C34878D82A}">
                    <a16:rowId xmlns:a16="http://schemas.microsoft.com/office/drawing/2014/main" val="2959158701"/>
                  </a:ext>
                </a:extLst>
              </a:tr>
              <a:tr h="953661">
                <a:tc>
                  <a:txBody>
                    <a:bodyPr/>
                    <a:lstStyle/>
                    <a:p>
                      <a:pPr algn="l"/>
                      <a:r>
                        <a:rPr lang="zh-CN" altLang="en-US" sz="2400" dirty="0"/>
                        <a:t>辅助空间</a:t>
                      </a:r>
                    </a:p>
                  </a:txBody>
                  <a:tcPr/>
                </a:tc>
                <a:tc>
                  <a:txBody>
                    <a:bodyPr/>
                    <a:lstStyle/>
                    <a:p>
                      <a:pPr algn="l"/>
                      <a:r>
                        <a:rPr lang="en-US" altLang="zh-CN" sz="2400" dirty="0"/>
                        <a:t>dis</a:t>
                      </a:r>
                      <a:r>
                        <a:rPr lang="zh-CN" altLang="en-US" sz="2400" dirty="0"/>
                        <a:t>：存储边权值；</a:t>
                      </a:r>
                      <a:endParaRPr lang="en-US" altLang="zh-CN" sz="2400" dirty="0"/>
                    </a:p>
                    <a:p>
                      <a:pPr algn="l"/>
                      <a:r>
                        <a:rPr lang="en-US" altLang="zh-CN" sz="2400" dirty="0"/>
                        <a:t>visited:</a:t>
                      </a:r>
                      <a:r>
                        <a:rPr lang="zh-CN" altLang="en-US" sz="2400" dirty="0"/>
                        <a:t>是否加入树；</a:t>
                      </a:r>
                      <a:endParaRPr lang="en-US" altLang="zh-CN" sz="2400" dirty="0"/>
                    </a:p>
                    <a:p>
                      <a:pPr algn="l"/>
                      <a:r>
                        <a:rPr lang="en-US" altLang="zh-CN" sz="2400" dirty="0"/>
                        <a:t>adj: </a:t>
                      </a:r>
                      <a:r>
                        <a:rPr lang="zh-CN" altLang="en-US" sz="2400" dirty="0"/>
                        <a:t>边的另一邻接点。</a:t>
                      </a:r>
                    </a:p>
                  </a:txBody>
                  <a:tcPr/>
                </a:tc>
                <a:tc>
                  <a:txBody>
                    <a:bodyPr/>
                    <a:lstStyle/>
                    <a:p>
                      <a:pPr algn="l"/>
                      <a:r>
                        <a:rPr lang="en-US" altLang="zh-CN" sz="2400" dirty="0"/>
                        <a:t>D</a:t>
                      </a:r>
                      <a:r>
                        <a:rPr lang="zh-CN" altLang="en-US" sz="2400" dirty="0"/>
                        <a:t>：存储距离</a:t>
                      </a:r>
                      <a:endParaRPr lang="en-US" altLang="zh-CN" sz="2400" dirty="0"/>
                    </a:p>
                    <a:p>
                      <a:pPr algn="l"/>
                      <a:r>
                        <a:rPr lang="en-US" altLang="zh-CN" sz="2400" dirty="0"/>
                        <a:t>final:</a:t>
                      </a:r>
                      <a:r>
                        <a:rPr lang="zh-CN" altLang="en-US" sz="2400" dirty="0"/>
                        <a:t>是否求得最短路径；</a:t>
                      </a:r>
                      <a:endParaRPr lang="en-US" altLang="zh-CN" sz="2400" dirty="0"/>
                    </a:p>
                    <a:p>
                      <a:pPr algn="l"/>
                      <a:r>
                        <a:rPr lang="en-US" altLang="zh-CN" sz="2400" dirty="0"/>
                        <a:t>path: </a:t>
                      </a:r>
                      <a:r>
                        <a:rPr lang="zh-CN" altLang="en-US" sz="2400" dirty="0"/>
                        <a:t>路径上的上一个点。</a:t>
                      </a:r>
                    </a:p>
                  </a:txBody>
                  <a:tcPr/>
                </a:tc>
                <a:extLst>
                  <a:ext uri="{0D108BD9-81ED-4DB2-BD59-A6C34878D82A}">
                    <a16:rowId xmlns:a16="http://schemas.microsoft.com/office/drawing/2014/main" val="1129832162"/>
                  </a:ext>
                </a:extLst>
              </a:tr>
              <a:tr h="953661">
                <a:tc>
                  <a:txBody>
                    <a:bodyPr/>
                    <a:lstStyle/>
                    <a:p>
                      <a:pPr algn="l"/>
                      <a:r>
                        <a:rPr lang="zh-CN" altLang="en-US" sz="2400" dirty="0"/>
                        <a:t>过程</a:t>
                      </a:r>
                    </a:p>
                  </a:txBody>
                  <a:tcPr/>
                </a:tc>
                <a:tc>
                  <a:txBody>
                    <a:bodyPr/>
                    <a:lstStyle/>
                    <a:p>
                      <a:pPr algn="l"/>
                      <a:r>
                        <a:rPr lang="zh-CN" altLang="en-US" sz="2400" dirty="0"/>
                        <a:t>初始化；权值或</a:t>
                      </a:r>
                      <a:r>
                        <a:rPr lang="en-US" altLang="zh-CN" sz="2400" dirty="0"/>
                        <a:t>0x3f3f3f3f</a:t>
                      </a:r>
                    </a:p>
                    <a:p>
                      <a:pPr algn="l"/>
                      <a:r>
                        <a:rPr lang="zh-CN" altLang="en-US" sz="2400" dirty="0"/>
                        <a:t>循环</a:t>
                      </a:r>
                      <a:r>
                        <a:rPr lang="en-US" altLang="zh-CN" sz="2400" dirty="0"/>
                        <a:t>n-1</a:t>
                      </a:r>
                      <a:r>
                        <a:rPr lang="zh-CN" altLang="en-US" sz="2400" dirty="0"/>
                        <a:t>趟：</a:t>
                      </a:r>
                      <a:endParaRPr lang="en-US" altLang="zh-CN" sz="2400" dirty="0"/>
                    </a:p>
                    <a:p>
                      <a:pPr algn="l"/>
                      <a:r>
                        <a:rPr lang="en-US" altLang="zh-CN" sz="2400" dirty="0"/>
                        <a:t>     </a:t>
                      </a:r>
                      <a:r>
                        <a:rPr lang="zh-CN" altLang="en-US" sz="2400" dirty="0"/>
                        <a:t>选</a:t>
                      </a:r>
                      <a:r>
                        <a:rPr lang="en-US" altLang="zh-CN" sz="2400" dirty="0"/>
                        <a:t>visited</a:t>
                      </a:r>
                      <a:r>
                        <a:rPr lang="zh-CN" altLang="en-US" sz="2400" dirty="0"/>
                        <a:t>为</a:t>
                      </a:r>
                      <a:r>
                        <a:rPr lang="en-US" altLang="zh-CN" sz="2400" dirty="0"/>
                        <a:t>0</a:t>
                      </a:r>
                      <a:r>
                        <a:rPr lang="zh-CN" altLang="en-US" sz="2400" dirty="0"/>
                        <a:t>且</a:t>
                      </a:r>
                      <a:r>
                        <a:rPr lang="en-US" altLang="zh-CN" sz="2400" dirty="0"/>
                        <a:t>dis</a:t>
                      </a:r>
                      <a:r>
                        <a:rPr lang="zh-CN" altLang="en-US" sz="2400" dirty="0"/>
                        <a:t>值最小的点，更新该点</a:t>
                      </a:r>
                      <a:r>
                        <a:rPr lang="en-US" altLang="zh-CN" sz="2400" dirty="0"/>
                        <a:t>visited</a:t>
                      </a:r>
                      <a:r>
                        <a:rPr lang="zh-CN" altLang="en-US" sz="2400" dirty="0"/>
                        <a:t>；</a:t>
                      </a:r>
                      <a:endParaRPr lang="en-US" altLang="zh-CN" sz="2400" dirty="0"/>
                    </a:p>
                    <a:p>
                      <a:pPr algn="l"/>
                      <a:r>
                        <a:rPr lang="en-US" altLang="zh-CN" sz="2400" dirty="0"/>
                        <a:t>     </a:t>
                      </a:r>
                      <a:r>
                        <a:rPr lang="zh-CN" altLang="en-US" sz="2400" dirty="0"/>
                        <a:t>更新</a:t>
                      </a:r>
                      <a:r>
                        <a:rPr lang="en-US" altLang="zh-CN" sz="2400" dirty="0"/>
                        <a:t>dis</a:t>
                      </a:r>
                      <a:r>
                        <a:rPr lang="zh-CN" altLang="en-US" sz="2400" dirty="0"/>
                        <a:t>值、</a:t>
                      </a:r>
                      <a:r>
                        <a:rPr lang="en-US" altLang="zh-CN" sz="2400" dirty="0"/>
                        <a:t>adj</a:t>
                      </a:r>
                      <a:r>
                        <a:rPr lang="zh-CN" altLang="en-US" sz="2400" dirty="0"/>
                        <a:t>。</a:t>
                      </a:r>
                      <a:endParaRPr lang="en-US" altLang="zh-CN" sz="2400" dirty="0"/>
                    </a:p>
                    <a:p>
                      <a:pPr algn="l"/>
                      <a:endParaRPr lang="zh-CN" altLang="en-US" sz="2400" dirty="0"/>
                    </a:p>
                  </a:txBody>
                  <a:tcPr/>
                </a:tc>
                <a:tc>
                  <a:txBody>
                    <a:bodyPr/>
                    <a:lstStyle/>
                    <a:p>
                      <a:pPr algn="l"/>
                      <a:r>
                        <a:rPr lang="zh-CN" altLang="en-US" sz="2400" dirty="0"/>
                        <a:t>初始化</a:t>
                      </a:r>
                      <a:r>
                        <a:rPr lang="en-US" altLang="zh-CN" sz="2400" dirty="0"/>
                        <a:t>:</a:t>
                      </a:r>
                      <a:r>
                        <a:rPr lang="zh-CN" altLang="en-US" sz="2400" dirty="0"/>
                        <a:t>权值或</a:t>
                      </a:r>
                      <a:r>
                        <a:rPr lang="en-US" altLang="zh-CN" sz="2400" dirty="0"/>
                        <a:t>0x3f3f3f3f</a:t>
                      </a:r>
                    </a:p>
                    <a:p>
                      <a:pPr algn="l"/>
                      <a:r>
                        <a:rPr lang="zh-CN" altLang="en-US" sz="2400" dirty="0"/>
                        <a:t>循环最多</a:t>
                      </a:r>
                      <a:r>
                        <a:rPr lang="en-US" altLang="zh-CN" sz="2400" dirty="0"/>
                        <a:t>n-1</a:t>
                      </a:r>
                      <a:r>
                        <a:rPr lang="zh-CN" altLang="en-US" sz="2400" dirty="0"/>
                        <a:t>趟：</a:t>
                      </a:r>
                      <a:endParaRPr lang="en-US" altLang="zh-CN" sz="2400" dirty="0"/>
                    </a:p>
                    <a:p>
                      <a:pPr algn="l"/>
                      <a:r>
                        <a:rPr lang="en-US" altLang="zh-CN" sz="2400" dirty="0"/>
                        <a:t>     </a:t>
                      </a:r>
                      <a:r>
                        <a:rPr lang="zh-CN" altLang="en-US" sz="2400" dirty="0"/>
                        <a:t>选</a:t>
                      </a:r>
                      <a:r>
                        <a:rPr lang="en-US" altLang="zh-CN" sz="2400" dirty="0"/>
                        <a:t>final</a:t>
                      </a:r>
                      <a:r>
                        <a:rPr lang="zh-CN" altLang="en-US" sz="2400" dirty="0"/>
                        <a:t>为</a:t>
                      </a:r>
                      <a:r>
                        <a:rPr lang="en-US" altLang="zh-CN" sz="2400" dirty="0"/>
                        <a:t>0</a:t>
                      </a:r>
                      <a:r>
                        <a:rPr lang="zh-CN" altLang="en-US" sz="2400" dirty="0"/>
                        <a:t>且</a:t>
                      </a:r>
                      <a:r>
                        <a:rPr lang="en-US" altLang="zh-CN" sz="2400" dirty="0"/>
                        <a:t>D</a:t>
                      </a:r>
                      <a:r>
                        <a:rPr lang="zh-CN" altLang="en-US" sz="2400" dirty="0"/>
                        <a:t>值最小</a:t>
                      </a:r>
                      <a:r>
                        <a:rPr lang="en-US" altLang="zh-CN" sz="2400" dirty="0"/>
                        <a:t>     </a:t>
                      </a:r>
                      <a:r>
                        <a:rPr lang="zh-CN" altLang="en-US" sz="2400" dirty="0"/>
                        <a:t>的点，更新该点</a:t>
                      </a:r>
                      <a:r>
                        <a:rPr lang="en-US" altLang="zh-CN" sz="2400" dirty="0"/>
                        <a:t>final</a:t>
                      </a:r>
                      <a:r>
                        <a:rPr lang="zh-CN" altLang="en-US" sz="2400" dirty="0"/>
                        <a:t>值；</a:t>
                      </a:r>
                      <a:endParaRPr lang="en-US" altLang="zh-CN" sz="2400" dirty="0"/>
                    </a:p>
                    <a:p>
                      <a:pPr algn="l"/>
                      <a:r>
                        <a:rPr lang="en-US" altLang="zh-CN" sz="2400" dirty="0"/>
                        <a:t>     </a:t>
                      </a:r>
                      <a:r>
                        <a:rPr lang="zh-CN" altLang="en-US" sz="2400" dirty="0"/>
                        <a:t>更新</a:t>
                      </a:r>
                      <a:r>
                        <a:rPr lang="en-US" altLang="zh-CN" sz="2400" dirty="0"/>
                        <a:t>D</a:t>
                      </a:r>
                      <a:r>
                        <a:rPr lang="zh-CN" altLang="en-US" sz="2400" dirty="0"/>
                        <a:t>值、</a:t>
                      </a:r>
                      <a:r>
                        <a:rPr lang="en-US" altLang="zh-CN" sz="2400" dirty="0"/>
                        <a:t>path</a:t>
                      </a:r>
                      <a:r>
                        <a:rPr lang="zh-CN" altLang="en-US" sz="2400" dirty="0"/>
                        <a:t>。</a:t>
                      </a:r>
                      <a:endParaRPr lang="en-US" altLang="zh-CN" sz="2400" dirty="0"/>
                    </a:p>
                    <a:p>
                      <a:pPr algn="l"/>
                      <a:r>
                        <a:rPr lang="en-US" altLang="zh-CN" sz="2400" dirty="0"/>
                        <a:t>     </a:t>
                      </a:r>
                      <a:r>
                        <a:rPr lang="zh-CN" altLang="en-US" sz="2400" dirty="0"/>
                        <a:t>若</a:t>
                      </a:r>
                      <a:r>
                        <a:rPr lang="en-US" altLang="zh-CN" sz="2400" dirty="0"/>
                        <a:t>D</a:t>
                      </a:r>
                      <a:r>
                        <a:rPr lang="zh-CN" altLang="en-US" sz="2400" dirty="0"/>
                        <a:t>值为无穷大，剩余点无最短路径。</a:t>
                      </a:r>
                    </a:p>
                  </a:txBody>
                  <a:tcPr/>
                </a:tc>
                <a:extLst>
                  <a:ext uri="{0D108BD9-81ED-4DB2-BD59-A6C34878D82A}">
                    <a16:rowId xmlns:a16="http://schemas.microsoft.com/office/drawing/2014/main" val="1814435328"/>
                  </a:ext>
                </a:extLst>
              </a:tr>
              <a:tr h="953661">
                <a:tc>
                  <a:txBody>
                    <a:bodyPr/>
                    <a:lstStyle/>
                    <a:p>
                      <a:pPr algn="l"/>
                      <a:r>
                        <a:rPr lang="zh-CN" altLang="en-US" sz="2400" dirty="0"/>
                        <a:t>更新，假设选出</a:t>
                      </a:r>
                      <a:r>
                        <a:rPr lang="en-US" altLang="zh-CN" sz="2400" dirty="0" err="1"/>
                        <a:t>i</a:t>
                      </a:r>
                      <a:r>
                        <a:rPr lang="zh-CN" altLang="en-US" sz="2400" dirty="0"/>
                        <a:t>顶点</a:t>
                      </a:r>
                    </a:p>
                  </a:txBody>
                  <a:tcPr/>
                </a:tc>
                <a:tc>
                  <a:txBody>
                    <a:bodyPr/>
                    <a:lstStyle/>
                    <a:p>
                      <a:pPr algn="l"/>
                      <a:r>
                        <a:rPr lang="en-US" altLang="zh-CN" sz="2400" dirty="0"/>
                        <a:t> </a:t>
                      </a:r>
                      <a:r>
                        <a:rPr lang="zh-CN" altLang="en-US" sz="2400" dirty="0"/>
                        <a:t>若</a:t>
                      </a:r>
                      <a:r>
                        <a:rPr lang="en-US" altLang="zh-CN" sz="2400" dirty="0" err="1"/>
                        <a:t>w</a:t>
                      </a:r>
                      <a:r>
                        <a:rPr lang="en-US" altLang="zh-CN" sz="2400" baseline="-25000" dirty="0" err="1"/>
                        <a:t>ij</a:t>
                      </a:r>
                      <a:r>
                        <a:rPr lang="en-US" altLang="zh-CN" sz="2400" baseline="0" dirty="0"/>
                        <a:t>&lt;dis[j]</a:t>
                      </a:r>
                      <a:r>
                        <a:rPr lang="zh-CN" altLang="en-US" sz="2400" baseline="0" dirty="0"/>
                        <a:t>且</a:t>
                      </a:r>
                      <a:r>
                        <a:rPr lang="en-US" altLang="zh-CN" sz="2400" baseline="0" dirty="0"/>
                        <a:t>visited[j]=0,  </a:t>
                      </a:r>
                    </a:p>
                    <a:p>
                      <a:pPr algn="l"/>
                      <a:r>
                        <a:rPr lang="en-US" altLang="zh-CN" sz="2400" baseline="0" dirty="0"/>
                        <a:t> </a:t>
                      </a:r>
                      <a:r>
                        <a:rPr lang="zh-CN" altLang="en-US" sz="2400" baseline="0" dirty="0"/>
                        <a:t>则</a:t>
                      </a:r>
                      <a:r>
                        <a:rPr lang="en-US" altLang="zh-CN" sz="2400" baseline="0" dirty="0"/>
                        <a:t>dis[j] = </a:t>
                      </a:r>
                      <a:r>
                        <a:rPr lang="en-US" altLang="zh-CN" sz="2400" baseline="0" dirty="0" err="1"/>
                        <a:t>w</a:t>
                      </a:r>
                      <a:r>
                        <a:rPr lang="en-US" altLang="zh-CN" sz="2400" baseline="-25000" dirty="0" err="1"/>
                        <a:t>ij</a:t>
                      </a:r>
                      <a:r>
                        <a:rPr lang="zh-CN" altLang="en-US" sz="2400" baseline="0" dirty="0"/>
                        <a:t>，</a:t>
                      </a:r>
                      <a:r>
                        <a:rPr lang="en-US" altLang="zh-CN" sz="2400" baseline="0" dirty="0"/>
                        <a:t>adj[j] = </a:t>
                      </a:r>
                      <a:r>
                        <a:rPr lang="en-US" altLang="zh-CN" sz="2400" baseline="0" dirty="0" err="1"/>
                        <a:t>i</a:t>
                      </a:r>
                      <a:r>
                        <a:rPr lang="zh-CN" altLang="en-US" sz="2400" baseline="0" dirty="0"/>
                        <a:t>。</a:t>
                      </a:r>
                      <a:endParaRPr lang="zh-CN" altLang="en-US" sz="2400" dirty="0"/>
                    </a:p>
                  </a:txBody>
                  <a:tcPr/>
                </a:tc>
                <a:tc>
                  <a:txBody>
                    <a:bodyPr/>
                    <a:lstStyle/>
                    <a:p>
                      <a:pPr algn="l"/>
                      <a:r>
                        <a:rPr lang="zh-CN" altLang="en-US" sz="2400" dirty="0"/>
                        <a:t>若</a:t>
                      </a:r>
                      <a:r>
                        <a:rPr lang="en-US" altLang="zh-CN" sz="2400" dirty="0"/>
                        <a:t>D[</a:t>
                      </a:r>
                      <a:r>
                        <a:rPr lang="en-US" altLang="zh-CN" sz="2400" dirty="0" err="1"/>
                        <a:t>i</a:t>
                      </a:r>
                      <a:r>
                        <a:rPr lang="en-US" altLang="zh-CN" sz="2400" dirty="0"/>
                        <a:t>]+</a:t>
                      </a:r>
                      <a:r>
                        <a:rPr lang="en-US" altLang="zh-CN" sz="2400" dirty="0" err="1"/>
                        <a:t>w</a:t>
                      </a:r>
                      <a:r>
                        <a:rPr lang="en-US" altLang="zh-CN" sz="2400" baseline="-25000" dirty="0" err="1"/>
                        <a:t>ij</a:t>
                      </a:r>
                      <a:r>
                        <a:rPr lang="en-US" altLang="zh-CN" sz="2400" baseline="0" dirty="0"/>
                        <a:t>&lt;D[j]</a:t>
                      </a:r>
                      <a:r>
                        <a:rPr lang="zh-CN" altLang="en-US" sz="2400" baseline="0" dirty="0"/>
                        <a:t>，则</a:t>
                      </a:r>
                      <a:r>
                        <a:rPr lang="en-US" altLang="zh-CN" sz="2400" baseline="0" dirty="0"/>
                        <a:t>D[j]=D[</a:t>
                      </a:r>
                      <a:r>
                        <a:rPr lang="en-US" altLang="zh-CN" sz="2400" baseline="0" dirty="0" err="1"/>
                        <a:t>i</a:t>
                      </a:r>
                      <a:r>
                        <a:rPr lang="en-US" altLang="zh-CN" sz="2400" baseline="0" dirty="0"/>
                        <a:t>]+</a:t>
                      </a:r>
                      <a:r>
                        <a:rPr lang="en-US" altLang="zh-CN" sz="2400" baseline="0" dirty="0" err="1"/>
                        <a:t>w</a:t>
                      </a:r>
                      <a:r>
                        <a:rPr lang="en-US" altLang="zh-CN" sz="2400" baseline="-25000" dirty="0" err="1"/>
                        <a:t>ij</a:t>
                      </a:r>
                      <a:r>
                        <a:rPr lang="en-US" altLang="zh-CN" sz="2400" baseline="0" dirty="0"/>
                        <a:t>,  path[j]=</a:t>
                      </a:r>
                      <a:r>
                        <a:rPr lang="en-US" altLang="zh-CN" sz="2400" baseline="0" dirty="0" err="1"/>
                        <a:t>i</a:t>
                      </a:r>
                      <a:r>
                        <a:rPr lang="en-US" altLang="zh-CN" sz="2400" baseline="0" dirty="0"/>
                        <a:t>;</a:t>
                      </a:r>
                      <a:endParaRPr lang="zh-CN" altLang="en-US" sz="2400" dirty="0"/>
                    </a:p>
                  </a:txBody>
                  <a:tcPr/>
                </a:tc>
                <a:extLst>
                  <a:ext uri="{0D108BD9-81ED-4DB2-BD59-A6C34878D82A}">
                    <a16:rowId xmlns:a16="http://schemas.microsoft.com/office/drawing/2014/main" val="3896733821"/>
                  </a:ext>
                </a:extLst>
              </a:tr>
            </a:tbl>
          </a:graphicData>
        </a:graphic>
      </p:graphicFrame>
    </p:spTree>
    <p:extLst>
      <p:ext uri="{BB962C8B-B14F-4D97-AF65-F5344CB8AC3E}">
        <p14:creationId xmlns:p14="http://schemas.microsoft.com/office/powerpoint/2010/main" val="21504450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4282" y="1071546"/>
            <a:ext cx="8518525" cy="685800"/>
          </a:xfrm>
        </p:spPr>
        <p:txBody>
          <a:bodyPr/>
          <a:lstStyle/>
          <a:p>
            <a:pPr algn="l" eaLnBrk="1" hangingPunct="1"/>
            <a:r>
              <a:rPr lang="zh-CN" altLang="en-US" sz="2800" dirty="0">
                <a:solidFill>
                  <a:schemeClr val="tx1"/>
                </a:solidFill>
                <a:latin typeface="黑体" pitchFamily="49" charset="-122"/>
                <a:ea typeface="黑体" pitchFamily="49" charset="-122"/>
              </a:rPr>
              <a:t>  对下图求从V</a:t>
            </a:r>
            <a:r>
              <a:rPr lang="zh-CN" altLang="en-US" sz="2800" baseline="-25000" dirty="0">
                <a:solidFill>
                  <a:schemeClr val="tx1"/>
                </a:solidFill>
                <a:latin typeface="黑体" pitchFamily="49" charset="-122"/>
                <a:ea typeface="黑体" pitchFamily="49" charset="-122"/>
              </a:rPr>
              <a:t>0</a:t>
            </a:r>
            <a:r>
              <a:rPr lang="zh-CN" altLang="en-US" sz="2800" dirty="0">
                <a:solidFill>
                  <a:schemeClr val="tx1"/>
                </a:solidFill>
                <a:latin typeface="黑体" pitchFamily="49" charset="-122"/>
                <a:ea typeface="黑体" pitchFamily="49" charset="-122"/>
              </a:rPr>
              <a:t>出发到各顶点的最短路径。</a:t>
            </a:r>
          </a:p>
        </p:txBody>
      </p:sp>
      <p:sp>
        <p:nvSpPr>
          <p:cNvPr id="25603" name="Rectangle 3"/>
          <p:cNvSpPr>
            <a:spLocks noChangeArrowheads="1"/>
          </p:cNvSpPr>
          <p:nvPr/>
        </p:nvSpPr>
        <p:spPr bwMode="auto">
          <a:xfrm>
            <a:off x="611188" y="11747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25604" name="Object 4"/>
          <p:cNvGraphicFramePr>
            <a:graphicFrameLocks noChangeAspect="1"/>
          </p:cNvGraphicFramePr>
          <p:nvPr/>
        </p:nvGraphicFramePr>
        <p:xfrm>
          <a:off x="3132138" y="2060575"/>
          <a:ext cx="4006850" cy="3544888"/>
        </p:xfrm>
        <a:graphic>
          <a:graphicData uri="http://schemas.openxmlformats.org/presentationml/2006/ole">
            <mc:AlternateContent xmlns:mc="http://schemas.openxmlformats.org/markup-compatibility/2006">
              <mc:Choice xmlns:v="urn:schemas-microsoft-com:vml" Requires="v">
                <p:oleObj r:id="rId2" imgW="4025900" imgH="3556000" progId="Visio.Drawing.11">
                  <p:embed/>
                </p:oleObj>
              </mc:Choice>
              <mc:Fallback>
                <p:oleObj r:id="rId2" imgW="4025900" imgH="3556000" progId="Visio.Drawing.11">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4006850" cy="35448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5" name="Text Box 5"/>
          <p:cNvSpPr txBox="1">
            <a:spLocks noChangeArrowheads="1"/>
          </p:cNvSpPr>
          <p:nvPr/>
        </p:nvSpPr>
        <p:spPr bwMode="auto">
          <a:xfrm>
            <a:off x="145246" y="5517232"/>
            <a:ext cx="9036050" cy="1008546"/>
          </a:xfrm>
          <a:prstGeom prst="rect">
            <a:avLst/>
          </a:prstGeom>
          <a:noFill/>
          <a:ln w="9525">
            <a:noFill/>
            <a:miter lim="800000"/>
            <a:headEnd/>
            <a:tailEnd/>
          </a:ln>
        </p:spPr>
        <p:txBody>
          <a:bodyPr>
            <a:spAutoFit/>
          </a:bodyPr>
          <a:lstStyle/>
          <a:p>
            <a:pPr marL="342900" indent="-342900" eaLnBrk="1" hangingPunct="1">
              <a:lnSpc>
                <a:spcPct val="120000"/>
              </a:lnSpc>
              <a:buClr>
                <a:schemeClr val="hlink"/>
              </a:buClr>
              <a:buSzPct val="75000"/>
              <a:buFont typeface="Wingdings" pitchFamily="2" charset="2"/>
              <a:buNone/>
            </a:pPr>
            <a:r>
              <a:rPr lang="zh-CN" altLang="en-US" sz="2800" dirty="0">
                <a:solidFill>
                  <a:srgbClr val="D60629"/>
                </a:solidFill>
                <a:latin typeface="Arial" pitchFamily="34" charset="0"/>
              </a:rPr>
              <a:t>    </a:t>
            </a:r>
            <a:r>
              <a:rPr lang="zh-CN" altLang="en-US" sz="2400" b="0" i="0" dirty="0">
                <a:latin typeface="黑体" panose="02010609060101010101" pitchFamily="49" charset="-122"/>
                <a:ea typeface="黑体" panose="02010609060101010101" pitchFamily="49" charset="-122"/>
              </a:rPr>
              <a:t>求解过程见下表。其中每一列代表一个选择D、修改D的过程。 单元格内的第一行是final、第二行是D值、第三行是path值。</a:t>
            </a:r>
          </a:p>
        </p:txBody>
      </p:sp>
    </p:spTree>
    <p:extLst>
      <p:ext uri="{BB962C8B-B14F-4D97-AF65-F5344CB8AC3E}">
        <p14:creationId xmlns:p14="http://schemas.microsoft.com/office/powerpoint/2010/main" val="34830082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2637083970"/>
              </p:ext>
            </p:extLst>
          </p:nvPr>
        </p:nvGraphicFramePr>
        <p:xfrm>
          <a:off x="36512" y="44450"/>
          <a:ext cx="5831633" cy="6665111"/>
        </p:xfrm>
        <a:graphic>
          <a:graphicData uri="http://schemas.openxmlformats.org/drawingml/2006/table">
            <a:tbl>
              <a:tblPr/>
              <a:tblGrid>
                <a:gridCol w="1644731">
                  <a:extLst>
                    <a:ext uri="{9D8B030D-6E8A-4147-A177-3AD203B41FA5}">
                      <a16:colId xmlns:a16="http://schemas.microsoft.com/office/drawing/2014/main" val="20000"/>
                    </a:ext>
                  </a:extLst>
                </a:gridCol>
                <a:gridCol w="1643005">
                  <a:extLst>
                    <a:ext uri="{9D8B030D-6E8A-4147-A177-3AD203B41FA5}">
                      <a16:colId xmlns:a16="http://schemas.microsoft.com/office/drawing/2014/main" val="20001"/>
                    </a:ext>
                  </a:extLst>
                </a:gridCol>
                <a:gridCol w="1644732">
                  <a:extLst>
                    <a:ext uri="{9D8B030D-6E8A-4147-A177-3AD203B41FA5}">
                      <a16:colId xmlns:a16="http://schemas.microsoft.com/office/drawing/2014/main" val="20002"/>
                    </a:ext>
                  </a:extLst>
                </a:gridCol>
                <a:gridCol w="899165">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2"/>
          <a:stretch>
            <a:fillRect/>
          </a:stretch>
        </p:blipFill>
        <p:spPr>
          <a:xfrm>
            <a:off x="6156176" y="1124744"/>
            <a:ext cx="2808312" cy="2808312"/>
          </a:xfrm>
          <a:prstGeom prst="rect">
            <a:avLst/>
          </a:prstGeom>
        </p:spPr>
      </p:pic>
      <p:sp>
        <p:nvSpPr>
          <p:cNvPr id="5" name="文本框 4">
            <a:extLst>
              <a:ext uri="{FF2B5EF4-FFF2-40B4-BE49-F238E27FC236}">
                <a16:creationId xmlns:a16="http://schemas.microsoft.com/office/drawing/2014/main" id="{B77ABF6B-8F9A-41E1-9F41-04480283119A}"/>
              </a:ext>
            </a:extLst>
          </p:cNvPr>
          <p:cNvSpPr txBox="1"/>
          <p:nvPr/>
        </p:nvSpPr>
        <p:spPr>
          <a:xfrm>
            <a:off x="1907704" y="4581128"/>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pic>
        <p:nvPicPr>
          <p:cNvPr id="6" name="图片 5">
            <a:extLst>
              <a:ext uri="{FF2B5EF4-FFF2-40B4-BE49-F238E27FC236}">
                <a16:creationId xmlns:a16="http://schemas.microsoft.com/office/drawing/2014/main" id="{C39EC76D-5DA0-42EF-BDF1-CC685DD39E9C}"/>
              </a:ext>
            </a:extLst>
          </p:cNvPr>
          <p:cNvPicPr>
            <a:picLocks noChangeAspect="1"/>
          </p:cNvPicPr>
          <p:nvPr/>
        </p:nvPicPr>
        <p:blipFill>
          <a:blip r:embed="rId3"/>
          <a:stretch>
            <a:fillRect/>
          </a:stretch>
        </p:blipFill>
        <p:spPr>
          <a:xfrm>
            <a:off x="1907704" y="1916832"/>
            <a:ext cx="1012024" cy="1018120"/>
          </a:xfrm>
          <a:prstGeom prst="rect">
            <a:avLst/>
          </a:prstGeom>
        </p:spPr>
      </p:pic>
      <p:sp>
        <p:nvSpPr>
          <p:cNvPr id="8" name="文本框 7">
            <a:extLst>
              <a:ext uri="{FF2B5EF4-FFF2-40B4-BE49-F238E27FC236}">
                <a16:creationId xmlns:a16="http://schemas.microsoft.com/office/drawing/2014/main" id="{09A293A4-C790-41E3-82CC-6DCC583E65AE}"/>
              </a:ext>
            </a:extLst>
          </p:cNvPr>
          <p:cNvSpPr txBox="1"/>
          <p:nvPr/>
        </p:nvSpPr>
        <p:spPr>
          <a:xfrm>
            <a:off x="1907704" y="1196752"/>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9" name="文本框 8">
            <a:extLst>
              <a:ext uri="{FF2B5EF4-FFF2-40B4-BE49-F238E27FC236}">
                <a16:creationId xmlns:a16="http://schemas.microsoft.com/office/drawing/2014/main" id="{EA95C637-5578-48FC-8F44-D7A372D4E3E9}"/>
              </a:ext>
            </a:extLst>
          </p:cNvPr>
          <p:cNvSpPr txBox="1"/>
          <p:nvPr/>
        </p:nvSpPr>
        <p:spPr>
          <a:xfrm>
            <a:off x="1875313" y="2902599"/>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0" name="文本框 9">
            <a:extLst>
              <a:ext uri="{FF2B5EF4-FFF2-40B4-BE49-F238E27FC236}">
                <a16:creationId xmlns:a16="http://schemas.microsoft.com/office/drawing/2014/main" id="{CEB61CC8-003C-41E3-842C-9109D77D138D}"/>
              </a:ext>
            </a:extLst>
          </p:cNvPr>
          <p:cNvSpPr txBox="1"/>
          <p:nvPr/>
        </p:nvSpPr>
        <p:spPr>
          <a:xfrm>
            <a:off x="1907704" y="3750131"/>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2" name="文本框 11">
            <a:extLst>
              <a:ext uri="{FF2B5EF4-FFF2-40B4-BE49-F238E27FC236}">
                <a16:creationId xmlns:a16="http://schemas.microsoft.com/office/drawing/2014/main" id="{D21C1CEE-39C5-473E-900B-CEF7B32220A7}"/>
              </a:ext>
            </a:extLst>
          </p:cNvPr>
          <p:cNvSpPr txBox="1"/>
          <p:nvPr/>
        </p:nvSpPr>
        <p:spPr>
          <a:xfrm>
            <a:off x="1907704" y="5517232"/>
            <a:ext cx="1008112" cy="338554"/>
          </a:xfrm>
          <a:prstGeom prst="rect">
            <a:avLst/>
          </a:prstGeom>
          <a:noFill/>
        </p:spPr>
        <p:txBody>
          <a:bodyPr wrap="square" rtlCol="0">
            <a:spAutoFit/>
          </a:bodyPr>
          <a:lstStyle/>
          <a:p>
            <a:pPr algn="ctr" eaLnBrk="1" hangingPunct="1">
              <a:lnSpc>
                <a:spcPct val="80000"/>
              </a:lnSpc>
            </a:pPr>
            <a:r>
              <a:rPr kumimoji="0" lang="en-US" altLang="zh-CN" sz="2000" b="1" i="0" u="none" strike="noStrike" cap="none" normalizeH="0" baseline="0" dirty="0">
                <a:ln>
                  <a:noFill/>
                </a:ln>
                <a:solidFill>
                  <a:srgbClr val="FF0000"/>
                </a:solidFill>
                <a:effectLst/>
                <a:latin typeface="Arial" pitchFamily="34" charset="0"/>
                <a:ea typeface="宋体" pitchFamily="2" charset="-122"/>
              </a:rPr>
              <a:t>v</a:t>
            </a:r>
            <a:r>
              <a:rPr kumimoji="0" lang="en-US" altLang="zh-CN" sz="2000" b="1" i="0" u="none" strike="noStrike" cap="none" normalizeH="0" baseline="-25000" dirty="0">
                <a:ln>
                  <a:noFill/>
                </a:ln>
                <a:solidFill>
                  <a:srgbClr val="FF0000"/>
                </a:solidFill>
                <a:effectLst/>
                <a:latin typeface="Arial" pitchFamily="34" charset="0"/>
                <a:ea typeface="宋体" pitchFamily="2" charset="-122"/>
              </a:rPr>
              <a:t>2</a:t>
            </a:r>
            <a:endParaRPr lang="zh-CN" altLang="en-US" sz="2000" dirty="0"/>
          </a:p>
        </p:txBody>
      </p:sp>
      <p:sp>
        <p:nvSpPr>
          <p:cNvPr id="13" name="文本框 12">
            <a:extLst>
              <a:ext uri="{FF2B5EF4-FFF2-40B4-BE49-F238E27FC236}">
                <a16:creationId xmlns:a16="http://schemas.microsoft.com/office/drawing/2014/main" id="{E2DAB750-79D7-4134-9330-641029292F94}"/>
              </a:ext>
            </a:extLst>
          </p:cNvPr>
          <p:cNvSpPr txBox="1"/>
          <p:nvPr/>
        </p:nvSpPr>
        <p:spPr>
          <a:xfrm>
            <a:off x="1875313" y="5960893"/>
            <a:ext cx="1008112" cy="338554"/>
          </a:xfrm>
          <a:prstGeom prst="rect">
            <a:avLst/>
          </a:prstGeom>
          <a:noFill/>
        </p:spPr>
        <p:txBody>
          <a:bodyPr wrap="square" rtlCol="0">
            <a:spAutoFit/>
          </a:bodyPr>
          <a:lstStyle/>
          <a:p>
            <a:pPr algn="ctr" eaLnBrk="1" hangingPunct="1">
              <a:lnSpc>
                <a:spcPct val="80000"/>
              </a:lnSpc>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Tree>
    <p:extLst>
      <p:ext uri="{BB962C8B-B14F-4D97-AF65-F5344CB8AC3E}">
        <p14:creationId xmlns:p14="http://schemas.microsoft.com/office/powerpoint/2010/main" val="4078343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651702512"/>
              </p:ext>
            </p:extLst>
          </p:nvPr>
        </p:nvGraphicFramePr>
        <p:xfrm>
          <a:off x="36512" y="44450"/>
          <a:ext cx="5975648" cy="6665111"/>
        </p:xfrm>
        <a:graphic>
          <a:graphicData uri="http://schemas.openxmlformats.org/drawingml/2006/table">
            <a:tbl>
              <a:tblPr/>
              <a:tblGrid>
                <a:gridCol w="1685348">
                  <a:extLst>
                    <a:ext uri="{9D8B030D-6E8A-4147-A177-3AD203B41FA5}">
                      <a16:colId xmlns:a16="http://schemas.microsoft.com/office/drawing/2014/main" val="20000"/>
                    </a:ext>
                  </a:extLst>
                </a:gridCol>
                <a:gridCol w="1683580">
                  <a:extLst>
                    <a:ext uri="{9D8B030D-6E8A-4147-A177-3AD203B41FA5}">
                      <a16:colId xmlns:a16="http://schemas.microsoft.com/office/drawing/2014/main" val="20001"/>
                    </a:ext>
                  </a:extLst>
                </a:gridCol>
                <a:gridCol w="1685349">
                  <a:extLst>
                    <a:ext uri="{9D8B030D-6E8A-4147-A177-3AD203B41FA5}">
                      <a16:colId xmlns:a16="http://schemas.microsoft.com/office/drawing/2014/main" val="20002"/>
                    </a:ext>
                  </a:extLst>
                </a:gridCol>
                <a:gridCol w="921371">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从</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zh-CN" altLang="en-US" sz="20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dirty="0">
                          <a:ln>
                            <a:noFill/>
                          </a:ln>
                          <a:solidFill>
                            <a:schemeClr val="tx1"/>
                          </a:solidFill>
                          <a:effectLst/>
                          <a:latin typeface="Arial" pitchFamily="34" charset="0"/>
                          <a:ea typeface="宋体" pitchFamily="2" charset="-122"/>
                        </a:rPr>
                        <a:t>D</a:t>
                      </a:r>
                      <a:r>
                        <a:rPr kumimoji="0" lang="zh-CN" altLang="en-US" sz="2000" b="0" i="0" u="none" strike="noStrike" cap="none" normalizeH="0" baseline="0" dirty="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zh-CN" altLang="en-US"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Arial" pitchFamily="34" charset="0"/>
                          <a:ea typeface="宋体" pitchFamily="2" charset="-122"/>
                        </a:rPr>
                        <a:t>v</a:t>
                      </a:r>
                      <a:r>
                        <a:rPr kumimoji="0" lang="en-US" altLang="zh-CN" sz="2000" b="1" i="0" u="none" strike="noStrike" cap="none" normalizeH="0" baseline="-25000" dirty="0">
                          <a:ln>
                            <a:noFill/>
                          </a:ln>
                          <a:solidFill>
                            <a:srgbClr val="FF0000"/>
                          </a:solidFill>
                          <a:effectLst/>
                          <a:latin typeface="Arial" pitchFamily="34" charset="0"/>
                          <a:ea typeface="宋体" pitchFamily="2" charset="-122"/>
                        </a:rPr>
                        <a:t>2</a:t>
                      </a: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2"/>
          <a:stretch>
            <a:fillRect/>
          </a:stretch>
        </p:blipFill>
        <p:spPr>
          <a:xfrm>
            <a:off x="6084168" y="1124744"/>
            <a:ext cx="2988154" cy="2808312"/>
          </a:xfrm>
          <a:prstGeom prst="rect">
            <a:avLst/>
          </a:prstGeom>
        </p:spPr>
      </p:pic>
      <p:sp>
        <p:nvSpPr>
          <p:cNvPr id="5" name="文本框 4">
            <a:extLst>
              <a:ext uri="{FF2B5EF4-FFF2-40B4-BE49-F238E27FC236}">
                <a16:creationId xmlns:a16="http://schemas.microsoft.com/office/drawing/2014/main" id="{2B666482-86DF-42DB-ADA3-4D6DA4670169}"/>
              </a:ext>
            </a:extLst>
          </p:cNvPr>
          <p:cNvSpPr txBox="1"/>
          <p:nvPr/>
        </p:nvSpPr>
        <p:spPr>
          <a:xfrm>
            <a:off x="3563888" y="5949280"/>
            <a:ext cx="1296144" cy="404663"/>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a:t>
            </a:r>
            <a:endParaRPr lang="en-US" altLang="zh-CN" sz="2000" i="0" dirty="0">
              <a:solidFill>
                <a:srgbClr val="FF0000"/>
              </a:solidFill>
              <a:latin typeface="Arial" pitchFamily="34" charset="0"/>
            </a:endParaRPr>
          </a:p>
        </p:txBody>
      </p:sp>
      <p:sp>
        <p:nvSpPr>
          <p:cNvPr id="6" name="文本框 5">
            <a:extLst>
              <a:ext uri="{FF2B5EF4-FFF2-40B4-BE49-F238E27FC236}">
                <a16:creationId xmlns:a16="http://schemas.microsoft.com/office/drawing/2014/main" id="{18BB322F-E462-4D32-9B06-17AFBF027E58}"/>
              </a:ext>
            </a:extLst>
          </p:cNvPr>
          <p:cNvSpPr txBox="1"/>
          <p:nvPr/>
        </p:nvSpPr>
        <p:spPr>
          <a:xfrm>
            <a:off x="3707904" y="1188041"/>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7" name="文本框 6">
            <a:extLst>
              <a:ext uri="{FF2B5EF4-FFF2-40B4-BE49-F238E27FC236}">
                <a16:creationId xmlns:a16="http://schemas.microsoft.com/office/drawing/2014/main" id="{58A4C41D-B659-45F6-B505-32B3B8469899}"/>
              </a:ext>
            </a:extLst>
          </p:cNvPr>
          <p:cNvSpPr txBox="1"/>
          <p:nvPr/>
        </p:nvSpPr>
        <p:spPr>
          <a:xfrm>
            <a:off x="3707904" y="1988840"/>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8" name="文本框 7">
            <a:extLst>
              <a:ext uri="{FF2B5EF4-FFF2-40B4-BE49-F238E27FC236}">
                <a16:creationId xmlns:a16="http://schemas.microsoft.com/office/drawing/2014/main" id="{93149214-3EAA-4F4A-9AE9-89A7EAD53C8C}"/>
              </a:ext>
            </a:extLst>
          </p:cNvPr>
          <p:cNvSpPr txBox="1"/>
          <p:nvPr/>
        </p:nvSpPr>
        <p:spPr>
          <a:xfrm>
            <a:off x="3779912" y="3750131"/>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9" name="文本框 8">
            <a:extLst>
              <a:ext uri="{FF2B5EF4-FFF2-40B4-BE49-F238E27FC236}">
                <a16:creationId xmlns:a16="http://schemas.microsoft.com/office/drawing/2014/main" id="{FC07304E-1443-440D-8F88-1ACEF664B0F1}"/>
              </a:ext>
            </a:extLst>
          </p:cNvPr>
          <p:cNvSpPr txBox="1"/>
          <p:nvPr/>
        </p:nvSpPr>
        <p:spPr>
          <a:xfrm>
            <a:off x="3779912" y="4581128"/>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0" name="文本框 9">
            <a:extLst>
              <a:ext uri="{FF2B5EF4-FFF2-40B4-BE49-F238E27FC236}">
                <a16:creationId xmlns:a16="http://schemas.microsoft.com/office/drawing/2014/main" id="{EA12F76F-5E0C-423F-BF45-664A89A4EA3D}"/>
              </a:ext>
            </a:extLst>
          </p:cNvPr>
          <p:cNvSpPr txBox="1"/>
          <p:nvPr/>
        </p:nvSpPr>
        <p:spPr>
          <a:xfrm>
            <a:off x="3635896" y="2886035"/>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60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zh-CN" altLang="en-US" sz="2000" dirty="0"/>
          </a:p>
        </p:txBody>
      </p:sp>
      <p:sp>
        <p:nvSpPr>
          <p:cNvPr id="11" name="文本框 10">
            <a:extLst>
              <a:ext uri="{FF2B5EF4-FFF2-40B4-BE49-F238E27FC236}">
                <a16:creationId xmlns:a16="http://schemas.microsoft.com/office/drawing/2014/main" id="{9A016D49-E779-447C-A5DC-CF2DB97654FD}"/>
              </a:ext>
            </a:extLst>
          </p:cNvPr>
          <p:cNvSpPr txBox="1"/>
          <p:nvPr/>
        </p:nvSpPr>
        <p:spPr>
          <a:xfrm>
            <a:off x="3635896" y="5373216"/>
            <a:ext cx="1296144" cy="404663"/>
          </a:xfrm>
          <a:prstGeom prst="rect">
            <a:avLst/>
          </a:prstGeom>
          <a:noFill/>
        </p:spPr>
        <p:txBody>
          <a:bodyPr wrap="square" rtlCol="0">
            <a:spAutoFit/>
          </a:bodyPr>
          <a:lstStyle/>
          <a:p>
            <a:pPr lvl="0" algn="ctr" eaLnBrk="1" hangingPunct="1">
              <a:lnSpc>
                <a:spcPct val="110000"/>
              </a:lnSpc>
              <a:spcBef>
                <a:spcPct val="40000"/>
              </a:spcBef>
            </a:pPr>
            <a:r>
              <a:rPr lang="en-US" altLang="zh-CN" sz="2000" i="0" dirty="0">
                <a:solidFill>
                  <a:srgbClr val="FF0000"/>
                </a:solidFill>
                <a:latin typeface="Arial" pitchFamily="34" charset="0"/>
              </a:rPr>
              <a:t>v</a:t>
            </a:r>
            <a:r>
              <a:rPr lang="en-US" altLang="zh-CN" sz="2000" i="0" baseline="-25000" dirty="0">
                <a:solidFill>
                  <a:srgbClr val="FF0000"/>
                </a:solidFill>
                <a:latin typeface="Arial" pitchFamily="34" charset="0"/>
              </a:rPr>
              <a:t>4</a:t>
            </a:r>
            <a:endParaRPr lang="en-US" altLang="zh-CN" sz="2000" i="0" dirty="0">
              <a:solidFill>
                <a:srgbClr val="FF0000"/>
              </a:solidFill>
              <a:latin typeface="Arial" pitchFamily="34" charset="0"/>
            </a:endParaRPr>
          </a:p>
        </p:txBody>
      </p:sp>
    </p:spTree>
    <p:extLst>
      <p:ext uri="{BB962C8B-B14F-4D97-AF65-F5344CB8AC3E}">
        <p14:creationId xmlns:p14="http://schemas.microsoft.com/office/powerpoint/2010/main" val="347904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583267883"/>
              </p:ext>
            </p:extLst>
          </p:nvPr>
        </p:nvGraphicFramePr>
        <p:xfrm>
          <a:off x="36512" y="44450"/>
          <a:ext cx="4839887" cy="6627523"/>
        </p:xfrm>
        <a:graphic>
          <a:graphicData uri="http://schemas.openxmlformats.org/drawingml/2006/table">
            <a:tbl>
              <a:tblPr/>
              <a:tblGrid>
                <a:gridCol w="1543186">
                  <a:extLst>
                    <a:ext uri="{9D8B030D-6E8A-4147-A177-3AD203B41FA5}">
                      <a16:colId xmlns:a16="http://schemas.microsoft.com/office/drawing/2014/main" val="20000"/>
                    </a:ext>
                  </a:extLst>
                </a:gridCol>
                <a:gridCol w="1764367">
                  <a:extLst>
                    <a:ext uri="{9D8B030D-6E8A-4147-A177-3AD203B41FA5}">
                      <a16:colId xmlns:a16="http://schemas.microsoft.com/office/drawing/2014/main" val="20002"/>
                    </a:ext>
                  </a:extLst>
                </a:gridCol>
                <a:gridCol w="1532334">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cap="none" normalizeH="0" baseline="0" dirty="0">
                          <a:ln>
                            <a:noFill/>
                          </a:ln>
                          <a:solidFill>
                            <a:schemeClr val="tx1"/>
                          </a:solidFill>
                          <a:effectLst/>
                          <a:latin typeface="Arial" pitchFamily="34" charset="0"/>
                          <a:ea typeface="宋体" pitchFamily="2" charset="-122"/>
                        </a:rPr>
                        <a:t>从</a:t>
                      </a:r>
                      <a:r>
                        <a:rPr kumimoji="0" lang="en-US" altLang="zh-CN" sz="1800" b="0" i="0" u="none" strike="noStrike" cap="none" normalizeH="0" baseline="0" dirty="0">
                          <a:ln>
                            <a:noFill/>
                          </a:ln>
                          <a:solidFill>
                            <a:schemeClr val="tx1"/>
                          </a:solidFill>
                          <a:effectLst/>
                          <a:latin typeface="Arial" pitchFamily="34" charset="0"/>
                          <a:ea typeface="宋体" pitchFamily="2" charset="-122"/>
                        </a:rPr>
                        <a:t>v</a:t>
                      </a:r>
                      <a:r>
                        <a:rPr kumimoji="0" lang="en-US" altLang="zh-CN" sz="1800" b="0" i="0" u="none" strike="noStrike" cap="none" normalizeH="0" baseline="-25000" dirty="0">
                          <a:ln>
                            <a:noFill/>
                          </a:ln>
                          <a:solidFill>
                            <a:schemeClr val="tx1"/>
                          </a:solidFill>
                          <a:effectLst/>
                          <a:latin typeface="Arial" pitchFamily="34" charset="0"/>
                          <a:ea typeface="宋体" pitchFamily="2" charset="-122"/>
                        </a:rPr>
                        <a:t>0</a:t>
                      </a:r>
                      <a:r>
                        <a:rPr kumimoji="0" lang="zh-CN" altLang="en-US" sz="18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1800" b="0" i="0" u="none" strike="noStrike" cap="none" normalizeH="0" baseline="0" dirty="0">
                          <a:ln>
                            <a:noFill/>
                          </a:ln>
                          <a:solidFill>
                            <a:schemeClr val="tx1"/>
                          </a:solidFill>
                          <a:effectLst/>
                          <a:latin typeface="Arial" pitchFamily="34" charset="0"/>
                          <a:ea typeface="宋体" pitchFamily="2" charset="-122"/>
                        </a:rPr>
                        <a:t>D</a:t>
                      </a:r>
                      <a:r>
                        <a:rPr kumimoji="0" lang="zh-CN" altLang="en-US" sz="1800" b="0" i="0" u="none" strike="noStrike" cap="none" normalizeH="0" baseline="0" dirty="0">
                          <a:ln>
                            <a:noFill/>
                          </a:ln>
                          <a:solidFill>
                            <a:schemeClr val="tx1"/>
                          </a:solidFill>
                          <a:effectLst/>
                          <a:latin typeface="Arial" pitchFamily="34" charset="0"/>
                          <a:ea typeface="宋体" pitchFamily="2" charset="-122"/>
                        </a:rPr>
                        <a:t>值和最短路径的求解过程</a:t>
                      </a:r>
                      <a:endParaRPr lang="zh-CN" altLang="en-US" dirty="0"/>
                    </a:p>
                  </a:txBody>
                  <a:tcPr>
                    <a:lnL w="12700" cap="flat" cmpd="sng" algn="ctr">
                      <a:solidFill>
                        <a:schemeClr val="tx1"/>
                      </a:solidFill>
                      <a:prstDash val="solid"/>
                      <a:miter lim="800000"/>
                      <a:headEnd type="none" w="med" len="med"/>
                      <a:tailEnd type="none" w="med" len="med"/>
                    </a:lnL>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4</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2"/>
          <a:stretch>
            <a:fillRect/>
          </a:stretch>
        </p:blipFill>
        <p:spPr>
          <a:xfrm>
            <a:off x="5767438" y="1124744"/>
            <a:ext cx="3304884" cy="2808312"/>
          </a:xfrm>
          <a:prstGeom prst="rect">
            <a:avLst/>
          </a:prstGeom>
        </p:spPr>
      </p:pic>
      <p:sp>
        <p:nvSpPr>
          <p:cNvPr id="5" name="文本框 4">
            <a:extLst>
              <a:ext uri="{FF2B5EF4-FFF2-40B4-BE49-F238E27FC236}">
                <a16:creationId xmlns:a16="http://schemas.microsoft.com/office/drawing/2014/main" id="{F8632226-596B-4E04-B79E-8095BB3015D8}"/>
              </a:ext>
            </a:extLst>
          </p:cNvPr>
          <p:cNvSpPr txBox="1"/>
          <p:nvPr/>
        </p:nvSpPr>
        <p:spPr>
          <a:xfrm>
            <a:off x="3562112" y="3724318"/>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6" name="文本框 5">
            <a:extLst>
              <a:ext uri="{FF2B5EF4-FFF2-40B4-BE49-F238E27FC236}">
                <a16:creationId xmlns:a16="http://schemas.microsoft.com/office/drawing/2014/main" id="{728105A2-05BE-4005-B187-AE8440F5E531}"/>
              </a:ext>
            </a:extLst>
          </p:cNvPr>
          <p:cNvSpPr txBox="1"/>
          <p:nvPr/>
        </p:nvSpPr>
        <p:spPr>
          <a:xfrm>
            <a:off x="3590816" y="1120267"/>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8" name="文本框 7">
            <a:extLst>
              <a:ext uri="{FF2B5EF4-FFF2-40B4-BE49-F238E27FC236}">
                <a16:creationId xmlns:a16="http://schemas.microsoft.com/office/drawing/2014/main" id="{EBA00B64-8EFA-4A1A-BF56-39ECB3C42949}"/>
              </a:ext>
            </a:extLst>
          </p:cNvPr>
          <p:cNvSpPr txBox="1"/>
          <p:nvPr/>
        </p:nvSpPr>
        <p:spPr>
          <a:xfrm>
            <a:off x="3419872" y="2808763"/>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50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zh-CN" altLang="en-US" sz="2000" dirty="0"/>
          </a:p>
        </p:txBody>
      </p:sp>
      <p:sp>
        <p:nvSpPr>
          <p:cNvPr id="9" name="文本框 8">
            <a:extLst>
              <a:ext uri="{FF2B5EF4-FFF2-40B4-BE49-F238E27FC236}">
                <a16:creationId xmlns:a16="http://schemas.microsoft.com/office/drawing/2014/main" id="{69714847-B002-4B17-8EE6-4B7E94E28991}"/>
              </a:ext>
            </a:extLst>
          </p:cNvPr>
          <p:cNvSpPr txBox="1"/>
          <p:nvPr/>
        </p:nvSpPr>
        <p:spPr>
          <a:xfrm>
            <a:off x="3439791" y="4561990"/>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90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5</a:t>
            </a:r>
            <a:r>
              <a:rPr lang="en-US" altLang="zh-CN" sz="2000" b="0" i="0" dirty="0">
                <a:latin typeface="Arial" pitchFamily="34" charset="0"/>
              </a:rPr>
              <a:t>}</a:t>
            </a:r>
            <a:endParaRPr lang="zh-CN" altLang="en-US" sz="2000" dirty="0"/>
          </a:p>
        </p:txBody>
      </p:sp>
      <p:sp>
        <p:nvSpPr>
          <p:cNvPr id="10" name="文本框 9">
            <a:extLst>
              <a:ext uri="{FF2B5EF4-FFF2-40B4-BE49-F238E27FC236}">
                <a16:creationId xmlns:a16="http://schemas.microsoft.com/office/drawing/2014/main" id="{6DF7051E-A043-49A9-BE02-3EF4FA62934D}"/>
              </a:ext>
            </a:extLst>
          </p:cNvPr>
          <p:cNvSpPr txBox="1"/>
          <p:nvPr/>
        </p:nvSpPr>
        <p:spPr>
          <a:xfrm>
            <a:off x="3455279" y="5370694"/>
            <a:ext cx="1296144" cy="404663"/>
          </a:xfrm>
          <a:prstGeom prst="rect">
            <a:avLst/>
          </a:prstGeom>
          <a:noFill/>
        </p:spPr>
        <p:txBody>
          <a:bodyPr wrap="square" rtlCol="0">
            <a:spAutoFit/>
          </a:bodyPr>
          <a:lstStyle/>
          <a:p>
            <a:pPr lvl="0" algn="ctr" eaLnBrk="1" hangingPunct="1">
              <a:lnSpc>
                <a:spcPct val="110000"/>
              </a:lnSpc>
              <a:spcBef>
                <a:spcPct val="40000"/>
              </a:spcBef>
            </a:pPr>
            <a:r>
              <a:rPr lang="en-US" altLang="zh-CN" sz="2000" i="0" dirty="0">
                <a:solidFill>
                  <a:srgbClr val="FF0000"/>
                </a:solidFill>
                <a:latin typeface="Arial" pitchFamily="34" charset="0"/>
              </a:rPr>
              <a:t>v</a:t>
            </a:r>
            <a:r>
              <a:rPr lang="en-US" altLang="zh-CN" sz="2000" i="0" baseline="-25000" dirty="0">
                <a:solidFill>
                  <a:srgbClr val="FF0000"/>
                </a:solidFill>
                <a:latin typeface="Arial" pitchFamily="34" charset="0"/>
              </a:rPr>
              <a:t>3</a:t>
            </a:r>
            <a:endParaRPr lang="en-US" altLang="zh-CN" sz="2000" i="0" dirty="0">
              <a:solidFill>
                <a:srgbClr val="FF0000"/>
              </a:solidFill>
              <a:latin typeface="Arial" pitchFamily="34" charset="0"/>
            </a:endParaRPr>
          </a:p>
        </p:txBody>
      </p:sp>
      <p:sp>
        <p:nvSpPr>
          <p:cNvPr id="12" name="文本框 11">
            <a:extLst>
              <a:ext uri="{FF2B5EF4-FFF2-40B4-BE49-F238E27FC236}">
                <a16:creationId xmlns:a16="http://schemas.microsoft.com/office/drawing/2014/main" id="{F1719922-2BEA-49DC-B635-69BBDF91E4FC}"/>
              </a:ext>
            </a:extLst>
          </p:cNvPr>
          <p:cNvSpPr txBox="1"/>
          <p:nvPr/>
        </p:nvSpPr>
        <p:spPr>
          <a:xfrm>
            <a:off x="3037580" y="5947647"/>
            <a:ext cx="2131542" cy="404663"/>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en-US" altLang="zh-CN" sz="2000" i="0" dirty="0">
              <a:solidFill>
                <a:srgbClr val="FF0000"/>
              </a:solidFill>
              <a:latin typeface="Arial" pitchFamily="34" charset="0"/>
            </a:endParaRPr>
          </a:p>
        </p:txBody>
      </p:sp>
    </p:spTree>
    <p:extLst>
      <p:ext uri="{BB962C8B-B14F-4D97-AF65-F5344CB8AC3E}">
        <p14:creationId xmlns:p14="http://schemas.microsoft.com/office/powerpoint/2010/main" val="237569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1564022870"/>
              </p:ext>
            </p:extLst>
          </p:nvPr>
        </p:nvGraphicFramePr>
        <p:xfrm>
          <a:off x="36512" y="44450"/>
          <a:ext cx="5759624" cy="6604897"/>
        </p:xfrm>
        <a:graphic>
          <a:graphicData uri="http://schemas.openxmlformats.org/drawingml/2006/table">
            <a:tbl>
              <a:tblPr/>
              <a:tblGrid>
                <a:gridCol w="1296740">
                  <a:extLst>
                    <a:ext uri="{9D8B030D-6E8A-4147-A177-3AD203B41FA5}">
                      <a16:colId xmlns:a16="http://schemas.microsoft.com/office/drawing/2014/main" val="20000"/>
                    </a:ext>
                  </a:extLst>
                </a:gridCol>
                <a:gridCol w="1994021">
                  <a:extLst>
                    <a:ext uri="{9D8B030D-6E8A-4147-A177-3AD203B41FA5}">
                      <a16:colId xmlns:a16="http://schemas.microsoft.com/office/drawing/2014/main" val="20001"/>
                    </a:ext>
                  </a:extLst>
                </a:gridCol>
                <a:gridCol w="2468863">
                  <a:extLst>
                    <a:ext uri="{9D8B030D-6E8A-4147-A177-3AD203B41FA5}">
                      <a16:colId xmlns:a16="http://schemas.microsoft.com/office/drawing/2014/main" val="20002"/>
                    </a:ext>
                  </a:extLst>
                </a:gridCol>
              </a:tblGrid>
              <a:tr h="43989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8936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4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1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3</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98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 name="图片 2">
            <a:extLst>
              <a:ext uri="{FF2B5EF4-FFF2-40B4-BE49-F238E27FC236}">
                <a16:creationId xmlns:a16="http://schemas.microsoft.com/office/drawing/2014/main" id="{E92EA957-8E51-466F-8175-4B07CEBBBE7B}"/>
              </a:ext>
            </a:extLst>
          </p:cNvPr>
          <p:cNvPicPr>
            <a:picLocks noChangeAspect="1"/>
          </p:cNvPicPr>
          <p:nvPr/>
        </p:nvPicPr>
        <p:blipFill>
          <a:blip r:embed="rId2"/>
          <a:stretch>
            <a:fillRect/>
          </a:stretch>
        </p:blipFill>
        <p:spPr>
          <a:xfrm>
            <a:off x="5940152" y="1124744"/>
            <a:ext cx="3038590" cy="2808312"/>
          </a:xfrm>
          <a:prstGeom prst="rect">
            <a:avLst/>
          </a:prstGeom>
        </p:spPr>
      </p:pic>
      <p:sp>
        <p:nvSpPr>
          <p:cNvPr id="4" name="文本框 3">
            <a:extLst>
              <a:ext uri="{FF2B5EF4-FFF2-40B4-BE49-F238E27FC236}">
                <a16:creationId xmlns:a16="http://schemas.microsoft.com/office/drawing/2014/main" id="{92C8913A-C407-4342-9905-F0BFD6AFCE47}"/>
              </a:ext>
            </a:extLst>
          </p:cNvPr>
          <p:cNvSpPr txBox="1"/>
          <p:nvPr/>
        </p:nvSpPr>
        <p:spPr>
          <a:xfrm>
            <a:off x="3851920" y="2852936"/>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5" name="文本框 4">
            <a:extLst>
              <a:ext uri="{FF2B5EF4-FFF2-40B4-BE49-F238E27FC236}">
                <a16:creationId xmlns:a16="http://schemas.microsoft.com/office/drawing/2014/main" id="{71F8A97C-B316-402B-A365-D0AB40E6DF50}"/>
              </a:ext>
            </a:extLst>
          </p:cNvPr>
          <p:cNvSpPr txBox="1"/>
          <p:nvPr/>
        </p:nvSpPr>
        <p:spPr>
          <a:xfrm>
            <a:off x="3851920" y="1188041"/>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pic>
        <p:nvPicPr>
          <p:cNvPr id="2" name="图片 1">
            <a:extLst>
              <a:ext uri="{FF2B5EF4-FFF2-40B4-BE49-F238E27FC236}">
                <a16:creationId xmlns:a16="http://schemas.microsoft.com/office/drawing/2014/main" id="{EC4B51C5-84B0-4949-9B94-245CC1C4BC96}"/>
              </a:ext>
            </a:extLst>
          </p:cNvPr>
          <p:cNvPicPr>
            <a:picLocks noChangeAspect="1"/>
          </p:cNvPicPr>
          <p:nvPr/>
        </p:nvPicPr>
        <p:blipFill>
          <a:blip r:embed="rId3"/>
          <a:stretch>
            <a:fillRect/>
          </a:stretch>
        </p:blipFill>
        <p:spPr>
          <a:xfrm>
            <a:off x="3647168" y="4509120"/>
            <a:ext cx="1572904" cy="1018120"/>
          </a:xfrm>
          <a:prstGeom prst="rect">
            <a:avLst/>
          </a:prstGeom>
        </p:spPr>
      </p:pic>
      <p:sp>
        <p:nvSpPr>
          <p:cNvPr id="8" name="文本框 7">
            <a:extLst>
              <a:ext uri="{FF2B5EF4-FFF2-40B4-BE49-F238E27FC236}">
                <a16:creationId xmlns:a16="http://schemas.microsoft.com/office/drawing/2014/main" id="{BAFFB069-FD53-4D43-BB6E-D7C3A7185220}"/>
              </a:ext>
            </a:extLst>
          </p:cNvPr>
          <p:cNvSpPr txBox="1"/>
          <p:nvPr/>
        </p:nvSpPr>
        <p:spPr>
          <a:xfrm>
            <a:off x="3707904" y="5373216"/>
            <a:ext cx="1368152" cy="406009"/>
          </a:xfrm>
          <a:prstGeom prst="rect">
            <a:avLst/>
          </a:prstGeom>
          <a:noFill/>
        </p:spPr>
        <p:txBody>
          <a:bodyPr wrap="square" rtlCol="0">
            <a:spAutoFit/>
          </a:bodyPr>
          <a:lstStyle/>
          <a:p>
            <a:pPr lvl="0" algn="ctr" eaLnBrk="1" hangingPunct="1">
              <a:lnSpc>
                <a:spcPct val="110000"/>
              </a:lnSpc>
              <a:spcBef>
                <a:spcPct val="40000"/>
              </a:spcBef>
            </a:pPr>
            <a:r>
              <a:rPr lang="en-US" altLang="zh-CN" sz="2000" b="0" i="0" dirty="0">
                <a:solidFill>
                  <a:srgbClr val="FF0000"/>
                </a:solidFill>
                <a:latin typeface="Arial" pitchFamily="34" charset="0"/>
              </a:rPr>
              <a:t>v</a:t>
            </a:r>
            <a:r>
              <a:rPr lang="en-US" altLang="zh-CN" sz="2000" b="0" i="0" baseline="-25000" dirty="0">
                <a:solidFill>
                  <a:srgbClr val="FF0000"/>
                </a:solidFill>
                <a:latin typeface="Arial" pitchFamily="34" charset="0"/>
              </a:rPr>
              <a:t>5</a:t>
            </a:r>
            <a:endParaRPr lang="zh-CN" altLang="en-US" sz="2000" dirty="0"/>
          </a:p>
        </p:txBody>
      </p:sp>
      <p:sp>
        <p:nvSpPr>
          <p:cNvPr id="9" name="文本框 8">
            <a:extLst>
              <a:ext uri="{FF2B5EF4-FFF2-40B4-BE49-F238E27FC236}">
                <a16:creationId xmlns:a16="http://schemas.microsoft.com/office/drawing/2014/main" id="{E5335919-60A3-448A-A9C7-7C290E4D2D75}"/>
              </a:ext>
            </a:extLst>
          </p:cNvPr>
          <p:cNvSpPr txBox="1"/>
          <p:nvPr/>
        </p:nvSpPr>
        <p:spPr>
          <a:xfrm>
            <a:off x="3347864" y="5903311"/>
            <a:ext cx="2088232" cy="406009"/>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,v</a:t>
            </a:r>
            <a:r>
              <a:rPr lang="en-US" altLang="zh-CN" sz="2000" b="0" i="0" baseline="-25000" dirty="0">
                <a:latin typeface="Arial" pitchFamily="34" charset="0"/>
              </a:rPr>
              <a:t>5</a:t>
            </a:r>
            <a:r>
              <a:rPr lang="en-US" altLang="zh-CN" sz="2000" b="0" i="0" dirty="0">
                <a:latin typeface="Arial" pitchFamily="34" charset="0"/>
              </a:rPr>
              <a:t>}</a:t>
            </a:r>
            <a:endParaRPr lang="zh-CN" altLang="en-US" sz="2000" dirty="0"/>
          </a:p>
        </p:txBody>
      </p:sp>
    </p:spTree>
    <p:extLst>
      <p:ext uri="{BB962C8B-B14F-4D97-AF65-F5344CB8AC3E}">
        <p14:creationId xmlns:p14="http://schemas.microsoft.com/office/powerpoint/2010/main" val="933961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D81106C-224F-4099-919F-BEF64CD919A0}" type="slidenum">
              <a:rPr lang="zh-CN" altLang="en-US"/>
              <a:pPr algn="r" eaLnBrk="1" hangingPunct="1">
                <a:spcBef>
                  <a:spcPct val="50000"/>
                </a:spcBef>
                <a:buFont typeface="Arial" pitchFamily="34" charset="0"/>
                <a:buNone/>
              </a:pPr>
              <a:t>2</a:t>
            </a:fld>
            <a:endParaRPr lang="en-US" altLang="zh-CN"/>
          </a:p>
        </p:txBody>
      </p:sp>
      <p:sp>
        <p:nvSpPr>
          <p:cNvPr id="6149" name="Rectangle 5"/>
          <p:cNvSpPr>
            <a:spLocks noGrp="1" noRot="1" noChangeArrowheads="1"/>
          </p:cNvSpPr>
          <p:nvPr/>
        </p:nvSpPr>
        <p:spPr bwMode="auto">
          <a:xfrm>
            <a:off x="481013" y="1285860"/>
            <a:ext cx="8662987" cy="27241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思考：</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（1）从图中一个顶点到另外顶点，如何使途中经过的</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     顶点最少？</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（2）从图中一个点出发，如何到其它点的路径最短？</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     (单源点最短路径，本节内容）</a:t>
            </a:r>
          </a:p>
          <a:p>
            <a:pPr marL="342900" indent="-342900" eaLnBrk="1" hangingPunct="1">
              <a:spcBef>
                <a:spcPct val="20000"/>
              </a:spcBef>
              <a:buClr>
                <a:schemeClr val="folHlink"/>
              </a:buClr>
              <a:buSzPct val="60000"/>
              <a:buFont typeface="Wingdings" pitchFamily="2" charset="2"/>
              <a:buNone/>
            </a:pPr>
            <a:endParaRPr lang="zh-CN" altLang="en-US" sz="2800" dirty="0"/>
          </a:p>
        </p:txBody>
      </p:sp>
      <p:sp>
        <p:nvSpPr>
          <p:cNvPr id="6" name="TextBox 5"/>
          <p:cNvSpPr txBox="1">
            <a:spLocks noChangeArrowheads="1"/>
          </p:cNvSpPr>
          <p:nvPr/>
        </p:nvSpPr>
        <p:spPr bwMode="auto">
          <a:xfrm>
            <a:off x="4143372" y="2357430"/>
            <a:ext cx="1571625" cy="461665"/>
          </a:xfrm>
          <a:prstGeom prst="rect">
            <a:avLst/>
          </a:prstGeom>
          <a:noFill/>
          <a:ln w="9525">
            <a:noFill/>
            <a:miter lim="800000"/>
            <a:headEnd/>
            <a:tailEnd/>
          </a:ln>
        </p:spPr>
        <p:txBody>
          <a:bodyPr>
            <a:spAutoFit/>
          </a:bodyPr>
          <a:lstStyle/>
          <a:p>
            <a:r>
              <a:rPr lang="zh-CN" altLang="en-US" sz="2400" b="1" i="0" dirty="0">
                <a:solidFill>
                  <a:srgbClr val="FF0000"/>
                </a:solidFill>
              </a:rPr>
              <a:t>广度优先</a:t>
            </a:r>
          </a:p>
        </p:txBody>
      </p:sp>
      <p:sp>
        <p:nvSpPr>
          <p:cNvPr id="7"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第五节　最短路径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0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49">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796962514"/>
              </p:ext>
            </p:extLst>
          </p:nvPr>
        </p:nvGraphicFramePr>
        <p:xfrm>
          <a:off x="36512" y="44450"/>
          <a:ext cx="5543600" cy="6604897"/>
        </p:xfrm>
        <a:graphic>
          <a:graphicData uri="http://schemas.openxmlformats.org/drawingml/2006/table">
            <a:tbl>
              <a:tblPr/>
              <a:tblGrid>
                <a:gridCol w="1248104">
                  <a:extLst>
                    <a:ext uri="{9D8B030D-6E8A-4147-A177-3AD203B41FA5}">
                      <a16:colId xmlns:a16="http://schemas.microsoft.com/office/drawing/2014/main" val="20000"/>
                    </a:ext>
                  </a:extLst>
                </a:gridCol>
                <a:gridCol w="1919232">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43989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8936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4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1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5</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98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 name="图片 2">
            <a:extLst>
              <a:ext uri="{FF2B5EF4-FFF2-40B4-BE49-F238E27FC236}">
                <a16:creationId xmlns:a16="http://schemas.microsoft.com/office/drawing/2014/main" id="{E92EA957-8E51-466F-8175-4B07CEBBBE7B}"/>
              </a:ext>
            </a:extLst>
          </p:cNvPr>
          <p:cNvPicPr>
            <a:picLocks noChangeAspect="1"/>
          </p:cNvPicPr>
          <p:nvPr/>
        </p:nvPicPr>
        <p:blipFill>
          <a:blip r:embed="rId2"/>
          <a:stretch>
            <a:fillRect/>
          </a:stretch>
        </p:blipFill>
        <p:spPr>
          <a:xfrm>
            <a:off x="6228184" y="1124744"/>
            <a:ext cx="2750558" cy="2808312"/>
          </a:xfrm>
          <a:prstGeom prst="rect">
            <a:avLst/>
          </a:prstGeom>
        </p:spPr>
      </p:pic>
      <p:sp>
        <p:nvSpPr>
          <p:cNvPr id="5" name="文本框 4">
            <a:extLst>
              <a:ext uri="{FF2B5EF4-FFF2-40B4-BE49-F238E27FC236}">
                <a16:creationId xmlns:a16="http://schemas.microsoft.com/office/drawing/2014/main" id="{3C6BD05B-1688-4BE8-A94F-DBB65106BC27}"/>
              </a:ext>
            </a:extLst>
          </p:cNvPr>
          <p:cNvSpPr txBox="1"/>
          <p:nvPr/>
        </p:nvSpPr>
        <p:spPr>
          <a:xfrm>
            <a:off x="3851920" y="1157843"/>
            <a:ext cx="1008112"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a:t>
            </a:r>
          </a:p>
          <a:p>
            <a:pPr lvl="0" algn="ctr" eaLnBrk="1" hangingPunct="1">
              <a:lnSpc>
                <a:spcPct val="80000"/>
              </a:lnSpc>
            </a:pPr>
            <a:r>
              <a:rPr lang="zh-CN" altLang="en-US" sz="2000" b="0" i="0" dirty="0">
                <a:latin typeface="Arial" pitchFamily="34" charset="0"/>
              </a:rPr>
              <a:t>无</a:t>
            </a:r>
            <a:endParaRPr lang="zh-CN" altLang="en-US" sz="2000" dirty="0"/>
          </a:p>
        </p:txBody>
      </p:sp>
      <p:sp>
        <p:nvSpPr>
          <p:cNvPr id="2" name="文本框 1">
            <a:extLst>
              <a:ext uri="{FF2B5EF4-FFF2-40B4-BE49-F238E27FC236}">
                <a16:creationId xmlns:a16="http://schemas.microsoft.com/office/drawing/2014/main" id="{A6C46438-EAC4-E5BC-6D43-DD96A0809EAD}"/>
              </a:ext>
            </a:extLst>
          </p:cNvPr>
          <p:cNvSpPr txBox="1"/>
          <p:nvPr/>
        </p:nvSpPr>
        <p:spPr>
          <a:xfrm>
            <a:off x="3785013" y="4539982"/>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4" name="文本框 3">
            <a:extLst>
              <a:ext uri="{FF2B5EF4-FFF2-40B4-BE49-F238E27FC236}">
                <a16:creationId xmlns:a16="http://schemas.microsoft.com/office/drawing/2014/main" id="{AFD314CE-2EFE-448B-AFBC-F072CAEA2F37}"/>
              </a:ext>
            </a:extLst>
          </p:cNvPr>
          <p:cNvSpPr txBox="1"/>
          <p:nvPr/>
        </p:nvSpPr>
        <p:spPr>
          <a:xfrm>
            <a:off x="3785013" y="5425387"/>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1</a:t>
            </a:r>
            <a:endParaRPr lang="zh-CN" altLang="en-US" sz="2000" dirty="0"/>
          </a:p>
        </p:txBody>
      </p:sp>
    </p:spTree>
    <p:extLst>
      <p:ext uri="{BB962C8B-B14F-4D97-AF65-F5344CB8AC3E}">
        <p14:creationId xmlns:p14="http://schemas.microsoft.com/office/powerpoint/2010/main" val="1194363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2595759658"/>
              </p:ext>
            </p:extLst>
          </p:nvPr>
        </p:nvGraphicFramePr>
        <p:xfrm>
          <a:off x="36513" y="44450"/>
          <a:ext cx="9072562" cy="6769102"/>
        </p:xfrm>
        <a:graphic>
          <a:graphicData uri="http://schemas.openxmlformats.org/drawingml/2006/table">
            <a:tbl>
              <a:tblPr/>
              <a:tblGrid>
                <a:gridCol w="1512887">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2197100">
                  <a:extLst>
                    <a:ext uri="{9D8B030D-6E8A-4147-A177-3AD203B41FA5}">
                      <a16:colId xmlns:a16="http://schemas.microsoft.com/office/drawing/2014/main" val="20004"/>
                    </a:ext>
                  </a:extLst>
                </a:gridCol>
                <a:gridCol w="827087">
                  <a:extLst>
                    <a:ext uri="{9D8B030D-6E8A-4147-A177-3AD203B41FA5}">
                      <a16:colId xmlns:a16="http://schemas.microsoft.com/office/drawing/2014/main" val="20005"/>
                    </a:ext>
                  </a:extLst>
                </a:gridCol>
              </a:tblGrid>
              <a:tr h="4699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59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5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zh-CN" altLang="en-US"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5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7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7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1</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对话气泡: 椭圆形 2">
            <a:extLst>
              <a:ext uri="{FF2B5EF4-FFF2-40B4-BE49-F238E27FC236}">
                <a16:creationId xmlns:a16="http://schemas.microsoft.com/office/drawing/2014/main" id="{74D2CC1B-E3BC-40B4-878E-895F6C237256}"/>
              </a:ext>
            </a:extLst>
          </p:cNvPr>
          <p:cNvSpPr/>
          <p:nvPr/>
        </p:nvSpPr>
        <p:spPr bwMode="auto">
          <a:xfrm>
            <a:off x="5123697" y="548680"/>
            <a:ext cx="4032447" cy="1817727"/>
          </a:xfrm>
          <a:prstGeom prst="wedgeEllipseCallout">
            <a:avLst>
              <a:gd name="adj1" fmla="val -19871"/>
              <a:gd name="adj2" fmla="val 4330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b="0" i="0" dirty="0">
                <a:latin typeface="黑体" panose="02010609060101010101" pitchFamily="49" charset="-122"/>
                <a:ea typeface="黑体" panose="02010609060101010101" pitchFamily="49" charset="-122"/>
              </a:rPr>
              <a:t>此表格即为</a:t>
            </a: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迪算法计算过程。表格后面</a:t>
            </a:r>
            <a:r>
              <a:rPr lang="zh-CN" altLang="en-US" sz="2800" b="0" i="0" dirty="0">
                <a:latin typeface="黑体" panose="02010609060101010101" pitchFamily="49" charset="-122"/>
                <a:ea typeface="黑体" panose="02010609060101010101" pitchFamily="49" charset="-122"/>
              </a:rPr>
              <a:t>给出结论（略）</a:t>
            </a:r>
            <a:endPar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4850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B2BEB-71AE-FFE2-5CAC-E70690C0DA4B}"/>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D01A7341-5E07-B27E-4E8B-837618D7A02F}"/>
              </a:ext>
            </a:extLst>
          </p:cNvPr>
          <p:cNvSpPr>
            <a:spLocks noChangeArrowheads="1"/>
          </p:cNvSpPr>
          <p:nvPr/>
        </p:nvSpPr>
        <p:spPr bwMode="auto">
          <a:xfrm>
            <a:off x="395536" y="1268760"/>
            <a:ext cx="9036050" cy="3970318"/>
          </a:xfrm>
          <a:prstGeom prst="rect">
            <a:avLst/>
          </a:prstGeom>
          <a:noFill/>
          <a:ln w="9525">
            <a:noFill/>
            <a:miter lim="800000"/>
            <a:headEnd/>
            <a:tailEnd/>
          </a:ln>
        </p:spPr>
        <p:txBody>
          <a:bodyPr>
            <a:spAutoFit/>
          </a:bodyPr>
          <a:lstStyle/>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(1) 初始：final[0]=1(U={V</a:t>
            </a:r>
            <a:r>
              <a:rPr lang="zh-CN" altLang="en-US" sz="2800" b="0" i="0" baseline="-25000" dirty="0">
                <a:latin typeface="黑体" pitchFamily="49" charset="-122"/>
                <a:ea typeface="黑体" pitchFamily="49" charset="-122"/>
                <a:sym typeface="Arial" pitchFamily="34" charset="0"/>
              </a:rPr>
              <a:t>0</a:t>
            </a:r>
            <a:r>
              <a:rPr lang="zh-CN" altLang="en-US" sz="2800" b="0" i="0" dirty="0">
                <a:latin typeface="黑体" pitchFamily="49" charset="-122"/>
                <a:ea typeface="黑体" pitchFamily="49" charset="-122"/>
                <a:sym typeface="Arial" pitchFamily="34" charset="0"/>
              </a:rPr>
              <a:t>})   final[i]=0(T=V-U) </a:t>
            </a: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    D[i]=∞。</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修改从v0出发的邻接点vi的D值和path</a:t>
            </a: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          D[i]= c</a:t>
            </a:r>
            <a:r>
              <a:rPr lang="zh-CN" altLang="en-US" sz="2800" b="0" i="0" baseline="-25000" dirty="0">
                <a:latin typeface="黑体" pitchFamily="49" charset="-122"/>
                <a:ea typeface="黑体" pitchFamily="49" charset="-122"/>
                <a:sym typeface="Arial" pitchFamily="34" charset="0"/>
              </a:rPr>
              <a:t>0i</a:t>
            </a:r>
            <a:r>
              <a:rPr lang="zh-CN" altLang="en-US" sz="2800" b="0" i="0" dirty="0">
                <a:latin typeface="黑体" pitchFamily="49" charset="-122"/>
                <a:ea typeface="黑体" pitchFamily="49" charset="-122"/>
                <a:sym typeface="Arial" pitchFamily="34" charset="0"/>
              </a:rPr>
              <a:t>  path[i]=</a:t>
            </a:r>
            <a:r>
              <a:rPr lang="en-US" altLang="zh-CN" sz="2800" b="0" i="0" dirty="0">
                <a:latin typeface="黑体" pitchFamily="49" charset="-122"/>
                <a:ea typeface="黑体" pitchFamily="49" charset="-122"/>
                <a:sym typeface="Arial" pitchFamily="34" charset="0"/>
              </a:rPr>
              <a:t>{0</a:t>
            </a:r>
            <a:r>
              <a:rPr lang="zh-CN" altLang="en-US" sz="2800" b="0" i="0" dirty="0">
                <a:latin typeface="黑体" pitchFamily="49" charset="-122"/>
                <a:ea typeface="黑体" pitchFamily="49" charset="-122"/>
                <a:sym typeface="Arial" pitchFamily="34" charset="0"/>
              </a:rPr>
              <a:t>};</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endParaRPr lang="zh-CN" altLang="en-US"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(2) 求最短路径，令：D[j] = min{D[i]|final[i]=0}</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endParaRPr lang="zh-CN" altLang="en-US"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(3) </a:t>
            </a:r>
            <a:r>
              <a:rPr lang="zh-CN" altLang="en-US" sz="2800" b="0" i="0" dirty="0">
                <a:solidFill>
                  <a:srgbClr val="FF0000"/>
                </a:solidFill>
                <a:latin typeface="黑体" pitchFamily="49" charset="-122"/>
                <a:ea typeface="黑体" pitchFamily="49" charset="-122"/>
                <a:sym typeface="Arial" pitchFamily="34" charset="0"/>
              </a:rPr>
              <a:t>用栈输出</a:t>
            </a:r>
            <a:r>
              <a:rPr lang="en-US" altLang="zh-CN" sz="2800" b="0" i="0" dirty="0">
                <a:solidFill>
                  <a:srgbClr val="FF0000"/>
                </a:solidFill>
                <a:latin typeface="黑体" pitchFamily="49" charset="-122"/>
                <a:ea typeface="黑体" pitchFamily="49" charset="-122"/>
                <a:sym typeface="Arial" pitchFamily="34" charset="0"/>
              </a:rPr>
              <a:t>v</a:t>
            </a:r>
            <a:r>
              <a:rPr lang="zh-CN" altLang="en-US" sz="2800" b="0" i="0" baseline="-25000" dirty="0">
                <a:solidFill>
                  <a:srgbClr val="FF0000"/>
                </a:solidFill>
                <a:latin typeface="黑体" pitchFamily="49" charset="-122"/>
                <a:ea typeface="黑体" pitchFamily="49" charset="-122"/>
                <a:sym typeface="Arial" pitchFamily="34" charset="0"/>
              </a:rPr>
              <a:t>j</a:t>
            </a:r>
            <a:r>
              <a:rPr lang="zh-CN" altLang="en-US" sz="2800" b="0" i="0" dirty="0">
                <a:solidFill>
                  <a:srgbClr val="FF0000"/>
                </a:solidFill>
                <a:latin typeface="黑体" pitchFamily="49" charset="-122"/>
                <a:ea typeface="黑体" pitchFamily="49" charset="-122"/>
                <a:sym typeface="Arial" pitchFamily="34" charset="0"/>
              </a:rPr>
              <a:t>的路径: </a:t>
            </a:r>
            <a:r>
              <a:rPr lang="en-US" altLang="zh-CN" sz="2800" b="0" i="0" dirty="0">
                <a:solidFill>
                  <a:srgbClr val="FF0000"/>
                </a:solidFill>
                <a:latin typeface="黑体" pitchFamily="49" charset="-122"/>
                <a:ea typeface="黑体" pitchFamily="49" charset="-122"/>
                <a:sym typeface="Arial" pitchFamily="34" charset="0"/>
              </a:rPr>
              <a:t>0—…—</a:t>
            </a:r>
            <a:r>
              <a:rPr lang="zh-CN" altLang="en-US" sz="2800" b="0" i="0" dirty="0">
                <a:solidFill>
                  <a:srgbClr val="FF0000"/>
                </a:solidFill>
                <a:latin typeface="黑体" pitchFamily="49" charset="-122"/>
                <a:ea typeface="黑体" pitchFamily="49" charset="-122"/>
                <a:sym typeface="Arial" pitchFamily="34" charset="0"/>
              </a:rPr>
              <a:t>path[</a:t>
            </a:r>
            <a:r>
              <a:rPr lang="en-US" altLang="zh-CN" sz="2800" b="0" i="0" dirty="0">
                <a:solidFill>
                  <a:srgbClr val="FF0000"/>
                </a:solidFill>
                <a:latin typeface="黑体" pitchFamily="49" charset="-122"/>
                <a:ea typeface="黑体" pitchFamily="49" charset="-122"/>
                <a:sym typeface="Arial" pitchFamily="34" charset="0"/>
              </a:rPr>
              <a:t>path[j]</a:t>
            </a:r>
            <a:r>
              <a:rPr lang="zh-CN" altLang="en-US" sz="2800" b="0" i="0" dirty="0">
                <a:solidFill>
                  <a:srgbClr val="FF0000"/>
                </a:solidFill>
                <a:latin typeface="黑体" pitchFamily="49" charset="-122"/>
                <a:ea typeface="黑体" pitchFamily="49" charset="-122"/>
                <a:sym typeface="Arial" pitchFamily="34" charset="0"/>
              </a:rPr>
              <a:t>]</a:t>
            </a:r>
            <a:r>
              <a:rPr lang="en-US" altLang="zh-CN" sz="2800" b="0" i="0" dirty="0">
                <a:solidFill>
                  <a:srgbClr val="FF0000"/>
                </a:solidFill>
                <a:latin typeface="黑体" pitchFamily="49" charset="-122"/>
                <a:ea typeface="黑体" pitchFamily="49" charset="-122"/>
                <a:sym typeface="Arial" pitchFamily="34" charset="0"/>
              </a:rPr>
              <a:t>—</a:t>
            </a:r>
          </a:p>
          <a:p>
            <a:pPr marL="342900" indent="-342900" eaLnBrk="1" hangingPunct="1">
              <a:buClr>
                <a:schemeClr val="hlink"/>
              </a:buClr>
              <a:buSzPct val="75000"/>
              <a:buFont typeface="Wingdings" pitchFamily="2" charset="2"/>
              <a:buNone/>
            </a:pPr>
            <a:r>
              <a:rPr lang="en-US" altLang="zh-CN" sz="2800" b="0" i="0" dirty="0">
                <a:solidFill>
                  <a:srgbClr val="FF0000"/>
                </a:solidFill>
                <a:latin typeface="黑体" pitchFamily="49" charset="-122"/>
                <a:ea typeface="黑体" pitchFamily="49" charset="-122"/>
                <a:sym typeface="Arial" pitchFamily="34" charset="0"/>
              </a:rPr>
              <a:t>    path[j]—j</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修改</a:t>
            </a:r>
            <a:r>
              <a:rPr lang="en-US" altLang="zh-CN" sz="2800" b="0" i="0" dirty="0">
                <a:latin typeface="黑体" pitchFamily="49" charset="-122"/>
                <a:ea typeface="黑体" pitchFamily="49" charset="-122"/>
                <a:sym typeface="Arial" pitchFamily="34" charset="0"/>
              </a:rPr>
              <a:t>final[j] = 1</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U</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U</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{j})</a:t>
            </a:r>
            <a:endParaRPr lang="zh-CN" altLang="en-US" sz="2800" b="0" i="0" dirty="0">
              <a:solidFill>
                <a:srgbClr val="FF0000"/>
              </a:solidFill>
              <a:latin typeface="黑体" pitchFamily="49" charset="-122"/>
              <a:ea typeface="黑体" pitchFamily="49" charset="-122"/>
              <a:sym typeface="Arial" pitchFamily="34" charset="0"/>
            </a:endParaRPr>
          </a:p>
        </p:txBody>
      </p:sp>
      <p:sp>
        <p:nvSpPr>
          <p:cNvPr id="4" name="Rectangle 134">
            <a:extLst>
              <a:ext uri="{FF2B5EF4-FFF2-40B4-BE49-F238E27FC236}">
                <a16:creationId xmlns:a16="http://schemas.microsoft.com/office/drawing/2014/main" id="{E215AB94-9823-C51F-3AED-0A38666CF1C6}"/>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迪杰斯特拉算法描述</a:t>
            </a:r>
          </a:p>
        </p:txBody>
      </p:sp>
    </p:spTree>
    <p:extLst>
      <p:ext uri="{BB962C8B-B14F-4D97-AF65-F5344CB8AC3E}">
        <p14:creationId xmlns:p14="http://schemas.microsoft.com/office/powerpoint/2010/main" val="2855039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65894" y="1237114"/>
            <a:ext cx="9036050" cy="1815882"/>
          </a:xfrm>
          <a:prstGeom prst="rect">
            <a:avLst/>
          </a:prstGeom>
          <a:noFill/>
          <a:ln w="9525">
            <a:noFill/>
            <a:miter lim="800000"/>
            <a:headEnd/>
            <a:tailEnd/>
          </a:ln>
        </p:spPr>
        <p:txBody>
          <a:bodyPr>
            <a:spAutoFit/>
          </a:bodyPr>
          <a:lstStyle/>
          <a:p>
            <a:pPr marL="342900" indent="-342900" eaLnBrk="1" hangingPunct="1">
              <a:buClr>
                <a:schemeClr val="hlink"/>
              </a:buClr>
              <a:buSzPct val="75000"/>
              <a:buFont typeface="Wingdings" pitchFamily="2" charset="2"/>
              <a:buNone/>
            </a:pPr>
            <a:r>
              <a:rPr lang="zh-CN" altLang="en-US" sz="280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(4) </a:t>
            </a:r>
            <a:r>
              <a:rPr lang="zh-CN" altLang="en-US" sz="2800" b="0" i="0" dirty="0">
                <a:latin typeface="+mn-ea"/>
                <a:ea typeface="+mn-ea"/>
                <a:sym typeface="Arial" pitchFamily="34" charset="0"/>
              </a:rPr>
              <a:t>更新v</a:t>
            </a:r>
            <a:r>
              <a:rPr lang="zh-CN" altLang="en-US" sz="2800" b="0" i="0" baseline="-25000" dirty="0">
                <a:latin typeface="+mn-ea"/>
                <a:ea typeface="+mn-ea"/>
                <a:sym typeface="Arial" pitchFamily="34" charset="0"/>
              </a:rPr>
              <a:t>j</a:t>
            </a:r>
            <a:r>
              <a:rPr lang="zh-CN" altLang="en-US" sz="2800" b="0" i="0" dirty="0">
                <a:latin typeface="+mn-ea"/>
                <a:ea typeface="+mn-ea"/>
                <a:sym typeface="Arial" pitchFamily="34" charset="0"/>
              </a:rPr>
              <a:t>的邻接点v</a:t>
            </a:r>
            <a:r>
              <a:rPr lang="zh-CN" altLang="en-US" sz="2800" b="0" i="0" baseline="-25000" dirty="0">
                <a:latin typeface="+mn-ea"/>
                <a:ea typeface="+mn-ea"/>
                <a:sym typeface="Arial" pitchFamily="34" charset="0"/>
              </a:rPr>
              <a:t>k</a:t>
            </a:r>
            <a:r>
              <a:rPr lang="zh-CN" altLang="en-US" sz="2800" b="0" i="0" dirty="0">
                <a:latin typeface="+mn-ea"/>
                <a:ea typeface="+mn-ea"/>
                <a:sym typeface="Arial" pitchFamily="34" charset="0"/>
              </a:rPr>
              <a:t>的D值和path。</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若final(k)=0且D[j]+c</a:t>
            </a:r>
            <a:r>
              <a:rPr lang="zh-CN" altLang="en-US" sz="2800" b="0" i="0" baseline="-25000" dirty="0">
                <a:latin typeface="+mn-ea"/>
                <a:ea typeface="+mn-ea"/>
                <a:sym typeface="Arial" pitchFamily="34" charset="0"/>
              </a:rPr>
              <a:t>jk</a:t>
            </a:r>
            <a:r>
              <a:rPr lang="zh-CN" altLang="en-US" sz="2800" b="0" i="0" dirty="0">
                <a:latin typeface="+mn-ea"/>
                <a:ea typeface="+mn-ea"/>
                <a:sym typeface="Arial" pitchFamily="34" charset="0"/>
              </a:rPr>
              <a:t>&lt;D[k],则</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D[k] = D[j]+c</a:t>
            </a:r>
            <a:r>
              <a:rPr lang="zh-CN" altLang="en-US" sz="2800" b="0" i="0" baseline="-25000" dirty="0">
                <a:latin typeface="+mn-ea"/>
                <a:ea typeface="+mn-ea"/>
                <a:sym typeface="Arial" pitchFamily="34" charset="0"/>
              </a:rPr>
              <a:t>jk</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path[k] = </a:t>
            </a:r>
            <a:r>
              <a:rPr lang="en-US" altLang="zh-CN" sz="2800" b="0" i="0" dirty="0">
                <a:latin typeface="+mn-ea"/>
                <a:ea typeface="+mn-ea"/>
                <a:sym typeface="Arial" pitchFamily="34" charset="0"/>
              </a:rPr>
              <a:t>j</a:t>
            </a:r>
            <a:endParaRPr lang="zh-CN" altLang="en-US" sz="2800" b="0" i="0" dirty="0">
              <a:latin typeface="+mn-ea"/>
              <a:ea typeface="+mn-ea"/>
              <a:sym typeface="Arial" pitchFamily="34" charset="0"/>
            </a:endParaRPr>
          </a:p>
        </p:txBody>
      </p:sp>
      <p:sp>
        <p:nvSpPr>
          <p:cNvPr id="21507" name="Rectangle 3"/>
          <p:cNvSpPr>
            <a:spLocks noGrp="1" noRot="1" noChangeArrowheads="1"/>
          </p:cNvSpPr>
          <p:nvPr>
            <p:ph type="body" sz="half" idx="1"/>
          </p:nvPr>
        </p:nvSpPr>
        <p:spPr>
          <a:xfrm>
            <a:off x="481794" y="3289627"/>
            <a:ext cx="8820150" cy="576263"/>
          </a:xfrm>
        </p:spPr>
        <p:txBody>
          <a:bodyPr/>
          <a:lstStyle/>
          <a:p>
            <a:pPr eaLnBrk="1" hangingPunct="1">
              <a:buFontTx/>
              <a:buNone/>
            </a:pPr>
            <a:r>
              <a:rPr lang="en-US" altLang="zh-CN" sz="2800" dirty="0"/>
              <a:t> </a:t>
            </a:r>
            <a:r>
              <a:rPr lang="en-US" altLang="zh-CN" sz="2800" dirty="0">
                <a:latin typeface="+mn-ea"/>
              </a:rPr>
              <a:t>(5) </a:t>
            </a:r>
            <a:r>
              <a:rPr lang="zh-CN" altLang="en-US" sz="2800" dirty="0">
                <a:latin typeface="+mn-ea"/>
              </a:rPr>
              <a:t>重复（</a:t>
            </a:r>
            <a:r>
              <a:rPr lang="en-US" altLang="zh-CN" sz="2800" dirty="0">
                <a:latin typeface="+mn-ea"/>
              </a:rPr>
              <a:t>2</a:t>
            </a:r>
            <a:r>
              <a:rPr lang="zh-CN" altLang="en-US" sz="2800" dirty="0">
                <a:latin typeface="+mn-ea"/>
              </a:rPr>
              <a:t>）直到</a:t>
            </a:r>
            <a:r>
              <a:rPr lang="en-US" altLang="zh-CN" sz="2800" dirty="0">
                <a:latin typeface="+mn-ea"/>
              </a:rPr>
              <a:t>U=V</a:t>
            </a:r>
            <a:r>
              <a:rPr lang="zh-CN" altLang="en-US" sz="2800" dirty="0">
                <a:latin typeface="+mn-ea"/>
              </a:rPr>
              <a:t>或无最小值。</a:t>
            </a:r>
          </a:p>
        </p:txBody>
      </p:sp>
      <p:sp>
        <p:nvSpPr>
          <p:cNvPr id="4" name="Rectangle 134">
            <a:extLst>
              <a:ext uri="{FF2B5EF4-FFF2-40B4-BE49-F238E27FC236}">
                <a16:creationId xmlns:a16="http://schemas.microsoft.com/office/drawing/2014/main" id="{FEC1FFA9-93B0-420F-9180-FABF7781F973}"/>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迪杰斯特拉算法描述</a:t>
            </a:r>
          </a:p>
        </p:txBody>
      </p:sp>
      <p:sp>
        <p:nvSpPr>
          <p:cNvPr id="2" name="文本框 1">
            <a:extLst>
              <a:ext uri="{FF2B5EF4-FFF2-40B4-BE49-F238E27FC236}">
                <a16:creationId xmlns:a16="http://schemas.microsoft.com/office/drawing/2014/main" id="{81271385-B1C2-2B63-8112-EBDB700B3C6A}"/>
              </a:ext>
            </a:extLst>
          </p:cNvPr>
          <p:cNvSpPr txBox="1"/>
          <p:nvPr/>
        </p:nvSpPr>
        <p:spPr>
          <a:xfrm>
            <a:off x="755576" y="4653136"/>
            <a:ext cx="7848872" cy="954107"/>
          </a:xfrm>
          <a:prstGeom prst="rect">
            <a:avLst/>
          </a:prstGeom>
          <a:noFill/>
        </p:spPr>
        <p:txBody>
          <a:bodyPr wrap="square" rtlCol="0">
            <a:spAutoFit/>
          </a:bodyPr>
          <a:lstStyle/>
          <a:p>
            <a:pPr algn="l"/>
            <a:r>
              <a:rPr lang="zh-CN" altLang="en-US" sz="2800" b="0" i="0" dirty="0">
                <a:solidFill>
                  <a:srgbClr val="FF0000"/>
                </a:solidFill>
                <a:latin typeface="+mn-ea"/>
                <a:ea typeface="+mn-ea"/>
              </a:rPr>
              <a:t>初始令</a:t>
            </a:r>
            <a:r>
              <a:rPr lang="en-US" altLang="zh-CN" sz="2800" b="0" i="0" dirty="0">
                <a:solidFill>
                  <a:srgbClr val="FF0000"/>
                </a:solidFill>
                <a:latin typeface="+mn-ea"/>
                <a:ea typeface="+mn-ea"/>
              </a:rPr>
              <a:t>D[0] = 0(</a:t>
            </a:r>
            <a:r>
              <a:rPr lang="zh-CN" altLang="en-US" sz="2800" b="0" i="0" dirty="0">
                <a:solidFill>
                  <a:srgbClr val="FF0000"/>
                </a:solidFill>
                <a:latin typeface="+mn-ea"/>
                <a:ea typeface="+mn-ea"/>
              </a:rPr>
              <a:t>起点</a:t>
            </a:r>
            <a:r>
              <a:rPr lang="en-US" altLang="zh-CN" sz="2800" b="0" i="0" dirty="0">
                <a:solidFill>
                  <a:srgbClr val="FF0000"/>
                </a:solidFill>
                <a:latin typeface="+mn-ea"/>
                <a:ea typeface="+mn-ea"/>
              </a:rPr>
              <a:t>v0</a:t>
            </a:r>
            <a:r>
              <a:rPr lang="zh-CN" altLang="en-US" sz="2800" b="0" i="0" dirty="0">
                <a:solidFill>
                  <a:srgbClr val="FF0000"/>
                </a:solidFill>
                <a:latin typeface="+mn-ea"/>
                <a:ea typeface="+mn-ea"/>
              </a:rPr>
              <a:t>的最短距离</a:t>
            </a:r>
            <a:r>
              <a:rPr lang="en-US" altLang="zh-CN" sz="2800" b="0" i="0" dirty="0">
                <a:solidFill>
                  <a:srgbClr val="FF0000"/>
                </a:solidFill>
                <a:latin typeface="+mn-ea"/>
                <a:ea typeface="+mn-ea"/>
              </a:rPr>
              <a:t>0), </a:t>
            </a:r>
          </a:p>
          <a:p>
            <a:pPr algn="l"/>
            <a:r>
              <a:rPr lang="zh-CN" altLang="en-US" sz="2800" b="0" i="0" dirty="0">
                <a:solidFill>
                  <a:srgbClr val="FF0000"/>
                </a:solidFill>
                <a:latin typeface="+mn-ea"/>
                <a:ea typeface="+mn-ea"/>
              </a:rPr>
              <a:t>（</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的初始化可合并在循环中，第一次选</a:t>
            </a:r>
            <a:r>
              <a:rPr lang="en-US" altLang="zh-CN" sz="2800" b="0" i="0" dirty="0">
                <a:solidFill>
                  <a:srgbClr val="FF0000"/>
                </a:solidFill>
                <a:latin typeface="+mn-ea"/>
                <a:ea typeface="+mn-ea"/>
              </a:rPr>
              <a:t>v0</a:t>
            </a:r>
            <a:r>
              <a:rPr lang="zh-CN" altLang="en-US" sz="2800" b="0" i="0" dirty="0">
                <a:solidFill>
                  <a:srgbClr val="FF0000"/>
                </a:solidFill>
                <a:latin typeface="+mn-ea"/>
                <a:ea typeface="+mn-ea"/>
              </a:rPr>
              <a:t>点。</a:t>
            </a:r>
          </a:p>
        </p:txBody>
      </p:sp>
    </p:spTree>
    <p:extLst>
      <p:ext uri="{BB962C8B-B14F-4D97-AF65-F5344CB8AC3E}">
        <p14:creationId xmlns:p14="http://schemas.microsoft.com/office/powerpoint/2010/main" val="3672402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B835F-457C-ECD5-C6AC-652B07287051}"/>
            </a:ext>
          </a:extLst>
        </p:cNvPr>
        <p:cNvGrpSpPr/>
        <p:nvPr/>
      </p:nvGrpSpPr>
      <p:grpSpPr>
        <a:xfrm>
          <a:off x="0" y="0"/>
          <a:ext cx="0" cy="0"/>
          <a:chOff x="0" y="0"/>
          <a:chExt cx="0" cy="0"/>
        </a:xfrm>
      </p:grpSpPr>
      <p:sp>
        <p:nvSpPr>
          <p:cNvPr id="3" name="Rectangle 134">
            <a:extLst>
              <a:ext uri="{FF2B5EF4-FFF2-40B4-BE49-F238E27FC236}">
                <a16:creationId xmlns:a16="http://schemas.microsoft.com/office/drawing/2014/main" id="{53321C98-01D0-9D3A-8767-280D9DD47527}"/>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 name="文本框 3">
            <a:extLst>
              <a:ext uri="{FF2B5EF4-FFF2-40B4-BE49-F238E27FC236}">
                <a16:creationId xmlns:a16="http://schemas.microsoft.com/office/drawing/2014/main" id="{0518A7B1-864D-62B1-BFAA-13735FDA796E}"/>
              </a:ext>
            </a:extLst>
          </p:cNvPr>
          <p:cNvSpPr txBox="1"/>
          <p:nvPr/>
        </p:nvSpPr>
        <p:spPr>
          <a:xfrm>
            <a:off x="539552" y="1340768"/>
            <a:ext cx="8208912" cy="5016758"/>
          </a:xfrm>
          <a:prstGeom prst="rect">
            <a:avLst/>
          </a:prstGeom>
          <a:noFill/>
        </p:spPr>
        <p:txBody>
          <a:bodyPr wrap="square">
            <a:spAutoFit/>
          </a:bodyPr>
          <a:lstStyle/>
          <a:p>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求从</a:t>
            </a:r>
            <a:r>
              <a:rPr lang="en-US" altLang="zh-CN" sz="2000" b="0" i="0" dirty="0">
                <a:solidFill>
                  <a:srgbClr val="008000"/>
                </a:solidFill>
                <a:effectLst/>
                <a:latin typeface="+mn-ea"/>
                <a:ea typeface="+mn-ea"/>
              </a:rPr>
              <a:t>v</a:t>
            </a:r>
            <a:r>
              <a:rPr lang="zh-CN" altLang="en-US" sz="2000" b="0" i="0" dirty="0">
                <a:solidFill>
                  <a:srgbClr val="008000"/>
                </a:solidFill>
                <a:effectLst/>
                <a:latin typeface="+mn-ea"/>
                <a:ea typeface="+mn-ea"/>
              </a:rPr>
              <a:t>到各顶点的最短路径</a:t>
            </a:r>
            <a:endParaRPr lang="zh-CN" altLang="en-US" sz="2000" b="0" i="0" dirty="0">
              <a:solidFill>
                <a:srgbClr val="000000"/>
              </a:solidFill>
              <a:effectLst/>
              <a:latin typeface="+mn-ea"/>
              <a:ea typeface="+mn-ea"/>
            </a:endParaRPr>
          </a:p>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Dijkstra</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MGraph</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g</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zh-CN" altLang="en-US" sz="2000" b="0" i="0" dirty="0">
                <a:solidFill>
                  <a:srgbClr val="000000"/>
                </a:solidFill>
                <a:effectLst/>
                <a:latin typeface="+mn-ea"/>
                <a:ea typeface="+mn-ea"/>
              </a:rPr>
              <a:t>、</a:t>
            </a:r>
            <a:r>
              <a:rPr lang="en-US" altLang="zh-CN" sz="2000" b="0" i="0" dirty="0">
                <a:solidFill>
                  <a:srgbClr val="001080"/>
                </a:solidFill>
                <a:effectLst/>
                <a:latin typeface="+mn-ea"/>
                <a:ea typeface="+mn-ea"/>
              </a:rPr>
              <a:t>final</a:t>
            </a:r>
            <a:r>
              <a:rPr lang="zh-CN" altLang="en-US" sz="2000" b="0" i="0" dirty="0">
                <a:solidFill>
                  <a:srgbClr val="000000"/>
                </a:solidFill>
                <a:effectLst/>
                <a:latin typeface="+mn-ea"/>
                <a:ea typeface="+mn-ea"/>
              </a:rPr>
              <a:t>、</a:t>
            </a:r>
            <a:r>
              <a:rPr lang="en-US" altLang="zh-CN" sz="2000" b="0" i="0" dirty="0">
                <a:solidFill>
                  <a:srgbClr val="000000"/>
                </a:solidFill>
                <a:effectLst/>
                <a:latin typeface="+mn-ea"/>
                <a:ea typeface="+mn-ea"/>
              </a:rPr>
              <a:t>path</a:t>
            </a:r>
            <a:r>
              <a:rPr lang="zh-CN" altLang="en-US" sz="2000" b="0" i="0" dirty="0">
                <a:solidFill>
                  <a:srgbClr val="000000"/>
                </a:solidFill>
                <a:effectLst/>
                <a:latin typeface="+mn-ea"/>
                <a:ea typeface="+mn-ea"/>
              </a:rPr>
              <a:t>数组定义</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795E26"/>
                </a:solidFill>
                <a:effectLst/>
                <a:latin typeface="+mn-ea"/>
                <a:ea typeface="+mn-ea"/>
              </a:rPr>
              <a:t>select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所有顶点中选</a:t>
            </a:r>
            <a:r>
              <a:rPr lang="en-US" altLang="zh-CN" sz="2000" b="0" i="0" dirty="0">
                <a:solidFill>
                  <a:srgbClr val="008000"/>
                </a:solidFill>
                <a:effectLst/>
                <a:latin typeface="+mn-ea"/>
                <a:ea typeface="+mn-ea"/>
              </a:rPr>
              <a:t>final</a:t>
            </a:r>
            <a:r>
              <a:rPr lang="zh-CN" altLang="en-US" sz="2000" b="0" i="0" dirty="0">
                <a:solidFill>
                  <a:srgbClr val="008000"/>
                </a:solidFill>
                <a:effectLst/>
                <a:latin typeface="+mn-ea"/>
                <a:ea typeface="+mn-ea"/>
              </a:rPr>
              <a:t>为</a:t>
            </a:r>
            <a:r>
              <a:rPr lang="en-US" altLang="zh-CN" sz="2000" b="0" i="0" dirty="0">
                <a:solidFill>
                  <a:srgbClr val="008000"/>
                </a:solidFill>
                <a:effectLst/>
                <a:latin typeface="+mn-ea"/>
                <a:ea typeface="+mn-ea"/>
              </a:rPr>
              <a:t>0</a:t>
            </a:r>
            <a:r>
              <a:rPr lang="zh-CN" altLang="en-US" sz="2000" b="0" i="0" dirty="0">
                <a:solidFill>
                  <a:srgbClr val="008000"/>
                </a:solidFill>
                <a:effectLst/>
                <a:latin typeface="+mn-ea"/>
                <a:ea typeface="+mn-ea"/>
              </a:rPr>
              <a:t>且  </a:t>
            </a:r>
            <a:endParaRPr lang="en-US" altLang="zh-CN" sz="2000" b="0" i="0" dirty="0">
              <a:solidFill>
                <a:srgbClr val="008000"/>
              </a:solidFill>
              <a:effectLst/>
              <a:latin typeface="+mn-ea"/>
              <a:ea typeface="+mn-ea"/>
            </a:endParaRPr>
          </a:p>
          <a:p>
            <a:r>
              <a:rPr lang="en-US" altLang="zh-CN" sz="2000" b="0" i="0" dirty="0">
                <a:solidFill>
                  <a:srgbClr val="008000"/>
                </a:solidFill>
                <a:latin typeface="+mn-ea"/>
                <a:ea typeface="+mn-ea"/>
              </a:rPr>
              <a:t>                                      </a:t>
            </a:r>
            <a:r>
              <a:rPr lang="en-US" altLang="zh-CN" sz="2000" b="0" i="0" dirty="0">
                <a:solidFill>
                  <a:srgbClr val="008000"/>
                </a:solidFill>
                <a:effectLst/>
                <a:latin typeface="+mn-ea"/>
                <a:ea typeface="+mn-ea"/>
              </a:rPr>
              <a:t>// D</a:t>
            </a:r>
            <a:r>
              <a:rPr lang="zh-CN" altLang="en-US" sz="2000" b="0" i="0" dirty="0">
                <a:solidFill>
                  <a:srgbClr val="008000"/>
                </a:solidFill>
                <a:effectLst/>
                <a:latin typeface="+mn-ea"/>
                <a:ea typeface="+mn-ea"/>
              </a:rPr>
              <a:t>值最小的顶点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0x3f3f3f3f</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break</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剩余顶点无路径</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用栈输出</a:t>
            </a:r>
            <a:r>
              <a:rPr lang="en-US" altLang="zh-CN" sz="2000" b="0" i="0" dirty="0">
                <a:solidFill>
                  <a:srgbClr val="000000"/>
                </a:solidFill>
                <a:effectLst/>
                <a:latin typeface="+mn-ea"/>
                <a:ea typeface="+mn-ea"/>
              </a:rPr>
              <a:t>v</a:t>
            </a:r>
            <a:r>
              <a:rPr lang="zh-CN" altLang="en-US" sz="2000" b="0" i="0" dirty="0">
                <a:solidFill>
                  <a:srgbClr val="000000"/>
                </a:solidFill>
                <a:effectLst/>
                <a:latin typeface="+mn-ea"/>
                <a:ea typeface="+mn-ea"/>
              </a:rPr>
              <a:t>到</a:t>
            </a:r>
            <a:r>
              <a:rPr lang="en-US" altLang="zh-CN" sz="2000" b="0" i="0" dirty="0">
                <a:solidFill>
                  <a:srgbClr val="000000"/>
                </a:solidFill>
                <a:effectLst/>
                <a:latin typeface="+mn-ea"/>
                <a:ea typeface="+mn-ea"/>
              </a:rPr>
              <a:t>j</a:t>
            </a:r>
            <a:r>
              <a:rPr lang="zh-CN" altLang="en-US" sz="2000" b="0" i="0" dirty="0">
                <a:solidFill>
                  <a:srgbClr val="000000"/>
                </a:solidFill>
                <a:effectLst/>
                <a:latin typeface="+mn-ea"/>
                <a:ea typeface="+mn-ea"/>
              </a:rPr>
              <a:t>的最短路径和路径值</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p>
        </p:txBody>
      </p:sp>
    </p:spTree>
    <p:extLst>
      <p:ext uri="{BB962C8B-B14F-4D97-AF65-F5344CB8AC3E}">
        <p14:creationId xmlns:p14="http://schemas.microsoft.com/office/powerpoint/2010/main" val="14931953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4"/>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 name="文本框 3">
            <a:extLst>
              <a:ext uri="{FF2B5EF4-FFF2-40B4-BE49-F238E27FC236}">
                <a16:creationId xmlns:a16="http://schemas.microsoft.com/office/drawing/2014/main" id="{E205B9BA-C790-AC4F-6CED-469469C2F667}"/>
              </a:ext>
            </a:extLst>
          </p:cNvPr>
          <p:cNvSpPr txBox="1"/>
          <p:nvPr/>
        </p:nvSpPr>
        <p:spPr>
          <a:xfrm>
            <a:off x="539552" y="1340768"/>
            <a:ext cx="8208912" cy="3170099"/>
          </a:xfrm>
          <a:prstGeom prst="rect">
            <a:avLst/>
          </a:prstGeom>
          <a:noFill/>
        </p:spPr>
        <p:txBody>
          <a:bodyPr wrap="square">
            <a:spAutoFit/>
          </a:bodyPr>
          <a:lstStyle/>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更新</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的状态值</a:t>
            </a:r>
            <a:endParaRPr lang="zh-CN" altLang="en-US" sz="2000" b="0" i="0" dirty="0">
              <a:solidFill>
                <a:srgbClr val="000000"/>
              </a:solidFill>
              <a:effectLst/>
              <a:latin typeface="+mn-ea"/>
              <a:ea typeface="+mn-ea"/>
            </a:endParaRPr>
          </a:p>
          <a:p>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更新经过</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，从</a:t>
            </a:r>
            <a:r>
              <a:rPr lang="en-US" altLang="zh-CN" sz="2000" b="0" i="0" dirty="0">
                <a:solidFill>
                  <a:srgbClr val="008000"/>
                </a:solidFill>
                <a:effectLst/>
                <a:latin typeface="+mn-ea"/>
                <a:ea typeface="+mn-ea"/>
              </a:rPr>
              <a:t>v</a:t>
            </a:r>
            <a:r>
              <a:rPr lang="zh-CN" altLang="en-US" sz="2000" b="0" i="0" dirty="0">
                <a:solidFill>
                  <a:srgbClr val="008000"/>
                </a:solidFill>
                <a:effectLst/>
                <a:latin typeface="+mn-ea"/>
                <a:ea typeface="+mn-ea"/>
              </a:rPr>
              <a:t>到各顶点的最短路径值</a:t>
            </a:r>
            <a:r>
              <a:rPr lang="en-US" altLang="zh-CN" sz="2000" b="0" i="0" dirty="0">
                <a:solidFill>
                  <a:srgbClr val="008000"/>
                </a:solidFill>
                <a:effectLst/>
                <a:latin typeface="+mn-ea"/>
                <a:ea typeface="+mn-ea"/>
              </a:rPr>
              <a:t>D</a:t>
            </a:r>
            <a:r>
              <a:rPr lang="zh-CN" altLang="en-US" sz="2000" b="0" i="0" dirty="0">
                <a:solidFill>
                  <a:srgbClr val="008000"/>
                </a:solidFill>
                <a:effectLst/>
                <a:latin typeface="+mn-ea"/>
                <a:ea typeface="+mn-ea"/>
              </a:rPr>
              <a:t>和</a:t>
            </a:r>
            <a:r>
              <a:rPr lang="en-US" altLang="zh-CN" sz="2000" b="0" i="0" dirty="0">
                <a:solidFill>
                  <a:srgbClr val="008000"/>
                </a:solidFill>
                <a:effectLst/>
                <a:latin typeface="+mn-ea"/>
                <a:ea typeface="+mn-ea"/>
              </a:rPr>
              <a:t>path</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edges</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更新</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a:t>
            </a:r>
          </a:p>
          <a:p>
            <a:r>
              <a:rPr lang="en-US" altLang="zh-CN" sz="2000" b="0" i="0" dirty="0">
                <a:solidFill>
                  <a:srgbClr val="000000"/>
                </a:solidFill>
                <a:latin typeface="+mn-ea"/>
                <a:ea typeface="+mn-ea"/>
              </a:rPr>
              <a:t>            </a:t>
            </a:r>
            <a:r>
              <a:rPr lang="zh-CN" altLang="en-US" sz="2000" b="0" i="0" dirty="0">
                <a:solidFill>
                  <a:srgbClr val="000000"/>
                </a:solidFill>
                <a:latin typeface="+mn-ea"/>
                <a:ea typeface="+mn-ea"/>
              </a:rPr>
              <a:t>更新</a:t>
            </a:r>
            <a:r>
              <a:rPr lang="en-US" altLang="zh-CN" sz="2000" b="0" i="0" dirty="0">
                <a:solidFill>
                  <a:srgbClr val="001080"/>
                </a:solidFill>
                <a:effectLst/>
                <a:latin typeface="+mn-ea"/>
                <a:ea typeface="+mn-ea"/>
              </a:rPr>
              <a:t>path</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j</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26</a:t>
            </a:fld>
            <a:endParaRPr lang="en-US" altLang="zh-CN"/>
          </a:p>
        </p:txBody>
      </p:sp>
      <p:sp>
        <p:nvSpPr>
          <p:cNvPr id="22533" name="Rectangle 5"/>
          <p:cNvSpPr>
            <a:spLocks noGrp="1" noChangeArrowheads="1"/>
          </p:cNvSpPr>
          <p:nvPr>
            <p:ph type="body" idx="1"/>
          </p:nvPr>
        </p:nvSpPr>
        <p:spPr>
          <a:xfrm>
            <a:off x="611560" y="1409700"/>
            <a:ext cx="7072362" cy="4038600"/>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邻接矩阵存储。</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初始化：</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dirty="0">
                <a:latin typeface="黑体" pitchFamily="49" charset="-122"/>
                <a:ea typeface="黑体" pitchFamily="49" charset="-122"/>
              </a:rPr>
              <a:t>循环最多</a:t>
            </a:r>
            <a:r>
              <a:rPr lang="en-US" altLang="zh-CN" sz="2800" dirty="0">
                <a:latin typeface="黑体" pitchFamily="49" charset="-122"/>
                <a:ea typeface="黑体" pitchFamily="49" charset="-122"/>
              </a:rPr>
              <a:t>n-1</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选最小：</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更新：</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故时间复杂度为</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
        <p:nvSpPr>
          <p:cNvPr id="2" name="Rectangle 134">
            <a:extLst>
              <a:ext uri="{FF2B5EF4-FFF2-40B4-BE49-F238E27FC236}">
                <a16:creationId xmlns:a16="http://schemas.microsoft.com/office/drawing/2014/main" id="{DAA02DC1-C042-2F80-E774-E53120F43F1A}"/>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迪杰斯特拉算法时间分析</a:t>
            </a:r>
          </a:p>
        </p:txBody>
      </p:sp>
    </p:spTree>
    <p:extLst>
      <p:ext uri="{BB962C8B-B14F-4D97-AF65-F5344CB8AC3E}">
        <p14:creationId xmlns:p14="http://schemas.microsoft.com/office/powerpoint/2010/main" val="1613959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27</a:t>
            </a:fld>
            <a:endParaRPr lang="en-US" altLang="zh-CN"/>
          </a:p>
        </p:txBody>
      </p:sp>
      <p:sp>
        <p:nvSpPr>
          <p:cNvPr id="22533" name="Rectangle 5"/>
          <p:cNvSpPr>
            <a:spLocks noGrp="1" noChangeArrowheads="1"/>
          </p:cNvSpPr>
          <p:nvPr>
            <p:ph type="body" idx="1"/>
          </p:nvPr>
        </p:nvSpPr>
        <p:spPr>
          <a:xfrm>
            <a:off x="611560" y="1409700"/>
            <a:ext cx="7072362" cy="4038600"/>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邻接表存储。</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初始化：</a:t>
            </a:r>
            <a:r>
              <a:rPr lang="en-US" altLang="zh-CN" sz="2800" dirty="0">
                <a:latin typeface="黑体" pitchFamily="49" charset="-122"/>
                <a:ea typeface="黑体" pitchFamily="49" charset="-122"/>
              </a:rPr>
              <a:t>O(e)</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dirty="0">
                <a:latin typeface="黑体" pitchFamily="49" charset="-122"/>
                <a:ea typeface="黑体" pitchFamily="49" charset="-122"/>
              </a:rPr>
              <a:t>循环最多</a:t>
            </a:r>
            <a:r>
              <a:rPr lang="en-US" altLang="zh-CN" sz="2800" dirty="0">
                <a:latin typeface="黑体" pitchFamily="49" charset="-122"/>
                <a:ea typeface="黑体" pitchFamily="49" charset="-122"/>
              </a:rPr>
              <a:t>n-1</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选最小：</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更新</a:t>
            </a:r>
            <a:r>
              <a:rPr lang="en-US" altLang="zh-CN" sz="2800" dirty="0">
                <a:latin typeface="黑体" pitchFamily="49" charset="-122"/>
                <a:ea typeface="黑体" pitchFamily="49" charset="-122"/>
              </a:rPr>
              <a:t>:</a:t>
            </a:r>
            <a:r>
              <a:rPr lang="en-US" altLang="zh-CN" sz="2800" dirty="0">
                <a:solidFill>
                  <a:srgbClr val="FF0000"/>
                </a:solidFill>
                <a:latin typeface="黑体" pitchFamily="49" charset="-122"/>
                <a:ea typeface="黑体" pitchFamily="49" charset="-122"/>
              </a:rPr>
              <a:t>n-1</a:t>
            </a:r>
            <a:r>
              <a:rPr lang="zh-CN" altLang="en-US" sz="2800" dirty="0">
                <a:solidFill>
                  <a:srgbClr val="FF0000"/>
                </a:solidFill>
                <a:latin typeface="黑体" pitchFamily="49" charset="-122"/>
                <a:ea typeface="黑体" pitchFamily="49" charset="-122"/>
              </a:rPr>
              <a:t>次循环</a:t>
            </a:r>
            <a:r>
              <a:rPr lang="zh-CN" altLang="en-US" dirty="0">
                <a:solidFill>
                  <a:srgbClr val="FF0000"/>
                </a:solidFill>
                <a:latin typeface="黑体" pitchFamily="49" charset="-122"/>
                <a:ea typeface="黑体" pitchFamily="49" charset="-122"/>
              </a:rPr>
              <a:t>共</a:t>
            </a:r>
            <a:r>
              <a:rPr lang="en-US" altLang="zh-CN" dirty="0">
                <a:solidFill>
                  <a:srgbClr val="FF0000"/>
                </a:solidFill>
                <a:latin typeface="黑体" pitchFamily="49" charset="-122"/>
                <a:ea typeface="黑体" pitchFamily="49" charset="-122"/>
              </a:rPr>
              <a:t>(e)</a:t>
            </a:r>
            <a:endParaRPr lang="en-US" altLang="zh-CN" sz="2800" dirty="0">
              <a:solidFill>
                <a:srgbClr val="FF0000"/>
              </a:solidFill>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故时间复杂度为</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
        <p:nvSpPr>
          <p:cNvPr id="2" name="Rectangle 134">
            <a:extLst>
              <a:ext uri="{FF2B5EF4-FFF2-40B4-BE49-F238E27FC236}">
                <a16:creationId xmlns:a16="http://schemas.microsoft.com/office/drawing/2014/main" id="{DAA02DC1-C042-2F80-E774-E53120F43F1A}"/>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迪杰斯特拉算法时间分析</a:t>
            </a:r>
          </a:p>
        </p:txBody>
      </p:sp>
    </p:spTree>
    <p:extLst>
      <p:ext uri="{BB962C8B-B14F-4D97-AF65-F5344CB8AC3E}">
        <p14:creationId xmlns:p14="http://schemas.microsoft.com/office/powerpoint/2010/main" val="3968374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05F217D8-A2AF-46A6-9CFE-54D799D116E8}" type="slidenum">
              <a:rPr lang="zh-CN" altLang="en-US"/>
              <a:pPr algn="r" eaLnBrk="1" hangingPunct="1">
                <a:spcBef>
                  <a:spcPct val="50000"/>
                </a:spcBef>
              </a:pPr>
              <a:t>28</a:t>
            </a:fld>
            <a:endParaRPr lang="en-US" altLang="zh-CN"/>
          </a:p>
        </p:txBody>
      </p:sp>
      <p:sp>
        <p:nvSpPr>
          <p:cNvPr id="23557" name="Rectangle 5"/>
          <p:cNvSpPr>
            <a:spLocks noGrp="1" noChangeArrowheads="1"/>
          </p:cNvSpPr>
          <p:nvPr>
            <p:ph type="body" idx="1"/>
          </p:nvPr>
        </p:nvSpPr>
        <p:spPr>
          <a:xfrm>
            <a:off x="76200" y="1486754"/>
            <a:ext cx="8763000" cy="1395413"/>
          </a:xfrm>
        </p:spPr>
        <p:txBody>
          <a:bodyPr/>
          <a:lstStyle/>
          <a:p>
            <a:pPr eaLnBrk="1" hangingPunct="1">
              <a:lnSpc>
                <a:spcPct val="60000"/>
              </a:lnSpc>
              <a:spcBef>
                <a:spcPct val="50000"/>
              </a:spcBef>
              <a:buFontTx/>
              <a:buNone/>
            </a:pPr>
            <a:r>
              <a:rPr lang="en-US" altLang="zh-CN" sz="2800" b="1" dirty="0">
                <a:latin typeface="黑体" pitchFamily="49" charset="-122"/>
                <a:ea typeface="黑体" pitchFamily="49" charset="-122"/>
              </a:rPr>
              <a:t>	</a:t>
            </a:r>
            <a:r>
              <a:rPr lang="zh-CN" altLang="en-US" sz="2800" dirty="0">
                <a:latin typeface="黑体" pitchFamily="49" charset="-122"/>
                <a:ea typeface="黑体" pitchFamily="49" charset="-122"/>
              </a:rPr>
              <a:t>设图的顶点数为</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。图的可达矩阵定义：一个</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的</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矩阵，第</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个顶点到第</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个顶点有路径，即</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可达</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则矩阵的第</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行第</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列元素为</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否则为</a:t>
            </a:r>
            <a:r>
              <a:rPr lang="en-US" altLang="zh-CN" sz="2800" dirty="0">
                <a:latin typeface="黑体" pitchFamily="49" charset="-122"/>
                <a:ea typeface="黑体" pitchFamily="49" charset="-122"/>
              </a:rPr>
              <a:t>0</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27" name="Rectangle 5"/>
          <p:cNvSpPr txBox="1">
            <a:spLocks noChangeArrowheads="1"/>
          </p:cNvSpPr>
          <p:nvPr/>
        </p:nvSpPr>
        <p:spPr bwMode="auto">
          <a:xfrm>
            <a:off x="0" y="3246070"/>
            <a:ext cx="8763000" cy="1911122"/>
          </a:xfrm>
          <a:prstGeom prst="rect">
            <a:avLst/>
          </a:prstGeom>
          <a:noFill/>
          <a:ln w="9525">
            <a:noFill/>
            <a:miter lim="800000"/>
            <a:headEnd/>
            <a:tailEnd/>
          </a:ln>
        </p:spPr>
        <p:txBody>
          <a:bodyPr/>
          <a:lstStyle/>
          <a:p>
            <a:pPr marL="342900" indent="-342900" eaLnBrk="1" hangingPunct="1">
              <a:lnSpc>
                <a:spcPct val="60000"/>
              </a:lnSpc>
              <a:spcBef>
                <a:spcPct val="50000"/>
              </a:spcBef>
              <a:defRPr/>
            </a:pPr>
            <a:r>
              <a:rPr lang="en-US" altLang="zh-CN" sz="2800" b="1" kern="0" dirty="0">
                <a:latin typeface="黑体" pitchFamily="49" charset="-122"/>
                <a:ea typeface="黑体" pitchFamily="49" charset="-122"/>
              </a:rPr>
              <a:t>	 </a:t>
            </a:r>
            <a:r>
              <a:rPr lang="zh-CN" altLang="en-US" sz="2800" b="0" i="0" kern="0" dirty="0">
                <a:latin typeface="黑体" pitchFamily="49" charset="-122"/>
                <a:ea typeface="黑体" pitchFamily="49" charset="-122"/>
              </a:rPr>
              <a:t>问题归为求顶点对间的最短路径，方法：</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b="0" i="0" kern="0" dirty="0">
                <a:latin typeface="黑体" pitchFamily="49" charset="-122"/>
                <a:ea typeface="黑体" pitchFamily="49" charset="-122"/>
              </a:rPr>
              <a:t>   (1) </a:t>
            </a:r>
            <a:r>
              <a:rPr lang="zh-CN" altLang="en-US" sz="2800" b="0" i="0" kern="0" dirty="0">
                <a:latin typeface="黑体" pitchFamily="49" charset="-122"/>
                <a:ea typeface="黑体" pitchFamily="49" charset="-122"/>
              </a:rPr>
              <a:t>调用</a:t>
            </a:r>
            <a:r>
              <a:rPr lang="en-US" altLang="zh-CN" sz="2800" b="0" i="0" kern="0" dirty="0">
                <a:latin typeface="黑体" pitchFamily="49" charset="-122"/>
                <a:ea typeface="黑体" pitchFamily="49" charset="-122"/>
              </a:rPr>
              <a:t>n</a:t>
            </a:r>
            <a:r>
              <a:rPr lang="zh-CN" altLang="en-US" sz="2800" b="0" i="0" kern="0" dirty="0">
                <a:latin typeface="黑体" pitchFamily="49" charset="-122"/>
                <a:ea typeface="黑体" pitchFamily="49" charset="-122"/>
              </a:rPr>
              <a:t>次</a:t>
            </a:r>
            <a:r>
              <a:rPr lang="en-US" altLang="zh-CN" sz="2800" b="0" i="0" kern="0" dirty="0">
                <a:latin typeface="黑体" pitchFamily="49" charset="-122"/>
                <a:ea typeface="黑体" pitchFamily="49" charset="-122"/>
              </a:rPr>
              <a:t>Dijkstra</a:t>
            </a:r>
            <a:r>
              <a:rPr lang="zh-CN" altLang="en-US" sz="2800" b="0" i="0" kern="0" dirty="0">
                <a:latin typeface="黑体" pitchFamily="49" charset="-122"/>
                <a:ea typeface="黑体" pitchFamily="49" charset="-122"/>
              </a:rPr>
              <a:t>算法，从每个顶点出发。 时</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zh-CN" altLang="en-US" sz="2800" b="0" i="0" kern="0" dirty="0">
                <a:latin typeface="黑体" pitchFamily="49" charset="-122"/>
                <a:ea typeface="黑体" pitchFamily="49" charset="-122"/>
              </a:rPr>
              <a:t>       间复杂度</a:t>
            </a:r>
            <a:r>
              <a:rPr lang="en-US" altLang="zh-CN" sz="2800" b="0" i="0" kern="0" dirty="0">
                <a:latin typeface="黑体" pitchFamily="49" charset="-122"/>
                <a:ea typeface="黑体" pitchFamily="49" charset="-122"/>
              </a:rPr>
              <a:t>O(n</a:t>
            </a:r>
            <a:r>
              <a:rPr lang="en-US" altLang="zh-CN" sz="2800" b="0" i="0" kern="0" baseline="30000" dirty="0">
                <a:latin typeface="黑体" pitchFamily="49" charset="-122"/>
                <a:ea typeface="黑体" pitchFamily="49" charset="-122"/>
              </a:rPr>
              <a:t>3</a:t>
            </a:r>
            <a:r>
              <a:rPr lang="en-US" altLang="zh-CN" sz="2800" b="0" i="0" kern="0" dirty="0">
                <a:latin typeface="黑体" pitchFamily="49" charset="-122"/>
                <a:ea typeface="黑体" pitchFamily="49" charset="-122"/>
              </a:rPr>
              <a:t>)</a:t>
            </a:r>
            <a:r>
              <a:rPr lang="zh-CN" altLang="en-US" sz="2800" b="0" i="0" kern="0" dirty="0">
                <a:latin typeface="黑体" pitchFamily="49" charset="-122"/>
                <a:ea typeface="黑体" pitchFamily="49" charset="-122"/>
              </a:rPr>
              <a:t>，实现复杂。</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b="0" i="0" kern="0" dirty="0">
                <a:latin typeface="黑体" pitchFamily="49" charset="-122"/>
                <a:ea typeface="黑体" pitchFamily="49" charset="-122"/>
              </a:rPr>
              <a:t>   (2) Floyd</a:t>
            </a:r>
            <a:r>
              <a:rPr lang="zh-CN" altLang="en-US" sz="2800" b="0" i="0" kern="0" dirty="0">
                <a:latin typeface="黑体" pitchFamily="49" charset="-122"/>
                <a:ea typeface="黑体" pitchFamily="49" charset="-122"/>
              </a:rPr>
              <a:t>算法。时间复杂度</a:t>
            </a:r>
            <a:r>
              <a:rPr lang="en-US" altLang="zh-CN" sz="2800" b="0" i="0" kern="0" dirty="0">
                <a:latin typeface="黑体" pitchFamily="49" charset="-122"/>
                <a:ea typeface="黑体" pitchFamily="49" charset="-122"/>
              </a:rPr>
              <a:t>O(n</a:t>
            </a:r>
            <a:r>
              <a:rPr lang="en-US" altLang="zh-CN" sz="2800" b="0" i="0" kern="0" baseline="30000" dirty="0">
                <a:latin typeface="黑体" pitchFamily="49" charset="-122"/>
                <a:ea typeface="黑体" pitchFamily="49" charset="-122"/>
              </a:rPr>
              <a:t>3</a:t>
            </a:r>
            <a:r>
              <a:rPr lang="en-US" altLang="zh-CN" sz="2800" b="0" i="0" kern="0" dirty="0">
                <a:latin typeface="黑体" pitchFamily="49" charset="-122"/>
                <a:ea typeface="黑体" pitchFamily="49" charset="-122"/>
              </a:rPr>
              <a:t>),</a:t>
            </a:r>
            <a:r>
              <a:rPr lang="zh-CN" altLang="en-US" sz="2800" b="0" i="0" kern="0" dirty="0">
                <a:latin typeface="黑体" pitchFamily="49" charset="-122"/>
                <a:ea typeface="黑体" pitchFamily="49" charset="-122"/>
              </a:rPr>
              <a:t>实现简单。</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kern="0" dirty="0">
                <a:latin typeface="黑体" pitchFamily="49" charset="-122"/>
                <a:ea typeface="黑体" pitchFamily="49" charset="-122"/>
              </a:rPr>
              <a:t>   </a:t>
            </a:r>
          </a:p>
          <a:p>
            <a:pPr marL="342900" indent="-342900" eaLnBrk="1" hangingPunct="1">
              <a:spcBef>
                <a:spcPct val="50000"/>
              </a:spcBef>
              <a:buFont typeface="Wingdings" pitchFamily="2" charset="2"/>
              <a:buNone/>
              <a:defRPr/>
            </a:pPr>
            <a:endParaRPr lang="zh-CN" altLang="en-US" sz="3200" b="1" kern="0" dirty="0">
              <a:latin typeface="黑体" pitchFamily="49" charset="-122"/>
              <a:ea typeface="黑体" pitchFamily="49" charset="-122"/>
            </a:endParaRPr>
          </a:p>
        </p:txBody>
      </p:sp>
      <p:sp>
        <p:nvSpPr>
          <p:cNvPr id="8" name="Text Box 4"/>
          <p:cNvSpPr txBox="1">
            <a:spLocks noChangeArrowheads="1"/>
          </p:cNvSpPr>
          <p:nvPr/>
        </p:nvSpPr>
        <p:spPr bwMode="auto">
          <a:xfrm>
            <a:off x="381000" y="198673"/>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a:t>
            </a:r>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29</a:t>
            </a:fld>
            <a:endParaRPr lang="en-US" altLang="zh-CN"/>
          </a:p>
        </p:txBody>
      </p:sp>
      <p:sp>
        <p:nvSpPr>
          <p:cNvPr id="24581" name="Rectangle 5"/>
          <p:cNvSpPr>
            <a:spLocks noGrp="1" noChangeArrowheads="1"/>
          </p:cNvSpPr>
          <p:nvPr>
            <p:ph type="body" idx="1"/>
          </p:nvPr>
        </p:nvSpPr>
        <p:spPr>
          <a:xfrm>
            <a:off x="76200" y="2000241"/>
            <a:ext cx="8763000" cy="2857518"/>
          </a:xfrm>
        </p:spPr>
        <p:txBody>
          <a:bodyPr/>
          <a:lstStyle/>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en-US" altLang="zh-CN" sz="2800" baseline="30000" dirty="0">
                <a:latin typeface="黑体" pitchFamily="49" charset="-122"/>
                <a:ea typeface="黑体" pitchFamily="49" charset="-122"/>
              </a:rPr>
              <a:t>-1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 </a:t>
            </a:r>
            <a:r>
              <a:rPr lang="en-US" altLang="zh-CN" sz="2800" dirty="0" err="1">
                <a:latin typeface="黑体" pitchFamily="49" charset="-122"/>
                <a:ea typeface="黑体" pitchFamily="49" charset="-122"/>
              </a:rPr>
              <a:t>AdjMatrix</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a:t>
            </a:r>
            <a:r>
              <a:rPr lang="zh-CN" altLang="en-US" sz="2800" dirty="0">
                <a:latin typeface="黑体" pitchFamily="49" charset="-122"/>
                <a:ea typeface="黑体" pitchFamily="49" charset="-122"/>
              </a:rPr>
              <a:t>或权值）</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en-US" altLang="zh-CN" sz="2800" baseline="30000" dirty="0">
                <a:latin typeface="黑体" pitchFamily="49" charset="-122"/>
                <a:ea typeface="黑体" pitchFamily="49" charset="-122"/>
              </a:rPr>
              <a:t>k</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 min{D</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zh-CN" altLang="en-US" sz="2800" baseline="30000" dirty="0">
                <a:latin typeface="黑体" pitchFamily="49" charset="-122"/>
                <a:ea typeface="黑体" pitchFamily="49" charset="-122"/>
              </a:rPr>
              <a:t> </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][k]+D</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[k][j]},</a:t>
            </a:r>
          </a:p>
          <a:p>
            <a:pPr eaLnBrk="1" hangingPunct="1">
              <a:lnSpc>
                <a:spcPct val="60000"/>
              </a:lnSpc>
              <a:spcBef>
                <a:spcPct val="50000"/>
              </a:spcBef>
              <a:buFontTx/>
              <a:buNone/>
            </a:pPr>
            <a:r>
              <a:rPr lang="en-US" altLang="zh-CN" sz="2800" dirty="0">
                <a:latin typeface="黑体" pitchFamily="49" charset="-122"/>
                <a:ea typeface="黑体" pitchFamily="49" charset="-122"/>
              </a:rPr>
              <a:t>              0≤k&lt;n</a:t>
            </a:r>
          </a:p>
          <a:p>
            <a:pPr eaLnBrk="1" hangingPunct="1">
              <a:lnSpc>
                <a:spcPct val="60000"/>
              </a:lnSpc>
              <a:spcBef>
                <a:spcPct val="50000"/>
              </a:spcBef>
              <a:buFontTx/>
              <a:buNone/>
            </a:pPr>
            <a:r>
              <a:rPr lang="en-US" altLang="zh-CN" sz="2800" b="1" dirty="0">
                <a:latin typeface="黑体" pitchFamily="49" charset="-122"/>
                <a:ea typeface="黑体" pitchFamily="49" charset="-122"/>
              </a:rPr>
              <a:t>             </a:t>
            </a:r>
            <a:r>
              <a:rPr lang="en-US" altLang="zh-CN" sz="2800" dirty="0">
                <a:latin typeface="黑体" pitchFamily="49" charset="-122"/>
                <a:ea typeface="黑体" pitchFamily="49" charset="-122"/>
              </a:rPr>
              <a:t>   </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24583" name="矩形 1"/>
          <p:cNvSpPr>
            <a:spLocks noChangeArrowheads="1"/>
          </p:cNvSpPr>
          <p:nvPr/>
        </p:nvSpPr>
        <p:spPr bwMode="auto">
          <a:xfrm>
            <a:off x="611483" y="1262707"/>
            <a:ext cx="2893741" cy="523220"/>
          </a:xfrm>
          <a:prstGeom prst="rect">
            <a:avLst/>
          </a:prstGeom>
          <a:noFill/>
          <a:ln w="9525">
            <a:noFill/>
            <a:miter lim="800000"/>
            <a:headEnd/>
            <a:tailEnd/>
          </a:ln>
        </p:spPr>
        <p:txBody>
          <a:bodyPr wrap="none">
            <a:spAutoFit/>
          </a:bodyPr>
          <a:lstStyle/>
          <a:p>
            <a:r>
              <a:rPr lang="en-US" altLang="zh-CN" sz="2800" b="0" i="0" dirty="0">
                <a:latin typeface="黑体" pitchFamily="49" charset="-122"/>
                <a:ea typeface="黑体" pitchFamily="49" charset="-122"/>
              </a:rPr>
              <a:t>Floyd</a:t>
            </a:r>
            <a:r>
              <a:rPr lang="zh-CN" altLang="en-US" sz="2800" b="0" i="0" dirty="0">
                <a:latin typeface="黑体" pitchFamily="49" charset="-122"/>
                <a:ea typeface="黑体" pitchFamily="49" charset="-122"/>
              </a:rPr>
              <a:t>算法原理：</a:t>
            </a:r>
            <a:endParaRPr lang="zh-CN" altLang="en-US" sz="2800" b="0" i="0" dirty="0"/>
          </a:p>
        </p:txBody>
      </p:sp>
      <p:sp>
        <p:nvSpPr>
          <p:cNvPr id="8" name="Text Box 4"/>
          <p:cNvSpPr txBox="1">
            <a:spLocks noChangeArrowheads="1"/>
          </p:cNvSpPr>
          <p:nvPr/>
        </p:nvSpPr>
        <p:spPr bwMode="auto">
          <a:xfrm>
            <a:off x="295244" y="18864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a:t>
            </a:r>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33675" y="2690813"/>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9221" name="Rectangle 5"/>
          <p:cNvSpPr>
            <a:spLocks noChangeArrowheads="1"/>
          </p:cNvSpPr>
          <p:nvPr/>
        </p:nvSpPr>
        <p:spPr bwMode="auto">
          <a:xfrm>
            <a:off x="556052" y="1340768"/>
            <a:ext cx="7848600" cy="523220"/>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800" b="0" i="0" dirty="0">
                <a:solidFill>
                  <a:srgbClr val="0000FF"/>
                </a:solidFill>
                <a:latin typeface="+mn-ea"/>
                <a:ea typeface="+mn-ea"/>
              </a:rPr>
              <a:t>路径长度</a:t>
            </a:r>
            <a:r>
              <a:rPr lang="zh-CN" altLang="en-US" sz="2800" b="0" i="0" dirty="0">
                <a:solidFill>
                  <a:srgbClr val="080808"/>
                </a:solidFill>
                <a:latin typeface="+mn-ea"/>
                <a:ea typeface="+mn-ea"/>
              </a:rPr>
              <a:t>:一条路径上所经过的边的数目 </a:t>
            </a:r>
          </a:p>
        </p:txBody>
      </p:sp>
      <p:sp>
        <p:nvSpPr>
          <p:cNvPr id="89094" name="Rectangle 6"/>
          <p:cNvSpPr>
            <a:spLocks noChangeArrowheads="1"/>
          </p:cNvSpPr>
          <p:nvPr/>
        </p:nvSpPr>
        <p:spPr bwMode="auto">
          <a:xfrm>
            <a:off x="557699" y="1986880"/>
            <a:ext cx="8066088" cy="519113"/>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800" b="0" i="0" dirty="0">
                <a:solidFill>
                  <a:srgbClr val="0000FF"/>
                </a:solidFill>
                <a:latin typeface="+mn-ea"/>
                <a:ea typeface="+mn-ea"/>
              </a:rPr>
              <a:t>带权路径长度:</a:t>
            </a:r>
            <a:r>
              <a:rPr lang="zh-CN" altLang="en-US" sz="2800" b="0" i="0" dirty="0">
                <a:solidFill>
                  <a:srgbClr val="080808"/>
                </a:solidFill>
                <a:latin typeface="+mn-ea"/>
                <a:ea typeface="+mn-ea"/>
              </a:rPr>
              <a:t>路径上所经过边的权值之和</a:t>
            </a:r>
          </a:p>
        </p:txBody>
      </p:sp>
      <p:sp>
        <p:nvSpPr>
          <p:cNvPr id="89095" name="Rectangle 7"/>
          <p:cNvSpPr>
            <a:spLocks noChangeArrowheads="1"/>
          </p:cNvSpPr>
          <p:nvPr/>
        </p:nvSpPr>
        <p:spPr bwMode="auto">
          <a:xfrm>
            <a:off x="546755" y="2505993"/>
            <a:ext cx="8569325" cy="1308884"/>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zh-CN" altLang="en-US" sz="2800" b="0" i="0" dirty="0">
                <a:solidFill>
                  <a:srgbClr val="0000FF"/>
                </a:solidFill>
                <a:latin typeface="黑体" panose="02010609060101010101" pitchFamily="49" charset="-122"/>
                <a:ea typeface="黑体" panose="02010609060101010101" pitchFamily="49" charset="-122"/>
              </a:rPr>
              <a:t>最短路径:</a:t>
            </a:r>
            <a:r>
              <a:rPr lang="zh-CN" altLang="en-US" sz="2800" b="0" i="0" dirty="0">
                <a:solidFill>
                  <a:srgbClr val="080808"/>
                </a:solidFill>
                <a:latin typeface="黑体" panose="02010609060101010101" pitchFamily="49" charset="-122"/>
                <a:ea typeface="黑体" panose="02010609060101010101" pitchFamily="49" charset="-122"/>
              </a:rPr>
              <a:t>(带权)路径长度(值)最小的那条路径</a:t>
            </a:r>
          </a:p>
          <a:p>
            <a:pPr eaLnBrk="1" hangingPunct="1">
              <a:lnSpc>
                <a:spcPct val="150000"/>
              </a:lnSpc>
              <a:buFont typeface="Arial" pitchFamily="34" charset="0"/>
              <a:buNone/>
            </a:pPr>
            <a:r>
              <a:rPr lang="zh-CN" altLang="en-US" sz="2800" b="0" i="0" dirty="0">
                <a:solidFill>
                  <a:srgbClr val="0000FF"/>
                </a:solidFill>
                <a:latin typeface="黑体" panose="02010609060101010101" pitchFamily="49" charset="-122"/>
                <a:ea typeface="黑体" panose="02010609060101010101" pitchFamily="49" charset="-122"/>
              </a:rPr>
              <a:t>最短路径长度或最短距离:</a:t>
            </a:r>
            <a:r>
              <a:rPr lang="zh-CN" altLang="en-US" sz="2800" b="0" i="0" dirty="0">
                <a:solidFill>
                  <a:srgbClr val="080808"/>
                </a:solidFill>
                <a:latin typeface="黑体" panose="02010609060101010101" pitchFamily="49" charset="-122"/>
                <a:ea typeface="黑体" panose="02010609060101010101" pitchFamily="49" charset="-122"/>
                <a:sym typeface="Arial" pitchFamily="34" charset="0"/>
              </a:rPr>
              <a:t>最短路径长度 </a:t>
            </a:r>
          </a:p>
        </p:txBody>
      </p:sp>
      <p:sp>
        <p:nvSpPr>
          <p:cNvPr id="9" name="Text Box 4"/>
          <p:cNvSpPr txBox="1">
            <a:spLocks noChangeArrowheads="1"/>
          </p:cNvSpPr>
          <p:nvPr/>
        </p:nvSpPr>
        <p:spPr bwMode="auto">
          <a:xfrm>
            <a:off x="467544" y="26064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基本概念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linds(horizontal)">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blinds(horizontal)">
                                      <p:cBhvr>
                                        <p:cTn id="12"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ldLvl="0" autoUpdateAnimBg="0"/>
      <p:bldP spid="89095"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30</a:t>
            </a:fld>
            <a:endParaRPr lang="en-US" altLang="zh-CN"/>
          </a:p>
        </p:txBody>
      </p:sp>
      <p:sp>
        <p:nvSpPr>
          <p:cNvPr id="8" name="Text Box 4"/>
          <p:cNvSpPr txBox="1">
            <a:spLocks noChangeArrowheads="1"/>
          </p:cNvSpPr>
          <p:nvPr/>
        </p:nvSpPr>
        <p:spPr bwMode="auto">
          <a:xfrm>
            <a:off x="381000" y="193303"/>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算法实现</a:t>
            </a:r>
          </a:p>
        </p:txBody>
      </p:sp>
      <p:sp>
        <p:nvSpPr>
          <p:cNvPr id="110" name="文本框 109">
            <a:extLst>
              <a:ext uri="{FF2B5EF4-FFF2-40B4-BE49-F238E27FC236}">
                <a16:creationId xmlns:a16="http://schemas.microsoft.com/office/drawing/2014/main" id="{9F4EA650-BB5D-441E-ACEA-855A2E94C72F}"/>
              </a:ext>
            </a:extLst>
          </p:cNvPr>
          <p:cNvSpPr txBox="1"/>
          <p:nvPr/>
        </p:nvSpPr>
        <p:spPr>
          <a:xfrm>
            <a:off x="576505" y="1490338"/>
            <a:ext cx="7668344" cy="350865"/>
          </a:xfrm>
          <a:prstGeom prst="rect">
            <a:avLst/>
          </a:prstGeom>
          <a:noFill/>
        </p:spPr>
        <p:txBody>
          <a:bodyPr wrap="square">
            <a:spAutoFit/>
          </a:bodyPr>
          <a:lstStyle/>
          <a:p>
            <a:pPr eaLnBrk="1" hangingPunct="1">
              <a:lnSpc>
                <a:spcPct val="60000"/>
              </a:lnSpc>
              <a:spcBef>
                <a:spcPct val="50000"/>
              </a:spcBef>
              <a:buFontTx/>
              <a:buNone/>
            </a:pPr>
            <a:r>
              <a:rPr lang="en-US" altLang="zh-CN" sz="2800" b="0" i="0" dirty="0">
                <a:latin typeface="黑体" pitchFamily="49" charset="-122"/>
                <a:ea typeface="黑体" pitchFamily="49" charset="-122"/>
              </a:rPr>
              <a:t>D</a:t>
            </a:r>
            <a:r>
              <a:rPr lang="en-US" altLang="zh-CN" sz="2800" b="0" i="0" baseline="30000" dirty="0">
                <a:latin typeface="黑体" pitchFamily="49" charset="-122"/>
                <a:ea typeface="黑体" pitchFamily="49" charset="-122"/>
              </a:rPr>
              <a:t>-1</a:t>
            </a:r>
            <a:r>
              <a:rPr lang="en-US" altLang="zh-CN" sz="2800" b="0" i="0" dirty="0">
                <a:latin typeface="黑体" pitchFamily="49" charset="-122"/>
                <a:ea typeface="黑体" pitchFamily="49" charset="-122"/>
              </a:rPr>
              <a:t>[</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a:t>
            </a:r>
            <a:r>
              <a:rPr lang="en-US" altLang="zh-CN" sz="2800" b="0" i="0" dirty="0" err="1">
                <a:latin typeface="黑体" pitchFamily="49" charset="-122"/>
                <a:ea typeface="黑体" pitchFamily="49" charset="-122"/>
              </a:rPr>
              <a:t>AdjMatrix</a:t>
            </a:r>
            <a:r>
              <a:rPr lang="en-US" altLang="zh-CN" sz="2800" b="0" i="0" dirty="0">
                <a:latin typeface="黑体" pitchFamily="49" charset="-122"/>
                <a:ea typeface="黑体" pitchFamily="49" charset="-122"/>
              </a:rPr>
              <a:t>[</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a:t>
            </a:r>
            <a:r>
              <a:rPr lang="zh-CN" altLang="en-US" sz="2800" b="0" i="0" dirty="0">
                <a:latin typeface="黑体" pitchFamily="49" charset="-122"/>
                <a:ea typeface="黑体" pitchFamily="49" charset="-122"/>
              </a:rPr>
              <a:t>或权值）</a:t>
            </a:r>
            <a:endParaRPr lang="en-US" altLang="zh-CN" sz="2800" b="0" i="0" dirty="0">
              <a:latin typeface="黑体" pitchFamily="49" charset="-122"/>
              <a:ea typeface="黑体" pitchFamily="49" charset="-122"/>
            </a:endParaRPr>
          </a:p>
        </p:txBody>
      </p:sp>
      <p:sp>
        <p:nvSpPr>
          <p:cNvPr id="111" name="文本框 110">
            <a:extLst>
              <a:ext uri="{FF2B5EF4-FFF2-40B4-BE49-F238E27FC236}">
                <a16:creationId xmlns:a16="http://schemas.microsoft.com/office/drawing/2014/main" id="{48252905-27CE-4305-BD38-07C34F303463}"/>
              </a:ext>
            </a:extLst>
          </p:cNvPr>
          <p:cNvSpPr txBox="1"/>
          <p:nvPr/>
        </p:nvSpPr>
        <p:spPr>
          <a:xfrm>
            <a:off x="441" y="2451547"/>
            <a:ext cx="9361040" cy="3668697"/>
          </a:xfrm>
          <a:prstGeom prst="rect">
            <a:avLst/>
          </a:prstGeom>
          <a:noFill/>
        </p:spPr>
        <p:txBody>
          <a:bodyPr wrap="square">
            <a:spAutoFit/>
          </a:bodyPr>
          <a:lstStyle/>
          <a:p>
            <a:pPr eaLnBrk="1" hangingPunct="1">
              <a:lnSpc>
                <a:spcPct val="60000"/>
              </a:lnSpc>
              <a:spcBef>
                <a:spcPct val="50000"/>
              </a:spcBef>
              <a:buFontTx/>
              <a:buNone/>
            </a:pPr>
            <a:r>
              <a:rPr lang="en-US" altLang="zh-CN" sz="2800" b="1" i="0" dirty="0">
                <a:latin typeface="黑体" pitchFamily="49" charset="-122"/>
                <a:ea typeface="黑体" pitchFamily="49" charset="-122"/>
              </a:rPr>
              <a:t>   </a:t>
            </a:r>
            <a:r>
              <a:rPr lang="en-US" altLang="zh-CN" sz="2800" b="0" i="0" dirty="0">
                <a:latin typeface="黑体" pitchFamily="49" charset="-122"/>
                <a:ea typeface="黑体" pitchFamily="49" charset="-122"/>
              </a:rPr>
              <a:t>for(k=0; k&lt;n; k++) //</a:t>
            </a:r>
            <a:r>
              <a:rPr lang="zh-CN" altLang="en-US" sz="2800" b="0" i="0" dirty="0">
                <a:latin typeface="黑体" pitchFamily="49" charset="-122"/>
                <a:ea typeface="黑体" pitchFamily="49" charset="-122"/>
              </a:rPr>
              <a:t>通过</a:t>
            </a:r>
            <a:r>
              <a:rPr lang="en-US" altLang="zh-CN" sz="2800" b="0" i="0" dirty="0">
                <a:latin typeface="黑体" pitchFamily="49" charset="-122"/>
                <a:ea typeface="黑体" pitchFamily="49" charset="-122"/>
              </a:rPr>
              <a:t>k</a:t>
            </a:r>
            <a:r>
              <a:rPr lang="zh-CN" altLang="en-US" sz="2800" b="0" i="0" dirty="0">
                <a:latin typeface="黑体" pitchFamily="49" charset="-122"/>
                <a:ea typeface="黑体" pitchFamily="49" charset="-122"/>
              </a:rPr>
              <a:t>点</a:t>
            </a:r>
            <a:endParaRPr lang="en-US" altLang="zh-CN" sz="2800" b="0" i="0" dirty="0">
              <a:latin typeface="黑体" pitchFamily="49" charset="-122"/>
              <a:ea typeface="黑体" pitchFamily="49" charset="-122"/>
            </a:endParaRPr>
          </a:p>
          <a:p>
            <a:pPr eaLnBrk="1" hangingPunct="1">
              <a:lnSpc>
                <a:spcPct val="60000"/>
              </a:lnSpc>
              <a:spcBef>
                <a:spcPct val="50000"/>
              </a:spcBef>
              <a:buFontTx/>
              <a:buNone/>
            </a:pPr>
            <a:r>
              <a:rPr lang="en-US" altLang="zh-CN" sz="2800" b="0" i="0" dirty="0">
                <a:latin typeface="黑体" pitchFamily="49" charset="-122"/>
                <a:ea typeface="黑体" pitchFamily="49" charset="-122"/>
              </a:rPr>
              <a:t>	for(</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=0; </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&lt;n; </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a:t>
            </a:r>
          </a:p>
          <a:p>
            <a:pPr eaLnBrk="1" hangingPunct="1">
              <a:lnSpc>
                <a:spcPct val="60000"/>
              </a:lnSpc>
              <a:spcBef>
                <a:spcPct val="50000"/>
              </a:spcBef>
              <a:buFontTx/>
              <a:buNone/>
            </a:pPr>
            <a:r>
              <a:rPr lang="en-US" altLang="zh-CN" sz="2800" b="0" i="0" dirty="0">
                <a:latin typeface="黑体" pitchFamily="49" charset="-122"/>
                <a:ea typeface="黑体" pitchFamily="49" charset="-122"/>
              </a:rPr>
              <a:t>	  for(j=0; j&lt;n; </a:t>
            </a:r>
            <a:r>
              <a:rPr lang="en-US" altLang="zh-CN" sz="2800" b="0" i="0" dirty="0" err="1">
                <a:latin typeface="黑体" pitchFamily="49" charset="-122"/>
                <a:ea typeface="黑体" pitchFamily="49" charset="-122"/>
              </a:rPr>
              <a:t>j++</a:t>
            </a:r>
            <a:r>
              <a:rPr lang="en-US" altLang="zh-CN" sz="2800" b="0" i="0" dirty="0">
                <a:latin typeface="黑体" pitchFamily="49" charset="-122"/>
                <a:ea typeface="黑体" pitchFamily="49" charset="-122"/>
              </a:rPr>
              <a:t>)</a:t>
            </a:r>
          </a:p>
          <a:p>
            <a:pPr eaLnBrk="1" hangingPunct="1">
              <a:lnSpc>
                <a:spcPct val="60000"/>
              </a:lnSpc>
              <a:spcBef>
                <a:spcPct val="50000"/>
              </a:spcBef>
              <a:buFontTx/>
              <a:buNone/>
            </a:pPr>
            <a:r>
              <a:rPr lang="en-US" altLang="zh-CN" sz="2800" b="0" i="0" dirty="0">
                <a:latin typeface="黑体" pitchFamily="49" charset="-122"/>
                <a:ea typeface="黑体" pitchFamily="49" charset="-122"/>
              </a:rPr>
              <a:t>           if(D[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&gt;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][k]+D[k][j])</a:t>
            </a:r>
          </a:p>
          <a:p>
            <a:pPr eaLnBrk="1" hangingPunct="1">
              <a:lnSpc>
                <a:spcPct val="60000"/>
              </a:lnSpc>
              <a:spcBef>
                <a:spcPct val="50000"/>
              </a:spcBef>
              <a:buFontTx/>
              <a:buNone/>
            </a:pPr>
            <a:r>
              <a:rPr lang="en-US" altLang="zh-CN" sz="2800" b="0" i="0" dirty="0">
                <a:latin typeface="黑体" pitchFamily="49" charset="-122"/>
                <a:ea typeface="黑体" pitchFamily="49" charset="-122"/>
              </a:rPr>
              <a:t>           {</a:t>
            </a:r>
          </a:p>
          <a:p>
            <a:pPr eaLnBrk="1" hangingPunct="1">
              <a:lnSpc>
                <a:spcPct val="60000"/>
              </a:lnSpc>
              <a:spcBef>
                <a:spcPct val="50000"/>
              </a:spcBef>
              <a:buFontTx/>
              <a:buNone/>
            </a:pPr>
            <a:r>
              <a:rPr lang="en-US" altLang="zh-CN" sz="2800" b="0" i="0" dirty="0">
                <a:latin typeface="黑体" pitchFamily="49" charset="-122"/>
                <a:ea typeface="黑体" pitchFamily="49" charset="-122"/>
              </a:rPr>
              <a:t>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][k]+D[k][j];</a:t>
            </a:r>
          </a:p>
          <a:p>
            <a:pPr eaLnBrk="1" hangingPunct="1">
              <a:lnSpc>
                <a:spcPct val="60000"/>
              </a:lnSpc>
              <a:spcBef>
                <a:spcPct val="50000"/>
              </a:spcBef>
              <a:buFontTx/>
              <a:buNone/>
            </a:pPr>
            <a:r>
              <a:rPr lang="en-US" altLang="zh-CN" sz="2800" b="0" i="0" dirty="0">
                <a:latin typeface="黑体" pitchFamily="49" charset="-122"/>
                <a:ea typeface="黑体" pitchFamily="49" charset="-122"/>
              </a:rPr>
              <a:t>               path[</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path[</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][k]+path[k][j];</a:t>
            </a:r>
          </a:p>
          <a:p>
            <a:pPr eaLnBrk="1" hangingPunct="1">
              <a:lnSpc>
                <a:spcPct val="60000"/>
              </a:lnSpc>
              <a:spcBef>
                <a:spcPct val="50000"/>
              </a:spcBef>
              <a:buFontTx/>
              <a:buNone/>
            </a:pPr>
            <a:r>
              <a:rPr lang="en-US" altLang="zh-CN" sz="2800" b="0" i="0" dirty="0">
                <a:latin typeface="黑体" pitchFamily="49" charset="-122"/>
                <a:ea typeface="黑体" pitchFamily="49" charset="-122"/>
              </a:rPr>
              <a:t>            }</a:t>
            </a:r>
          </a:p>
        </p:txBody>
      </p:sp>
      <p:sp>
        <p:nvSpPr>
          <p:cNvPr id="24614" name="思想气泡: 云 24613">
            <a:extLst>
              <a:ext uri="{FF2B5EF4-FFF2-40B4-BE49-F238E27FC236}">
                <a16:creationId xmlns:a16="http://schemas.microsoft.com/office/drawing/2014/main" id="{350F8E17-3BE4-41BB-83F7-3D65F10089D1}"/>
              </a:ext>
            </a:extLst>
          </p:cNvPr>
          <p:cNvSpPr/>
          <p:nvPr/>
        </p:nvSpPr>
        <p:spPr bwMode="auto">
          <a:xfrm>
            <a:off x="5940152" y="1869985"/>
            <a:ext cx="3024336" cy="1452384"/>
          </a:xfrm>
          <a:prstGeom prst="cloudCallout">
            <a:avLst>
              <a:gd name="adj1" fmla="val -7117"/>
              <a:gd name="adj2" fmla="val 18041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注意去掉重复顶点</a:t>
            </a:r>
            <a:r>
              <a:rPr lang="en-US" altLang="zh-CN" sz="2800" i="0" dirty="0"/>
              <a:t>k</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3878405"/>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31</a:t>
            </a:fld>
            <a:endParaRPr lang="en-US" altLang="zh-CN"/>
          </a:p>
        </p:txBody>
      </p:sp>
      <p:sp>
        <p:nvSpPr>
          <p:cNvPr id="8" name="Text Box 4"/>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779912" y="1792587"/>
                <a:ext cx="4968552" cy="1231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a:latin typeface="Cambria Math" panose="02040503050406030204" pitchFamily="18" charset="0"/>
                          <a:ea typeface="+mn-ea"/>
                        </a:rPr>
                        <m:t>D</m:t>
                      </m:r>
                      <m:r>
                        <m:rPr>
                          <m:nor/>
                        </m:rPr>
                        <a:rPr lang="en-US" altLang="zh-CN" sz="2800" b="0" i="0" baseline="30000" dirty="0">
                          <a:latin typeface="+mn-ea"/>
                          <a:ea typeface="+mn-ea"/>
                        </a:rPr>
                        <m:t>−1</m:t>
                      </m:r>
                      <m:r>
                        <a:rPr lang="en-US" altLang="zh-CN" sz="2800" b="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a:latin typeface="Cambria Math" panose="02040503050406030204" pitchFamily="18" charset="0"/>
                                    <a:ea typeface="+mn-ea"/>
                                  </a:rPr>
                                  <m:t>∞</m:t>
                                </m:r>
                              </m:e>
                              <m:e>
                                <m:r>
                                  <a:rPr lang="en-US" altLang="zh-CN" sz="2800" b="0" i="1" smtClean="0">
                                    <a:latin typeface="Cambria Math" panose="02040503050406030204" pitchFamily="18" charset="0"/>
                                    <a:ea typeface="+mn-ea"/>
                                  </a:rPr>
                                  <m:t>4</m:t>
                                </m:r>
                              </m:e>
                              <m:e>
                                <m:r>
                                  <a:rPr lang="en-US" altLang="zh-CN" sz="2800" b="0" i="1" smtClean="0">
                                    <a:latin typeface="Cambria Math" panose="02040503050406030204" pitchFamily="18" charset="0"/>
                                    <a:ea typeface="+mn-ea"/>
                                  </a:rPr>
                                  <m:t>11</m:t>
                                </m:r>
                              </m:e>
                            </m:mr>
                            <m:mr>
                              <m:e>
                                <m:r>
                                  <a:rPr lang="en-US" altLang="zh-CN" sz="2800" b="0" i="1" smtClean="0">
                                    <a:latin typeface="Cambria Math" panose="02040503050406030204" pitchFamily="18" charset="0"/>
                                    <a:ea typeface="+mn-ea"/>
                                  </a:rPr>
                                  <m:t>6</m:t>
                                </m:r>
                              </m:e>
                              <m:e>
                                <m:r>
                                  <a:rPr lang="en-US" altLang="zh-CN" sz="2800" b="0">
                                    <a:latin typeface="Cambria Math" panose="02040503050406030204" pitchFamily="18" charset="0"/>
                                    <a:ea typeface="+mn-ea"/>
                                  </a:rPr>
                                  <m:t>∞</m:t>
                                </m:r>
                              </m:e>
                              <m:e>
                                <m:r>
                                  <a:rPr lang="en-US" altLang="zh-CN" sz="2800" b="0" i="1" smtClean="0">
                                    <a:latin typeface="Cambria Math" panose="02040503050406030204" pitchFamily="18" charset="0"/>
                                    <a:ea typeface="+mn-ea"/>
                                  </a:rPr>
                                  <m:t>2</m:t>
                                </m:r>
                              </m:e>
                            </m:mr>
                            <m:mr>
                              <m:e>
                                <m:r>
                                  <a:rPr lang="en-US" altLang="zh-CN" sz="2800" b="0" i="1" smtClean="0">
                                    <a:latin typeface="Cambria Math" panose="02040503050406030204" pitchFamily="18" charset="0"/>
                                    <a:ea typeface="+mn-ea"/>
                                  </a:rPr>
                                  <m:t>3</m:t>
                                </m:r>
                              </m:e>
                              <m:e>
                                <m:r>
                                  <a:rPr lang="en-US" altLang="zh-CN" sz="2800" b="0" i="1" smtClean="0">
                                    <a:latin typeface="Cambria Math" panose="02040503050406030204" pitchFamily="18" charset="0"/>
                                    <a:ea typeface="+mn-ea"/>
                                  </a:rPr>
                                  <m:t>∞</m:t>
                                </m:r>
                              </m:e>
                              <m:e>
                                <m:r>
                                  <a:rPr lang="en-US" altLang="zh-CN" sz="2800" b="0">
                                    <a:latin typeface="Cambria Math" panose="02040503050406030204" pitchFamily="18" charset="0"/>
                                    <a:ea typeface="+mn-ea"/>
                                  </a:rPr>
                                  <m:t>∞</m:t>
                                </m:r>
                              </m:e>
                            </m:mr>
                          </m:m>
                        </m:e>
                      </m:d>
                    </m:oMath>
                  </m:oMathPara>
                </a14:m>
                <a:endParaRPr lang="zh-CN" altLang="en-US" sz="2800" b="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779912" y="1792587"/>
                <a:ext cx="4968552" cy="1231747"/>
              </a:xfrm>
              <a:prstGeom prst="rect">
                <a:avLst/>
              </a:prstGeom>
              <a:blipFill>
                <a:blip r:embed="rId2"/>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EE23381F-7012-4066-92CD-A734DC305514}"/>
              </a:ext>
            </a:extLst>
          </p:cNvPr>
          <p:cNvGrpSpPr/>
          <p:nvPr/>
        </p:nvGrpSpPr>
        <p:grpSpPr>
          <a:xfrm>
            <a:off x="827584" y="1628800"/>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2CB862C-0134-4929-931F-D6819DA92BED}"/>
                  </a:ext>
                </a:extLst>
              </p:cNvPr>
              <p:cNvSpPr txBox="1"/>
              <p:nvPr/>
            </p:nvSpPr>
            <p:spPr>
              <a:xfrm>
                <a:off x="3871341" y="3674205"/>
                <a:ext cx="4968552" cy="1240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a:rPr lang="en-US" altLang="zh-CN" sz="2800" b="0" i="0" smtClean="0">
                                    <a:latin typeface="Cambria Math" panose="02040503050406030204" pitchFamily="18" charset="0"/>
                                    <a:ea typeface="+mn-ea"/>
                                  </a:rPr>
                                  <m:t>""</m:t>
                                </m:r>
                              </m:e>
                              <m:e>
                                <m:r>
                                  <a:rPr lang="en-US" altLang="zh-CN" sz="2800" b="0" i="0" smtClean="0">
                                    <a:latin typeface="Cambria Math" panose="02040503050406030204" pitchFamily="18" charset="0"/>
                                    <a:ea typeface="+mn-ea"/>
                                  </a:rPr>
                                  <m:t>""</m:t>
                                </m:r>
                              </m:e>
                            </m:mr>
                          </m:m>
                        </m:e>
                      </m:d>
                    </m:oMath>
                  </m:oMathPara>
                </a14:m>
                <a:endParaRPr lang="zh-CN" altLang="en-US" sz="2800" b="0" i="0" dirty="0">
                  <a:latin typeface="+mn-ea"/>
                  <a:ea typeface="+mn-ea"/>
                </a:endParaRPr>
              </a:p>
            </p:txBody>
          </p:sp>
        </mc:Choice>
        <mc:Fallback xmlns="">
          <p:sp>
            <p:nvSpPr>
              <p:cNvPr id="20" name="文本框 19">
                <a:extLst>
                  <a:ext uri="{FF2B5EF4-FFF2-40B4-BE49-F238E27FC236}">
                    <a16:creationId xmlns:a16="http://schemas.microsoft.com/office/drawing/2014/main" id="{62CB862C-0134-4929-931F-D6819DA92BED}"/>
                  </a:ext>
                </a:extLst>
              </p:cNvPr>
              <p:cNvSpPr txBox="1">
                <a:spLocks noRot="1" noChangeAspect="1" noMove="1" noResize="1" noEditPoints="1" noAdjustHandles="1" noChangeArrowheads="1" noChangeShapeType="1" noTextEdit="1"/>
              </p:cNvSpPr>
              <p:nvPr/>
            </p:nvSpPr>
            <p:spPr>
              <a:xfrm>
                <a:off x="3871341" y="3674205"/>
                <a:ext cx="4968552" cy="1240468"/>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140E5EF-B467-4C88-8405-32CD775FE60D}"/>
              </a:ext>
            </a:extLst>
          </p:cNvPr>
          <p:cNvSpPr txBox="1"/>
          <p:nvPr/>
        </p:nvSpPr>
        <p:spPr>
          <a:xfrm>
            <a:off x="718592" y="5292815"/>
            <a:ext cx="8029872" cy="523220"/>
          </a:xfrm>
          <a:prstGeom prst="rect">
            <a:avLst/>
          </a:prstGeom>
          <a:noFill/>
        </p:spPr>
        <p:txBody>
          <a:bodyPr wrap="square" rtlCol="0">
            <a:spAutoFit/>
          </a:bodyPr>
          <a:lstStyle/>
          <a:p>
            <a:r>
              <a:rPr lang="en-US" altLang="zh-CN" sz="2800" b="0" i="0" dirty="0">
                <a:latin typeface="+mn-ea"/>
                <a:ea typeface="+mn-ea"/>
              </a:rPr>
              <a:t>path</a:t>
            </a:r>
            <a:r>
              <a:rPr lang="zh-CN" altLang="en-US" sz="2800" b="0" i="0" dirty="0">
                <a:latin typeface="+mn-ea"/>
                <a:ea typeface="+mn-ea"/>
              </a:rPr>
              <a:t>记录两点之间的路径。</a:t>
            </a:r>
            <a:r>
              <a:rPr lang="en-US" altLang="zh-CN" sz="2800" b="0" i="0" dirty="0">
                <a:latin typeface="+mn-ea"/>
                <a:ea typeface="+mn-ea"/>
              </a:rPr>
              <a:t>D</a:t>
            </a:r>
            <a:r>
              <a:rPr lang="en-US" altLang="zh-CN" sz="2800" b="0" i="0" baseline="30000" dirty="0">
                <a:latin typeface="+mn-ea"/>
                <a:ea typeface="+mn-ea"/>
              </a:rPr>
              <a:t>-1</a:t>
            </a:r>
            <a:r>
              <a:rPr lang="zh-CN" altLang="en-US" sz="2800" b="0" i="0" dirty="0">
                <a:latin typeface="+mn-ea"/>
                <a:ea typeface="+mn-ea"/>
              </a:rPr>
              <a:t>即网的邻接矩阵。</a:t>
            </a:r>
          </a:p>
        </p:txBody>
      </p:sp>
    </p:spTree>
    <p:extLst>
      <p:ext uri="{BB962C8B-B14F-4D97-AF65-F5344CB8AC3E}">
        <p14:creationId xmlns:p14="http://schemas.microsoft.com/office/powerpoint/2010/main" val="1552738821"/>
      </p:ext>
    </p:extLst>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32</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394613"/>
              </a:xfrm>
              <a:prstGeom prst="rect">
                <a:avLst/>
              </a:prstGeom>
              <a:noFill/>
            </p:spPr>
            <p:txBody>
              <a:bodyPr wrap="square"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a:latin typeface="Cambria Math" panose="02040503050406030204" pitchFamily="18" charset="0"/>
                                </a:rPr>
                                <m:t>∞</m:t>
                              </m:r>
                            </m:e>
                            <m:e>
                              <m:r>
                                <a:rPr lang="en-US" altLang="zh-CN" sz="3200" b="1" i="1" smtClean="0">
                                  <a:latin typeface="Cambria Math" panose="02040503050406030204" pitchFamily="18" charset="0"/>
                                </a:rPr>
                                <m:t>𝟒</m:t>
                              </m:r>
                            </m:e>
                            <m:e>
                              <m:r>
                                <a:rPr lang="en-US" altLang="zh-CN" sz="3200" b="1" i="1" smtClean="0">
                                  <a:latin typeface="Cambria Math" panose="02040503050406030204" pitchFamily="18" charset="0"/>
                                </a:rPr>
                                <m:t>𝟏𝟏</m:t>
                              </m:r>
                            </m:e>
                          </m:mr>
                          <m:mr>
                            <m:e>
                              <m:r>
                                <a:rPr lang="en-US" altLang="zh-CN" sz="3200" b="1" i="1" smtClean="0">
                                  <a:latin typeface="Cambria Math" panose="02040503050406030204" pitchFamily="18" charset="0"/>
                                </a:rPr>
                                <m:t>𝟔</m:t>
                              </m:r>
                            </m:e>
                            <m:e>
                              <m:r>
                                <a:rPr lang="en-US" altLang="zh-CN" sz="3200">
                                  <a:latin typeface="Cambria Math" panose="02040503050406030204" pitchFamily="18" charset="0"/>
                                </a:rPr>
                                <m:t>∞</m:t>
                              </m:r>
                            </m:e>
                            <m:e>
                              <m:r>
                                <a:rPr lang="en-US" altLang="zh-CN" sz="3200" b="1" i="1" smtClean="0">
                                  <a:latin typeface="Cambria Math" panose="02040503050406030204" pitchFamily="18" charset="0"/>
                                </a:rPr>
                                <m:t>𝟐</m:t>
                              </m:r>
                            </m:e>
                          </m:mr>
                          <m:mr>
                            <m:e>
                              <m:r>
                                <a:rPr lang="en-US" altLang="zh-CN" sz="3200" b="1" i="1" smtClean="0">
                                  <a:latin typeface="Cambria Math" panose="02040503050406030204" pitchFamily="18" charset="0"/>
                                </a:rPr>
                                <m:t>𝟑</m:t>
                              </m:r>
                            </m:e>
                            <m:e>
                              <m:r>
                                <a:rPr lang="en-US" altLang="zh-CN" sz="3200" i="1" smtClean="0">
                                  <a:latin typeface="Cambria Math" panose="02040503050406030204" pitchFamily="18" charset="0"/>
                                </a:rPr>
                                <m:t>∞</m:t>
                              </m:r>
                            </m:e>
                            <m:e>
                              <m:r>
                                <a:rPr lang="en-US" altLang="zh-CN" sz="3200">
                                  <a:latin typeface="Cambria Math" panose="02040503050406030204" pitchFamily="18" charset="0"/>
                                </a:rPr>
                                <m:t>∞</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3"/>
                                  <m:mcJc m:val="center"/>
                                </m:mcPr>
                              </m:mc>
                            </m:mcs>
                            <m:ctrlPr>
                              <a:rPr lang="en-US" altLang="zh-CN" sz="3200" i="1">
                                <a:latin typeface="Cambria Math" panose="02040503050406030204" pitchFamily="18" charset="0"/>
                              </a:rPr>
                            </m:ctrlPr>
                          </m:mPr>
                          <m:mr>
                            <m:e>
                              <m:r>
                                <a:rPr lang="en-US" altLang="zh-CN" sz="3200">
                                  <a:latin typeface="Cambria Math" panose="02040503050406030204" pitchFamily="18" charset="0"/>
                                </a:rPr>
                                <m:t>∞</m:t>
                              </m:r>
                            </m:e>
                            <m:e>
                              <m:r>
                                <a:rPr lang="en-US" altLang="zh-CN" sz="3200">
                                  <a:latin typeface="Cambria Math" panose="02040503050406030204" pitchFamily="18" charset="0"/>
                                </a:rPr>
                                <m:t>𝟒</m:t>
                              </m:r>
                            </m:e>
                            <m:e>
                              <m:r>
                                <a:rPr lang="en-US" altLang="zh-CN" sz="3200">
                                  <a:latin typeface="Cambria Math" panose="02040503050406030204" pitchFamily="18" charset="0"/>
                                </a:rPr>
                                <m:t>𝟏𝟏</m:t>
                              </m:r>
                            </m:e>
                          </m:mr>
                          <m:mr>
                            <m:e>
                              <m:r>
                                <a:rPr lang="en-US" altLang="zh-CN" sz="3200">
                                  <a:latin typeface="Cambria Math" panose="02040503050406030204" pitchFamily="18" charset="0"/>
                                </a:rPr>
                                <m:t>𝟔</m:t>
                              </m:r>
                            </m:e>
                            <m:e>
                              <m:r>
                                <a:rPr lang="en-US" altLang="zh-CN" sz="3200">
                                  <a:latin typeface="Cambria Math" panose="02040503050406030204" pitchFamily="18" charset="0"/>
                                </a:rPr>
                                <m:t>∞</m:t>
                              </m:r>
                            </m:e>
                            <m:e>
                              <m:r>
                                <a:rPr lang="en-US" altLang="zh-CN" sz="3200">
                                  <a:latin typeface="Cambria Math" panose="02040503050406030204" pitchFamily="18" charset="0"/>
                                </a:rPr>
                                <m:t>𝟐</m:t>
                              </m:r>
                            </m:e>
                          </m:mr>
                          <m:mr>
                            <m:e>
                              <m:r>
                                <a:rPr lang="en-US" altLang="zh-CN" sz="3200">
                                  <a:latin typeface="Cambria Math" panose="02040503050406030204" pitchFamily="18" charset="0"/>
                                </a:rPr>
                                <m:t>𝟑</m:t>
                              </m:r>
                            </m:e>
                            <m:e>
                              <m:r>
                                <a:rPr lang="en-US" altLang="zh-CN" sz="3200">
                                  <a:latin typeface="Cambria Math" panose="02040503050406030204" pitchFamily="18" charset="0"/>
                                </a:rPr>
                                <m:t>∞</m:t>
                              </m:r>
                            </m:e>
                            <m:e>
                              <m:r>
                                <a:rPr lang="en-US" altLang="zh-CN" sz="3200">
                                  <a:latin typeface="Cambria Math" panose="02040503050406030204" pitchFamily="18" charset="0"/>
                                </a:rPr>
                                <m:t>∞</m:t>
                              </m:r>
                            </m:e>
                          </m:mr>
                        </m:m>
                      </m:e>
                    </m:d>
                  </m:oMath>
                </a14:m>
                <a:endParaRPr lang="zh-CN" altLang="en-US" sz="3200" dirty="0"/>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394613"/>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a:latin typeface="Cambria Math" panose="02040503050406030204" pitchFamily="18" charset="0"/>
                        </a:rPr>
                        <m:t>D</m:t>
                      </m:r>
                      <m:r>
                        <a:rPr lang="en-US" altLang="zh-CN" sz="2800" baseline="30000" smtClean="0">
                          <a:latin typeface="Cambria Math" panose="02040503050406030204" pitchFamily="18" charset="0"/>
                        </a:rPr>
                        <m:t>0</m:t>
                      </m:r>
                      <m:r>
                        <a:rPr lang="en-US" altLang="zh-CN" sz="280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3"/>
                                    <m:mcJc m:val="center"/>
                                  </m:mcPr>
                                </m:mc>
                              </m:mcs>
                              <m:ctrlPr>
                                <a:rPr lang="en-US" altLang="zh-CN" sz="2800" i="1" smtClean="0">
                                  <a:latin typeface="Cambria Math" panose="02040503050406030204" pitchFamily="18" charset="0"/>
                                </a:rPr>
                              </m:ctrlPr>
                            </m:mPr>
                            <m:mr>
                              <m:e>
                                <m:r>
                                  <a:rPr lang="en-US" altLang="zh-CN" sz="2800">
                                    <a:latin typeface="Cambria Math" panose="02040503050406030204" pitchFamily="18" charset="0"/>
                                  </a:rPr>
                                  <m:t>∞</m:t>
                                </m:r>
                              </m:e>
                              <m:e>
                                <m:r>
                                  <a:rPr lang="en-US" altLang="zh-CN" sz="2800" b="1" i="1" smtClean="0">
                                    <a:latin typeface="Cambria Math" panose="02040503050406030204" pitchFamily="18" charset="0"/>
                                  </a:rPr>
                                  <m:t>𝟒</m:t>
                                </m:r>
                              </m:e>
                              <m:e>
                                <m:r>
                                  <a:rPr lang="en-US" altLang="zh-CN" sz="2800" b="1" i="1" smtClean="0">
                                    <a:latin typeface="Cambria Math" panose="02040503050406030204" pitchFamily="18" charset="0"/>
                                  </a:rPr>
                                  <m:t>𝟏𝟏</m:t>
                                </m:r>
                              </m:e>
                            </m:mr>
                            <m:mr>
                              <m:e/>
                              <m:e/>
                              <m:e/>
                            </m:mr>
                            <m:mr>
                              <m:e/>
                              <m:e/>
                              <m:e/>
                            </m:mr>
                          </m:m>
                        </m:e>
                      </m:d>
                    </m:oMath>
                  </m:oMathPara>
                </a14:m>
                <a:endParaRPr lang="zh-CN" altLang="en-US" sz="2800" dirty="0"/>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30816" y="3795346"/>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𝒃𝒄</m:t>
                                </m:r>
                              </m:e>
                            </m:mr>
                            <m:mr>
                              <m:e>
                                <m:r>
                                  <a:rPr lang="en-US" altLang="zh-CN" sz="3200" b="1" i="1" smtClean="0">
                                    <a:latin typeface="Cambria Math" panose="02040503050406030204" pitchFamily="18" charset="0"/>
                                  </a:rPr>
                                  <m:t>𝒄𝒂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m:t>
                                </m:r>
                              </m:e>
                            </m:mr>
                          </m:m>
                        </m:e>
                      </m:d>
                    </m:oMath>
                  </m:oMathPara>
                </a14:m>
                <a:endParaRPr lang="zh-CN" altLang="en-US" sz="3200" dirty="0"/>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30816" y="3795346"/>
                <a:ext cx="4968552" cy="143385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9" y="1301345"/>
            <a:ext cx="7976726"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e/>
                              <m:e/>
                            </m:mr>
                            <m:mr>
                              <m:e/>
                              <m:e/>
                              <m:e/>
                            </m:mr>
                          </m:m>
                        </m:e>
                      </m:d>
                    </m:oMath>
                  </m:oMathPara>
                </a14:m>
                <a:endParaRPr lang="zh-CN" altLang="en-US" sz="3200" dirty="0"/>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433854"/>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052096" y="227487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4" name="TextBox 3">
            <a:extLst>
              <a:ext uri="{FF2B5EF4-FFF2-40B4-BE49-F238E27FC236}">
                <a16:creationId xmlns:a16="http://schemas.microsoft.com/office/drawing/2014/main" id="{ABA2F436-8E31-A082-3743-A1C48BB0248B}"/>
              </a:ext>
            </a:extLst>
          </p:cNvPr>
          <p:cNvSpPr txBox="1"/>
          <p:nvPr/>
        </p:nvSpPr>
        <p:spPr>
          <a:xfrm>
            <a:off x="199109" y="4790207"/>
            <a:ext cx="1924619" cy="523220"/>
          </a:xfrm>
          <a:prstGeom prst="rect">
            <a:avLst/>
          </a:prstGeom>
          <a:noFill/>
        </p:spPr>
        <p:txBody>
          <a:bodyPr wrap="square" rtlCol="0">
            <a:spAutoFit/>
          </a:bodyPr>
          <a:lstStyle/>
          <a:p>
            <a:pPr algn="l"/>
            <a:r>
              <a:rPr lang="en-CN" sz="2800" i="0" dirty="0">
                <a:latin typeface="+mn-ea"/>
                <a:ea typeface="+mn-ea"/>
              </a:rPr>
              <a:t>i=0</a:t>
            </a:r>
            <a:r>
              <a:rPr lang="en-US" sz="2800" i="0" dirty="0">
                <a:latin typeface="+mn-ea"/>
                <a:ea typeface="+mn-ea"/>
              </a:rPr>
              <a:t>,第</a:t>
            </a:r>
            <a:r>
              <a:rPr lang="en-US" altLang="zh-CN" sz="2800" i="0" dirty="0">
                <a:latin typeface="+mn-ea"/>
                <a:ea typeface="+mn-ea"/>
              </a:rPr>
              <a:t>0</a:t>
            </a:r>
            <a:r>
              <a:rPr lang="zh-CN" altLang="en-US" sz="2800" i="0" dirty="0">
                <a:latin typeface="+mn-ea"/>
                <a:ea typeface="+mn-ea"/>
              </a:rPr>
              <a:t>行</a:t>
            </a:r>
            <a:endParaRPr lang="en-CN" sz="2800" i="0" dirty="0">
              <a:latin typeface="+mn-ea"/>
              <a:ea typeface="+mn-ea"/>
            </a:endParaRPr>
          </a:p>
        </p:txBody>
      </p:sp>
      <p:cxnSp>
        <p:nvCxnSpPr>
          <p:cNvPr id="7" name="Straight Connector 6">
            <a:extLst>
              <a:ext uri="{FF2B5EF4-FFF2-40B4-BE49-F238E27FC236}">
                <a16:creationId xmlns:a16="http://schemas.microsoft.com/office/drawing/2014/main" id="{430ADA9E-D532-DC0F-F09B-54216C3EA933}"/>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230239123"/>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33</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394613"/>
              </a:xfrm>
              <a:prstGeom prst="rect">
                <a:avLst/>
              </a:prstGeom>
              <a:noFill/>
            </p:spPr>
            <p:txBody>
              <a:bodyPr wrap="square"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a:latin typeface="Cambria Math" panose="02040503050406030204" pitchFamily="18" charset="0"/>
                                </a:rPr>
                                <m:t>∞</m:t>
                              </m:r>
                            </m:e>
                            <m:e>
                              <m:r>
                                <a:rPr lang="en-US" altLang="zh-CN" sz="3200" b="1" i="1" smtClean="0">
                                  <a:latin typeface="Cambria Math" panose="02040503050406030204" pitchFamily="18" charset="0"/>
                                </a:rPr>
                                <m:t>𝟒</m:t>
                              </m:r>
                            </m:e>
                            <m:e>
                              <m:r>
                                <a:rPr lang="en-US" altLang="zh-CN" sz="3200" b="1" i="1" smtClean="0">
                                  <a:latin typeface="Cambria Math" panose="02040503050406030204" pitchFamily="18" charset="0"/>
                                </a:rPr>
                                <m:t>𝟏𝟏</m:t>
                              </m:r>
                            </m:e>
                          </m:mr>
                          <m:mr>
                            <m:e>
                              <m:r>
                                <a:rPr lang="en-US" altLang="zh-CN" sz="3200" b="1" i="1" smtClean="0">
                                  <a:latin typeface="Cambria Math" panose="02040503050406030204" pitchFamily="18" charset="0"/>
                                </a:rPr>
                                <m:t>𝟔</m:t>
                              </m:r>
                            </m:e>
                            <m:e>
                              <m:r>
                                <a:rPr lang="en-US" altLang="zh-CN" sz="3200">
                                  <a:latin typeface="Cambria Math" panose="02040503050406030204" pitchFamily="18" charset="0"/>
                                </a:rPr>
                                <m:t>∞</m:t>
                              </m:r>
                            </m:e>
                            <m:e>
                              <m:r>
                                <a:rPr lang="en-US" altLang="zh-CN" sz="3200" b="1" i="1" smtClean="0">
                                  <a:latin typeface="Cambria Math" panose="02040503050406030204" pitchFamily="18" charset="0"/>
                                </a:rPr>
                                <m:t>𝟐</m:t>
                              </m:r>
                            </m:e>
                          </m:mr>
                          <m:mr>
                            <m:e>
                              <m:r>
                                <a:rPr lang="en-US" altLang="zh-CN" sz="3200" b="1" i="1" smtClean="0">
                                  <a:latin typeface="Cambria Math" panose="02040503050406030204" pitchFamily="18" charset="0"/>
                                </a:rPr>
                                <m:t>𝟑</m:t>
                              </m:r>
                            </m:e>
                            <m:e>
                              <m:r>
                                <a:rPr lang="en-US" altLang="zh-CN" sz="3200" i="1" smtClean="0">
                                  <a:latin typeface="Cambria Math" panose="02040503050406030204" pitchFamily="18" charset="0"/>
                                </a:rPr>
                                <m:t>∞</m:t>
                              </m:r>
                            </m:e>
                            <m:e>
                              <m:r>
                                <a:rPr lang="en-US" altLang="zh-CN" sz="3200">
                                  <a:latin typeface="Cambria Math" panose="02040503050406030204" pitchFamily="18" charset="0"/>
                                </a:rPr>
                                <m:t>∞</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3"/>
                                  <m:mcJc m:val="center"/>
                                </m:mcPr>
                              </m:mc>
                            </m:mcs>
                            <m:ctrlPr>
                              <a:rPr lang="en-US" altLang="zh-CN" sz="3200" i="1">
                                <a:latin typeface="Cambria Math" panose="02040503050406030204" pitchFamily="18" charset="0"/>
                              </a:rPr>
                            </m:ctrlPr>
                          </m:mPr>
                          <m:mr>
                            <m:e>
                              <m:r>
                                <a:rPr lang="en-US" altLang="zh-CN" sz="3200">
                                  <a:latin typeface="Cambria Math" panose="02040503050406030204" pitchFamily="18" charset="0"/>
                                </a:rPr>
                                <m:t>∞</m:t>
                              </m:r>
                            </m:e>
                            <m:e>
                              <m:r>
                                <a:rPr lang="en-US" altLang="zh-CN" sz="3200">
                                  <a:latin typeface="Cambria Math" panose="02040503050406030204" pitchFamily="18" charset="0"/>
                                </a:rPr>
                                <m:t>𝟒</m:t>
                              </m:r>
                            </m:e>
                            <m:e>
                              <m:r>
                                <a:rPr lang="en-US" altLang="zh-CN" sz="3200">
                                  <a:latin typeface="Cambria Math" panose="02040503050406030204" pitchFamily="18" charset="0"/>
                                </a:rPr>
                                <m:t>𝟏𝟏</m:t>
                              </m:r>
                            </m:e>
                          </m:mr>
                          <m:mr>
                            <m:e>
                              <m:r>
                                <a:rPr lang="en-US" altLang="zh-CN" sz="3200">
                                  <a:latin typeface="Cambria Math" panose="02040503050406030204" pitchFamily="18" charset="0"/>
                                </a:rPr>
                                <m:t>𝟔</m:t>
                              </m:r>
                            </m:e>
                            <m:e>
                              <m:r>
                                <a:rPr lang="en-US" altLang="zh-CN" sz="3200">
                                  <a:latin typeface="Cambria Math" panose="02040503050406030204" pitchFamily="18" charset="0"/>
                                </a:rPr>
                                <m:t>∞</m:t>
                              </m:r>
                            </m:e>
                            <m:e>
                              <m:r>
                                <a:rPr lang="en-US" altLang="zh-CN" sz="3200">
                                  <a:latin typeface="Cambria Math" panose="02040503050406030204" pitchFamily="18" charset="0"/>
                                </a:rPr>
                                <m:t>𝟐</m:t>
                              </m:r>
                            </m:e>
                          </m:mr>
                          <m:mr>
                            <m:e>
                              <m:r>
                                <a:rPr lang="en-US" altLang="zh-CN" sz="3200">
                                  <a:latin typeface="Cambria Math" panose="02040503050406030204" pitchFamily="18" charset="0"/>
                                </a:rPr>
                                <m:t>𝟑</m:t>
                              </m:r>
                            </m:e>
                            <m:e>
                              <m:r>
                                <a:rPr lang="en-US" altLang="zh-CN" sz="3200">
                                  <a:latin typeface="Cambria Math" panose="02040503050406030204" pitchFamily="18" charset="0"/>
                                </a:rPr>
                                <m:t>∞</m:t>
                              </m:r>
                            </m:e>
                            <m:e>
                              <m:r>
                                <a:rPr lang="en-US" altLang="zh-CN" sz="3200">
                                  <a:latin typeface="Cambria Math" panose="02040503050406030204" pitchFamily="18" charset="0"/>
                                </a:rPr>
                                <m:t>∞</m:t>
                              </m:r>
                            </m:e>
                          </m:mr>
                        </m:m>
                      </m:e>
                    </m:d>
                  </m:oMath>
                </a14:m>
                <a:endParaRPr lang="zh-CN" altLang="en-US" sz="3200" dirty="0"/>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394613"/>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a:latin typeface="Cambria Math" panose="02040503050406030204" pitchFamily="18" charset="0"/>
                        </a:rPr>
                        <m:t>D</m:t>
                      </m:r>
                      <m:r>
                        <a:rPr lang="en-US" altLang="zh-CN" sz="2800" baseline="30000" smtClean="0">
                          <a:latin typeface="Cambria Math" panose="02040503050406030204" pitchFamily="18" charset="0"/>
                        </a:rPr>
                        <m:t>0</m:t>
                      </m:r>
                      <m:r>
                        <a:rPr lang="en-US" altLang="zh-CN" sz="280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3"/>
                                    <m:mcJc m:val="center"/>
                                  </m:mcPr>
                                </m:mc>
                              </m:mcs>
                              <m:ctrlPr>
                                <a:rPr lang="en-US" altLang="zh-CN" sz="2800" i="1" smtClean="0">
                                  <a:latin typeface="Cambria Math" panose="02040503050406030204" pitchFamily="18" charset="0"/>
                                </a:rPr>
                              </m:ctrlPr>
                            </m:mPr>
                            <m:mr>
                              <m:e>
                                <m:r>
                                  <a:rPr lang="en-US" altLang="zh-CN" sz="2800">
                                    <a:latin typeface="Cambria Math" panose="02040503050406030204" pitchFamily="18" charset="0"/>
                                  </a:rPr>
                                  <m:t>∞</m:t>
                                </m:r>
                              </m:e>
                              <m:e>
                                <m:r>
                                  <a:rPr lang="en-US" altLang="zh-CN" sz="2800" b="1" i="1" smtClean="0">
                                    <a:latin typeface="Cambria Math" panose="02040503050406030204" pitchFamily="18" charset="0"/>
                                  </a:rPr>
                                  <m:t>𝟒</m:t>
                                </m:r>
                              </m:e>
                              <m:e>
                                <m:r>
                                  <a:rPr lang="en-US" altLang="zh-CN" sz="2800" b="1" i="1" smtClean="0">
                                    <a:latin typeface="Cambria Math" panose="02040503050406030204" pitchFamily="18" charset="0"/>
                                  </a:rPr>
                                  <m:t>𝟏𝟏</m:t>
                                </m:r>
                              </m:e>
                            </m:mr>
                            <m:mr>
                              <m:e>
                                <m:r>
                                  <a:rPr lang="en-US" altLang="zh-CN" sz="2800" b="1" i="1" smtClean="0">
                                    <a:latin typeface="Cambria Math" panose="02040503050406030204" pitchFamily="18" charset="0"/>
                                  </a:rPr>
                                  <m:t>𝟔</m:t>
                                </m:r>
                              </m:e>
                              <m:e>
                                <m:r>
                                  <a:rPr lang="en-US" altLang="zh-CN" sz="2800" b="1" i="1" smtClean="0">
                                    <a:latin typeface="Cambria Math" panose="02040503050406030204" pitchFamily="18" charset="0"/>
                                  </a:rPr>
                                  <m:t>𝟏𝟎</m:t>
                                </m:r>
                              </m:e>
                              <m:e>
                                <m:r>
                                  <a:rPr lang="en-US" altLang="zh-CN" sz="2800" b="1" i="1" smtClean="0">
                                    <a:latin typeface="Cambria Math" panose="02040503050406030204" pitchFamily="18" charset="0"/>
                                  </a:rPr>
                                  <m:t>𝟐</m:t>
                                </m:r>
                              </m:e>
                            </m:mr>
                            <m:mr>
                              <m:e/>
                              <m:e/>
                              <m:e/>
                            </m:mr>
                          </m:m>
                        </m:e>
                      </m:d>
                    </m:oMath>
                  </m:oMathPara>
                </a14:m>
                <a:endParaRPr lang="zh-CN" altLang="en-US" sz="2800" dirty="0"/>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30816" y="3795346"/>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𝒃𝒄</m:t>
                                </m:r>
                              </m:e>
                            </m:mr>
                            <m:mr>
                              <m:e>
                                <m:r>
                                  <a:rPr lang="en-US" altLang="zh-CN" sz="3200" b="1" i="1" smtClean="0">
                                    <a:latin typeface="Cambria Math" panose="02040503050406030204" pitchFamily="18" charset="0"/>
                                  </a:rPr>
                                  <m:t>𝒄𝒂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m:t>
                                </m:r>
                              </m:e>
                            </m:mr>
                          </m:m>
                        </m:e>
                      </m:d>
                    </m:oMath>
                  </m:oMathPara>
                </a14:m>
                <a:endParaRPr lang="zh-CN" altLang="en-US" sz="3200" dirty="0"/>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30816" y="3795346"/>
                <a:ext cx="4968552" cy="143385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𝒃𝒂𝒃</m:t>
                                </m:r>
                              </m:e>
                              <m:e>
                                <m:r>
                                  <a:rPr lang="en-US" altLang="zh-CN" sz="3200" b="1" i="1" smtClean="0">
                                    <a:latin typeface="Cambria Math" panose="02040503050406030204" pitchFamily="18" charset="0"/>
                                  </a:rPr>
                                  <m:t>𝒃𝒄</m:t>
                                </m:r>
                              </m:e>
                            </m:mr>
                            <m:mr>
                              <m:e/>
                              <m:e/>
                              <m:e/>
                            </m:mr>
                          </m:m>
                        </m:e>
                      </m:d>
                    </m:oMath>
                  </m:oMathPara>
                </a14:m>
                <a:endParaRPr lang="zh-CN" altLang="en-US" sz="3200" dirty="0"/>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433854"/>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052096" y="2712071"/>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4" name="TextBox 3">
            <a:extLst>
              <a:ext uri="{FF2B5EF4-FFF2-40B4-BE49-F238E27FC236}">
                <a16:creationId xmlns:a16="http://schemas.microsoft.com/office/drawing/2014/main" id="{198B897E-EB00-6744-AD19-2FFFD2122D34}"/>
              </a:ext>
            </a:extLst>
          </p:cNvPr>
          <p:cNvSpPr txBox="1"/>
          <p:nvPr/>
        </p:nvSpPr>
        <p:spPr>
          <a:xfrm>
            <a:off x="324996" y="4733317"/>
            <a:ext cx="2197968" cy="523220"/>
          </a:xfrm>
          <a:prstGeom prst="rect">
            <a:avLst/>
          </a:prstGeom>
          <a:noFill/>
        </p:spPr>
        <p:txBody>
          <a:bodyPr wrap="square" rtlCol="0">
            <a:spAutoFit/>
          </a:bodyPr>
          <a:lstStyle/>
          <a:p>
            <a:pPr algn="l"/>
            <a:r>
              <a:rPr lang="en-CN" sz="2800" i="0" dirty="0">
                <a:latin typeface="+mn-ea"/>
                <a:ea typeface="+mn-ea"/>
              </a:rPr>
              <a:t>i=1,第</a:t>
            </a:r>
            <a:r>
              <a:rPr lang="en-US" altLang="zh-CN" sz="2800" i="0" dirty="0">
                <a:latin typeface="+mn-ea"/>
                <a:ea typeface="+mn-ea"/>
              </a:rPr>
              <a:t>1</a:t>
            </a:r>
            <a:r>
              <a:rPr lang="en-CN" sz="2800" i="0" dirty="0">
                <a:latin typeface="+mn-ea"/>
                <a:ea typeface="+mn-ea"/>
              </a:rPr>
              <a:t>行</a:t>
            </a:r>
          </a:p>
        </p:txBody>
      </p:sp>
      <p:cxnSp>
        <p:nvCxnSpPr>
          <p:cNvPr id="5" name="Straight Connector 4">
            <a:extLst>
              <a:ext uri="{FF2B5EF4-FFF2-40B4-BE49-F238E27FC236}">
                <a16:creationId xmlns:a16="http://schemas.microsoft.com/office/drawing/2014/main" id="{BD9D3A70-CE5A-FBC1-C94D-70BB846AE35E}"/>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89716885"/>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34</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4221502" y="2220351"/>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m:t>
                              </m:r>
                            </m:e>
                            <m:e>
                              <m:r>
                                <a:rPr lang="en-US" altLang="zh-CN" sz="2800" b="0" i="0">
                                  <a:latin typeface="Cambria Math" panose="02040503050406030204" pitchFamily="18" charset="0"/>
                                  <a:ea typeface="+mn-ea"/>
                                </a:rPr>
                                <m:t>∞</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4</m:t>
                              </m:r>
                            </m:e>
                            <m:e>
                              <m:r>
                                <a:rPr lang="en-US" altLang="zh-CN" sz="2800" b="0" i="0">
                                  <a:latin typeface="Cambria Math" panose="02040503050406030204" pitchFamily="18" charset="0"/>
                                  <a:ea typeface="+mn-ea"/>
                                </a:rPr>
                                <m:t>11</m:t>
                              </m:r>
                            </m:e>
                          </m:mr>
                          <m:mr>
                            <m:e>
                              <m:r>
                                <a:rPr lang="en-US" altLang="zh-CN" sz="2800" b="0" i="0">
                                  <a:latin typeface="Cambria Math" panose="02040503050406030204" pitchFamily="18" charset="0"/>
                                  <a:ea typeface="+mn-ea"/>
                                </a:rPr>
                                <m:t>6</m:t>
                              </m:r>
                            </m:e>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4221502" y="2220351"/>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D</m:t>
                      </m:r>
                      <m:r>
                        <a:rPr lang="en-US" altLang="zh-CN" sz="2800" b="0" i="0" baseline="30000" smtClean="0">
                          <a:latin typeface="Cambria Math" panose="02040503050406030204" pitchFamily="18" charset="0"/>
                          <a:ea typeface="+mn-ea"/>
                        </a:rPr>
                        <m:t>0</m:t>
                      </m:r>
                      <m:r>
                        <a:rPr lang="en-US" altLang="zh-CN" sz="2800" b="0" i="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m:oMathPara>
                </a14:m>
                <a:endParaRPr lang="zh-CN" altLang="en-US" sz="2800" b="0" i="0" dirty="0">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409424" y="3646664"/>
                <a:ext cx="4968552" cy="1240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ea typeface="+mn-ea"/>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a:rPr lang="en-US" altLang="zh-CN" sz="2800" b="0" i="0" smtClean="0">
                                    <a:latin typeface="Cambria Math" panose="02040503050406030204" pitchFamily="18" charset="0"/>
                                    <a:ea typeface="+mn-ea"/>
                                  </a:rPr>
                                  <m:t>""</m:t>
                                </m:r>
                              </m:e>
                              <m:e>
                                <m:r>
                                  <a:rPr lang="en-US" altLang="zh-CN" sz="2800" b="0" i="0" smtClean="0">
                                    <a:latin typeface="Cambria Math" panose="02040503050406030204" pitchFamily="18" charset="0"/>
                                    <a:ea typeface="+mn-ea"/>
                                  </a:rPr>
                                  <m:t>""</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409424" y="3646664"/>
                <a:ext cx="4968552" cy="1240468"/>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ea typeface="+mn-ea"/>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cac</m:t>
                                </m:r>
                              </m:e>
                            </m:mr>
                          </m:m>
                        </m:e>
                      </m:d>
                    </m:oMath>
                  </m:oMathPara>
                </a14:m>
                <a:endParaRPr lang="zh-CN" altLang="en-US" sz="2800" b="0" i="0" dirty="0">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240532"/>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422944" y="302637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25" name="对话气泡: 圆角矩形 24">
            <a:extLst>
              <a:ext uri="{FF2B5EF4-FFF2-40B4-BE49-F238E27FC236}">
                <a16:creationId xmlns:a16="http://schemas.microsoft.com/office/drawing/2014/main" id="{F2818A5F-6483-45A5-A5D7-F36C7BB73DE8}"/>
              </a:ext>
            </a:extLst>
          </p:cNvPr>
          <p:cNvSpPr/>
          <p:nvPr/>
        </p:nvSpPr>
        <p:spPr bwMode="auto">
          <a:xfrm>
            <a:off x="5084709" y="49872"/>
            <a:ext cx="3855942" cy="1430179"/>
          </a:xfrm>
          <a:prstGeom prst="wedgeRoundRectCallout">
            <a:avLst>
              <a:gd name="adj1" fmla="val -67975"/>
              <a:gd name="adj2" fmla="val 14149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为何第一列，第一行？各顶点到</a:t>
            </a:r>
            <a:r>
              <a:rPr lang="en-US" altLang="zh-CN" sz="2800" b="0" i="0" dirty="0">
                <a:latin typeface="+mn-ea"/>
                <a:ea typeface="+mn-ea"/>
              </a:rPr>
              <a:t>a(</a:t>
            </a:r>
            <a:r>
              <a:rPr lang="zh-CN" altLang="en-US" sz="2800" b="0" i="0" dirty="0">
                <a:latin typeface="+mn-ea"/>
                <a:ea typeface="+mn-ea"/>
              </a:rPr>
              <a:t>第一列</a:t>
            </a:r>
            <a:r>
              <a:rPr lang="en-US" altLang="zh-CN" sz="2800" b="0" i="0" dirty="0">
                <a:latin typeface="+mn-ea"/>
                <a:ea typeface="+mn-ea"/>
              </a:rPr>
              <a:t>), a</a:t>
            </a:r>
            <a:r>
              <a:rPr lang="zh-CN" altLang="en-US" sz="2800" b="0" i="0" dirty="0">
                <a:latin typeface="+mn-ea"/>
                <a:ea typeface="+mn-ea"/>
              </a:rPr>
              <a:t>到各顶点</a:t>
            </a:r>
            <a:r>
              <a:rPr lang="en-US" altLang="zh-CN" sz="2800" b="0" i="0" dirty="0">
                <a:latin typeface="+mn-ea"/>
                <a:ea typeface="+mn-ea"/>
              </a:rPr>
              <a:t>(</a:t>
            </a:r>
            <a:r>
              <a:rPr lang="zh-CN" altLang="en-US" sz="2800" b="0" i="0" dirty="0">
                <a:latin typeface="+mn-ea"/>
                <a:ea typeface="+mn-ea"/>
              </a:rPr>
              <a:t>第一行）</a:t>
            </a:r>
            <a:endParaRPr kumimoji="0" lang="zh-CN" altLang="en-US" sz="2800" b="0" i="0" u="none" strike="noStrike" cap="none" normalizeH="0" baseline="0" dirty="0">
              <a:ln>
                <a:noFill/>
              </a:ln>
              <a:solidFill>
                <a:schemeClr val="tx1"/>
              </a:solidFill>
              <a:effectLst/>
              <a:latin typeface="+mn-ea"/>
              <a:ea typeface="+mn-ea"/>
            </a:endParaRPr>
          </a:p>
        </p:txBody>
      </p:sp>
      <p:cxnSp>
        <p:nvCxnSpPr>
          <p:cNvPr id="4" name="Straight Connector 3">
            <a:extLst>
              <a:ext uri="{FF2B5EF4-FFF2-40B4-BE49-F238E27FC236}">
                <a16:creationId xmlns:a16="http://schemas.microsoft.com/office/drawing/2014/main" id="{3EC5F59D-05D8-16FB-1507-2162E8DBC5AD}"/>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
        <p:nvSpPr>
          <p:cNvPr id="5" name="TextBox 4">
            <a:extLst>
              <a:ext uri="{FF2B5EF4-FFF2-40B4-BE49-F238E27FC236}">
                <a16:creationId xmlns:a16="http://schemas.microsoft.com/office/drawing/2014/main" id="{8ED8ECEC-5B51-7A9C-3E50-80C8D9E35C8B}"/>
              </a:ext>
            </a:extLst>
          </p:cNvPr>
          <p:cNvSpPr txBox="1"/>
          <p:nvPr/>
        </p:nvSpPr>
        <p:spPr>
          <a:xfrm>
            <a:off x="324996" y="4733317"/>
            <a:ext cx="2197968" cy="523220"/>
          </a:xfrm>
          <a:prstGeom prst="rect">
            <a:avLst/>
          </a:prstGeom>
          <a:noFill/>
        </p:spPr>
        <p:txBody>
          <a:bodyPr wrap="square" rtlCol="0">
            <a:spAutoFit/>
          </a:bodyPr>
          <a:lstStyle/>
          <a:p>
            <a:pPr algn="l"/>
            <a:r>
              <a:rPr lang="en-CN" sz="2800" i="0" dirty="0">
                <a:latin typeface="+mn-ea"/>
                <a:ea typeface="+mn-ea"/>
              </a:rPr>
              <a:t>i=</a:t>
            </a:r>
            <a:r>
              <a:rPr lang="en-US" altLang="zh-CN" sz="2800" i="0" dirty="0">
                <a:latin typeface="+mn-ea"/>
                <a:ea typeface="+mn-ea"/>
              </a:rPr>
              <a:t>2</a:t>
            </a:r>
            <a:r>
              <a:rPr lang="en-CN" sz="2800" i="0" dirty="0">
                <a:latin typeface="+mn-ea"/>
                <a:ea typeface="+mn-ea"/>
              </a:rPr>
              <a:t>,第</a:t>
            </a:r>
            <a:r>
              <a:rPr lang="en-US" altLang="zh-CN" sz="2800" i="0" dirty="0">
                <a:latin typeface="+mn-ea"/>
                <a:ea typeface="+mn-ea"/>
              </a:rPr>
              <a:t>2</a:t>
            </a:r>
            <a:r>
              <a:rPr lang="en-CN" sz="2800" i="0" dirty="0">
                <a:latin typeface="+mn-ea"/>
                <a:ea typeface="+mn-ea"/>
              </a:rPr>
              <a:t>行</a:t>
            </a:r>
          </a:p>
        </p:txBody>
      </p:sp>
    </p:spTree>
    <p:extLst>
      <p:ext uri="{BB962C8B-B14F-4D97-AF65-F5344CB8AC3E}">
        <p14:creationId xmlns:p14="http://schemas.microsoft.com/office/powerpoint/2010/main" val="1980518402"/>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35</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4</m:t>
                              </m:r>
                            </m:e>
                            <m:e>
                              <m:r>
                                <a:rPr lang="en-US" altLang="zh-CN" sz="2800" b="0" i="0">
                                  <a:latin typeface="Cambria Math" panose="02040503050406030204" pitchFamily="18" charset="0"/>
                                  <a:ea typeface="+mn-ea"/>
                                </a:rPr>
                                <m:t>11</m:t>
                              </m:r>
                            </m:e>
                          </m:mr>
                          <m:mr>
                            <m:e>
                              <m:r>
                                <a:rPr lang="en-US" altLang="zh-CN" sz="2800" b="0" i="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830953" y="5250882"/>
                <a:ext cx="4726304" cy="12689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D</m:t>
                      </m:r>
                      <m:r>
                        <a:rPr lang="en-US" altLang="zh-CN" sz="2800" b="0" i="0" baseline="30000" smtClean="0">
                          <a:latin typeface="Cambria Math" panose="02040503050406030204" pitchFamily="18" charset="0"/>
                          <a:ea typeface="+mn-ea"/>
                        </a:rPr>
                        <m:t>1</m:t>
                      </m:r>
                      <m:r>
                        <a:rPr lang="en-US" altLang="zh-CN" sz="2800" b="0" i="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smtClean="0">
                                    <a:latin typeface="Cambria Math" panose="02040503050406030204" pitchFamily="18" charset="0"/>
                                    <a:ea typeface="+mn-ea"/>
                                  </a:rPr>
                                  <m:t>6</m:t>
                                </m:r>
                              </m:e>
                              <m:e>
                                <m:r>
                                  <a:rPr lang="en-US" altLang="zh-CN" sz="2800" b="0" i="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m:oMathPara>
                </a14:m>
                <a:endParaRPr lang="zh-CN" altLang="en-US" sz="2800" b="0" i="0" dirty="0">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830953" y="5250882"/>
                <a:ext cx="4726304" cy="12689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42866" y="3584895"/>
                <a:ext cx="4968552" cy="12407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cac</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42866" y="3584895"/>
                <a:ext cx="4968552" cy="124072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2</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k=1,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][1]+D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[1][j]},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366744" y="2573161"/>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268922" y="5170697"/>
                <a:ext cx="5275157"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sty m:val="p"/>
                                    <m:brk m:alnAt="7"/>
                                  </m:rPr>
                                  <a:rPr lang="en-US" altLang="zh-CN" sz="2800" b="0" i="0" smtClean="0">
                                    <a:latin typeface="Cambria Math" panose="02040503050406030204" pitchFamily="18" charset="0"/>
                                    <a:ea typeface="+mn-ea"/>
                                  </a:rPr>
                                  <m:t>a</m:t>
                                </m:r>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abc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cabc</m:t>
                                </m:r>
                              </m:e>
                            </m:mr>
                          </m:m>
                        </m:e>
                      </m:d>
                    </m:oMath>
                  </m:oMathPara>
                </a14:m>
                <a:endParaRPr lang="zh-CN" altLang="en-US" sz="2800" b="0" i="0" dirty="0">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268922" y="5170697"/>
                <a:ext cx="5275157" cy="1240532"/>
              </a:xfrm>
              <a:prstGeom prst="rect">
                <a:avLst/>
              </a:prstGeom>
              <a:blipFill>
                <a:blip r:embed="rId6"/>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CFBFAB57-D4EE-485A-A75E-2FD0450B61DD}"/>
              </a:ext>
            </a:extLst>
          </p:cNvPr>
          <p:cNvSpPr/>
          <p:nvPr/>
        </p:nvSpPr>
        <p:spPr bwMode="auto">
          <a:xfrm>
            <a:off x="4716016" y="263691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F02CBF85-DCCB-4DDA-942E-6619B4B1A6E3}"/>
              </a:ext>
            </a:extLst>
          </p:cNvPr>
          <p:cNvSpPr/>
          <p:nvPr/>
        </p:nvSpPr>
        <p:spPr bwMode="auto">
          <a:xfrm>
            <a:off x="4716016" y="2224970"/>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421E4D6A-3A57-474D-B9F0-77C5B1C4BF4E}"/>
              </a:ext>
            </a:extLst>
          </p:cNvPr>
          <p:cNvSpPr/>
          <p:nvPr/>
        </p:nvSpPr>
        <p:spPr bwMode="auto">
          <a:xfrm>
            <a:off x="4716016" y="3106858"/>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0" name="Text Box 4">
            <a:extLst>
              <a:ext uri="{FF2B5EF4-FFF2-40B4-BE49-F238E27FC236}">
                <a16:creationId xmlns:a16="http://schemas.microsoft.com/office/drawing/2014/main" id="{86D1D1FD-18B9-4DF1-B183-6C4E19AEFE9E}"/>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cxnSp>
        <p:nvCxnSpPr>
          <p:cNvPr id="5" name="Straight Connector 4">
            <a:extLst>
              <a:ext uri="{FF2B5EF4-FFF2-40B4-BE49-F238E27FC236}">
                <a16:creationId xmlns:a16="http://schemas.microsoft.com/office/drawing/2014/main" id="{0EABBD0A-66A4-4148-9D18-A0FC6AC67765}"/>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063815889"/>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4" grpId="0" animBg="1"/>
      <p:bldP spid="26"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36</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15926" y="5286479"/>
                <a:ext cx="4726304" cy="12689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       </m:t>
                      </m:r>
                      <m:r>
                        <m:rPr>
                          <m:sty m:val="p"/>
                        </m:rPr>
                        <a:rPr lang="en-US" altLang="zh-CN" sz="2800" b="0" i="0">
                          <a:solidFill>
                            <a:srgbClr val="FF0000"/>
                          </a:solidFill>
                          <a:latin typeface="Cambria Math" panose="02040503050406030204" pitchFamily="18" charset="0"/>
                          <a:ea typeface="+mn-ea"/>
                        </a:rPr>
                        <m:t>D</m:t>
                      </m:r>
                      <m:r>
                        <a:rPr lang="en-US" altLang="zh-CN" sz="2800" b="0" i="0" baseline="30000">
                          <a:solidFill>
                            <a:srgbClr val="FF0000"/>
                          </a:solidFill>
                          <a:latin typeface="Cambria Math" panose="02040503050406030204" pitchFamily="18" charset="0"/>
                          <a:ea typeface="+mn-ea"/>
                        </a:rPr>
                        <m:t>2</m:t>
                      </m:r>
                      <m:r>
                        <a:rPr lang="en-US" altLang="zh-CN" sz="2800" b="0" i="0">
                          <a:solidFill>
                            <a:srgbClr val="FF0000"/>
                          </a:solidFill>
                          <a:latin typeface="Cambria Math" panose="02040503050406030204" pitchFamily="18" charset="0"/>
                          <a:ea typeface="+mn-ea"/>
                        </a:rPr>
                        <m:t>=</m:t>
                      </m:r>
                      <m:d>
                        <m:dPr>
                          <m:begChr m:val="|"/>
                          <m:endChr m:val="|"/>
                          <m:ctrlPr>
                            <a:rPr lang="en-US" altLang="zh-CN" sz="2800" b="0" i="1" smtClean="0">
                              <a:solidFill>
                                <a:srgbClr val="FF0000"/>
                              </a:solidFill>
                              <a:latin typeface="Cambria Math" panose="02040503050406030204" pitchFamily="18" charset="0"/>
                              <a:ea typeface="+mn-ea"/>
                            </a:rPr>
                          </m:ctrlPr>
                        </m:dPr>
                        <m:e>
                          <m:m>
                            <m:mPr>
                              <m:mcs>
                                <m:mc>
                                  <m:mcPr>
                                    <m:count m:val="3"/>
                                    <m:mcJc m:val="center"/>
                                  </m:mcPr>
                                </m:mc>
                              </m:mcs>
                              <m:ctrlPr>
                                <a:rPr lang="en-US" altLang="zh-CN" sz="2800" b="0" i="1" smtClean="0">
                                  <a:solidFill>
                                    <a:srgbClr val="FF0000"/>
                                  </a:solidFill>
                                  <a:latin typeface="Cambria Math" panose="02040503050406030204" pitchFamily="18" charset="0"/>
                                  <a:ea typeface="+mn-ea"/>
                                </a:rPr>
                              </m:ctrlPr>
                            </m:mPr>
                            <m:mr>
                              <m:e>
                                <m:r>
                                  <a:rPr lang="en-US" altLang="zh-CN" sz="2800" b="0" i="0" smtClean="0">
                                    <a:solidFill>
                                      <a:srgbClr val="FF0000"/>
                                    </a:solidFill>
                                    <a:latin typeface="Cambria Math" panose="02040503050406030204" pitchFamily="18" charset="0"/>
                                    <a:ea typeface="+mn-ea"/>
                                  </a:rPr>
                                  <m:t>9</m:t>
                                </m:r>
                              </m:e>
                              <m:e>
                                <m:r>
                                  <a:rPr lang="en-US" altLang="zh-CN" sz="2800" b="0" i="0" smtClean="0">
                                    <a:solidFill>
                                      <a:srgbClr val="FF0000"/>
                                    </a:solidFill>
                                    <a:latin typeface="Cambria Math" panose="02040503050406030204" pitchFamily="18" charset="0"/>
                                    <a:ea typeface="+mn-ea"/>
                                  </a:rPr>
                                  <m:t>4</m:t>
                                </m:r>
                              </m:e>
                              <m:e>
                                <m:r>
                                  <a:rPr lang="en-US" altLang="zh-CN" sz="2800" b="0" i="0" smtClean="0">
                                    <a:solidFill>
                                      <a:srgbClr val="FF0000"/>
                                    </a:solidFill>
                                    <a:latin typeface="Cambria Math" panose="02040503050406030204" pitchFamily="18" charset="0"/>
                                    <a:ea typeface="+mn-ea"/>
                                  </a:rPr>
                                  <m:t>6</m:t>
                                </m:r>
                              </m:e>
                            </m:mr>
                            <m:mr>
                              <m:e>
                                <m:r>
                                  <a:rPr lang="en-US" altLang="zh-CN" sz="2800" b="0" i="0" smtClean="0">
                                    <a:solidFill>
                                      <a:srgbClr val="FF0000"/>
                                    </a:solidFill>
                                    <a:latin typeface="Cambria Math" panose="02040503050406030204" pitchFamily="18" charset="0"/>
                                    <a:ea typeface="+mn-ea"/>
                                  </a:rPr>
                                  <m:t>5</m:t>
                                </m:r>
                              </m:e>
                              <m:e>
                                <m:r>
                                  <a:rPr lang="en-US" altLang="zh-CN" sz="2800" b="0" i="0" smtClean="0">
                                    <a:solidFill>
                                      <a:srgbClr val="FF0000"/>
                                    </a:solidFill>
                                    <a:latin typeface="Cambria Math" panose="02040503050406030204" pitchFamily="18" charset="0"/>
                                    <a:ea typeface="+mn-ea"/>
                                  </a:rPr>
                                  <m:t>9</m:t>
                                </m:r>
                              </m:e>
                              <m:e>
                                <m:r>
                                  <a:rPr lang="en-US" altLang="zh-CN" sz="2800" b="0" i="0" smtClean="0">
                                    <a:solidFill>
                                      <a:srgbClr val="FF0000"/>
                                    </a:solidFill>
                                    <a:latin typeface="Cambria Math" panose="02040503050406030204" pitchFamily="18" charset="0"/>
                                    <a:ea typeface="+mn-ea"/>
                                  </a:rPr>
                                  <m:t>2</m:t>
                                </m:r>
                              </m:e>
                            </m:mr>
                            <m:mr>
                              <m:e>
                                <m:r>
                                  <a:rPr lang="en-US" altLang="zh-CN" sz="2800" b="0" i="0" smtClean="0">
                                    <a:solidFill>
                                      <a:srgbClr val="FF0000"/>
                                    </a:solidFill>
                                    <a:latin typeface="Cambria Math" panose="02040503050406030204" pitchFamily="18" charset="0"/>
                                    <a:ea typeface="+mn-ea"/>
                                  </a:rPr>
                                  <m:t>3</m:t>
                                </m:r>
                              </m:e>
                              <m:e>
                                <m:r>
                                  <a:rPr lang="en-US" altLang="zh-CN" sz="2800" b="0" i="0" smtClean="0">
                                    <a:solidFill>
                                      <a:srgbClr val="FF0000"/>
                                    </a:solidFill>
                                    <a:latin typeface="Cambria Math" panose="02040503050406030204" pitchFamily="18" charset="0"/>
                                    <a:ea typeface="+mn-ea"/>
                                  </a:rPr>
                                  <m:t>7</m:t>
                                </m:r>
                              </m:e>
                              <m:e>
                                <m:r>
                                  <a:rPr lang="en-US" altLang="zh-CN" sz="2800" b="0" i="0" smtClean="0">
                                    <a:solidFill>
                                      <a:srgbClr val="FF0000"/>
                                    </a:solidFill>
                                    <a:latin typeface="Cambria Math" panose="02040503050406030204" pitchFamily="18" charset="0"/>
                                    <a:ea typeface="+mn-ea"/>
                                  </a:rPr>
                                  <m:t>9</m:t>
                                </m:r>
                              </m:e>
                            </m:mr>
                          </m:m>
                        </m:e>
                      </m:d>
                    </m:oMath>
                  </m:oMathPara>
                </a14:m>
                <a:endParaRPr lang="zh-CN" altLang="en-US" sz="2800" b="0" i="0" dirty="0">
                  <a:solidFill>
                    <a:srgbClr val="FF0000"/>
                  </a:solidFill>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15926" y="5286479"/>
                <a:ext cx="4726304" cy="12689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003883" y="3697150"/>
                <a:ext cx="5805680" cy="12407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sty m:val="p"/>
                                    <m:brk m:alnAt="7"/>
                                  </m:rPr>
                                  <a:rPr lang="en-US" altLang="zh-CN" sz="2800" b="0" i="0" smtClean="0">
                                    <a:latin typeface="Cambria Math" panose="02040503050406030204" pitchFamily="18" charset="0"/>
                                    <a:ea typeface="+mn-ea"/>
                                  </a:rPr>
                                  <m:t>a</m:t>
                                </m:r>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abc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cabc</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003883" y="3697150"/>
                <a:ext cx="5805680" cy="124072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3</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k=2,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2</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][2]+D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[2][j]},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238763" y="2973205"/>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343861" y="5262408"/>
                <a:ext cx="5616624"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  </m:t>
                      </m:r>
                      <m:r>
                        <m:rPr>
                          <m:sty m:val="p"/>
                        </m:rPr>
                        <a:rPr lang="en-US" altLang="zh-CN" sz="2800" b="0" i="0">
                          <a:solidFill>
                            <a:srgbClr val="FF0000"/>
                          </a:solidFill>
                          <a:latin typeface="Cambria Math" panose="02040503050406030204" pitchFamily="18" charset="0"/>
                          <a:ea typeface="+mn-ea"/>
                        </a:rPr>
                        <m:t>path</m:t>
                      </m:r>
                      <m:r>
                        <a:rPr lang="en-US" altLang="zh-CN" sz="2800" b="0" i="0" smtClean="0">
                          <a:solidFill>
                            <a:srgbClr val="FF0000"/>
                          </a:solidFill>
                          <a:latin typeface="Cambria Math" panose="02040503050406030204" pitchFamily="18" charset="0"/>
                          <a:ea typeface="+mn-ea"/>
                        </a:rPr>
                        <m:t>=</m:t>
                      </m:r>
                      <m:d>
                        <m:dPr>
                          <m:begChr m:val="|"/>
                          <m:endChr m:val="|"/>
                          <m:ctrlPr>
                            <a:rPr lang="en-US" altLang="zh-CN" sz="2800" b="0" i="1" smtClean="0">
                              <a:solidFill>
                                <a:srgbClr val="FF0000"/>
                              </a:solidFill>
                              <a:latin typeface="Cambria Math" panose="02040503050406030204" pitchFamily="18" charset="0"/>
                              <a:ea typeface="+mn-ea"/>
                            </a:rPr>
                          </m:ctrlPr>
                        </m:dPr>
                        <m:e>
                          <m:m>
                            <m:mPr>
                              <m:mcs>
                                <m:mc>
                                  <m:mcPr>
                                    <m:count m:val="3"/>
                                    <m:mcJc m:val="center"/>
                                  </m:mcPr>
                                </m:mc>
                              </m:mcs>
                              <m:ctrlPr>
                                <a:rPr lang="en-US" altLang="zh-CN" sz="2800" b="0" i="1" smtClean="0">
                                  <a:solidFill>
                                    <a:srgbClr val="FF0000"/>
                                  </a:solidFill>
                                  <a:latin typeface="Cambria Math" panose="02040503050406030204" pitchFamily="18" charset="0"/>
                                  <a:ea typeface="+mn-ea"/>
                                </a:rPr>
                              </m:ctrlPr>
                            </m:mPr>
                            <m:mr>
                              <m:e>
                                <m:r>
                                  <m:rPr>
                                    <m:sty m:val="p"/>
                                    <m:brk m:alnAt="7"/>
                                  </m:rPr>
                                  <a:rPr lang="en-US" altLang="zh-CN" sz="2800" b="0" i="0" smtClean="0">
                                    <a:solidFill>
                                      <a:srgbClr val="FF0000"/>
                                    </a:solidFill>
                                    <a:latin typeface="Cambria Math" panose="02040503050406030204" pitchFamily="18" charset="0"/>
                                    <a:ea typeface="+mn-ea"/>
                                  </a:rPr>
                                  <m:t>a</m:t>
                                </m:r>
                                <m:r>
                                  <m:rPr>
                                    <m:sty m:val="p"/>
                                  </m:rPr>
                                  <a:rPr lang="en-US" altLang="zh-CN" sz="2800" b="0" i="0" smtClean="0">
                                    <a:solidFill>
                                      <a:srgbClr val="FF0000"/>
                                    </a:solidFill>
                                    <a:latin typeface="Cambria Math" panose="02040503050406030204" pitchFamily="18" charset="0"/>
                                    <a:ea typeface="+mn-ea"/>
                                  </a:rPr>
                                  <m:t>bca</m:t>
                                </m:r>
                              </m:e>
                              <m:e>
                                <m:r>
                                  <m:rPr>
                                    <m:sty m:val="p"/>
                                  </m:rPr>
                                  <a:rPr lang="en-US" altLang="zh-CN" sz="2800" b="0" i="0" smtClean="0">
                                    <a:solidFill>
                                      <a:srgbClr val="FF0000"/>
                                    </a:solidFill>
                                    <a:latin typeface="Cambria Math" panose="02040503050406030204" pitchFamily="18" charset="0"/>
                                    <a:ea typeface="+mn-ea"/>
                                  </a:rPr>
                                  <m:t>ab</m:t>
                                </m:r>
                              </m:e>
                              <m:e>
                                <m:r>
                                  <m:rPr>
                                    <m:sty m:val="p"/>
                                  </m:rPr>
                                  <a:rPr lang="en-US" altLang="zh-CN" sz="2800" b="0" i="0" smtClean="0">
                                    <a:solidFill>
                                      <a:srgbClr val="FF0000"/>
                                    </a:solidFill>
                                    <a:latin typeface="Cambria Math" panose="02040503050406030204" pitchFamily="18" charset="0"/>
                                    <a:ea typeface="+mn-ea"/>
                                  </a:rPr>
                                  <m:t>abc</m:t>
                                </m:r>
                              </m:e>
                            </m:mr>
                            <m:mr>
                              <m:e>
                                <m:r>
                                  <m:rPr>
                                    <m:sty m:val="p"/>
                                  </m:rPr>
                                  <a:rPr lang="en-US" altLang="zh-CN" sz="2800" b="0" i="0" smtClean="0">
                                    <a:solidFill>
                                      <a:srgbClr val="FF0000"/>
                                    </a:solidFill>
                                    <a:latin typeface="Cambria Math" panose="02040503050406030204" pitchFamily="18" charset="0"/>
                                    <a:ea typeface="+mn-ea"/>
                                  </a:rPr>
                                  <m:t>bca</m:t>
                                </m:r>
                              </m:e>
                              <m:e>
                                <m:r>
                                  <m:rPr>
                                    <m:sty m:val="p"/>
                                  </m:rPr>
                                  <a:rPr lang="en-US" altLang="zh-CN" sz="2800" b="0" i="0" smtClean="0">
                                    <a:solidFill>
                                      <a:srgbClr val="FF0000"/>
                                    </a:solidFill>
                                    <a:latin typeface="Cambria Math" panose="02040503050406030204" pitchFamily="18" charset="0"/>
                                    <a:ea typeface="+mn-ea"/>
                                  </a:rPr>
                                  <m:t>bcab</m:t>
                                </m:r>
                              </m:e>
                              <m:e>
                                <m:r>
                                  <m:rPr>
                                    <m:sty m:val="p"/>
                                  </m:rPr>
                                  <a:rPr lang="en-US" altLang="zh-CN" sz="2800" b="0" i="0" smtClean="0">
                                    <a:solidFill>
                                      <a:srgbClr val="FF0000"/>
                                    </a:solidFill>
                                    <a:latin typeface="Cambria Math" panose="02040503050406030204" pitchFamily="18" charset="0"/>
                                    <a:ea typeface="+mn-ea"/>
                                  </a:rPr>
                                  <m:t>bc</m:t>
                                </m:r>
                              </m:e>
                            </m:mr>
                            <m:mr>
                              <m:e>
                                <m:r>
                                  <m:rPr>
                                    <m:sty m:val="p"/>
                                  </m:rPr>
                                  <a:rPr lang="en-US" altLang="zh-CN" sz="2800" b="0" i="0" smtClean="0">
                                    <a:solidFill>
                                      <a:srgbClr val="FF0000"/>
                                    </a:solidFill>
                                    <a:latin typeface="Cambria Math" panose="02040503050406030204" pitchFamily="18" charset="0"/>
                                    <a:ea typeface="+mn-ea"/>
                                  </a:rPr>
                                  <m:t>ca</m:t>
                                </m:r>
                              </m:e>
                              <m:e>
                                <m:r>
                                  <m:rPr>
                                    <m:sty m:val="p"/>
                                  </m:rPr>
                                  <a:rPr lang="en-US" altLang="zh-CN" sz="2800" b="0" i="0" smtClean="0">
                                    <a:solidFill>
                                      <a:srgbClr val="FF0000"/>
                                    </a:solidFill>
                                    <a:latin typeface="Cambria Math" panose="02040503050406030204" pitchFamily="18" charset="0"/>
                                    <a:ea typeface="+mn-ea"/>
                                  </a:rPr>
                                  <m:t>cab</m:t>
                                </m:r>
                              </m:e>
                              <m:e>
                                <m:r>
                                  <m:rPr>
                                    <m:sty m:val="p"/>
                                  </m:rPr>
                                  <a:rPr lang="en-US" altLang="zh-CN" sz="2800" b="0" i="0" smtClean="0">
                                    <a:solidFill>
                                      <a:srgbClr val="FF0000"/>
                                    </a:solidFill>
                                    <a:latin typeface="Cambria Math" panose="02040503050406030204" pitchFamily="18" charset="0"/>
                                    <a:ea typeface="+mn-ea"/>
                                  </a:rPr>
                                  <m:t>cbc</m:t>
                                </m:r>
                              </m:e>
                            </m:mr>
                          </m:m>
                        </m:e>
                      </m:d>
                    </m:oMath>
                  </m:oMathPara>
                </a14:m>
                <a:endParaRPr lang="zh-CN" altLang="en-US" sz="2800" b="0" i="0" dirty="0">
                  <a:solidFill>
                    <a:srgbClr val="FF0000"/>
                  </a:solidFill>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343861" y="5262408"/>
                <a:ext cx="5616624" cy="1240532"/>
              </a:xfrm>
              <a:prstGeom prst="rect">
                <a:avLst/>
              </a:prstGeom>
              <a:blipFill>
                <a:blip r:embed="rId6"/>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CFBFAB57-D4EE-485A-A75E-2FD0450B61DD}"/>
              </a:ext>
            </a:extLst>
          </p:cNvPr>
          <p:cNvSpPr/>
          <p:nvPr/>
        </p:nvSpPr>
        <p:spPr bwMode="auto">
          <a:xfrm>
            <a:off x="5436096" y="2672820"/>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F02CBF85-DCCB-4DDA-942E-6619B4B1A6E3}"/>
              </a:ext>
            </a:extLst>
          </p:cNvPr>
          <p:cNvSpPr/>
          <p:nvPr/>
        </p:nvSpPr>
        <p:spPr bwMode="auto">
          <a:xfrm>
            <a:off x="5436096" y="2243005"/>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421E4D6A-3A57-474D-B9F0-77C5B1C4BF4E}"/>
              </a:ext>
            </a:extLst>
          </p:cNvPr>
          <p:cNvSpPr/>
          <p:nvPr/>
        </p:nvSpPr>
        <p:spPr bwMode="auto">
          <a:xfrm>
            <a:off x="5432701" y="3085765"/>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0" name="Text Box 4">
            <a:extLst>
              <a:ext uri="{FF2B5EF4-FFF2-40B4-BE49-F238E27FC236}">
                <a16:creationId xmlns:a16="http://schemas.microsoft.com/office/drawing/2014/main" id="{E8C68653-E6A7-417B-8C77-3EA8FC35411C}"/>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cxnSp>
        <p:nvCxnSpPr>
          <p:cNvPr id="5" name="Straight Connector 4">
            <a:extLst>
              <a:ext uri="{FF2B5EF4-FFF2-40B4-BE49-F238E27FC236}">
                <a16:creationId xmlns:a16="http://schemas.microsoft.com/office/drawing/2014/main" id="{4A75B34D-42DB-F493-F5BF-15AABD113D59}"/>
              </a:ext>
            </a:extLst>
          </p:cNvPr>
          <p:cNvCxnSpPr/>
          <p:nvPr/>
        </p:nvCxnSpPr>
        <p:spPr bwMode="auto">
          <a:xfrm>
            <a:off x="4546575" y="2123769"/>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05512480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4"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37</a:t>
            </a:fld>
            <a:endParaRPr lang="en-US" altLang="zh-CN"/>
          </a:p>
        </p:txBody>
      </p:sp>
      <p:sp>
        <p:nvSpPr>
          <p:cNvPr id="22532" name="Text Box 4"/>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算法时间复杂度分析</a:t>
            </a:r>
          </a:p>
        </p:txBody>
      </p:sp>
      <p:sp>
        <p:nvSpPr>
          <p:cNvPr id="22533" name="Rectangle 5"/>
          <p:cNvSpPr>
            <a:spLocks noGrp="1" noChangeArrowheads="1"/>
          </p:cNvSpPr>
          <p:nvPr>
            <p:ph type="body" idx="1"/>
          </p:nvPr>
        </p:nvSpPr>
        <p:spPr>
          <a:xfrm>
            <a:off x="616883" y="1340768"/>
            <a:ext cx="8501090" cy="4107532"/>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邻接矩阵存储。</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zh-CN" altLang="en-US" dirty="0">
                <a:latin typeface="黑体" pitchFamily="49" charset="-122"/>
                <a:ea typeface="黑体" pitchFamily="49" charset="-122"/>
              </a:rPr>
              <a:t>   经过</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点，</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循环</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对矩阵中每个点计算，</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en-US" altLang="zh-CN" sz="2800" dirty="0">
                <a:latin typeface="黑体" pitchFamily="49" charset="-122"/>
                <a:ea typeface="黑体" pitchFamily="49" charset="-122"/>
              </a:rPr>
              <a:t>)</a:t>
            </a:r>
          </a:p>
          <a:p>
            <a:pPr eaLnBrk="1" hangingPunct="1">
              <a:lnSpc>
                <a:spcPct val="60000"/>
              </a:lnSpc>
              <a:spcBef>
                <a:spcPct val="50000"/>
              </a:spcBef>
              <a:buFontTx/>
              <a:buNone/>
            </a:pPr>
            <a:r>
              <a:rPr lang="zh-CN" altLang="en-US" sz="2800" dirty="0">
                <a:latin typeface="黑体" pitchFamily="49" charset="-122"/>
                <a:ea typeface="黑体" pitchFamily="49" charset="-122"/>
              </a:rPr>
              <a:t>   故时间复杂度为</a:t>
            </a:r>
            <a:r>
              <a:rPr lang="en-US" altLang="zh-CN" sz="2800" dirty="0">
                <a:latin typeface="黑体" pitchFamily="49" charset="-122"/>
                <a:ea typeface="黑体" pitchFamily="49" charset="-122"/>
              </a:rPr>
              <a:t>O(n</a:t>
            </a:r>
            <a:r>
              <a:rPr lang="en-US" altLang="zh-CN" baseline="30000" dirty="0">
                <a:latin typeface="黑体" pitchFamily="49" charset="-122"/>
                <a:ea typeface="黑体" pitchFamily="49" charset="-122"/>
              </a:rPr>
              <a:t>3</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endParaRPr lang="en-US" altLang="zh-CN" sz="2800" b="1" dirty="0">
              <a:latin typeface="黑体" pitchFamily="49" charset="-122"/>
              <a:ea typeface="黑体" pitchFamily="49" charset="-122"/>
            </a:endParaRPr>
          </a:p>
          <a:p>
            <a:pPr marL="0" indent="0" eaLnBrk="1" hangingPunct="1">
              <a:lnSpc>
                <a:spcPct val="60000"/>
              </a:lnSpc>
              <a:spcBef>
                <a:spcPct val="50000"/>
              </a:spcBef>
              <a:buNone/>
            </a:pPr>
            <a:r>
              <a:rPr lang="zh-CN" altLang="en-US" dirty="0">
                <a:latin typeface="黑体" pitchFamily="49" charset="-122"/>
                <a:ea typeface="黑体" pitchFamily="49" charset="-122"/>
              </a:rPr>
              <a:t>与迪杰斯特拉算法计算顶点对时间复杂度相同，代码</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zh-CN" altLang="en-US" dirty="0">
                <a:latin typeface="黑体" pitchFamily="49" charset="-122"/>
                <a:ea typeface="黑体" pitchFamily="49" charset="-122"/>
              </a:rPr>
              <a:t>实现简单。</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788757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28976" y="205681"/>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7651" name="矩形 6"/>
          <p:cNvSpPr>
            <a:spLocks noChangeArrowheads="1"/>
          </p:cNvSpPr>
          <p:nvPr/>
        </p:nvSpPr>
        <p:spPr bwMode="auto">
          <a:xfrm>
            <a:off x="515242" y="1268760"/>
            <a:ext cx="8377238" cy="2576667"/>
          </a:xfrm>
          <a:prstGeom prst="rect">
            <a:avLst/>
          </a:prstGeom>
          <a:noFill/>
          <a:ln w="9525">
            <a:noFill/>
            <a:miter lim="800000"/>
            <a:headEnd/>
            <a:tailEnd/>
          </a:ln>
        </p:spPr>
        <p:txBody>
          <a:bodyPr wrap="square">
            <a:spAutoFit/>
          </a:bodyPr>
          <a:lstStyle/>
          <a:p>
            <a:pPr algn="just">
              <a:lnSpc>
                <a:spcPct val="150000"/>
              </a:lnSpc>
            </a:pPr>
            <a:r>
              <a:rPr lang="zh-CN" altLang="zh-CN" sz="2800" b="0" i="0" dirty="0">
                <a:latin typeface="+mn-ea"/>
                <a:ea typeface="+mn-ea"/>
              </a:rPr>
              <a:t>有向网</a:t>
            </a:r>
            <a:r>
              <a:rPr lang="en-US" altLang="zh-CN" sz="2800" b="0" i="0" dirty="0">
                <a:latin typeface="+mn-ea"/>
                <a:ea typeface="+mn-ea"/>
              </a:rPr>
              <a:t>N={V,E}</a:t>
            </a:r>
            <a:r>
              <a:rPr lang="zh-CN" altLang="zh-CN" sz="2800" b="0" i="0" dirty="0">
                <a:latin typeface="+mn-ea"/>
                <a:ea typeface="+mn-ea"/>
              </a:rPr>
              <a:t>，</a:t>
            </a:r>
            <a:r>
              <a:rPr lang="en-US" altLang="zh-CN" sz="2800" b="0" i="0" dirty="0">
                <a:latin typeface="+mn-ea"/>
                <a:ea typeface="+mn-ea"/>
              </a:rPr>
              <a:t>V={0,1,2,3,4}</a:t>
            </a:r>
            <a:r>
              <a:rPr lang="zh-CN" altLang="zh-CN" sz="2800" b="0" i="0" dirty="0">
                <a:latin typeface="+mn-ea"/>
                <a:ea typeface="+mn-ea"/>
              </a:rPr>
              <a:t>，</a:t>
            </a:r>
            <a:r>
              <a:rPr lang="en-US" altLang="zh-CN" sz="2800" b="0" i="0" dirty="0">
                <a:latin typeface="+mn-ea"/>
                <a:ea typeface="+mn-ea"/>
              </a:rPr>
              <a:t>E={&lt;0,1,1&gt;</a:t>
            </a:r>
            <a:r>
              <a:rPr lang="zh-CN" altLang="zh-CN" sz="2800" b="0" i="0" dirty="0">
                <a:latin typeface="+mn-ea"/>
                <a:ea typeface="+mn-ea"/>
              </a:rPr>
              <a:t>，</a:t>
            </a:r>
            <a:r>
              <a:rPr lang="en-US" altLang="zh-CN" sz="2800" b="0" i="0" dirty="0">
                <a:latin typeface="+mn-ea"/>
                <a:ea typeface="+mn-ea"/>
              </a:rPr>
              <a:t>&lt;0,3,3&gt;</a:t>
            </a:r>
            <a:r>
              <a:rPr lang="zh-CN" altLang="zh-CN" sz="2800" b="0" i="0" dirty="0">
                <a:latin typeface="+mn-ea"/>
                <a:ea typeface="+mn-ea"/>
              </a:rPr>
              <a:t>，</a:t>
            </a:r>
            <a:r>
              <a:rPr lang="en-US" altLang="zh-CN" sz="2800" b="0" i="0" dirty="0">
                <a:latin typeface="+mn-ea"/>
                <a:ea typeface="+mn-ea"/>
              </a:rPr>
              <a:t>&lt;0,4,10&gt;</a:t>
            </a:r>
            <a:r>
              <a:rPr lang="zh-CN" altLang="zh-CN" sz="2800" b="0" i="0" dirty="0">
                <a:latin typeface="+mn-ea"/>
                <a:ea typeface="+mn-ea"/>
              </a:rPr>
              <a:t>，</a:t>
            </a:r>
            <a:r>
              <a:rPr lang="en-US" altLang="zh-CN" sz="2800" b="0" i="0" dirty="0">
                <a:latin typeface="+mn-ea"/>
                <a:ea typeface="+mn-ea"/>
              </a:rPr>
              <a:t>&lt;1,2,5&gt;</a:t>
            </a:r>
            <a:r>
              <a:rPr lang="zh-CN" altLang="zh-CN" sz="2800" b="0" i="0" dirty="0">
                <a:latin typeface="+mn-ea"/>
                <a:ea typeface="+mn-ea"/>
              </a:rPr>
              <a:t>，</a:t>
            </a:r>
            <a:r>
              <a:rPr lang="en-US" altLang="zh-CN" sz="2800" b="0" i="0" dirty="0">
                <a:latin typeface="+mn-ea"/>
                <a:ea typeface="+mn-ea"/>
              </a:rPr>
              <a:t>&lt;2,4,1&gt;</a:t>
            </a:r>
            <a:r>
              <a:rPr lang="zh-CN" altLang="zh-CN" sz="2800" b="0" i="0" dirty="0">
                <a:latin typeface="+mn-ea"/>
                <a:ea typeface="+mn-ea"/>
              </a:rPr>
              <a:t>，</a:t>
            </a:r>
            <a:r>
              <a:rPr lang="en-US" altLang="zh-CN" sz="2800" b="0" i="0" dirty="0">
                <a:latin typeface="+mn-ea"/>
                <a:ea typeface="+mn-ea"/>
              </a:rPr>
              <a:t>&lt;3,2,2&gt;</a:t>
            </a:r>
            <a:r>
              <a:rPr lang="zh-CN" altLang="zh-CN" sz="2800" b="0" i="0" dirty="0">
                <a:latin typeface="+mn-ea"/>
                <a:ea typeface="+mn-ea"/>
              </a:rPr>
              <a:t>，</a:t>
            </a:r>
            <a:r>
              <a:rPr lang="en-US" altLang="zh-CN" sz="2800" b="0" i="0" dirty="0">
                <a:latin typeface="+mn-ea"/>
                <a:ea typeface="+mn-ea"/>
              </a:rPr>
              <a:t>&lt;3,4,6&gt;}</a:t>
            </a:r>
            <a:r>
              <a:rPr lang="zh-CN" altLang="zh-CN" sz="2800" b="0" i="0" dirty="0">
                <a:latin typeface="+mn-ea"/>
                <a:ea typeface="+mn-ea"/>
              </a:rPr>
              <a:t>，</a:t>
            </a:r>
            <a:r>
              <a:rPr lang="en-US" altLang="zh-CN" sz="2800" b="0" i="0" dirty="0">
                <a:latin typeface="+mn-ea"/>
                <a:ea typeface="+mn-ea"/>
              </a:rPr>
              <a:t>E</a:t>
            </a:r>
            <a:r>
              <a:rPr lang="zh-CN" altLang="zh-CN" sz="2800" b="0" i="0" dirty="0">
                <a:latin typeface="+mn-ea"/>
                <a:ea typeface="+mn-ea"/>
              </a:rPr>
              <a:t>中每个元组的第三个元素表示权。</a:t>
            </a:r>
          </a:p>
          <a:p>
            <a:pPr algn="just">
              <a:lnSpc>
                <a:spcPct val="150000"/>
              </a:lnSpc>
            </a:pPr>
            <a:r>
              <a:rPr lang="en-US" altLang="zh-CN" sz="2800" b="0" i="0" dirty="0">
                <a:latin typeface="+mn-ea"/>
                <a:ea typeface="+mn-ea"/>
              </a:rPr>
              <a:t>1</a:t>
            </a:r>
            <a:r>
              <a:rPr lang="zh-CN" altLang="zh-CN" sz="2800" b="0" i="0" dirty="0">
                <a:latin typeface="+mn-ea"/>
                <a:ea typeface="+mn-ea"/>
              </a:rPr>
              <a:t>、画出该网。</a:t>
            </a:r>
          </a:p>
        </p:txBody>
      </p:sp>
      <p:sp>
        <p:nvSpPr>
          <p:cNvPr id="10" name="Line 9">
            <a:extLst>
              <a:ext uri="{FF2B5EF4-FFF2-40B4-BE49-F238E27FC236}">
                <a16:creationId xmlns:a16="http://schemas.microsoft.com/office/drawing/2014/main" id="{F05EB839-3AA7-1EF5-62BC-BD6268679653}"/>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A2E48DD7-1255-6E27-C4E6-BBCCB6B35BB3}"/>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1C88A21B-8FEA-72FF-783F-0B320F847BC5}"/>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3" name="Line 12">
            <a:extLst>
              <a:ext uri="{FF2B5EF4-FFF2-40B4-BE49-F238E27FC236}">
                <a16:creationId xmlns:a16="http://schemas.microsoft.com/office/drawing/2014/main" id="{8FD95CC3-3A4E-B087-A683-28E3BBD8D09F}"/>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4" name="Line 13">
            <a:extLst>
              <a:ext uri="{FF2B5EF4-FFF2-40B4-BE49-F238E27FC236}">
                <a16:creationId xmlns:a16="http://schemas.microsoft.com/office/drawing/2014/main" id="{469824CF-7509-3AC5-2AE6-BFC407017E84}"/>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5" name="Line 14">
            <a:extLst>
              <a:ext uri="{FF2B5EF4-FFF2-40B4-BE49-F238E27FC236}">
                <a16:creationId xmlns:a16="http://schemas.microsoft.com/office/drawing/2014/main" id="{4BB41A95-BBDD-02DD-510D-3D85496B46D5}"/>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6" name="Oval 15">
            <a:extLst>
              <a:ext uri="{FF2B5EF4-FFF2-40B4-BE49-F238E27FC236}">
                <a16:creationId xmlns:a16="http://schemas.microsoft.com/office/drawing/2014/main" id="{72ECB0A7-0513-F31A-A15A-129136620D72}"/>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17" name="Oval 16">
            <a:extLst>
              <a:ext uri="{FF2B5EF4-FFF2-40B4-BE49-F238E27FC236}">
                <a16:creationId xmlns:a16="http://schemas.microsoft.com/office/drawing/2014/main" id="{8A046B4E-50A2-EDDB-FC47-00418D555398}"/>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18" name="Oval 17">
            <a:extLst>
              <a:ext uri="{FF2B5EF4-FFF2-40B4-BE49-F238E27FC236}">
                <a16:creationId xmlns:a16="http://schemas.microsoft.com/office/drawing/2014/main" id="{AF3CF22A-7F6D-2814-831A-72FD4F91EE19}"/>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19" name="Oval 18">
            <a:extLst>
              <a:ext uri="{FF2B5EF4-FFF2-40B4-BE49-F238E27FC236}">
                <a16:creationId xmlns:a16="http://schemas.microsoft.com/office/drawing/2014/main" id="{F3C0BA84-6994-2B90-1284-C9DDBA32CF8C}"/>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20" name="Oval 19">
            <a:extLst>
              <a:ext uri="{FF2B5EF4-FFF2-40B4-BE49-F238E27FC236}">
                <a16:creationId xmlns:a16="http://schemas.microsoft.com/office/drawing/2014/main" id="{9783A0B9-49CD-508B-AF8F-6F228B675A4C}"/>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 name="Text Box 20">
            <a:extLst>
              <a:ext uri="{FF2B5EF4-FFF2-40B4-BE49-F238E27FC236}">
                <a16:creationId xmlns:a16="http://schemas.microsoft.com/office/drawing/2014/main" id="{9AF18EFD-42B8-EC70-D73D-A5CCF0466FE0}"/>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5" name="Text Box 21">
            <a:extLst>
              <a:ext uri="{FF2B5EF4-FFF2-40B4-BE49-F238E27FC236}">
                <a16:creationId xmlns:a16="http://schemas.microsoft.com/office/drawing/2014/main" id="{298FCF85-8A3F-DD1A-933C-4861E9E8A6EE}"/>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6" name="Text Box 22">
            <a:extLst>
              <a:ext uri="{FF2B5EF4-FFF2-40B4-BE49-F238E27FC236}">
                <a16:creationId xmlns:a16="http://schemas.microsoft.com/office/drawing/2014/main" id="{CB356AA3-ED9F-966E-C424-EAA78B416983}"/>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7" name="Text Box 23">
            <a:extLst>
              <a:ext uri="{FF2B5EF4-FFF2-40B4-BE49-F238E27FC236}">
                <a16:creationId xmlns:a16="http://schemas.microsoft.com/office/drawing/2014/main" id="{29C68728-D9B9-ED35-8D69-82E9A2FD1404}"/>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8" name="Text Box 24">
            <a:extLst>
              <a:ext uri="{FF2B5EF4-FFF2-40B4-BE49-F238E27FC236}">
                <a16:creationId xmlns:a16="http://schemas.microsoft.com/office/drawing/2014/main" id="{453E3C42-8DBB-F55F-84E6-DDC3EA2C3F6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9" name="Text Box 25">
            <a:extLst>
              <a:ext uri="{FF2B5EF4-FFF2-40B4-BE49-F238E27FC236}">
                <a16:creationId xmlns:a16="http://schemas.microsoft.com/office/drawing/2014/main" id="{EF9365F8-1A4F-F1FE-32EA-CE74448744EC}"/>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2</a:t>
            </a:r>
          </a:p>
        </p:txBody>
      </p:sp>
      <p:sp>
        <p:nvSpPr>
          <p:cNvPr id="21" name="Line 14">
            <a:extLst>
              <a:ext uri="{FF2B5EF4-FFF2-40B4-BE49-F238E27FC236}">
                <a16:creationId xmlns:a16="http://schemas.microsoft.com/office/drawing/2014/main" id="{4542BC24-1A31-8554-94A9-63F362E8CAC6}"/>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22" name="Text Box 22">
            <a:extLst>
              <a:ext uri="{FF2B5EF4-FFF2-40B4-BE49-F238E27FC236}">
                <a16:creationId xmlns:a16="http://schemas.microsoft.com/office/drawing/2014/main" id="{24EEABF4-578D-48F7-5C54-2B5022D32A91}"/>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spTree>
    <p:extLst>
      <p:ext uri="{BB962C8B-B14F-4D97-AF65-F5344CB8AC3E}">
        <p14:creationId xmlns:p14="http://schemas.microsoft.com/office/powerpoint/2010/main" val="965872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 grpId="0"/>
      <p:bldP spid="5" grpId="0"/>
      <p:bldP spid="6" grpId="0"/>
      <p:bldP spid="7" grpId="0"/>
      <p:bldP spid="8" grpId="0"/>
      <p:bldP spid="9" grpId="0"/>
      <p:bldP spid="21" grpId="0" animBg="1"/>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11560" y="260648"/>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grpSp>
        <p:nvGrpSpPr>
          <p:cNvPr id="2" name="Group 1">
            <a:extLst>
              <a:ext uri="{FF2B5EF4-FFF2-40B4-BE49-F238E27FC236}">
                <a16:creationId xmlns:a16="http://schemas.microsoft.com/office/drawing/2014/main" id="{6FFBC687-D740-04F8-62AE-BB8910EB128C}"/>
              </a:ext>
            </a:extLst>
          </p:cNvPr>
          <p:cNvGrpSpPr/>
          <p:nvPr/>
        </p:nvGrpSpPr>
        <p:grpSpPr>
          <a:xfrm>
            <a:off x="971600" y="2476500"/>
            <a:ext cx="2493963" cy="1905000"/>
            <a:chOff x="4355976" y="3694102"/>
            <a:chExt cx="2493963" cy="1905000"/>
          </a:xfrm>
        </p:grpSpPr>
        <p:sp>
          <p:nvSpPr>
            <p:cNvPr id="10" name="Line 9">
              <a:extLst>
                <a:ext uri="{FF2B5EF4-FFF2-40B4-BE49-F238E27FC236}">
                  <a16:creationId xmlns:a16="http://schemas.microsoft.com/office/drawing/2014/main" id="{F05EB839-3AA7-1EF5-62BC-BD6268679653}"/>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A2E48DD7-1255-6E27-C4E6-BBCCB6B35BB3}"/>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1C88A21B-8FEA-72FF-783F-0B320F847BC5}"/>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3" name="Line 12">
              <a:extLst>
                <a:ext uri="{FF2B5EF4-FFF2-40B4-BE49-F238E27FC236}">
                  <a16:creationId xmlns:a16="http://schemas.microsoft.com/office/drawing/2014/main" id="{8FD95CC3-3A4E-B087-A683-28E3BBD8D09F}"/>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4" name="Line 13">
              <a:extLst>
                <a:ext uri="{FF2B5EF4-FFF2-40B4-BE49-F238E27FC236}">
                  <a16:creationId xmlns:a16="http://schemas.microsoft.com/office/drawing/2014/main" id="{469824CF-7509-3AC5-2AE6-BFC407017E84}"/>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5" name="Line 14">
              <a:extLst>
                <a:ext uri="{FF2B5EF4-FFF2-40B4-BE49-F238E27FC236}">
                  <a16:creationId xmlns:a16="http://schemas.microsoft.com/office/drawing/2014/main" id="{4BB41A95-BBDD-02DD-510D-3D85496B46D5}"/>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6" name="Oval 15">
              <a:extLst>
                <a:ext uri="{FF2B5EF4-FFF2-40B4-BE49-F238E27FC236}">
                  <a16:creationId xmlns:a16="http://schemas.microsoft.com/office/drawing/2014/main" id="{72ECB0A7-0513-F31A-A15A-129136620D72}"/>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17" name="Oval 16">
              <a:extLst>
                <a:ext uri="{FF2B5EF4-FFF2-40B4-BE49-F238E27FC236}">
                  <a16:creationId xmlns:a16="http://schemas.microsoft.com/office/drawing/2014/main" id="{8A046B4E-50A2-EDDB-FC47-00418D555398}"/>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18" name="Oval 17">
              <a:extLst>
                <a:ext uri="{FF2B5EF4-FFF2-40B4-BE49-F238E27FC236}">
                  <a16:creationId xmlns:a16="http://schemas.microsoft.com/office/drawing/2014/main" id="{AF3CF22A-7F6D-2814-831A-72FD4F91EE19}"/>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19" name="Oval 18">
              <a:extLst>
                <a:ext uri="{FF2B5EF4-FFF2-40B4-BE49-F238E27FC236}">
                  <a16:creationId xmlns:a16="http://schemas.microsoft.com/office/drawing/2014/main" id="{F3C0BA84-6994-2B90-1284-C9DDBA32CF8C}"/>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20" name="Oval 19">
              <a:extLst>
                <a:ext uri="{FF2B5EF4-FFF2-40B4-BE49-F238E27FC236}">
                  <a16:creationId xmlns:a16="http://schemas.microsoft.com/office/drawing/2014/main" id="{9783A0B9-49CD-508B-AF8F-6F228B675A4C}"/>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 name="Text Box 20">
              <a:extLst>
                <a:ext uri="{FF2B5EF4-FFF2-40B4-BE49-F238E27FC236}">
                  <a16:creationId xmlns:a16="http://schemas.microsoft.com/office/drawing/2014/main" id="{9AF18EFD-42B8-EC70-D73D-A5CCF0466FE0}"/>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5" name="Text Box 21">
              <a:extLst>
                <a:ext uri="{FF2B5EF4-FFF2-40B4-BE49-F238E27FC236}">
                  <a16:creationId xmlns:a16="http://schemas.microsoft.com/office/drawing/2014/main" id="{298FCF85-8A3F-DD1A-933C-4861E9E8A6EE}"/>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6" name="Text Box 22">
              <a:extLst>
                <a:ext uri="{FF2B5EF4-FFF2-40B4-BE49-F238E27FC236}">
                  <a16:creationId xmlns:a16="http://schemas.microsoft.com/office/drawing/2014/main" id="{CB356AA3-ED9F-966E-C424-EAA78B416983}"/>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7" name="Text Box 23">
              <a:extLst>
                <a:ext uri="{FF2B5EF4-FFF2-40B4-BE49-F238E27FC236}">
                  <a16:creationId xmlns:a16="http://schemas.microsoft.com/office/drawing/2014/main" id="{29C68728-D9B9-ED35-8D69-82E9A2FD1404}"/>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8" name="Text Box 24">
              <a:extLst>
                <a:ext uri="{FF2B5EF4-FFF2-40B4-BE49-F238E27FC236}">
                  <a16:creationId xmlns:a16="http://schemas.microsoft.com/office/drawing/2014/main" id="{453E3C42-8DBB-F55F-84E6-DDC3EA2C3F6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9" name="Text Box 25">
              <a:extLst>
                <a:ext uri="{FF2B5EF4-FFF2-40B4-BE49-F238E27FC236}">
                  <a16:creationId xmlns:a16="http://schemas.microsoft.com/office/drawing/2014/main" id="{EF9365F8-1A4F-F1FE-32EA-CE74448744EC}"/>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2</a:t>
              </a:r>
            </a:p>
          </p:txBody>
        </p:sp>
        <p:sp>
          <p:nvSpPr>
            <p:cNvPr id="21" name="Line 14">
              <a:extLst>
                <a:ext uri="{FF2B5EF4-FFF2-40B4-BE49-F238E27FC236}">
                  <a16:creationId xmlns:a16="http://schemas.microsoft.com/office/drawing/2014/main" id="{4542BC24-1A31-8554-94A9-63F362E8CAC6}"/>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22" name="Text Box 22">
              <a:extLst>
                <a:ext uri="{FF2B5EF4-FFF2-40B4-BE49-F238E27FC236}">
                  <a16:creationId xmlns:a16="http://schemas.microsoft.com/office/drawing/2014/main" id="{24EEABF4-578D-48F7-5C54-2B5022D32A91}"/>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grpSp>
      <p:sp>
        <p:nvSpPr>
          <p:cNvPr id="3" name="TextBox 2">
            <a:extLst>
              <a:ext uri="{FF2B5EF4-FFF2-40B4-BE49-F238E27FC236}">
                <a16:creationId xmlns:a16="http://schemas.microsoft.com/office/drawing/2014/main" id="{9E787E90-F003-8E0C-AB32-64C0FAC8E078}"/>
              </a:ext>
            </a:extLst>
          </p:cNvPr>
          <p:cNvSpPr txBox="1"/>
          <p:nvPr/>
        </p:nvSpPr>
        <p:spPr>
          <a:xfrm>
            <a:off x="611560" y="1268760"/>
            <a:ext cx="7992888" cy="523220"/>
          </a:xfrm>
          <a:prstGeom prst="rect">
            <a:avLst/>
          </a:prstGeom>
          <a:noFill/>
        </p:spPr>
        <p:txBody>
          <a:bodyPr wrap="square" rtlCol="0">
            <a:spAutoFit/>
          </a:bodyPr>
          <a:lstStyle/>
          <a:p>
            <a:pPr algn="l"/>
            <a:r>
              <a:rPr lang="en-US" altLang="zh-CN" sz="2800" b="0" i="0" dirty="0">
                <a:latin typeface="+mn-ea"/>
                <a:ea typeface="+mn-ea"/>
              </a:rPr>
              <a:t>2</a:t>
            </a:r>
            <a:r>
              <a:rPr lang="zh-CN" altLang="en-US" sz="2800" b="0" i="0" dirty="0">
                <a:latin typeface="+mn-ea"/>
                <a:ea typeface="+mn-ea"/>
              </a:rPr>
              <a:t>、写出该网的邻接矩阵。</a:t>
            </a:r>
            <a:endParaRPr lang="en-CN" sz="2800" b="0" i="0" dirty="0">
              <a:latin typeface="+mn-ea"/>
              <a:ea typeface="+mn-ea"/>
            </a:endParaRPr>
          </a:p>
        </p:txBody>
      </p:sp>
      <p:grpSp>
        <p:nvGrpSpPr>
          <p:cNvPr id="40" name="Group 39">
            <a:extLst>
              <a:ext uri="{FF2B5EF4-FFF2-40B4-BE49-F238E27FC236}">
                <a16:creationId xmlns:a16="http://schemas.microsoft.com/office/drawing/2014/main" id="{1B375C8E-8420-7359-B894-5BCFBD8FCF35}"/>
              </a:ext>
            </a:extLst>
          </p:cNvPr>
          <p:cNvGrpSpPr/>
          <p:nvPr/>
        </p:nvGrpSpPr>
        <p:grpSpPr>
          <a:xfrm>
            <a:off x="4881151" y="2359680"/>
            <a:ext cx="3723297" cy="2377712"/>
            <a:chOff x="4881151" y="2359680"/>
            <a:chExt cx="3723297" cy="2377712"/>
          </a:xfrm>
        </p:grpSpPr>
        <p:sp>
          <p:nvSpPr>
            <p:cNvPr id="33" name="Left Bracket 32">
              <a:extLst>
                <a:ext uri="{FF2B5EF4-FFF2-40B4-BE49-F238E27FC236}">
                  <a16:creationId xmlns:a16="http://schemas.microsoft.com/office/drawing/2014/main" id="{6E4BCDBA-7489-A77C-E073-D5A75CAF49D7}"/>
                </a:ext>
              </a:extLst>
            </p:cNvPr>
            <p:cNvSpPr/>
            <p:nvPr/>
          </p:nvSpPr>
          <p:spPr bwMode="auto">
            <a:xfrm>
              <a:off x="4881151" y="2447108"/>
              <a:ext cx="144016" cy="2276168"/>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CN" sz="1800" b="1" i="1" u="none" strike="noStrike" cap="none" normalizeH="0" baseline="0">
                <a:ln>
                  <a:noFill/>
                </a:ln>
                <a:solidFill>
                  <a:schemeClr val="tx1"/>
                </a:solidFill>
                <a:effectLst/>
                <a:latin typeface="Times New Roman" pitchFamily="18" charset="0"/>
                <a:ea typeface="宋体" pitchFamily="2" charset="-122"/>
              </a:endParaRPr>
            </a:p>
          </p:txBody>
        </p:sp>
        <p:sp>
          <p:nvSpPr>
            <p:cNvPr id="34" name="文本框 6">
              <a:extLst>
                <a:ext uri="{FF2B5EF4-FFF2-40B4-BE49-F238E27FC236}">
                  <a16:creationId xmlns:a16="http://schemas.microsoft.com/office/drawing/2014/main" id="{EA75E78D-FCB7-24C3-10CF-74499FABE23D}"/>
                </a:ext>
              </a:extLst>
            </p:cNvPr>
            <p:cNvSpPr txBox="1"/>
            <p:nvPr/>
          </p:nvSpPr>
          <p:spPr>
            <a:xfrm>
              <a:off x="5139396" y="2359680"/>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1 </a:t>
              </a:r>
              <a:r>
                <a:rPr lang="zh-CN" altLang="en-US" sz="2800" b="0" i="0" dirty="0">
                  <a:latin typeface="+mn-ea"/>
                  <a:ea typeface="+mn-ea"/>
                </a:rPr>
                <a:t> </a:t>
              </a:r>
              <a:r>
                <a:rPr lang="zh-CN" altLang="en-US" sz="2800" b="0" i="0" dirty="0">
                  <a:latin typeface="+mn-ea"/>
                </a:rPr>
                <a:t>∞</a:t>
              </a:r>
              <a:r>
                <a:rPr lang="en-US" altLang="zh-CN" sz="2800" b="0" i="0" dirty="0">
                  <a:latin typeface="+mn-ea"/>
                  <a:ea typeface="+mn-ea"/>
                </a:rPr>
                <a:t>  3 </a:t>
              </a:r>
              <a:r>
                <a:rPr lang="zh-CN" altLang="en-US" sz="2800" b="0" i="0" dirty="0">
                  <a:latin typeface="+mn-ea"/>
                  <a:ea typeface="+mn-ea"/>
                </a:rPr>
                <a:t> </a:t>
              </a:r>
              <a:r>
                <a:rPr lang="en-US" altLang="zh-CN" sz="2800" b="0" i="0" dirty="0">
                  <a:latin typeface="+mn-ea"/>
                  <a:ea typeface="+mn-ea"/>
                </a:rPr>
                <a:t>10</a:t>
              </a:r>
              <a:endParaRPr lang="zh-CN" altLang="en-US" sz="2800" b="0" i="0" dirty="0">
                <a:latin typeface="+mn-ea"/>
                <a:ea typeface="+mn-ea"/>
              </a:endParaRPr>
            </a:p>
          </p:txBody>
        </p:sp>
        <p:sp>
          <p:nvSpPr>
            <p:cNvPr id="35" name="文本框 6">
              <a:extLst>
                <a:ext uri="{FF2B5EF4-FFF2-40B4-BE49-F238E27FC236}">
                  <a16:creationId xmlns:a16="http://schemas.microsoft.com/office/drawing/2014/main" id="{E33854D6-C1C4-13B0-C40E-D4E67617ED45}"/>
                </a:ext>
              </a:extLst>
            </p:cNvPr>
            <p:cNvSpPr txBox="1"/>
            <p:nvPr/>
          </p:nvSpPr>
          <p:spPr>
            <a:xfrm>
              <a:off x="5107563" y="2819526"/>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5 </a:t>
              </a:r>
              <a:r>
                <a:rPr lang="zh-CN" altLang="en-US" sz="2800" b="0" i="0" dirty="0">
                  <a:latin typeface="+mn-ea"/>
                  <a:ea typeface="+mn-ea"/>
                </a:rPr>
                <a:t> </a:t>
              </a:r>
              <a:r>
                <a:rPr lang="zh-CN" altLang="en-US" sz="2800" b="0" i="0" dirty="0">
                  <a:latin typeface="+mn-ea"/>
                </a:rPr>
                <a:t>∞ ∞</a:t>
              </a:r>
              <a:endParaRPr lang="zh-CN" altLang="en-US" sz="2800" b="0" i="0" dirty="0">
                <a:latin typeface="+mn-ea"/>
                <a:ea typeface="+mn-ea"/>
              </a:endParaRPr>
            </a:p>
          </p:txBody>
        </p:sp>
        <p:sp>
          <p:nvSpPr>
            <p:cNvPr id="36" name="文本框 6">
              <a:extLst>
                <a:ext uri="{FF2B5EF4-FFF2-40B4-BE49-F238E27FC236}">
                  <a16:creationId xmlns:a16="http://schemas.microsoft.com/office/drawing/2014/main" id="{2C5A1B10-381C-AE48-CAC4-8378271F7E33}"/>
                </a:ext>
              </a:extLst>
            </p:cNvPr>
            <p:cNvSpPr txBox="1"/>
            <p:nvPr/>
          </p:nvSpPr>
          <p:spPr>
            <a:xfrm>
              <a:off x="5136447" y="3323582"/>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rPr>
                <a:t>∞  ∞  </a:t>
              </a:r>
              <a:r>
                <a:rPr lang="en-US" altLang="zh-CN" sz="2800" b="0" i="0" dirty="0">
                  <a:latin typeface="+mn-ea"/>
                </a:rPr>
                <a:t>1</a:t>
              </a:r>
              <a:endParaRPr lang="zh-CN" altLang="en-US" sz="2800" b="0" i="0" dirty="0">
                <a:latin typeface="+mn-ea"/>
                <a:ea typeface="+mn-ea"/>
              </a:endParaRPr>
            </a:p>
          </p:txBody>
        </p:sp>
        <p:sp>
          <p:nvSpPr>
            <p:cNvPr id="37" name="文本框 6">
              <a:extLst>
                <a:ext uri="{FF2B5EF4-FFF2-40B4-BE49-F238E27FC236}">
                  <a16:creationId xmlns:a16="http://schemas.microsoft.com/office/drawing/2014/main" id="{F739186D-1215-60D2-193C-80E49DFD220F}"/>
                </a:ext>
              </a:extLst>
            </p:cNvPr>
            <p:cNvSpPr txBox="1"/>
            <p:nvPr/>
          </p:nvSpPr>
          <p:spPr>
            <a:xfrm>
              <a:off x="5154936" y="3755630"/>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en-US" altLang="zh-CN" sz="2800" b="0" i="0" dirty="0">
                  <a:latin typeface="+mn-ea"/>
                </a:rPr>
                <a:t>2</a:t>
              </a:r>
              <a:r>
                <a:rPr lang="zh-CN" altLang="en-US" sz="2800" b="0" i="0" dirty="0">
                  <a:latin typeface="+mn-ea"/>
                </a:rPr>
                <a:t>  ∞  </a:t>
              </a:r>
              <a:r>
                <a:rPr lang="en-US" altLang="zh-CN" sz="2800" b="0" i="0" dirty="0">
                  <a:latin typeface="+mn-ea"/>
                </a:rPr>
                <a:t>6</a:t>
              </a:r>
              <a:endParaRPr lang="zh-CN" altLang="en-US" sz="2800" b="0" i="0" dirty="0">
                <a:latin typeface="+mn-ea"/>
                <a:ea typeface="+mn-ea"/>
              </a:endParaRPr>
            </a:p>
          </p:txBody>
        </p:sp>
        <p:sp>
          <p:nvSpPr>
            <p:cNvPr id="38" name="文本框 6">
              <a:extLst>
                <a:ext uri="{FF2B5EF4-FFF2-40B4-BE49-F238E27FC236}">
                  <a16:creationId xmlns:a16="http://schemas.microsoft.com/office/drawing/2014/main" id="{79D74E98-8229-201E-D118-78DEF15BF2CB}"/>
                </a:ext>
              </a:extLst>
            </p:cNvPr>
            <p:cNvSpPr txBox="1"/>
            <p:nvPr/>
          </p:nvSpPr>
          <p:spPr>
            <a:xfrm>
              <a:off x="5118225" y="4214172"/>
              <a:ext cx="3486223"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zh-CN" altLang="en-US" sz="2800" b="0" i="0" dirty="0">
                  <a:latin typeface="+mn-ea"/>
                </a:rPr>
                <a:t>∞ ∞  ∞</a:t>
              </a:r>
              <a:endParaRPr lang="zh-CN" altLang="en-US" sz="2800" b="0" i="0" dirty="0">
                <a:latin typeface="+mn-ea"/>
                <a:ea typeface="+mn-ea"/>
              </a:endParaRPr>
            </a:p>
          </p:txBody>
        </p:sp>
        <p:sp>
          <p:nvSpPr>
            <p:cNvPr id="39" name="Right Bracket 38">
              <a:extLst>
                <a:ext uri="{FF2B5EF4-FFF2-40B4-BE49-F238E27FC236}">
                  <a16:creationId xmlns:a16="http://schemas.microsoft.com/office/drawing/2014/main" id="{34EDA40F-FBD9-D0E0-715E-612C68E864F3}"/>
                </a:ext>
              </a:extLst>
            </p:cNvPr>
            <p:cNvSpPr/>
            <p:nvPr/>
          </p:nvSpPr>
          <p:spPr bwMode="auto">
            <a:xfrm>
              <a:off x="8161590" y="2447108"/>
              <a:ext cx="288032" cy="2276168"/>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CN" sz="1800" b="1" i="1" u="none" strike="noStrike" cap="none" normalizeH="0" baseline="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8605428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81BC52C-A74C-42AC-BDE7-64F1C8FB051C}" type="slidenum">
              <a:rPr lang="zh-CN" altLang="en-US"/>
              <a:pPr algn="r" eaLnBrk="1" hangingPunct="1">
                <a:spcBef>
                  <a:spcPct val="50000"/>
                </a:spcBef>
                <a:buFont typeface="Arial" pitchFamily="34" charset="0"/>
                <a:buNone/>
              </a:pPr>
              <a:t>4</a:t>
            </a:fld>
            <a:endParaRPr lang="en-US" altLang="zh-CN"/>
          </a:p>
        </p:txBody>
      </p:sp>
      <p:sp>
        <p:nvSpPr>
          <p:cNvPr id="87045" name="Rectangle 5"/>
          <p:cNvSpPr>
            <a:spLocks noGrp="1" noChangeArrowheads="1"/>
          </p:cNvSpPr>
          <p:nvPr>
            <p:ph type="body" idx="1"/>
          </p:nvPr>
        </p:nvSpPr>
        <p:spPr>
          <a:xfrm>
            <a:off x="539552" y="1340768"/>
            <a:ext cx="8667688" cy="40386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最短路径是求从图（或网）中</a:t>
            </a:r>
            <a:r>
              <a:rPr lang="zh-CN" altLang="en-US" sz="2800" dirty="0">
                <a:solidFill>
                  <a:srgbClr val="FF0000"/>
                </a:solidFill>
                <a:latin typeface="黑体" pitchFamily="49" charset="-122"/>
                <a:ea typeface="黑体" pitchFamily="49" charset="-122"/>
              </a:rPr>
              <a:t>某一顶点</a:t>
            </a:r>
            <a:r>
              <a:rPr lang="zh-CN" altLang="en-US" sz="2800" dirty="0">
                <a:latin typeface="黑体" pitchFamily="49" charset="-122"/>
                <a:ea typeface="黑体" pitchFamily="49" charset="-122"/>
              </a:rPr>
              <a:t>，到其余各顶点的最短路径</a:t>
            </a:r>
            <a:r>
              <a:rPr lang="zh-CN" altLang="en-US" dirty="0">
                <a:latin typeface="黑体" pitchFamily="49" charset="-122"/>
                <a:ea typeface="黑体" pitchFamily="49" charset="-122"/>
              </a:rPr>
              <a:t>。</a:t>
            </a:r>
            <a:endParaRPr lang="zh-CN" altLang="en-US" sz="2800" dirty="0">
              <a:latin typeface="黑体" pitchFamily="49" charset="-122"/>
              <a:ea typeface="黑体" pitchFamily="49" charset="-122"/>
            </a:endParaRPr>
          </a:p>
          <a:p>
            <a:pPr eaLnBrk="1" hangingPunct="1">
              <a:lnSpc>
                <a:spcPct val="90000"/>
              </a:lnSpc>
              <a:spcBef>
                <a:spcPct val="50000"/>
              </a:spcBef>
            </a:pPr>
            <a:r>
              <a:rPr lang="zh-CN" altLang="en-US" sz="2800" dirty="0">
                <a:latin typeface="黑体" pitchFamily="49" charset="-122"/>
                <a:ea typeface="黑体" pitchFamily="49" charset="-122"/>
              </a:rPr>
              <a:t>最短路径与最小生成树主要有三点不同：</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最短路径的操作对象主要是有向图</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，而最</a:t>
            </a:r>
            <a:endParaRPr lang="en-US" altLang="zh-CN" sz="2800" dirty="0">
              <a:latin typeface="黑体" pitchFamily="49" charset="-122"/>
              <a:ea typeface="黑体" pitchFamily="49" charset="-122"/>
            </a:endParaRP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小生成树的操作对象是无向图。</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最短路径有一个始点，最小生成树没有</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3.</a:t>
            </a:r>
            <a:r>
              <a:rPr lang="zh-CN" altLang="en-US" sz="2800" dirty="0">
                <a:latin typeface="黑体" pitchFamily="49" charset="-122"/>
                <a:ea typeface="黑体" pitchFamily="49" charset="-122"/>
              </a:rPr>
              <a:t>最短路径关心的是始点到每个顶点的路径最短，而</a:t>
            </a:r>
            <a:endParaRPr lang="en-US" altLang="zh-CN" sz="2800" dirty="0">
              <a:latin typeface="黑体" pitchFamily="49" charset="-122"/>
              <a:ea typeface="黑体" pitchFamily="49" charset="-122"/>
            </a:endParaRP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最小生成树关心的是整个树的代价最小</a:t>
            </a:r>
          </a:p>
        </p:txBody>
      </p:sp>
      <p:sp>
        <p:nvSpPr>
          <p:cNvPr id="7" name="Text Box 4"/>
          <p:cNvSpPr txBox="1">
            <a:spLocks noChangeArrowheads="1"/>
          </p:cNvSpPr>
          <p:nvPr/>
        </p:nvSpPr>
        <p:spPr bwMode="auto">
          <a:xfrm>
            <a:off x="395888" y="68775"/>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一、最短路径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xEl>
                                              <p:pRg st="2" end="2"/>
                                            </p:txEl>
                                          </p:spTgt>
                                        </p:tgtEl>
                                        <p:attrNameLst>
                                          <p:attrName>style.visibility</p:attrName>
                                        </p:attrNameLst>
                                      </p:cBhvr>
                                      <p:to>
                                        <p:strVal val="visible"/>
                                      </p:to>
                                    </p:set>
                                    <p:animEffect transition="in" filter="blinds(horizontal)">
                                      <p:cBhvr>
                                        <p:cTn id="7" dur="500"/>
                                        <p:tgtEl>
                                          <p:spTgt spid="870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5">
                                            <p:txEl>
                                              <p:pRg st="3" end="3"/>
                                            </p:txEl>
                                          </p:spTgt>
                                        </p:tgtEl>
                                        <p:attrNameLst>
                                          <p:attrName>style.visibility</p:attrName>
                                        </p:attrNameLst>
                                      </p:cBhvr>
                                      <p:to>
                                        <p:strVal val="visible"/>
                                      </p:to>
                                    </p:set>
                                    <p:animEffect transition="in" filter="blinds(horizontal)">
                                      <p:cBhvr>
                                        <p:cTn id="12" dur="500"/>
                                        <p:tgtEl>
                                          <p:spTgt spid="8704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5">
                                            <p:txEl>
                                              <p:pRg st="4" end="4"/>
                                            </p:txEl>
                                          </p:spTgt>
                                        </p:tgtEl>
                                        <p:attrNameLst>
                                          <p:attrName>style.visibility</p:attrName>
                                        </p:attrNameLst>
                                      </p:cBhvr>
                                      <p:to>
                                        <p:strVal val="visible"/>
                                      </p:to>
                                    </p:set>
                                    <p:animEffect transition="in" filter="blinds(horizontal)">
                                      <p:cBhvr>
                                        <p:cTn id="17" dur="500"/>
                                        <p:tgtEl>
                                          <p:spTgt spid="8704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045">
                                            <p:txEl>
                                              <p:pRg st="5" end="5"/>
                                            </p:txEl>
                                          </p:spTgt>
                                        </p:tgtEl>
                                        <p:attrNameLst>
                                          <p:attrName>style.visibility</p:attrName>
                                        </p:attrNameLst>
                                      </p:cBhvr>
                                      <p:to>
                                        <p:strVal val="visible"/>
                                      </p:to>
                                    </p:set>
                                    <p:animEffect transition="in" filter="blinds(horizontal)">
                                      <p:cBhvr>
                                        <p:cTn id="22" dur="500"/>
                                        <p:tgtEl>
                                          <p:spTgt spid="8704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045">
                                            <p:txEl>
                                              <p:pRg st="6" end="6"/>
                                            </p:txEl>
                                          </p:spTgt>
                                        </p:tgtEl>
                                        <p:attrNameLst>
                                          <p:attrName>style.visibility</p:attrName>
                                        </p:attrNameLst>
                                      </p:cBhvr>
                                      <p:to>
                                        <p:strVal val="visible"/>
                                      </p:to>
                                    </p:set>
                                    <p:animEffect transition="in" filter="blinds(horizontal)">
                                      <p:cBhvr>
                                        <p:cTn id="27" dur="500"/>
                                        <p:tgtEl>
                                          <p:spTgt spid="87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596200" y="23367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7651" name="矩形 6"/>
          <p:cNvSpPr>
            <a:spLocks noChangeArrowheads="1"/>
          </p:cNvSpPr>
          <p:nvPr/>
        </p:nvSpPr>
        <p:spPr bwMode="auto">
          <a:xfrm>
            <a:off x="515242" y="1268760"/>
            <a:ext cx="8377238" cy="1361911"/>
          </a:xfrm>
          <a:prstGeom prst="rect">
            <a:avLst/>
          </a:prstGeom>
          <a:noFill/>
          <a:ln w="9525">
            <a:noFill/>
            <a:miter lim="800000"/>
            <a:headEnd/>
            <a:tailEnd/>
          </a:ln>
        </p:spPr>
        <p:txBody>
          <a:bodyPr wrap="square">
            <a:spAutoFit/>
          </a:bodyPr>
          <a:lstStyle/>
          <a:p>
            <a:pPr algn="just">
              <a:lnSpc>
                <a:spcPct val="150000"/>
              </a:lnSpc>
            </a:pPr>
            <a:r>
              <a:rPr lang="en-US" altLang="zh-CN" sz="2800" b="0" i="0" dirty="0">
                <a:latin typeface="+mn-ea"/>
                <a:ea typeface="+mn-ea"/>
              </a:rPr>
              <a:t>3</a:t>
            </a:r>
            <a:r>
              <a:rPr lang="zh-CN" altLang="zh-CN" sz="2800" b="0" i="0" dirty="0">
                <a:latin typeface="+mn-ea"/>
                <a:ea typeface="+mn-ea"/>
              </a:rPr>
              <a:t>、用</a:t>
            </a:r>
            <a:r>
              <a:rPr lang="en-US" altLang="zh-CN" sz="2800" b="0" i="0" dirty="0" err="1">
                <a:latin typeface="+mn-ea"/>
                <a:ea typeface="+mn-ea"/>
              </a:rPr>
              <a:t>Dijkstra</a:t>
            </a:r>
            <a:r>
              <a:rPr lang="zh-CN" altLang="zh-CN" sz="2800" b="0" i="0" dirty="0">
                <a:latin typeface="+mn-ea"/>
                <a:ea typeface="+mn-ea"/>
              </a:rPr>
              <a:t>算法求最短路径，写出顶点</a:t>
            </a:r>
            <a:r>
              <a:rPr lang="en-US" altLang="zh-CN" sz="2800" b="0" i="0" dirty="0">
                <a:latin typeface="+mn-ea"/>
                <a:ea typeface="+mn-ea"/>
              </a:rPr>
              <a:t>0</a:t>
            </a:r>
            <a:r>
              <a:rPr lang="zh-CN" altLang="zh-CN" sz="2800" b="0" i="0" dirty="0">
                <a:latin typeface="+mn-ea"/>
                <a:ea typeface="+mn-ea"/>
              </a:rPr>
              <a:t>到其它各顶点的最短路径长度、路径及产生过程</a:t>
            </a:r>
            <a:r>
              <a:rPr lang="zh-CN" altLang="zh-CN" sz="3200" b="0" i="0" dirty="0">
                <a:latin typeface="+mn-ea"/>
                <a:ea typeface="+mn-ea"/>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a:extLst>
              <a:ext uri="{FF2B5EF4-FFF2-40B4-BE49-F238E27FC236}">
                <a16:creationId xmlns:a16="http://schemas.microsoft.com/office/drawing/2014/main" id="{809B3E74-3917-4609-8D65-96E20ABF4767}"/>
              </a:ext>
            </a:extLst>
          </p:cNvPr>
          <p:cNvGraphicFramePr>
            <a:graphicFrameLocks/>
          </p:cNvGraphicFramePr>
          <p:nvPr>
            <p:extLst>
              <p:ext uri="{D42A27DB-BD31-4B8C-83A1-F6EECF244321}">
                <p14:modId xmlns:p14="http://schemas.microsoft.com/office/powerpoint/2010/main" val="978952396"/>
              </p:ext>
            </p:extLst>
          </p:nvPr>
        </p:nvGraphicFramePr>
        <p:xfrm>
          <a:off x="586089" y="1270680"/>
          <a:ext cx="7920879" cy="5032637"/>
        </p:xfrm>
        <a:graphic>
          <a:graphicData uri="http://schemas.openxmlformats.org/drawingml/2006/table">
            <a:tbl>
              <a:tblPr/>
              <a:tblGrid>
                <a:gridCol w="618822">
                  <a:extLst>
                    <a:ext uri="{9D8B030D-6E8A-4147-A177-3AD203B41FA5}">
                      <a16:colId xmlns:a16="http://schemas.microsoft.com/office/drawing/2014/main" val="20000"/>
                    </a:ext>
                  </a:extLst>
                </a:gridCol>
                <a:gridCol w="1253386">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160305">
                  <a:extLst>
                    <a:ext uri="{9D8B030D-6E8A-4147-A177-3AD203B41FA5}">
                      <a16:colId xmlns:a16="http://schemas.microsoft.com/office/drawing/2014/main" val="2859952020"/>
                    </a:ext>
                  </a:extLst>
                </a:gridCol>
                <a:gridCol w="1724103">
                  <a:extLst>
                    <a:ext uri="{9D8B030D-6E8A-4147-A177-3AD203B41FA5}">
                      <a16:colId xmlns:a16="http://schemas.microsoft.com/office/drawing/2014/main" val="1286720104"/>
                    </a:ext>
                  </a:extLst>
                </a:gridCol>
                <a:gridCol w="1724103">
                  <a:extLst>
                    <a:ext uri="{9D8B030D-6E8A-4147-A177-3AD203B41FA5}">
                      <a16:colId xmlns:a16="http://schemas.microsoft.com/office/drawing/2014/main" val="2151420275"/>
                    </a:ext>
                  </a:extLst>
                </a:gridCol>
              </a:tblGrid>
              <a:tr h="597899">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终点</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从</a:t>
                      </a: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r>
                        <a:rPr kumimoji="0" lang="zh-CN" altLang="en-US" sz="20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dirty="0">
                          <a:ln>
                            <a:noFill/>
                          </a:ln>
                          <a:solidFill>
                            <a:schemeClr val="tx1"/>
                          </a:solidFill>
                          <a:effectLst/>
                          <a:latin typeface="Arial" pitchFamily="34" charset="0"/>
                          <a:ea typeface="宋体" pitchFamily="2" charset="-122"/>
                        </a:rPr>
                        <a:t>D</a:t>
                      </a:r>
                      <a:r>
                        <a:rPr kumimoji="0" lang="zh-CN" altLang="en-US" sz="2000" b="0" i="0" u="none" strike="noStrike" cap="none" normalizeH="0" baseline="0" dirty="0">
                          <a:ln>
                            <a:noFill/>
                          </a:ln>
                          <a:solidFill>
                            <a:schemeClr val="tx1"/>
                          </a:solidFill>
                          <a:effectLst/>
                          <a:latin typeface="Arial" pitchFamily="34" charset="0"/>
                          <a:ea typeface="宋体" pitchFamily="2" charset="-122"/>
                        </a:rPr>
                        <a:t>值和最短路径的求解过程</a:t>
                      </a: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19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9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26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71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806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U</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650" name="Rectangle 3"/>
          <p:cNvSpPr>
            <a:spLocks noChangeArrowheads="1"/>
          </p:cNvSpPr>
          <p:nvPr/>
        </p:nvSpPr>
        <p:spPr bwMode="auto">
          <a:xfrm>
            <a:off x="-1068389" y="27055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grpSp>
        <p:nvGrpSpPr>
          <p:cNvPr id="30" name="Group 29">
            <a:extLst>
              <a:ext uri="{FF2B5EF4-FFF2-40B4-BE49-F238E27FC236}">
                <a16:creationId xmlns:a16="http://schemas.microsoft.com/office/drawing/2014/main" id="{EE251A72-4BAE-D909-0D30-E40A7A33E660}"/>
              </a:ext>
            </a:extLst>
          </p:cNvPr>
          <p:cNvGrpSpPr/>
          <p:nvPr/>
        </p:nvGrpSpPr>
        <p:grpSpPr>
          <a:xfrm>
            <a:off x="6650037" y="3810"/>
            <a:ext cx="2493963" cy="1905000"/>
            <a:chOff x="4355976" y="3694102"/>
            <a:chExt cx="2493963" cy="1905000"/>
          </a:xfrm>
        </p:grpSpPr>
        <p:sp>
          <p:nvSpPr>
            <p:cNvPr id="31" name="Line 9">
              <a:extLst>
                <a:ext uri="{FF2B5EF4-FFF2-40B4-BE49-F238E27FC236}">
                  <a16:creationId xmlns:a16="http://schemas.microsoft.com/office/drawing/2014/main" id="{E84588DB-09D6-414A-28DE-DACC5E27D719}"/>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32" name="Line 10">
              <a:extLst>
                <a:ext uri="{FF2B5EF4-FFF2-40B4-BE49-F238E27FC236}">
                  <a16:creationId xmlns:a16="http://schemas.microsoft.com/office/drawing/2014/main" id="{BA9D842A-D67B-2A01-133C-162AA918318C}"/>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33" name="Line 11">
              <a:extLst>
                <a:ext uri="{FF2B5EF4-FFF2-40B4-BE49-F238E27FC236}">
                  <a16:creationId xmlns:a16="http://schemas.microsoft.com/office/drawing/2014/main" id="{DBBA7E24-8C69-6A3F-BB26-63714638AC41}"/>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34" name="Line 12">
              <a:extLst>
                <a:ext uri="{FF2B5EF4-FFF2-40B4-BE49-F238E27FC236}">
                  <a16:creationId xmlns:a16="http://schemas.microsoft.com/office/drawing/2014/main" id="{832A5181-B969-9112-FAA5-CFC2300365E4}"/>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35" name="Line 13">
              <a:extLst>
                <a:ext uri="{FF2B5EF4-FFF2-40B4-BE49-F238E27FC236}">
                  <a16:creationId xmlns:a16="http://schemas.microsoft.com/office/drawing/2014/main" id="{FC06D6B1-9B9E-A09C-B91E-154DE447B2E8}"/>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36" name="Line 14">
              <a:extLst>
                <a:ext uri="{FF2B5EF4-FFF2-40B4-BE49-F238E27FC236}">
                  <a16:creationId xmlns:a16="http://schemas.microsoft.com/office/drawing/2014/main" id="{9510C9A3-586A-5F9B-715B-68E2AF7848E4}"/>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37" name="Oval 36">
              <a:extLst>
                <a:ext uri="{FF2B5EF4-FFF2-40B4-BE49-F238E27FC236}">
                  <a16:creationId xmlns:a16="http://schemas.microsoft.com/office/drawing/2014/main" id="{67B838FE-25B4-6F92-90EC-A0DA76480A48}"/>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38" name="Oval 37">
              <a:extLst>
                <a:ext uri="{FF2B5EF4-FFF2-40B4-BE49-F238E27FC236}">
                  <a16:creationId xmlns:a16="http://schemas.microsoft.com/office/drawing/2014/main" id="{F9E9CC7F-757F-095E-3A33-23694922AEB4}"/>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39" name="Oval 38">
              <a:extLst>
                <a:ext uri="{FF2B5EF4-FFF2-40B4-BE49-F238E27FC236}">
                  <a16:creationId xmlns:a16="http://schemas.microsoft.com/office/drawing/2014/main" id="{7F17C5F2-803A-0A5F-40BF-D15CF9FD57FD}"/>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40" name="Oval 39">
              <a:extLst>
                <a:ext uri="{FF2B5EF4-FFF2-40B4-BE49-F238E27FC236}">
                  <a16:creationId xmlns:a16="http://schemas.microsoft.com/office/drawing/2014/main" id="{50CB24B0-1B2B-03EF-1F67-DEB3AFAED30D}"/>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41" name="Oval 40">
              <a:extLst>
                <a:ext uri="{FF2B5EF4-FFF2-40B4-BE49-F238E27FC236}">
                  <a16:creationId xmlns:a16="http://schemas.microsoft.com/office/drawing/2014/main" id="{50682DF7-F538-8455-C506-6B58F5AC6618}"/>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2" name="Text Box 20">
              <a:extLst>
                <a:ext uri="{FF2B5EF4-FFF2-40B4-BE49-F238E27FC236}">
                  <a16:creationId xmlns:a16="http://schemas.microsoft.com/office/drawing/2014/main" id="{AA3516F8-8113-0AB9-E7AA-3ECEC98D8FEB}"/>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43" name="Text Box 21">
              <a:extLst>
                <a:ext uri="{FF2B5EF4-FFF2-40B4-BE49-F238E27FC236}">
                  <a16:creationId xmlns:a16="http://schemas.microsoft.com/office/drawing/2014/main" id="{ED633E71-2082-3F39-5646-F41407233C1A}"/>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44" name="Text Box 22">
              <a:extLst>
                <a:ext uri="{FF2B5EF4-FFF2-40B4-BE49-F238E27FC236}">
                  <a16:creationId xmlns:a16="http://schemas.microsoft.com/office/drawing/2014/main" id="{83DC5D4A-2185-7AE6-1322-1B895CAD01E1}"/>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45" name="Text Box 23">
              <a:extLst>
                <a:ext uri="{FF2B5EF4-FFF2-40B4-BE49-F238E27FC236}">
                  <a16:creationId xmlns:a16="http://schemas.microsoft.com/office/drawing/2014/main" id="{58BDFE42-5D46-8CD6-B05E-2C64D5639765}"/>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46" name="Text Box 24">
              <a:extLst>
                <a:ext uri="{FF2B5EF4-FFF2-40B4-BE49-F238E27FC236}">
                  <a16:creationId xmlns:a16="http://schemas.microsoft.com/office/drawing/2014/main" id="{4DD4D623-23A4-2ED1-262E-A3A46305FDE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47" name="Text Box 25">
              <a:extLst>
                <a:ext uri="{FF2B5EF4-FFF2-40B4-BE49-F238E27FC236}">
                  <a16:creationId xmlns:a16="http://schemas.microsoft.com/office/drawing/2014/main" id="{50B32B25-1E03-545F-DE92-F29CB7621F8F}"/>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2</a:t>
              </a:r>
            </a:p>
          </p:txBody>
        </p:sp>
        <p:sp>
          <p:nvSpPr>
            <p:cNvPr id="48" name="Line 14">
              <a:extLst>
                <a:ext uri="{FF2B5EF4-FFF2-40B4-BE49-F238E27FC236}">
                  <a16:creationId xmlns:a16="http://schemas.microsoft.com/office/drawing/2014/main" id="{9F312E00-C79D-EC61-87A5-C4D5FABAF8ED}"/>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49" name="Text Box 22">
              <a:extLst>
                <a:ext uri="{FF2B5EF4-FFF2-40B4-BE49-F238E27FC236}">
                  <a16:creationId xmlns:a16="http://schemas.microsoft.com/office/drawing/2014/main" id="{E97FFA30-62E8-D311-9A24-4C112CED81DF}"/>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grpSp>
      <p:sp>
        <p:nvSpPr>
          <p:cNvPr id="51" name="TextBox 50">
            <a:extLst>
              <a:ext uri="{FF2B5EF4-FFF2-40B4-BE49-F238E27FC236}">
                <a16:creationId xmlns:a16="http://schemas.microsoft.com/office/drawing/2014/main" id="{6FBF1E47-5595-ACCC-DF65-63D261F5BB2D}"/>
              </a:ext>
            </a:extLst>
          </p:cNvPr>
          <p:cNvSpPr txBox="1"/>
          <p:nvPr/>
        </p:nvSpPr>
        <p:spPr>
          <a:xfrm>
            <a:off x="1403648" y="2276872"/>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a:t>
            </a:r>
          </a:p>
        </p:txBody>
      </p:sp>
      <p:sp>
        <p:nvSpPr>
          <p:cNvPr id="53" name="TextBox 52">
            <a:extLst>
              <a:ext uri="{FF2B5EF4-FFF2-40B4-BE49-F238E27FC236}">
                <a16:creationId xmlns:a16="http://schemas.microsoft.com/office/drawing/2014/main" id="{AEFB354A-0954-C515-3910-CF010A2AA96C}"/>
              </a:ext>
            </a:extLst>
          </p:cNvPr>
          <p:cNvSpPr txBox="1"/>
          <p:nvPr/>
        </p:nvSpPr>
        <p:spPr>
          <a:xfrm>
            <a:off x="1583668" y="3080606"/>
            <a:ext cx="565820" cy="535531"/>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0</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a:t>
            </a:r>
          </a:p>
        </p:txBody>
      </p:sp>
      <p:sp>
        <p:nvSpPr>
          <p:cNvPr id="55" name="TextBox 54">
            <a:extLst>
              <a:ext uri="{FF2B5EF4-FFF2-40B4-BE49-F238E27FC236}">
                <a16:creationId xmlns:a16="http://schemas.microsoft.com/office/drawing/2014/main" id="{E19993C5-5F22-44FF-9EE4-E0E6ED21080A}"/>
              </a:ext>
            </a:extLst>
          </p:cNvPr>
          <p:cNvSpPr txBox="1"/>
          <p:nvPr/>
        </p:nvSpPr>
        <p:spPr>
          <a:xfrm>
            <a:off x="1485900" y="3753854"/>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a:t>
            </a:r>
          </a:p>
        </p:txBody>
      </p:sp>
      <p:sp>
        <p:nvSpPr>
          <p:cNvPr id="57" name="TextBox 56">
            <a:extLst>
              <a:ext uri="{FF2B5EF4-FFF2-40B4-BE49-F238E27FC236}">
                <a16:creationId xmlns:a16="http://schemas.microsoft.com/office/drawing/2014/main" id="{2BEB47F9-C0F9-CE18-EF16-07721958E60E}"/>
              </a:ext>
            </a:extLst>
          </p:cNvPr>
          <p:cNvSpPr txBox="1"/>
          <p:nvPr/>
        </p:nvSpPr>
        <p:spPr>
          <a:xfrm>
            <a:off x="1485900" y="4473706"/>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{0,4}</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58" name="TextBox 57">
            <a:extLst>
              <a:ext uri="{FF2B5EF4-FFF2-40B4-BE49-F238E27FC236}">
                <a16:creationId xmlns:a16="http://schemas.microsoft.com/office/drawing/2014/main" id="{0C5BB757-CB93-47A3-0A8D-03C196068393}"/>
              </a:ext>
            </a:extLst>
          </p:cNvPr>
          <p:cNvSpPr txBox="1"/>
          <p:nvPr/>
        </p:nvSpPr>
        <p:spPr>
          <a:xfrm>
            <a:off x="2684137" y="2498471"/>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59" name="TextBox 58">
            <a:extLst>
              <a:ext uri="{FF2B5EF4-FFF2-40B4-BE49-F238E27FC236}">
                <a16:creationId xmlns:a16="http://schemas.microsoft.com/office/drawing/2014/main" id="{9B908296-9C14-39FF-3CD5-747C6FF955F1}"/>
              </a:ext>
            </a:extLst>
          </p:cNvPr>
          <p:cNvSpPr txBox="1"/>
          <p:nvPr/>
        </p:nvSpPr>
        <p:spPr>
          <a:xfrm>
            <a:off x="2684137" y="2969806"/>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{0,1,2}</a:t>
            </a:r>
          </a:p>
        </p:txBody>
      </p:sp>
      <p:sp>
        <p:nvSpPr>
          <p:cNvPr id="60" name="TextBox 59">
            <a:extLst>
              <a:ext uri="{FF2B5EF4-FFF2-40B4-BE49-F238E27FC236}">
                <a16:creationId xmlns:a16="http://schemas.microsoft.com/office/drawing/2014/main" id="{31EF99D7-28EF-6AFB-4153-F6886E642E06}"/>
              </a:ext>
            </a:extLst>
          </p:cNvPr>
          <p:cNvSpPr txBox="1"/>
          <p:nvPr/>
        </p:nvSpPr>
        <p:spPr>
          <a:xfrm>
            <a:off x="2815273" y="3753854"/>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a:t>
            </a:r>
          </a:p>
        </p:txBody>
      </p:sp>
      <p:sp>
        <p:nvSpPr>
          <p:cNvPr id="61" name="TextBox 60">
            <a:extLst>
              <a:ext uri="{FF2B5EF4-FFF2-40B4-BE49-F238E27FC236}">
                <a16:creationId xmlns:a16="http://schemas.microsoft.com/office/drawing/2014/main" id="{BB50B9BB-207C-4161-279C-84884F19E583}"/>
              </a:ext>
            </a:extLst>
          </p:cNvPr>
          <p:cNvSpPr txBox="1"/>
          <p:nvPr/>
        </p:nvSpPr>
        <p:spPr>
          <a:xfrm>
            <a:off x="2815273" y="4511485"/>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{0,4}</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62" name="TextBox 61">
            <a:extLst>
              <a:ext uri="{FF2B5EF4-FFF2-40B4-BE49-F238E27FC236}">
                <a16:creationId xmlns:a16="http://schemas.microsoft.com/office/drawing/2014/main" id="{5B5007C1-14CA-81C8-D493-D292E7491BC5}"/>
              </a:ext>
            </a:extLst>
          </p:cNvPr>
          <p:cNvSpPr txBox="1"/>
          <p:nvPr/>
        </p:nvSpPr>
        <p:spPr>
          <a:xfrm>
            <a:off x="1354764" y="5287532"/>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48" name="TextBox 27647">
            <a:extLst>
              <a:ext uri="{FF2B5EF4-FFF2-40B4-BE49-F238E27FC236}">
                <a16:creationId xmlns:a16="http://schemas.microsoft.com/office/drawing/2014/main" id="{74252CF0-B025-6D06-5BA7-3C5FC024B8E1}"/>
              </a:ext>
            </a:extLst>
          </p:cNvPr>
          <p:cNvSpPr txBox="1"/>
          <p:nvPr/>
        </p:nvSpPr>
        <p:spPr>
          <a:xfrm>
            <a:off x="1313719" y="5713794"/>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a:t>
            </a:r>
          </a:p>
        </p:txBody>
      </p:sp>
      <p:sp>
        <p:nvSpPr>
          <p:cNvPr id="27651" name="TextBox 27650">
            <a:extLst>
              <a:ext uri="{FF2B5EF4-FFF2-40B4-BE49-F238E27FC236}">
                <a16:creationId xmlns:a16="http://schemas.microsoft.com/office/drawing/2014/main" id="{50001796-33DE-EE18-6F1A-22D9A565D6B4}"/>
              </a:ext>
            </a:extLst>
          </p:cNvPr>
          <p:cNvSpPr txBox="1"/>
          <p:nvPr/>
        </p:nvSpPr>
        <p:spPr>
          <a:xfrm>
            <a:off x="2884157" y="5257812"/>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p:txBody>
      </p:sp>
      <p:sp>
        <p:nvSpPr>
          <p:cNvPr id="27652" name="TextBox 27651">
            <a:extLst>
              <a:ext uri="{FF2B5EF4-FFF2-40B4-BE49-F238E27FC236}">
                <a16:creationId xmlns:a16="http://schemas.microsoft.com/office/drawing/2014/main" id="{15540E12-ED9B-4AAD-F9AA-CEEA5293F612}"/>
              </a:ext>
            </a:extLst>
          </p:cNvPr>
          <p:cNvSpPr txBox="1"/>
          <p:nvPr/>
        </p:nvSpPr>
        <p:spPr>
          <a:xfrm>
            <a:off x="2504279" y="5700821"/>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a:t>
            </a:r>
          </a:p>
        </p:txBody>
      </p:sp>
      <p:sp>
        <p:nvSpPr>
          <p:cNvPr id="27653" name="TextBox 27652">
            <a:extLst>
              <a:ext uri="{FF2B5EF4-FFF2-40B4-BE49-F238E27FC236}">
                <a16:creationId xmlns:a16="http://schemas.microsoft.com/office/drawing/2014/main" id="{5F8505D7-5D28-54F6-C319-EC2972B88531}"/>
              </a:ext>
            </a:extLst>
          </p:cNvPr>
          <p:cNvSpPr txBox="1"/>
          <p:nvPr/>
        </p:nvSpPr>
        <p:spPr>
          <a:xfrm>
            <a:off x="3995936" y="3975453"/>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54" name="TextBox 27653">
            <a:extLst>
              <a:ext uri="{FF2B5EF4-FFF2-40B4-BE49-F238E27FC236}">
                <a16:creationId xmlns:a16="http://schemas.microsoft.com/office/drawing/2014/main" id="{494EB358-3EE4-AE5C-D513-4E50A0A25759}"/>
              </a:ext>
            </a:extLst>
          </p:cNvPr>
          <p:cNvSpPr txBox="1"/>
          <p:nvPr/>
        </p:nvSpPr>
        <p:spPr>
          <a:xfrm>
            <a:off x="3995936" y="2984704"/>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5</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{0,3,2}</a:t>
            </a:r>
          </a:p>
        </p:txBody>
      </p:sp>
      <p:sp>
        <p:nvSpPr>
          <p:cNvPr id="27655" name="TextBox 27654">
            <a:extLst>
              <a:ext uri="{FF2B5EF4-FFF2-40B4-BE49-F238E27FC236}">
                <a16:creationId xmlns:a16="http://schemas.microsoft.com/office/drawing/2014/main" id="{9713EE1D-B160-822E-93D8-A085B1B538FA}"/>
              </a:ext>
            </a:extLst>
          </p:cNvPr>
          <p:cNvSpPr txBox="1"/>
          <p:nvPr/>
        </p:nvSpPr>
        <p:spPr>
          <a:xfrm>
            <a:off x="4003853" y="4449671"/>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9</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{0,3,4}</a:t>
            </a:r>
          </a:p>
        </p:txBody>
      </p:sp>
      <p:sp>
        <p:nvSpPr>
          <p:cNvPr id="27656" name="TextBox 27655">
            <a:extLst>
              <a:ext uri="{FF2B5EF4-FFF2-40B4-BE49-F238E27FC236}">
                <a16:creationId xmlns:a16="http://schemas.microsoft.com/office/drawing/2014/main" id="{95E2BB20-7BE5-6FEB-52C4-7A6E406EC4C8}"/>
              </a:ext>
            </a:extLst>
          </p:cNvPr>
          <p:cNvSpPr txBox="1"/>
          <p:nvPr/>
        </p:nvSpPr>
        <p:spPr>
          <a:xfrm>
            <a:off x="4148787" y="5228092"/>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2</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27657" name="TextBox 27656">
            <a:extLst>
              <a:ext uri="{FF2B5EF4-FFF2-40B4-BE49-F238E27FC236}">
                <a16:creationId xmlns:a16="http://schemas.microsoft.com/office/drawing/2014/main" id="{3E73B784-A83C-EBB1-DDBA-BD501B323B95}"/>
              </a:ext>
            </a:extLst>
          </p:cNvPr>
          <p:cNvSpPr txBox="1"/>
          <p:nvPr/>
        </p:nvSpPr>
        <p:spPr>
          <a:xfrm>
            <a:off x="3875155" y="5700821"/>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{0,1,3,2}</a:t>
            </a:r>
          </a:p>
        </p:txBody>
      </p:sp>
      <p:sp>
        <p:nvSpPr>
          <p:cNvPr id="27658" name="TextBox 27657">
            <a:extLst>
              <a:ext uri="{FF2B5EF4-FFF2-40B4-BE49-F238E27FC236}">
                <a16:creationId xmlns:a16="http://schemas.microsoft.com/office/drawing/2014/main" id="{B0C51051-B445-C32C-17A5-6E1A48750D49}"/>
              </a:ext>
            </a:extLst>
          </p:cNvPr>
          <p:cNvSpPr txBox="1"/>
          <p:nvPr/>
        </p:nvSpPr>
        <p:spPr>
          <a:xfrm>
            <a:off x="5506292" y="3191405"/>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59" name="TextBox 27658">
            <a:extLst>
              <a:ext uri="{FF2B5EF4-FFF2-40B4-BE49-F238E27FC236}">
                <a16:creationId xmlns:a16="http://schemas.microsoft.com/office/drawing/2014/main" id="{6F6F186B-7303-BB10-494D-9AC7A0222833}"/>
              </a:ext>
            </a:extLst>
          </p:cNvPr>
          <p:cNvSpPr txBox="1"/>
          <p:nvPr/>
        </p:nvSpPr>
        <p:spPr>
          <a:xfrm>
            <a:off x="5454704" y="4500682"/>
            <a:ext cx="977447"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7</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{0,3,2,4}</a:t>
            </a:r>
          </a:p>
        </p:txBody>
      </p:sp>
      <p:sp>
        <p:nvSpPr>
          <p:cNvPr id="27660" name="TextBox 27659">
            <a:extLst>
              <a:ext uri="{FF2B5EF4-FFF2-40B4-BE49-F238E27FC236}">
                <a16:creationId xmlns:a16="http://schemas.microsoft.com/office/drawing/2014/main" id="{6FC24954-16D3-8C31-71B8-25531E8EFB83}"/>
              </a:ext>
            </a:extLst>
          </p:cNvPr>
          <p:cNvSpPr txBox="1"/>
          <p:nvPr/>
        </p:nvSpPr>
        <p:spPr>
          <a:xfrm>
            <a:off x="5629681" y="5258584"/>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27661" name="TextBox 27660">
            <a:extLst>
              <a:ext uri="{FF2B5EF4-FFF2-40B4-BE49-F238E27FC236}">
                <a16:creationId xmlns:a16="http://schemas.microsoft.com/office/drawing/2014/main" id="{3667D620-B26B-05EA-B272-1F33F5AE8066}"/>
              </a:ext>
            </a:extLst>
          </p:cNvPr>
          <p:cNvSpPr txBox="1"/>
          <p:nvPr/>
        </p:nvSpPr>
        <p:spPr>
          <a:xfrm>
            <a:off x="5326433" y="5682358"/>
            <a:ext cx="1323604"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{0,1,3,2,4}</a:t>
            </a:r>
          </a:p>
        </p:txBody>
      </p:sp>
      <p:sp>
        <p:nvSpPr>
          <p:cNvPr id="27662" name="TextBox 27661">
            <a:extLst>
              <a:ext uri="{FF2B5EF4-FFF2-40B4-BE49-F238E27FC236}">
                <a16:creationId xmlns:a16="http://schemas.microsoft.com/office/drawing/2014/main" id="{A9A57BAB-1323-6BC5-09B3-B934AFED59FB}"/>
              </a:ext>
            </a:extLst>
          </p:cNvPr>
          <p:cNvSpPr txBox="1"/>
          <p:nvPr/>
        </p:nvSpPr>
        <p:spPr>
          <a:xfrm>
            <a:off x="7352630" y="4641550"/>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355960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6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6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6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6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6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6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6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6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6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5" grpId="0"/>
      <p:bldP spid="57" grpId="0"/>
      <p:bldP spid="58" grpId="0"/>
      <p:bldP spid="59" grpId="0"/>
      <p:bldP spid="60" grpId="0"/>
      <p:bldP spid="61" grpId="0"/>
      <p:bldP spid="62" grpId="0"/>
      <p:bldP spid="27648" grpId="0"/>
      <p:bldP spid="27651" grpId="0"/>
      <p:bldP spid="27652" grpId="0"/>
      <p:bldP spid="27653" grpId="0"/>
      <p:bldP spid="27654" grpId="0"/>
      <p:bldP spid="27655" grpId="0"/>
      <p:bldP spid="27656" grpId="0"/>
      <p:bldP spid="27657" grpId="0"/>
      <p:bldP spid="27658" grpId="0"/>
      <p:bldP spid="27659" grpId="0"/>
      <p:bldP spid="27660" grpId="0"/>
      <p:bldP spid="27661" grpId="0"/>
      <p:bldP spid="276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393628" y="275061"/>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 name="TextBox 1">
            <a:extLst>
              <a:ext uri="{FF2B5EF4-FFF2-40B4-BE49-F238E27FC236}">
                <a16:creationId xmlns:a16="http://schemas.microsoft.com/office/drawing/2014/main" id="{D05DC6E8-7542-DCF3-8EB6-879D9B56D14C}"/>
              </a:ext>
            </a:extLst>
          </p:cNvPr>
          <p:cNvSpPr txBox="1"/>
          <p:nvPr/>
        </p:nvSpPr>
        <p:spPr>
          <a:xfrm>
            <a:off x="683568" y="1340768"/>
            <a:ext cx="6696744" cy="523220"/>
          </a:xfrm>
          <a:prstGeom prst="rect">
            <a:avLst/>
          </a:prstGeom>
          <a:noFill/>
        </p:spPr>
        <p:txBody>
          <a:bodyPr wrap="square" rtlCol="0">
            <a:spAutoFit/>
          </a:bodyPr>
          <a:lstStyle/>
          <a:p>
            <a:pPr algn="l"/>
            <a:r>
              <a:rPr lang="en-CN" sz="2800" b="0" i="0" dirty="0">
                <a:latin typeface="+mn-ea"/>
                <a:ea typeface="+mn-ea"/>
              </a:rPr>
              <a:t>0到</a:t>
            </a:r>
            <a:r>
              <a:rPr lang="en-US" altLang="zh-CN" sz="2800" b="0" i="0" dirty="0">
                <a:latin typeface="+mn-ea"/>
                <a:ea typeface="+mn-ea"/>
              </a:rPr>
              <a:t>1</a:t>
            </a:r>
            <a:r>
              <a:rPr lang="zh-CN" altLang="en-US" sz="2800" b="0" i="0" dirty="0">
                <a:latin typeface="+mn-ea"/>
                <a:ea typeface="+mn-ea"/>
              </a:rPr>
              <a:t>的最短路径长度</a:t>
            </a:r>
            <a:r>
              <a:rPr lang="en-US" altLang="zh-CN" sz="2800" b="0" i="0" dirty="0">
                <a:latin typeface="+mn-ea"/>
                <a:ea typeface="+mn-ea"/>
              </a:rPr>
              <a:t>1</a:t>
            </a:r>
            <a:r>
              <a:rPr lang="zh-CN" altLang="en-US" sz="2800" b="0" i="0" dirty="0">
                <a:latin typeface="+mn-ea"/>
                <a:ea typeface="+mn-ea"/>
              </a:rPr>
              <a:t>，路径</a:t>
            </a:r>
            <a:r>
              <a:rPr lang="en-US" altLang="zh-CN" sz="2800" b="0" i="0" dirty="0">
                <a:latin typeface="+mn-ea"/>
                <a:ea typeface="+mn-ea"/>
              </a:rPr>
              <a:t>0-&gt;1</a:t>
            </a:r>
            <a:endParaRPr lang="en-CN" sz="2800" b="0" i="0" dirty="0">
              <a:latin typeface="+mn-ea"/>
              <a:ea typeface="+mn-ea"/>
            </a:endParaRPr>
          </a:p>
        </p:txBody>
      </p:sp>
      <p:sp>
        <p:nvSpPr>
          <p:cNvPr id="3" name="TextBox 2">
            <a:extLst>
              <a:ext uri="{FF2B5EF4-FFF2-40B4-BE49-F238E27FC236}">
                <a16:creationId xmlns:a16="http://schemas.microsoft.com/office/drawing/2014/main" id="{BC8E00F4-E40A-74D7-2DEE-03491AF8B808}"/>
              </a:ext>
            </a:extLst>
          </p:cNvPr>
          <p:cNvSpPr txBox="1"/>
          <p:nvPr/>
        </p:nvSpPr>
        <p:spPr>
          <a:xfrm>
            <a:off x="683568" y="1906085"/>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2</a:t>
            </a:r>
            <a:r>
              <a:rPr lang="zh-CN" altLang="en-US" sz="2800" b="0" i="0" dirty="0">
                <a:latin typeface="+mn-ea"/>
                <a:ea typeface="+mn-ea"/>
              </a:rPr>
              <a:t>的最短路径长度</a:t>
            </a:r>
            <a:r>
              <a:rPr lang="en-US" altLang="zh-CN" sz="2800" b="0" i="0" dirty="0">
                <a:latin typeface="+mn-ea"/>
                <a:ea typeface="+mn-ea"/>
              </a:rPr>
              <a:t>5</a:t>
            </a:r>
            <a:r>
              <a:rPr lang="zh-CN" altLang="en-US" sz="2800" b="0" i="0" dirty="0">
                <a:latin typeface="+mn-ea"/>
                <a:ea typeface="+mn-ea"/>
              </a:rPr>
              <a:t>，路径</a:t>
            </a:r>
            <a:r>
              <a:rPr lang="en-US" altLang="zh-CN" sz="2800" b="0" i="0" dirty="0">
                <a:latin typeface="+mn-ea"/>
                <a:ea typeface="+mn-ea"/>
              </a:rPr>
              <a:t>0-&gt;3-&gt;2</a:t>
            </a:r>
            <a:endParaRPr lang="en-CN" sz="2800" b="0" i="0" dirty="0">
              <a:latin typeface="+mn-ea"/>
              <a:ea typeface="+mn-ea"/>
            </a:endParaRPr>
          </a:p>
        </p:txBody>
      </p:sp>
      <p:sp>
        <p:nvSpPr>
          <p:cNvPr id="4" name="TextBox 3">
            <a:extLst>
              <a:ext uri="{FF2B5EF4-FFF2-40B4-BE49-F238E27FC236}">
                <a16:creationId xmlns:a16="http://schemas.microsoft.com/office/drawing/2014/main" id="{79EFC3F7-D6BB-2D6F-6A31-31B698B8791B}"/>
              </a:ext>
            </a:extLst>
          </p:cNvPr>
          <p:cNvSpPr txBox="1"/>
          <p:nvPr/>
        </p:nvSpPr>
        <p:spPr>
          <a:xfrm>
            <a:off x="683568" y="2471402"/>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3</a:t>
            </a:r>
            <a:r>
              <a:rPr lang="zh-CN" altLang="en-US" sz="2800" b="0" i="0" dirty="0">
                <a:latin typeface="+mn-ea"/>
                <a:ea typeface="+mn-ea"/>
              </a:rPr>
              <a:t>的最短路径长度</a:t>
            </a:r>
            <a:r>
              <a:rPr lang="en-US" altLang="zh-CN" sz="2800" b="0" i="0" dirty="0">
                <a:latin typeface="+mn-ea"/>
                <a:ea typeface="+mn-ea"/>
              </a:rPr>
              <a:t>3</a:t>
            </a:r>
            <a:r>
              <a:rPr lang="zh-CN" altLang="en-US" sz="2800" b="0" i="0" dirty="0">
                <a:latin typeface="+mn-ea"/>
                <a:ea typeface="+mn-ea"/>
              </a:rPr>
              <a:t>，路径</a:t>
            </a:r>
            <a:r>
              <a:rPr lang="en-US" altLang="zh-CN" sz="2800" b="0" i="0" dirty="0">
                <a:latin typeface="+mn-ea"/>
                <a:ea typeface="+mn-ea"/>
              </a:rPr>
              <a:t>0-&gt;3</a:t>
            </a:r>
            <a:endParaRPr lang="en-CN" sz="2800" b="0" i="0" dirty="0">
              <a:latin typeface="+mn-ea"/>
              <a:ea typeface="+mn-ea"/>
            </a:endParaRPr>
          </a:p>
        </p:txBody>
      </p:sp>
      <p:sp>
        <p:nvSpPr>
          <p:cNvPr id="6" name="TextBox 5">
            <a:extLst>
              <a:ext uri="{FF2B5EF4-FFF2-40B4-BE49-F238E27FC236}">
                <a16:creationId xmlns:a16="http://schemas.microsoft.com/office/drawing/2014/main" id="{8A3F6B5B-6C37-5E63-081E-DA589F8A25D1}"/>
              </a:ext>
            </a:extLst>
          </p:cNvPr>
          <p:cNvSpPr txBox="1"/>
          <p:nvPr/>
        </p:nvSpPr>
        <p:spPr>
          <a:xfrm>
            <a:off x="671776" y="3036719"/>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4</a:t>
            </a:r>
            <a:r>
              <a:rPr lang="zh-CN" altLang="en-US" sz="2800" b="0" i="0" dirty="0">
                <a:latin typeface="+mn-ea"/>
                <a:ea typeface="+mn-ea"/>
              </a:rPr>
              <a:t>的最短路径长度</a:t>
            </a:r>
            <a:r>
              <a:rPr lang="en-US" altLang="zh-CN" sz="2800" b="0" i="0" dirty="0">
                <a:latin typeface="+mn-ea"/>
                <a:ea typeface="+mn-ea"/>
              </a:rPr>
              <a:t>7</a:t>
            </a:r>
            <a:r>
              <a:rPr lang="zh-CN" altLang="en-US" sz="2800" b="0" i="0" dirty="0">
                <a:latin typeface="+mn-ea"/>
                <a:ea typeface="+mn-ea"/>
              </a:rPr>
              <a:t>，路径</a:t>
            </a:r>
            <a:r>
              <a:rPr lang="en-US" altLang="zh-CN" sz="2800" b="0" i="0" dirty="0">
                <a:latin typeface="+mn-ea"/>
                <a:ea typeface="+mn-ea"/>
              </a:rPr>
              <a:t>0-&gt;3-&gt;2-&gt;4</a:t>
            </a:r>
            <a:endParaRPr lang="en-CN" sz="2800" b="0" i="0" dirty="0">
              <a:latin typeface="+mn-ea"/>
              <a:ea typeface="+mn-ea"/>
            </a:endParaRPr>
          </a:p>
        </p:txBody>
      </p:sp>
    </p:spTree>
    <p:extLst>
      <p:ext uri="{BB962C8B-B14F-4D97-AF65-F5344CB8AC3E}">
        <p14:creationId xmlns:p14="http://schemas.microsoft.com/office/powerpoint/2010/main" val="25799893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71472" y="1285860"/>
            <a:ext cx="8458200" cy="4724400"/>
          </a:xfrm>
        </p:spPr>
        <p:txBody>
          <a:bodyPr/>
          <a:lstStyle/>
          <a:p>
            <a:pPr eaLnBrk="1" hangingPunct="1"/>
            <a:r>
              <a:rPr lang="zh-CN" altLang="en-US" dirty="0">
                <a:latin typeface="黑体" panose="02010609060101010101" pitchFamily="49" charset="-122"/>
                <a:ea typeface="黑体" panose="02010609060101010101" pitchFamily="49" charset="-122"/>
              </a:rPr>
              <a:t>计划、施工过程、生产流程、程序流程等都是“工程”。除了很小的工程外，一般都把工程分为若干个叫做“活动”的子工程。完成了这些活动，整个工程就可以完成了。</a:t>
            </a:r>
          </a:p>
          <a:p>
            <a:pPr eaLnBrk="1" hangingPunct="1"/>
            <a:r>
              <a:rPr lang="zh-CN" altLang="en-US" dirty="0">
                <a:latin typeface="黑体" panose="02010609060101010101" pitchFamily="49" charset="-122"/>
                <a:ea typeface="黑体" panose="02010609060101010101" pitchFamily="49" charset="-122"/>
              </a:rPr>
              <a:t>计算机专业学生的学习就是一个工程，每一门课程的学习就是整个工程的一些活动。其中有些课程要求先修课程，有些则不要求。这样在有的课程之间有领先关系，有的课程可以并行地学习。</a:t>
            </a:r>
          </a:p>
        </p:txBody>
      </p:sp>
      <p:sp>
        <p:nvSpPr>
          <p:cNvPr id="28675"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85800" y="1412776"/>
            <a:ext cx="8273419" cy="4427366"/>
          </a:xfrm>
          <a:prstGeom prst="rect">
            <a:avLst/>
          </a:prstGeom>
          <a:noFill/>
          <a:ln w="9525">
            <a:noFill/>
            <a:miter lim="800000"/>
            <a:headEnd/>
            <a:tailEnd/>
          </a:ln>
        </p:spPr>
        <p:txBody>
          <a:bodyPr wrap="none">
            <a:spAutoFit/>
          </a:bodyPr>
          <a:lstStyle/>
          <a:p>
            <a:pPr eaLnBrk="1" hangingPunct="1">
              <a:lnSpc>
                <a:spcPct val="110000"/>
              </a:lnSpc>
              <a:buFont typeface="Arial" pitchFamily="34" charset="0"/>
              <a:buNone/>
            </a:pPr>
            <a:r>
              <a:rPr lang="en-US" altLang="zh-CN" sz="32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高等数学</a:t>
            </a:r>
          </a:p>
          <a:p>
            <a:pPr eaLnBrk="1" hangingPunct="1">
              <a:lnSpc>
                <a:spcPct val="110000"/>
              </a:lnSpc>
              <a:buFont typeface="Arial" pitchFamily="34" charset="0"/>
              <a:buNone/>
            </a:pPr>
            <a:r>
              <a:rPr lang="zh-CN" altLang="en-US" sz="28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2</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程序设计基础</a:t>
            </a:r>
          </a:p>
          <a:p>
            <a:pPr eaLnBrk="1" hangingPunct="1">
              <a:lnSpc>
                <a:spcPct val="110000"/>
              </a:lnSpc>
              <a:buFont typeface="Arial" pitchFamily="34" charset="0"/>
              <a:buNone/>
            </a:pPr>
            <a:r>
              <a:rPr lang="zh-CN" altLang="en-US" sz="28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3</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离散数学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2</a:t>
            </a:r>
            <a:r>
              <a:rPr lang="en-US" altLang="zh-CN" sz="2800" b="0" i="0" dirty="0">
                <a:solidFill>
                  <a:srgbClr val="000066"/>
                </a:solidFill>
                <a:latin typeface="+mn-ea"/>
                <a:ea typeface="+mn-ea"/>
              </a:rPr>
              <a:t>  </a:t>
            </a: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4</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数据结构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3</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2</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5</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高级语言程序设计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2</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6</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编译方法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5</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4</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7</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操作系统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4</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9</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8</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物理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9</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计算机原理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8</a:t>
            </a:r>
            <a:r>
              <a:rPr lang="en-US" altLang="zh-CN" sz="3200" b="0" i="0" dirty="0">
                <a:solidFill>
                  <a:srgbClr val="000066"/>
                </a:solidFill>
                <a:latin typeface="+mn-ea"/>
                <a:ea typeface="+mn-ea"/>
              </a:rPr>
              <a:t>     </a:t>
            </a:r>
          </a:p>
        </p:txBody>
      </p:sp>
      <p:sp>
        <p:nvSpPr>
          <p:cNvPr id="29699" name="Line 3"/>
          <p:cNvSpPr>
            <a:spLocks noChangeShapeType="1"/>
          </p:cNvSpPr>
          <p:nvPr/>
        </p:nvSpPr>
        <p:spPr bwMode="auto">
          <a:xfrm>
            <a:off x="37338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0" name="Line 4"/>
          <p:cNvSpPr>
            <a:spLocks noChangeShapeType="1"/>
          </p:cNvSpPr>
          <p:nvPr/>
        </p:nvSpPr>
        <p:spPr bwMode="auto">
          <a:xfrm>
            <a:off x="9144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1" name="Line 5"/>
          <p:cNvSpPr>
            <a:spLocks noChangeShapeType="1"/>
          </p:cNvSpPr>
          <p:nvPr/>
        </p:nvSpPr>
        <p:spPr bwMode="auto">
          <a:xfrm>
            <a:off x="67056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2" name="Text Box 6"/>
          <p:cNvSpPr txBox="1">
            <a:spLocks noChangeArrowheads="1"/>
          </p:cNvSpPr>
          <p:nvPr/>
        </p:nvSpPr>
        <p:spPr bwMode="auto">
          <a:xfrm>
            <a:off x="685800" y="457200"/>
            <a:ext cx="8032750" cy="579438"/>
          </a:xfrm>
          <a:prstGeom prst="rect">
            <a:avLst/>
          </a:prstGeom>
          <a:noFill/>
          <a:ln w="9525">
            <a:noFill/>
            <a:miter lim="800000"/>
            <a:headEnd/>
            <a:tailEnd/>
          </a:ln>
        </p:spPr>
        <p:txBody>
          <a:bodyPr>
            <a:spAutoFit/>
          </a:bodyPr>
          <a:lstStyle/>
          <a:p>
            <a:pPr eaLnBrk="1" hangingPunct="1">
              <a:buFont typeface="Arial" pitchFamily="34" charset="0"/>
              <a:buNone/>
            </a:pPr>
            <a:r>
              <a:rPr lang="zh-CN" altLang="en-US" sz="3200" b="1" i="0" dirty="0">
                <a:solidFill>
                  <a:srgbClr val="008000"/>
                </a:solidFill>
                <a:latin typeface="Times New Roman" pitchFamily="18" charset="0"/>
                <a:ea typeface="隶书" pitchFamily="49" charset="-122"/>
              </a:rPr>
              <a:t>  课程代号           课程名称             先修课程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7"/>
          <p:cNvSpPr>
            <a:spLocks noChangeArrowheads="1"/>
          </p:cNvSpPr>
          <p:nvPr/>
        </p:nvSpPr>
        <p:spPr bwMode="auto">
          <a:xfrm>
            <a:off x="2714612" y="5500702"/>
            <a:ext cx="3892412" cy="584775"/>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3200" b="1" i="0" dirty="0">
                <a:latin typeface="黑体" panose="02010609060101010101" pitchFamily="49" charset="-122"/>
                <a:ea typeface="黑体" panose="02010609060101010101" pitchFamily="49" charset="-122"/>
              </a:rPr>
              <a:t>学生课程学习工程图</a:t>
            </a:r>
            <a:endParaRPr lang="zh-CN" altLang="en-US" sz="3200" i="0" dirty="0">
              <a:latin typeface="黑体" panose="02010609060101010101" pitchFamily="49" charset="-122"/>
              <a:ea typeface="黑体" panose="02010609060101010101" pitchFamily="49" charset="-122"/>
            </a:endParaRPr>
          </a:p>
        </p:txBody>
      </p:sp>
      <p:grpSp>
        <p:nvGrpSpPr>
          <p:cNvPr id="23" name="组合 22"/>
          <p:cNvGrpSpPr/>
          <p:nvPr/>
        </p:nvGrpSpPr>
        <p:grpSpPr>
          <a:xfrm>
            <a:off x="1066800" y="1357298"/>
            <a:ext cx="6781800" cy="3962400"/>
            <a:chOff x="1066800" y="990600"/>
            <a:chExt cx="6781800" cy="3962400"/>
          </a:xfrm>
        </p:grpSpPr>
        <p:sp>
          <p:nvSpPr>
            <p:cNvPr id="30722" name="Line 2"/>
            <p:cNvSpPr>
              <a:spLocks noChangeShapeType="1"/>
            </p:cNvSpPr>
            <p:nvPr/>
          </p:nvSpPr>
          <p:spPr bwMode="auto">
            <a:xfrm>
              <a:off x="5867400" y="3124200"/>
              <a:ext cx="1371600" cy="762000"/>
            </a:xfrm>
            <a:prstGeom prst="line">
              <a:avLst/>
            </a:prstGeom>
            <a:noFill/>
            <a:ln w="34925">
              <a:solidFill>
                <a:srgbClr val="0000FF"/>
              </a:solidFill>
              <a:round/>
              <a:headEnd/>
              <a:tailEnd type="triangle" w="sm" len="lg"/>
            </a:ln>
          </p:spPr>
          <p:txBody>
            <a:bodyPr wrap="none" anchor="ctr"/>
            <a:lstStyle/>
            <a:p>
              <a:endParaRPr lang="zh-CN" altLang="en-US"/>
            </a:p>
          </p:txBody>
        </p:sp>
        <p:sp>
          <p:nvSpPr>
            <p:cNvPr id="30723" name="Line 3"/>
            <p:cNvSpPr>
              <a:spLocks noChangeShapeType="1"/>
            </p:cNvSpPr>
            <p:nvPr/>
          </p:nvSpPr>
          <p:spPr bwMode="auto">
            <a:xfrm>
              <a:off x="1447800" y="3810000"/>
              <a:ext cx="2971800" cy="8382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4" name="Line 4"/>
            <p:cNvSpPr>
              <a:spLocks noChangeShapeType="1"/>
            </p:cNvSpPr>
            <p:nvPr/>
          </p:nvSpPr>
          <p:spPr bwMode="auto">
            <a:xfrm flipV="1">
              <a:off x="1600200" y="2590800"/>
              <a:ext cx="1676400" cy="990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5" name="Line 5"/>
            <p:cNvSpPr>
              <a:spLocks noChangeShapeType="1"/>
            </p:cNvSpPr>
            <p:nvPr/>
          </p:nvSpPr>
          <p:spPr bwMode="auto">
            <a:xfrm>
              <a:off x="1524000" y="2057400"/>
              <a:ext cx="1752600" cy="3048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6" name="Line 6"/>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p:spPr>
          <p:txBody>
            <a:bodyPr wrap="none" anchor="ctr"/>
            <a:lstStyle/>
            <a:p>
              <a:endParaRPr lang="zh-CN" altLang="en-US"/>
            </a:p>
          </p:txBody>
        </p:sp>
        <p:sp>
          <p:nvSpPr>
            <p:cNvPr id="99336"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8</a:t>
              </a:r>
              <a:endParaRPr lang="en-US" altLang="zh-CN" sz="2400">
                <a:latin typeface="Times New Roman" charset="0"/>
              </a:endParaRPr>
            </a:p>
          </p:txBody>
        </p:sp>
        <p:sp>
          <p:nvSpPr>
            <p:cNvPr id="99337"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3</a:t>
              </a:r>
              <a:endParaRPr lang="en-US" altLang="zh-CN" sz="2400">
                <a:latin typeface="Times New Roman" charset="0"/>
              </a:endParaRPr>
            </a:p>
          </p:txBody>
        </p:sp>
        <p:sp>
          <p:nvSpPr>
            <p:cNvPr id="99338"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5</a:t>
              </a:r>
              <a:endParaRPr lang="en-US" altLang="zh-CN" sz="2400">
                <a:latin typeface="Times New Roman" charset="0"/>
              </a:endParaRPr>
            </a:p>
          </p:txBody>
        </p:sp>
        <p:sp>
          <p:nvSpPr>
            <p:cNvPr id="99339"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4</a:t>
              </a:r>
              <a:endParaRPr lang="en-US" altLang="zh-CN" sz="2400">
                <a:latin typeface="Times New Roman" charset="0"/>
              </a:endParaRPr>
            </a:p>
          </p:txBody>
        </p:sp>
        <p:sp>
          <p:nvSpPr>
            <p:cNvPr id="99340"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9</a:t>
              </a:r>
              <a:endParaRPr lang="en-US" altLang="zh-CN" sz="2400">
                <a:latin typeface="Times New Roman" charset="0"/>
              </a:endParaRPr>
            </a:p>
          </p:txBody>
        </p:sp>
        <p:sp>
          <p:nvSpPr>
            <p:cNvPr id="99341"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6</a:t>
              </a:r>
              <a:endParaRPr lang="en-US" altLang="zh-CN" sz="2400">
                <a:latin typeface="Times New Roman" charset="0"/>
              </a:endParaRPr>
            </a:p>
          </p:txBody>
        </p:sp>
        <p:sp>
          <p:nvSpPr>
            <p:cNvPr id="99342"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7</a:t>
              </a:r>
              <a:endParaRPr lang="en-US" altLang="zh-CN" sz="2400">
                <a:latin typeface="Times New Roman" charset="0"/>
              </a:endParaRPr>
            </a:p>
          </p:txBody>
        </p:sp>
        <p:sp>
          <p:nvSpPr>
            <p:cNvPr id="99343"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1</a:t>
              </a:r>
              <a:endParaRPr lang="en-US" altLang="zh-CN" sz="2400">
                <a:latin typeface="Times New Roman" charset="0"/>
              </a:endParaRPr>
            </a:p>
          </p:txBody>
        </p:sp>
        <p:sp>
          <p:nvSpPr>
            <p:cNvPr id="99344"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2</a:t>
              </a:r>
              <a:endParaRPr lang="en-US" altLang="zh-CN" sz="2400">
                <a:latin typeface="Times New Roman" charset="0"/>
              </a:endParaRPr>
            </a:p>
          </p:txBody>
        </p:sp>
        <p:sp>
          <p:nvSpPr>
            <p:cNvPr id="30737" name="Line 17"/>
            <p:cNvSpPr>
              <a:spLocks noChangeShapeType="1"/>
            </p:cNvSpPr>
            <p:nvPr/>
          </p:nvSpPr>
          <p:spPr bwMode="auto">
            <a:xfrm>
              <a:off x="3581400" y="1219200"/>
              <a:ext cx="16002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38" name="Line 18"/>
            <p:cNvSpPr>
              <a:spLocks noChangeShapeType="1"/>
            </p:cNvSpPr>
            <p:nvPr/>
          </p:nvSpPr>
          <p:spPr bwMode="auto">
            <a:xfrm>
              <a:off x="3810000" y="2514600"/>
              <a:ext cx="1676400" cy="3810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39" name="Line 19"/>
            <p:cNvSpPr>
              <a:spLocks noChangeShapeType="1"/>
            </p:cNvSpPr>
            <p:nvPr/>
          </p:nvSpPr>
          <p:spPr bwMode="auto">
            <a:xfrm flipV="1">
              <a:off x="1600200" y="3124200"/>
              <a:ext cx="3810000" cy="609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0" name="Line 20"/>
            <p:cNvSpPr>
              <a:spLocks noChangeShapeType="1"/>
            </p:cNvSpPr>
            <p:nvPr/>
          </p:nvSpPr>
          <p:spPr bwMode="auto">
            <a:xfrm>
              <a:off x="5715000" y="1295400"/>
              <a:ext cx="1676400" cy="6858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1" name="Line 21"/>
            <p:cNvSpPr>
              <a:spLocks noChangeShapeType="1"/>
            </p:cNvSpPr>
            <p:nvPr/>
          </p:nvSpPr>
          <p:spPr bwMode="auto">
            <a:xfrm flipV="1">
              <a:off x="5943600" y="2209800"/>
              <a:ext cx="1447800" cy="7620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2" name="Line 22"/>
            <p:cNvSpPr>
              <a:spLocks noChangeShapeType="1"/>
            </p:cNvSpPr>
            <p:nvPr/>
          </p:nvSpPr>
          <p:spPr bwMode="auto">
            <a:xfrm flipV="1">
              <a:off x="4953000" y="4114800"/>
              <a:ext cx="2286000" cy="609600"/>
            </a:xfrm>
            <a:prstGeom prst="line">
              <a:avLst/>
            </a:prstGeom>
            <a:noFill/>
            <a:ln w="28575">
              <a:solidFill>
                <a:srgbClr val="0000FF"/>
              </a:solidFill>
              <a:round/>
              <a:headEnd/>
              <a:tailEnd type="triangle" w="sm" len="lg"/>
            </a:ln>
          </p:spPr>
          <p:txBody>
            <a:bodyPr wrap="none" anchor="ctr"/>
            <a:lstStyle/>
            <a:p>
              <a:endParaRPr lang="zh-CN" altLang="en-US"/>
            </a:p>
          </p:txBody>
        </p:sp>
      </p:grpSp>
      <p:sp>
        <p:nvSpPr>
          <p:cNvPr id="24"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1472" y="1071546"/>
            <a:ext cx="6929486" cy="685800"/>
          </a:xfrm>
        </p:spPr>
        <p:txBody>
          <a:bodyPr/>
          <a:lstStyle/>
          <a:p>
            <a:pPr algn="l" eaLnBrk="1" hangingPunct="1"/>
            <a:r>
              <a:rPr lang="zh-CN" altLang="en-US" sz="3200" dirty="0">
                <a:latin typeface="黑体" pitchFamily="49" charset="-122"/>
                <a:ea typeface="黑体" pitchFamily="49" charset="-122"/>
              </a:rPr>
              <a:t>一、</a:t>
            </a:r>
            <a:r>
              <a:rPr lang="en-US" altLang="zh-CN" sz="3200" dirty="0">
                <a:latin typeface="黑体" pitchFamily="49" charset="-122"/>
                <a:ea typeface="黑体" pitchFamily="49" charset="-122"/>
              </a:rPr>
              <a:t>AOV-</a:t>
            </a:r>
            <a:r>
              <a:rPr lang="zh-CN" altLang="en-US" sz="3200" dirty="0">
                <a:latin typeface="黑体" pitchFamily="49" charset="-122"/>
                <a:ea typeface="黑体" pitchFamily="49" charset="-122"/>
              </a:rPr>
              <a:t>网</a:t>
            </a:r>
            <a:endParaRPr lang="en-US" altLang="zh-CN" sz="3200" dirty="0">
              <a:latin typeface="黑体" pitchFamily="49" charset="-122"/>
              <a:ea typeface="黑体" pitchFamily="49" charset="-122"/>
            </a:endParaRPr>
          </a:p>
        </p:txBody>
      </p:sp>
      <p:sp>
        <p:nvSpPr>
          <p:cNvPr id="31748" name="Rectangle 4"/>
          <p:cNvSpPr>
            <a:spLocks noGrp="1" noChangeArrowheads="1"/>
          </p:cNvSpPr>
          <p:nvPr>
            <p:ph type="body" idx="1"/>
          </p:nvPr>
        </p:nvSpPr>
        <p:spPr>
          <a:xfrm>
            <a:off x="642910" y="1890730"/>
            <a:ext cx="8358246" cy="4038600"/>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如果用有向图的顶点表示活动，用弧表示活动间的优先关系，则称该有向图为顶点表示活动的网</a:t>
            </a:r>
            <a:r>
              <a:rPr lang="en-US" altLang="zh-CN" dirty="0">
                <a:latin typeface="黑体" pitchFamily="49" charset="-122"/>
                <a:ea typeface="黑体" pitchFamily="49" charset="-122"/>
                <a:sym typeface="Symbol" pitchFamily="18" charset="2"/>
              </a:rPr>
              <a:t>AOV(Activity On Vertex Network)</a:t>
            </a:r>
          </a:p>
          <a:p>
            <a:pPr eaLnBrk="1" hangingPunct="1">
              <a:spcBef>
                <a:spcPct val="50000"/>
              </a:spcBef>
            </a:pPr>
            <a:r>
              <a:rPr lang="en-US" altLang="zh-CN" dirty="0">
                <a:latin typeface="黑体" pitchFamily="49" charset="-122"/>
                <a:ea typeface="黑体" pitchFamily="49" charset="-122"/>
                <a:sym typeface="Symbol" pitchFamily="18" charset="2"/>
              </a:rPr>
              <a:t>AOV</a:t>
            </a:r>
            <a:r>
              <a:rPr lang="zh-CN" altLang="en-US" dirty="0">
                <a:latin typeface="黑体" pitchFamily="49" charset="-122"/>
                <a:ea typeface="黑体" pitchFamily="49" charset="-122"/>
                <a:sym typeface="Symbol" pitchFamily="18" charset="2"/>
              </a:rPr>
              <a:t>的应用包括流程图、工程安排等。</a:t>
            </a:r>
          </a:p>
          <a:p>
            <a:pPr eaLnBrk="1" hangingPunct="1">
              <a:spcBef>
                <a:spcPct val="50000"/>
              </a:spcBef>
            </a:pPr>
            <a:r>
              <a:rPr lang="zh-CN" altLang="en-US" dirty="0">
                <a:latin typeface="黑体" pitchFamily="49" charset="-122"/>
                <a:ea typeface="黑体" pitchFamily="49" charset="-122"/>
                <a:sym typeface="Symbol" pitchFamily="18" charset="2"/>
              </a:rPr>
              <a:t>对</a:t>
            </a:r>
            <a:r>
              <a:rPr lang="en-US" altLang="zh-CN" dirty="0">
                <a:latin typeface="黑体" pitchFamily="49" charset="-122"/>
                <a:ea typeface="黑体" pitchFamily="49" charset="-122"/>
                <a:sym typeface="Symbol" pitchFamily="18" charset="2"/>
              </a:rPr>
              <a:t>AOV</a:t>
            </a:r>
            <a:r>
              <a:rPr lang="zh-CN" altLang="en-US" dirty="0">
                <a:latin typeface="黑体" pitchFamily="49" charset="-122"/>
                <a:ea typeface="黑体" pitchFamily="49" charset="-122"/>
                <a:sym typeface="Symbol" pitchFamily="18" charset="2"/>
              </a:rPr>
              <a:t>网，应判定图中不存在环，因为存在环意味着某项活动应以自己为先决条件。</a:t>
            </a:r>
          </a:p>
          <a:p>
            <a:pPr eaLnBrk="1" hangingPunct="1">
              <a:spcBef>
                <a:spcPct val="50000"/>
              </a:spcBef>
            </a:pPr>
            <a:endParaRPr lang="zh-CN" altLang="en-US" b="1" dirty="0">
              <a:latin typeface="黑体" pitchFamily="49" charset="-122"/>
              <a:ea typeface="黑体" pitchFamily="49" charset="-122"/>
              <a:sym typeface="Symbol" pitchFamily="18" charset="2"/>
            </a:endParaRPr>
          </a:p>
        </p:txBody>
      </p:sp>
      <p:sp>
        <p:nvSpPr>
          <p:cNvPr id="31750"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9884A423-8A82-4501-91A4-694EC551DA14}" type="slidenum">
              <a:rPr lang="zh-CN" altLang="en-US"/>
              <a:pPr algn="r" eaLnBrk="1" hangingPunct="1">
                <a:spcBef>
                  <a:spcPct val="50000"/>
                </a:spcBef>
                <a:buFont typeface="Arial" pitchFamily="34" charset="0"/>
                <a:buNone/>
              </a:pPr>
              <a:t>46</a:t>
            </a:fld>
            <a:endParaRPr lang="en-US" altLang="zh-CN"/>
          </a:p>
        </p:txBody>
      </p:sp>
      <p:sp>
        <p:nvSpPr>
          <p:cNvPr id="7"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4"/>
          <p:cNvSpPr>
            <a:spLocks noGrp="1" noChangeArrowheads="1"/>
          </p:cNvSpPr>
          <p:nvPr>
            <p:ph type="body" idx="1"/>
          </p:nvPr>
        </p:nvSpPr>
        <p:spPr>
          <a:xfrm>
            <a:off x="595346" y="1331905"/>
            <a:ext cx="8262934" cy="1000132"/>
          </a:xfrm>
          <a:ln w="38100">
            <a:noFill/>
          </a:ln>
        </p:spPr>
        <p:txBody>
          <a:bodyPr/>
          <a:lstStyle/>
          <a:p>
            <a:pPr eaLnBrk="1" hangingPunct="1">
              <a:spcBef>
                <a:spcPct val="50000"/>
              </a:spcBef>
            </a:pPr>
            <a:r>
              <a:rPr lang="zh-CN" altLang="en-US" dirty="0">
                <a:latin typeface="黑体" pitchFamily="49" charset="-122"/>
                <a:ea typeface="黑体" pitchFamily="49" charset="-122"/>
              </a:rPr>
              <a:t>有向无环图(</a:t>
            </a:r>
            <a:r>
              <a:rPr lang="en-US" altLang="zh-CN" dirty="0" err="1">
                <a:latin typeface="黑体" pitchFamily="49" charset="-122"/>
                <a:ea typeface="黑体" pitchFamily="49" charset="-122"/>
              </a:rPr>
              <a:t>DAG:Directed</a:t>
            </a: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Acycline</a:t>
            </a:r>
            <a:r>
              <a:rPr lang="en-US" altLang="zh-CN" dirty="0">
                <a:latin typeface="黑体" pitchFamily="49" charset="-122"/>
                <a:ea typeface="黑体" pitchFamily="49" charset="-122"/>
              </a:rPr>
              <a:t> Graph)</a:t>
            </a:r>
            <a:r>
              <a:rPr lang="zh-CN" altLang="en-US" dirty="0">
                <a:latin typeface="黑体" pitchFamily="49" charset="-122"/>
                <a:ea typeface="黑体" pitchFamily="49" charset="-122"/>
              </a:rPr>
              <a:t>是图中无环的有向图。</a:t>
            </a:r>
            <a:endParaRPr lang="zh-CN" altLang="en-US" dirty="0">
              <a:solidFill>
                <a:srgbClr val="FF0000"/>
              </a:solidFill>
              <a:latin typeface="黑体" pitchFamily="49" charset="-122"/>
              <a:ea typeface="黑体" pitchFamily="49" charset="-122"/>
              <a:sym typeface="Symbol" pitchFamily="18" charset="2"/>
            </a:endParaRPr>
          </a:p>
        </p:txBody>
      </p:sp>
      <p:grpSp>
        <p:nvGrpSpPr>
          <p:cNvPr id="2" name="Group 6"/>
          <p:cNvGrpSpPr>
            <a:grpSpLocks/>
          </p:cNvGrpSpPr>
          <p:nvPr/>
        </p:nvGrpSpPr>
        <p:grpSpPr bwMode="auto">
          <a:xfrm>
            <a:off x="5539924" y="2978348"/>
            <a:ext cx="2819400" cy="2286000"/>
            <a:chOff x="0" y="0"/>
            <a:chExt cx="1776" cy="1440"/>
          </a:xfrm>
        </p:grpSpPr>
        <p:sp>
          <p:nvSpPr>
            <p:cNvPr id="32790" name="Line 7"/>
            <p:cNvSpPr>
              <a:spLocks noChangeShapeType="1"/>
            </p:cNvSpPr>
            <p:nvPr/>
          </p:nvSpPr>
          <p:spPr bwMode="auto">
            <a:xfrm>
              <a:off x="1008" y="144"/>
              <a:ext cx="576"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1"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2"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3" name="Line 10"/>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4"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5" name="Line 12"/>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6" name="Oval 13"/>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32797" name="Oval 14"/>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32798" name="Oval 15"/>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32799"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32800"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8"/>
          <p:cNvGrpSpPr>
            <a:grpSpLocks/>
          </p:cNvGrpSpPr>
          <p:nvPr/>
        </p:nvGrpSpPr>
        <p:grpSpPr bwMode="auto">
          <a:xfrm>
            <a:off x="996131" y="2933699"/>
            <a:ext cx="2819400" cy="2286000"/>
            <a:chOff x="0" y="0"/>
            <a:chExt cx="1920" cy="1536"/>
          </a:xfrm>
        </p:grpSpPr>
        <p:sp>
          <p:nvSpPr>
            <p:cNvPr id="32779" name="Line 1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0" name="Line 20"/>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1" name="Line 21"/>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2" name="Line 2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3" name="Line 23"/>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4" name="Line 24"/>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5" name="Oval 2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32786" name="Oval 26"/>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32787" name="Oval 27"/>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32788" name="Oval 2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32789" name="Oval 2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32776" name="Text Box 30"/>
          <p:cNvSpPr txBox="1">
            <a:spLocks noChangeArrowheads="1"/>
          </p:cNvSpPr>
          <p:nvPr/>
        </p:nvSpPr>
        <p:spPr bwMode="auto">
          <a:xfrm>
            <a:off x="1529531" y="5372099"/>
            <a:ext cx="1752600" cy="52322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800" b="0" i="0" dirty="0">
                <a:latin typeface="+mn-ea"/>
                <a:ea typeface="+mn-ea"/>
              </a:rPr>
              <a:t>DAG</a:t>
            </a:r>
          </a:p>
        </p:txBody>
      </p:sp>
      <p:sp>
        <p:nvSpPr>
          <p:cNvPr id="32777" name="Text Box 31"/>
          <p:cNvSpPr txBox="1">
            <a:spLocks noChangeArrowheads="1"/>
          </p:cNvSpPr>
          <p:nvPr/>
        </p:nvSpPr>
        <p:spPr bwMode="auto">
          <a:xfrm>
            <a:off x="5997124" y="5340548"/>
            <a:ext cx="1905000" cy="52322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800" b="0" i="0" dirty="0">
                <a:latin typeface="+mn-ea"/>
                <a:ea typeface="+mn-ea"/>
              </a:rPr>
              <a:t>非</a:t>
            </a:r>
            <a:r>
              <a:rPr lang="en-US" altLang="zh-CN" sz="2800" b="0" i="0" dirty="0">
                <a:latin typeface="+mn-ea"/>
                <a:ea typeface="+mn-ea"/>
              </a:rPr>
              <a:t>DAG</a:t>
            </a:r>
          </a:p>
        </p:txBody>
      </p:sp>
      <p:sp>
        <p:nvSpPr>
          <p:cNvPr id="32778" name="Text Box 32"/>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697B45DA-0412-49A1-BE5D-2D12CE4CB63D}" type="slidenum">
              <a:rPr lang="zh-CN" altLang="en-US"/>
              <a:pPr algn="r" eaLnBrk="1" hangingPunct="1">
                <a:spcBef>
                  <a:spcPct val="50000"/>
                </a:spcBef>
                <a:buFont typeface="Arial" pitchFamily="34" charset="0"/>
                <a:buNone/>
              </a:pPr>
              <a:t>47</a:t>
            </a:fld>
            <a:endParaRPr lang="en-US" altLang="zh-CN"/>
          </a:p>
        </p:txBody>
      </p:sp>
      <p:sp>
        <p:nvSpPr>
          <p:cNvPr id="33" name="Text Box 3"/>
          <p:cNvSpPr txBox="1">
            <a:spLocks noChangeArrowheads="1"/>
          </p:cNvSpPr>
          <p:nvPr/>
        </p:nvSpPr>
        <p:spPr bwMode="auto">
          <a:xfrm>
            <a:off x="497713" y="226944"/>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二、有向无环图</a:t>
            </a:r>
            <a:r>
              <a:rPr lang="en-US" altLang="zh-CN" sz="4400" i="0" dirty="0">
                <a:solidFill>
                  <a:schemeClr val="tx2"/>
                </a:solidFill>
                <a:latin typeface="Tahoma" panose="020B0604030504040204" pitchFamily="34" charset="0"/>
                <a:ea typeface="隶书" pitchFamily="49" charset="-122"/>
              </a:rPr>
              <a:t>(DAG)</a:t>
            </a:r>
            <a:endParaRPr lang="zh-CN" altLang="en-US" sz="4400" i="0" dirty="0">
              <a:solidFill>
                <a:schemeClr val="tx2"/>
              </a:solidFill>
              <a:latin typeface="Tahoma" panose="020B0604030504040204" pitchFamily="34" charset="0"/>
              <a:ea typeface="隶书" pitchFamily="49" charset="-122"/>
            </a:endParaRPr>
          </a:p>
        </p:txBody>
      </p:sp>
      <p:sp>
        <p:nvSpPr>
          <p:cNvPr id="7" name="Text Box 31">
            <a:extLst>
              <a:ext uri="{FF2B5EF4-FFF2-40B4-BE49-F238E27FC236}">
                <a16:creationId xmlns:a16="http://schemas.microsoft.com/office/drawing/2014/main" id="{86EB2A13-4A9B-97D2-BFCE-F0B41A397088}"/>
              </a:ext>
            </a:extLst>
          </p:cNvPr>
          <p:cNvSpPr txBox="1">
            <a:spLocks noChangeArrowheads="1"/>
          </p:cNvSpPr>
          <p:nvPr/>
        </p:nvSpPr>
        <p:spPr bwMode="auto">
          <a:xfrm>
            <a:off x="5730609" y="5944293"/>
            <a:ext cx="2536825" cy="523220"/>
          </a:xfrm>
          <a:prstGeom prst="rect">
            <a:avLst/>
          </a:prstGeom>
          <a:noFill/>
          <a:ln w="9525">
            <a:noFill/>
            <a:miter lim="800000"/>
            <a:headEnd/>
            <a:tailEnd/>
          </a:ln>
        </p:spPr>
        <p:txBody>
          <a:bodyPr wrap="square">
            <a:spAutoFit/>
          </a:bodyPr>
          <a:lstStyle/>
          <a:p>
            <a:pPr algn="ctr" eaLnBrk="1" hangingPunct="1">
              <a:spcBef>
                <a:spcPct val="50000"/>
              </a:spcBef>
              <a:buFont typeface="Arial" pitchFamily="34" charset="0"/>
              <a:buNone/>
            </a:pPr>
            <a:r>
              <a:rPr lang="en-US" altLang="zh-CN" sz="2800" b="0" i="0" dirty="0">
                <a:latin typeface="+mn-ea"/>
                <a:ea typeface="+mn-ea"/>
              </a:rPr>
              <a:t>01240</a:t>
            </a:r>
            <a:r>
              <a:rPr lang="zh-CN" altLang="en-US" sz="2800" b="0" i="0" dirty="0">
                <a:latin typeface="+mn-ea"/>
                <a:ea typeface="+mn-ea"/>
              </a:rPr>
              <a:t>构成环</a:t>
            </a:r>
            <a:endParaRPr lang="en-US" altLang="zh-CN"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77"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90522" y="1214422"/>
            <a:ext cx="8458200" cy="645177"/>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en-US" altLang="zh-CN" sz="3200" i="0" dirty="0">
                <a:latin typeface="Times New Roman" pitchFamily="18" charset="0"/>
                <a:ea typeface="楷体_GB2312" pitchFamily="1" charset="-122"/>
              </a:rPr>
              <a:t> </a:t>
            </a:r>
            <a:r>
              <a:rPr lang="zh-CN" altLang="en-US" sz="2800" b="0" i="0" dirty="0">
                <a:solidFill>
                  <a:srgbClr val="FF0000"/>
                </a:solidFill>
                <a:latin typeface="黑体" pitchFamily="49" charset="-122"/>
                <a:ea typeface="黑体" pitchFamily="49" charset="-122"/>
              </a:rPr>
              <a:t>问题：</a:t>
            </a:r>
            <a:r>
              <a:rPr lang="zh-CN" altLang="en-US" sz="2800" b="0" i="0" dirty="0">
                <a:latin typeface="黑体" pitchFamily="49" charset="-122"/>
                <a:ea typeface="黑体" pitchFamily="49" charset="-122"/>
              </a:rPr>
              <a:t> 如何</a:t>
            </a:r>
            <a:r>
              <a:rPr lang="zh-CN" altLang="en-US" sz="2800" b="0" i="0" dirty="0">
                <a:solidFill>
                  <a:srgbClr val="000099"/>
                </a:solidFill>
                <a:latin typeface="黑体" pitchFamily="49" charset="-122"/>
                <a:ea typeface="黑体" pitchFamily="49" charset="-122"/>
              </a:rPr>
              <a:t>检查有向图中是否有回路呢？</a:t>
            </a:r>
            <a:endParaRPr lang="zh-CN" altLang="en-US" sz="2800" b="0" i="0" dirty="0">
              <a:latin typeface="黑体" pitchFamily="49" charset="-122"/>
              <a:ea typeface="黑体" pitchFamily="49" charset="-122"/>
            </a:endParaRPr>
          </a:p>
        </p:txBody>
      </p:sp>
      <p:sp>
        <p:nvSpPr>
          <p:cNvPr id="104453" name="Text Box 5"/>
          <p:cNvSpPr txBox="1">
            <a:spLocks noChangeArrowheads="1"/>
          </p:cNvSpPr>
          <p:nvPr/>
        </p:nvSpPr>
        <p:spPr bwMode="auto">
          <a:xfrm>
            <a:off x="571472" y="1962135"/>
            <a:ext cx="8458200" cy="1238801"/>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en-US" altLang="zh-CN" sz="3200" i="0" dirty="0">
                <a:latin typeface="Times New Roman" pitchFamily="18" charset="0"/>
                <a:ea typeface="楷体_GB2312" pitchFamily="1" charset="-122"/>
              </a:rPr>
              <a:t> </a:t>
            </a:r>
            <a:r>
              <a:rPr lang="zh-CN" altLang="en-US" sz="2800" b="0" i="0" dirty="0">
                <a:latin typeface="+mn-ea"/>
                <a:ea typeface="+mn-ea"/>
              </a:rPr>
              <a:t>解决方法：</a:t>
            </a:r>
            <a:r>
              <a:rPr lang="zh-CN" altLang="en-US" sz="2800" b="0" i="0" dirty="0">
                <a:solidFill>
                  <a:srgbClr val="000099"/>
                </a:solidFill>
                <a:latin typeface="+mn-ea"/>
                <a:ea typeface="+mn-ea"/>
                <a:sym typeface="Arial" pitchFamily="34" charset="0"/>
              </a:rPr>
              <a:t>深度优先搜索</a:t>
            </a:r>
            <a:r>
              <a:rPr lang="en-US" altLang="zh-CN" sz="2800" b="0" i="0" dirty="0">
                <a:solidFill>
                  <a:srgbClr val="000099"/>
                </a:solidFill>
                <a:latin typeface="+mn-ea"/>
                <a:ea typeface="+mn-ea"/>
                <a:sym typeface="Arial" pitchFamily="34" charset="0"/>
              </a:rPr>
              <a:t>, </a:t>
            </a:r>
            <a:r>
              <a:rPr lang="en-US" altLang="zh-CN" sz="2800" b="0" i="0" dirty="0" err="1">
                <a:solidFill>
                  <a:srgbClr val="000099"/>
                </a:solidFill>
                <a:latin typeface="+mn-ea"/>
                <a:ea typeface="+mn-ea"/>
                <a:sym typeface="Arial" pitchFamily="34" charset="0"/>
              </a:rPr>
              <a:t>tarjan</a:t>
            </a:r>
            <a:r>
              <a:rPr lang="zh-CN" altLang="en-US" sz="2800" b="0" i="0" dirty="0">
                <a:solidFill>
                  <a:srgbClr val="000099"/>
                </a:solidFill>
                <a:latin typeface="+mn-ea"/>
                <a:ea typeface="+mn-ea"/>
                <a:sym typeface="Arial" pitchFamily="34" charset="0"/>
              </a:rPr>
              <a:t>缩点，</a:t>
            </a:r>
            <a:endParaRPr lang="en-US" altLang="zh-CN" sz="2800" b="0" i="0" dirty="0">
              <a:solidFill>
                <a:srgbClr val="000099"/>
              </a:solidFill>
              <a:latin typeface="+mn-ea"/>
              <a:ea typeface="+mn-ea"/>
              <a:sym typeface="Arial" pitchFamily="34" charset="0"/>
            </a:endParaRPr>
          </a:p>
          <a:p>
            <a:pPr eaLnBrk="1" hangingPunct="1">
              <a:lnSpc>
                <a:spcPct val="125000"/>
              </a:lnSpc>
              <a:buFont typeface="Arial" pitchFamily="34" charset="0"/>
              <a:buNone/>
            </a:pPr>
            <a:r>
              <a:rPr lang="en-US" altLang="zh-CN" sz="3200" i="0" dirty="0">
                <a:solidFill>
                  <a:srgbClr val="000099"/>
                </a:solidFill>
                <a:latin typeface="黑体" pitchFamily="49" charset="-122"/>
                <a:ea typeface="黑体" pitchFamily="49" charset="-122"/>
                <a:sym typeface="Arial" pitchFamily="34" charset="0"/>
              </a:rPr>
              <a:t>           </a:t>
            </a:r>
            <a:endParaRPr lang="zh-CN" altLang="en-US" sz="3200" i="0" dirty="0">
              <a:solidFill>
                <a:srgbClr val="000099"/>
              </a:solidFill>
              <a:latin typeface="黑体" pitchFamily="49" charset="-122"/>
              <a:ea typeface="黑体" pitchFamily="49" charset="-122"/>
              <a:sym typeface="Arial" pitchFamily="34" charset="0"/>
            </a:endParaRPr>
          </a:p>
        </p:txBody>
      </p:sp>
      <p:sp>
        <p:nvSpPr>
          <p:cNvPr id="104454" name="Text Box 6"/>
          <p:cNvSpPr txBox="1">
            <a:spLocks noChangeArrowheads="1"/>
          </p:cNvSpPr>
          <p:nvPr/>
        </p:nvSpPr>
        <p:spPr bwMode="auto">
          <a:xfrm>
            <a:off x="609975" y="3251116"/>
            <a:ext cx="7429552" cy="556884"/>
          </a:xfrm>
          <a:prstGeom prst="rect">
            <a:avLst/>
          </a:prstGeom>
          <a:noFill/>
          <a:ln w="9525">
            <a:noFill/>
            <a:miter lim="800000"/>
            <a:headEnd/>
            <a:tailEnd/>
          </a:ln>
        </p:spPr>
        <p:txBody>
          <a:bodyPr wrap="square">
            <a:spAutoFit/>
          </a:bodyPr>
          <a:lstStyle/>
          <a:p>
            <a:pPr eaLnBrk="1" hangingPunct="1">
              <a:lnSpc>
                <a:spcPct val="125000"/>
              </a:lnSpc>
              <a:buFont typeface="Arial" pitchFamily="34" charset="0"/>
              <a:buNone/>
            </a:pPr>
            <a:r>
              <a:rPr lang="zh-CN" altLang="en-US" sz="2800" b="0" i="0" dirty="0">
                <a:solidFill>
                  <a:srgbClr val="000099"/>
                </a:solidFill>
                <a:latin typeface="黑体" pitchFamily="49" charset="-122"/>
                <a:ea typeface="黑体" pitchFamily="49" charset="-122"/>
                <a:sym typeface="Arial" pitchFamily="34" charset="0"/>
              </a:rPr>
              <a:t>拓扑排序(本节)</a:t>
            </a:r>
            <a:r>
              <a:rPr lang="zh-CN" altLang="en-US" sz="2800" b="0" dirty="0">
                <a:solidFill>
                  <a:srgbClr val="000099"/>
                </a:solidFill>
                <a:latin typeface="黑体" pitchFamily="49" charset="-122"/>
                <a:ea typeface="黑体" pitchFamily="49" charset="-122"/>
                <a:sym typeface="Arial" pitchFamily="34" charset="0"/>
              </a:rPr>
              <a:t> </a:t>
            </a:r>
          </a:p>
        </p:txBody>
      </p:sp>
      <p:sp>
        <p:nvSpPr>
          <p:cNvPr id="7"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有向无环图</a:t>
            </a:r>
            <a:r>
              <a:rPr lang="en-US" altLang="zh-CN" sz="4400" i="0" dirty="0">
                <a:solidFill>
                  <a:schemeClr val="tx2"/>
                </a:solidFill>
                <a:latin typeface="Tahoma" panose="020B0604030504040204" pitchFamily="34" charset="0"/>
                <a:ea typeface="隶书" pitchFamily="49" charset="-122"/>
              </a:rPr>
              <a:t>(DAG)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ox(out)">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ox(out)">
                                      <p:cBhvr>
                                        <p:cTn id="12" dur="5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ox(out)">
                                      <p:cBhvr>
                                        <p:cTn id="17"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3" grpId="0" autoUpdateAnimBg="0"/>
      <p:bldP spid="10445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74708" y="4857760"/>
            <a:ext cx="7926382" cy="1800225"/>
          </a:xfrm>
        </p:spPr>
        <p:txBody>
          <a:bodyPr/>
          <a:lstStyle/>
          <a:p>
            <a:pPr eaLnBrk="1" hangingPunct="1">
              <a:spcBef>
                <a:spcPct val="50000"/>
              </a:spcBef>
            </a:pPr>
            <a:r>
              <a:rPr lang="zh-CN" altLang="en-US" dirty="0">
                <a:latin typeface="黑体" pitchFamily="49" charset="-122"/>
                <a:ea typeface="黑体" pitchFamily="49" charset="-122"/>
              </a:rPr>
              <a:t>从某个顶点</a:t>
            </a:r>
            <a:r>
              <a:rPr lang="en-US" altLang="zh-CN" dirty="0">
                <a:latin typeface="黑体" pitchFamily="49" charset="-122"/>
                <a:ea typeface="黑体" pitchFamily="49" charset="-122"/>
              </a:rPr>
              <a:t>v</a:t>
            </a:r>
            <a:r>
              <a:rPr lang="zh-CN" altLang="en-US" dirty="0">
                <a:latin typeface="黑体" pitchFamily="49" charset="-122"/>
                <a:ea typeface="黑体" pitchFamily="49" charset="-122"/>
              </a:rPr>
              <a:t>出发，进行</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如果存在一条从顶点</a:t>
            </a:r>
            <a:r>
              <a:rPr lang="en-US" altLang="zh-CN" dirty="0">
                <a:latin typeface="黑体" pitchFamily="49" charset="-122"/>
                <a:ea typeface="黑体" pitchFamily="49" charset="-122"/>
              </a:rPr>
              <a:t>u</a:t>
            </a:r>
            <a:r>
              <a:rPr lang="zh-CN" altLang="en-US" dirty="0">
                <a:latin typeface="黑体" pitchFamily="49" charset="-122"/>
                <a:ea typeface="黑体" pitchFamily="49" charset="-122"/>
              </a:rPr>
              <a:t>到</a:t>
            </a:r>
            <a:r>
              <a:rPr lang="en-US" altLang="zh-CN" dirty="0">
                <a:solidFill>
                  <a:srgbClr val="FF0000"/>
                </a:solidFill>
                <a:latin typeface="黑体" pitchFamily="49" charset="-122"/>
                <a:ea typeface="黑体" pitchFamily="49" charset="-122"/>
              </a:rPr>
              <a:t>v</a:t>
            </a:r>
            <a:r>
              <a:rPr lang="zh-CN" altLang="en-US" dirty="0">
                <a:latin typeface="黑体" pitchFamily="49" charset="-122"/>
                <a:ea typeface="黑体" pitchFamily="49" charset="-122"/>
              </a:rPr>
              <a:t>的回边，则有向图中存在环。</a:t>
            </a:r>
          </a:p>
          <a:p>
            <a:pPr eaLnBrk="1" hangingPunct="1">
              <a:spcBef>
                <a:spcPct val="50000"/>
              </a:spcBef>
            </a:pPr>
            <a:r>
              <a:rPr lang="en-US" altLang="zh-CN" dirty="0">
                <a:latin typeface="黑体" pitchFamily="49" charset="-122"/>
                <a:ea typeface="黑体" pitchFamily="49" charset="-122"/>
                <a:sym typeface="Symbol" pitchFamily="18" charset="2"/>
              </a:rPr>
              <a:t>DFS: 0,1,2,</a:t>
            </a:r>
            <a:r>
              <a:rPr lang="en-US" altLang="zh-CN" dirty="0">
                <a:solidFill>
                  <a:schemeClr val="hlink"/>
                </a:solidFill>
                <a:latin typeface="黑体" pitchFamily="49" charset="-122"/>
                <a:ea typeface="黑体" pitchFamily="49" charset="-122"/>
                <a:sym typeface="Symbol" pitchFamily="18" charset="2"/>
              </a:rPr>
              <a:t>4</a:t>
            </a:r>
            <a:r>
              <a:rPr lang="en-US" altLang="zh-CN" dirty="0">
                <a:latin typeface="黑体" pitchFamily="49" charset="-122"/>
                <a:ea typeface="黑体" pitchFamily="49" charset="-122"/>
                <a:sym typeface="Symbol" pitchFamily="18" charset="2"/>
              </a:rPr>
              <a:t>,3</a:t>
            </a:r>
          </a:p>
        </p:txBody>
      </p:sp>
      <p:grpSp>
        <p:nvGrpSpPr>
          <p:cNvPr id="2" name="Group 3"/>
          <p:cNvGrpSpPr>
            <a:grpSpLocks/>
          </p:cNvGrpSpPr>
          <p:nvPr/>
        </p:nvGrpSpPr>
        <p:grpSpPr bwMode="auto">
          <a:xfrm>
            <a:off x="3348038" y="2205038"/>
            <a:ext cx="2819400" cy="2286000"/>
            <a:chOff x="0" y="0"/>
            <a:chExt cx="1776" cy="1440"/>
          </a:xfrm>
        </p:grpSpPr>
        <p:sp>
          <p:nvSpPr>
            <p:cNvPr id="35846" name="Line 4"/>
            <p:cNvSpPr>
              <a:spLocks noChangeShapeType="1"/>
            </p:cNvSpPr>
            <p:nvPr/>
          </p:nvSpPr>
          <p:spPr bwMode="auto">
            <a:xfrm>
              <a:off x="1008" y="144"/>
              <a:ext cx="576"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47" name="Line 5"/>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48" name="Line 6"/>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49" name="Line 7"/>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50" name="Line 8"/>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51" name="Line 9"/>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52" name="Oval 10"/>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5853" name="Oval 11"/>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5854" name="Oval 12"/>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5855" name="Oval 13"/>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5856" name="Oval 14"/>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35844" name="Rectangle 15"/>
          <p:cNvSpPr>
            <a:spLocks noGrp="1" noChangeArrowheads="1"/>
          </p:cNvSpPr>
          <p:nvPr/>
        </p:nvSpPr>
        <p:spPr bwMode="auto">
          <a:xfrm>
            <a:off x="642910" y="1285860"/>
            <a:ext cx="8208962" cy="636598"/>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用深度优先搜索(DFS)判定下图是否DAG图。</a:t>
            </a:r>
            <a:endParaRPr lang="zh-CN" altLang="en-US" sz="2800" b="0" i="0" dirty="0">
              <a:latin typeface="黑体" pitchFamily="49" charset="-122"/>
              <a:ea typeface="黑体" pitchFamily="49" charset="-122"/>
              <a:sym typeface="Arial" pitchFamily="34" charset="0"/>
            </a:endParaRPr>
          </a:p>
        </p:txBody>
      </p:sp>
      <p:sp>
        <p:nvSpPr>
          <p:cNvPr id="35845" name="Rectangle 16"/>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blinds(horizontal)">
                                      <p:cBhvr>
                                        <p:cTn id="7" dur="500"/>
                                        <p:tgtEl>
                                          <p:spTgt spid="105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4">
                                            <p:txEl>
                                              <p:pRg st="1" end="1"/>
                                            </p:txEl>
                                          </p:spTgt>
                                        </p:tgtEl>
                                        <p:attrNameLst>
                                          <p:attrName>style.visibility</p:attrName>
                                        </p:attrNameLst>
                                      </p:cBhvr>
                                      <p:to>
                                        <p:strVal val="visible"/>
                                      </p:to>
                                    </p:set>
                                    <p:animEffect transition="in" filter="blinds(horizontal)">
                                      <p:cBhvr>
                                        <p:cTn id="12" dur="500"/>
                                        <p:tgtEl>
                                          <p:spTgt spid="1054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DD3714-CC88-49CD-A91E-90478F026A32}" type="slidenum">
              <a:rPr lang="zh-CN" altLang="en-US"/>
              <a:pPr algn="r" eaLnBrk="1" hangingPunct="1">
                <a:spcBef>
                  <a:spcPct val="50000"/>
                </a:spcBef>
                <a:buFont typeface="Arial" pitchFamily="34" charset="0"/>
                <a:buNone/>
              </a:pPr>
              <a:t>5</a:t>
            </a:fld>
            <a:endParaRPr lang="en-US" altLang="zh-CN"/>
          </a:p>
        </p:txBody>
      </p:sp>
      <p:sp>
        <p:nvSpPr>
          <p:cNvPr id="8197" name="Rectangle 5"/>
          <p:cNvSpPr>
            <a:spLocks noGrp="1" noChangeArrowheads="1"/>
          </p:cNvSpPr>
          <p:nvPr>
            <p:ph type="body" idx="1"/>
          </p:nvPr>
        </p:nvSpPr>
        <p:spPr>
          <a:xfrm>
            <a:off x="539552" y="1268760"/>
            <a:ext cx="8763000" cy="1728192"/>
          </a:xfrm>
        </p:spPr>
        <p:txBody>
          <a:bodyPr/>
          <a:lstStyle/>
          <a:p>
            <a:pPr eaLnBrk="1" hangingPunct="1">
              <a:spcBef>
                <a:spcPct val="70000"/>
              </a:spcBef>
            </a:pPr>
            <a:r>
              <a:rPr lang="zh-CN" altLang="en-US" dirty="0">
                <a:latin typeface="黑体" pitchFamily="49" charset="-122"/>
                <a:ea typeface="黑体" pitchFamily="49" charset="-122"/>
              </a:rPr>
              <a:t>最短路径可以采用迪杰斯特拉(</a:t>
            </a:r>
            <a:r>
              <a:rPr lang="en-US" altLang="zh-CN" dirty="0" err="1">
                <a:latin typeface="黑体" pitchFamily="49" charset="-122"/>
                <a:ea typeface="黑体" pitchFamily="49" charset="-122"/>
              </a:rPr>
              <a:t>Dijkstra</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算法求解</a:t>
            </a:r>
          </a:p>
          <a:p>
            <a:pPr eaLnBrk="1" hangingPunct="1">
              <a:spcBef>
                <a:spcPct val="70000"/>
              </a:spcBef>
            </a:pPr>
            <a:r>
              <a:rPr lang="zh-CN" altLang="en-US" dirty="0">
                <a:latin typeface="黑体" pitchFamily="49" charset="-122"/>
                <a:ea typeface="黑体" pitchFamily="49" charset="-122"/>
              </a:rPr>
              <a:t>单源点最短路径，求从一个源点出发到图中其余各顶点的最短路径</a:t>
            </a:r>
            <a:endParaRPr lang="en-US" altLang="zh-CN" dirty="0">
              <a:latin typeface="黑体" pitchFamily="49" charset="-122"/>
              <a:ea typeface="黑体" pitchFamily="49" charset="-122"/>
            </a:endParaRPr>
          </a:p>
          <a:p>
            <a:pPr eaLnBrk="1" hangingPunct="1">
              <a:spcBef>
                <a:spcPct val="70000"/>
              </a:spcBef>
            </a:pPr>
            <a:r>
              <a:rPr lang="en-US" altLang="zh-CN" dirty="0">
                <a:latin typeface="黑体" pitchFamily="49" charset="-122"/>
                <a:ea typeface="黑体" pitchFamily="49" charset="-122"/>
              </a:rPr>
              <a:t>Dijkstra</a:t>
            </a:r>
            <a:r>
              <a:rPr lang="zh-CN" altLang="en-US" dirty="0">
                <a:latin typeface="黑体" pitchFamily="49" charset="-122"/>
                <a:ea typeface="黑体" pitchFamily="49" charset="-122"/>
              </a:rPr>
              <a:t>算法采用按路径长度递增的次序产生最短路径</a:t>
            </a:r>
          </a:p>
        </p:txBody>
      </p:sp>
      <p:sp>
        <p:nvSpPr>
          <p:cNvPr id="7" name="Text Box 4"/>
          <p:cNvSpPr txBox="1">
            <a:spLocks noChangeArrowheads="1"/>
          </p:cNvSpPr>
          <p:nvPr/>
        </p:nvSpPr>
        <p:spPr bwMode="auto">
          <a:xfrm>
            <a:off x="381000" y="11663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a:t>
            </a:r>
            <a:r>
              <a:rPr lang="en-US" altLang="zh-CN" sz="4400" i="0" dirty="0">
                <a:solidFill>
                  <a:schemeClr val="tx2"/>
                </a:solidFill>
                <a:latin typeface="Tahoma" panose="020B0604030504040204" pitchFamily="34" charset="0"/>
                <a:ea typeface="隶书" pitchFamily="49" charset="-122"/>
              </a:rPr>
              <a:t>Dijkstra</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239041" y="2265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三、拓扑排序</a:t>
            </a:r>
          </a:p>
        </p:txBody>
      </p:sp>
      <p:sp>
        <p:nvSpPr>
          <p:cNvPr id="36868" name="Rectangle 4"/>
          <p:cNvSpPr>
            <a:spLocks noGrp="1" noChangeArrowheads="1"/>
          </p:cNvSpPr>
          <p:nvPr>
            <p:ph type="body" idx="1"/>
          </p:nvPr>
        </p:nvSpPr>
        <p:spPr>
          <a:xfrm>
            <a:off x="611560" y="1289769"/>
            <a:ext cx="8405354" cy="4038600"/>
          </a:xfrm>
        </p:spPr>
        <p:txBody>
          <a:bodyPr/>
          <a:lstStyle/>
          <a:p>
            <a:pPr marL="0" indent="0" eaLnBrk="1" hangingPunct="1">
              <a:lnSpc>
                <a:spcPct val="90000"/>
              </a:lnSpc>
              <a:spcBef>
                <a:spcPct val="50000"/>
              </a:spcBef>
              <a:buNone/>
            </a:pPr>
            <a:r>
              <a:rPr lang="zh-CN" altLang="en-US" b="0" i="0" dirty="0">
                <a:solidFill>
                  <a:srgbClr val="333333"/>
                </a:solidFill>
                <a:effectLst/>
                <a:latin typeface="+mn-ea"/>
              </a:rPr>
              <a:t>拓扑排序</a:t>
            </a:r>
            <a:r>
              <a:rPr lang="zh-CN" altLang="en-US" dirty="0">
                <a:solidFill>
                  <a:srgbClr val="333333"/>
                </a:solidFill>
                <a:latin typeface="+mn-ea"/>
              </a:rPr>
              <a:t>是将有向图的</a:t>
            </a:r>
            <a:r>
              <a:rPr lang="en-US" altLang="zh-CN" b="0" i="0" dirty="0">
                <a:solidFill>
                  <a:srgbClr val="333333"/>
                </a:solidFill>
                <a:effectLst/>
                <a:latin typeface="+mn-ea"/>
              </a:rPr>
              <a:t>G</a:t>
            </a:r>
            <a:r>
              <a:rPr lang="zh-CN" altLang="en-US" b="0" i="0" dirty="0">
                <a:solidFill>
                  <a:srgbClr val="333333"/>
                </a:solidFill>
                <a:effectLst/>
                <a:latin typeface="+mn-ea"/>
              </a:rPr>
              <a:t>中所有顶点排成一个线性</a:t>
            </a:r>
            <a:endParaRPr lang="en-US" altLang="zh-CN" b="0" i="0" dirty="0">
              <a:solidFill>
                <a:srgbClr val="333333"/>
              </a:solidFill>
              <a:effectLst/>
              <a:latin typeface="+mn-ea"/>
            </a:endParaRPr>
          </a:p>
          <a:p>
            <a:pPr marL="0" indent="0" eaLnBrk="1" hangingPunct="1">
              <a:lnSpc>
                <a:spcPct val="90000"/>
              </a:lnSpc>
              <a:spcBef>
                <a:spcPct val="50000"/>
              </a:spcBef>
              <a:buNone/>
            </a:pPr>
            <a:r>
              <a:rPr lang="zh-CN" altLang="en-US" b="0" i="0" dirty="0">
                <a:solidFill>
                  <a:srgbClr val="333333"/>
                </a:solidFill>
                <a:effectLst/>
                <a:latin typeface="+mn-ea"/>
              </a:rPr>
              <a:t>序列，使顶点满足前驱后继关系。即对图中任意</a:t>
            </a:r>
            <a:endParaRPr lang="en-US" altLang="zh-CN" b="0" i="0" dirty="0">
              <a:solidFill>
                <a:srgbClr val="333333"/>
              </a:solidFill>
              <a:effectLst/>
              <a:latin typeface="+mn-ea"/>
            </a:endParaRPr>
          </a:p>
          <a:p>
            <a:pPr marL="0" indent="0" eaLnBrk="1" hangingPunct="1">
              <a:lnSpc>
                <a:spcPct val="90000"/>
              </a:lnSpc>
              <a:spcBef>
                <a:spcPct val="50000"/>
              </a:spcBef>
              <a:buNone/>
            </a:pPr>
            <a:r>
              <a:rPr lang="zh-CN" altLang="en-US" b="0" i="0" dirty="0">
                <a:solidFill>
                  <a:srgbClr val="333333"/>
                </a:solidFill>
                <a:effectLst/>
                <a:latin typeface="+mn-ea"/>
              </a:rPr>
              <a:t>一对顶点</a:t>
            </a:r>
            <a:r>
              <a:rPr lang="en-US" altLang="zh-CN" b="0" i="0" dirty="0">
                <a:solidFill>
                  <a:srgbClr val="333333"/>
                </a:solidFill>
                <a:effectLst/>
                <a:latin typeface="+mn-ea"/>
              </a:rPr>
              <a:t>u</a:t>
            </a:r>
            <a:r>
              <a:rPr lang="zh-CN" altLang="en-US" b="0" i="0" dirty="0">
                <a:solidFill>
                  <a:srgbClr val="333333"/>
                </a:solidFill>
                <a:effectLst/>
                <a:latin typeface="+mn-ea"/>
              </a:rPr>
              <a:t>和</a:t>
            </a:r>
            <a:r>
              <a:rPr lang="en-US" altLang="zh-CN" b="0" i="0" dirty="0">
                <a:solidFill>
                  <a:srgbClr val="333333"/>
                </a:solidFill>
                <a:effectLst/>
                <a:latin typeface="+mn-ea"/>
              </a:rPr>
              <a:t>v</a:t>
            </a:r>
            <a:r>
              <a:rPr lang="zh-CN" altLang="en-US" b="0" i="0" dirty="0">
                <a:solidFill>
                  <a:srgbClr val="333333"/>
                </a:solidFill>
                <a:effectLst/>
                <a:latin typeface="+mn-ea"/>
              </a:rPr>
              <a:t>，若边</a:t>
            </a:r>
            <a:r>
              <a:rPr lang="en-US" altLang="zh-CN" b="0" i="0" dirty="0">
                <a:solidFill>
                  <a:srgbClr val="333333"/>
                </a:solidFill>
                <a:effectLst/>
                <a:latin typeface="+mn-ea"/>
              </a:rPr>
              <a:t>&lt;</a:t>
            </a:r>
            <a:r>
              <a:rPr lang="en-US" altLang="zh-CN" b="0" i="0" dirty="0" err="1">
                <a:solidFill>
                  <a:srgbClr val="333333"/>
                </a:solidFill>
                <a:effectLst/>
                <a:latin typeface="+mn-ea"/>
              </a:rPr>
              <a:t>u,v</a:t>
            </a:r>
            <a:r>
              <a:rPr lang="en-US" altLang="zh-CN" b="0" i="0" dirty="0">
                <a:solidFill>
                  <a:srgbClr val="333333"/>
                </a:solidFill>
                <a:effectLst/>
                <a:latin typeface="+mn-ea"/>
              </a:rPr>
              <a:t>&gt;∈E(G)</a:t>
            </a:r>
            <a:r>
              <a:rPr lang="zh-CN" altLang="en-US" b="0" i="0" dirty="0">
                <a:solidFill>
                  <a:srgbClr val="333333"/>
                </a:solidFill>
                <a:effectLst/>
                <a:latin typeface="+mn-ea"/>
              </a:rPr>
              <a:t>，则</a:t>
            </a:r>
            <a:r>
              <a:rPr lang="en-US" altLang="zh-CN" b="0" i="0" dirty="0">
                <a:solidFill>
                  <a:srgbClr val="333333"/>
                </a:solidFill>
                <a:effectLst/>
                <a:latin typeface="+mn-ea"/>
              </a:rPr>
              <a:t>u</a:t>
            </a:r>
            <a:r>
              <a:rPr lang="zh-CN" altLang="en-US" b="0" i="0" dirty="0">
                <a:solidFill>
                  <a:srgbClr val="333333"/>
                </a:solidFill>
                <a:effectLst/>
                <a:latin typeface="+mn-ea"/>
              </a:rPr>
              <a:t>在线性序列中</a:t>
            </a:r>
            <a:endParaRPr lang="en-US" altLang="zh-CN" b="0" i="0" dirty="0">
              <a:solidFill>
                <a:srgbClr val="333333"/>
              </a:solidFill>
              <a:effectLst/>
              <a:latin typeface="+mn-ea"/>
            </a:endParaRPr>
          </a:p>
          <a:p>
            <a:pPr marL="0" indent="0" eaLnBrk="1" hangingPunct="1">
              <a:lnSpc>
                <a:spcPct val="90000"/>
              </a:lnSpc>
              <a:spcBef>
                <a:spcPct val="50000"/>
              </a:spcBef>
              <a:buNone/>
            </a:pPr>
            <a:r>
              <a:rPr lang="zh-CN" altLang="en-US" b="0" i="0" dirty="0">
                <a:solidFill>
                  <a:srgbClr val="333333"/>
                </a:solidFill>
                <a:effectLst/>
                <a:latin typeface="+mn-ea"/>
              </a:rPr>
              <a:t>出现在</a:t>
            </a:r>
            <a:r>
              <a:rPr lang="en-US" altLang="zh-CN" b="0" i="0" dirty="0">
                <a:solidFill>
                  <a:srgbClr val="333333"/>
                </a:solidFill>
                <a:effectLst/>
                <a:latin typeface="+mn-ea"/>
              </a:rPr>
              <a:t>v</a:t>
            </a:r>
            <a:r>
              <a:rPr lang="zh-CN" altLang="en-US" b="0" i="0" dirty="0">
                <a:solidFill>
                  <a:srgbClr val="333333"/>
                </a:solidFill>
                <a:effectLst/>
                <a:latin typeface="+mn-ea"/>
              </a:rPr>
              <a:t>之前。</a:t>
            </a:r>
            <a:endParaRPr lang="zh-CN" altLang="en-US" dirty="0">
              <a:latin typeface="+mn-ea"/>
              <a:sym typeface="Symbol" pitchFamily="18" charset="2"/>
            </a:endParaRPr>
          </a:p>
        </p:txBody>
      </p:sp>
      <p:grpSp>
        <p:nvGrpSpPr>
          <p:cNvPr id="2" name="Group 7"/>
          <p:cNvGrpSpPr>
            <a:grpSpLocks/>
          </p:cNvGrpSpPr>
          <p:nvPr/>
        </p:nvGrpSpPr>
        <p:grpSpPr bwMode="auto">
          <a:xfrm>
            <a:off x="5508104" y="3861048"/>
            <a:ext cx="2819400" cy="2286000"/>
            <a:chOff x="0" y="0"/>
            <a:chExt cx="1920" cy="1536"/>
          </a:xfrm>
        </p:grpSpPr>
        <p:sp>
          <p:nvSpPr>
            <p:cNvPr id="36872"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3"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4"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5"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6"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7"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8"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6879"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6880"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2</a:t>
              </a:r>
            </a:p>
          </p:txBody>
        </p:sp>
        <p:sp>
          <p:nvSpPr>
            <p:cNvPr id="36881"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6882"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4" name="TextBox 3">
            <a:extLst>
              <a:ext uri="{FF2B5EF4-FFF2-40B4-BE49-F238E27FC236}">
                <a16:creationId xmlns:a16="http://schemas.microsoft.com/office/drawing/2014/main" id="{17E5182C-50AC-345C-3F9F-7B46B7393427}"/>
              </a:ext>
            </a:extLst>
          </p:cNvPr>
          <p:cNvSpPr txBox="1"/>
          <p:nvPr/>
        </p:nvSpPr>
        <p:spPr>
          <a:xfrm>
            <a:off x="786250" y="4646861"/>
            <a:ext cx="3876034" cy="954107"/>
          </a:xfrm>
          <a:prstGeom prst="rect">
            <a:avLst/>
          </a:prstGeom>
          <a:noFill/>
        </p:spPr>
        <p:txBody>
          <a:bodyPr wrap="square" rtlCol="0">
            <a:spAutoFit/>
          </a:bodyPr>
          <a:lstStyle/>
          <a:p>
            <a:pPr algn="l"/>
            <a:r>
              <a:rPr lang="en-CN" sz="2800" b="0" i="0" dirty="0">
                <a:latin typeface="+mn-ea"/>
                <a:ea typeface="+mn-ea"/>
              </a:rPr>
              <a:t>右图的线性序列之一</a:t>
            </a:r>
            <a:r>
              <a:rPr lang="zh-CN" altLang="en-US" sz="2800" b="0" i="0" dirty="0">
                <a:latin typeface="+mn-ea"/>
                <a:ea typeface="+mn-ea"/>
              </a:rPr>
              <a:t>：</a:t>
            </a:r>
            <a:r>
              <a:rPr lang="en-US" altLang="zh-CN" sz="2800" b="0" i="0" dirty="0">
                <a:latin typeface="+mn-ea"/>
                <a:ea typeface="+mn-ea"/>
              </a:rPr>
              <a:t>0</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4</a:t>
            </a:r>
            <a:endParaRPr lang="en-CN"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body" idx="1"/>
          </p:nvPr>
        </p:nvSpPr>
        <p:spPr>
          <a:xfrm>
            <a:off x="528500" y="1268760"/>
            <a:ext cx="8763000" cy="4038600"/>
          </a:xfrm>
        </p:spPr>
        <p:txBody>
          <a:bodyPr/>
          <a:lstStyle/>
          <a:p>
            <a:pPr eaLnBrk="1" hangingPunct="1">
              <a:lnSpc>
                <a:spcPct val="90000"/>
              </a:lnSpc>
              <a:spcBef>
                <a:spcPct val="50000"/>
              </a:spcBef>
              <a:buFont typeface="Wingdings" pitchFamily="2" charset="2"/>
              <a:buNone/>
            </a:pPr>
            <a:r>
              <a:rPr lang="zh-CN" altLang="en-US" sz="2800" dirty="0">
                <a:latin typeface="黑体" pitchFamily="49" charset="-122"/>
                <a:ea typeface="黑体" pitchFamily="49" charset="-122"/>
                <a:sym typeface="Symbol" pitchFamily="18" charset="2"/>
              </a:rPr>
              <a:t>⑴</a:t>
            </a:r>
            <a:r>
              <a:rPr lang="zh-CN" altLang="en-US" dirty="0">
                <a:latin typeface="黑体" pitchFamily="49" charset="-122"/>
                <a:ea typeface="黑体" pitchFamily="49" charset="-122"/>
                <a:sym typeface="Symbol" pitchFamily="18" charset="2"/>
              </a:rPr>
              <a:t> </a:t>
            </a:r>
            <a:r>
              <a:rPr lang="zh-CN" altLang="en-US" sz="2800" dirty="0">
                <a:latin typeface="+mn-ea"/>
                <a:sym typeface="Symbol" pitchFamily="18" charset="2"/>
              </a:rPr>
              <a:t>在有向图中选一个没有前驱的顶点且输出之</a:t>
            </a:r>
          </a:p>
          <a:p>
            <a:pPr eaLnBrk="1" hangingPunct="1">
              <a:lnSpc>
                <a:spcPct val="90000"/>
              </a:lnSpc>
              <a:spcBef>
                <a:spcPct val="50000"/>
              </a:spcBef>
              <a:buFont typeface="Wingdings" pitchFamily="2" charset="2"/>
              <a:buNone/>
            </a:pPr>
            <a:r>
              <a:rPr lang="zh-CN" altLang="en-US" sz="2800" dirty="0">
                <a:latin typeface="+mn-ea"/>
                <a:sym typeface="Symbol" pitchFamily="18" charset="2"/>
              </a:rPr>
              <a:t>⑵ 从图中删除该顶点和所有以它为尾的弧</a:t>
            </a:r>
          </a:p>
          <a:p>
            <a:pPr eaLnBrk="1" hangingPunct="1">
              <a:lnSpc>
                <a:spcPct val="90000"/>
              </a:lnSpc>
              <a:spcBef>
                <a:spcPct val="50000"/>
              </a:spcBef>
              <a:buFont typeface="Wingdings" pitchFamily="2" charset="2"/>
              <a:buNone/>
            </a:pPr>
            <a:r>
              <a:rPr lang="zh-CN" altLang="en-US" sz="2800" dirty="0">
                <a:latin typeface="+mn-ea"/>
                <a:sym typeface="Symbol" pitchFamily="18" charset="2"/>
              </a:rPr>
              <a:t>　 重复⑴⑵两步，直到所有顶点输出为止或</a:t>
            </a:r>
            <a:r>
              <a:rPr lang="zh-CN" altLang="en-US" sz="2800" dirty="0">
                <a:solidFill>
                  <a:srgbClr val="3333FF"/>
                </a:solidFill>
                <a:latin typeface="+mn-ea"/>
                <a:sym typeface="Symbol" pitchFamily="18" charset="2"/>
              </a:rPr>
              <a:t>跳出循环。</a:t>
            </a:r>
          </a:p>
        </p:txBody>
      </p:sp>
      <p:sp>
        <p:nvSpPr>
          <p:cNvPr id="39942"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EDA9D1D-349F-4BED-8954-8B11CA879EA4}" type="slidenum">
              <a:rPr lang="zh-CN" altLang="en-US"/>
              <a:pPr algn="r" eaLnBrk="1" hangingPunct="1">
                <a:spcBef>
                  <a:spcPct val="50000"/>
                </a:spcBef>
                <a:buFont typeface="Arial" pitchFamily="34" charset="0"/>
                <a:buNone/>
              </a:pPr>
              <a:t>51</a:t>
            </a:fld>
            <a:endParaRPr lang="en-US" altLang="zh-CN"/>
          </a:p>
        </p:txBody>
      </p:sp>
      <p:sp>
        <p:nvSpPr>
          <p:cNvPr id="7" name="Text Box 3"/>
          <p:cNvSpPr txBox="1">
            <a:spLocks noChangeArrowheads="1"/>
          </p:cNvSpPr>
          <p:nvPr/>
        </p:nvSpPr>
        <p:spPr bwMode="auto">
          <a:xfrm>
            <a:off x="528500" y="15434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拓扑排序算法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blinds(horizontal)">
                                      <p:cBhvr>
                                        <p:cTn id="7" dur="500"/>
                                        <p:tgtEl>
                                          <p:spTgt spid="109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2">
                                            <p:txEl>
                                              <p:pRg st="1" end="1"/>
                                            </p:txEl>
                                          </p:spTgt>
                                        </p:tgtEl>
                                        <p:attrNameLst>
                                          <p:attrName>style.visibility</p:attrName>
                                        </p:attrNameLst>
                                      </p:cBhvr>
                                      <p:to>
                                        <p:strVal val="visible"/>
                                      </p:to>
                                    </p:set>
                                    <p:animEffect transition="in" filter="blinds(horizontal)">
                                      <p:cBhvr>
                                        <p:cTn id="12" dur="500"/>
                                        <p:tgtEl>
                                          <p:spTgt spid="10957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2">
                                            <p:txEl>
                                              <p:pRg st="2" end="2"/>
                                            </p:txEl>
                                          </p:spTgt>
                                        </p:tgtEl>
                                        <p:attrNameLst>
                                          <p:attrName>style.visibility</p:attrName>
                                        </p:attrNameLst>
                                      </p:cBhvr>
                                      <p:to>
                                        <p:strVal val="visible"/>
                                      </p:to>
                                    </p:set>
                                    <p:animEffect transition="in" filter="blinds(horizontal)">
                                      <p:cBhvr>
                                        <p:cTn id="15" dur="500"/>
                                        <p:tgtEl>
                                          <p:spTgt spid="109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04870" y="1484784"/>
            <a:ext cx="1905000" cy="1920875"/>
            <a:chOff x="0" y="0"/>
            <a:chExt cx="3000" cy="3024"/>
          </a:xfrm>
        </p:grpSpPr>
        <p:grpSp>
          <p:nvGrpSpPr>
            <p:cNvPr id="3" name="Group 6"/>
            <p:cNvGrpSpPr>
              <a:grpSpLocks/>
            </p:cNvGrpSpPr>
            <p:nvPr/>
          </p:nvGrpSpPr>
          <p:grpSpPr bwMode="auto">
            <a:xfrm>
              <a:off x="0" y="0"/>
              <a:ext cx="3000" cy="2400"/>
              <a:chOff x="0" y="0"/>
              <a:chExt cx="1776" cy="1440"/>
            </a:xfrm>
          </p:grpSpPr>
          <p:sp>
            <p:nvSpPr>
              <p:cNvPr id="40996" name="Line 7"/>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97"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98"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99" name="Line 10"/>
              <p:cNvSpPr>
                <a:spLocks noChangeShapeType="1"/>
              </p:cNvSpPr>
              <p:nvPr/>
            </p:nvSpPr>
            <p:spPr bwMode="auto">
              <a:xfrm flipH="1" flipV="1">
                <a:off x="932" y="180"/>
                <a:ext cx="355"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1000"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1001" name="Line 12"/>
              <p:cNvSpPr>
                <a:spLocks noChangeShapeType="1"/>
              </p:cNvSpPr>
              <p:nvPr/>
            </p:nvSpPr>
            <p:spPr bwMode="auto">
              <a:xfrm flipH="1">
                <a:off x="533" y="720"/>
                <a:ext cx="1066" cy="54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1002" name="Oval 13"/>
              <p:cNvSpPr>
                <a:spLocks noChangeArrowheads="1"/>
              </p:cNvSpPr>
              <p:nvPr/>
            </p:nvSpPr>
            <p:spPr bwMode="auto">
              <a:xfrm>
                <a:off x="0" y="45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41003" name="Oval 14"/>
              <p:cNvSpPr>
                <a:spLocks noChangeArrowheads="1"/>
              </p:cNvSpPr>
              <p:nvPr/>
            </p:nvSpPr>
            <p:spPr bwMode="auto">
              <a:xfrm>
                <a:off x="1199" y="1186"/>
                <a:ext cx="266" cy="25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1004" name="Oval 15"/>
              <p:cNvSpPr>
                <a:spLocks noChangeArrowheads="1"/>
              </p:cNvSpPr>
              <p:nvPr/>
            </p:nvSpPr>
            <p:spPr bwMode="auto">
              <a:xfrm>
                <a:off x="311" y="1186"/>
                <a:ext cx="266" cy="25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1005"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41006"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sp>
          <p:nvSpPr>
            <p:cNvPr id="40995" name="Text Box 18"/>
            <p:cNvSpPr txBox="1">
              <a:spLocks noChangeArrowheads="1"/>
            </p:cNvSpPr>
            <p:nvPr/>
          </p:nvSpPr>
          <p:spPr bwMode="auto">
            <a:xfrm>
              <a:off x="120" y="2399"/>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原图</a:t>
              </a:r>
            </a:p>
          </p:txBody>
        </p:sp>
      </p:grpSp>
      <p:grpSp>
        <p:nvGrpSpPr>
          <p:cNvPr id="4" name="Group 19"/>
          <p:cNvGrpSpPr>
            <a:grpSpLocks/>
          </p:cNvGrpSpPr>
          <p:nvPr/>
        </p:nvGrpSpPr>
        <p:grpSpPr bwMode="auto">
          <a:xfrm>
            <a:off x="3576670" y="2018184"/>
            <a:ext cx="1905000" cy="1444625"/>
            <a:chOff x="0" y="0"/>
            <a:chExt cx="3000" cy="2274"/>
          </a:xfrm>
        </p:grpSpPr>
        <p:grpSp>
          <p:nvGrpSpPr>
            <p:cNvPr id="5" name="Group 20"/>
            <p:cNvGrpSpPr>
              <a:grpSpLocks/>
            </p:cNvGrpSpPr>
            <p:nvPr/>
          </p:nvGrpSpPr>
          <p:grpSpPr bwMode="auto">
            <a:xfrm>
              <a:off x="0" y="0"/>
              <a:ext cx="3000" cy="1650"/>
              <a:chOff x="0" y="0"/>
              <a:chExt cx="1200" cy="660"/>
            </a:xfrm>
          </p:grpSpPr>
          <p:sp>
            <p:nvSpPr>
              <p:cNvPr id="40987" name="Line 21"/>
              <p:cNvSpPr>
                <a:spLocks noChangeShapeType="1"/>
              </p:cNvSpPr>
              <p:nvPr/>
            </p:nvSpPr>
            <p:spPr bwMode="auto">
              <a:xfrm>
                <a:off x="120" y="150"/>
                <a:ext cx="150"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8" name="Line 22"/>
              <p:cNvSpPr>
                <a:spLocks noChangeShapeType="1"/>
              </p:cNvSpPr>
              <p:nvPr/>
            </p:nvSpPr>
            <p:spPr bwMode="auto">
              <a:xfrm flipH="1">
                <a:off x="360" y="570"/>
                <a:ext cx="45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9" name="Line 23"/>
              <p:cNvSpPr>
                <a:spLocks noChangeShapeType="1"/>
              </p:cNvSpPr>
              <p:nvPr/>
            </p:nvSpPr>
            <p:spPr bwMode="auto">
              <a:xfrm flipH="1">
                <a:off x="360" y="18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90" name="Oval 24"/>
              <p:cNvSpPr>
                <a:spLocks noChangeArrowheads="1"/>
              </p:cNvSpPr>
              <p:nvPr/>
            </p:nvSpPr>
            <p:spPr bwMode="auto">
              <a:xfrm>
                <a:off x="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40991" name="Oval 25"/>
              <p:cNvSpPr>
                <a:spLocks noChangeArrowheads="1"/>
              </p:cNvSpPr>
              <p:nvPr/>
            </p:nvSpPr>
            <p:spPr bwMode="auto">
              <a:xfrm>
                <a:off x="810" y="49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0992" name="Oval 26"/>
              <p:cNvSpPr>
                <a:spLocks noChangeArrowheads="1"/>
              </p:cNvSpPr>
              <p:nvPr/>
            </p:nvSpPr>
            <p:spPr bwMode="auto">
              <a:xfrm>
                <a:off x="210" y="49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93" name="Oval 27"/>
              <p:cNvSpPr>
                <a:spLocks noChangeArrowheads="1"/>
              </p:cNvSpPr>
              <p:nvPr/>
            </p:nvSpPr>
            <p:spPr bwMode="auto">
              <a:xfrm>
                <a:off x="1020" y="3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86" name="Text Box 28"/>
            <p:cNvSpPr txBox="1">
              <a:spLocks noChangeArrowheads="1"/>
            </p:cNvSpPr>
            <p:nvPr/>
          </p:nvSpPr>
          <p:spPr bwMode="auto">
            <a:xfrm>
              <a:off x="0" y="1649"/>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输出0之后</a:t>
              </a:r>
            </a:p>
          </p:txBody>
        </p:sp>
      </p:grpSp>
      <p:grpSp>
        <p:nvGrpSpPr>
          <p:cNvPr id="6" name="Group 29"/>
          <p:cNvGrpSpPr>
            <a:grpSpLocks/>
          </p:cNvGrpSpPr>
          <p:nvPr/>
        </p:nvGrpSpPr>
        <p:grpSpPr bwMode="auto">
          <a:xfrm>
            <a:off x="6700870" y="2084859"/>
            <a:ext cx="1828800" cy="1397000"/>
            <a:chOff x="0" y="0"/>
            <a:chExt cx="2880" cy="2199"/>
          </a:xfrm>
        </p:grpSpPr>
        <p:grpSp>
          <p:nvGrpSpPr>
            <p:cNvPr id="7" name="Group 30"/>
            <p:cNvGrpSpPr>
              <a:grpSpLocks/>
            </p:cNvGrpSpPr>
            <p:nvPr/>
          </p:nvGrpSpPr>
          <p:grpSpPr bwMode="auto">
            <a:xfrm>
              <a:off x="285" y="0"/>
              <a:ext cx="2475" cy="1575"/>
              <a:chOff x="0" y="0"/>
              <a:chExt cx="990" cy="630"/>
            </a:xfrm>
          </p:grpSpPr>
          <p:sp>
            <p:nvSpPr>
              <p:cNvPr id="40980" name="Line 31"/>
              <p:cNvSpPr>
                <a:spLocks noChangeShapeType="1"/>
              </p:cNvSpPr>
              <p:nvPr/>
            </p:nvSpPr>
            <p:spPr bwMode="auto">
              <a:xfrm flipH="1">
                <a:off x="150" y="540"/>
                <a:ext cx="45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1" name="Line 32"/>
              <p:cNvSpPr>
                <a:spLocks noChangeShapeType="1"/>
              </p:cNvSpPr>
              <p:nvPr/>
            </p:nvSpPr>
            <p:spPr bwMode="auto">
              <a:xfrm flipH="1">
                <a:off x="150" y="15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82" name="Oval 33"/>
              <p:cNvSpPr>
                <a:spLocks noChangeArrowheads="1"/>
              </p:cNvSpPr>
              <p:nvPr/>
            </p:nvSpPr>
            <p:spPr bwMode="auto">
              <a:xfrm>
                <a:off x="60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0983" name="Oval 34"/>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84" name="Oval 35"/>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79" name="Text Box 36"/>
            <p:cNvSpPr txBox="1">
              <a:spLocks noChangeArrowheads="1"/>
            </p:cNvSpPr>
            <p:nvPr/>
          </p:nvSpPr>
          <p:spPr bwMode="auto">
            <a:xfrm>
              <a:off x="0" y="1574"/>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输出0,1之后</a:t>
              </a:r>
            </a:p>
          </p:txBody>
        </p:sp>
      </p:grpSp>
      <p:grpSp>
        <p:nvGrpSpPr>
          <p:cNvPr id="8" name="Group 37"/>
          <p:cNvGrpSpPr>
            <a:grpSpLocks/>
          </p:cNvGrpSpPr>
          <p:nvPr/>
        </p:nvGrpSpPr>
        <p:grpSpPr bwMode="auto">
          <a:xfrm>
            <a:off x="681070" y="3989859"/>
            <a:ext cx="1828800" cy="1397000"/>
            <a:chOff x="0" y="0"/>
            <a:chExt cx="2880" cy="2199"/>
          </a:xfrm>
        </p:grpSpPr>
        <p:grpSp>
          <p:nvGrpSpPr>
            <p:cNvPr id="9" name="Group 38"/>
            <p:cNvGrpSpPr>
              <a:grpSpLocks/>
            </p:cNvGrpSpPr>
            <p:nvPr/>
          </p:nvGrpSpPr>
          <p:grpSpPr bwMode="auto">
            <a:xfrm>
              <a:off x="285" y="0"/>
              <a:ext cx="2475" cy="1575"/>
              <a:chOff x="0" y="0"/>
              <a:chExt cx="990" cy="630"/>
            </a:xfrm>
          </p:grpSpPr>
          <p:sp>
            <p:nvSpPr>
              <p:cNvPr id="40975" name="Line 39"/>
              <p:cNvSpPr>
                <a:spLocks noChangeShapeType="1"/>
              </p:cNvSpPr>
              <p:nvPr/>
            </p:nvSpPr>
            <p:spPr bwMode="auto">
              <a:xfrm flipH="1">
                <a:off x="150" y="15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76" name="Oval 40"/>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77" name="Oval 41"/>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74" name="Text Box 42"/>
            <p:cNvSpPr txBox="1">
              <a:spLocks noChangeArrowheads="1"/>
            </p:cNvSpPr>
            <p:nvPr/>
          </p:nvSpPr>
          <p:spPr bwMode="auto">
            <a:xfrm>
              <a:off x="0" y="1574"/>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输出0,1,3之后</a:t>
              </a:r>
            </a:p>
          </p:txBody>
        </p:sp>
      </p:grpSp>
      <p:sp>
        <p:nvSpPr>
          <p:cNvPr id="110635" name="Text Box 43"/>
          <p:cNvSpPr txBox="1">
            <a:spLocks noChangeArrowheads="1"/>
          </p:cNvSpPr>
          <p:nvPr/>
        </p:nvSpPr>
        <p:spPr bwMode="auto">
          <a:xfrm>
            <a:off x="5938885" y="4459248"/>
            <a:ext cx="3076543" cy="138499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b="0" i="0" dirty="0">
                <a:solidFill>
                  <a:schemeClr val="hlink"/>
                </a:solidFill>
                <a:latin typeface="黑体" panose="02010609060101010101" pitchFamily="49" charset="-122"/>
                <a:ea typeface="黑体" panose="02010609060101010101" pitchFamily="49" charset="-122"/>
              </a:rPr>
              <a:t>最后输出</a:t>
            </a:r>
            <a:r>
              <a:rPr lang="en-US" altLang="zh-CN" sz="2800" b="0" i="0" dirty="0">
                <a:solidFill>
                  <a:schemeClr val="hlink"/>
                </a:solidFill>
                <a:latin typeface="黑体" panose="02010609060101010101" pitchFamily="49" charset="-122"/>
                <a:ea typeface="黑体" panose="02010609060101010101" pitchFamily="49" charset="-122"/>
              </a:rPr>
              <a:t>4</a:t>
            </a:r>
            <a:r>
              <a:rPr lang="zh-CN" altLang="en-US" sz="2800" b="0" i="0" dirty="0">
                <a:solidFill>
                  <a:schemeClr val="hlink"/>
                </a:solidFill>
                <a:latin typeface="黑体" panose="02010609060101010101" pitchFamily="49" charset="-122"/>
                <a:ea typeface="黑体" panose="02010609060101010101" pitchFamily="49" charset="-122"/>
              </a:rPr>
              <a:t>，拓扑排序结果：0,1,3,2,4</a:t>
            </a:r>
          </a:p>
        </p:txBody>
      </p:sp>
      <p:grpSp>
        <p:nvGrpSpPr>
          <p:cNvPr id="10" name="Group 44"/>
          <p:cNvGrpSpPr>
            <a:grpSpLocks/>
          </p:cNvGrpSpPr>
          <p:nvPr/>
        </p:nvGrpSpPr>
        <p:grpSpPr bwMode="auto">
          <a:xfrm>
            <a:off x="3729070" y="3999384"/>
            <a:ext cx="1981200" cy="1549400"/>
            <a:chOff x="0" y="0"/>
            <a:chExt cx="3120" cy="2439"/>
          </a:xfrm>
        </p:grpSpPr>
        <p:sp>
          <p:nvSpPr>
            <p:cNvPr id="40971" name="Oval 45"/>
            <p:cNvSpPr>
              <a:spLocks noChangeArrowheads="1"/>
            </p:cNvSpPr>
            <p:nvPr/>
          </p:nvSpPr>
          <p:spPr bwMode="auto">
            <a:xfrm>
              <a:off x="2025" y="0"/>
              <a:ext cx="450" cy="42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4</a:t>
              </a:r>
            </a:p>
          </p:txBody>
        </p:sp>
        <p:sp>
          <p:nvSpPr>
            <p:cNvPr id="40972" name="Text Box 46"/>
            <p:cNvSpPr txBox="1">
              <a:spLocks noChangeArrowheads="1"/>
            </p:cNvSpPr>
            <p:nvPr/>
          </p:nvSpPr>
          <p:spPr bwMode="auto">
            <a:xfrm>
              <a:off x="0" y="1814"/>
              <a:ext cx="312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dirty="0"/>
                <a:t>输出0,1,3,2之后</a:t>
              </a:r>
            </a:p>
          </p:txBody>
        </p:sp>
      </p:grpSp>
      <p:sp>
        <p:nvSpPr>
          <p:cNvPr id="47" name="Text Box 3"/>
          <p:cNvSpPr txBox="1">
            <a:spLocks noChangeArrowheads="1"/>
          </p:cNvSpPr>
          <p:nvPr/>
        </p:nvSpPr>
        <p:spPr bwMode="auto">
          <a:xfrm>
            <a:off x="542956"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拓扑排序举例</a:t>
            </a:r>
          </a:p>
        </p:txBody>
      </p:sp>
      <p:sp>
        <p:nvSpPr>
          <p:cNvPr id="46" name="思想气泡: 云 45">
            <a:extLst>
              <a:ext uri="{FF2B5EF4-FFF2-40B4-BE49-F238E27FC236}">
                <a16:creationId xmlns:a16="http://schemas.microsoft.com/office/drawing/2014/main" id="{801C527B-F80F-4ED4-B634-D19C9190A9AD}"/>
              </a:ext>
            </a:extLst>
          </p:cNvPr>
          <p:cNvSpPr/>
          <p:nvPr/>
        </p:nvSpPr>
        <p:spPr bwMode="auto">
          <a:xfrm>
            <a:off x="5207841" y="-36679"/>
            <a:ext cx="3635895" cy="2108299"/>
          </a:xfrm>
          <a:prstGeom prst="cloudCallout">
            <a:avLst>
              <a:gd name="adj1" fmla="val -7117"/>
              <a:gd name="adj2" fmla="val 18041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b="0" i="0" dirty="0">
                <a:latin typeface="+mn-ea"/>
                <a:ea typeface="+mn-ea"/>
              </a:rPr>
              <a:t>拓扑排序结果不唯一，</a:t>
            </a:r>
            <a:r>
              <a:rPr lang="en-US" altLang="zh-CN" sz="2800" b="0" i="0" dirty="0">
                <a:latin typeface="+mn-ea"/>
                <a:ea typeface="+mn-ea"/>
              </a:rPr>
              <a:t>0</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4</a:t>
            </a:r>
            <a:endParaRPr kumimoji="0" lang="zh-CN" altLang="en-US" sz="2800" b="0" i="0" u="none" strike="noStrike" cap="none" normalizeH="0" baseline="0" dirty="0">
              <a:ln>
                <a:noFill/>
              </a:ln>
              <a:solidFill>
                <a:schemeClr val="tx1"/>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0635"/>
                                        </p:tgtEl>
                                        <p:attrNameLst>
                                          <p:attrName>style.visibility</p:attrName>
                                        </p:attrNameLst>
                                      </p:cBhvr>
                                      <p:to>
                                        <p:strVal val="visible"/>
                                      </p:to>
                                    </p:set>
                                    <p:animEffect transition="in" filter="blinds(horizontal)">
                                      <p:cBhvr>
                                        <p:cTn id="32" dur="500"/>
                                        <p:tgtEl>
                                          <p:spTgt spid="1106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5" grpId="0" bldLvl="0" autoUpdateAnimBg="0"/>
      <p:bldP spid="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01650" y="1244621"/>
            <a:ext cx="8642350" cy="5256213"/>
          </a:xfrm>
        </p:spPr>
        <p:txBody>
          <a:bodyPr/>
          <a:lstStyle/>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拓扑排序可检测</a:t>
            </a:r>
            <a:r>
              <a:rPr lang="en-US" altLang="zh-CN" dirty="0">
                <a:latin typeface="+mn-ea"/>
                <a:sym typeface="Symbol" pitchFamily="18" charset="2"/>
              </a:rPr>
              <a:t>AOV</a:t>
            </a:r>
            <a:r>
              <a:rPr lang="zh-CN" altLang="en-US" dirty="0">
                <a:latin typeface="+mn-ea"/>
                <a:sym typeface="Symbol" pitchFamily="18" charset="2"/>
              </a:rPr>
              <a:t>网是否存在环。</a:t>
            </a:r>
          </a:p>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如果通过拓扑排序能将</a:t>
            </a:r>
            <a:r>
              <a:rPr lang="en-US" altLang="zh-CN" dirty="0">
                <a:latin typeface="+mn-ea"/>
                <a:sym typeface="Symbol" pitchFamily="18" charset="2"/>
              </a:rPr>
              <a:t>AOV</a:t>
            </a:r>
            <a:r>
              <a:rPr lang="zh-CN" altLang="en-US" dirty="0">
                <a:latin typeface="+mn-ea"/>
                <a:sym typeface="Symbol" pitchFamily="18" charset="2"/>
              </a:rPr>
              <a:t>网络的所有顶点都排入一个拓扑有序的序列中</a:t>
            </a:r>
            <a:r>
              <a:rPr lang="en-US" altLang="zh-CN" dirty="0">
                <a:latin typeface="+mn-ea"/>
                <a:sym typeface="Symbol" pitchFamily="18" charset="2"/>
              </a:rPr>
              <a:t>, </a:t>
            </a:r>
            <a:r>
              <a:rPr lang="zh-CN" altLang="en-US" dirty="0">
                <a:latin typeface="+mn-ea"/>
                <a:sym typeface="Symbol" pitchFamily="18" charset="2"/>
              </a:rPr>
              <a:t>则该网络中必定不存在有向环。</a:t>
            </a:r>
          </a:p>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反之存在环。</a:t>
            </a:r>
          </a:p>
        </p:txBody>
      </p:sp>
      <p:sp>
        <p:nvSpPr>
          <p:cNvPr id="41987" name="Rectangle 3"/>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sym typeface="Arial" pitchFamily="34" charset="0"/>
              </a:rPr>
              <a:t>拓扑排序与</a:t>
            </a:r>
            <a:r>
              <a:rPr lang="en-US" altLang="zh-CN" sz="4400" b="1" kern="1200" dirty="0">
                <a:latin typeface="Tahoma" panose="020B0604030504040204" pitchFamily="34" charset="0"/>
                <a:ea typeface="隶书" pitchFamily="49" charset="-122"/>
                <a:cs typeface="+mn-cs"/>
                <a:sym typeface="Arial" pitchFamily="34" charset="0"/>
              </a:rPr>
              <a:t>AOV</a:t>
            </a:r>
            <a:r>
              <a:rPr lang="zh-CN" altLang="en-US" sz="4400" b="1" kern="1200" dirty="0">
                <a:latin typeface="Tahoma" panose="020B0604030504040204" pitchFamily="34" charset="0"/>
                <a:ea typeface="隶书" pitchFamily="49" charset="-122"/>
                <a:cs typeface="+mn-cs"/>
                <a:sym typeface="Arial" pitchFamily="34" charset="0"/>
              </a:rPr>
              <a:t>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87675" y="2205038"/>
            <a:ext cx="3048000" cy="1587500"/>
            <a:chOff x="0" y="0"/>
            <a:chExt cx="4800" cy="2500"/>
          </a:xfrm>
        </p:grpSpPr>
        <p:sp>
          <p:nvSpPr>
            <p:cNvPr id="43014" name="Oval 3"/>
            <p:cNvSpPr>
              <a:spLocks noChangeArrowheads="1"/>
            </p:cNvSpPr>
            <p:nvPr/>
          </p:nvSpPr>
          <p:spPr bwMode="auto">
            <a:xfrm>
              <a:off x="2040" y="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B</a:t>
              </a:r>
              <a:endParaRPr lang="en-US" altLang="zh-CN" sz="3200" i="0">
                <a:latin typeface="Times New Roman" pitchFamily="18" charset="0"/>
              </a:endParaRPr>
            </a:p>
          </p:txBody>
        </p:sp>
        <p:sp>
          <p:nvSpPr>
            <p:cNvPr id="43015" name="Oval 4"/>
            <p:cNvSpPr>
              <a:spLocks noChangeArrowheads="1"/>
            </p:cNvSpPr>
            <p:nvPr/>
          </p:nvSpPr>
          <p:spPr bwMode="auto">
            <a:xfrm>
              <a:off x="4080" y="94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D</a:t>
              </a:r>
              <a:endParaRPr lang="en-US" altLang="zh-CN" sz="3200" i="0">
                <a:latin typeface="Times New Roman" pitchFamily="18" charset="0"/>
              </a:endParaRPr>
            </a:p>
          </p:txBody>
        </p:sp>
        <p:sp>
          <p:nvSpPr>
            <p:cNvPr id="43016" name="Oval 5"/>
            <p:cNvSpPr>
              <a:spLocks noChangeArrowheads="1"/>
            </p:cNvSpPr>
            <p:nvPr/>
          </p:nvSpPr>
          <p:spPr bwMode="auto">
            <a:xfrm>
              <a:off x="0" y="94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A</a:t>
              </a:r>
              <a:endParaRPr lang="en-US" altLang="zh-CN" sz="3200" i="0">
                <a:latin typeface="Times New Roman" pitchFamily="18" charset="0"/>
              </a:endParaRPr>
            </a:p>
          </p:txBody>
        </p:sp>
        <p:sp>
          <p:nvSpPr>
            <p:cNvPr id="43017" name="Oval 6"/>
            <p:cNvSpPr>
              <a:spLocks noChangeArrowheads="1"/>
            </p:cNvSpPr>
            <p:nvPr/>
          </p:nvSpPr>
          <p:spPr bwMode="auto">
            <a:xfrm>
              <a:off x="2040" y="178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C</a:t>
              </a:r>
              <a:endParaRPr lang="en-US" altLang="zh-CN" sz="3200" i="0">
                <a:latin typeface="Times New Roman" pitchFamily="18" charset="0"/>
              </a:endParaRPr>
            </a:p>
          </p:txBody>
        </p:sp>
        <p:sp>
          <p:nvSpPr>
            <p:cNvPr id="43018" name="Line 7"/>
            <p:cNvSpPr>
              <a:spLocks noChangeShapeType="1"/>
            </p:cNvSpPr>
            <p:nvPr/>
          </p:nvSpPr>
          <p:spPr bwMode="auto">
            <a:xfrm flipV="1">
              <a:off x="720" y="340"/>
              <a:ext cx="1320" cy="72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19" name="Line 8"/>
            <p:cNvSpPr>
              <a:spLocks noChangeShapeType="1"/>
            </p:cNvSpPr>
            <p:nvPr/>
          </p:nvSpPr>
          <p:spPr bwMode="auto">
            <a:xfrm>
              <a:off x="600" y="154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20" name="Line 9"/>
            <p:cNvSpPr>
              <a:spLocks noChangeShapeType="1"/>
            </p:cNvSpPr>
            <p:nvPr/>
          </p:nvSpPr>
          <p:spPr bwMode="auto">
            <a:xfrm>
              <a:off x="2760" y="46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21" name="Line 10"/>
            <p:cNvSpPr>
              <a:spLocks noChangeShapeType="1"/>
            </p:cNvSpPr>
            <p:nvPr/>
          </p:nvSpPr>
          <p:spPr bwMode="auto">
            <a:xfrm flipV="1">
              <a:off x="2760" y="154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grpSp>
      <p:sp>
        <p:nvSpPr>
          <p:cNvPr id="112651" name="Text Box 11"/>
          <p:cNvSpPr txBox="1">
            <a:spLocks noChangeArrowheads="1"/>
          </p:cNvSpPr>
          <p:nvPr/>
        </p:nvSpPr>
        <p:spPr bwMode="auto">
          <a:xfrm>
            <a:off x="285720" y="4316070"/>
            <a:ext cx="8229600" cy="701675"/>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zh-CN" altLang="en-US" sz="4000" dirty="0">
                <a:latin typeface="Times New Roman" pitchFamily="18" charset="0"/>
              </a:rPr>
              <a:t>   </a:t>
            </a:r>
            <a:r>
              <a:rPr lang="en-US" altLang="zh-CN" sz="2800" b="0" i="0" dirty="0">
                <a:solidFill>
                  <a:srgbClr val="FF0000"/>
                </a:solidFill>
                <a:latin typeface="+mn-ea"/>
                <a:ea typeface="+mn-ea"/>
              </a:rPr>
              <a:t>A B C D    </a:t>
            </a:r>
            <a:r>
              <a:rPr lang="zh-CN" altLang="en-US" sz="2800" b="0" i="0" dirty="0">
                <a:solidFill>
                  <a:srgbClr val="FF0000"/>
                </a:solidFill>
                <a:latin typeface="+mn-ea"/>
                <a:ea typeface="+mn-ea"/>
              </a:rPr>
              <a:t>或    </a:t>
            </a:r>
            <a:r>
              <a:rPr lang="en-US" altLang="zh-CN" sz="2800" b="0" i="0" dirty="0">
                <a:solidFill>
                  <a:srgbClr val="FF0000"/>
                </a:solidFill>
                <a:latin typeface="+mn-ea"/>
                <a:ea typeface="+mn-ea"/>
              </a:rPr>
              <a:t>A C B D</a:t>
            </a:r>
          </a:p>
        </p:txBody>
      </p:sp>
      <p:sp>
        <p:nvSpPr>
          <p:cNvPr id="43012" name="Rectangle 12"/>
          <p:cNvSpPr>
            <a:spLocks noGrp="1" noChangeArrowheads="1"/>
          </p:cNvSpPr>
          <p:nvPr/>
        </p:nvSpPr>
        <p:spPr bwMode="auto">
          <a:xfrm>
            <a:off x="285720" y="1285860"/>
            <a:ext cx="8208962" cy="5746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写出下图的拓扑排序序列。</a:t>
            </a:r>
            <a:endParaRPr lang="zh-CN" altLang="en-US" sz="2800" b="0" i="0" dirty="0">
              <a:latin typeface="黑体" pitchFamily="49" charset="-122"/>
              <a:ea typeface="黑体" pitchFamily="49" charset="-122"/>
              <a:sym typeface="Arial" pitchFamily="34" charset="0"/>
            </a:endParaRPr>
          </a:p>
        </p:txBody>
      </p:sp>
      <p:sp>
        <p:nvSpPr>
          <p:cNvPr id="43013"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Effect transition="in" filter="wipe(left)">
                                      <p:cBhvr>
                                        <p:cTn id="7"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5875" y="1990725"/>
            <a:ext cx="3602038" cy="2232025"/>
            <a:chOff x="0" y="0"/>
            <a:chExt cx="4800" cy="2400"/>
          </a:xfrm>
        </p:grpSpPr>
        <p:sp>
          <p:nvSpPr>
            <p:cNvPr id="44038" name="Oval 3"/>
            <p:cNvSpPr>
              <a:spLocks noChangeArrowheads="1"/>
            </p:cNvSpPr>
            <p:nvPr/>
          </p:nvSpPr>
          <p:spPr bwMode="auto">
            <a:xfrm>
              <a:off x="2039" y="0"/>
              <a:ext cx="721"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B</a:t>
              </a:r>
              <a:endParaRPr lang="en-US" altLang="zh-CN" i="0">
                <a:latin typeface="Times New Roman" pitchFamily="18" charset="0"/>
              </a:endParaRPr>
            </a:p>
          </p:txBody>
        </p:sp>
        <p:sp>
          <p:nvSpPr>
            <p:cNvPr id="44039" name="Oval 4"/>
            <p:cNvSpPr>
              <a:spLocks noChangeArrowheads="1"/>
            </p:cNvSpPr>
            <p:nvPr/>
          </p:nvSpPr>
          <p:spPr bwMode="auto">
            <a:xfrm>
              <a:off x="4081" y="840"/>
              <a:ext cx="719"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D</a:t>
              </a:r>
              <a:endParaRPr lang="en-US" altLang="zh-CN" i="0">
                <a:latin typeface="Times New Roman" pitchFamily="18" charset="0"/>
              </a:endParaRPr>
            </a:p>
          </p:txBody>
        </p:sp>
        <p:sp>
          <p:nvSpPr>
            <p:cNvPr id="44040" name="Oval 5"/>
            <p:cNvSpPr>
              <a:spLocks noChangeArrowheads="1"/>
            </p:cNvSpPr>
            <p:nvPr/>
          </p:nvSpPr>
          <p:spPr bwMode="auto">
            <a:xfrm>
              <a:off x="0" y="840"/>
              <a:ext cx="719"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A</a:t>
              </a:r>
            </a:p>
          </p:txBody>
        </p:sp>
        <p:sp>
          <p:nvSpPr>
            <p:cNvPr id="44041" name="Oval 6"/>
            <p:cNvSpPr>
              <a:spLocks noChangeArrowheads="1"/>
            </p:cNvSpPr>
            <p:nvPr/>
          </p:nvSpPr>
          <p:spPr bwMode="auto">
            <a:xfrm>
              <a:off x="2039" y="1680"/>
              <a:ext cx="721"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C</a:t>
              </a:r>
              <a:endParaRPr lang="en-US" altLang="zh-CN" i="0">
                <a:latin typeface="Times New Roman" pitchFamily="18" charset="0"/>
              </a:endParaRPr>
            </a:p>
          </p:txBody>
        </p:sp>
        <p:sp>
          <p:nvSpPr>
            <p:cNvPr id="44042" name="Line 7"/>
            <p:cNvSpPr>
              <a:spLocks noChangeShapeType="1"/>
            </p:cNvSpPr>
            <p:nvPr/>
          </p:nvSpPr>
          <p:spPr bwMode="auto">
            <a:xfrm flipV="1">
              <a:off x="719" y="480"/>
              <a:ext cx="1320" cy="480"/>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3" name="Line 8"/>
            <p:cNvSpPr>
              <a:spLocks noChangeShapeType="1"/>
            </p:cNvSpPr>
            <p:nvPr/>
          </p:nvSpPr>
          <p:spPr bwMode="auto">
            <a:xfrm>
              <a:off x="601" y="1441"/>
              <a:ext cx="1439" cy="599"/>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4" name="Line 9"/>
            <p:cNvSpPr>
              <a:spLocks noChangeShapeType="1"/>
            </p:cNvSpPr>
            <p:nvPr/>
          </p:nvSpPr>
          <p:spPr bwMode="auto">
            <a:xfrm flipV="1">
              <a:off x="2761" y="1441"/>
              <a:ext cx="1439" cy="599"/>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5" name="Line 10"/>
            <p:cNvSpPr>
              <a:spLocks noChangeShapeType="1"/>
            </p:cNvSpPr>
            <p:nvPr/>
          </p:nvSpPr>
          <p:spPr bwMode="auto">
            <a:xfrm flipH="1" flipV="1">
              <a:off x="2761" y="360"/>
              <a:ext cx="1439" cy="720"/>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6" name="Line 11"/>
            <p:cNvSpPr>
              <a:spLocks noChangeShapeType="1"/>
            </p:cNvSpPr>
            <p:nvPr/>
          </p:nvSpPr>
          <p:spPr bwMode="auto">
            <a:xfrm>
              <a:off x="2401" y="720"/>
              <a:ext cx="0" cy="959"/>
            </a:xfrm>
            <a:prstGeom prst="line">
              <a:avLst/>
            </a:prstGeom>
            <a:noFill/>
            <a:ln w="28575" cap="sq">
              <a:solidFill>
                <a:schemeClr val="tx2"/>
              </a:solidFill>
              <a:round/>
              <a:headEnd/>
              <a:tailEnd type="stealth" w="med" len="lg"/>
            </a:ln>
          </p:spPr>
          <p:txBody>
            <a:bodyPr wrap="none" anchor="ctr"/>
            <a:lstStyle/>
            <a:p>
              <a:endParaRPr lang="zh-CN" altLang="en-US" i="0"/>
            </a:p>
          </p:txBody>
        </p:sp>
      </p:grpSp>
      <p:sp>
        <p:nvSpPr>
          <p:cNvPr id="113676" name="Text Box 12"/>
          <p:cNvSpPr txBox="1">
            <a:spLocks noChangeArrowheads="1"/>
          </p:cNvSpPr>
          <p:nvPr/>
        </p:nvSpPr>
        <p:spPr bwMode="auto">
          <a:xfrm>
            <a:off x="609600" y="4835061"/>
            <a:ext cx="8139112"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2800" b="0" i="0" dirty="0">
                <a:solidFill>
                  <a:srgbClr val="FF0000"/>
                </a:solidFill>
                <a:latin typeface="+mn-ea"/>
                <a:ea typeface="+mn-ea"/>
                <a:sym typeface="Arial" pitchFamily="34" charset="0"/>
              </a:rPr>
              <a:t>无拓扑排序序列，因为图中存在环 </a:t>
            </a:r>
            <a:r>
              <a:rPr lang="en-US" altLang="zh-CN" sz="2800" b="0" i="0" dirty="0">
                <a:solidFill>
                  <a:srgbClr val="FF0000"/>
                </a:solidFill>
                <a:latin typeface="+mn-ea"/>
                <a:ea typeface="+mn-ea"/>
                <a:sym typeface="Arial" pitchFamily="34" charset="0"/>
              </a:rPr>
              <a:t>{B, C, D}</a:t>
            </a:r>
            <a:r>
              <a:rPr lang="zh-CN" altLang="en-US" sz="2800" b="0" i="0" dirty="0">
                <a:solidFill>
                  <a:srgbClr val="FF0000"/>
                </a:solidFill>
                <a:latin typeface="+mn-ea"/>
                <a:ea typeface="+mn-ea"/>
                <a:sym typeface="Arial" pitchFamily="34" charset="0"/>
              </a:rPr>
              <a:t>。</a:t>
            </a:r>
            <a:endParaRPr lang="en-US" altLang="zh-CN" sz="2800" b="0" i="0" dirty="0">
              <a:solidFill>
                <a:srgbClr val="FF0000"/>
              </a:solidFill>
              <a:latin typeface="+mn-ea"/>
              <a:ea typeface="+mn-ea"/>
              <a:sym typeface="Arial" pitchFamily="34" charset="0"/>
            </a:endParaRPr>
          </a:p>
        </p:txBody>
      </p:sp>
      <p:sp>
        <p:nvSpPr>
          <p:cNvPr id="44036" name="Rectangle 13"/>
          <p:cNvSpPr>
            <a:spLocks noGrp="1" noChangeArrowheads="1"/>
          </p:cNvSpPr>
          <p:nvPr/>
        </p:nvSpPr>
        <p:spPr bwMode="auto">
          <a:xfrm>
            <a:off x="506442" y="1285860"/>
            <a:ext cx="8208962" cy="574675"/>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写出下图的拓扑排序序列。</a:t>
            </a:r>
            <a:endParaRPr lang="zh-CN" altLang="en-US" sz="2800" b="0" i="0" dirty="0">
              <a:latin typeface="黑体" pitchFamily="49" charset="-122"/>
              <a:ea typeface="黑体" pitchFamily="49" charset="-122"/>
              <a:sym typeface="Arial" pitchFamily="34" charset="0"/>
            </a:endParaRPr>
          </a:p>
        </p:txBody>
      </p:sp>
      <p:sp>
        <p:nvSpPr>
          <p:cNvPr id="15"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613257" y="5094221"/>
            <a:ext cx="8305800" cy="1411287"/>
          </a:xfrm>
        </p:spPr>
        <p:txBody>
          <a:bodyPr/>
          <a:lstStyle/>
          <a:p>
            <a:pPr eaLnBrk="1" hangingPunct="1">
              <a:lnSpc>
                <a:spcPct val="150000"/>
              </a:lnSpc>
              <a:spcBef>
                <a:spcPct val="10000"/>
              </a:spcBef>
              <a:buClr>
                <a:srgbClr val="FF7C80"/>
              </a:buClr>
              <a:buSzPct val="50000"/>
              <a:buFont typeface="Wingdings" pitchFamily="2" charset="2"/>
              <a:buNone/>
              <a:defRPr/>
            </a:pPr>
            <a:r>
              <a:rPr lang="zh-CN" altLang="en-US" sz="1800" b="1" dirty="0">
                <a:solidFill>
                  <a:srgbClr val="000066"/>
                </a:solidFill>
                <a:ea typeface="楷体_GB2312" pitchFamily="1" charset="-122"/>
              </a:rPr>
              <a:t>          </a:t>
            </a:r>
            <a:r>
              <a:rPr lang="en-US" altLang="zh-CN" dirty="0">
                <a:solidFill>
                  <a:srgbClr val="000066"/>
                </a:solidFill>
                <a:latin typeface="+mn-ea"/>
              </a:rPr>
              <a:t>C</a:t>
            </a:r>
            <a:r>
              <a:rPr lang="en-US" altLang="zh-CN" baseline="-25000" dirty="0">
                <a:solidFill>
                  <a:srgbClr val="000066"/>
                </a:solidFill>
                <a:latin typeface="+mn-ea"/>
              </a:rPr>
              <a:t>1</a:t>
            </a:r>
            <a:r>
              <a:rPr lang="en-US" altLang="zh-CN" dirty="0">
                <a:solidFill>
                  <a:srgbClr val="000066"/>
                </a:solidFill>
                <a:latin typeface="+mn-ea"/>
              </a:rPr>
              <a:t> , C</a:t>
            </a:r>
            <a:r>
              <a:rPr lang="en-US" altLang="zh-CN" baseline="-25000" dirty="0">
                <a:solidFill>
                  <a:srgbClr val="000066"/>
                </a:solidFill>
                <a:latin typeface="+mn-ea"/>
              </a:rPr>
              <a:t>2</a:t>
            </a:r>
            <a:r>
              <a:rPr lang="en-US" altLang="zh-CN" dirty="0">
                <a:solidFill>
                  <a:srgbClr val="000066"/>
                </a:solidFill>
                <a:latin typeface="+mn-ea"/>
              </a:rPr>
              <a:t> , C</a:t>
            </a:r>
            <a:r>
              <a:rPr lang="en-US" altLang="zh-CN" baseline="-25000" dirty="0">
                <a:solidFill>
                  <a:srgbClr val="000066"/>
                </a:solidFill>
                <a:latin typeface="+mn-ea"/>
              </a:rPr>
              <a:t>3</a:t>
            </a:r>
            <a:r>
              <a:rPr lang="en-US" altLang="zh-CN" dirty="0">
                <a:solidFill>
                  <a:srgbClr val="000066"/>
                </a:solidFill>
                <a:latin typeface="+mn-ea"/>
              </a:rPr>
              <a:t> , C</a:t>
            </a:r>
            <a:r>
              <a:rPr lang="en-US" altLang="zh-CN" baseline="-25000" dirty="0">
                <a:solidFill>
                  <a:srgbClr val="000066"/>
                </a:solidFill>
                <a:latin typeface="+mn-ea"/>
              </a:rPr>
              <a:t>4</a:t>
            </a:r>
            <a:r>
              <a:rPr lang="en-US" altLang="zh-CN" dirty="0">
                <a:solidFill>
                  <a:srgbClr val="000066"/>
                </a:solidFill>
                <a:latin typeface="+mn-ea"/>
              </a:rPr>
              <a:t> , C</a:t>
            </a:r>
            <a:r>
              <a:rPr lang="en-US" altLang="zh-CN" baseline="-25000" dirty="0">
                <a:solidFill>
                  <a:srgbClr val="000066"/>
                </a:solidFill>
                <a:latin typeface="+mn-ea"/>
              </a:rPr>
              <a:t>5</a:t>
            </a:r>
            <a:r>
              <a:rPr lang="en-US" altLang="zh-CN" dirty="0">
                <a:solidFill>
                  <a:srgbClr val="000066"/>
                </a:solidFill>
                <a:latin typeface="+mn-ea"/>
              </a:rPr>
              <a:t> , C</a:t>
            </a:r>
            <a:r>
              <a:rPr lang="en-US" altLang="zh-CN" baseline="-25000" dirty="0">
                <a:solidFill>
                  <a:srgbClr val="000066"/>
                </a:solidFill>
                <a:latin typeface="+mn-ea"/>
              </a:rPr>
              <a:t>6</a:t>
            </a:r>
            <a:r>
              <a:rPr lang="en-US" altLang="zh-CN" dirty="0">
                <a:solidFill>
                  <a:srgbClr val="000066"/>
                </a:solidFill>
                <a:latin typeface="+mn-ea"/>
              </a:rPr>
              <a:t>, C</a:t>
            </a:r>
            <a:r>
              <a:rPr lang="en-US" altLang="zh-CN" baseline="-25000" dirty="0">
                <a:solidFill>
                  <a:srgbClr val="000066"/>
                </a:solidFill>
                <a:latin typeface="+mn-ea"/>
              </a:rPr>
              <a:t>8</a:t>
            </a:r>
            <a:r>
              <a:rPr lang="en-US" altLang="zh-CN" dirty="0">
                <a:solidFill>
                  <a:srgbClr val="000066"/>
                </a:solidFill>
                <a:latin typeface="+mn-ea"/>
              </a:rPr>
              <a:t> , C</a:t>
            </a:r>
            <a:r>
              <a:rPr lang="en-US" altLang="zh-CN" baseline="-25000" dirty="0">
                <a:solidFill>
                  <a:srgbClr val="000066"/>
                </a:solidFill>
                <a:latin typeface="+mn-ea"/>
              </a:rPr>
              <a:t>9</a:t>
            </a:r>
            <a:r>
              <a:rPr lang="en-US" altLang="zh-CN" dirty="0">
                <a:solidFill>
                  <a:srgbClr val="000066"/>
                </a:solidFill>
                <a:latin typeface="+mn-ea"/>
              </a:rPr>
              <a:t> , C</a:t>
            </a:r>
            <a:r>
              <a:rPr lang="en-US" altLang="zh-CN" baseline="-25000" dirty="0">
                <a:solidFill>
                  <a:srgbClr val="000066"/>
                </a:solidFill>
                <a:latin typeface="+mn-ea"/>
              </a:rPr>
              <a:t>7</a:t>
            </a:r>
          </a:p>
          <a:p>
            <a:pPr eaLnBrk="1" hangingPunct="1">
              <a:lnSpc>
                <a:spcPct val="150000"/>
              </a:lnSpc>
              <a:spcBef>
                <a:spcPct val="10000"/>
              </a:spcBef>
              <a:buClr>
                <a:srgbClr val="FF7C80"/>
              </a:buClr>
              <a:buSzPct val="50000"/>
              <a:buFont typeface="Wingdings" pitchFamily="2" charset="2"/>
              <a:buNone/>
              <a:defRPr/>
            </a:pPr>
            <a:r>
              <a:rPr lang="zh-CN" altLang="en-US" dirty="0">
                <a:solidFill>
                  <a:srgbClr val="000066"/>
                </a:solidFill>
                <a:latin typeface="+mn-ea"/>
              </a:rPr>
              <a:t>或 </a:t>
            </a:r>
            <a:r>
              <a:rPr lang="en-US" altLang="zh-CN" dirty="0">
                <a:solidFill>
                  <a:srgbClr val="000066"/>
                </a:solidFill>
                <a:latin typeface="+mn-ea"/>
              </a:rPr>
              <a:t>C</a:t>
            </a:r>
            <a:r>
              <a:rPr lang="en-US" altLang="zh-CN" baseline="-25000" dirty="0">
                <a:solidFill>
                  <a:srgbClr val="000066"/>
                </a:solidFill>
                <a:latin typeface="+mn-ea"/>
              </a:rPr>
              <a:t>1</a:t>
            </a:r>
            <a:r>
              <a:rPr lang="en-US" altLang="zh-CN" dirty="0">
                <a:solidFill>
                  <a:srgbClr val="000066"/>
                </a:solidFill>
                <a:latin typeface="+mn-ea"/>
              </a:rPr>
              <a:t> , C</a:t>
            </a:r>
            <a:r>
              <a:rPr lang="en-US" altLang="zh-CN" baseline="-25000" dirty="0">
                <a:solidFill>
                  <a:srgbClr val="000066"/>
                </a:solidFill>
                <a:latin typeface="+mn-ea"/>
              </a:rPr>
              <a:t>8</a:t>
            </a:r>
            <a:r>
              <a:rPr lang="en-US" altLang="zh-CN" dirty="0">
                <a:solidFill>
                  <a:srgbClr val="000066"/>
                </a:solidFill>
                <a:latin typeface="+mn-ea"/>
              </a:rPr>
              <a:t> , C</a:t>
            </a:r>
            <a:r>
              <a:rPr lang="en-US" altLang="zh-CN" baseline="-25000" dirty="0">
                <a:solidFill>
                  <a:srgbClr val="000066"/>
                </a:solidFill>
                <a:latin typeface="+mn-ea"/>
              </a:rPr>
              <a:t>9</a:t>
            </a:r>
            <a:r>
              <a:rPr lang="en-US" altLang="zh-CN" dirty="0">
                <a:solidFill>
                  <a:srgbClr val="000066"/>
                </a:solidFill>
                <a:latin typeface="+mn-ea"/>
              </a:rPr>
              <a:t> , C</a:t>
            </a:r>
            <a:r>
              <a:rPr lang="en-US" altLang="zh-CN" baseline="-25000" dirty="0">
                <a:solidFill>
                  <a:srgbClr val="000066"/>
                </a:solidFill>
                <a:latin typeface="+mn-ea"/>
              </a:rPr>
              <a:t>2 </a:t>
            </a:r>
            <a:r>
              <a:rPr lang="en-US" altLang="zh-CN" dirty="0">
                <a:solidFill>
                  <a:srgbClr val="000066"/>
                </a:solidFill>
                <a:latin typeface="+mn-ea"/>
              </a:rPr>
              <a:t>, C</a:t>
            </a:r>
            <a:r>
              <a:rPr lang="en-US" altLang="zh-CN" baseline="-25000" dirty="0">
                <a:solidFill>
                  <a:srgbClr val="000066"/>
                </a:solidFill>
                <a:latin typeface="+mn-ea"/>
              </a:rPr>
              <a:t>5</a:t>
            </a:r>
            <a:r>
              <a:rPr lang="en-US" altLang="zh-CN" dirty="0">
                <a:solidFill>
                  <a:srgbClr val="000066"/>
                </a:solidFill>
                <a:latin typeface="+mn-ea"/>
              </a:rPr>
              <a:t> , C</a:t>
            </a:r>
            <a:r>
              <a:rPr lang="en-US" altLang="zh-CN" baseline="-25000" dirty="0">
                <a:solidFill>
                  <a:srgbClr val="000066"/>
                </a:solidFill>
                <a:latin typeface="+mn-ea"/>
              </a:rPr>
              <a:t>3 </a:t>
            </a:r>
            <a:r>
              <a:rPr lang="en-US" altLang="zh-CN" dirty="0">
                <a:solidFill>
                  <a:srgbClr val="000066"/>
                </a:solidFill>
                <a:latin typeface="+mn-ea"/>
              </a:rPr>
              <a:t>, C</a:t>
            </a:r>
            <a:r>
              <a:rPr lang="en-US" altLang="zh-CN" baseline="-25000" dirty="0">
                <a:solidFill>
                  <a:srgbClr val="000066"/>
                </a:solidFill>
                <a:latin typeface="+mn-ea"/>
              </a:rPr>
              <a:t>4</a:t>
            </a:r>
            <a:r>
              <a:rPr lang="en-US" altLang="zh-CN" dirty="0">
                <a:solidFill>
                  <a:srgbClr val="000066"/>
                </a:solidFill>
                <a:latin typeface="+mn-ea"/>
              </a:rPr>
              <a:t> , C</a:t>
            </a:r>
            <a:r>
              <a:rPr lang="en-US" altLang="zh-CN" baseline="-25000" dirty="0">
                <a:solidFill>
                  <a:srgbClr val="000066"/>
                </a:solidFill>
                <a:latin typeface="+mn-ea"/>
              </a:rPr>
              <a:t>7</a:t>
            </a:r>
            <a:r>
              <a:rPr lang="en-US" altLang="zh-CN" dirty="0">
                <a:solidFill>
                  <a:srgbClr val="000066"/>
                </a:solidFill>
                <a:latin typeface="+mn-ea"/>
              </a:rPr>
              <a:t> , C</a:t>
            </a:r>
            <a:r>
              <a:rPr lang="en-US" altLang="zh-CN" baseline="-25000" dirty="0">
                <a:solidFill>
                  <a:srgbClr val="000066"/>
                </a:solidFill>
                <a:latin typeface="+mn-ea"/>
              </a:rPr>
              <a:t>6</a:t>
            </a:r>
            <a:endParaRPr lang="zh-CN" altLang="en-US" baseline="-25000" dirty="0">
              <a:effectLst>
                <a:outerShdw blurRad="38100" dist="38100" dir="2700000" algn="tl">
                  <a:srgbClr val="C0C0C0"/>
                </a:outerShdw>
              </a:effectLst>
              <a:latin typeface="+mn-ea"/>
            </a:endParaRPr>
          </a:p>
        </p:txBody>
      </p:sp>
      <p:grpSp>
        <p:nvGrpSpPr>
          <p:cNvPr id="2" name="Group 4"/>
          <p:cNvGrpSpPr>
            <a:grpSpLocks/>
          </p:cNvGrpSpPr>
          <p:nvPr/>
        </p:nvGrpSpPr>
        <p:grpSpPr bwMode="auto">
          <a:xfrm>
            <a:off x="2860675" y="2220913"/>
            <a:ext cx="3656013" cy="2508250"/>
            <a:chOff x="0" y="0"/>
            <a:chExt cx="1935" cy="1232"/>
          </a:xfrm>
        </p:grpSpPr>
        <p:sp>
          <p:nvSpPr>
            <p:cNvPr id="45073" name="Line 5"/>
            <p:cNvSpPr>
              <a:spLocks noChangeShapeType="1"/>
            </p:cNvSpPr>
            <p:nvPr/>
          </p:nvSpPr>
          <p:spPr bwMode="auto">
            <a:xfrm>
              <a:off x="1439" y="670"/>
              <a:ext cx="447" cy="267"/>
            </a:xfrm>
            <a:prstGeom prst="line">
              <a:avLst/>
            </a:prstGeom>
            <a:noFill/>
            <a:ln w="34925">
              <a:solidFill>
                <a:srgbClr val="00FF00"/>
              </a:solidFill>
              <a:round/>
              <a:headEnd/>
              <a:tailEnd type="triangle" w="sm" len="lg"/>
            </a:ln>
          </p:spPr>
          <p:txBody>
            <a:bodyPr wrap="none" anchor="ctr"/>
            <a:lstStyle/>
            <a:p>
              <a:endParaRPr lang="zh-CN" altLang="en-US"/>
            </a:p>
          </p:txBody>
        </p:sp>
        <p:sp>
          <p:nvSpPr>
            <p:cNvPr id="45074" name="Line 6"/>
            <p:cNvSpPr>
              <a:spLocks noChangeShapeType="1"/>
            </p:cNvSpPr>
            <p:nvPr/>
          </p:nvSpPr>
          <p:spPr bwMode="auto">
            <a:xfrm>
              <a:off x="0" y="910"/>
              <a:ext cx="968" cy="295"/>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5" name="Line 7"/>
            <p:cNvSpPr>
              <a:spLocks noChangeShapeType="1"/>
            </p:cNvSpPr>
            <p:nvPr/>
          </p:nvSpPr>
          <p:spPr bwMode="auto">
            <a:xfrm flipV="1">
              <a:off x="50" y="482"/>
              <a:ext cx="544" cy="34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6" name="Line 8"/>
            <p:cNvSpPr>
              <a:spLocks noChangeShapeType="1"/>
            </p:cNvSpPr>
            <p:nvPr/>
          </p:nvSpPr>
          <p:spPr bwMode="auto">
            <a:xfrm>
              <a:off x="25" y="295"/>
              <a:ext cx="570" cy="10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7" name="Line 9"/>
            <p:cNvSpPr>
              <a:spLocks noChangeShapeType="1"/>
            </p:cNvSpPr>
            <p:nvPr/>
          </p:nvSpPr>
          <p:spPr bwMode="auto">
            <a:xfrm flipV="1">
              <a:off x="25" y="27"/>
              <a:ext cx="521" cy="241"/>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8" name="Line 10"/>
            <p:cNvSpPr>
              <a:spLocks noChangeShapeType="1"/>
            </p:cNvSpPr>
            <p:nvPr/>
          </p:nvSpPr>
          <p:spPr bwMode="auto">
            <a:xfrm>
              <a:off x="695" y="0"/>
              <a:ext cx="521" cy="0"/>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9" name="Line 11"/>
            <p:cNvSpPr>
              <a:spLocks noChangeShapeType="1"/>
            </p:cNvSpPr>
            <p:nvPr/>
          </p:nvSpPr>
          <p:spPr bwMode="auto">
            <a:xfrm>
              <a:off x="769" y="455"/>
              <a:ext cx="546" cy="133"/>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0" name="Line 12"/>
            <p:cNvSpPr>
              <a:spLocks noChangeShapeType="1"/>
            </p:cNvSpPr>
            <p:nvPr/>
          </p:nvSpPr>
          <p:spPr bwMode="auto">
            <a:xfrm flipV="1">
              <a:off x="50" y="670"/>
              <a:ext cx="1238" cy="214"/>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1" name="Line 13"/>
            <p:cNvSpPr>
              <a:spLocks noChangeShapeType="1"/>
            </p:cNvSpPr>
            <p:nvPr/>
          </p:nvSpPr>
          <p:spPr bwMode="auto">
            <a:xfrm>
              <a:off x="1389" y="27"/>
              <a:ext cx="546" cy="241"/>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2" name="Line 14"/>
            <p:cNvSpPr>
              <a:spLocks noChangeShapeType="1"/>
            </p:cNvSpPr>
            <p:nvPr/>
          </p:nvSpPr>
          <p:spPr bwMode="auto">
            <a:xfrm flipV="1">
              <a:off x="1464" y="348"/>
              <a:ext cx="471" cy="26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3" name="Line 15"/>
            <p:cNvSpPr>
              <a:spLocks noChangeShapeType="1"/>
            </p:cNvSpPr>
            <p:nvPr/>
          </p:nvSpPr>
          <p:spPr bwMode="auto">
            <a:xfrm flipV="1">
              <a:off x="1141" y="1018"/>
              <a:ext cx="745" cy="214"/>
            </a:xfrm>
            <a:prstGeom prst="line">
              <a:avLst/>
            </a:prstGeom>
            <a:noFill/>
            <a:ln w="28575">
              <a:solidFill>
                <a:srgbClr val="00FF00"/>
              </a:solidFill>
              <a:round/>
              <a:headEnd/>
              <a:tailEnd type="triangle" w="sm" len="lg"/>
            </a:ln>
          </p:spPr>
          <p:txBody>
            <a:bodyPr wrap="none" anchor="ctr"/>
            <a:lstStyle/>
            <a:p>
              <a:endParaRPr lang="zh-CN" altLang="en-US"/>
            </a:p>
          </p:txBody>
        </p:sp>
      </p:grpSp>
      <p:grpSp>
        <p:nvGrpSpPr>
          <p:cNvPr id="3" name="Group 16"/>
          <p:cNvGrpSpPr>
            <a:grpSpLocks/>
          </p:cNvGrpSpPr>
          <p:nvPr/>
        </p:nvGrpSpPr>
        <p:grpSpPr bwMode="auto">
          <a:xfrm>
            <a:off x="2555875" y="1990725"/>
            <a:ext cx="4537075" cy="2952750"/>
            <a:chOff x="0" y="0"/>
            <a:chExt cx="2352" cy="1488"/>
          </a:xfrm>
        </p:grpSpPr>
        <p:sp>
          <p:nvSpPr>
            <p:cNvPr id="112648" name="Oval 17"/>
            <p:cNvSpPr>
              <a:spLocks noChangeArrowheads="1"/>
            </p:cNvSpPr>
            <p:nvPr/>
          </p:nvSpPr>
          <p:spPr bwMode="auto">
            <a:xfrm>
              <a:off x="62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C8</a:t>
              </a:r>
              <a:endParaRPr lang="en-US" altLang="zh-CN" sz="2000" i="0" dirty="0">
                <a:solidFill>
                  <a:schemeClr val="bg1"/>
                </a:solidFill>
                <a:latin typeface="Times New Roman" charset="0"/>
              </a:endParaRPr>
            </a:p>
          </p:txBody>
        </p:sp>
        <p:sp>
          <p:nvSpPr>
            <p:cNvPr id="112649" name="Oval 18"/>
            <p:cNvSpPr>
              <a:spLocks noChangeArrowheads="1"/>
            </p:cNvSpPr>
            <p:nvPr/>
          </p:nvSpPr>
          <p:spPr bwMode="auto">
            <a:xfrm>
              <a:off x="720" y="432"/>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C3</a:t>
              </a:r>
              <a:endParaRPr lang="en-US" altLang="zh-CN" sz="2000" i="0" dirty="0">
                <a:solidFill>
                  <a:schemeClr val="bg1"/>
                </a:solidFill>
                <a:latin typeface="Times New Roman" charset="0"/>
              </a:endParaRPr>
            </a:p>
          </p:txBody>
        </p:sp>
        <p:sp>
          <p:nvSpPr>
            <p:cNvPr id="112650" name="Oval 19"/>
            <p:cNvSpPr>
              <a:spLocks noChangeArrowheads="1"/>
            </p:cNvSpPr>
            <p:nvPr/>
          </p:nvSpPr>
          <p:spPr bwMode="auto">
            <a:xfrm>
              <a:off x="1056" y="120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C5</a:t>
              </a:r>
              <a:endParaRPr lang="en-US" altLang="zh-CN" sz="2000" i="0" dirty="0">
                <a:solidFill>
                  <a:schemeClr val="bg1"/>
                </a:solidFill>
                <a:latin typeface="Times New Roman" charset="0"/>
              </a:endParaRPr>
            </a:p>
          </p:txBody>
        </p:sp>
        <p:sp>
          <p:nvSpPr>
            <p:cNvPr id="112651" name="Oval 20"/>
            <p:cNvSpPr>
              <a:spLocks noChangeArrowheads="1"/>
            </p:cNvSpPr>
            <p:nvPr/>
          </p:nvSpPr>
          <p:spPr bwMode="auto">
            <a:xfrm>
              <a:off x="1392" y="62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C4</a:t>
              </a:r>
              <a:endParaRPr lang="en-US" altLang="zh-CN" sz="2000" i="0" dirty="0">
                <a:solidFill>
                  <a:schemeClr val="bg1"/>
                </a:solidFill>
                <a:latin typeface="Times New Roman" charset="0"/>
              </a:endParaRPr>
            </a:p>
          </p:txBody>
        </p:sp>
        <p:sp>
          <p:nvSpPr>
            <p:cNvPr id="112652" name="Oval 21"/>
            <p:cNvSpPr>
              <a:spLocks noChangeArrowheads="1"/>
            </p:cNvSpPr>
            <p:nvPr/>
          </p:nvSpPr>
          <p:spPr bwMode="auto">
            <a:xfrm>
              <a:off x="134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C9</a:t>
              </a:r>
              <a:endParaRPr lang="en-US" altLang="zh-CN" sz="2000" i="0" dirty="0">
                <a:solidFill>
                  <a:schemeClr val="bg1"/>
                </a:solidFill>
                <a:latin typeface="Times New Roman" charset="0"/>
              </a:endParaRPr>
            </a:p>
          </p:txBody>
        </p:sp>
        <p:sp>
          <p:nvSpPr>
            <p:cNvPr id="112653" name="Oval 22"/>
            <p:cNvSpPr>
              <a:spLocks noChangeArrowheads="1"/>
            </p:cNvSpPr>
            <p:nvPr/>
          </p:nvSpPr>
          <p:spPr bwMode="auto">
            <a:xfrm>
              <a:off x="2016" y="96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C6</a:t>
              </a:r>
              <a:endParaRPr lang="en-US" altLang="zh-CN" sz="2000" i="0" dirty="0">
                <a:solidFill>
                  <a:schemeClr val="bg1"/>
                </a:solidFill>
                <a:latin typeface="Times New Roman" charset="0"/>
              </a:endParaRPr>
            </a:p>
          </p:txBody>
        </p:sp>
        <p:sp>
          <p:nvSpPr>
            <p:cNvPr id="112654" name="Oval 23"/>
            <p:cNvSpPr>
              <a:spLocks noChangeArrowheads="1"/>
            </p:cNvSpPr>
            <p:nvPr/>
          </p:nvSpPr>
          <p:spPr bwMode="auto">
            <a:xfrm>
              <a:off x="2064" y="336"/>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C7</a:t>
              </a:r>
              <a:endParaRPr lang="en-US" altLang="zh-CN" sz="2000" i="0" dirty="0">
                <a:solidFill>
                  <a:schemeClr val="bg1"/>
                </a:solidFill>
                <a:latin typeface="Times New Roman" charset="0"/>
              </a:endParaRPr>
            </a:p>
          </p:txBody>
        </p:sp>
        <p:sp>
          <p:nvSpPr>
            <p:cNvPr id="112655" name="Oval 24"/>
            <p:cNvSpPr>
              <a:spLocks noChangeArrowheads="1"/>
            </p:cNvSpPr>
            <p:nvPr/>
          </p:nvSpPr>
          <p:spPr bwMode="auto">
            <a:xfrm>
              <a:off x="0" y="240"/>
              <a:ext cx="288" cy="279"/>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C1</a:t>
              </a:r>
              <a:endParaRPr lang="en-US" altLang="zh-CN" sz="2000" i="0" dirty="0">
                <a:solidFill>
                  <a:schemeClr val="bg1"/>
                </a:solidFill>
                <a:latin typeface="Times New Roman" charset="0"/>
              </a:endParaRPr>
            </a:p>
          </p:txBody>
        </p:sp>
        <p:sp>
          <p:nvSpPr>
            <p:cNvPr id="112656" name="Oval 25"/>
            <p:cNvSpPr>
              <a:spLocks noChangeArrowheads="1"/>
            </p:cNvSpPr>
            <p:nvPr/>
          </p:nvSpPr>
          <p:spPr bwMode="auto">
            <a:xfrm>
              <a:off x="0" y="86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C2</a:t>
              </a:r>
              <a:endParaRPr lang="en-US" altLang="zh-CN" sz="2000" i="0" dirty="0">
                <a:solidFill>
                  <a:schemeClr val="bg1"/>
                </a:solidFill>
                <a:latin typeface="Times New Roman" charset="0"/>
              </a:endParaRPr>
            </a:p>
          </p:txBody>
        </p:sp>
      </p:grpSp>
      <p:sp>
        <p:nvSpPr>
          <p:cNvPr id="45062" name="Text Box 26"/>
          <p:cNvSpPr txBox="1">
            <a:spLocks noChangeArrowheads="1"/>
          </p:cNvSpPr>
          <p:nvPr/>
        </p:nvSpPr>
        <p:spPr bwMode="auto">
          <a:xfrm>
            <a:off x="8101013" y="6165850"/>
            <a:ext cx="935037"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301E002-84CE-4FE5-B9D2-19F527C47BC0}" type="slidenum">
              <a:rPr lang="zh-CN" altLang="en-US"/>
              <a:pPr algn="r" eaLnBrk="1" hangingPunct="1">
                <a:spcBef>
                  <a:spcPct val="50000"/>
                </a:spcBef>
                <a:buFont typeface="Arial" pitchFamily="34" charset="0"/>
                <a:buNone/>
              </a:pPr>
              <a:t>56</a:t>
            </a:fld>
            <a:endParaRPr lang="en-US" altLang="zh-CN"/>
          </a:p>
        </p:txBody>
      </p:sp>
      <p:sp>
        <p:nvSpPr>
          <p:cNvPr id="45063" name="Rectangle 27"/>
          <p:cNvSpPr>
            <a:spLocks noGrp="1" noChangeArrowheads="1"/>
          </p:cNvSpPr>
          <p:nvPr/>
        </p:nvSpPr>
        <p:spPr bwMode="auto">
          <a:xfrm>
            <a:off x="285720" y="1211251"/>
            <a:ext cx="8208962" cy="5746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写出AOV网的拓扑排序序列。</a:t>
            </a:r>
            <a:endParaRPr lang="zh-CN" altLang="en-US" sz="2800" b="0" i="0" dirty="0">
              <a:latin typeface="黑体" pitchFamily="49" charset="-122"/>
              <a:ea typeface="黑体" pitchFamily="49" charset="-122"/>
              <a:sym typeface="Arial" pitchFamily="34" charset="0"/>
            </a:endParaRPr>
          </a:p>
        </p:txBody>
      </p:sp>
      <p:sp>
        <p:nvSpPr>
          <p:cNvPr id="28"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animEffect transition="in" filter="blinds(horizontal)">
                                      <p:cBhvr>
                                        <p:cTn id="7" dur="500"/>
                                        <p:tgtEl>
                                          <p:spTgt spid="114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0">
                                            <p:txEl>
                                              <p:pRg st="1" end="1"/>
                                            </p:txEl>
                                          </p:spTgt>
                                        </p:tgtEl>
                                        <p:attrNameLst>
                                          <p:attrName>style.visibility</p:attrName>
                                        </p:attrNameLst>
                                      </p:cBhvr>
                                      <p:to>
                                        <p:strVal val="visible"/>
                                      </p:to>
                                    </p:set>
                                    <p:animEffect transition="in" filter="blinds(horizontal)">
                                      <p:cBhvr>
                                        <p:cTn id="12" dur="500"/>
                                        <p:tgtEl>
                                          <p:spTgt spid="114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66758" y="1270000"/>
            <a:ext cx="5767926"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没有前驱的顶点</a:t>
            </a:r>
            <a:r>
              <a:rPr lang="zh-CN" altLang="en-US" sz="2800" b="0" i="0" dirty="0">
                <a:solidFill>
                  <a:srgbClr val="800000"/>
                </a:solidFill>
                <a:latin typeface="+mn-ea"/>
                <a:ea typeface="+mn-ea"/>
              </a:rPr>
              <a:t>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入度为零的顶点</a:t>
            </a:r>
            <a:endParaRPr lang="zh-CN" altLang="en-US" sz="2800" b="0" i="0" dirty="0">
              <a:latin typeface="+mn-ea"/>
              <a:ea typeface="+mn-ea"/>
            </a:endParaRPr>
          </a:p>
        </p:txBody>
      </p:sp>
      <p:sp>
        <p:nvSpPr>
          <p:cNvPr id="116739" name="Text Box 3"/>
          <p:cNvSpPr txBox="1">
            <a:spLocks noChangeArrowheads="1"/>
          </p:cNvSpPr>
          <p:nvPr/>
        </p:nvSpPr>
        <p:spPr bwMode="auto">
          <a:xfrm>
            <a:off x="466758" y="2200275"/>
            <a:ext cx="7742825"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删除顶点及以它为尾的弧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弧头顶点的入度减</a:t>
            </a:r>
            <a:r>
              <a:rPr lang="en-US" altLang="zh-CN" sz="2800" b="0" i="0" dirty="0">
                <a:solidFill>
                  <a:srgbClr val="800000"/>
                </a:solidFill>
                <a:latin typeface="+mn-ea"/>
                <a:ea typeface="+mn-ea"/>
              </a:rPr>
              <a:t>1</a:t>
            </a:r>
          </a:p>
        </p:txBody>
      </p:sp>
      <p:sp>
        <p:nvSpPr>
          <p:cNvPr id="116740" name="Text Box 4"/>
          <p:cNvSpPr txBox="1">
            <a:spLocks noChangeArrowheads="1"/>
          </p:cNvSpPr>
          <p:nvPr/>
        </p:nvSpPr>
        <p:spPr bwMode="auto">
          <a:xfrm>
            <a:off x="466758" y="3068638"/>
            <a:ext cx="8642350" cy="651460"/>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zh-CN" altLang="en-US" sz="2800" b="0" i="0" dirty="0">
                <a:latin typeface="+mn-ea"/>
                <a:ea typeface="+mn-ea"/>
              </a:rPr>
              <a:t>如何选择入度为零的顶点？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栈或队列</a:t>
            </a:r>
          </a:p>
        </p:txBody>
      </p:sp>
      <p:sp>
        <p:nvSpPr>
          <p:cNvPr id="47109" name="Text Box 5"/>
          <p:cNvSpPr txBox="1">
            <a:spLocks noChangeArrowheads="1"/>
          </p:cNvSpPr>
          <p:nvPr/>
        </p:nvSpPr>
        <p:spPr bwMode="auto">
          <a:xfrm>
            <a:off x="467894" y="4293096"/>
            <a:ext cx="5929828" cy="800219"/>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sym typeface="Arial" pitchFamily="34" charset="0"/>
              </a:rPr>
              <a:t>数组：</a:t>
            </a:r>
            <a:r>
              <a:rPr lang="en-US" altLang="zh-CN" sz="2800" b="0" i="0" dirty="0" err="1">
                <a:latin typeface="+mn-ea"/>
                <a:ea typeface="+mn-ea"/>
                <a:sym typeface="Arial" pitchFamily="34" charset="0"/>
              </a:rPr>
              <a:t>InDegree</a:t>
            </a:r>
            <a:r>
              <a:rPr lang="en-US" altLang="zh-CN" sz="2800" b="0" i="0" dirty="0">
                <a:latin typeface="+mn-ea"/>
                <a:ea typeface="+mn-ea"/>
                <a:sym typeface="Arial" pitchFamily="34" charset="0"/>
              </a:rPr>
              <a:t>[ ],</a:t>
            </a:r>
            <a:r>
              <a:rPr lang="zh-CN" altLang="en-US" sz="2800" b="0" i="0" dirty="0">
                <a:latin typeface="+mn-ea"/>
                <a:ea typeface="+mn-ea"/>
                <a:sym typeface="Arial" pitchFamily="34" charset="0"/>
              </a:rPr>
              <a:t>记录各顶点入度</a:t>
            </a:r>
          </a:p>
          <a:p>
            <a:pPr eaLnBrk="1" hangingPunct="1">
              <a:buFont typeface="Arial" pitchFamily="34" charset="0"/>
              <a:buNone/>
            </a:pPr>
            <a:endParaRPr lang="en-US" altLang="zh-CN" b="0" i="0" dirty="0">
              <a:latin typeface="+mn-ea"/>
              <a:ea typeface="+mn-ea"/>
            </a:endParaRPr>
          </a:p>
        </p:txBody>
      </p:sp>
      <p:sp>
        <p:nvSpPr>
          <p:cNvPr id="6"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6738"/>
                                        </p:tgtEl>
                                        <p:attrNameLst>
                                          <p:attrName>style.visibility</p:attrName>
                                        </p:attrNameLst>
                                      </p:cBhvr>
                                      <p:to>
                                        <p:strVal val="visible"/>
                                      </p:to>
                                    </p:set>
                                    <p:animEffect transition="in" filter="wipe(left)">
                                      <p:cBhvr>
                                        <p:cTn id="7" dur="300"/>
                                        <p:tgtEl>
                                          <p:spTgt spid="116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300"/>
                                        <p:tgtEl>
                                          <p:spTgt spid="116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6740"/>
                                        </p:tgtEl>
                                        <p:attrNameLst>
                                          <p:attrName>style.visibility</p:attrName>
                                        </p:attrNameLst>
                                      </p:cBhvr>
                                      <p:to>
                                        <p:strVal val="visible"/>
                                      </p:to>
                                    </p:set>
                                    <p:animEffect transition="in" filter="wipe(left)">
                                      <p:cBhvr>
                                        <p:cTn id="17" dur="300"/>
                                        <p:tgtEl>
                                          <p:spTgt spid="1167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autoUpdateAnimBg="0"/>
      <p:bldP spid="116740" grpId="0" autoUpdateAnimBg="0"/>
      <p:bldP spid="4710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15195" y="1340768"/>
            <a:ext cx="9001125" cy="5909310"/>
          </a:xfrm>
          <a:prstGeom prst="rect">
            <a:avLst/>
          </a:prstGeom>
          <a:noFill/>
          <a:ln w="9525">
            <a:noFill/>
            <a:miter lim="800000"/>
            <a:headEnd/>
            <a:tailEnd/>
          </a:ln>
        </p:spPr>
        <p:txBody>
          <a:bodyPr>
            <a:spAutoFit/>
          </a:bodyPr>
          <a:lstStyle/>
          <a:p>
            <a:r>
              <a:rPr lang="en-US" altLang="zh-CN" b="0" i="0" dirty="0">
                <a:solidFill>
                  <a:srgbClr val="0000FF"/>
                </a:solidFill>
                <a:latin typeface="+mn-ea"/>
                <a:ea typeface="+mn-ea"/>
              </a:rPr>
              <a:t>bool</a:t>
            </a:r>
            <a:r>
              <a:rPr lang="en-US" altLang="zh-CN" b="0" i="0" dirty="0">
                <a:solidFill>
                  <a:srgbClr val="000000"/>
                </a:solidFill>
                <a:latin typeface="+mn-ea"/>
                <a:ea typeface="+mn-ea"/>
              </a:rPr>
              <a:t> </a:t>
            </a:r>
            <a:r>
              <a:rPr lang="en-US" altLang="zh-CN" b="0" i="0" dirty="0" err="1">
                <a:solidFill>
                  <a:srgbClr val="795E26"/>
                </a:solidFill>
                <a:latin typeface="+mn-ea"/>
                <a:ea typeface="+mn-ea"/>
              </a:rPr>
              <a:t>TopologicalSort</a:t>
            </a:r>
            <a:r>
              <a:rPr lang="en-US" altLang="zh-CN" b="0" i="0" dirty="0">
                <a:solidFill>
                  <a:srgbClr val="000000"/>
                </a:solidFill>
                <a:latin typeface="+mn-ea"/>
                <a:ea typeface="+mn-ea"/>
              </a:rPr>
              <a:t>(</a:t>
            </a:r>
            <a:r>
              <a:rPr lang="en-US" altLang="zh-CN" b="0" i="0" dirty="0" err="1">
                <a:solidFill>
                  <a:srgbClr val="001080"/>
                </a:solidFill>
                <a:latin typeface="+mn-ea"/>
                <a:ea typeface="+mn-ea"/>
              </a:rPr>
              <a:t>MGraph</a:t>
            </a:r>
            <a:r>
              <a:rPr lang="en-US" altLang="zh-CN" b="0" i="0" dirty="0">
                <a:solidFill>
                  <a:srgbClr val="000000"/>
                </a:solidFill>
                <a:latin typeface="+mn-ea"/>
                <a:ea typeface="+mn-ea"/>
              </a:rPr>
              <a:t> &amp;</a:t>
            </a:r>
            <a:r>
              <a:rPr lang="en-US" altLang="zh-CN" b="0" i="0" dirty="0">
                <a:solidFill>
                  <a:srgbClr val="001080"/>
                </a:solidFill>
                <a:latin typeface="+mn-ea"/>
                <a:ea typeface="+mn-ea"/>
              </a:rPr>
              <a:t>g</a:t>
            </a:r>
            <a:r>
              <a:rPr lang="en-US" altLang="zh-CN" b="0" i="0" dirty="0">
                <a:solidFill>
                  <a:srgbClr val="000000"/>
                </a:solidFill>
                <a:latin typeface="+mn-ea"/>
                <a:ea typeface="+mn-ea"/>
              </a:rPr>
              <a:t>)</a:t>
            </a:r>
          </a:p>
          <a:p>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267F99"/>
                </a:solidFill>
                <a:latin typeface="+mn-ea"/>
                <a:ea typeface="+mn-ea"/>
              </a:rPr>
              <a:t>stack</a:t>
            </a:r>
            <a:r>
              <a:rPr lang="en-US" altLang="zh-CN" b="0" i="0" dirty="0">
                <a:solidFill>
                  <a:srgbClr val="000000"/>
                </a:solidFill>
                <a:latin typeface="+mn-ea"/>
                <a:ea typeface="+mn-ea"/>
              </a:rPr>
              <a:t>&lt;</a:t>
            </a:r>
            <a:r>
              <a:rPr lang="en-US" altLang="zh-CN" b="0" i="0" dirty="0">
                <a:solidFill>
                  <a:srgbClr val="0000FF"/>
                </a:solidFill>
                <a:latin typeface="+mn-ea"/>
                <a:ea typeface="+mn-ea"/>
              </a:rPr>
              <a:t>int</a:t>
            </a:r>
            <a:r>
              <a:rPr lang="en-US" altLang="zh-CN" b="0" i="0" dirty="0">
                <a:solidFill>
                  <a:srgbClr val="000000"/>
                </a:solidFill>
                <a:latin typeface="+mn-ea"/>
                <a:ea typeface="+mn-ea"/>
              </a:rPr>
              <a:t>&gt;     </a:t>
            </a:r>
            <a:r>
              <a:rPr lang="en-US" altLang="zh-CN" b="0" i="0" dirty="0">
                <a:solidFill>
                  <a:srgbClr val="001080"/>
                </a:solidFill>
                <a:latin typeface="+mn-ea"/>
                <a:ea typeface="+mn-ea"/>
              </a:rPr>
              <a:t>s</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err="1">
                <a:solidFill>
                  <a:srgbClr val="001080"/>
                </a:solidFill>
                <a:latin typeface="+mn-ea"/>
                <a:ea typeface="+mn-ea"/>
              </a:rPr>
              <a:t>Indgree</a:t>
            </a:r>
            <a:r>
              <a:rPr lang="en-US" altLang="zh-CN" b="0" i="0" dirty="0">
                <a:solidFill>
                  <a:srgbClr val="000000"/>
                </a:solidFill>
                <a:latin typeface="+mn-ea"/>
                <a:ea typeface="+mn-ea"/>
              </a:rPr>
              <a:t> = </a:t>
            </a:r>
            <a:r>
              <a:rPr lang="en-US" altLang="zh-CN" b="0" i="0" dirty="0" err="1">
                <a:solidFill>
                  <a:srgbClr val="795E26"/>
                </a:solidFill>
                <a:latin typeface="+mn-ea"/>
                <a:ea typeface="+mn-ea"/>
              </a:rPr>
              <a:t>FindeInDegree</a:t>
            </a:r>
            <a:r>
              <a:rPr lang="en-US" altLang="zh-CN" b="0" i="0" dirty="0">
                <a:solidFill>
                  <a:srgbClr val="000000"/>
                </a:solidFill>
                <a:latin typeface="+mn-ea"/>
                <a:ea typeface="+mn-ea"/>
              </a:rPr>
              <a:t>(</a:t>
            </a:r>
            <a:r>
              <a:rPr lang="en-US" altLang="zh-CN" b="0" i="0" dirty="0">
                <a:solidFill>
                  <a:srgbClr val="001080"/>
                </a:solidFill>
                <a:latin typeface="+mn-ea"/>
                <a:ea typeface="+mn-ea"/>
              </a:rPr>
              <a:t>g</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计算各顶点入度</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for</a:t>
            </a:r>
            <a:r>
              <a:rPr lang="en-US" altLang="zh-CN" b="0" i="0" dirty="0">
                <a:solidFill>
                  <a:srgbClr val="000000"/>
                </a:solidFill>
                <a:latin typeface="+mn-ea"/>
                <a:ea typeface="+mn-ea"/>
              </a:rPr>
              <a:t>(</a:t>
            </a:r>
            <a:r>
              <a:rPr lang="en-US" altLang="zh-CN" b="0" i="0" dirty="0" err="1">
                <a:solidFill>
                  <a:srgbClr val="0000FF"/>
                </a:solidFill>
                <a:latin typeface="+mn-ea"/>
                <a:ea typeface="+mn-ea"/>
              </a:rPr>
              <a:t>size_t</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a:t>
            </a:r>
            <a:r>
              <a:rPr lang="en-US" altLang="zh-CN" b="0" i="0" dirty="0">
                <a:solidFill>
                  <a:srgbClr val="098658"/>
                </a:solidFill>
                <a:latin typeface="+mn-ea"/>
                <a:ea typeface="+mn-ea"/>
              </a:rPr>
              <a:t>0</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&lt;</a:t>
            </a:r>
            <a:r>
              <a:rPr lang="en-US" altLang="zh-CN" b="0" i="0" dirty="0" err="1">
                <a:solidFill>
                  <a:srgbClr val="001080"/>
                </a:solidFill>
                <a:latin typeface="+mn-ea"/>
                <a:ea typeface="+mn-ea"/>
              </a:rPr>
              <a:t>vexnum</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入度为</a:t>
            </a:r>
            <a:r>
              <a:rPr lang="en-US" altLang="zh-CN" b="0" i="0" dirty="0">
                <a:solidFill>
                  <a:srgbClr val="008000"/>
                </a:solidFill>
                <a:latin typeface="+mn-ea"/>
                <a:ea typeface="+mn-ea"/>
              </a:rPr>
              <a:t>0</a:t>
            </a:r>
            <a:r>
              <a:rPr lang="zh-CN" altLang="en-US" b="0" i="0" dirty="0">
                <a:solidFill>
                  <a:srgbClr val="008000"/>
                </a:solidFill>
                <a:latin typeface="+mn-ea"/>
                <a:ea typeface="+mn-ea"/>
              </a:rPr>
              <a:t>的顶点入栈，或队列</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err="1">
                <a:solidFill>
                  <a:srgbClr val="001080"/>
                </a:solidFill>
                <a:latin typeface="+mn-ea"/>
                <a:ea typeface="+mn-ea"/>
              </a:rPr>
              <a:t>i</a:t>
            </a:r>
            <a:r>
              <a:rPr lang="en-US" altLang="zh-CN" b="0" i="0" dirty="0">
                <a:solidFill>
                  <a:srgbClr val="000000"/>
                </a:solidFill>
                <a:latin typeface="+mn-ea"/>
                <a:ea typeface="+mn-ea"/>
              </a:rPr>
              <a:t>])   </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push</a:t>
            </a:r>
            <a:r>
              <a:rPr lang="en-US" altLang="zh-CN" b="0" i="0" dirty="0">
                <a:solidFill>
                  <a:srgbClr val="000000"/>
                </a:solidFill>
                <a:latin typeface="+mn-ea"/>
                <a:ea typeface="+mn-ea"/>
              </a:rPr>
              <a:t>(</a:t>
            </a:r>
            <a:r>
              <a:rPr lang="en-US" altLang="zh-CN" b="0" i="0" dirty="0" err="1">
                <a:solidFill>
                  <a:srgbClr val="001080"/>
                </a:solidFill>
                <a:latin typeface="+mn-ea"/>
                <a:ea typeface="+mn-ea"/>
              </a:rPr>
              <a:t>i</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AF00DB"/>
                </a:solidFill>
                <a:latin typeface="+mn-ea"/>
                <a:ea typeface="+mn-ea"/>
              </a:rPr>
              <a:t>while</a:t>
            </a:r>
            <a:r>
              <a:rPr lang="en-US" altLang="zh-CN" b="0" i="0" dirty="0">
                <a:solidFill>
                  <a:srgbClr val="000000"/>
                </a:solidFill>
                <a:latin typeface="+mn-ea"/>
                <a:ea typeface="+mn-ea"/>
              </a:rPr>
              <a:t>(!</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empty</a:t>
            </a:r>
            <a:r>
              <a:rPr lang="en-US" altLang="zh-CN" b="0" i="0" dirty="0">
                <a:solidFill>
                  <a:srgbClr val="000000"/>
                </a:solidFill>
                <a:latin typeface="+mn-ea"/>
                <a:ea typeface="+mn-ea"/>
              </a:rPr>
              <a:t>()) {</a:t>
            </a:r>
            <a:r>
              <a:rPr lang="en-US" altLang="zh-CN" b="0" i="0" dirty="0">
                <a:solidFill>
                  <a:srgbClr val="008000"/>
                </a:solidFill>
                <a:latin typeface="+mn-ea"/>
                <a:ea typeface="+mn-ea"/>
              </a:rPr>
              <a:t>              //</a:t>
            </a:r>
            <a:r>
              <a:rPr lang="zh-CN" altLang="en-US" b="0" i="0" dirty="0">
                <a:solidFill>
                  <a:srgbClr val="008000"/>
                </a:solidFill>
                <a:latin typeface="+mn-ea"/>
                <a:ea typeface="+mn-ea"/>
              </a:rPr>
              <a:t>栈不空 </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 = </a:t>
            </a:r>
            <a:r>
              <a:rPr lang="en-US" altLang="zh-CN" b="0" i="0" dirty="0" err="1">
                <a:solidFill>
                  <a:srgbClr val="001080"/>
                </a:solidFill>
                <a:latin typeface="+mn-ea"/>
                <a:ea typeface="+mn-ea"/>
              </a:rPr>
              <a:t>q</a:t>
            </a:r>
            <a:r>
              <a:rPr lang="en-US" altLang="zh-CN" b="0" i="0" dirty="0" err="1">
                <a:solidFill>
                  <a:srgbClr val="000000"/>
                </a:solidFill>
                <a:latin typeface="+mn-ea"/>
                <a:ea typeface="+mn-ea"/>
              </a:rPr>
              <a:t>.</a:t>
            </a:r>
            <a:r>
              <a:rPr lang="en-US" altLang="zh-CN" b="0" i="0" dirty="0" err="1">
                <a:solidFill>
                  <a:srgbClr val="795E26"/>
                </a:solidFill>
                <a:latin typeface="+mn-ea"/>
                <a:ea typeface="+mn-ea"/>
              </a:rPr>
              <a:t>top</a:t>
            </a:r>
            <a:r>
              <a:rPr lang="en-US" altLang="zh-CN" b="0" i="0" dirty="0">
                <a:solidFill>
                  <a:srgbClr val="000000"/>
                </a:solidFill>
                <a:latin typeface="+mn-ea"/>
                <a:ea typeface="+mn-ea"/>
              </a:rPr>
              <a:t>();     </a:t>
            </a:r>
            <a:r>
              <a:rPr lang="en-US" altLang="zh-CN" b="0" i="0" dirty="0">
                <a:solidFill>
                  <a:srgbClr val="008000"/>
                </a:solidFill>
                <a:latin typeface="+mn-ea"/>
                <a:ea typeface="+mn-ea"/>
              </a:rPr>
              <a:t>// </a:t>
            </a:r>
            <a:r>
              <a:rPr lang="zh-CN" altLang="en-US" b="0" i="0" dirty="0">
                <a:solidFill>
                  <a:srgbClr val="008000"/>
                </a:solidFill>
                <a:latin typeface="+mn-ea"/>
                <a:ea typeface="+mn-ea"/>
              </a:rPr>
              <a:t>出栈输出，或入栈输出</a:t>
            </a:r>
            <a:endParaRPr lang="en-US" altLang="zh-CN" b="0" i="0" dirty="0">
              <a:solidFill>
                <a:srgbClr val="008000"/>
              </a:solidFill>
              <a:latin typeface="+mn-ea"/>
              <a:ea typeface="+mn-ea"/>
            </a:endParaRPr>
          </a:p>
          <a:p>
            <a:r>
              <a:rPr lang="en-US" altLang="zh-CN" b="0" i="0" dirty="0">
                <a:solidFill>
                  <a:srgbClr val="000000"/>
                </a:solidFill>
                <a:latin typeface="+mn-ea"/>
                <a:ea typeface="+mn-ea"/>
              </a:rPr>
              <a:t>         </a:t>
            </a:r>
            <a:r>
              <a:rPr lang="en-US" altLang="zh-CN" b="0" i="0" dirty="0" err="1">
                <a:solidFill>
                  <a:srgbClr val="001080"/>
                </a:solidFill>
                <a:latin typeface="+mn-ea"/>
                <a:ea typeface="+mn-ea"/>
              </a:rPr>
              <a:t>q</a:t>
            </a:r>
            <a:r>
              <a:rPr lang="en-US" altLang="zh-CN" b="0" i="0" dirty="0" err="1">
                <a:solidFill>
                  <a:srgbClr val="000000"/>
                </a:solidFill>
                <a:latin typeface="+mn-ea"/>
                <a:ea typeface="+mn-ea"/>
              </a:rPr>
              <a:t>.</a:t>
            </a:r>
            <a:r>
              <a:rPr lang="en-US" altLang="zh-CN" b="0" i="0" dirty="0" err="1">
                <a:solidFill>
                  <a:srgbClr val="795E26"/>
                </a:solidFill>
                <a:latin typeface="+mn-ea"/>
                <a:ea typeface="+mn-ea"/>
              </a:rPr>
              <a:t>pop</a:t>
            </a:r>
            <a:r>
              <a:rPr lang="en-US" altLang="zh-CN" b="0" i="0" dirty="0">
                <a:solidFill>
                  <a:srgbClr val="000000"/>
                </a:solidFill>
                <a:latin typeface="+mn-ea"/>
                <a:ea typeface="+mn-ea"/>
              </a:rPr>
              <a:t>();  </a:t>
            </a:r>
          </a:p>
          <a:p>
            <a:r>
              <a:rPr lang="en-US" altLang="zh-CN" b="0" i="0" dirty="0">
                <a:solidFill>
                  <a:srgbClr val="000000"/>
                </a:solidFill>
                <a:latin typeface="+mn-ea"/>
                <a:ea typeface="+mn-ea"/>
              </a:rPr>
              <a:t>         </a:t>
            </a:r>
            <a:r>
              <a:rPr lang="en-US" altLang="zh-CN" b="0" i="0" dirty="0">
                <a:solidFill>
                  <a:srgbClr val="001080"/>
                </a:solidFill>
                <a:latin typeface="+mn-ea"/>
                <a:ea typeface="+mn-ea"/>
              </a:rPr>
              <a:t>count</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zh-CN" altLang="en-US" b="0" i="0" dirty="0">
                <a:solidFill>
                  <a:srgbClr val="000000"/>
                </a:solidFill>
                <a:latin typeface="+mn-ea"/>
                <a:ea typeface="+mn-ea"/>
              </a:rPr>
              <a:t>输出顶点</a:t>
            </a:r>
            <a:r>
              <a:rPr lang="en-US" altLang="zh-CN" b="0" i="0" dirty="0" err="1">
                <a:solidFill>
                  <a:srgbClr val="000000"/>
                </a:solidFill>
                <a:latin typeface="+mn-ea"/>
                <a:ea typeface="+mn-ea"/>
              </a:rPr>
              <a:t>i</a:t>
            </a:r>
            <a:endParaRPr lang="en-US" altLang="zh-CN" b="0" i="0" dirty="0">
              <a:solidFill>
                <a:srgbClr val="000000"/>
              </a:solidFill>
              <a:latin typeface="+mn-ea"/>
              <a:ea typeface="+mn-ea"/>
            </a:endParaRPr>
          </a:p>
          <a:p>
            <a:r>
              <a:rPr lang="en-US" altLang="zh-CN" b="0" i="0" dirty="0">
                <a:solidFill>
                  <a:srgbClr val="000000"/>
                </a:solidFill>
                <a:latin typeface="+mn-ea"/>
                <a:ea typeface="+mn-ea"/>
              </a:rPr>
              <a:t>         </a:t>
            </a:r>
            <a:r>
              <a:rPr lang="zh-CN" altLang="en-US" b="0" i="0" dirty="0">
                <a:solidFill>
                  <a:srgbClr val="000000"/>
                </a:solidFill>
                <a:latin typeface="+mn-ea"/>
                <a:ea typeface="+mn-ea"/>
              </a:rPr>
              <a:t>循环访问</a:t>
            </a:r>
            <a:r>
              <a:rPr lang="en-US" altLang="zh-CN" b="0" i="0" dirty="0" err="1">
                <a:solidFill>
                  <a:srgbClr val="000000"/>
                </a:solidFill>
                <a:latin typeface="+mn-ea"/>
                <a:ea typeface="+mn-ea"/>
              </a:rPr>
              <a:t>i</a:t>
            </a:r>
            <a:r>
              <a:rPr lang="zh-CN" altLang="en-US" b="0" i="0" dirty="0">
                <a:solidFill>
                  <a:srgbClr val="000000"/>
                </a:solidFill>
                <a:latin typeface="+mn-ea"/>
                <a:ea typeface="+mn-ea"/>
              </a:rPr>
              <a:t>的所有邻接点</a:t>
            </a:r>
            <a:r>
              <a:rPr lang="en-US" altLang="zh-CN" b="0" i="0" dirty="0">
                <a:solidFill>
                  <a:srgbClr val="000000"/>
                </a:solidFill>
                <a:latin typeface="+mn-ea"/>
                <a:ea typeface="+mn-ea"/>
              </a:rPr>
              <a:t>j:</a:t>
            </a:r>
          </a:p>
          <a:p>
            <a:r>
              <a:rPr lang="en-US" altLang="zh-CN" b="0" i="0" dirty="0">
                <a:solidFill>
                  <a:srgbClr val="000000"/>
                </a:solidFill>
                <a:latin typeface="+mn-ea"/>
                <a:ea typeface="+mn-ea"/>
              </a:rPr>
              <a:t>               </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修改邻接点</a:t>
            </a:r>
            <a:r>
              <a:rPr lang="en-US" altLang="zh-CN" b="0" i="0" dirty="0">
                <a:solidFill>
                  <a:srgbClr val="008000"/>
                </a:solidFill>
                <a:latin typeface="+mn-ea"/>
                <a:ea typeface="+mn-ea"/>
              </a:rPr>
              <a:t>j</a:t>
            </a:r>
            <a:r>
              <a:rPr lang="zh-CN" altLang="en-US" b="0" i="0" dirty="0">
                <a:solidFill>
                  <a:srgbClr val="008000"/>
                </a:solidFill>
                <a:latin typeface="+mn-ea"/>
                <a:ea typeface="+mn-ea"/>
              </a:rPr>
              <a:t>的入度</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push</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p>
          <a:p>
            <a:r>
              <a:rPr lang="en-US" altLang="zh-CN"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a:solidFill>
                  <a:srgbClr val="001080"/>
                </a:solidFill>
                <a:latin typeface="+mn-ea"/>
                <a:ea typeface="+mn-ea"/>
              </a:rPr>
              <a:t>count</a:t>
            </a:r>
            <a:r>
              <a:rPr lang="en-US" altLang="zh-CN" b="0" i="0" dirty="0">
                <a:solidFill>
                  <a:srgbClr val="000000"/>
                </a:solidFill>
                <a:latin typeface="+mn-ea"/>
                <a:ea typeface="+mn-ea"/>
              </a:rPr>
              <a:t>&lt;</a:t>
            </a:r>
            <a:r>
              <a:rPr lang="en-US" altLang="zh-CN" b="0" i="0" dirty="0" err="1">
                <a:solidFill>
                  <a:srgbClr val="001080"/>
                </a:solidFill>
                <a:latin typeface="+mn-ea"/>
                <a:ea typeface="+mn-ea"/>
              </a:rPr>
              <a:t>vexnum</a:t>
            </a:r>
            <a:r>
              <a:rPr lang="en-US" altLang="zh-CN" b="0" i="0" dirty="0">
                <a:solidFill>
                  <a:srgbClr val="000000"/>
                </a:solidFill>
                <a:latin typeface="+mn-ea"/>
                <a:ea typeface="+mn-ea"/>
              </a:rPr>
              <a:t>)   </a:t>
            </a:r>
            <a:r>
              <a:rPr lang="en-US" altLang="zh-CN" b="0" i="0" dirty="0">
                <a:solidFill>
                  <a:srgbClr val="AF00DB"/>
                </a:solidFill>
                <a:latin typeface="+mn-ea"/>
                <a:ea typeface="+mn-ea"/>
              </a:rPr>
              <a:t>return</a:t>
            </a:r>
            <a:r>
              <a:rPr lang="en-US" altLang="zh-CN" b="0" i="0" dirty="0">
                <a:solidFill>
                  <a:srgbClr val="000000"/>
                </a:solidFill>
                <a:latin typeface="+mn-ea"/>
                <a:ea typeface="+mn-ea"/>
              </a:rPr>
              <a:t> </a:t>
            </a:r>
            <a:r>
              <a:rPr lang="en-US" altLang="zh-CN" b="0" i="0" dirty="0">
                <a:solidFill>
                  <a:srgbClr val="0000FF"/>
                </a:solidFill>
                <a:latin typeface="+mn-ea"/>
                <a:ea typeface="+mn-ea"/>
              </a:rPr>
              <a:t>false</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AF00DB"/>
                </a:solidFill>
                <a:latin typeface="+mn-ea"/>
                <a:ea typeface="+mn-ea"/>
              </a:rPr>
              <a:t>return</a:t>
            </a:r>
            <a:r>
              <a:rPr lang="en-US" altLang="zh-CN" b="0" i="0" dirty="0">
                <a:solidFill>
                  <a:srgbClr val="000000"/>
                </a:solidFill>
                <a:latin typeface="+mn-ea"/>
                <a:ea typeface="+mn-ea"/>
              </a:rPr>
              <a:t> </a:t>
            </a:r>
            <a:r>
              <a:rPr lang="en-US" altLang="zh-CN" b="0" i="0" dirty="0">
                <a:solidFill>
                  <a:srgbClr val="0000FF"/>
                </a:solidFill>
                <a:latin typeface="+mn-ea"/>
                <a:ea typeface="+mn-ea"/>
              </a:rPr>
              <a:t>true</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p>
          <a:p>
            <a:br>
              <a:rPr lang="en-US" altLang="zh-CN" b="0" dirty="0">
                <a:solidFill>
                  <a:srgbClr val="000000"/>
                </a:solidFill>
                <a:latin typeface="Consolas" panose="020B0609020204030204" pitchFamily="49" charset="0"/>
              </a:rPr>
            </a:br>
            <a:endParaRPr lang="en-US" altLang="zh-CN" b="0" dirty="0">
              <a:solidFill>
                <a:srgbClr val="000000"/>
              </a:solidFill>
              <a:latin typeface="Consolas" panose="020B0609020204030204" pitchFamily="49" charset="0"/>
            </a:endParaRPr>
          </a:p>
        </p:txBody>
      </p:sp>
      <p:sp>
        <p:nvSpPr>
          <p:cNvPr id="3" name="Rectangle 13"/>
          <p:cNvSpPr>
            <a:spLocks noChangeArrowheads="1"/>
          </p:cNvSpPr>
          <p:nvPr/>
        </p:nvSpPr>
        <p:spPr bwMode="auto">
          <a:xfrm>
            <a:off x="615195" y="175084"/>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拓扑排序实现</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拓扑排序时间复杂度分析</a:t>
            </a:r>
          </a:p>
        </p:txBody>
      </p:sp>
      <p:sp>
        <p:nvSpPr>
          <p:cNvPr id="2" name="Text Box 2">
            <a:extLst>
              <a:ext uri="{FF2B5EF4-FFF2-40B4-BE49-F238E27FC236}">
                <a16:creationId xmlns:a16="http://schemas.microsoft.com/office/drawing/2014/main" id="{EDBF483D-99A1-5573-E1F7-81006271CFBF}"/>
              </a:ext>
            </a:extLst>
          </p:cNvPr>
          <p:cNvSpPr txBox="1">
            <a:spLocks noChangeArrowheads="1"/>
          </p:cNvSpPr>
          <p:nvPr/>
        </p:nvSpPr>
        <p:spPr bwMode="auto">
          <a:xfrm>
            <a:off x="323528" y="1340768"/>
            <a:ext cx="7845417" cy="523220"/>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0" i="0" dirty="0">
                <a:latin typeface="+mn-ea"/>
                <a:ea typeface="+mn-ea"/>
              </a:rPr>
              <a:t> </a:t>
            </a:r>
            <a:r>
              <a:rPr lang="zh-CN" altLang="en-US" sz="2800" b="0" i="0" dirty="0">
                <a:latin typeface="+mn-ea"/>
                <a:ea typeface="+mn-ea"/>
              </a:rPr>
              <a:t>邻接矩阵存储：统计入度，列</a:t>
            </a:r>
            <a:r>
              <a:rPr lang="en-US" altLang="zh-CN" sz="2800" b="0" i="0" dirty="0">
                <a:latin typeface="+mn-ea"/>
                <a:ea typeface="+mn-ea"/>
              </a:rPr>
              <a:t>1</a:t>
            </a:r>
            <a:r>
              <a:rPr lang="zh-CN" altLang="en-US" sz="2800" b="0" i="0" dirty="0">
                <a:latin typeface="+mn-ea"/>
                <a:ea typeface="+mn-ea"/>
              </a:rPr>
              <a:t>的个数，</a:t>
            </a:r>
            <a:r>
              <a:rPr lang="en-US" altLang="zh-CN" sz="2800" b="0" i="0" dirty="0">
                <a:latin typeface="+mn-ea"/>
                <a:ea typeface="+mn-ea"/>
              </a:rPr>
              <a:t>O(n</a:t>
            </a:r>
            <a:r>
              <a:rPr lang="en-US" altLang="zh-CN" sz="2800" b="0" i="0" baseline="30000" dirty="0">
                <a:latin typeface="+mn-ea"/>
                <a:ea typeface="+mn-ea"/>
              </a:rPr>
              <a:t>2</a:t>
            </a:r>
            <a:r>
              <a:rPr lang="en-US" altLang="zh-CN" sz="2800" b="0" i="0" dirty="0">
                <a:latin typeface="+mn-ea"/>
                <a:ea typeface="+mn-ea"/>
              </a:rPr>
              <a:t>)</a:t>
            </a:r>
            <a:r>
              <a:rPr lang="zh-CN" altLang="en-US" sz="2800" b="0" i="0" dirty="0">
                <a:latin typeface="+mn-ea"/>
                <a:ea typeface="+mn-ea"/>
              </a:rPr>
              <a:t>。</a:t>
            </a:r>
          </a:p>
        </p:txBody>
      </p:sp>
      <p:sp>
        <p:nvSpPr>
          <p:cNvPr id="3" name="Text Box 2">
            <a:extLst>
              <a:ext uri="{FF2B5EF4-FFF2-40B4-BE49-F238E27FC236}">
                <a16:creationId xmlns:a16="http://schemas.microsoft.com/office/drawing/2014/main" id="{4969780E-FE84-20E5-A86C-CC1FE3B53733}"/>
              </a:ext>
            </a:extLst>
          </p:cNvPr>
          <p:cNvSpPr txBox="1">
            <a:spLocks noChangeArrowheads="1"/>
          </p:cNvSpPr>
          <p:nvPr/>
        </p:nvSpPr>
        <p:spPr bwMode="auto">
          <a:xfrm>
            <a:off x="358283" y="1957978"/>
            <a:ext cx="6827510"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循环栈或队列元素，</a:t>
            </a:r>
            <a:r>
              <a:rPr lang="en-US" altLang="zh-CN" sz="2800" b="0" i="0" dirty="0">
                <a:latin typeface="+mn-ea"/>
                <a:ea typeface="+mn-ea"/>
              </a:rPr>
              <a:t>O(n)</a:t>
            </a:r>
            <a:endParaRPr lang="zh-CN" altLang="en-US" sz="2800" b="0" i="0" dirty="0">
              <a:latin typeface="+mn-ea"/>
              <a:ea typeface="+mn-ea"/>
            </a:endParaRPr>
          </a:p>
        </p:txBody>
      </p:sp>
      <p:sp>
        <p:nvSpPr>
          <p:cNvPr id="4" name="Text Box 2">
            <a:extLst>
              <a:ext uri="{FF2B5EF4-FFF2-40B4-BE49-F238E27FC236}">
                <a16:creationId xmlns:a16="http://schemas.microsoft.com/office/drawing/2014/main" id="{07D6CD75-1D43-CB0A-CE79-40CC48940405}"/>
              </a:ext>
            </a:extLst>
          </p:cNvPr>
          <p:cNvSpPr txBox="1">
            <a:spLocks noChangeArrowheads="1"/>
          </p:cNvSpPr>
          <p:nvPr/>
        </p:nvSpPr>
        <p:spPr bwMode="auto">
          <a:xfrm>
            <a:off x="354237" y="2575188"/>
            <a:ext cx="7366119"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弧头入度减</a:t>
            </a:r>
            <a:r>
              <a:rPr lang="en-US" altLang="zh-CN" sz="2800" b="0" i="0" dirty="0">
                <a:latin typeface="+mn-ea"/>
                <a:ea typeface="+mn-ea"/>
              </a:rPr>
              <a:t>1</a:t>
            </a:r>
            <a:r>
              <a:rPr lang="zh-CN" altLang="en-US" sz="2800" b="0" i="0" dirty="0">
                <a:latin typeface="+mn-ea"/>
                <a:ea typeface="+mn-ea"/>
              </a:rPr>
              <a:t>，访问行，</a:t>
            </a:r>
            <a:r>
              <a:rPr lang="en-US" altLang="zh-CN" sz="2800" b="0" i="0" dirty="0">
                <a:latin typeface="+mn-ea"/>
                <a:ea typeface="+mn-ea"/>
              </a:rPr>
              <a:t>O(n)</a:t>
            </a:r>
            <a:endParaRPr lang="zh-CN" altLang="en-US" sz="2800" b="0" i="0" dirty="0">
              <a:latin typeface="+mn-ea"/>
              <a:ea typeface="+mn-ea"/>
            </a:endParaRPr>
          </a:p>
        </p:txBody>
      </p:sp>
      <p:sp>
        <p:nvSpPr>
          <p:cNvPr id="5" name="Text Box 2">
            <a:extLst>
              <a:ext uri="{FF2B5EF4-FFF2-40B4-BE49-F238E27FC236}">
                <a16:creationId xmlns:a16="http://schemas.microsoft.com/office/drawing/2014/main" id="{4559D373-534E-9752-45A6-0564CBC19660}"/>
              </a:ext>
            </a:extLst>
          </p:cNvPr>
          <p:cNvSpPr txBox="1">
            <a:spLocks noChangeArrowheads="1"/>
          </p:cNvSpPr>
          <p:nvPr/>
        </p:nvSpPr>
        <p:spPr bwMode="auto">
          <a:xfrm>
            <a:off x="354237" y="3192398"/>
            <a:ext cx="5511445"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时间复杂度</a:t>
            </a:r>
            <a:r>
              <a:rPr lang="en-US" altLang="zh-CN" sz="2800" b="0" i="0" dirty="0">
                <a:latin typeface="+mn-ea"/>
                <a:ea typeface="+mn-ea"/>
              </a:rPr>
              <a:t>O(n</a:t>
            </a:r>
            <a:r>
              <a:rPr lang="en-US" altLang="zh-CN" sz="2800" b="0" i="0" baseline="30000" dirty="0">
                <a:latin typeface="+mn-ea"/>
                <a:ea typeface="+mn-ea"/>
              </a:rPr>
              <a:t>2</a:t>
            </a:r>
            <a:r>
              <a:rPr lang="en-US" altLang="zh-CN" sz="2800" b="0" i="0" dirty="0">
                <a:latin typeface="+mn-ea"/>
                <a:ea typeface="+mn-ea"/>
              </a:rPr>
              <a:t>)</a:t>
            </a:r>
            <a:endParaRPr lang="zh-CN" altLang="en-US" sz="2800" b="0" i="0" dirty="0">
              <a:latin typeface="+mn-ea"/>
              <a:ea typeface="+mn-ea"/>
            </a:endParaRPr>
          </a:p>
        </p:txBody>
      </p:sp>
      <p:sp>
        <p:nvSpPr>
          <p:cNvPr id="7" name="Text Box 2">
            <a:extLst>
              <a:ext uri="{FF2B5EF4-FFF2-40B4-BE49-F238E27FC236}">
                <a16:creationId xmlns:a16="http://schemas.microsoft.com/office/drawing/2014/main" id="{2A6EC030-59B7-95BE-C0FC-EC44E03B207E}"/>
              </a:ext>
            </a:extLst>
          </p:cNvPr>
          <p:cNvSpPr txBox="1">
            <a:spLocks noChangeArrowheads="1"/>
          </p:cNvSpPr>
          <p:nvPr/>
        </p:nvSpPr>
        <p:spPr bwMode="auto">
          <a:xfrm>
            <a:off x="319976" y="3746944"/>
            <a:ext cx="8384026" cy="523220"/>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0" i="0" dirty="0">
                <a:latin typeface="+mn-ea"/>
                <a:ea typeface="+mn-ea"/>
              </a:rPr>
              <a:t> </a:t>
            </a:r>
            <a:r>
              <a:rPr lang="zh-CN" altLang="en-US" sz="2800" b="0" i="0" dirty="0">
                <a:latin typeface="+mn-ea"/>
                <a:ea typeface="+mn-ea"/>
              </a:rPr>
              <a:t>邻接表存储：统计入度，遍历所有邻接表，</a:t>
            </a:r>
            <a:r>
              <a:rPr lang="en-US" altLang="zh-CN" sz="2800" b="0" i="0" dirty="0">
                <a:latin typeface="+mn-ea"/>
                <a:ea typeface="+mn-ea"/>
              </a:rPr>
              <a:t>O(e)</a:t>
            </a:r>
            <a:r>
              <a:rPr lang="zh-CN" altLang="en-US" sz="2800" b="0" i="0" dirty="0">
                <a:latin typeface="+mn-ea"/>
                <a:ea typeface="+mn-ea"/>
              </a:rPr>
              <a:t>。</a:t>
            </a:r>
          </a:p>
        </p:txBody>
      </p:sp>
      <p:sp>
        <p:nvSpPr>
          <p:cNvPr id="8" name="Text Box 2">
            <a:extLst>
              <a:ext uri="{FF2B5EF4-FFF2-40B4-BE49-F238E27FC236}">
                <a16:creationId xmlns:a16="http://schemas.microsoft.com/office/drawing/2014/main" id="{D26038C7-54D6-C72F-CB6C-824ADAD050DD}"/>
              </a:ext>
            </a:extLst>
          </p:cNvPr>
          <p:cNvSpPr txBox="1">
            <a:spLocks noChangeArrowheads="1"/>
          </p:cNvSpPr>
          <p:nvPr/>
        </p:nvSpPr>
        <p:spPr bwMode="auto">
          <a:xfrm>
            <a:off x="354731" y="4364154"/>
            <a:ext cx="6468437"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循环栈或队列元素，</a:t>
            </a:r>
            <a:r>
              <a:rPr lang="en-US" altLang="zh-CN" sz="2800" b="0" i="0" dirty="0">
                <a:latin typeface="+mn-ea"/>
                <a:ea typeface="+mn-ea"/>
              </a:rPr>
              <a:t>O(n)</a:t>
            </a:r>
            <a:endParaRPr lang="zh-CN" altLang="en-US" sz="2800" b="0" i="0" dirty="0">
              <a:latin typeface="+mn-ea"/>
              <a:ea typeface="+mn-ea"/>
            </a:endParaRPr>
          </a:p>
        </p:txBody>
      </p:sp>
      <p:sp>
        <p:nvSpPr>
          <p:cNvPr id="9" name="Text Box 2">
            <a:extLst>
              <a:ext uri="{FF2B5EF4-FFF2-40B4-BE49-F238E27FC236}">
                <a16:creationId xmlns:a16="http://schemas.microsoft.com/office/drawing/2014/main" id="{95E591A8-7CB9-34CB-7C22-8E3230D0288E}"/>
              </a:ext>
            </a:extLst>
          </p:cNvPr>
          <p:cNvSpPr txBox="1">
            <a:spLocks noChangeArrowheads="1"/>
          </p:cNvSpPr>
          <p:nvPr/>
        </p:nvSpPr>
        <p:spPr bwMode="auto">
          <a:xfrm>
            <a:off x="350685" y="4981364"/>
            <a:ext cx="6468437"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访问该顶点邻接表，</a:t>
            </a:r>
            <a:r>
              <a:rPr lang="en-US" altLang="zh-CN" sz="2800" b="0" i="0" dirty="0">
                <a:latin typeface="+mn-ea"/>
                <a:ea typeface="+mn-ea"/>
              </a:rPr>
              <a:t>O(e)</a:t>
            </a:r>
            <a:endParaRPr lang="zh-CN" altLang="en-US" sz="2800" b="0" i="0" dirty="0">
              <a:latin typeface="+mn-ea"/>
              <a:ea typeface="+mn-ea"/>
            </a:endParaRPr>
          </a:p>
        </p:txBody>
      </p:sp>
      <p:sp>
        <p:nvSpPr>
          <p:cNvPr id="10" name="Text Box 2">
            <a:extLst>
              <a:ext uri="{FF2B5EF4-FFF2-40B4-BE49-F238E27FC236}">
                <a16:creationId xmlns:a16="http://schemas.microsoft.com/office/drawing/2014/main" id="{80D0BDC3-4AFE-DD68-EDEB-6A292FB1CEBF}"/>
              </a:ext>
            </a:extLst>
          </p:cNvPr>
          <p:cNvSpPr txBox="1">
            <a:spLocks noChangeArrowheads="1"/>
          </p:cNvSpPr>
          <p:nvPr/>
        </p:nvSpPr>
        <p:spPr bwMode="auto">
          <a:xfrm>
            <a:off x="350685" y="5598574"/>
            <a:ext cx="5391219"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时间复杂度</a:t>
            </a:r>
            <a:r>
              <a:rPr lang="en-US" altLang="zh-CN" sz="2800" b="0" i="0" dirty="0">
                <a:latin typeface="+mn-ea"/>
                <a:ea typeface="+mn-ea"/>
              </a:rPr>
              <a:t>O(</a:t>
            </a:r>
            <a:r>
              <a:rPr lang="en-US" altLang="zh-CN" sz="2800" b="0" i="0" dirty="0" err="1">
                <a:latin typeface="+mn-ea"/>
                <a:ea typeface="+mn-ea"/>
              </a:rPr>
              <a:t>n+e</a:t>
            </a:r>
            <a:r>
              <a:rPr lang="en-US" altLang="zh-CN" sz="2800" b="0" i="0" dirty="0">
                <a:latin typeface="+mn-ea"/>
                <a:ea typeface="+mn-ea"/>
              </a:rPr>
              <a:t>)</a:t>
            </a:r>
            <a:endParaRPr lang="zh-CN" altLang="en-US" sz="2800" b="0" i="0" dirty="0">
              <a:latin typeface="+mn-ea"/>
              <a:ea typeface="+mn-ea"/>
            </a:endParaRPr>
          </a:p>
        </p:txBody>
      </p:sp>
    </p:spTree>
    <p:extLst>
      <p:ext uri="{BB962C8B-B14F-4D97-AF65-F5344CB8AC3E}">
        <p14:creationId xmlns:p14="http://schemas.microsoft.com/office/powerpoint/2010/main" val="383918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42910" y="1285860"/>
            <a:ext cx="8610600" cy="4893647"/>
          </a:xfrm>
          <a:prstGeom prst="rect">
            <a:avLst/>
          </a:prstGeom>
          <a:noFill/>
          <a:ln w="9525">
            <a:noFill/>
            <a:miter lim="800000"/>
            <a:headEnd/>
            <a:tailEnd/>
          </a:ln>
        </p:spPr>
        <p:txBody>
          <a:bodyPr>
            <a:spAutoFit/>
          </a:bodyPr>
          <a:lstStyle/>
          <a:p>
            <a:pPr marL="457200" indent="-457200" eaLnBrk="1" hangingPunct="1">
              <a:buFont typeface="Arial" pitchFamily="34" charset="0"/>
              <a:buNone/>
            </a:pPr>
            <a:r>
              <a:rPr lang="zh-CN" altLang="en-US" sz="2400" b="0" i="0" dirty="0">
                <a:solidFill>
                  <a:srgbClr val="FF00FF"/>
                </a:solidFill>
                <a:latin typeface="+mn-ea"/>
                <a:ea typeface="+mn-ea"/>
              </a:rPr>
              <a:t>迪杰斯特拉</a:t>
            </a:r>
            <a:r>
              <a:rPr lang="zh-CN" altLang="en-US" sz="2400" b="0" i="0" dirty="0">
                <a:solidFill>
                  <a:srgbClr val="0000FF"/>
                </a:solidFill>
                <a:latin typeface="+mn-ea"/>
                <a:ea typeface="+mn-ea"/>
              </a:rPr>
              <a:t>算法的思想是：</a:t>
            </a:r>
            <a:r>
              <a:rPr lang="zh-CN" altLang="en-US" sz="2400" b="0" i="0" dirty="0">
                <a:solidFill>
                  <a:srgbClr val="FF00FF"/>
                </a:solidFill>
                <a:latin typeface="+mn-ea"/>
                <a:ea typeface="+mn-ea"/>
              </a:rPr>
              <a:t>按路径长度递增的顺序逐步产生最</a:t>
            </a:r>
          </a:p>
          <a:p>
            <a:pPr marL="457200" indent="-457200" eaLnBrk="1" hangingPunct="1">
              <a:buFont typeface="Arial" pitchFamily="34" charset="0"/>
              <a:buNone/>
            </a:pPr>
            <a:r>
              <a:rPr lang="zh-CN" altLang="en-US" sz="2400" b="0" i="0" dirty="0">
                <a:solidFill>
                  <a:srgbClr val="FF00FF"/>
                </a:solidFill>
                <a:latin typeface="+mn-ea"/>
                <a:ea typeface="+mn-ea"/>
              </a:rPr>
              <a:t>短路径，</a:t>
            </a:r>
          </a:p>
          <a:p>
            <a:pPr marL="457200" indent="-457200" eaLnBrk="1" hangingPunct="1">
              <a:buFont typeface="Wingdings" pitchFamily="2" charset="2"/>
              <a:buAutoNum type="arabicPeriod"/>
            </a:pPr>
            <a:r>
              <a:rPr lang="zh-CN" altLang="en-US" sz="2400" b="0" i="0" dirty="0">
                <a:solidFill>
                  <a:srgbClr val="080808"/>
                </a:solidFill>
                <a:latin typeface="+mn-ea"/>
                <a:ea typeface="+mn-ea"/>
              </a:rPr>
              <a:t>设置两个顶点的集合U和</a:t>
            </a:r>
            <a:r>
              <a:rPr lang="en-US" altLang="zh-CN" sz="2400" b="0" i="0" dirty="0">
                <a:solidFill>
                  <a:srgbClr val="080808"/>
                </a:solidFill>
                <a:latin typeface="+mn-ea"/>
                <a:ea typeface="+mn-ea"/>
              </a:rPr>
              <a:t>T，</a:t>
            </a:r>
            <a:r>
              <a:rPr lang="zh-CN" altLang="en-US" sz="2400" b="0" i="0" dirty="0">
                <a:solidFill>
                  <a:srgbClr val="0000FF"/>
                </a:solidFill>
                <a:latin typeface="+mn-ea"/>
                <a:ea typeface="+mn-ea"/>
              </a:rPr>
              <a:t>集合U</a:t>
            </a:r>
            <a:r>
              <a:rPr lang="zh-CN" altLang="en-US" sz="2400" b="0" i="0" dirty="0">
                <a:solidFill>
                  <a:srgbClr val="080808"/>
                </a:solidFill>
                <a:latin typeface="+mn-ea"/>
                <a:ea typeface="+mn-ea"/>
              </a:rPr>
              <a:t>中存放已找到最短路径的顶点，</a:t>
            </a:r>
            <a:r>
              <a:rPr lang="zh-CN" altLang="en-US" sz="2400" b="0" i="0" dirty="0">
                <a:solidFill>
                  <a:srgbClr val="0000FF"/>
                </a:solidFill>
                <a:latin typeface="+mn-ea"/>
                <a:ea typeface="+mn-ea"/>
              </a:rPr>
              <a:t>集合</a:t>
            </a:r>
            <a:r>
              <a:rPr lang="en-US" altLang="zh-CN" sz="2400" b="0" i="0" dirty="0">
                <a:solidFill>
                  <a:srgbClr val="0000FF"/>
                </a:solidFill>
                <a:latin typeface="+mn-ea"/>
                <a:ea typeface="+mn-ea"/>
              </a:rPr>
              <a:t>T=V-U</a:t>
            </a:r>
            <a:r>
              <a:rPr lang="zh-CN" altLang="en-US" sz="2400" b="0" i="0" dirty="0">
                <a:solidFill>
                  <a:srgbClr val="080808"/>
                </a:solidFill>
                <a:latin typeface="+mn-ea"/>
                <a:ea typeface="+mn-ea"/>
              </a:rPr>
              <a:t>中存放当前还未找到最短路径的顶点。</a:t>
            </a:r>
          </a:p>
          <a:p>
            <a:pPr marL="457200" indent="-457200" eaLnBrk="1" hangingPunct="1">
              <a:buFont typeface="Wingdings" pitchFamily="2" charset="2"/>
              <a:buAutoNum type="arabicPeriod"/>
            </a:pPr>
            <a:r>
              <a:rPr lang="zh-CN" altLang="en-US" sz="2400" b="0" i="0" dirty="0">
                <a:solidFill>
                  <a:srgbClr val="080808"/>
                </a:solidFill>
                <a:latin typeface="+mn-ea"/>
                <a:ea typeface="+mn-ea"/>
              </a:rPr>
              <a:t>初始状态时，集合U中只包含源点，设为</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baseline="-30000" dirty="0">
                <a:solidFill>
                  <a:srgbClr val="080808"/>
                </a:solidFill>
                <a:latin typeface="+mn-ea"/>
                <a:ea typeface="+mn-ea"/>
              </a:rPr>
              <a:t>；</a:t>
            </a:r>
            <a:endParaRPr lang="en-US" altLang="zh-CN" sz="2400" b="0" i="0" dirty="0">
              <a:solidFill>
                <a:srgbClr val="080808"/>
              </a:solidFill>
              <a:latin typeface="+mn-ea"/>
              <a:ea typeface="+mn-ea"/>
            </a:endParaRPr>
          </a:p>
          <a:p>
            <a:pPr marL="457200" indent="-457200" eaLnBrk="1" hangingPunct="1">
              <a:buFont typeface="Wingdings" pitchFamily="2" charset="2"/>
              <a:buAutoNum type="arabicPeriod"/>
            </a:pPr>
            <a:r>
              <a:rPr lang="zh-CN" altLang="en-US" sz="2400" b="0" i="0" dirty="0">
                <a:solidFill>
                  <a:srgbClr val="080808"/>
                </a:solidFill>
                <a:latin typeface="+mn-ea"/>
                <a:ea typeface="+mn-ea"/>
              </a:rPr>
              <a:t>然后从集合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中选择到源点</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dirty="0">
                <a:solidFill>
                  <a:srgbClr val="080808"/>
                </a:solidFill>
                <a:latin typeface="+mn-ea"/>
                <a:ea typeface="+mn-ea"/>
              </a:rPr>
              <a:t>路径长度最短的顶点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加入到集合U中；</a:t>
            </a:r>
          </a:p>
          <a:p>
            <a:pPr marL="457200" indent="-457200" eaLnBrk="1" hangingPunct="1">
              <a:buFont typeface="Wingdings" pitchFamily="2" charset="2"/>
              <a:buAutoNum type="arabicPeriod"/>
            </a:pPr>
            <a:r>
              <a:rPr lang="zh-CN" altLang="en-US" sz="2400" b="0" i="0" dirty="0">
                <a:solidFill>
                  <a:srgbClr val="080808"/>
                </a:solidFill>
                <a:latin typeface="+mn-ea"/>
                <a:ea typeface="+mn-ea"/>
              </a:rPr>
              <a:t>集合U中每加入一个新的顶点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都要修改源点</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dirty="0">
                <a:solidFill>
                  <a:srgbClr val="080808"/>
                </a:solidFill>
                <a:latin typeface="+mn-ea"/>
                <a:ea typeface="+mn-ea"/>
              </a:rPr>
              <a:t>到集合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中剩余顶点的当前最短路径长度值，集合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中各顶点的新的当前最短路径长度值，为原来的当前最短路径长度值与从源点过顶点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到达该顶点的路径长度中的较小者。</a:t>
            </a:r>
          </a:p>
          <a:p>
            <a:pPr marL="457200" indent="-457200" eaLnBrk="1" hangingPunct="1">
              <a:buFont typeface="Wingdings" pitchFamily="2" charset="2"/>
              <a:buAutoNum type="arabicPeriod"/>
            </a:pPr>
            <a:r>
              <a:rPr lang="zh-CN" altLang="en-US" sz="2400" b="0" i="0" dirty="0">
                <a:solidFill>
                  <a:srgbClr val="080808"/>
                </a:solidFill>
                <a:latin typeface="+mn-ea"/>
                <a:ea typeface="+mn-ea"/>
              </a:rPr>
              <a:t>转到</a:t>
            </a:r>
            <a:r>
              <a:rPr lang="en-US" altLang="zh-CN" sz="2400" b="0" i="0" dirty="0">
                <a:solidFill>
                  <a:srgbClr val="080808"/>
                </a:solidFill>
                <a:latin typeface="+mn-ea"/>
                <a:ea typeface="+mn-ea"/>
              </a:rPr>
              <a:t>3</a:t>
            </a:r>
            <a:r>
              <a:rPr lang="zh-CN" altLang="en-US" sz="2400" b="0" i="0" dirty="0">
                <a:solidFill>
                  <a:srgbClr val="080808"/>
                </a:solidFill>
                <a:latin typeface="+mn-ea"/>
                <a:ea typeface="+mn-ea"/>
              </a:rPr>
              <a:t>，此过程不断重复，直到集合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中的顶点全部加入到集合U中为止。 </a:t>
            </a:r>
          </a:p>
        </p:txBody>
      </p:sp>
      <p:sp>
        <p:nvSpPr>
          <p:cNvPr id="10243" name="Rectangle 3"/>
          <p:cNvSpPr>
            <a:spLocks noChangeArrowheads="1"/>
          </p:cNvSpPr>
          <p:nvPr/>
        </p:nvSpPr>
        <p:spPr bwMode="auto">
          <a:xfrm>
            <a:off x="1214414" y="214290"/>
            <a:ext cx="7286676"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a:t>
            </a:r>
            <a:r>
              <a:rPr lang="en-US" altLang="zh-CN" sz="4400" i="0" dirty="0" err="1">
                <a:solidFill>
                  <a:schemeClr val="tx2"/>
                </a:solidFill>
                <a:latin typeface="Tahoma" panose="020B0604030504040204" pitchFamily="34" charset="0"/>
                <a:ea typeface="隶书" pitchFamily="49" charset="-122"/>
              </a:rPr>
              <a:t>Dijkstra</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pPr>
            <a:r>
              <a:rPr lang="zh-CN" altLang="en-US" sz="4400" i="0" dirty="0">
                <a:solidFill>
                  <a:schemeClr val="tx2"/>
                </a:solidFill>
                <a:latin typeface="Tahoma" panose="020B0604030504040204" pitchFamily="34" charset="0"/>
                <a:ea typeface="隶书" pitchFamily="49" charset="-122"/>
                <a:sym typeface="Arial" pitchFamily="34" charset="0"/>
              </a:rPr>
              <a:t>拓扑排序练习</a:t>
            </a:r>
          </a:p>
        </p:txBody>
      </p:sp>
      <p:sp>
        <p:nvSpPr>
          <p:cNvPr id="50180" name="Rectangle 4"/>
          <p:cNvSpPr>
            <a:spLocks noGrp="1" noChangeArrowheads="1"/>
          </p:cNvSpPr>
          <p:nvPr/>
        </p:nvSpPr>
        <p:spPr bwMode="auto">
          <a:xfrm>
            <a:off x="500034" y="1276344"/>
            <a:ext cx="8207375" cy="494739"/>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某AOV网的邻接表存储结构如下，写出拓扑排序序列。</a:t>
            </a:r>
            <a:endParaRPr lang="zh-CN" altLang="en-US" sz="2800" b="0" i="0" dirty="0">
              <a:latin typeface="黑体" pitchFamily="49" charset="-122"/>
              <a:ea typeface="黑体" pitchFamily="49" charset="-122"/>
              <a:sym typeface="Arial" pitchFamily="34" charset="0"/>
            </a:endParaRPr>
          </a:p>
        </p:txBody>
      </p:sp>
      <p:sp>
        <p:nvSpPr>
          <p:cNvPr id="117765" name="Rectangle 5" descr="白色大理石"/>
          <p:cNvSpPr>
            <a:spLocks noChangeArrowheads="1"/>
          </p:cNvSpPr>
          <p:nvPr/>
        </p:nvSpPr>
        <p:spPr bwMode="auto">
          <a:xfrm>
            <a:off x="1156643" y="1916832"/>
            <a:ext cx="6858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endParaRPr lang="zh-CN" altLang="en-US" sz="2800" b="0" i="0">
              <a:latin typeface="+mn-ea"/>
              <a:ea typeface="+mn-ea"/>
            </a:endParaRPr>
          </a:p>
        </p:txBody>
      </p:sp>
      <p:sp>
        <p:nvSpPr>
          <p:cNvPr id="117766" name="Rectangle 6" descr="白色大理石"/>
          <p:cNvSpPr>
            <a:spLocks noChangeArrowheads="1"/>
          </p:cNvSpPr>
          <p:nvPr/>
        </p:nvSpPr>
        <p:spPr bwMode="auto">
          <a:xfrm>
            <a:off x="1994843" y="1916832"/>
            <a:ext cx="13716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0" i="0">
                <a:latin typeface="+mn-ea"/>
                <a:ea typeface="+mn-ea"/>
              </a:rPr>
              <a:t> </a:t>
            </a:r>
            <a:r>
              <a:rPr lang="en-US" altLang="zh-CN" sz="2800" b="0" i="0">
                <a:latin typeface="+mn-ea"/>
                <a:ea typeface="+mn-ea"/>
              </a:rPr>
              <a:t>C0</a:t>
            </a:r>
          </a:p>
          <a:p>
            <a:pPr eaLnBrk="1" hangingPunct="1">
              <a:lnSpc>
                <a:spcPct val="120000"/>
              </a:lnSpc>
              <a:buClrTx/>
              <a:buSzTx/>
              <a:buFont typeface="Arial" charset="0"/>
              <a:buNone/>
              <a:defRPr/>
            </a:pPr>
            <a:r>
              <a:rPr lang="en-US" altLang="zh-CN" sz="2800" b="0" i="0">
                <a:latin typeface="+mn-ea"/>
                <a:ea typeface="+mn-ea"/>
              </a:rPr>
              <a:t> C1</a:t>
            </a:r>
          </a:p>
          <a:p>
            <a:pPr eaLnBrk="1" hangingPunct="1">
              <a:lnSpc>
                <a:spcPct val="120000"/>
              </a:lnSpc>
              <a:buClrTx/>
              <a:buSzTx/>
              <a:buFont typeface="Arial" charset="0"/>
              <a:buNone/>
              <a:defRPr/>
            </a:pPr>
            <a:r>
              <a:rPr lang="en-US" altLang="zh-CN" sz="2800" b="0" i="0">
                <a:latin typeface="+mn-ea"/>
                <a:ea typeface="+mn-ea"/>
              </a:rPr>
              <a:t> C2</a:t>
            </a:r>
          </a:p>
          <a:p>
            <a:pPr eaLnBrk="1" hangingPunct="1">
              <a:lnSpc>
                <a:spcPct val="120000"/>
              </a:lnSpc>
              <a:buClrTx/>
              <a:buSzTx/>
              <a:buFont typeface="Arial" charset="0"/>
              <a:buNone/>
              <a:defRPr/>
            </a:pPr>
            <a:r>
              <a:rPr lang="en-US" altLang="zh-CN" sz="2800" b="0" i="0">
                <a:latin typeface="+mn-ea"/>
                <a:ea typeface="+mn-ea"/>
              </a:rPr>
              <a:t> C3    ^</a:t>
            </a:r>
          </a:p>
          <a:p>
            <a:pPr eaLnBrk="1" hangingPunct="1">
              <a:lnSpc>
                <a:spcPct val="120000"/>
              </a:lnSpc>
              <a:buClrTx/>
              <a:buSzTx/>
              <a:buFont typeface="Arial" charset="0"/>
              <a:buNone/>
              <a:defRPr/>
            </a:pPr>
            <a:r>
              <a:rPr lang="en-US" altLang="zh-CN" sz="2800" b="0" i="0">
                <a:latin typeface="+mn-ea"/>
                <a:ea typeface="+mn-ea"/>
              </a:rPr>
              <a:t> C4</a:t>
            </a:r>
          </a:p>
          <a:p>
            <a:pPr eaLnBrk="1" hangingPunct="1">
              <a:lnSpc>
                <a:spcPct val="120000"/>
              </a:lnSpc>
              <a:buClrTx/>
              <a:buSzTx/>
              <a:buFont typeface="Arial" charset="0"/>
              <a:buNone/>
              <a:defRPr/>
            </a:pPr>
            <a:r>
              <a:rPr lang="en-US" altLang="zh-CN" sz="2800" b="0" i="0">
                <a:latin typeface="+mn-ea"/>
                <a:ea typeface="+mn-ea"/>
              </a:rPr>
              <a:t> C5   ^</a:t>
            </a:r>
          </a:p>
        </p:txBody>
      </p:sp>
      <p:sp>
        <p:nvSpPr>
          <p:cNvPr id="50183" name="Text Box 7"/>
          <p:cNvSpPr txBox="1">
            <a:spLocks noChangeArrowheads="1"/>
          </p:cNvSpPr>
          <p:nvPr/>
        </p:nvSpPr>
        <p:spPr bwMode="auto">
          <a:xfrm>
            <a:off x="683568" y="193588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2</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4</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5</a:t>
            </a:r>
            <a:endParaRPr lang="en-US" altLang="zh-CN" sz="2800" b="0" i="0">
              <a:latin typeface="+mn-ea"/>
              <a:ea typeface="+mn-ea"/>
            </a:endParaRPr>
          </a:p>
        </p:txBody>
      </p:sp>
      <p:sp>
        <p:nvSpPr>
          <p:cNvPr id="50184" name="Text Box 8"/>
          <p:cNvSpPr txBox="1">
            <a:spLocks noChangeArrowheads="1"/>
          </p:cNvSpPr>
          <p:nvPr/>
        </p:nvSpPr>
        <p:spPr bwMode="auto">
          <a:xfrm>
            <a:off x="1328093" y="191683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p:txBody>
      </p:sp>
      <p:sp>
        <p:nvSpPr>
          <p:cNvPr id="50185" name="Line 9"/>
          <p:cNvSpPr>
            <a:spLocks noChangeShapeType="1"/>
          </p:cNvSpPr>
          <p:nvPr/>
        </p:nvSpPr>
        <p:spPr bwMode="auto">
          <a:xfrm>
            <a:off x="1156643" y="25264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6" name="Line 10"/>
          <p:cNvSpPr>
            <a:spLocks noChangeShapeType="1"/>
          </p:cNvSpPr>
          <p:nvPr/>
        </p:nvSpPr>
        <p:spPr bwMode="auto">
          <a:xfrm>
            <a:off x="1156643" y="31360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7" name="Line 11"/>
          <p:cNvSpPr>
            <a:spLocks noChangeShapeType="1"/>
          </p:cNvSpPr>
          <p:nvPr/>
        </p:nvSpPr>
        <p:spPr bwMode="auto">
          <a:xfrm>
            <a:off x="1156643" y="37456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8" name="Line 12"/>
          <p:cNvSpPr>
            <a:spLocks noChangeShapeType="1"/>
          </p:cNvSpPr>
          <p:nvPr/>
        </p:nvSpPr>
        <p:spPr bwMode="auto">
          <a:xfrm>
            <a:off x="1156643" y="43552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9" name="Line 13"/>
          <p:cNvSpPr>
            <a:spLocks noChangeShapeType="1"/>
          </p:cNvSpPr>
          <p:nvPr/>
        </p:nvSpPr>
        <p:spPr bwMode="auto">
          <a:xfrm>
            <a:off x="1156643" y="49648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0" name="Line 14"/>
          <p:cNvSpPr>
            <a:spLocks noChangeShapeType="1"/>
          </p:cNvSpPr>
          <p:nvPr/>
        </p:nvSpPr>
        <p:spPr bwMode="auto">
          <a:xfrm>
            <a:off x="1994843" y="25264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1" name="Line 15"/>
          <p:cNvSpPr>
            <a:spLocks noChangeShapeType="1"/>
          </p:cNvSpPr>
          <p:nvPr/>
        </p:nvSpPr>
        <p:spPr bwMode="auto">
          <a:xfrm>
            <a:off x="1994843" y="31360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2" name="Line 16"/>
          <p:cNvSpPr>
            <a:spLocks noChangeShapeType="1"/>
          </p:cNvSpPr>
          <p:nvPr/>
        </p:nvSpPr>
        <p:spPr bwMode="auto">
          <a:xfrm>
            <a:off x="1994843" y="37456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3" name="Line 17"/>
          <p:cNvSpPr>
            <a:spLocks noChangeShapeType="1"/>
          </p:cNvSpPr>
          <p:nvPr/>
        </p:nvSpPr>
        <p:spPr bwMode="auto">
          <a:xfrm>
            <a:off x="1994843" y="43552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4" name="Line 18"/>
          <p:cNvSpPr>
            <a:spLocks noChangeShapeType="1"/>
          </p:cNvSpPr>
          <p:nvPr/>
        </p:nvSpPr>
        <p:spPr bwMode="auto">
          <a:xfrm>
            <a:off x="1994843" y="49648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5" name="Line 19"/>
          <p:cNvSpPr>
            <a:spLocks noChangeShapeType="1"/>
          </p:cNvSpPr>
          <p:nvPr/>
        </p:nvSpPr>
        <p:spPr bwMode="auto">
          <a:xfrm>
            <a:off x="2833043" y="1916832"/>
            <a:ext cx="0" cy="365760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117780" name="Rectangle 20" descr="羊皮纸"/>
          <p:cNvSpPr>
            <a:spLocks noChangeArrowheads="1"/>
          </p:cNvSpPr>
          <p:nvPr/>
        </p:nvSpPr>
        <p:spPr bwMode="auto">
          <a:xfrm>
            <a:off x="39760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197" name="Line 21"/>
          <p:cNvSpPr>
            <a:spLocks noChangeShapeType="1"/>
          </p:cNvSpPr>
          <p:nvPr/>
        </p:nvSpPr>
        <p:spPr bwMode="auto">
          <a:xfrm>
            <a:off x="46618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198" name="Line 22"/>
          <p:cNvSpPr>
            <a:spLocks noChangeShapeType="1"/>
          </p:cNvSpPr>
          <p:nvPr/>
        </p:nvSpPr>
        <p:spPr bwMode="auto">
          <a:xfrm>
            <a:off x="31378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199" name="Line 23"/>
          <p:cNvSpPr>
            <a:spLocks noChangeShapeType="1"/>
          </p:cNvSpPr>
          <p:nvPr/>
        </p:nvSpPr>
        <p:spPr bwMode="auto">
          <a:xfrm>
            <a:off x="48904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4" name="Rectangle 24" descr="羊皮纸"/>
          <p:cNvSpPr>
            <a:spLocks noChangeArrowheads="1"/>
          </p:cNvSpPr>
          <p:nvPr/>
        </p:nvSpPr>
        <p:spPr bwMode="auto">
          <a:xfrm>
            <a:off x="57286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3    ^</a:t>
            </a:r>
            <a:endParaRPr lang="en-US" altLang="zh-CN" sz="2800" b="0" i="0">
              <a:latin typeface="+mn-ea"/>
              <a:ea typeface="+mn-ea"/>
            </a:endParaRPr>
          </a:p>
        </p:txBody>
      </p:sp>
      <p:sp>
        <p:nvSpPr>
          <p:cNvPr id="50201" name="Line 25"/>
          <p:cNvSpPr>
            <a:spLocks noChangeShapeType="1"/>
          </p:cNvSpPr>
          <p:nvPr/>
        </p:nvSpPr>
        <p:spPr bwMode="auto">
          <a:xfrm>
            <a:off x="64144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2" name="Line 26"/>
          <p:cNvSpPr>
            <a:spLocks noChangeShapeType="1"/>
          </p:cNvSpPr>
          <p:nvPr/>
        </p:nvSpPr>
        <p:spPr bwMode="auto">
          <a:xfrm>
            <a:off x="3137843" y="28312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7" name="Rectangle 27" descr="羊皮纸"/>
          <p:cNvSpPr>
            <a:spLocks noChangeArrowheads="1"/>
          </p:cNvSpPr>
          <p:nvPr/>
        </p:nvSpPr>
        <p:spPr bwMode="auto">
          <a:xfrm>
            <a:off x="3953818" y="26153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4" name="Line 28"/>
          <p:cNvSpPr>
            <a:spLocks noChangeShapeType="1"/>
          </p:cNvSpPr>
          <p:nvPr/>
        </p:nvSpPr>
        <p:spPr bwMode="auto">
          <a:xfrm>
            <a:off x="4661843" y="26026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5" name="Line 29"/>
          <p:cNvSpPr>
            <a:spLocks noChangeShapeType="1"/>
          </p:cNvSpPr>
          <p:nvPr/>
        </p:nvSpPr>
        <p:spPr bwMode="auto">
          <a:xfrm>
            <a:off x="3137843" y="34408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206" name="Line 30"/>
          <p:cNvSpPr>
            <a:spLocks noChangeShapeType="1"/>
          </p:cNvSpPr>
          <p:nvPr/>
        </p:nvSpPr>
        <p:spPr bwMode="auto">
          <a:xfrm>
            <a:off x="31378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1" name="Rectangle 31" descr="羊皮纸"/>
          <p:cNvSpPr>
            <a:spLocks noChangeArrowheads="1"/>
          </p:cNvSpPr>
          <p:nvPr/>
        </p:nvSpPr>
        <p:spPr bwMode="auto">
          <a:xfrm>
            <a:off x="3976043" y="32122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117792" name="Rectangle 32" descr="羊皮纸"/>
          <p:cNvSpPr>
            <a:spLocks noChangeArrowheads="1"/>
          </p:cNvSpPr>
          <p:nvPr/>
        </p:nvSpPr>
        <p:spPr bwMode="auto">
          <a:xfrm>
            <a:off x="5754043" y="3190007"/>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9" name="Line 33"/>
          <p:cNvSpPr>
            <a:spLocks noChangeShapeType="1"/>
          </p:cNvSpPr>
          <p:nvPr/>
        </p:nvSpPr>
        <p:spPr bwMode="auto">
          <a:xfrm>
            <a:off x="46618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0" name="Line 34"/>
          <p:cNvSpPr>
            <a:spLocks noChangeShapeType="1"/>
          </p:cNvSpPr>
          <p:nvPr/>
        </p:nvSpPr>
        <p:spPr bwMode="auto">
          <a:xfrm>
            <a:off x="64144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117795" name="Line 35"/>
          <p:cNvSpPr>
            <a:spLocks noChangeShapeType="1"/>
          </p:cNvSpPr>
          <p:nvPr/>
        </p:nvSpPr>
        <p:spPr bwMode="auto">
          <a:xfrm>
            <a:off x="4890443" y="3440832"/>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sz="2800" b="0" i="0">
              <a:latin typeface="+mn-ea"/>
              <a:ea typeface="+mn-ea"/>
            </a:endParaRPr>
          </a:p>
        </p:txBody>
      </p:sp>
      <p:sp>
        <p:nvSpPr>
          <p:cNvPr id="117796" name="Rectangle 36" descr="羊皮纸"/>
          <p:cNvSpPr>
            <a:spLocks noChangeArrowheads="1"/>
          </p:cNvSpPr>
          <p:nvPr/>
        </p:nvSpPr>
        <p:spPr bwMode="auto">
          <a:xfrm>
            <a:off x="39760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0</a:t>
            </a:r>
            <a:endParaRPr lang="en-US" altLang="zh-CN" sz="2800" b="0" i="0">
              <a:latin typeface="+mn-ea"/>
              <a:ea typeface="+mn-ea"/>
            </a:endParaRPr>
          </a:p>
        </p:txBody>
      </p:sp>
      <p:sp>
        <p:nvSpPr>
          <p:cNvPr id="50213" name="Line 37"/>
          <p:cNvSpPr>
            <a:spLocks noChangeShapeType="1"/>
          </p:cNvSpPr>
          <p:nvPr/>
        </p:nvSpPr>
        <p:spPr bwMode="auto">
          <a:xfrm>
            <a:off x="46618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4" name="Line 38"/>
          <p:cNvSpPr>
            <a:spLocks noChangeShapeType="1"/>
          </p:cNvSpPr>
          <p:nvPr/>
        </p:nvSpPr>
        <p:spPr bwMode="auto">
          <a:xfrm>
            <a:off x="48904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9" name="Rectangle 39" descr="羊皮纸"/>
          <p:cNvSpPr>
            <a:spLocks noChangeArrowheads="1"/>
          </p:cNvSpPr>
          <p:nvPr/>
        </p:nvSpPr>
        <p:spPr bwMode="auto">
          <a:xfrm>
            <a:off x="57286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216" name="Line 40"/>
          <p:cNvSpPr>
            <a:spLocks noChangeShapeType="1"/>
          </p:cNvSpPr>
          <p:nvPr/>
        </p:nvSpPr>
        <p:spPr bwMode="auto">
          <a:xfrm>
            <a:off x="64144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7" name="Line 41"/>
          <p:cNvSpPr>
            <a:spLocks noChangeShapeType="1"/>
          </p:cNvSpPr>
          <p:nvPr/>
        </p:nvSpPr>
        <p:spPr bwMode="auto">
          <a:xfrm>
            <a:off x="66430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802" name="Rectangle 42" descr="羊皮纸"/>
          <p:cNvSpPr>
            <a:spLocks noChangeArrowheads="1"/>
          </p:cNvSpPr>
          <p:nvPr/>
        </p:nvSpPr>
        <p:spPr bwMode="auto">
          <a:xfrm>
            <a:off x="74812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19" name="Line 43"/>
          <p:cNvSpPr>
            <a:spLocks noChangeShapeType="1"/>
          </p:cNvSpPr>
          <p:nvPr/>
        </p:nvSpPr>
        <p:spPr bwMode="auto">
          <a:xfrm>
            <a:off x="81670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20" name="Text Box 44"/>
          <p:cNvSpPr txBox="1">
            <a:spLocks noChangeArrowheads="1"/>
          </p:cNvSpPr>
          <p:nvPr/>
        </p:nvSpPr>
        <p:spPr bwMode="auto">
          <a:xfrm>
            <a:off x="876397" y="5632156"/>
            <a:ext cx="1296987" cy="46166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400" b="0" i="0" dirty="0">
                <a:latin typeface="+mn-ea"/>
                <a:ea typeface="+mn-ea"/>
              </a:rPr>
              <a:t>Indgree</a:t>
            </a:r>
          </a:p>
        </p:txBody>
      </p:sp>
      <p:sp>
        <p:nvSpPr>
          <p:cNvPr id="2" name="Text Box 17">
            <a:extLst>
              <a:ext uri="{FF2B5EF4-FFF2-40B4-BE49-F238E27FC236}">
                <a16:creationId xmlns:a16="http://schemas.microsoft.com/office/drawing/2014/main" id="{CB023FB3-01E8-188C-8D24-036A0F868E15}"/>
              </a:ext>
            </a:extLst>
          </p:cNvPr>
          <p:cNvSpPr txBox="1">
            <a:spLocks noChangeArrowheads="1"/>
          </p:cNvSpPr>
          <p:nvPr/>
        </p:nvSpPr>
        <p:spPr bwMode="auto">
          <a:xfrm>
            <a:off x="3491644" y="5021887"/>
            <a:ext cx="1512403"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400" b="0" i="0" dirty="0">
                <a:latin typeface="黑体" pitchFamily="49" charset="-122"/>
                <a:ea typeface="黑体" pitchFamily="49" charset="-122"/>
              </a:rPr>
              <a:t>拓扑排序：</a:t>
            </a:r>
          </a:p>
        </p:txBody>
      </p:sp>
      <p:sp>
        <p:nvSpPr>
          <p:cNvPr id="3" name="Text Box 17">
            <a:extLst>
              <a:ext uri="{FF2B5EF4-FFF2-40B4-BE49-F238E27FC236}">
                <a16:creationId xmlns:a16="http://schemas.microsoft.com/office/drawing/2014/main" id="{8524985A-8526-C2A6-EEAB-3FBAF4295F41}"/>
              </a:ext>
            </a:extLst>
          </p:cNvPr>
          <p:cNvSpPr txBox="1">
            <a:spLocks noChangeArrowheads="1"/>
          </p:cNvSpPr>
          <p:nvPr/>
        </p:nvSpPr>
        <p:spPr bwMode="auto">
          <a:xfrm>
            <a:off x="3486542" y="5505825"/>
            <a:ext cx="1175302"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400" b="0" i="0" dirty="0">
                <a:solidFill>
                  <a:srgbClr val="FF0000"/>
                </a:solidFill>
                <a:latin typeface="黑体" pitchFamily="49" charset="-122"/>
                <a:ea typeface="黑体" pitchFamily="49" charset="-122"/>
              </a:rPr>
              <a:t>队列：</a:t>
            </a:r>
          </a:p>
        </p:txBody>
      </p:sp>
      <p:sp>
        <p:nvSpPr>
          <p:cNvPr id="4" name="Text Box 17">
            <a:extLst>
              <a:ext uri="{FF2B5EF4-FFF2-40B4-BE49-F238E27FC236}">
                <a16:creationId xmlns:a16="http://schemas.microsoft.com/office/drawing/2014/main" id="{70F3A1D4-9256-E54C-0E7C-03D7FC2FB8E6}"/>
              </a:ext>
            </a:extLst>
          </p:cNvPr>
          <p:cNvSpPr txBox="1">
            <a:spLocks noChangeArrowheads="1"/>
          </p:cNvSpPr>
          <p:nvPr/>
        </p:nvSpPr>
        <p:spPr bwMode="auto">
          <a:xfrm>
            <a:off x="4819188" y="5492517"/>
            <a:ext cx="607997"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4</a:t>
            </a:r>
            <a:r>
              <a:rPr lang="zh-CN" altLang="en-US" sz="2400" b="0" i="0" dirty="0">
                <a:solidFill>
                  <a:srgbClr val="FF0000"/>
                </a:solidFill>
                <a:latin typeface="黑体" pitchFamily="49" charset="-122"/>
                <a:ea typeface="黑体" pitchFamily="49" charset="-122"/>
              </a:rPr>
              <a:t>、</a:t>
            </a:r>
          </a:p>
        </p:txBody>
      </p:sp>
      <p:sp>
        <p:nvSpPr>
          <p:cNvPr id="5" name="Text Box 17">
            <a:extLst>
              <a:ext uri="{FF2B5EF4-FFF2-40B4-BE49-F238E27FC236}">
                <a16:creationId xmlns:a16="http://schemas.microsoft.com/office/drawing/2014/main" id="{9BF2E034-4935-7637-E90B-255CDB18C06D}"/>
              </a:ext>
            </a:extLst>
          </p:cNvPr>
          <p:cNvSpPr txBox="1">
            <a:spLocks noChangeArrowheads="1"/>
          </p:cNvSpPr>
          <p:nvPr/>
        </p:nvSpPr>
        <p:spPr bwMode="auto">
          <a:xfrm>
            <a:off x="5284931" y="5492516"/>
            <a:ext cx="562205"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0</a:t>
            </a:r>
            <a:r>
              <a:rPr lang="zh-CN" altLang="en-US" sz="2400" b="0" i="0" dirty="0">
                <a:solidFill>
                  <a:srgbClr val="FF0000"/>
                </a:solidFill>
                <a:latin typeface="黑体" pitchFamily="49" charset="-122"/>
                <a:ea typeface="黑体" pitchFamily="49" charset="-122"/>
              </a:rPr>
              <a:t>、</a:t>
            </a:r>
          </a:p>
        </p:txBody>
      </p:sp>
      <p:sp>
        <p:nvSpPr>
          <p:cNvPr id="6" name="Text Box 17">
            <a:extLst>
              <a:ext uri="{FF2B5EF4-FFF2-40B4-BE49-F238E27FC236}">
                <a16:creationId xmlns:a16="http://schemas.microsoft.com/office/drawing/2014/main" id="{EBD56559-1A7F-4993-D157-F24A99E342DA}"/>
              </a:ext>
            </a:extLst>
          </p:cNvPr>
          <p:cNvSpPr txBox="1">
            <a:spLocks noChangeArrowheads="1"/>
          </p:cNvSpPr>
          <p:nvPr/>
        </p:nvSpPr>
        <p:spPr bwMode="auto">
          <a:xfrm>
            <a:off x="5788101" y="5461519"/>
            <a:ext cx="872131"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1</a:t>
            </a:r>
            <a:r>
              <a:rPr lang="zh-CN" altLang="en-US" sz="2400" b="0" i="0" dirty="0">
                <a:solidFill>
                  <a:srgbClr val="FF0000"/>
                </a:solidFill>
                <a:latin typeface="黑体" pitchFamily="49" charset="-122"/>
                <a:ea typeface="黑体" pitchFamily="49" charset="-122"/>
              </a:rPr>
              <a:t>、</a:t>
            </a:r>
          </a:p>
        </p:txBody>
      </p:sp>
      <p:sp>
        <p:nvSpPr>
          <p:cNvPr id="7" name="Text Box 17">
            <a:extLst>
              <a:ext uri="{FF2B5EF4-FFF2-40B4-BE49-F238E27FC236}">
                <a16:creationId xmlns:a16="http://schemas.microsoft.com/office/drawing/2014/main" id="{AC40BFAF-0724-77D8-BDFB-0180329FA815}"/>
              </a:ext>
            </a:extLst>
          </p:cNvPr>
          <p:cNvSpPr txBox="1">
            <a:spLocks noChangeArrowheads="1"/>
          </p:cNvSpPr>
          <p:nvPr/>
        </p:nvSpPr>
        <p:spPr bwMode="auto">
          <a:xfrm>
            <a:off x="1287330" y="1890463"/>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0</a:t>
            </a:r>
            <a:endParaRPr lang="zh-CN" altLang="en-US" sz="2400" b="0" i="0" dirty="0">
              <a:solidFill>
                <a:srgbClr val="FF0000"/>
              </a:solidFill>
              <a:latin typeface="黑体" pitchFamily="49" charset="-122"/>
              <a:ea typeface="黑体" pitchFamily="49" charset="-122"/>
            </a:endParaRPr>
          </a:p>
        </p:txBody>
      </p:sp>
      <p:sp>
        <p:nvSpPr>
          <p:cNvPr id="8" name="Text Box 17">
            <a:extLst>
              <a:ext uri="{FF2B5EF4-FFF2-40B4-BE49-F238E27FC236}">
                <a16:creationId xmlns:a16="http://schemas.microsoft.com/office/drawing/2014/main" id="{EB9C21F1-880C-B6FC-D163-9F98DBBF666A}"/>
              </a:ext>
            </a:extLst>
          </p:cNvPr>
          <p:cNvSpPr txBox="1">
            <a:spLocks noChangeArrowheads="1"/>
          </p:cNvSpPr>
          <p:nvPr/>
        </p:nvSpPr>
        <p:spPr bwMode="auto">
          <a:xfrm>
            <a:off x="1276889" y="2532199"/>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2</a:t>
            </a:r>
            <a:endParaRPr lang="zh-CN" altLang="en-US" sz="2400" b="0" i="0" dirty="0">
              <a:solidFill>
                <a:srgbClr val="FF0000"/>
              </a:solidFill>
              <a:latin typeface="黑体" pitchFamily="49" charset="-122"/>
              <a:ea typeface="黑体" pitchFamily="49" charset="-122"/>
            </a:endParaRPr>
          </a:p>
        </p:txBody>
      </p:sp>
      <p:sp>
        <p:nvSpPr>
          <p:cNvPr id="9" name="Text Box 17">
            <a:extLst>
              <a:ext uri="{FF2B5EF4-FFF2-40B4-BE49-F238E27FC236}">
                <a16:creationId xmlns:a16="http://schemas.microsoft.com/office/drawing/2014/main" id="{A83BD77B-C894-4C71-F186-A0449F4FA3B2}"/>
              </a:ext>
            </a:extLst>
          </p:cNvPr>
          <p:cNvSpPr txBox="1">
            <a:spLocks noChangeArrowheads="1"/>
          </p:cNvSpPr>
          <p:nvPr/>
        </p:nvSpPr>
        <p:spPr bwMode="auto">
          <a:xfrm>
            <a:off x="1287330" y="4989246"/>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2</a:t>
            </a:r>
            <a:endParaRPr lang="zh-CN" altLang="en-US" sz="2400" b="0" i="0" dirty="0">
              <a:solidFill>
                <a:srgbClr val="FF0000"/>
              </a:solidFill>
              <a:latin typeface="黑体" pitchFamily="49" charset="-122"/>
              <a:ea typeface="黑体" pitchFamily="49" charset="-122"/>
            </a:endParaRPr>
          </a:p>
        </p:txBody>
      </p:sp>
      <p:cxnSp>
        <p:nvCxnSpPr>
          <p:cNvPr id="11" name="直接连接符 10">
            <a:extLst>
              <a:ext uri="{FF2B5EF4-FFF2-40B4-BE49-F238E27FC236}">
                <a16:creationId xmlns:a16="http://schemas.microsoft.com/office/drawing/2014/main" id="{2293F469-BDC9-84A5-BE84-6AA89CB0FF02}"/>
              </a:ext>
            </a:extLst>
          </p:cNvPr>
          <p:cNvCxnSpPr/>
          <p:nvPr/>
        </p:nvCxnSpPr>
        <p:spPr bwMode="auto">
          <a:xfrm>
            <a:off x="4432066" y="6093821"/>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BEB3DC22-10A8-8283-140F-A2F57CDE095B}"/>
              </a:ext>
            </a:extLst>
          </p:cNvPr>
          <p:cNvCxnSpPr/>
          <p:nvPr/>
        </p:nvCxnSpPr>
        <p:spPr bwMode="auto">
          <a:xfrm>
            <a:off x="4890443" y="6093821"/>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3" name="Text Box 17">
            <a:extLst>
              <a:ext uri="{FF2B5EF4-FFF2-40B4-BE49-F238E27FC236}">
                <a16:creationId xmlns:a16="http://schemas.microsoft.com/office/drawing/2014/main" id="{87BFC3B3-3B62-CB68-8B92-B2BB1B743663}"/>
              </a:ext>
            </a:extLst>
          </p:cNvPr>
          <p:cNvSpPr txBox="1">
            <a:spLocks noChangeArrowheads="1"/>
          </p:cNvSpPr>
          <p:nvPr/>
        </p:nvSpPr>
        <p:spPr bwMode="auto">
          <a:xfrm>
            <a:off x="1259746" y="2532198"/>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1</a:t>
            </a:r>
            <a:endParaRPr lang="zh-CN" altLang="en-US" sz="2400" b="0" i="0" dirty="0">
              <a:solidFill>
                <a:srgbClr val="FF0000"/>
              </a:solidFill>
              <a:latin typeface="黑体" pitchFamily="49" charset="-122"/>
              <a:ea typeface="黑体" pitchFamily="49" charset="-122"/>
            </a:endParaRPr>
          </a:p>
        </p:txBody>
      </p:sp>
      <p:sp>
        <p:nvSpPr>
          <p:cNvPr id="14" name="Text Box 17">
            <a:extLst>
              <a:ext uri="{FF2B5EF4-FFF2-40B4-BE49-F238E27FC236}">
                <a16:creationId xmlns:a16="http://schemas.microsoft.com/office/drawing/2014/main" id="{870DB609-B9DE-701E-0DA6-4AE83CC30D7C}"/>
              </a:ext>
            </a:extLst>
          </p:cNvPr>
          <p:cNvSpPr txBox="1">
            <a:spLocks noChangeArrowheads="1"/>
          </p:cNvSpPr>
          <p:nvPr/>
        </p:nvSpPr>
        <p:spPr bwMode="auto">
          <a:xfrm>
            <a:off x="1328093" y="3770046"/>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0</a:t>
            </a:r>
            <a:endParaRPr lang="zh-CN" altLang="en-US" sz="2400" b="0" i="0" dirty="0">
              <a:solidFill>
                <a:srgbClr val="FF0000"/>
              </a:solidFill>
              <a:latin typeface="黑体" pitchFamily="49" charset="-122"/>
              <a:ea typeface="黑体" pitchFamily="49" charset="-122"/>
            </a:endParaRPr>
          </a:p>
        </p:txBody>
      </p:sp>
      <p:cxnSp>
        <p:nvCxnSpPr>
          <p:cNvPr id="15" name="直接连接符 14">
            <a:extLst>
              <a:ext uri="{FF2B5EF4-FFF2-40B4-BE49-F238E27FC236}">
                <a16:creationId xmlns:a16="http://schemas.microsoft.com/office/drawing/2014/main" id="{FC3FBACC-431F-7509-6A70-2EDCAEF76340}"/>
              </a:ext>
            </a:extLst>
          </p:cNvPr>
          <p:cNvCxnSpPr/>
          <p:nvPr/>
        </p:nvCxnSpPr>
        <p:spPr bwMode="auto">
          <a:xfrm>
            <a:off x="5389912" y="6065593"/>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16" name="Text Box 17">
            <a:extLst>
              <a:ext uri="{FF2B5EF4-FFF2-40B4-BE49-F238E27FC236}">
                <a16:creationId xmlns:a16="http://schemas.microsoft.com/office/drawing/2014/main" id="{BFF45E18-B30A-0857-DF04-0A3DCA15FE69}"/>
              </a:ext>
            </a:extLst>
          </p:cNvPr>
          <p:cNvSpPr txBox="1">
            <a:spLocks noChangeArrowheads="1"/>
          </p:cNvSpPr>
          <p:nvPr/>
        </p:nvSpPr>
        <p:spPr bwMode="auto">
          <a:xfrm>
            <a:off x="4334733" y="5505824"/>
            <a:ext cx="607996"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2</a:t>
            </a:r>
            <a:r>
              <a:rPr lang="zh-CN" altLang="en-US" sz="2400" b="0" i="0" dirty="0">
                <a:solidFill>
                  <a:srgbClr val="FF0000"/>
                </a:solidFill>
                <a:latin typeface="黑体" pitchFamily="49" charset="-122"/>
                <a:ea typeface="黑体" pitchFamily="49" charset="-122"/>
              </a:rPr>
              <a:t>、</a:t>
            </a:r>
          </a:p>
        </p:txBody>
      </p:sp>
      <p:sp>
        <p:nvSpPr>
          <p:cNvPr id="17" name="Text Box 17">
            <a:extLst>
              <a:ext uri="{FF2B5EF4-FFF2-40B4-BE49-F238E27FC236}">
                <a16:creationId xmlns:a16="http://schemas.microsoft.com/office/drawing/2014/main" id="{8D9E6FF4-E843-4CD2-962A-86D9E69B2E8A}"/>
              </a:ext>
            </a:extLst>
          </p:cNvPr>
          <p:cNvSpPr txBox="1">
            <a:spLocks noChangeArrowheads="1"/>
          </p:cNvSpPr>
          <p:nvPr/>
        </p:nvSpPr>
        <p:spPr bwMode="auto">
          <a:xfrm>
            <a:off x="1266824" y="4971723"/>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1</a:t>
            </a:r>
            <a:endParaRPr lang="zh-CN" altLang="en-US" sz="2400" b="0" i="0" dirty="0">
              <a:solidFill>
                <a:srgbClr val="FF0000"/>
              </a:solidFill>
              <a:latin typeface="黑体" pitchFamily="49" charset="-122"/>
              <a:ea typeface="黑体" pitchFamily="49" charset="-122"/>
            </a:endParaRPr>
          </a:p>
        </p:txBody>
      </p:sp>
      <p:sp>
        <p:nvSpPr>
          <p:cNvPr id="18" name="Text Box 17">
            <a:extLst>
              <a:ext uri="{FF2B5EF4-FFF2-40B4-BE49-F238E27FC236}">
                <a16:creationId xmlns:a16="http://schemas.microsoft.com/office/drawing/2014/main" id="{7CA31CCB-2C1B-6F8D-120B-A1361C6D7665}"/>
              </a:ext>
            </a:extLst>
          </p:cNvPr>
          <p:cNvSpPr txBox="1">
            <a:spLocks noChangeArrowheads="1"/>
          </p:cNvSpPr>
          <p:nvPr/>
        </p:nvSpPr>
        <p:spPr bwMode="auto">
          <a:xfrm>
            <a:off x="1317153" y="2521038"/>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0</a:t>
            </a:r>
            <a:endParaRPr lang="zh-CN" altLang="en-US" sz="2400" b="0" i="0" dirty="0">
              <a:solidFill>
                <a:srgbClr val="FF0000"/>
              </a:solidFill>
              <a:latin typeface="黑体" pitchFamily="49" charset="-122"/>
              <a:ea typeface="黑体" pitchFamily="49" charset="-122"/>
            </a:endParaRPr>
          </a:p>
        </p:txBody>
      </p:sp>
      <p:sp>
        <p:nvSpPr>
          <p:cNvPr id="19" name="Text Box 17">
            <a:extLst>
              <a:ext uri="{FF2B5EF4-FFF2-40B4-BE49-F238E27FC236}">
                <a16:creationId xmlns:a16="http://schemas.microsoft.com/office/drawing/2014/main" id="{425C6EC8-8855-77D9-B04F-B6D643E8D1C6}"/>
              </a:ext>
            </a:extLst>
          </p:cNvPr>
          <p:cNvSpPr txBox="1">
            <a:spLocks noChangeArrowheads="1"/>
          </p:cNvSpPr>
          <p:nvPr/>
        </p:nvSpPr>
        <p:spPr bwMode="auto">
          <a:xfrm>
            <a:off x="6260928" y="5515751"/>
            <a:ext cx="872131"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3</a:t>
            </a:r>
            <a:r>
              <a:rPr lang="zh-CN" altLang="en-US" sz="2400" b="0" i="0" dirty="0">
                <a:solidFill>
                  <a:srgbClr val="FF0000"/>
                </a:solidFill>
                <a:latin typeface="黑体" pitchFamily="49" charset="-122"/>
                <a:ea typeface="黑体" pitchFamily="49" charset="-122"/>
              </a:rPr>
              <a:t>、</a:t>
            </a:r>
          </a:p>
        </p:txBody>
      </p:sp>
      <p:sp>
        <p:nvSpPr>
          <p:cNvPr id="20" name="Text Box 17">
            <a:extLst>
              <a:ext uri="{FF2B5EF4-FFF2-40B4-BE49-F238E27FC236}">
                <a16:creationId xmlns:a16="http://schemas.microsoft.com/office/drawing/2014/main" id="{E8619C6D-A2B5-5405-0768-4E7CBBB653D4}"/>
              </a:ext>
            </a:extLst>
          </p:cNvPr>
          <p:cNvSpPr txBox="1">
            <a:spLocks noChangeArrowheads="1"/>
          </p:cNvSpPr>
          <p:nvPr/>
        </p:nvSpPr>
        <p:spPr bwMode="auto">
          <a:xfrm>
            <a:off x="1276889" y="4978613"/>
            <a:ext cx="447846" cy="559769"/>
          </a:xfrm>
          <a:prstGeom prst="rect">
            <a:avLst/>
          </a:prstGeom>
          <a:solidFill>
            <a:schemeClr val="bg1"/>
          </a:solid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0</a:t>
            </a:r>
            <a:endParaRPr lang="zh-CN" altLang="en-US" sz="2400" b="0" i="0" dirty="0">
              <a:solidFill>
                <a:srgbClr val="FF0000"/>
              </a:solidFill>
              <a:latin typeface="黑体" pitchFamily="49" charset="-122"/>
              <a:ea typeface="黑体" pitchFamily="49" charset="-122"/>
            </a:endParaRPr>
          </a:p>
        </p:txBody>
      </p:sp>
      <p:sp>
        <p:nvSpPr>
          <p:cNvPr id="21" name="Text Box 17">
            <a:extLst>
              <a:ext uri="{FF2B5EF4-FFF2-40B4-BE49-F238E27FC236}">
                <a16:creationId xmlns:a16="http://schemas.microsoft.com/office/drawing/2014/main" id="{B3668BFB-18F9-A173-8AB7-884403C30175}"/>
              </a:ext>
            </a:extLst>
          </p:cNvPr>
          <p:cNvSpPr txBox="1">
            <a:spLocks noChangeArrowheads="1"/>
          </p:cNvSpPr>
          <p:nvPr/>
        </p:nvSpPr>
        <p:spPr bwMode="auto">
          <a:xfrm>
            <a:off x="6745947" y="5505823"/>
            <a:ext cx="872131" cy="559769"/>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en-US" altLang="zh-CN" sz="2400" b="0" i="0" dirty="0">
                <a:solidFill>
                  <a:srgbClr val="FF0000"/>
                </a:solidFill>
                <a:latin typeface="黑体" pitchFamily="49" charset="-122"/>
                <a:ea typeface="黑体" pitchFamily="49" charset="-122"/>
              </a:rPr>
              <a:t>C</a:t>
            </a:r>
            <a:r>
              <a:rPr lang="en-US" altLang="zh-CN" sz="2400" b="0" i="0" baseline="-25000" dirty="0">
                <a:solidFill>
                  <a:srgbClr val="FF0000"/>
                </a:solidFill>
                <a:latin typeface="黑体" pitchFamily="49" charset="-122"/>
                <a:ea typeface="黑体" pitchFamily="49" charset="-122"/>
              </a:rPr>
              <a:t>5</a:t>
            </a:r>
            <a:endParaRPr lang="zh-CN" altLang="en-US" sz="2400" b="0" i="0" dirty="0">
              <a:solidFill>
                <a:srgbClr val="FF0000"/>
              </a:solidFill>
              <a:latin typeface="黑体" pitchFamily="49" charset="-122"/>
              <a:ea typeface="黑体" pitchFamily="49" charset="-122"/>
            </a:endParaRPr>
          </a:p>
        </p:txBody>
      </p:sp>
      <p:cxnSp>
        <p:nvCxnSpPr>
          <p:cNvPr id="22" name="直接连接符 21">
            <a:extLst>
              <a:ext uri="{FF2B5EF4-FFF2-40B4-BE49-F238E27FC236}">
                <a16:creationId xmlns:a16="http://schemas.microsoft.com/office/drawing/2014/main" id="{DA00ED3B-FABB-CA83-31F2-B65AF9666426}"/>
              </a:ext>
            </a:extLst>
          </p:cNvPr>
          <p:cNvCxnSpPr/>
          <p:nvPr/>
        </p:nvCxnSpPr>
        <p:spPr bwMode="auto">
          <a:xfrm>
            <a:off x="5847136" y="6052285"/>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671940E5-E88D-63E9-E39F-395BE27BA345}"/>
              </a:ext>
            </a:extLst>
          </p:cNvPr>
          <p:cNvCxnSpPr/>
          <p:nvPr/>
        </p:nvCxnSpPr>
        <p:spPr bwMode="auto">
          <a:xfrm>
            <a:off x="6304312" y="6075520"/>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96F57E51-403F-8C85-80C6-20CFB234DBEB}"/>
              </a:ext>
            </a:extLst>
          </p:cNvPr>
          <p:cNvCxnSpPr/>
          <p:nvPr/>
        </p:nvCxnSpPr>
        <p:spPr bwMode="auto">
          <a:xfrm>
            <a:off x="6745947" y="6093296"/>
            <a:ext cx="338731"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8" grpId="0" animBg="1"/>
      <p:bldP spid="9" grpId="0" animBg="1"/>
      <p:bldP spid="13" grpId="0" animBg="1"/>
      <p:bldP spid="14" grpId="0" animBg="1"/>
      <p:bldP spid="16" grpId="0"/>
      <p:bldP spid="17" grpId="0" animBg="1"/>
      <p:bldP spid="18" grpId="0" animBg="1"/>
      <p:bldP spid="19" grpId="0"/>
      <p:bldP spid="20" grpId="0" animBg="1"/>
      <p:bldP spid="2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F94DB-1840-78F0-F11A-F7622E84F3E0}"/>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AB50CAFD-CFE1-4F41-9B00-96370AE2CED0}"/>
              </a:ext>
            </a:extLst>
          </p:cNvPr>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pPr>
            <a:r>
              <a:rPr lang="zh-CN" altLang="en-US" sz="4400" i="0" dirty="0">
                <a:solidFill>
                  <a:schemeClr val="tx2"/>
                </a:solidFill>
                <a:latin typeface="Tahoma" panose="020B0604030504040204" pitchFamily="34" charset="0"/>
                <a:ea typeface="隶书" pitchFamily="49" charset="-122"/>
                <a:sym typeface="Arial" pitchFamily="34" charset="0"/>
              </a:rPr>
              <a:t>拓扑排序练习</a:t>
            </a:r>
          </a:p>
        </p:txBody>
      </p:sp>
      <p:sp>
        <p:nvSpPr>
          <p:cNvPr id="50180" name="Rectangle 4">
            <a:extLst>
              <a:ext uri="{FF2B5EF4-FFF2-40B4-BE49-F238E27FC236}">
                <a16:creationId xmlns:a16="http://schemas.microsoft.com/office/drawing/2014/main" id="{26472747-0151-EFE2-37DE-950DB8649843}"/>
              </a:ext>
            </a:extLst>
          </p:cNvPr>
          <p:cNvSpPr>
            <a:spLocks noGrp="1" noChangeArrowheads="1"/>
          </p:cNvSpPr>
          <p:nvPr/>
        </p:nvSpPr>
        <p:spPr bwMode="auto">
          <a:xfrm>
            <a:off x="500034" y="1276344"/>
            <a:ext cx="8207375" cy="494739"/>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某AOV网的邻接表存储结构如下，写出拓扑排序序列。</a:t>
            </a:r>
            <a:endParaRPr lang="zh-CN" altLang="en-US" sz="2800" b="0" i="0" dirty="0">
              <a:latin typeface="黑体" pitchFamily="49" charset="-122"/>
              <a:ea typeface="黑体" pitchFamily="49" charset="-122"/>
              <a:sym typeface="Arial" pitchFamily="34" charset="0"/>
            </a:endParaRPr>
          </a:p>
        </p:txBody>
      </p:sp>
      <p:sp>
        <p:nvSpPr>
          <p:cNvPr id="117765" name="Rectangle 5" descr="白色大理石">
            <a:extLst>
              <a:ext uri="{FF2B5EF4-FFF2-40B4-BE49-F238E27FC236}">
                <a16:creationId xmlns:a16="http://schemas.microsoft.com/office/drawing/2014/main" id="{788BA520-A94B-B481-B1E5-674570220D90}"/>
              </a:ext>
            </a:extLst>
          </p:cNvPr>
          <p:cNvSpPr>
            <a:spLocks noChangeArrowheads="1"/>
          </p:cNvSpPr>
          <p:nvPr/>
        </p:nvSpPr>
        <p:spPr bwMode="auto">
          <a:xfrm>
            <a:off x="1156643" y="1916832"/>
            <a:ext cx="6858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endParaRPr lang="zh-CN" altLang="en-US" sz="2800" b="0" i="0">
              <a:latin typeface="+mn-ea"/>
              <a:ea typeface="+mn-ea"/>
            </a:endParaRPr>
          </a:p>
        </p:txBody>
      </p:sp>
      <p:sp>
        <p:nvSpPr>
          <p:cNvPr id="117766" name="Rectangle 6" descr="白色大理石">
            <a:extLst>
              <a:ext uri="{FF2B5EF4-FFF2-40B4-BE49-F238E27FC236}">
                <a16:creationId xmlns:a16="http://schemas.microsoft.com/office/drawing/2014/main" id="{BFFD0347-1BBB-5C39-AA60-4DE90D38C3B5}"/>
              </a:ext>
            </a:extLst>
          </p:cNvPr>
          <p:cNvSpPr>
            <a:spLocks noChangeArrowheads="1"/>
          </p:cNvSpPr>
          <p:nvPr/>
        </p:nvSpPr>
        <p:spPr bwMode="auto">
          <a:xfrm>
            <a:off x="1994843" y="1916832"/>
            <a:ext cx="13716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0" i="0">
                <a:latin typeface="+mn-ea"/>
                <a:ea typeface="+mn-ea"/>
              </a:rPr>
              <a:t> </a:t>
            </a:r>
            <a:r>
              <a:rPr lang="en-US" altLang="zh-CN" sz="2800" b="0" i="0">
                <a:latin typeface="+mn-ea"/>
                <a:ea typeface="+mn-ea"/>
              </a:rPr>
              <a:t>C0</a:t>
            </a:r>
          </a:p>
          <a:p>
            <a:pPr eaLnBrk="1" hangingPunct="1">
              <a:lnSpc>
                <a:spcPct val="120000"/>
              </a:lnSpc>
              <a:buClrTx/>
              <a:buSzTx/>
              <a:buFont typeface="Arial" charset="0"/>
              <a:buNone/>
              <a:defRPr/>
            </a:pPr>
            <a:r>
              <a:rPr lang="en-US" altLang="zh-CN" sz="2800" b="0" i="0">
                <a:latin typeface="+mn-ea"/>
                <a:ea typeface="+mn-ea"/>
              </a:rPr>
              <a:t> C1</a:t>
            </a:r>
          </a:p>
          <a:p>
            <a:pPr eaLnBrk="1" hangingPunct="1">
              <a:lnSpc>
                <a:spcPct val="120000"/>
              </a:lnSpc>
              <a:buClrTx/>
              <a:buSzTx/>
              <a:buFont typeface="Arial" charset="0"/>
              <a:buNone/>
              <a:defRPr/>
            </a:pPr>
            <a:r>
              <a:rPr lang="en-US" altLang="zh-CN" sz="2800" b="0" i="0">
                <a:latin typeface="+mn-ea"/>
                <a:ea typeface="+mn-ea"/>
              </a:rPr>
              <a:t> C2</a:t>
            </a:r>
          </a:p>
          <a:p>
            <a:pPr eaLnBrk="1" hangingPunct="1">
              <a:lnSpc>
                <a:spcPct val="120000"/>
              </a:lnSpc>
              <a:buClrTx/>
              <a:buSzTx/>
              <a:buFont typeface="Arial" charset="0"/>
              <a:buNone/>
              <a:defRPr/>
            </a:pPr>
            <a:r>
              <a:rPr lang="en-US" altLang="zh-CN" sz="2800" b="0" i="0">
                <a:latin typeface="+mn-ea"/>
                <a:ea typeface="+mn-ea"/>
              </a:rPr>
              <a:t> C3    ^</a:t>
            </a:r>
          </a:p>
          <a:p>
            <a:pPr eaLnBrk="1" hangingPunct="1">
              <a:lnSpc>
                <a:spcPct val="120000"/>
              </a:lnSpc>
              <a:buClrTx/>
              <a:buSzTx/>
              <a:buFont typeface="Arial" charset="0"/>
              <a:buNone/>
              <a:defRPr/>
            </a:pPr>
            <a:r>
              <a:rPr lang="en-US" altLang="zh-CN" sz="2800" b="0" i="0">
                <a:latin typeface="+mn-ea"/>
                <a:ea typeface="+mn-ea"/>
              </a:rPr>
              <a:t> C4</a:t>
            </a:r>
          </a:p>
          <a:p>
            <a:pPr eaLnBrk="1" hangingPunct="1">
              <a:lnSpc>
                <a:spcPct val="120000"/>
              </a:lnSpc>
              <a:buClrTx/>
              <a:buSzTx/>
              <a:buFont typeface="Arial" charset="0"/>
              <a:buNone/>
              <a:defRPr/>
            </a:pPr>
            <a:r>
              <a:rPr lang="en-US" altLang="zh-CN" sz="2800" b="0" i="0">
                <a:latin typeface="+mn-ea"/>
                <a:ea typeface="+mn-ea"/>
              </a:rPr>
              <a:t> C5   ^</a:t>
            </a:r>
          </a:p>
        </p:txBody>
      </p:sp>
      <p:sp>
        <p:nvSpPr>
          <p:cNvPr id="50183" name="Text Box 7">
            <a:extLst>
              <a:ext uri="{FF2B5EF4-FFF2-40B4-BE49-F238E27FC236}">
                <a16:creationId xmlns:a16="http://schemas.microsoft.com/office/drawing/2014/main" id="{7B8782ED-71AE-CFC9-C1F5-6B5B4895B965}"/>
              </a:ext>
            </a:extLst>
          </p:cNvPr>
          <p:cNvSpPr txBox="1">
            <a:spLocks noChangeArrowheads="1"/>
          </p:cNvSpPr>
          <p:nvPr/>
        </p:nvSpPr>
        <p:spPr bwMode="auto">
          <a:xfrm>
            <a:off x="683568" y="193588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2</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4</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5</a:t>
            </a:r>
            <a:endParaRPr lang="en-US" altLang="zh-CN" sz="2800" b="0" i="0">
              <a:latin typeface="+mn-ea"/>
              <a:ea typeface="+mn-ea"/>
            </a:endParaRPr>
          </a:p>
        </p:txBody>
      </p:sp>
      <p:sp>
        <p:nvSpPr>
          <p:cNvPr id="50184" name="Text Box 8">
            <a:extLst>
              <a:ext uri="{FF2B5EF4-FFF2-40B4-BE49-F238E27FC236}">
                <a16:creationId xmlns:a16="http://schemas.microsoft.com/office/drawing/2014/main" id="{2B1FE38F-B41B-DE53-9635-9E462C5B35FE}"/>
              </a:ext>
            </a:extLst>
          </p:cNvPr>
          <p:cNvSpPr txBox="1">
            <a:spLocks noChangeArrowheads="1"/>
          </p:cNvSpPr>
          <p:nvPr/>
        </p:nvSpPr>
        <p:spPr bwMode="auto">
          <a:xfrm>
            <a:off x="1328093" y="191683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p:txBody>
      </p:sp>
      <p:sp>
        <p:nvSpPr>
          <p:cNvPr id="50185" name="Line 9">
            <a:extLst>
              <a:ext uri="{FF2B5EF4-FFF2-40B4-BE49-F238E27FC236}">
                <a16:creationId xmlns:a16="http://schemas.microsoft.com/office/drawing/2014/main" id="{CFA84FD0-81D9-0A44-2844-7443A6AED646}"/>
              </a:ext>
            </a:extLst>
          </p:cNvPr>
          <p:cNvSpPr>
            <a:spLocks noChangeShapeType="1"/>
          </p:cNvSpPr>
          <p:nvPr/>
        </p:nvSpPr>
        <p:spPr bwMode="auto">
          <a:xfrm>
            <a:off x="1156643" y="25264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6" name="Line 10">
            <a:extLst>
              <a:ext uri="{FF2B5EF4-FFF2-40B4-BE49-F238E27FC236}">
                <a16:creationId xmlns:a16="http://schemas.microsoft.com/office/drawing/2014/main" id="{C23E1570-BB10-00A4-7290-B2250ABC1590}"/>
              </a:ext>
            </a:extLst>
          </p:cNvPr>
          <p:cNvSpPr>
            <a:spLocks noChangeShapeType="1"/>
          </p:cNvSpPr>
          <p:nvPr/>
        </p:nvSpPr>
        <p:spPr bwMode="auto">
          <a:xfrm>
            <a:off x="1156643" y="31360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7" name="Line 11">
            <a:extLst>
              <a:ext uri="{FF2B5EF4-FFF2-40B4-BE49-F238E27FC236}">
                <a16:creationId xmlns:a16="http://schemas.microsoft.com/office/drawing/2014/main" id="{51450B20-4442-E66C-8E6B-F33E198C001A}"/>
              </a:ext>
            </a:extLst>
          </p:cNvPr>
          <p:cNvSpPr>
            <a:spLocks noChangeShapeType="1"/>
          </p:cNvSpPr>
          <p:nvPr/>
        </p:nvSpPr>
        <p:spPr bwMode="auto">
          <a:xfrm>
            <a:off x="1156643" y="37456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8" name="Line 12">
            <a:extLst>
              <a:ext uri="{FF2B5EF4-FFF2-40B4-BE49-F238E27FC236}">
                <a16:creationId xmlns:a16="http://schemas.microsoft.com/office/drawing/2014/main" id="{4643CB60-F5E3-E74A-B1ED-88D9B4CD8300}"/>
              </a:ext>
            </a:extLst>
          </p:cNvPr>
          <p:cNvSpPr>
            <a:spLocks noChangeShapeType="1"/>
          </p:cNvSpPr>
          <p:nvPr/>
        </p:nvSpPr>
        <p:spPr bwMode="auto">
          <a:xfrm>
            <a:off x="1156643" y="43552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9" name="Line 13">
            <a:extLst>
              <a:ext uri="{FF2B5EF4-FFF2-40B4-BE49-F238E27FC236}">
                <a16:creationId xmlns:a16="http://schemas.microsoft.com/office/drawing/2014/main" id="{AEC64979-3BC2-B007-9305-96EA6B158963}"/>
              </a:ext>
            </a:extLst>
          </p:cNvPr>
          <p:cNvSpPr>
            <a:spLocks noChangeShapeType="1"/>
          </p:cNvSpPr>
          <p:nvPr/>
        </p:nvSpPr>
        <p:spPr bwMode="auto">
          <a:xfrm>
            <a:off x="1156643" y="49648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0" name="Line 14">
            <a:extLst>
              <a:ext uri="{FF2B5EF4-FFF2-40B4-BE49-F238E27FC236}">
                <a16:creationId xmlns:a16="http://schemas.microsoft.com/office/drawing/2014/main" id="{9D7C5342-C7A5-3FCD-0C7B-E8F131D6C405}"/>
              </a:ext>
            </a:extLst>
          </p:cNvPr>
          <p:cNvSpPr>
            <a:spLocks noChangeShapeType="1"/>
          </p:cNvSpPr>
          <p:nvPr/>
        </p:nvSpPr>
        <p:spPr bwMode="auto">
          <a:xfrm>
            <a:off x="1994843" y="25264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1" name="Line 15">
            <a:extLst>
              <a:ext uri="{FF2B5EF4-FFF2-40B4-BE49-F238E27FC236}">
                <a16:creationId xmlns:a16="http://schemas.microsoft.com/office/drawing/2014/main" id="{3D46B204-269D-D7B2-EEAC-58CD586849E5}"/>
              </a:ext>
            </a:extLst>
          </p:cNvPr>
          <p:cNvSpPr>
            <a:spLocks noChangeShapeType="1"/>
          </p:cNvSpPr>
          <p:nvPr/>
        </p:nvSpPr>
        <p:spPr bwMode="auto">
          <a:xfrm>
            <a:off x="1994843" y="31360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2" name="Line 16">
            <a:extLst>
              <a:ext uri="{FF2B5EF4-FFF2-40B4-BE49-F238E27FC236}">
                <a16:creationId xmlns:a16="http://schemas.microsoft.com/office/drawing/2014/main" id="{196CB474-A298-B415-DF29-4480176AAE6F}"/>
              </a:ext>
            </a:extLst>
          </p:cNvPr>
          <p:cNvSpPr>
            <a:spLocks noChangeShapeType="1"/>
          </p:cNvSpPr>
          <p:nvPr/>
        </p:nvSpPr>
        <p:spPr bwMode="auto">
          <a:xfrm>
            <a:off x="1994843" y="37456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3" name="Line 17">
            <a:extLst>
              <a:ext uri="{FF2B5EF4-FFF2-40B4-BE49-F238E27FC236}">
                <a16:creationId xmlns:a16="http://schemas.microsoft.com/office/drawing/2014/main" id="{056FE241-89CC-E4FB-4EEB-FCE00DD1675C}"/>
              </a:ext>
            </a:extLst>
          </p:cNvPr>
          <p:cNvSpPr>
            <a:spLocks noChangeShapeType="1"/>
          </p:cNvSpPr>
          <p:nvPr/>
        </p:nvSpPr>
        <p:spPr bwMode="auto">
          <a:xfrm>
            <a:off x="1994843" y="43552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4" name="Line 18">
            <a:extLst>
              <a:ext uri="{FF2B5EF4-FFF2-40B4-BE49-F238E27FC236}">
                <a16:creationId xmlns:a16="http://schemas.microsoft.com/office/drawing/2014/main" id="{85480835-DCCC-5C09-D5AA-5BC3504FB8A3}"/>
              </a:ext>
            </a:extLst>
          </p:cNvPr>
          <p:cNvSpPr>
            <a:spLocks noChangeShapeType="1"/>
          </p:cNvSpPr>
          <p:nvPr/>
        </p:nvSpPr>
        <p:spPr bwMode="auto">
          <a:xfrm>
            <a:off x="1994843" y="49648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5" name="Line 19">
            <a:extLst>
              <a:ext uri="{FF2B5EF4-FFF2-40B4-BE49-F238E27FC236}">
                <a16:creationId xmlns:a16="http://schemas.microsoft.com/office/drawing/2014/main" id="{880ED779-37F6-4DCB-3EBC-C7F90E32757C}"/>
              </a:ext>
            </a:extLst>
          </p:cNvPr>
          <p:cNvSpPr>
            <a:spLocks noChangeShapeType="1"/>
          </p:cNvSpPr>
          <p:nvPr/>
        </p:nvSpPr>
        <p:spPr bwMode="auto">
          <a:xfrm>
            <a:off x="2833043" y="1916832"/>
            <a:ext cx="0" cy="365760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117780" name="Rectangle 20" descr="羊皮纸">
            <a:extLst>
              <a:ext uri="{FF2B5EF4-FFF2-40B4-BE49-F238E27FC236}">
                <a16:creationId xmlns:a16="http://schemas.microsoft.com/office/drawing/2014/main" id="{BDD591BA-DC5B-8717-481E-DBCED95AF139}"/>
              </a:ext>
            </a:extLst>
          </p:cNvPr>
          <p:cNvSpPr>
            <a:spLocks noChangeArrowheads="1"/>
          </p:cNvSpPr>
          <p:nvPr/>
        </p:nvSpPr>
        <p:spPr bwMode="auto">
          <a:xfrm>
            <a:off x="39760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197" name="Line 21">
            <a:extLst>
              <a:ext uri="{FF2B5EF4-FFF2-40B4-BE49-F238E27FC236}">
                <a16:creationId xmlns:a16="http://schemas.microsoft.com/office/drawing/2014/main" id="{80320AF8-D311-8B08-DEC2-BD661AB7B3AA}"/>
              </a:ext>
            </a:extLst>
          </p:cNvPr>
          <p:cNvSpPr>
            <a:spLocks noChangeShapeType="1"/>
          </p:cNvSpPr>
          <p:nvPr/>
        </p:nvSpPr>
        <p:spPr bwMode="auto">
          <a:xfrm>
            <a:off x="46618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198" name="Line 22">
            <a:extLst>
              <a:ext uri="{FF2B5EF4-FFF2-40B4-BE49-F238E27FC236}">
                <a16:creationId xmlns:a16="http://schemas.microsoft.com/office/drawing/2014/main" id="{0F9C9B7B-CB3F-ECBA-DC2E-582BA519AA95}"/>
              </a:ext>
            </a:extLst>
          </p:cNvPr>
          <p:cNvSpPr>
            <a:spLocks noChangeShapeType="1"/>
          </p:cNvSpPr>
          <p:nvPr/>
        </p:nvSpPr>
        <p:spPr bwMode="auto">
          <a:xfrm>
            <a:off x="31378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199" name="Line 23">
            <a:extLst>
              <a:ext uri="{FF2B5EF4-FFF2-40B4-BE49-F238E27FC236}">
                <a16:creationId xmlns:a16="http://schemas.microsoft.com/office/drawing/2014/main" id="{AAF495F7-EBB9-0EB7-F78D-64B9F14A909F}"/>
              </a:ext>
            </a:extLst>
          </p:cNvPr>
          <p:cNvSpPr>
            <a:spLocks noChangeShapeType="1"/>
          </p:cNvSpPr>
          <p:nvPr/>
        </p:nvSpPr>
        <p:spPr bwMode="auto">
          <a:xfrm>
            <a:off x="48904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4" name="Rectangle 24" descr="羊皮纸">
            <a:extLst>
              <a:ext uri="{FF2B5EF4-FFF2-40B4-BE49-F238E27FC236}">
                <a16:creationId xmlns:a16="http://schemas.microsoft.com/office/drawing/2014/main" id="{1C2F17A4-10F8-55FE-3910-517EB9AD4DF4}"/>
              </a:ext>
            </a:extLst>
          </p:cNvPr>
          <p:cNvSpPr>
            <a:spLocks noChangeArrowheads="1"/>
          </p:cNvSpPr>
          <p:nvPr/>
        </p:nvSpPr>
        <p:spPr bwMode="auto">
          <a:xfrm>
            <a:off x="57286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3    ^</a:t>
            </a:r>
            <a:endParaRPr lang="en-US" altLang="zh-CN" sz="2800" b="0" i="0">
              <a:latin typeface="+mn-ea"/>
              <a:ea typeface="+mn-ea"/>
            </a:endParaRPr>
          </a:p>
        </p:txBody>
      </p:sp>
      <p:sp>
        <p:nvSpPr>
          <p:cNvPr id="50201" name="Line 25">
            <a:extLst>
              <a:ext uri="{FF2B5EF4-FFF2-40B4-BE49-F238E27FC236}">
                <a16:creationId xmlns:a16="http://schemas.microsoft.com/office/drawing/2014/main" id="{689C3BFF-30BA-5D06-0C71-956F11C0B614}"/>
              </a:ext>
            </a:extLst>
          </p:cNvPr>
          <p:cNvSpPr>
            <a:spLocks noChangeShapeType="1"/>
          </p:cNvSpPr>
          <p:nvPr/>
        </p:nvSpPr>
        <p:spPr bwMode="auto">
          <a:xfrm>
            <a:off x="64144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2" name="Line 26">
            <a:extLst>
              <a:ext uri="{FF2B5EF4-FFF2-40B4-BE49-F238E27FC236}">
                <a16:creationId xmlns:a16="http://schemas.microsoft.com/office/drawing/2014/main" id="{BBE55D17-4BB8-8798-665C-4AD9AD761D60}"/>
              </a:ext>
            </a:extLst>
          </p:cNvPr>
          <p:cNvSpPr>
            <a:spLocks noChangeShapeType="1"/>
          </p:cNvSpPr>
          <p:nvPr/>
        </p:nvSpPr>
        <p:spPr bwMode="auto">
          <a:xfrm>
            <a:off x="3137843" y="28312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7" name="Rectangle 27" descr="羊皮纸">
            <a:extLst>
              <a:ext uri="{FF2B5EF4-FFF2-40B4-BE49-F238E27FC236}">
                <a16:creationId xmlns:a16="http://schemas.microsoft.com/office/drawing/2014/main" id="{33E43B25-5DB7-14F6-C466-4F349EFBE65B}"/>
              </a:ext>
            </a:extLst>
          </p:cNvPr>
          <p:cNvSpPr>
            <a:spLocks noChangeArrowheads="1"/>
          </p:cNvSpPr>
          <p:nvPr/>
        </p:nvSpPr>
        <p:spPr bwMode="auto">
          <a:xfrm>
            <a:off x="3953818" y="26153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4" name="Line 28">
            <a:extLst>
              <a:ext uri="{FF2B5EF4-FFF2-40B4-BE49-F238E27FC236}">
                <a16:creationId xmlns:a16="http://schemas.microsoft.com/office/drawing/2014/main" id="{51E56AFE-CB0D-7109-9F1A-B22A9FA3A579}"/>
              </a:ext>
            </a:extLst>
          </p:cNvPr>
          <p:cNvSpPr>
            <a:spLocks noChangeShapeType="1"/>
          </p:cNvSpPr>
          <p:nvPr/>
        </p:nvSpPr>
        <p:spPr bwMode="auto">
          <a:xfrm>
            <a:off x="4661843" y="26026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5" name="Line 29">
            <a:extLst>
              <a:ext uri="{FF2B5EF4-FFF2-40B4-BE49-F238E27FC236}">
                <a16:creationId xmlns:a16="http://schemas.microsoft.com/office/drawing/2014/main" id="{537825E3-968D-0D64-6D88-F9D22BA57A2A}"/>
              </a:ext>
            </a:extLst>
          </p:cNvPr>
          <p:cNvSpPr>
            <a:spLocks noChangeShapeType="1"/>
          </p:cNvSpPr>
          <p:nvPr/>
        </p:nvSpPr>
        <p:spPr bwMode="auto">
          <a:xfrm>
            <a:off x="3137843" y="34408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206" name="Line 30">
            <a:extLst>
              <a:ext uri="{FF2B5EF4-FFF2-40B4-BE49-F238E27FC236}">
                <a16:creationId xmlns:a16="http://schemas.microsoft.com/office/drawing/2014/main" id="{27714623-5A34-133E-DA63-2F225E81487C}"/>
              </a:ext>
            </a:extLst>
          </p:cNvPr>
          <p:cNvSpPr>
            <a:spLocks noChangeShapeType="1"/>
          </p:cNvSpPr>
          <p:nvPr/>
        </p:nvSpPr>
        <p:spPr bwMode="auto">
          <a:xfrm>
            <a:off x="31378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1" name="Rectangle 31" descr="羊皮纸">
            <a:extLst>
              <a:ext uri="{FF2B5EF4-FFF2-40B4-BE49-F238E27FC236}">
                <a16:creationId xmlns:a16="http://schemas.microsoft.com/office/drawing/2014/main" id="{44190E8A-9B02-E967-6A45-377F54A02CE0}"/>
              </a:ext>
            </a:extLst>
          </p:cNvPr>
          <p:cNvSpPr>
            <a:spLocks noChangeArrowheads="1"/>
          </p:cNvSpPr>
          <p:nvPr/>
        </p:nvSpPr>
        <p:spPr bwMode="auto">
          <a:xfrm>
            <a:off x="3976043" y="32122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117792" name="Rectangle 32" descr="羊皮纸">
            <a:extLst>
              <a:ext uri="{FF2B5EF4-FFF2-40B4-BE49-F238E27FC236}">
                <a16:creationId xmlns:a16="http://schemas.microsoft.com/office/drawing/2014/main" id="{2DF8AB41-E43C-12F1-2401-F4378729D541}"/>
              </a:ext>
            </a:extLst>
          </p:cNvPr>
          <p:cNvSpPr>
            <a:spLocks noChangeArrowheads="1"/>
          </p:cNvSpPr>
          <p:nvPr/>
        </p:nvSpPr>
        <p:spPr bwMode="auto">
          <a:xfrm>
            <a:off x="5754043" y="3190007"/>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9" name="Line 33">
            <a:extLst>
              <a:ext uri="{FF2B5EF4-FFF2-40B4-BE49-F238E27FC236}">
                <a16:creationId xmlns:a16="http://schemas.microsoft.com/office/drawing/2014/main" id="{8D8FE4CA-6CFE-3DD0-03C8-51AC9FA47F17}"/>
              </a:ext>
            </a:extLst>
          </p:cNvPr>
          <p:cNvSpPr>
            <a:spLocks noChangeShapeType="1"/>
          </p:cNvSpPr>
          <p:nvPr/>
        </p:nvSpPr>
        <p:spPr bwMode="auto">
          <a:xfrm>
            <a:off x="46618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0" name="Line 34">
            <a:extLst>
              <a:ext uri="{FF2B5EF4-FFF2-40B4-BE49-F238E27FC236}">
                <a16:creationId xmlns:a16="http://schemas.microsoft.com/office/drawing/2014/main" id="{9A7065CF-98CE-DD88-6914-5EABA515149C}"/>
              </a:ext>
            </a:extLst>
          </p:cNvPr>
          <p:cNvSpPr>
            <a:spLocks noChangeShapeType="1"/>
          </p:cNvSpPr>
          <p:nvPr/>
        </p:nvSpPr>
        <p:spPr bwMode="auto">
          <a:xfrm>
            <a:off x="64144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117795" name="Line 35">
            <a:extLst>
              <a:ext uri="{FF2B5EF4-FFF2-40B4-BE49-F238E27FC236}">
                <a16:creationId xmlns:a16="http://schemas.microsoft.com/office/drawing/2014/main" id="{5CE2DD71-710E-2FBC-189A-1DAF22124FAA}"/>
              </a:ext>
            </a:extLst>
          </p:cNvPr>
          <p:cNvSpPr>
            <a:spLocks noChangeShapeType="1"/>
          </p:cNvSpPr>
          <p:nvPr/>
        </p:nvSpPr>
        <p:spPr bwMode="auto">
          <a:xfrm>
            <a:off x="4890443" y="3440832"/>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sz="2800" b="0" i="0">
              <a:latin typeface="+mn-ea"/>
              <a:ea typeface="+mn-ea"/>
            </a:endParaRPr>
          </a:p>
        </p:txBody>
      </p:sp>
      <p:sp>
        <p:nvSpPr>
          <p:cNvPr id="117796" name="Rectangle 36" descr="羊皮纸">
            <a:extLst>
              <a:ext uri="{FF2B5EF4-FFF2-40B4-BE49-F238E27FC236}">
                <a16:creationId xmlns:a16="http://schemas.microsoft.com/office/drawing/2014/main" id="{57699794-C4B9-A1A8-5AAF-D1B40F3FDE49}"/>
              </a:ext>
            </a:extLst>
          </p:cNvPr>
          <p:cNvSpPr>
            <a:spLocks noChangeArrowheads="1"/>
          </p:cNvSpPr>
          <p:nvPr/>
        </p:nvSpPr>
        <p:spPr bwMode="auto">
          <a:xfrm>
            <a:off x="39760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0</a:t>
            </a:r>
            <a:endParaRPr lang="en-US" altLang="zh-CN" sz="2800" b="0" i="0">
              <a:latin typeface="+mn-ea"/>
              <a:ea typeface="+mn-ea"/>
            </a:endParaRPr>
          </a:p>
        </p:txBody>
      </p:sp>
      <p:sp>
        <p:nvSpPr>
          <p:cNvPr id="50213" name="Line 37">
            <a:extLst>
              <a:ext uri="{FF2B5EF4-FFF2-40B4-BE49-F238E27FC236}">
                <a16:creationId xmlns:a16="http://schemas.microsoft.com/office/drawing/2014/main" id="{3E341479-3251-B17C-6607-8F84AC9B146E}"/>
              </a:ext>
            </a:extLst>
          </p:cNvPr>
          <p:cNvSpPr>
            <a:spLocks noChangeShapeType="1"/>
          </p:cNvSpPr>
          <p:nvPr/>
        </p:nvSpPr>
        <p:spPr bwMode="auto">
          <a:xfrm>
            <a:off x="46618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4" name="Line 38">
            <a:extLst>
              <a:ext uri="{FF2B5EF4-FFF2-40B4-BE49-F238E27FC236}">
                <a16:creationId xmlns:a16="http://schemas.microsoft.com/office/drawing/2014/main" id="{6BE99C51-0C03-C60A-04C9-207A532D5AB8}"/>
              </a:ext>
            </a:extLst>
          </p:cNvPr>
          <p:cNvSpPr>
            <a:spLocks noChangeShapeType="1"/>
          </p:cNvSpPr>
          <p:nvPr/>
        </p:nvSpPr>
        <p:spPr bwMode="auto">
          <a:xfrm>
            <a:off x="48904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9" name="Rectangle 39" descr="羊皮纸">
            <a:extLst>
              <a:ext uri="{FF2B5EF4-FFF2-40B4-BE49-F238E27FC236}">
                <a16:creationId xmlns:a16="http://schemas.microsoft.com/office/drawing/2014/main" id="{1D5B4FCB-917C-50A0-5C3D-34C3EB292034}"/>
              </a:ext>
            </a:extLst>
          </p:cNvPr>
          <p:cNvSpPr>
            <a:spLocks noChangeArrowheads="1"/>
          </p:cNvSpPr>
          <p:nvPr/>
        </p:nvSpPr>
        <p:spPr bwMode="auto">
          <a:xfrm>
            <a:off x="57286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216" name="Line 40">
            <a:extLst>
              <a:ext uri="{FF2B5EF4-FFF2-40B4-BE49-F238E27FC236}">
                <a16:creationId xmlns:a16="http://schemas.microsoft.com/office/drawing/2014/main" id="{AEC93615-1AEF-3166-4725-87E5E317C4D1}"/>
              </a:ext>
            </a:extLst>
          </p:cNvPr>
          <p:cNvSpPr>
            <a:spLocks noChangeShapeType="1"/>
          </p:cNvSpPr>
          <p:nvPr/>
        </p:nvSpPr>
        <p:spPr bwMode="auto">
          <a:xfrm>
            <a:off x="64144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7" name="Line 41">
            <a:extLst>
              <a:ext uri="{FF2B5EF4-FFF2-40B4-BE49-F238E27FC236}">
                <a16:creationId xmlns:a16="http://schemas.microsoft.com/office/drawing/2014/main" id="{3AE8801B-BAF1-2E3A-EEBE-062EF4B5B92F}"/>
              </a:ext>
            </a:extLst>
          </p:cNvPr>
          <p:cNvSpPr>
            <a:spLocks noChangeShapeType="1"/>
          </p:cNvSpPr>
          <p:nvPr/>
        </p:nvSpPr>
        <p:spPr bwMode="auto">
          <a:xfrm>
            <a:off x="66430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802" name="Rectangle 42" descr="羊皮纸">
            <a:extLst>
              <a:ext uri="{FF2B5EF4-FFF2-40B4-BE49-F238E27FC236}">
                <a16:creationId xmlns:a16="http://schemas.microsoft.com/office/drawing/2014/main" id="{F3FE7F71-FA2C-E21A-6488-397CB0E30CE3}"/>
              </a:ext>
            </a:extLst>
          </p:cNvPr>
          <p:cNvSpPr>
            <a:spLocks noChangeArrowheads="1"/>
          </p:cNvSpPr>
          <p:nvPr/>
        </p:nvSpPr>
        <p:spPr bwMode="auto">
          <a:xfrm>
            <a:off x="74812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19" name="Line 43">
            <a:extLst>
              <a:ext uri="{FF2B5EF4-FFF2-40B4-BE49-F238E27FC236}">
                <a16:creationId xmlns:a16="http://schemas.microsoft.com/office/drawing/2014/main" id="{C442A833-5BE5-8F5C-4E7A-66C71664122D}"/>
              </a:ext>
            </a:extLst>
          </p:cNvPr>
          <p:cNvSpPr>
            <a:spLocks noChangeShapeType="1"/>
          </p:cNvSpPr>
          <p:nvPr/>
        </p:nvSpPr>
        <p:spPr bwMode="auto">
          <a:xfrm>
            <a:off x="81670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20" name="Text Box 44">
            <a:extLst>
              <a:ext uri="{FF2B5EF4-FFF2-40B4-BE49-F238E27FC236}">
                <a16:creationId xmlns:a16="http://schemas.microsoft.com/office/drawing/2014/main" id="{D861AE07-A7A5-7AD2-8A72-90151162098A}"/>
              </a:ext>
            </a:extLst>
          </p:cNvPr>
          <p:cNvSpPr txBox="1">
            <a:spLocks noChangeArrowheads="1"/>
          </p:cNvSpPr>
          <p:nvPr/>
        </p:nvSpPr>
        <p:spPr bwMode="auto">
          <a:xfrm>
            <a:off x="876397" y="5632156"/>
            <a:ext cx="1296987" cy="46166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400" b="0" i="0" dirty="0">
                <a:latin typeface="+mn-ea"/>
                <a:ea typeface="+mn-ea"/>
              </a:rPr>
              <a:t>Indgree</a:t>
            </a:r>
          </a:p>
        </p:txBody>
      </p:sp>
      <p:sp>
        <p:nvSpPr>
          <p:cNvPr id="2" name="Text Box 17">
            <a:extLst>
              <a:ext uri="{FF2B5EF4-FFF2-40B4-BE49-F238E27FC236}">
                <a16:creationId xmlns:a16="http://schemas.microsoft.com/office/drawing/2014/main" id="{996DC507-5071-D1D9-F902-D944677A22F3}"/>
              </a:ext>
            </a:extLst>
          </p:cNvPr>
          <p:cNvSpPr txBox="1">
            <a:spLocks noChangeArrowheads="1"/>
          </p:cNvSpPr>
          <p:nvPr/>
        </p:nvSpPr>
        <p:spPr bwMode="auto">
          <a:xfrm>
            <a:off x="3491644" y="5335939"/>
            <a:ext cx="6302798" cy="1667764"/>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400" b="0" i="0" dirty="0">
                <a:latin typeface="黑体" pitchFamily="49" charset="-122"/>
                <a:ea typeface="黑体" pitchFamily="49" charset="-122"/>
              </a:rPr>
              <a:t>拓扑排序：</a:t>
            </a:r>
            <a:endParaRPr lang="en-US" altLang="zh-CN" sz="2400" b="0" i="0" dirty="0">
              <a:latin typeface="黑体" pitchFamily="49" charset="-122"/>
              <a:ea typeface="黑体" pitchFamily="49" charset="-122"/>
            </a:endParaRPr>
          </a:p>
          <a:p>
            <a:pPr eaLnBrk="1" hangingPunct="1">
              <a:lnSpc>
                <a:spcPct val="150000"/>
              </a:lnSpc>
              <a:buFont typeface="Arial" pitchFamily="34" charset="0"/>
              <a:buNone/>
            </a:pPr>
            <a:r>
              <a:rPr lang="zh-CN" altLang="en-US" sz="2400" b="0" i="0" dirty="0">
                <a:solidFill>
                  <a:srgbClr val="FF0000"/>
                </a:solidFill>
                <a:latin typeface="黑体" pitchFamily="49" charset="-122"/>
                <a:ea typeface="黑体" pitchFamily="49" charset="-122"/>
              </a:rPr>
              <a:t>栈</a:t>
            </a:r>
            <a:r>
              <a:rPr lang="en-US" altLang="zh-CN" sz="2400" b="0" i="0" dirty="0">
                <a:solidFill>
                  <a:srgbClr val="FF0000"/>
                </a:solidFill>
                <a:latin typeface="黑体" pitchFamily="49" charset="-122"/>
                <a:ea typeface="黑体" pitchFamily="49" charset="-122"/>
              </a:rPr>
              <a:t>(</a:t>
            </a:r>
            <a:r>
              <a:rPr lang="zh-CN" altLang="en-US" sz="2400" b="0" i="0" dirty="0">
                <a:solidFill>
                  <a:srgbClr val="FF0000"/>
                </a:solidFill>
                <a:latin typeface="黑体" pitchFamily="49" charset="-122"/>
                <a:ea typeface="黑体" pitchFamily="49" charset="-122"/>
              </a:rPr>
              <a:t>出栈输出）：C4、C0、C3、C2、C1、C5</a:t>
            </a:r>
          </a:p>
          <a:p>
            <a:pPr eaLnBrk="1" hangingPunct="1">
              <a:lnSpc>
                <a:spcPct val="150000"/>
              </a:lnSpc>
              <a:buFont typeface="Arial" pitchFamily="34" charset="0"/>
              <a:buNone/>
            </a:pPr>
            <a:r>
              <a:rPr lang="zh-CN" altLang="en-US" sz="2400" b="0" i="0" dirty="0">
                <a:latin typeface="黑体" pitchFamily="49" charset="-122"/>
                <a:ea typeface="黑体" pitchFamily="49" charset="-122"/>
              </a:rPr>
              <a:t>          </a:t>
            </a:r>
          </a:p>
        </p:txBody>
      </p:sp>
    </p:spTree>
    <p:extLst>
      <p:ext uri="{BB962C8B-B14F-4D97-AF65-F5344CB8AC3E}">
        <p14:creationId xmlns:p14="http://schemas.microsoft.com/office/powerpoint/2010/main" val="240319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28670" y="1142984"/>
            <a:ext cx="8686800" cy="685800"/>
          </a:xfrm>
        </p:spPr>
        <p:txBody>
          <a:bodyPr/>
          <a:lstStyle/>
          <a:p>
            <a:pPr algn="l" eaLnBrk="1" hangingPunct="1"/>
            <a:r>
              <a:rPr lang="zh-CN" altLang="en-US" sz="3200">
                <a:latin typeface="黑体" pitchFamily="49" charset="-122"/>
                <a:ea typeface="黑体" pitchFamily="49" charset="-122"/>
              </a:rPr>
              <a:t>四、</a:t>
            </a:r>
            <a:r>
              <a:rPr lang="en-US" altLang="zh-CN" sz="3200">
                <a:latin typeface="黑体" pitchFamily="49" charset="-122"/>
                <a:ea typeface="黑体" pitchFamily="49" charset="-122"/>
              </a:rPr>
              <a:t>AOE-</a:t>
            </a:r>
            <a:r>
              <a:rPr lang="zh-CN" altLang="en-US" sz="3200">
                <a:latin typeface="黑体" pitchFamily="49" charset="-122"/>
                <a:ea typeface="黑体" pitchFamily="49" charset="-122"/>
              </a:rPr>
              <a:t>网</a:t>
            </a:r>
            <a:endParaRPr lang="en-US" altLang="zh-CN" sz="3200">
              <a:latin typeface="黑体" pitchFamily="49" charset="-122"/>
              <a:ea typeface="黑体" pitchFamily="49" charset="-122"/>
            </a:endParaRPr>
          </a:p>
        </p:txBody>
      </p:sp>
      <p:sp>
        <p:nvSpPr>
          <p:cNvPr id="52228" name="Rectangle 4"/>
          <p:cNvSpPr>
            <a:spLocks noGrp="1" noChangeArrowheads="1"/>
          </p:cNvSpPr>
          <p:nvPr>
            <p:ph type="body" idx="1"/>
          </p:nvPr>
        </p:nvSpPr>
        <p:spPr>
          <a:xfrm>
            <a:off x="542956" y="1958731"/>
            <a:ext cx="8763000" cy="2805138"/>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如果用有向图的顶点表示事件，用弧表示活动，则称该有向图为边表示活动的网</a:t>
            </a:r>
            <a:r>
              <a:rPr lang="en-US" altLang="zh-CN" dirty="0">
                <a:latin typeface="黑体" pitchFamily="49" charset="-122"/>
                <a:ea typeface="黑体" pitchFamily="49" charset="-122"/>
                <a:sym typeface="Symbol" pitchFamily="18" charset="2"/>
              </a:rPr>
              <a:t>AOE(Activity On Edge)</a:t>
            </a:r>
          </a:p>
          <a:p>
            <a:pPr eaLnBrk="1" hangingPunct="1">
              <a:spcBef>
                <a:spcPct val="50000"/>
              </a:spcBef>
            </a:pPr>
            <a:r>
              <a:rPr lang="en-US" altLang="zh-CN" dirty="0">
                <a:latin typeface="黑体" pitchFamily="49" charset="-122"/>
                <a:ea typeface="黑体" pitchFamily="49" charset="-122"/>
                <a:sym typeface="Symbol" pitchFamily="18" charset="2"/>
              </a:rPr>
              <a:t>AOE</a:t>
            </a:r>
            <a:r>
              <a:rPr lang="zh-CN" altLang="en-US" dirty="0">
                <a:solidFill>
                  <a:srgbClr val="CC3300"/>
                </a:solidFill>
                <a:latin typeface="黑体" pitchFamily="49" charset="-122"/>
                <a:ea typeface="黑体" pitchFamily="49" charset="-122"/>
                <a:sym typeface="Symbol" pitchFamily="18" charset="2"/>
              </a:rPr>
              <a:t>应该</a:t>
            </a:r>
            <a:r>
              <a:rPr lang="zh-CN" altLang="en-US" dirty="0">
                <a:latin typeface="黑体" pitchFamily="49" charset="-122"/>
                <a:ea typeface="黑体" pitchFamily="49" charset="-122"/>
                <a:sym typeface="Symbol" pitchFamily="18" charset="2"/>
              </a:rPr>
              <a:t>同样是</a:t>
            </a:r>
            <a:r>
              <a:rPr lang="en-US" altLang="zh-CN" dirty="0">
                <a:latin typeface="黑体" pitchFamily="49" charset="-122"/>
                <a:ea typeface="黑体" pitchFamily="49" charset="-122"/>
                <a:sym typeface="Symbol" pitchFamily="18" charset="2"/>
              </a:rPr>
              <a:t>DAG</a:t>
            </a:r>
          </a:p>
          <a:p>
            <a:pPr eaLnBrk="1" hangingPunct="1">
              <a:spcBef>
                <a:spcPct val="50000"/>
              </a:spcBef>
            </a:pP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包括估算工程的完成时间</a:t>
            </a:r>
          </a:p>
        </p:txBody>
      </p:sp>
      <p:grpSp>
        <p:nvGrpSpPr>
          <p:cNvPr id="2" name="Group 6"/>
          <p:cNvGrpSpPr>
            <a:grpSpLocks/>
          </p:cNvGrpSpPr>
          <p:nvPr/>
        </p:nvGrpSpPr>
        <p:grpSpPr bwMode="auto">
          <a:xfrm>
            <a:off x="5786446" y="4000504"/>
            <a:ext cx="2667000" cy="2039937"/>
            <a:chOff x="0" y="0"/>
            <a:chExt cx="1680" cy="1285"/>
          </a:xfrm>
        </p:grpSpPr>
        <p:grpSp>
          <p:nvGrpSpPr>
            <p:cNvPr id="3" name="Group 7"/>
            <p:cNvGrpSpPr>
              <a:grpSpLocks/>
            </p:cNvGrpSpPr>
            <p:nvPr/>
          </p:nvGrpSpPr>
          <p:grpSpPr bwMode="auto">
            <a:xfrm>
              <a:off x="192" y="0"/>
              <a:ext cx="1488" cy="1200"/>
              <a:chOff x="0" y="0"/>
              <a:chExt cx="1920" cy="1536"/>
            </a:xfrm>
          </p:grpSpPr>
          <p:sp>
            <p:nvSpPr>
              <p:cNvPr id="52238" name="Line 8"/>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39" name="Line 9"/>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0" name="Line 10"/>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42" name="Line 12"/>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3" name="Line 13"/>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4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52245" name="Oval 15"/>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52246" name="Oval 16"/>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52247" name="Oval 17"/>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52248" name="Oval 18"/>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52232" name="Text Box 19"/>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52233" name="Text Box 20"/>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52234" name="Text Box 21"/>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52235" name="Text Box 22"/>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52236" name="Text Box 23"/>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52237" name="Text Box 24"/>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5"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body" idx="1"/>
          </p:nvPr>
        </p:nvSpPr>
        <p:spPr>
          <a:xfrm>
            <a:off x="567424" y="1268760"/>
            <a:ext cx="8763000" cy="4038600"/>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求工程的完成时间是</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的一个应用</a:t>
            </a:r>
          </a:p>
          <a:p>
            <a:pPr eaLnBrk="1" hangingPunct="1">
              <a:spcBef>
                <a:spcPct val="50000"/>
              </a:spcBef>
            </a:pPr>
            <a:r>
              <a:rPr lang="zh-CN" altLang="en-US" dirty="0">
                <a:latin typeface="黑体" pitchFamily="49" charset="-122"/>
                <a:ea typeface="黑体" pitchFamily="49" charset="-122"/>
                <a:sym typeface="Symbol" pitchFamily="18" charset="2"/>
              </a:rPr>
              <a:t>在工程问题中，需要研究的问题有：</a:t>
            </a:r>
          </a:p>
          <a:p>
            <a:pPr eaLnBrk="1" hangingPunct="1">
              <a:spcBef>
                <a:spcPct val="50000"/>
              </a:spcBef>
              <a:buFont typeface="Wingdings" pitchFamily="2" charset="2"/>
              <a:buNone/>
            </a:pPr>
            <a:r>
              <a:rPr lang="zh-CN" altLang="en-US" dirty="0">
                <a:latin typeface="黑体" pitchFamily="49" charset="-122"/>
                <a:ea typeface="黑体" pitchFamily="49" charset="-122"/>
                <a:sym typeface="Symbol" pitchFamily="18" charset="2"/>
              </a:rPr>
              <a:t>⑴.完成整个工程至少需要多少时间？</a:t>
            </a:r>
          </a:p>
          <a:p>
            <a:pPr eaLnBrk="1" hangingPunct="1">
              <a:spcBef>
                <a:spcPct val="50000"/>
              </a:spcBef>
              <a:buFont typeface="Wingdings" pitchFamily="2" charset="2"/>
              <a:buNone/>
            </a:pPr>
            <a:r>
              <a:rPr lang="zh-CN" altLang="en-US" dirty="0">
                <a:latin typeface="黑体" pitchFamily="49" charset="-122"/>
                <a:ea typeface="黑体" pitchFamily="49" charset="-122"/>
                <a:sym typeface="Symbol" pitchFamily="18" charset="2"/>
              </a:rPr>
              <a:t>⑵.哪些活动是影响工程进度的关键？</a:t>
            </a:r>
          </a:p>
        </p:txBody>
      </p:sp>
      <p:sp>
        <p:nvSpPr>
          <p:cNvPr id="53254"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296D2AB-74AE-41FC-8B75-C0A40A306A3A}" type="slidenum">
              <a:rPr lang="zh-CN" altLang="en-US"/>
              <a:pPr algn="r" eaLnBrk="1" hangingPunct="1">
                <a:spcBef>
                  <a:spcPct val="50000"/>
                </a:spcBef>
                <a:buFont typeface="Arial" pitchFamily="34" charset="0"/>
                <a:buNone/>
              </a:pPr>
              <a:t>63</a:t>
            </a:fld>
            <a:endParaRPr lang="en-US" altLang="zh-CN"/>
          </a:p>
        </p:txBody>
      </p:sp>
      <p:sp>
        <p:nvSpPr>
          <p:cNvPr id="7" name="Text Box 3"/>
          <p:cNvSpPr txBox="1">
            <a:spLocks noChangeArrowheads="1"/>
          </p:cNvSpPr>
          <p:nvPr/>
        </p:nvSpPr>
        <p:spPr bwMode="auto">
          <a:xfrm>
            <a:off x="544936"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7" dur="500"/>
                                        <p:tgtEl>
                                          <p:spTgt spid="1228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4">
                                            <p:txEl>
                                              <p:pRg st="3" end="3"/>
                                            </p:txEl>
                                          </p:spTgt>
                                        </p:tgtEl>
                                        <p:attrNameLst>
                                          <p:attrName>style.visibility</p:attrName>
                                        </p:attrNameLst>
                                      </p:cBhvr>
                                      <p:to>
                                        <p:strVal val="visible"/>
                                      </p:to>
                                    </p:set>
                                    <p:animEffect transition="in" filter="blinds(horizontal)">
                                      <p:cBhvr>
                                        <p:cTn id="12" dur="500"/>
                                        <p:tgtEl>
                                          <p:spTgt spid="1228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body" idx="1"/>
          </p:nvPr>
        </p:nvSpPr>
        <p:spPr>
          <a:xfrm>
            <a:off x="600570" y="1409700"/>
            <a:ext cx="8334372"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1.关键路径</a:t>
            </a:r>
          </a:p>
          <a:p>
            <a:pPr eaLnBrk="1" hangingPunct="1">
              <a:spcBef>
                <a:spcPct val="50000"/>
              </a:spcBef>
            </a:pPr>
            <a:r>
              <a:rPr lang="zh-CN" altLang="en-US" dirty="0">
                <a:latin typeface="黑体" pitchFamily="49" charset="-122"/>
                <a:ea typeface="黑体" pitchFamily="49" charset="-122"/>
                <a:sym typeface="Symbol" pitchFamily="18" charset="2"/>
              </a:rPr>
              <a:t>工程问题的</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网中，从工程开始顶点到工程结束顶点之间路径长度最长的路径叫关键路径</a:t>
            </a:r>
          </a:p>
          <a:p>
            <a:pPr eaLnBrk="1" hangingPunct="1">
              <a:spcBef>
                <a:spcPct val="50000"/>
              </a:spcBef>
            </a:pPr>
            <a:r>
              <a:rPr lang="zh-CN" altLang="en-US" dirty="0">
                <a:latin typeface="黑体" pitchFamily="49" charset="-122"/>
                <a:ea typeface="黑体" pitchFamily="49" charset="-122"/>
                <a:sym typeface="Symbol" pitchFamily="18" charset="2"/>
              </a:rPr>
              <a:t>提前完成关键路径上的活动，工程进度会加快</a:t>
            </a:r>
          </a:p>
          <a:p>
            <a:pPr eaLnBrk="1" hangingPunct="1">
              <a:spcBef>
                <a:spcPct val="50000"/>
              </a:spcBef>
            </a:pPr>
            <a:r>
              <a:rPr lang="zh-CN" altLang="en-US" dirty="0">
                <a:latin typeface="黑体" pitchFamily="49" charset="-122"/>
                <a:ea typeface="黑体" pitchFamily="49" charset="-122"/>
                <a:sym typeface="Symbol" pitchFamily="18" charset="2"/>
              </a:rPr>
              <a:t>提前完成非关键路径上的活动，对工程无帮助</a:t>
            </a:r>
          </a:p>
        </p:txBody>
      </p:sp>
      <p:sp>
        <p:nvSpPr>
          <p:cNvPr id="54278"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407D9EB-1182-4A32-994F-1E3F5FFFB0D8}" type="slidenum">
              <a:rPr lang="zh-CN" altLang="en-US"/>
              <a:pPr algn="r" eaLnBrk="1" hangingPunct="1">
                <a:spcBef>
                  <a:spcPct val="50000"/>
                </a:spcBef>
                <a:buFont typeface="Arial" pitchFamily="34" charset="0"/>
                <a:buNone/>
              </a:pPr>
              <a:t>64</a:t>
            </a:fld>
            <a:endParaRPr lang="en-US" altLang="zh-CN"/>
          </a:p>
        </p:txBody>
      </p:sp>
      <p:sp>
        <p:nvSpPr>
          <p:cNvPr id="2" name="Text Box 3">
            <a:extLst>
              <a:ext uri="{FF2B5EF4-FFF2-40B4-BE49-F238E27FC236}">
                <a16:creationId xmlns:a16="http://schemas.microsoft.com/office/drawing/2014/main" id="{857242CD-3C4F-0299-4DC7-A6B228AA6861}"/>
              </a:ext>
            </a:extLst>
          </p:cNvPr>
          <p:cNvSpPr txBox="1">
            <a:spLocks noChangeArrowheads="1"/>
          </p:cNvSpPr>
          <p:nvPr/>
        </p:nvSpPr>
        <p:spPr bwMode="auto">
          <a:xfrm>
            <a:off x="471518"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8">
                                            <p:txEl>
                                              <p:pRg st="2" end="2"/>
                                            </p:txEl>
                                          </p:spTgt>
                                        </p:tgtEl>
                                        <p:attrNameLst>
                                          <p:attrName>style.visibility</p:attrName>
                                        </p:attrNameLst>
                                      </p:cBhvr>
                                      <p:to>
                                        <p:strVal val="visible"/>
                                      </p:to>
                                    </p:set>
                                    <p:animEffect transition="in" filter="blinds(horizontal)">
                                      <p:cBhvr>
                                        <p:cTn id="7" dur="500"/>
                                        <p:tgtEl>
                                          <p:spTgt spid="1239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8">
                                            <p:txEl>
                                              <p:pRg st="3" end="3"/>
                                            </p:txEl>
                                          </p:spTgt>
                                        </p:tgtEl>
                                        <p:attrNameLst>
                                          <p:attrName>style.visibility</p:attrName>
                                        </p:attrNameLst>
                                      </p:cBhvr>
                                      <p:to>
                                        <p:strVal val="visible"/>
                                      </p:to>
                                    </p:set>
                                    <p:animEffect transition="in" filter="blinds(horizontal)">
                                      <p:cBhvr>
                                        <p:cTn id="12"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body" idx="1"/>
          </p:nvPr>
        </p:nvSpPr>
        <p:spPr>
          <a:xfrm>
            <a:off x="539552" y="1409700"/>
            <a:ext cx="8429684"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2.关键活动</a:t>
            </a:r>
          </a:p>
          <a:p>
            <a:pPr eaLnBrk="1" hangingPunct="1">
              <a:spcBef>
                <a:spcPct val="50000"/>
              </a:spcBef>
            </a:pPr>
            <a:r>
              <a:rPr lang="zh-CN" altLang="en-US" dirty="0">
                <a:latin typeface="黑体" pitchFamily="49" charset="-122"/>
                <a:ea typeface="黑体" pitchFamily="49" charset="-122"/>
                <a:sym typeface="Symbol" pitchFamily="18" charset="2"/>
              </a:rPr>
              <a:t>关键路径上的所有活动称为关键活动</a:t>
            </a:r>
          </a:p>
          <a:p>
            <a:pPr eaLnBrk="1" hangingPunct="1">
              <a:spcBef>
                <a:spcPct val="50000"/>
              </a:spcBef>
            </a:pPr>
            <a:r>
              <a:rPr lang="zh-CN" altLang="en-US" dirty="0">
                <a:latin typeface="黑体" pitchFamily="49" charset="-122"/>
                <a:ea typeface="黑体" pitchFamily="49" charset="-122"/>
                <a:sym typeface="Symbol" pitchFamily="18" charset="2"/>
              </a:rPr>
              <a:t>找到工程</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中的所有关键活动，即找到了关键路径。</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BA407B1A-F0C6-40DC-B572-37557BEE7CAD}" type="slidenum">
              <a:rPr lang="zh-CN" altLang="en-US"/>
              <a:pPr algn="r" eaLnBrk="1" hangingPunct="1">
                <a:spcBef>
                  <a:spcPct val="50000"/>
                </a:spcBef>
                <a:buFont typeface="Arial" pitchFamily="34" charset="0"/>
                <a:buNone/>
              </a:pPr>
              <a:t>65</a:t>
            </a:fld>
            <a:endParaRPr lang="en-US" altLang="zh-CN"/>
          </a:p>
        </p:txBody>
      </p:sp>
      <p:sp>
        <p:nvSpPr>
          <p:cNvPr id="3" name="Text Box 3">
            <a:extLst>
              <a:ext uri="{FF2B5EF4-FFF2-40B4-BE49-F238E27FC236}">
                <a16:creationId xmlns:a16="http://schemas.microsoft.com/office/drawing/2014/main" id="{3F0A322A-765A-2A79-2C29-784A1AD7175E}"/>
              </a:ext>
            </a:extLst>
          </p:cNvPr>
          <p:cNvSpPr txBox="1">
            <a:spLocks noChangeArrowheads="1"/>
          </p:cNvSpPr>
          <p:nvPr/>
        </p:nvSpPr>
        <p:spPr bwMode="auto">
          <a:xfrm>
            <a:off x="471518"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animEffect transition="in" filter="blinds(horizontal)">
                                      <p:cBhvr>
                                        <p:cTn id="7"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body" idx="1"/>
          </p:nvPr>
        </p:nvSpPr>
        <p:spPr>
          <a:xfrm>
            <a:off x="539552" y="1216025"/>
            <a:ext cx="8763000"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3.关键活动有关的量</a:t>
            </a:r>
          </a:p>
          <a:p>
            <a:pPr eaLnBrk="1" hangingPunct="1">
              <a:spcBef>
                <a:spcPct val="50000"/>
              </a:spcBef>
            </a:pP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事件</a:t>
            </a:r>
            <a:r>
              <a:rPr lang="en-US" altLang="zh-CN" sz="2800" dirty="0" err="1">
                <a:latin typeface="黑体" pitchFamily="49" charset="-122"/>
                <a:ea typeface="黑体" pitchFamily="49" charset="-122"/>
                <a:sym typeface="Symbol" pitchFamily="18" charset="2"/>
              </a:rPr>
              <a:t>v</a:t>
            </a:r>
            <a:r>
              <a:rPr lang="en-US" altLang="zh-CN" sz="2800" baseline="-25000" dirty="0" err="1">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最早开始时间</a:t>
            </a:r>
          </a:p>
          <a:p>
            <a:pPr eaLnBrk="1" hangingPunct="1">
              <a:spcBef>
                <a:spcPct val="50000"/>
              </a:spcBef>
            </a:pP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事件</a:t>
            </a:r>
            <a:r>
              <a:rPr lang="en-US" altLang="zh-CN" sz="2800" dirty="0" err="1">
                <a:latin typeface="黑体" pitchFamily="49" charset="-122"/>
                <a:ea typeface="黑体" pitchFamily="49" charset="-122"/>
                <a:sym typeface="Symbol" pitchFamily="18" charset="2"/>
              </a:rPr>
              <a:t>v</a:t>
            </a:r>
            <a:r>
              <a:rPr lang="en-US" altLang="zh-CN" sz="2800" baseline="-25000" dirty="0" err="1">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最迟开始时间</a:t>
            </a:r>
          </a:p>
          <a:p>
            <a:pPr marL="0" indent="0" eaLnBrk="1" hangingPunct="1">
              <a:spcBef>
                <a:spcPct val="100000"/>
              </a:spcBef>
              <a:buNone/>
            </a:pPr>
            <a:endParaRPr lang="zh-CN" altLang="en-US" sz="2400" dirty="0">
              <a:latin typeface="黑体" pitchFamily="49" charset="-122"/>
              <a:ea typeface="黑体" pitchFamily="49" charset="-122"/>
              <a:sym typeface="Symbol" pitchFamily="18" charset="2"/>
            </a:endParaRPr>
          </a:p>
        </p:txBody>
      </p:sp>
      <p:sp>
        <p:nvSpPr>
          <p:cNvPr id="57350"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A466C82-6ED5-4469-AED6-B8D41193C395}" type="slidenum">
              <a:rPr lang="zh-CN" altLang="en-US"/>
              <a:pPr algn="r" eaLnBrk="1" hangingPunct="1">
                <a:spcBef>
                  <a:spcPct val="50000"/>
                </a:spcBef>
                <a:buFont typeface="Arial" pitchFamily="34" charset="0"/>
                <a:buNone/>
              </a:pPr>
              <a:t>66</a:t>
            </a:fld>
            <a:endParaRPr lang="en-US" altLang="zh-CN"/>
          </a:p>
        </p:txBody>
      </p:sp>
      <p:sp>
        <p:nvSpPr>
          <p:cNvPr id="57352" name="Text Box 26"/>
          <p:cNvSpPr txBox="1">
            <a:spLocks noChangeArrowheads="1"/>
          </p:cNvSpPr>
          <p:nvPr/>
        </p:nvSpPr>
        <p:spPr bwMode="auto">
          <a:xfrm>
            <a:off x="5200650" y="4797425"/>
            <a:ext cx="184150" cy="457200"/>
          </a:xfrm>
          <a:prstGeom prst="rect">
            <a:avLst/>
          </a:prstGeom>
          <a:noFill/>
          <a:ln w="9525">
            <a:noFill/>
            <a:miter lim="800000"/>
            <a:headEnd/>
            <a:tailEnd/>
          </a:ln>
        </p:spPr>
        <p:txBody>
          <a:bodyPr wrap="none">
            <a:spAutoFit/>
          </a:bodyPr>
          <a:lstStyle/>
          <a:p>
            <a:pPr eaLnBrk="1" hangingPunct="1">
              <a:buFont typeface="Arial" pitchFamily="34" charset="0"/>
              <a:buNone/>
            </a:pPr>
            <a:endParaRPr lang="zh-CN" altLang="en-US"/>
          </a:p>
        </p:txBody>
      </p:sp>
      <p:sp>
        <p:nvSpPr>
          <p:cNvPr id="4" name="Text Box 3">
            <a:extLst>
              <a:ext uri="{FF2B5EF4-FFF2-40B4-BE49-F238E27FC236}">
                <a16:creationId xmlns:a16="http://schemas.microsoft.com/office/drawing/2014/main" id="{44C3A020-779F-672C-511B-2DAD63A5C1B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grpSp>
        <p:nvGrpSpPr>
          <p:cNvPr id="11" name="组合 10">
            <a:extLst>
              <a:ext uri="{FF2B5EF4-FFF2-40B4-BE49-F238E27FC236}">
                <a16:creationId xmlns:a16="http://schemas.microsoft.com/office/drawing/2014/main" id="{822B9DC7-2F81-B310-CA65-63C6BC6BA929}"/>
              </a:ext>
            </a:extLst>
          </p:cNvPr>
          <p:cNvGrpSpPr/>
          <p:nvPr/>
        </p:nvGrpSpPr>
        <p:grpSpPr>
          <a:xfrm>
            <a:off x="6853413" y="1444231"/>
            <a:ext cx="1345108" cy="2950666"/>
            <a:chOff x="6853413" y="1444231"/>
            <a:chExt cx="1345108" cy="2950666"/>
          </a:xfrm>
        </p:grpSpPr>
        <p:grpSp>
          <p:nvGrpSpPr>
            <p:cNvPr id="3" name="Group 8"/>
            <p:cNvGrpSpPr>
              <a:grpSpLocks/>
            </p:cNvGrpSpPr>
            <p:nvPr/>
          </p:nvGrpSpPr>
          <p:grpSpPr bwMode="auto">
            <a:xfrm>
              <a:off x="6919308" y="1444231"/>
              <a:ext cx="942332" cy="2950666"/>
              <a:chOff x="-502" y="-940"/>
              <a:chExt cx="1078" cy="2394"/>
            </a:xfrm>
          </p:grpSpPr>
          <p:sp>
            <p:nvSpPr>
              <p:cNvPr id="57361" name="Line 9"/>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7362" name="Line 10"/>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3" name="Line 11"/>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5" name="Line 13"/>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6" name="Line 14"/>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6EDCFF29-050D-CE79-A09B-C0D273A9E895}"/>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到达研讨室</a:t>
              </a:r>
            </a:p>
          </p:txBody>
        </p:sp>
        <p:sp>
          <p:nvSpPr>
            <p:cNvPr id="10" name="文本框 9">
              <a:extLst>
                <a:ext uri="{FF2B5EF4-FFF2-40B4-BE49-F238E27FC236}">
                  <a16:creationId xmlns:a16="http://schemas.microsoft.com/office/drawing/2014/main" id="{124670A9-0003-82EE-2A97-E993B6F22496}"/>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7" dur="500"/>
                                        <p:tgtEl>
                                          <p:spTgt spid="1269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2" dur="500"/>
                                        <p:tgtEl>
                                          <p:spTgt spid="1269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1D553-433E-5BDE-09B4-F45A19C8BEB0}"/>
            </a:ext>
          </a:extLst>
        </p:cNvPr>
        <p:cNvGrpSpPr/>
        <p:nvPr/>
      </p:nvGrpSpPr>
      <p:grpSpPr>
        <a:xfrm>
          <a:off x="0" y="0"/>
          <a:ext cx="0" cy="0"/>
          <a:chOff x="0" y="0"/>
          <a:chExt cx="0" cy="0"/>
        </a:xfrm>
      </p:grpSpPr>
      <p:sp>
        <p:nvSpPr>
          <p:cNvPr id="58372" name="Rectangle 4">
            <a:extLst>
              <a:ext uri="{FF2B5EF4-FFF2-40B4-BE49-F238E27FC236}">
                <a16:creationId xmlns:a16="http://schemas.microsoft.com/office/drawing/2014/main" id="{5310BFFD-0378-B98B-23C4-79117069E23A}"/>
              </a:ext>
            </a:extLst>
          </p:cNvPr>
          <p:cNvSpPr>
            <a:spLocks noGrp="1" noChangeArrowheads="1"/>
          </p:cNvSpPr>
          <p:nvPr>
            <p:ph type="body" idx="1"/>
          </p:nvPr>
        </p:nvSpPr>
        <p:spPr>
          <a:xfrm>
            <a:off x="566516" y="1289497"/>
            <a:ext cx="8763000" cy="1203399"/>
          </a:xfrm>
        </p:spPr>
        <p:txBody>
          <a:bodyPr/>
          <a:lstStyle/>
          <a:p>
            <a:pPr eaLnBrk="1" hangingPunct="1">
              <a:spcBef>
                <a:spcPct val="50000"/>
              </a:spcBef>
            </a:pPr>
            <a:r>
              <a:rPr lang="zh-CN" altLang="en-US" sz="2800" dirty="0">
                <a:latin typeface="黑体" pitchFamily="49" charset="-122"/>
                <a:ea typeface="黑体" pitchFamily="49" charset="-122"/>
                <a:sym typeface="Symbol" pitchFamily="18" charset="2"/>
              </a:rPr>
              <a:t>工程起点的</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(0)=0</a:t>
            </a:r>
            <a:r>
              <a:rPr lang="zh-CN" altLang="en-US" sz="2800"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按拓扑序列</a:t>
            </a:r>
            <a:r>
              <a:rPr lang="zh-CN" altLang="en-US" sz="2800" dirty="0">
                <a:latin typeface="黑体" pitchFamily="49" charset="-122"/>
                <a:ea typeface="黑体" pitchFamily="49" charset="-122"/>
                <a:sym typeface="Symbol" pitchFamily="18" charset="2"/>
              </a:rPr>
              <a:t>向前递推</a:t>
            </a:r>
            <a:endParaRPr lang="en-US" altLang="zh-CN" sz="2800" dirty="0">
              <a:latin typeface="黑体" pitchFamily="49" charset="-122"/>
              <a:ea typeface="黑体" pitchFamily="49" charset="-122"/>
              <a:sym typeface="Symbol" pitchFamily="18" charset="2"/>
            </a:endParaRPr>
          </a:p>
          <a:p>
            <a:pPr marL="0" indent="0" eaLnBrk="1" hangingPunct="1">
              <a:spcBef>
                <a:spcPct val="50000"/>
              </a:spcBef>
              <a:buNone/>
            </a:pPr>
            <a:r>
              <a:rPr lang="en-US" altLang="zh-CN" sz="2800" dirty="0">
                <a:latin typeface="黑体" pitchFamily="49" charset="-122"/>
                <a:ea typeface="黑体" pitchFamily="49" charset="-122"/>
                <a:sym typeface="Symbol" pitchFamily="18" charset="2"/>
              </a:rPr>
              <a:t>   </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(j)=max{</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i,j</a:t>
            </a:r>
            <a:r>
              <a:rPr lang="en-US" altLang="zh-CN" sz="2800" dirty="0">
                <a:latin typeface="黑体" pitchFamily="49" charset="-122"/>
                <a:ea typeface="黑体" pitchFamily="49" charset="-122"/>
                <a:sym typeface="Symbol" pitchFamily="18" charset="2"/>
              </a:rPr>
              <a:t>&gt;)</a:t>
            </a:r>
            <a:r>
              <a:rPr lang="zh-CN" altLang="en-US" sz="2800" dirty="0">
                <a:latin typeface="黑体" pitchFamily="49" charset="-122"/>
                <a:ea typeface="黑体" pitchFamily="49" charset="-122"/>
                <a:sym typeface="Symbol" pitchFamily="18" charset="2"/>
              </a:rPr>
              <a:t>，</a:t>
            </a:r>
            <a:r>
              <a:rPr lang="en-US" altLang="zh-CN" sz="2800" dirty="0">
                <a:latin typeface="黑体" pitchFamily="49" charset="-122"/>
                <a:ea typeface="黑体" pitchFamily="49" charset="-122"/>
                <a:sym typeface="Symbol" pitchFamily="18" charset="2"/>
              </a:rPr>
              <a:t>&lt;</a:t>
            </a:r>
            <a:r>
              <a:rPr lang="en-US" altLang="zh-CN" dirty="0" err="1">
                <a:latin typeface="黑体" pitchFamily="49" charset="-122"/>
                <a:ea typeface="黑体" pitchFamily="49" charset="-122"/>
                <a:sym typeface="Symbol" pitchFamily="18" charset="2"/>
              </a:rPr>
              <a:t>i</a:t>
            </a:r>
            <a:r>
              <a:rPr lang="en-US" altLang="zh-CN" sz="2800" dirty="0" err="1">
                <a:latin typeface="黑体" pitchFamily="49" charset="-122"/>
                <a:ea typeface="黑体" pitchFamily="49" charset="-122"/>
                <a:sym typeface="Symbol" pitchFamily="18" charset="2"/>
              </a:rPr>
              <a:t>,j</a:t>
            </a:r>
            <a:r>
              <a:rPr lang="en-US" altLang="zh-CN" sz="2800" dirty="0">
                <a:latin typeface="黑体" pitchFamily="49" charset="-122"/>
                <a:ea typeface="黑体" pitchFamily="49" charset="-122"/>
                <a:sym typeface="Symbol" pitchFamily="18" charset="2"/>
              </a:rPr>
              <a:t>&gt;</a:t>
            </a:r>
            <a:r>
              <a:rPr lang="en-US" altLang="zh-CN" dirty="0">
                <a:latin typeface="黑体" panose="02010609060101010101" pitchFamily="49" charset="-122"/>
                <a:ea typeface="黑体" panose="02010609060101010101" pitchFamily="49" charset="-122"/>
                <a:sym typeface="Symbol" pitchFamily="18" charset="2"/>
              </a:rPr>
              <a:t> E</a:t>
            </a:r>
            <a:r>
              <a:rPr lang="en-US" altLang="zh-CN" sz="2800" dirty="0">
                <a:latin typeface="黑体" pitchFamily="49" charset="-122"/>
                <a:ea typeface="黑体" pitchFamily="49" charset="-122"/>
                <a:sym typeface="Symbol" pitchFamily="18" charset="2"/>
              </a:rPr>
              <a:t>}</a:t>
            </a:r>
            <a:endParaRPr lang="en-US" altLang="zh-CN" sz="1800" b="1" dirty="0">
              <a:latin typeface="黑体" pitchFamily="49" charset="-122"/>
              <a:ea typeface="黑体" pitchFamily="49" charset="-122"/>
              <a:sym typeface="Symbol" pitchFamily="18" charset="2"/>
            </a:endParaRPr>
          </a:p>
          <a:p>
            <a:pPr eaLnBrk="1" hangingPunct="1">
              <a:spcBef>
                <a:spcPct val="0"/>
              </a:spcBef>
              <a:buFont typeface="Wingdings" pitchFamily="2" charset="2"/>
              <a:buNone/>
            </a:pPr>
            <a:endParaRPr lang="en-US" altLang="zh-CN" sz="1800" b="1" dirty="0">
              <a:latin typeface="黑体" pitchFamily="49" charset="-122"/>
              <a:ea typeface="黑体" pitchFamily="49" charset="-122"/>
              <a:sym typeface="Symbol" pitchFamily="18" charset="2"/>
            </a:endParaRPr>
          </a:p>
        </p:txBody>
      </p:sp>
      <p:sp>
        <p:nvSpPr>
          <p:cNvPr id="58374" name="Text Box 6">
            <a:extLst>
              <a:ext uri="{FF2B5EF4-FFF2-40B4-BE49-F238E27FC236}">
                <a16:creationId xmlns:a16="http://schemas.microsoft.com/office/drawing/2014/main" id="{B5750A9F-D45B-19A8-F5B3-949D2F466838}"/>
              </a:ext>
            </a:extLst>
          </p:cNvPr>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317286-8691-4EC9-8FC7-286256154D94}" type="slidenum">
              <a:rPr lang="zh-CN" altLang="en-US"/>
              <a:pPr algn="r" eaLnBrk="1" hangingPunct="1">
                <a:spcBef>
                  <a:spcPct val="50000"/>
                </a:spcBef>
                <a:buFont typeface="Arial" pitchFamily="34" charset="0"/>
                <a:buNone/>
              </a:pPr>
              <a:t>67</a:t>
            </a:fld>
            <a:endParaRPr lang="en-US" altLang="zh-CN"/>
          </a:p>
        </p:txBody>
      </p:sp>
      <p:sp>
        <p:nvSpPr>
          <p:cNvPr id="5" name="Text Box 3">
            <a:extLst>
              <a:ext uri="{FF2B5EF4-FFF2-40B4-BE49-F238E27FC236}">
                <a16:creationId xmlns:a16="http://schemas.microsoft.com/office/drawing/2014/main" id="{B4155D13-FB42-D40B-B3ED-8C88678416B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事件最早开始时间计算</a:t>
            </a:r>
          </a:p>
        </p:txBody>
      </p:sp>
      <p:sp>
        <p:nvSpPr>
          <p:cNvPr id="3" name="文本框 2">
            <a:extLst>
              <a:ext uri="{FF2B5EF4-FFF2-40B4-BE49-F238E27FC236}">
                <a16:creationId xmlns:a16="http://schemas.microsoft.com/office/drawing/2014/main" id="{465B919D-3944-DF0A-AE85-063B2B337D24}"/>
              </a:ext>
            </a:extLst>
          </p:cNvPr>
          <p:cNvSpPr txBox="1"/>
          <p:nvPr/>
        </p:nvSpPr>
        <p:spPr>
          <a:xfrm>
            <a:off x="1079104" y="2596464"/>
            <a:ext cx="8064896" cy="1384995"/>
          </a:xfrm>
          <a:prstGeom prst="rect">
            <a:avLst/>
          </a:prstGeom>
          <a:noFill/>
        </p:spPr>
        <p:txBody>
          <a:bodyPr wrap="square">
            <a:spAutoFit/>
          </a:bodyPr>
          <a:lstStyle/>
          <a:p>
            <a:pPr eaLnBrk="1" hangingPunct="1">
              <a:buFont typeface="Arial" pitchFamily="34" charset="0"/>
              <a:buNone/>
            </a:pPr>
            <a:r>
              <a:rPr lang="zh-CN" altLang="en-US" sz="2800" b="0" i="0" dirty="0">
                <a:latin typeface="黑体" panose="02010609060101010101" pitchFamily="49" charset="-122"/>
                <a:ea typeface="黑体" panose="02010609060101010101" pitchFamily="49" charset="-122"/>
                <a:sym typeface="Symbol" pitchFamily="18" charset="2"/>
              </a:rPr>
              <a:t>事件的</a:t>
            </a:r>
            <a:r>
              <a:rPr lang="zh-CN" altLang="en-US" sz="2800" b="0" i="0" dirty="0">
                <a:solidFill>
                  <a:srgbClr val="FF0000"/>
                </a:solidFill>
                <a:latin typeface="黑体" panose="02010609060101010101" pitchFamily="49" charset="-122"/>
                <a:ea typeface="黑体" panose="02010609060101010101" pitchFamily="49" charset="-122"/>
                <a:sym typeface="Symbol" pitchFamily="18" charset="2"/>
              </a:rPr>
              <a:t>最早开始时间</a:t>
            </a:r>
            <a:r>
              <a:rPr lang="zh-CN" altLang="en-US" sz="2800" b="0" i="0" dirty="0">
                <a:latin typeface="黑体" panose="02010609060101010101" pitchFamily="49" charset="-122"/>
                <a:ea typeface="黑体" panose="02010609060101010101" pitchFamily="49" charset="-122"/>
                <a:sym typeface="Symbol" pitchFamily="18" charset="2"/>
              </a:rPr>
              <a:t>是以其为弧头事件的所有弧尾事件的最早发生时间与对应弧活动的持续时间之和的最大值</a:t>
            </a:r>
          </a:p>
        </p:txBody>
      </p:sp>
      <p:grpSp>
        <p:nvGrpSpPr>
          <p:cNvPr id="4" name="Group 7">
            <a:extLst>
              <a:ext uri="{FF2B5EF4-FFF2-40B4-BE49-F238E27FC236}">
                <a16:creationId xmlns:a16="http://schemas.microsoft.com/office/drawing/2014/main" id="{450A8FF9-1537-4B4E-EBB1-E5ABC4542176}"/>
              </a:ext>
            </a:extLst>
          </p:cNvPr>
          <p:cNvGrpSpPr>
            <a:grpSpLocks/>
          </p:cNvGrpSpPr>
          <p:nvPr/>
        </p:nvGrpSpPr>
        <p:grpSpPr bwMode="auto">
          <a:xfrm>
            <a:off x="971600" y="4349274"/>
            <a:ext cx="2614613" cy="2030413"/>
            <a:chOff x="0" y="0"/>
            <a:chExt cx="1680" cy="1287"/>
          </a:xfrm>
        </p:grpSpPr>
        <p:grpSp>
          <p:nvGrpSpPr>
            <p:cNvPr id="6" name="Group 8">
              <a:extLst>
                <a:ext uri="{FF2B5EF4-FFF2-40B4-BE49-F238E27FC236}">
                  <a16:creationId xmlns:a16="http://schemas.microsoft.com/office/drawing/2014/main" id="{4C029FE2-AD1C-B781-AF4D-CD2B06C8FEBF}"/>
                </a:ext>
              </a:extLst>
            </p:cNvPr>
            <p:cNvGrpSpPr>
              <a:grpSpLocks/>
            </p:cNvGrpSpPr>
            <p:nvPr/>
          </p:nvGrpSpPr>
          <p:grpSpPr bwMode="auto">
            <a:xfrm>
              <a:off x="192" y="0"/>
              <a:ext cx="1488" cy="1200"/>
              <a:chOff x="0" y="0"/>
              <a:chExt cx="1920" cy="1536"/>
            </a:xfrm>
          </p:grpSpPr>
          <p:sp>
            <p:nvSpPr>
              <p:cNvPr id="13" name="Line 9">
                <a:extLst>
                  <a:ext uri="{FF2B5EF4-FFF2-40B4-BE49-F238E27FC236}">
                    <a16:creationId xmlns:a16="http://schemas.microsoft.com/office/drawing/2014/main" id="{00E76F10-5EF9-20FA-20FA-EF3A57917046}"/>
                  </a:ext>
                </a:extLst>
              </p:cNvPr>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4" name="Line 10">
                <a:extLst>
                  <a:ext uri="{FF2B5EF4-FFF2-40B4-BE49-F238E27FC236}">
                    <a16:creationId xmlns:a16="http://schemas.microsoft.com/office/drawing/2014/main" id="{B07299B1-FDFB-49CC-873E-3E9C6F093CF0}"/>
                  </a:ext>
                </a:extLst>
              </p:cNvPr>
              <p:cNvSpPr>
                <a:spLocks noChangeShapeType="1"/>
              </p:cNvSpPr>
              <p:nvPr/>
            </p:nvSpPr>
            <p:spPr bwMode="auto">
              <a:xfrm>
                <a:off x="192" y="720"/>
                <a:ext cx="240" cy="57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5" name="Line 11">
                <a:extLst>
                  <a:ext uri="{FF2B5EF4-FFF2-40B4-BE49-F238E27FC236}">
                    <a16:creationId xmlns:a16="http://schemas.microsoft.com/office/drawing/2014/main" id="{933C8FE5-65AD-3CF0-55B0-98E9D04CDCBC}"/>
                  </a:ext>
                </a:extLst>
              </p:cNvPr>
              <p:cNvSpPr>
                <a:spLocks noChangeShapeType="1"/>
              </p:cNvSpPr>
              <p:nvPr/>
            </p:nvSpPr>
            <p:spPr bwMode="auto">
              <a:xfrm flipH="1">
                <a:off x="239" y="144"/>
                <a:ext cx="673"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6" name="Line 12">
                <a:extLst>
                  <a:ext uri="{FF2B5EF4-FFF2-40B4-BE49-F238E27FC236}">
                    <a16:creationId xmlns:a16="http://schemas.microsoft.com/office/drawing/2014/main" id="{292EFB66-3FAC-8302-33B6-A7E18F3A5702}"/>
                  </a:ext>
                </a:extLst>
              </p:cNvPr>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7" name="Line 13">
                <a:extLst>
                  <a:ext uri="{FF2B5EF4-FFF2-40B4-BE49-F238E27FC236}">
                    <a16:creationId xmlns:a16="http://schemas.microsoft.com/office/drawing/2014/main" id="{6349F623-13B2-5202-EA4B-C97BE43301BC}"/>
                  </a:ext>
                </a:extLst>
              </p:cNvPr>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8" name="Line 14">
                <a:extLst>
                  <a:ext uri="{FF2B5EF4-FFF2-40B4-BE49-F238E27FC236}">
                    <a16:creationId xmlns:a16="http://schemas.microsoft.com/office/drawing/2014/main" id="{21B1F762-0F91-A908-E94F-9F188997757E}"/>
                  </a:ext>
                </a:extLst>
              </p:cNvPr>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9" name="Oval 15">
                <a:extLst>
                  <a:ext uri="{FF2B5EF4-FFF2-40B4-BE49-F238E27FC236}">
                    <a16:creationId xmlns:a16="http://schemas.microsoft.com/office/drawing/2014/main" id="{07B91E96-C4CF-8862-B383-8DBA1C2A93FC}"/>
                  </a:ext>
                </a:extLst>
              </p:cNvPr>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20" name="Oval 16">
                <a:extLst>
                  <a:ext uri="{FF2B5EF4-FFF2-40B4-BE49-F238E27FC236}">
                    <a16:creationId xmlns:a16="http://schemas.microsoft.com/office/drawing/2014/main" id="{5B7EEF9E-27F8-BBC7-418B-FD9CCD47E2D7}"/>
                  </a:ext>
                </a:extLst>
              </p:cNvPr>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21" name="Oval 17">
                <a:extLst>
                  <a:ext uri="{FF2B5EF4-FFF2-40B4-BE49-F238E27FC236}">
                    <a16:creationId xmlns:a16="http://schemas.microsoft.com/office/drawing/2014/main" id="{8CE98400-A9C6-62AD-E725-C0AB4E024025}"/>
                  </a:ext>
                </a:extLst>
              </p:cNvPr>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22" name="Oval 18">
                <a:extLst>
                  <a:ext uri="{FF2B5EF4-FFF2-40B4-BE49-F238E27FC236}">
                    <a16:creationId xmlns:a16="http://schemas.microsoft.com/office/drawing/2014/main" id="{225C8E84-9D6A-B094-B786-BDD4AF8CF073}"/>
                  </a:ext>
                </a:extLst>
              </p:cNvPr>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23" name="Oval 19">
                <a:extLst>
                  <a:ext uri="{FF2B5EF4-FFF2-40B4-BE49-F238E27FC236}">
                    <a16:creationId xmlns:a16="http://schemas.microsoft.com/office/drawing/2014/main" id="{D7B47344-4065-8808-936C-A8E326879BE6}"/>
                  </a:ext>
                </a:extLst>
              </p:cNvPr>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7" name="Text Box 20">
              <a:extLst>
                <a:ext uri="{FF2B5EF4-FFF2-40B4-BE49-F238E27FC236}">
                  <a16:creationId xmlns:a16="http://schemas.microsoft.com/office/drawing/2014/main" id="{B010EB96-0F7F-C034-5556-E76587DA96AF}"/>
                </a:ext>
              </a:extLst>
            </p:cNvPr>
            <p:cNvSpPr txBox="1">
              <a:spLocks noChangeArrowheads="1"/>
            </p:cNvSpPr>
            <p:nvPr/>
          </p:nvSpPr>
          <p:spPr bwMode="auto">
            <a:xfrm>
              <a:off x="288" y="6"/>
              <a:ext cx="528"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8" name="Text Box 21">
              <a:extLst>
                <a:ext uri="{FF2B5EF4-FFF2-40B4-BE49-F238E27FC236}">
                  <a16:creationId xmlns:a16="http://schemas.microsoft.com/office/drawing/2014/main" id="{93339636-A0E7-2115-26A4-2C56288CE570}"/>
                </a:ext>
              </a:extLst>
            </p:cNvPr>
            <p:cNvSpPr txBox="1">
              <a:spLocks noChangeArrowheads="1"/>
            </p:cNvSpPr>
            <p:nvPr/>
          </p:nvSpPr>
          <p:spPr bwMode="auto">
            <a:xfrm>
              <a:off x="0" y="660"/>
              <a:ext cx="468" cy="44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9" name="Text Box 22">
              <a:extLst>
                <a:ext uri="{FF2B5EF4-FFF2-40B4-BE49-F238E27FC236}">
                  <a16:creationId xmlns:a16="http://schemas.microsoft.com/office/drawing/2014/main" id="{55D8FFE8-7FD9-C8F5-EC7A-C13BE2BC6551}"/>
                </a:ext>
              </a:extLst>
            </p:cNvPr>
            <p:cNvSpPr txBox="1">
              <a:spLocks noChangeArrowheads="1"/>
            </p:cNvSpPr>
            <p:nvPr/>
          </p:nvSpPr>
          <p:spPr bwMode="auto">
            <a:xfrm>
              <a:off x="1200" y="101"/>
              <a:ext cx="480" cy="26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0" name="Text Box 23">
              <a:extLst>
                <a:ext uri="{FF2B5EF4-FFF2-40B4-BE49-F238E27FC236}">
                  <a16:creationId xmlns:a16="http://schemas.microsoft.com/office/drawing/2014/main" id="{04F9138E-92C8-2534-D504-B1C8F05F267F}"/>
                </a:ext>
              </a:extLst>
            </p:cNvPr>
            <p:cNvSpPr txBox="1">
              <a:spLocks noChangeArrowheads="1"/>
            </p:cNvSpPr>
            <p:nvPr/>
          </p:nvSpPr>
          <p:spPr bwMode="auto">
            <a:xfrm>
              <a:off x="672" y="660"/>
              <a:ext cx="524"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11" name="Text Box 24">
              <a:extLst>
                <a:ext uri="{FF2B5EF4-FFF2-40B4-BE49-F238E27FC236}">
                  <a16:creationId xmlns:a16="http://schemas.microsoft.com/office/drawing/2014/main" id="{0F1A3D53-5DDF-186A-DB73-7308262BDA65}"/>
                </a:ext>
              </a:extLst>
            </p:cNvPr>
            <p:cNvSpPr txBox="1">
              <a:spLocks noChangeArrowheads="1"/>
            </p:cNvSpPr>
            <p:nvPr/>
          </p:nvSpPr>
          <p:spPr bwMode="auto">
            <a:xfrm>
              <a:off x="576" y="333"/>
              <a:ext cx="553"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2" name="Text Box 25">
              <a:extLst>
                <a:ext uri="{FF2B5EF4-FFF2-40B4-BE49-F238E27FC236}">
                  <a16:creationId xmlns:a16="http://schemas.microsoft.com/office/drawing/2014/main" id="{108CCA7D-2D13-5903-0931-B23404D38AFC}"/>
                </a:ext>
              </a:extLst>
            </p:cNvPr>
            <p:cNvSpPr txBox="1">
              <a:spLocks noChangeArrowheads="1"/>
            </p:cNvSpPr>
            <p:nvPr/>
          </p:nvSpPr>
          <p:spPr bwMode="auto">
            <a:xfrm>
              <a:off x="720" y="1035"/>
              <a:ext cx="512"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7" name="文本框 26">
            <a:extLst>
              <a:ext uri="{FF2B5EF4-FFF2-40B4-BE49-F238E27FC236}">
                <a16:creationId xmlns:a16="http://schemas.microsoft.com/office/drawing/2014/main" id="{A9FA4823-4873-5EDA-B3DF-DF5D61CE7D11}"/>
              </a:ext>
            </a:extLst>
          </p:cNvPr>
          <p:cNvSpPr txBox="1"/>
          <p:nvPr/>
        </p:nvSpPr>
        <p:spPr>
          <a:xfrm>
            <a:off x="3847185" y="4349274"/>
            <a:ext cx="5199464" cy="523220"/>
          </a:xfrm>
          <a:prstGeom prst="rect">
            <a:avLst/>
          </a:prstGeom>
          <a:noFill/>
        </p:spPr>
        <p:txBody>
          <a:bodyPr wrap="square">
            <a:spAutoFit/>
          </a:bodyPr>
          <a:lstStyle/>
          <a:p>
            <a:pPr eaLnBrk="1" hangingPunct="1">
              <a:buFont typeface="Arial" pitchFamily="34" charset="0"/>
              <a:buNone/>
            </a:pPr>
            <a:r>
              <a:rPr lang="en-US" altLang="zh-CN" sz="2800" b="0" i="0" dirty="0" err="1">
                <a:latin typeface="黑体" panose="02010609060101010101" pitchFamily="49" charset="-122"/>
                <a:ea typeface="黑体" panose="02010609060101010101" pitchFamily="49" charset="-122"/>
                <a:sym typeface="Symbol" pitchFamily="18" charset="2"/>
              </a:rPr>
              <a:t>ve</a:t>
            </a:r>
            <a:r>
              <a:rPr lang="en-US" altLang="zh-CN" sz="2800" b="0" i="0" dirty="0">
                <a:latin typeface="黑体" panose="02010609060101010101" pitchFamily="49" charset="-122"/>
                <a:ea typeface="黑体" panose="02010609060101010101" pitchFamily="49" charset="-122"/>
                <a:sym typeface="Symbol" pitchFamily="18" charset="2"/>
              </a:rPr>
              <a:t>(2) = max{</a:t>
            </a:r>
            <a:r>
              <a:rPr lang="en-US" altLang="zh-CN" sz="2800" b="0" i="0" dirty="0" err="1">
                <a:latin typeface="黑体" panose="02010609060101010101" pitchFamily="49" charset="-122"/>
                <a:ea typeface="黑体" panose="02010609060101010101" pitchFamily="49" charset="-122"/>
                <a:sym typeface="Symbol" pitchFamily="18" charset="2"/>
              </a:rPr>
              <a:t>ve</a:t>
            </a:r>
            <a:r>
              <a:rPr lang="en-US" altLang="zh-CN" sz="2800" b="0" i="0" dirty="0">
                <a:latin typeface="黑体" panose="02010609060101010101" pitchFamily="49" charset="-122"/>
                <a:ea typeface="黑体" panose="02010609060101010101" pitchFamily="49" charset="-122"/>
                <a:sym typeface="Symbol" pitchFamily="18" charset="2"/>
              </a:rPr>
              <a:t>(1)+5,ve(3)+2)}</a:t>
            </a:r>
            <a:endParaRPr lang="zh-CN" altLang="en-US" sz="2800" b="0" i="0" dirty="0">
              <a:latin typeface="黑体" panose="02010609060101010101" pitchFamily="49" charset="-122"/>
              <a:ea typeface="黑体" panose="02010609060101010101" pitchFamily="49" charset="-122"/>
              <a:sym typeface="Symbol" pitchFamily="18" charset="2"/>
            </a:endParaRPr>
          </a:p>
        </p:txBody>
      </p:sp>
    </p:spTree>
    <p:extLst>
      <p:ext uri="{BB962C8B-B14F-4D97-AF65-F5344CB8AC3E}">
        <p14:creationId xmlns:p14="http://schemas.microsoft.com/office/powerpoint/2010/main" val="3820285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566516" y="1289497"/>
            <a:ext cx="8763000" cy="1275407"/>
          </a:xfrm>
        </p:spPr>
        <p:txBody>
          <a:bodyPr/>
          <a:lstStyle/>
          <a:p>
            <a:pPr eaLnBrk="1" hangingPunct="1">
              <a:spcBef>
                <a:spcPct val="50000"/>
              </a:spcBef>
            </a:pPr>
            <a:r>
              <a:rPr lang="zh-CN" altLang="en-US" sz="2800" dirty="0">
                <a:latin typeface="黑体" pitchFamily="49" charset="-122"/>
                <a:ea typeface="黑体" pitchFamily="49" charset="-122"/>
                <a:sym typeface="Symbol" pitchFamily="18" charset="2"/>
              </a:rPr>
              <a:t>工程终点的</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(n-1)=</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sym typeface="Symbol" pitchFamily="18" charset="2"/>
              </a:rPr>
              <a:t>，按拓扑逆序</a:t>
            </a:r>
            <a:r>
              <a:rPr lang="zh-CN" altLang="en-US" sz="2800" dirty="0">
                <a:latin typeface="黑体" pitchFamily="49" charset="-122"/>
                <a:ea typeface="黑体" pitchFamily="49" charset="-122"/>
                <a:sym typeface="Symbol" pitchFamily="18" charset="2"/>
              </a:rPr>
              <a:t>向后递推</a:t>
            </a:r>
            <a:endParaRPr lang="en-US" altLang="zh-CN" sz="2800" dirty="0">
              <a:latin typeface="黑体" pitchFamily="49" charset="-122"/>
              <a:ea typeface="黑体" pitchFamily="49" charset="-122"/>
              <a:sym typeface="Symbol" pitchFamily="18" charset="2"/>
            </a:endParaRPr>
          </a:p>
          <a:p>
            <a:pPr marL="0" indent="0" eaLnBrk="1" hangingPunct="1">
              <a:spcBef>
                <a:spcPct val="50000"/>
              </a:spcBef>
              <a:buNone/>
            </a:pPr>
            <a:r>
              <a:rPr lang="en-US" altLang="zh-CN" dirty="0">
                <a:latin typeface="黑体" pitchFamily="49" charset="-122"/>
                <a:ea typeface="黑体" pitchFamily="49" charset="-122"/>
                <a:sym typeface="Symbol" pitchFamily="18" charset="2"/>
              </a:rPr>
              <a:t>  </a:t>
            </a:r>
            <a:r>
              <a:rPr lang="en-US" altLang="zh-CN" sz="2800" dirty="0">
                <a:latin typeface="黑体" pitchFamily="49" charset="-122"/>
                <a:ea typeface="黑体" pitchFamily="49" charset="-122"/>
                <a:sym typeface="Symbol" pitchFamily="18" charset="2"/>
              </a:rPr>
              <a:t> </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)=min{</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(j)-</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i,j</a:t>
            </a:r>
            <a:r>
              <a:rPr lang="en-US" altLang="zh-CN" sz="2800" dirty="0">
                <a:latin typeface="黑体" pitchFamily="49" charset="-122"/>
                <a:ea typeface="黑体" pitchFamily="49" charset="-122"/>
                <a:sym typeface="Symbol" pitchFamily="18" charset="2"/>
              </a:rPr>
              <a:t>&gt;)</a:t>
            </a:r>
            <a:r>
              <a:rPr lang="zh-CN" altLang="en-US" sz="2800" dirty="0">
                <a:latin typeface="黑体" pitchFamily="49" charset="-122"/>
                <a:ea typeface="黑体" pitchFamily="49" charset="-122"/>
                <a:sym typeface="Symbol" pitchFamily="18" charset="2"/>
              </a:rPr>
              <a:t>，</a:t>
            </a:r>
            <a:r>
              <a:rPr lang="en-US" altLang="zh-CN" sz="2800" dirty="0">
                <a:latin typeface="黑体" pitchFamily="49" charset="-122"/>
                <a:ea typeface="黑体" pitchFamily="49" charset="-122"/>
                <a:sym typeface="Symbol" pitchFamily="18" charset="2"/>
              </a:rPr>
              <a:t> &lt;</a:t>
            </a:r>
            <a:r>
              <a:rPr lang="en-US" altLang="zh-CN" dirty="0" err="1">
                <a:latin typeface="黑体" pitchFamily="49" charset="-122"/>
                <a:ea typeface="黑体" pitchFamily="49" charset="-122"/>
                <a:sym typeface="Symbol" pitchFamily="18" charset="2"/>
              </a:rPr>
              <a:t>i</a:t>
            </a:r>
            <a:r>
              <a:rPr lang="en-US" altLang="zh-CN" sz="2800" dirty="0" err="1">
                <a:latin typeface="黑体" pitchFamily="49" charset="-122"/>
                <a:ea typeface="黑体" pitchFamily="49" charset="-122"/>
                <a:sym typeface="Symbol" pitchFamily="18" charset="2"/>
              </a:rPr>
              <a:t>,j</a:t>
            </a:r>
            <a:r>
              <a:rPr lang="en-US" altLang="zh-CN" sz="2800" dirty="0">
                <a:latin typeface="黑体" pitchFamily="49" charset="-122"/>
                <a:ea typeface="黑体" pitchFamily="49" charset="-122"/>
                <a:sym typeface="Symbol" pitchFamily="18" charset="2"/>
              </a:rPr>
              <a:t>&gt;</a:t>
            </a:r>
            <a:r>
              <a:rPr lang="en-US" altLang="zh-CN" dirty="0">
                <a:latin typeface="黑体" panose="02010609060101010101" pitchFamily="49" charset="-122"/>
                <a:ea typeface="黑体" panose="02010609060101010101" pitchFamily="49" charset="-122"/>
                <a:sym typeface="Symbol" pitchFamily="18" charset="2"/>
              </a:rPr>
              <a:t> E</a:t>
            </a:r>
            <a:r>
              <a:rPr lang="en-US" altLang="zh-CN" sz="2800" dirty="0">
                <a:latin typeface="黑体" pitchFamily="49" charset="-122"/>
                <a:ea typeface="黑体" pitchFamily="49" charset="-122"/>
                <a:sym typeface="Symbol" pitchFamily="18" charset="2"/>
              </a:rPr>
              <a:t>}</a:t>
            </a:r>
          </a:p>
          <a:p>
            <a:pPr eaLnBrk="1" hangingPunct="1">
              <a:spcBef>
                <a:spcPct val="0"/>
              </a:spcBef>
              <a:buFont typeface="Wingdings" pitchFamily="2" charset="2"/>
              <a:buNone/>
            </a:pPr>
            <a:r>
              <a:rPr lang="en-US" altLang="zh-CN" sz="2800" dirty="0">
                <a:latin typeface="黑体" pitchFamily="49" charset="-122"/>
                <a:ea typeface="黑体" pitchFamily="49" charset="-122"/>
                <a:sym typeface="Symbol" pitchFamily="18" charset="2"/>
              </a:rPr>
              <a:t>    </a:t>
            </a:r>
            <a:endParaRPr lang="zh-CN" altLang="en-US" sz="1800" dirty="0">
              <a:latin typeface="黑体" pitchFamily="49" charset="-122"/>
              <a:ea typeface="黑体" pitchFamily="49" charset="-122"/>
              <a:sym typeface="Symbol" pitchFamily="18" charset="2"/>
            </a:endParaRPr>
          </a:p>
        </p:txBody>
      </p:sp>
      <p:sp>
        <p:nvSpPr>
          <p:cNvPr id="58374"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317286-8691-4EC9-8FC7-286256154D94}" type="slidenum">
              <a:rPr lang="zh-CN" altLang="en-US"/>
              <a:pPr algn="r" eaLnBrk="1" hangingPunct="1">
                <a:spcBef>
                  <a:spcPct val="50000"/>
                </a:spcBef>
                <a:buFont typeface="Arial" pitchFamily="34" charset="0"/>
                <a:buNone/>
              </a:pPr>
              <a:t>68</a:t>
            </a:fld>
            <a:endParaRPr lang="en-US" altLang="zh-CN"/>
          </a:p>
        </p:txBody>
      </p:sp>
      <p:sp>
        <p:nvSpPr>
          <p:cNvPr id="5" name="Text Box 3">
            <a:extLst>
              <a:ext uri="{FF2B5EF4-FFF2-40B4-BE49-F238E27FC236}">
                <a16:creationId xmlns:a16="http://schemas.microsoft.com/office/drawing/2014/main" id="{32E9A26A-59C6-476E-F57D-2A368BEEF030}"/>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事件最晚开始时间计算</a:t>
            </a:r>
          </a:p>
        </p:txBody>
      </p:sp>
      <p:sp>
        <p:nvSpPr>
          <p:cNvPr id="38" name="文本框 37">
            <a:extLst>
              <a:ext uri="{FF2B5EF4-FFF2-40B4-BE49-F238E27FC236}">
                <a16:creationId xmlns:a16="http://schemas.microsoft.com/office/drawing/2014/main" id="{5A22B8B5-116E-3A4A-1CA9-9D413DE11125}"/>
              </a:ext>
            </a:extLst>
          </p:cNvPr>
          <p:cNvSpPr txBox="1"/>
          <p:nvPr/>
        </p:nvSpPr>
        <p:spPr>
          <a:xfrm>
            <a:off x="1043608" y="2541749"/>
            <a:ext cx="7992888" cy="1384995"/>
          </a:xfrm>
          <a:prstGeom prst="rect">
            <a:avLst/>
          </a:prstGeom>
          <a:noFill/>
        </p:spPr>
        <p:txBody>
          <a:bodyPr wrap="square">
            <a:spAutoFit/>
          </a:bodyPr>
          <a:lstStyle/>
          <a:p>
            <a:pPr eaLnBrk="1" hangingPunct="1">
              <a:buFont typeface="Arial" pitchFamily="34" charset="0"/>
              <a:buNone/>
            </a:pPr>
            <a:r>
              <a:rPr lang="zh-CN" altLang="en-US" sz="2800" b="0" i="0" dirty="0">
                <a:latin typeface="+mn-ea"/>
                <a:ea typeface="+mn-ea"/>
                <a:sym typeface="Symbol" pitchFamily="18" charset="2"/>
              </a:rPr>
              <a:t>事件的</a:t>
            </a:r>
            <a:r>
              <a:rPr lang="zh-CN" altLang="en-US" sz="2800" b="0" i="0" dirty="0">
                <a:solidFill>
                  <a:srgbClr val="FF0000"/>
                </a:solidFill>
                <a:latin typeface="+mn-ea"/>
                <a:ea typeface="+mn-ea"/>
                <a:sym typeface="Symbol" pitchFamily="18" charset="2"/>
              </a:rPr>
              <a:t>最晚开始时间</a:t>
            </a:r>
            <a:r>
              <a:rPr lang="zh-CN" altLang="en-US" sz="2800" b="0" i="0" dirty="0">
                <a:latin typeface="+mn-ea"/>
                <a:ea typeface="+mn-ea"/>
                <a:sym typeface="Symbol" pitchFamily="18" charset="2"/>
              </a:rPr>
              <a:t>是以其为弧尾事件的所有弧头事件的最晚发生时间与对应弧活动的持续时间之差的最小值</a:t>
            </a:r>
          </a:p>
        </p:txBody>
      </p:sp>
      <p:grpSp>
        <p:nvGrpSpPr>
          <p:cNvPr id="39" name="Group 7">
            <a:extLst>
              <a:ext uri="{FF2B5EF4-FFF2-40B4-BE49-F238E27FC236}">
                <a16:creationId xmlns:a16="http://schemas.microsoft.com/office/drawing/2014/main" id="{A0D1DA5A-E41A-F489-1799-5316ED96D1F9}"/>
              </a:ext>
            </a:extLst>
          </p:cNvPr>
          <p:cNvGrpSpPr>
            <a:grpSpLocks/>
          </p:cNvGrpSpPr>
          <p:nvPr/>
        </p:nvGrpSpPr>
        <p:grpSpPr bwMode="auto">
          <a:xfrm>
            <a:off x="1016576" y="4163789"/>
            <a:ext cx="2614613" cy="2030413"/>
            <a:chOff x="0" y="0"/>
            <a:chExt cx="1680" cy="1287"/>
          </a:xfrm>
        </p:grpSpPr>
        <p:grpSp>
          <p:nvGrpSpPr>
            <p:cNvPr id="40" name="Group 8">
              <a:extLst>
                <a:ext uri="{FF2B5EF4-FFF2-40B4-BE49-F238E27FC236}">
                  <a16:creationId xmlns:a16="http://schemas.microsoft.com/office/drawing/2014/main" id="{DA34CEA8-5B88-CAEE-FF77-3D0BAAD530E0}"/>
                </a:ext>
              </a:extLst>
            </p:cNvPr>
            <p:cNvGrpSpPr>
              <a:grpSpLocks/>
            </p:cNvGrpSpPr>
            <p:nvPr/>
          </p:nvGrpSpPr>
          <p:grpSpPr bwMode="auto">
            <a:xfrm>
              <a:off x="192" y="0"/>
              <a:ext cx="1488" cy="1200"/>
              <a:chOff x="0" y="0"/>
              <a:chExt cx="1920" cy="1536"/>
            </a:xfrm>
          </p:grpSpPr>
          <p:sp>
            <p:nvSpPr>
              <p:cNvPr id="47" name="Line 9">
                <a:extLst>
                  <a:ext uri="{FF2B5EF4-FFF2-40B4-BE49-F238E27FC236}">
                    <a16:creationId xmlns:a16="http://schemas.microsoft.com/office/drawing/2014/main" id="{E2DEAC72-93FD-FB49-9715-12EBDC462E43}"/>
                  </a:ext>
                </a:extLst>
              </p:cNvPr>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8" name="Line 10">
                <a:extLst>
                  <a:ext uri="{FF2B5EF4-FFF2-40B4-BE49-F238E27FC236}">
                    <a16:creationId xmlns:a16="http://schemas.microsoft.com/office/drawing/2014/main" id="{1EAAA47F-75E5-E12E-B484-65B3A4976021}"/>
                  </a:ext>
                </a:extLst>
              </p:cNvPr>
              <p:cNvSpPr>
                <a:spLocks noChangeShapeType="1"/>
              </p:cNvSpPr>
              <p:nvPr/>
            </p:nvSpPr>
            <p:spPr bwMode="auto">
              <a:xfrm>
                <a:off x="192" y="720"/>
                <a:ext cx="240" cy="57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9" name="Line 11">
                <a:extLst>
                  <a:ext uri="{FF2B5EF4-FFF2-40B4-BE49-F238E27FC236}">
                    <a16:creationId xmlns:a16="http://schemas.microsoft.com/office/drawing/2014/main" id="{C995C3DE-EC5F-F349-5A95-9FDD645F1EDE}"/>
                  </a:ext>
                </a:extLst>
              </p:cNvPr>
              <p:cNvSpPr>
                <a:spLocks noChangeShapeType="1"/>
              </p:cNvSpPr>
              <p:nvPr/>
            </p:nvSpPr>
            <p:spPr bwMode="auto">
              <a:xfrm flipH="1">
                <a:off x="239" y="144"/>
                <a:ext cx="673"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0" name="Line 12">
                <a:extLst>
                  <a:ext uri="{FF2B5EF4-FFF2-40B4-BE49-F238E27FC236}">
                    <a16:creationId xmlns:a16="http://schemas.microsoft.com/office/drawing/2014/main" id="{FA9E7EC6-D7F4-18DB-7997-35BE996574F7}"/>
                  </a:ext>
                </a:extLst>
              </p:cNvPr>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1" name="Line 13">
                <a:extLst>
                  <a:ext uri="{FF2B5EF4-FFF2-40B4-BE49-F238E27FC236}">
                    <a16:creationId xmlns:a16="http://schemas.microsoft.com/office/drawing/2014/main" id="{542C8B53-3F48-4DED-FAF8-B0856C504201}"/>
                  </a:ext>
                </a:extLst>
              </p:cNvPr>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 name="Line 14">
                <a:extLst>
                  <a:ext uri="{FF2B5EF4-FFF2-40B4-BE49-F238E27FC236}">
                    <a16:creationId xmlns:a16="http://schemas.microsoft.com/office/drawing/2014/main" id="{67104F77-38A9-FD89-D76C-CD7D3954A55E}"/>
                  </a:ext>
                </a:extLst>
              </p:cNvPr>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3" name="Oval 15">
                <a:extLst>
                  <a:ext uri="{FF2B5EF4-FFF2-40B4-BE49-F238E27FC236}">
                    <a16:creationId xmlns:a16="http://schemas.microsoft.com/office/drawing/2014/main" id="{E543F5EF-1B45-5209-ED6F-3B799791E609}"/>
                  </a:ext>
                </a:extLst>
              </p:cNvPr>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54" name="Oval 16">
                <a:extLst>
                  <a:ext uri="{FF2B5EF4-FFF2-40B4-BE49-F238E27FC236}">
                    <a16:creationId xmlns:a16="http://schemas.microsoft.com/office/drawing/2014/main" id="{AD3A6947-6928-7451-488C-DE641179C9DC}"/>
                  </a:ext>
                </a:extLst>
              </p:cNvPr>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55" name="Oval 17">
                <a:extLst>
                  <a:ext uri="{FF2B5EF4-FFF2-40B4-BE49-F238E27FC236}">
                    <a16:creationId xmlns:a16="http://schemas.microsoft.com/office/drawing/2014/main" id="{57FDA3B4-38DB-9707-80D2-8AEA935D1D69}"/>
                  </a:ext>
                </a:extLst>
              </p:cNvPr>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56" name="Oval 18">
                <a:extLst>
                  <a:ext uri="{FF2B5EF4-FFF2-40B4-BE49-F238E27FC236}">
                    <a16:creationId xmlns:a16="http://schemas.microsoft.com/office/drawing/2014/main" id="{42283683-683F-E46D-1957-1634886AA8B6}"/>
                  </a:ext>
                </a:extLst>
              </p:cNvPr>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57" name="Oval 19">
                <a:extLst>
                  <a:ext uri="{FF2B5EF4-FFF2-40B4-BE49-F238E27FC236}">
                    <a16:creationId xmlns:a16="http://schemas.microsoft.com/office/drawing/2014/main" id="{0D3E1E0C-695C-BACB-E0A4-DEF21C4549F6}"/>
                  </a:ext>
                </a:extLst>
              </p:cNvPr>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41" name="Text Box 20">
              <a:extLst>
                <a:ext uri="{FF2B5EF4-FFF2-40B4-BE49-F238E27FC236}">
                  <a16:creationId xmlns:a16="http://schemas.microsoft.com/office/drawing/2014/main" id="{4CC3E188-627A-3F17-8F36-5E76563A9929}"/>
                </a:ext>
              </a:extLst>
            </p:cNvPr>
            <p:cNvSpPr txBox="1">
              <a:spLocks noChangeArrowheads="1"/>
            </p:cNvSpPr>
            <p:nvPr/>
          </p:nvSpPr>
          <p:spPr bwMode="auto">
            <a:xfrm>
              <a:off x="288" y="6"/>
              <a:ext cx="528"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42" name="Text Box 21">
              <a:extLst>
                <a:ext uri="{FF2B5EF4-FFF2-40B4-BE49-F238E27FC236}">
                  <a16:creationId xmlns:a16="http://schemas.microsoft.com/office/drawing/2014/main" id="{34574022-EED5-E605-61BB-FA51E4546571}"/>
                </a:ext>
              </a:extLst>
            </p:cNvPr>
            <p:cNvSpPr txBox="1">
              <a:spLocks noChangeArrowheads="1"/>
            </p:cNvSpPr>
            <p:nvPr/>
          </p:nvSpPr>
          <p:spPr bwMode="auto">
            <a:xfrm>
              <a:off x="0" y="660"/>
              <a:ext cx="468" cy="44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43" name="Text Box 22">
              <a:extLst>
                <a:ext uri="{FF2B5EF4-FFF2-40B4-BE49-F238E27FC236}">
                  <a16:creationId xmlns:a16="http://schemas.microsoft.com/office/drawing/2014/main" id="{810ACB6C-9615-373E-E31F-50EF03CF4977}"/>
                </a:ext>
              </a:extLst>
            </p:cNvPr>
            <p:cNvSpPr txBox="1">
              <a:spLocks noChangeArrowheads="1"/>
            </p:cNvSpPr>
            <p:nvPr/>
          </p:nvSpPr>
          <p:spPr bwMode="auto">
            <a:xfrm>
              <a:off x="1200" y="101"/>
              <a:ext cx="480" cy="26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44" name="Text Box 23">
              <a:extLst>
                <a:ext uri="{FF2B5EF4-FFF2-40B4-BE49-F238E27FC236}">
                  <a16:creationId xmlns:a16="http://schemas.microsoft.com/office/drawing/2014/main" id="{3060ECEC-8707-647C-8FB7-9F3735316C64}"/>
                </a:ext>
              </a:extLst>
            </p:cNvPr>
            <p:cNvSpPr txBox="1">
              <a:spLocks noChangeArrowheads="1"/>
            </p:cNvSpPr>
            <p:nvPr/>
          </p:nvSpPr>
          <p:spPr bwMode="auto">
            <a:xfrm>
              <a:off x="672" y="660"/>
              <a:ext cx="524"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45" name="Text Box 24">
              <a:extLst>
                <a:ext uri="{FF2B5EF4-FFF2-40B4-BE49-F238E27FC236}">
                  <a16:creationId xmlns:a16="http://schemas.microsoft.com/office/drawing/2014/main" id="{E121ADCE-00EC-EBF5-9058-1F4D1947F953}"/>
                </a:ext>
              </a:extLst>
            </p:cNvPr>
            <p:cNvSpPr txBox="1">
              <a:spLocks noChangeArrowheads="1"/>
            </p:cNvSpPr>
            <p:nvPr/>
          </p:nvSpPr>
          <p:spPr bwMode="auto">
            <a:xfrm>
              <a:off x="576" y="333"/>
              <a:ext cx="553"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46" name="Text Box 25">
              <a:extLst>
                <a:ext uri="{FF2B5EF4-FFF2-40B4-BE49-F238E27FC236}">
                  <a16:creationId xmlns:a16="http://schemas.microsoft.com/office/drawing/2014/main" id="{815E633B-B727-BC36-CCB3-1E7DC29D0A64}"/>
                </a:ext>
              </a:extLst>
            </p:cNvPr>
            <p:cNvSpPr txBox="1">
              <a:spLocks noChangeArrowheads="1"/>
            </p:cNvSpPr>
            <p:nvPr/>
          </p:nvSpPr>
          <p:spPr bwMode="auto">
            <a:xfrm>
              <a:off x="720" y="1035"/>
              <a:ext cx="512"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62" name="文本框 61">
            <a:extLst>
              <a:ext uri="{FF2B5EF4-FFF2-40B4-BE49-F238E27FC236}">
                <a16:creationId xmlns:a16="http://schemas.microsoft.com/office/drawing/2014/main" id="{3DF3AB6D-0413-08A3-FE53-88C64B50E473}"/>
              </a:ext>
            </a:extLst>
          </p:cNvPr>
          <p:cNvSpPr txBox="1"/>
          <p:nvPr/>
        </p:nvSpPr>
        <p:spPr>
          <a:xfrm>
            <a:off x="4490063" y="4224889"/>
            <a:ext cx="4013929" cy="954107"/>
          </a:xfrm>
          <a:prstGeom prst="rect">
            <a:avLst/>
          </a:prstGeom>
          <a:noFill/>
        </p:spPr>
        <p:txBody>
          <a:bodyPr wrap="square">
            <a:spAutoFit/>
          </a:bodyPr>
          <a:lstStyle/>
          <a:p>
            <a:pPr eaLnBrk="1" hangingPunct="1">
              <a:buFont typeface="Arial" pitchFamily="34" charset="0"/>
              <a:buNone/>
            </a:pP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(0) = min{</a:t>
            </a: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(4)-15, </a:t>
            </a: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(3)-7,vl(1)-5} </a:t>
            </a:r>
            <a:endParaRPr lang="zh-CN" altLang="en-US" sz="2800" b="0" i="0" dirty="0">
              <a:latin typeface="黑体" panose="02010609060101010101" pitchFamily="49" charset="-122"/>
              <a:ea typeface="黑体" panose="02010609060101010101"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AA6ED-6FFC-241F-A6C7-D6CA6478AD9B}"/>
            </a:ext>
          </a:extLst>
        </p:cNvPr>
        <p:cNvGrpSpPr/>
        <p:nvPr/>
      </p:nvGrpSpPr>
      <p:grpSpPr>
        <a:xfrm>
          <a:off x="0" y="0"/>
          <a:ext cx="0" cy="0"/>
          <a:chOff x="0" y="0"/>
          <a:chExt cx="0" cy="0"/>
        </a:xfrm>
      </p:grpSpPr>
      <p:sp>
        <p:nvSpPr>
          <p:cNvPr id="126980" name="Rectangle 4">
            <a:extLst>
              <a:ext uri="{FF2B5EF4-FFF2-40B4-BE49-F238E27FC236}">
                <a16:creationId xmlns:a16="http://schemas.microsoft.com/office/drawing/2014/main" id="{765B68C9-E4C8-4881-2006-03D4BF6D13DD}"/>
              </a:ext>
            </a:extLst>
          </p:cNvPr>
          <p:cNvSpPr>
            <a:spLocks noGrp="1" noChangeArrowheads="1"/>
          </p:cNvSpPr>
          <p:nvPr>
            <p:ph type="body" idx="1"/>
          </p:nvPr>
        </p:nvSpPr>
        <p:spPr>
          <a:xfrm>
            <a:off x="608978" y="1243989"/>
            <a:ext cx="8763000" cy="4038600"/>
          </a:xfrm>
        </p:spPr>
        <p:txBody>
          <a:bodyPr/>
          <a:lstStyle/>
          <a:p>
            <a:pPr marL="0" indent="0" eaLnBrk="1" hangingPunct="1">
              <a:spcBef>
                <a:spcPct val="100000"/>
              </a:spcBef>
              <a:buNone/>
            </a:pPr>
            <a:r>
              <a:rPr lang="zh-CN" altLang="en-US" dirty="0">
                <a:latin typeface="黑体" pitchFamily="49" charset="-122"/>
                <a:ea typeface="黑体" pitchFamily="49" charset="-122"/>
                <a:sym typeface="Symbol" pitchFamily="18" charset="2"/>
              </a:rPr>
              <a:t>活动</a:t>
            </a:r>
            <a:r>
              <a:rPr lang="en-US" altLang="zh-CN" dirty="0">
                <a:latin typeface="黑体" pitchFamily="49" charset="-122"/>
                <a:ea typeface="黑体" pitchFamily="49" charset="-122"/>
                <a:sym typeface="Symbol" pitchFamily="18" charset="2"/>
              </a:rPr>
              <a:t> a</a:t>
            </a:r>
            <a:r>
              <a:rPr lang="en-US" altLang="zh-CN" baseline="-25000" dirty="0">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=&lt;</a:t>
            </a:r>
            <a:r>
              <a:rPr lang="en-US" altLang="zh-CN" dirty="0" err="1">
                <a:latin typeface="黑体" pitchFamily="49" charset="-122"/>
                <a:ea typeface="黑体" pitchFamily="49" charset="-122"/>
                <a:sym typeface="Symbol" pitchFamily="18" charset="2"/>
              </a:rPr>
              <a:t>j,k</a:t>
            </a:r>
            <a:r>
              <a:rPr lang="en-US" altLang="zh-CN" dirty="0">
                <a:latin typeface="黑体" pitchFamily="49" charset="-122"/>
                <a:ea typeface="黑体" pitchFamily="49" charset="-122"/>
                <a:sym typeface="Symbol" pitchFamily="18" charset="2"/>
              </a:rPr>
              <a:t>&gt;</a:t>
            </a:r>
            <a:endParaRPr lang="en-US" altLang="zh-CN" sz="2800" dirty="0">
              <a:latin typeface="黑体" pitchFamily="49" charset="-122"/>
              <a:ea typeface="黑体" pitchFamily="49" charset="-122"/>
              <a:sym typeface="Symbol" pitchFamily="18" charset="2"/>
            </a:endParaRPr>
          </a:p>
          <a:p>
            <a:pPr eaLnBrk="1" hangingPunct="1">
              <a:spcBef>
                <a:spcPct val="100000"/>
              </a:spcBef>
            </a:pP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endParaRPr lang="zh-CN" altLang="en-US" sz="2800" dirty="0">
              <a:latin typeface="黑体" pitchFamily="49" charset="-122"/>
              <a:ea typeface="黑体" pitchFamily="49" charset="-122"/>
              <a:sym typeface="Symbol" pitchFamily="18" charset="2"/>
            </a:endParaRPr>
          </a:p>
          <a:p>
            <a:pPr eaLnBrk="1" hangingPunct="1">
              <a:spcBef>
                <a:spcPct val="50000"/>
              </a:spcBef>
            </a:pP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(k)-</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j,k</a:t>
            </a:r>
            <a:r>
              <a:rPr lang="en-US" altLang="zh-CN" sz="2800" dirty="0">
                <a:latin typeface="黑体" pitchFamily="49" charset="-122"/>
                <a:ea typeface="黑体" pitchFamily="49" charset="-122"/>
                <a:sym typeface="Symbol" pitchFamily="18" charset="2"/>
              </a:rPr>
              <a:t>&gt;)  </a:t>
            </a:r>
          </a:p>
          <a:p>
            <a:pPr eaLnBrk="1" hangingPunct="1">
              <a:spcBef>
                <a:spcPct val="30000"/>
              </a:spcBef>
              <a:buFont typeface="Wingdings" pitchFamily="2" charset="2"/>
              <a:buNone/>
            </a:pPr>
            <a:r>
              <a:rPr lang="en-US" altLang="zh-CN" sz="2000" i="1" dirty="0">
                <a:latin typeface="黑体" pitchFamily="49" charset="-122"/>
                <a:ea typeface="黑体" pitchFamily="49" charset="-122"/>
                <a:sym typeface="Symbol" pitchFamily="18" charset="2"/>
              </a:rPr>
              <a:t>　</a:t>
            </a:r>
            <a:r>
              <a:rPr lang="en-US" altLang="zh-CN" sz="2400" dirty="0" err="1">
                <a:latin typeface="黑体" pitchFamily="49" charset="-122"/>
                <a:ea typeface="黑体" pitchFamily="49" charset="-122"/>
                <a:sym typeface="Symbol" pitchFamily="18" charset="2"/>
              </a:rPr>
              <a:t>dut</a:t>
            </a:r>
            <a:r>
              <a:rPr lang="en-US" altLang="zh-CN" sz="2400" dirty="0">
                <a:latin typeface="黑体" pitchFamily="49" charset="-122"/>
                <a:ea typeface="黑体" pitchFamily="49" charset="-122"/>
                <a:sym typeface="Symbol" pitchFamily="18" charset="2"/>
              </a:rPr>
              <a:t>(&lt;</a:t>
            </a:r>
            <a:r>
              <a:rPr lang="en-US" altLang="zh-CN" sz="2400" dirty="0" err="1">
                <a:latin typeface="黑体" pitchFamily="49" charset="-122"/>
                <a:ea typeface="黑体" pitchFamily="49" charset="-122"/>
                <a:sym typeface="Symbol" pitchFamily="18" charset="2"/>
              </a:rPr>
              <a:t>j,k</a:t>
            </a:r>
            <a:r>
              <a:rPr lang="en-US" altLang="zh-CN" sz="2400" dirty="0">
                <a:latin typeface="黑体" pitchFamily="49" charset="-122"/>
                <a:ea typeface="黑体" pitchFamily="49" charset="-122"/>
                <a:sym typeface="Symbol" pitchFamily="18" charset="2"/>
              </a:rPr>
              <a:t>&gt;)</a:t>
            </a:r>
            <a:r>
              <a:rPr lang="zh-CN" altLang="en-US" sz="2400" dirty="0">
                <a:latin typeface="黑体" pitchFamily="49" charset="-122"/>
                <a:ea typeface="黑体" pitchFamily="49" charset="-122"/>
                <a:sym typeface="Symbol" pitchFamily="18" charset="2"/>
              </a:rPr>
              <a:t>为活动</a:t>
            </a:r>
            <a:r>
              <a:rPr lang="en-US" altLang="zh-CN" sz="2400" dirty="0" err="1">
                <a:latin typeface="黑体" pitchFamily="49" charset="-122"/>
                <a:ea typeface="黑体" pitchFamily="49" charset="-122"/>
                <a:sym typeface="Symbol" pitchFamily="18" charset="2"/>
              </a:rPr>
              <a:t>a</a:t>
            </a:r>
            <a:r>
              <a:rPr lang="en-US" altLang="zh-CN" sz="2400" baseline="-25000" dirty="0" err="1">
                <a:latin typeface="黑体" pitchFamily="49" charset="-122"/>
                <a:ea typeface="黑体" pitchFamily="49" charset="-122"/>
                <a:sym typeface="Symbol" pitchFamily="18" charset="2"/>
              </a:rPr>
              <a:t>i</a:t>
            </a:r>
            <a:r>
              <a:rPr lang="zh-CN" altLang="en-US" sz="2400" dirty="0">
                <a:latin typeface="黑体" pitchFamily="49" charset="-122"/>
                <a:ea typeface="黑体" pitchFamily="49" charset="-122"/>
                <a:sym typeface="Symbol" pitchFamily="18" charset="2"/>
              </a:rPr>
              <a:t>的持续时间</a:t>
            </a:r>
          </a:p>
        </p:txBody>
      </p:sp>
      <p:sp>
        <p:nvSpPr>
          <p:cNvPr id="57350" name="Text Box 6">
            <a:extLst>
              <a:ext uri="{FF2B5EF4-FFF2-40B4-BE49-F238E27FC236}">
                <a16:creationId xmlns:a16="http://schemas.microsoft.com/office/drawing/2014/main" id="{A6C71D12-D727-1477-E00E-0918EA3080A8}"/>
              </a:ext>
            </a:extLst>
          </p:cNvPr>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A466C82-6ED5-4469-AED6-B8D41193C395}" type="slidenum">
              <a:rPr lang="zh-CN" altLang="en-US"/>
              <a:pPr algn="r" eaLnBrk="1" hangingPunct="1">
                <a:spcBef>
                  <a:spcPct val="50000"/>
                </a:spcBef>
                <a:buFont typeface="Arial" pitchFamily="34" charset="0"/>
                <a:buNone/>
              </a:pPr>
              <a:t>69</a:t>
            </a:fld>
            <a:endParaRPr lang="en-US" altLang="zh-CN"/>
          </a:p>
        </p:txBody>
      </p:sp>
      <p:sp>
        <p:nvSpPr>
          <p:cNvPr id="57352" name="Text Box 26">
            <a:extLst>
              <a:ext uri="{FF2B5EF4-FFF2-40B4-BE49-F238E27FC236}">
                <a16:creationId xmlns:a16="http://schemas.microsoft.com/office/drawing/2014/main" id="{D414B26C-4E7B-C16D-B4A3-5E879B0C12F1}"/>
              </a:ext>
            </a:extLst>
          </p:cNvPr>
          <p:cNvSpPr txBox="1">
            <a:spLocks noChangeArrowheads="1"/>
          </p:cNvSpPr>
          <p:nvPr/>
        </p:nvSpPr>
        <p:spPr bwMode="auto">
          <a:xfrm>
            <a:off x="5200650" y="4797425"/>
            <a:ext cx="184150" cy="457200"/>
          </a:xfrm>
          <a:prstGeom prst="rect">
            <a:avLst/>
          </a:prstGeom>
          <a:noFill/>
          <a:ln w="9525">
            <a:noFill/>
            <a:miter lim="800000"/>
            <a:headEnd/>
            <a:tailEnd/>
          </a:ln>
        </p:spPr>
        <p:txBody>
          <a:bodyPr wrap="none">
            <a:spAutoFit/>
          </a:bodyPr>
          <a:lstStyle/>
          <a:p>
            <a:pPr eaLnBrk="1" hangingPunct="1">
              <a:buFont typeface="Arial" pitchFamily="34" charset="0"/>
              <a:buNone/>
            </a:pPr>
            <a:endParaRPr lang="zh-CN" altLang="en-US"/>
          </a:p>
        </p:txBody>
      </p:sp>
      <p:sp>
        <p:nvSpPr>
          <p:cNvPr id="4" name="Text Box 3">
            <a:extLst>
              <a:ext uri="{FF2B5EF4-FFF2-40B4-BE49-F238E27FC236}">
                <a16:creationId xmlns:a16="http://schemas.microsoft.com/office/drawing/2014/main" id="{90FB27FF-B723-C996-19F6-F2BF7253969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活动的最早、最晚开始时间</a:t>
            </a:r>
          </a:p>
        </p:txBody>
      </p:sp>
      <p:sp>
        <p:nvSpPr>
          <p:cNvPr id="7" name="文本框 6">
            <a:extLst>
              <a:ext uri="{FF2B5EF4-FFF2-40B4-BE49-F238E27FC236}">
                <a16:creationId xmlns:a16="http://schemas.microsoft.com/office/drawing/2014/main" id="{B0540770-A543-25C6-E9F3-A32372F42C45}"/>
              </a:ext>
            </a:extLst>
          </p:cNvPr>
          <p:cNvSpPr txBox="1"/>
          <p:nvPr/>
        </p:nvSpPr>
        <p:spPr>
          <a:xfrm>
            <a:off x="593386" y="4383437"/>
            <a:ext cx="8516582" cy="954107"/>
          </a:xfrm>
          <a:prstGeom prst="rect">
            <a:avLst/>
          </a:prstGeom>
          <a:noFill/>
        </p:spPr>
        <p:txBody>
          <a:bodyPr wrap="square">
            <a:spAutoFit/>
          </a:bodyPr>
          <a:lstStyle/>
          <a:p>
            <a:pPr eaLnBrk="1" hangingPunct="1">
              <a:buClr>
                <a:srgbClr val="FF0000"/>
              </a:buClr>
            </a:pPr>
            <a:r>
              <a:rPr lang="zh-CN" altLang="en-US" sz="2800" b="0" i="0" dirty="0">
                <a:latin typeface="黑体" panose="02010609060101010101" pitchFamily="49" charset="-122"/>
                <a:ea typeface="黑体" panose="02010609060101010101" pitchFamily="49" charset="-122"/>
                <a:sym typeface="Symbol" pitchFamily="18" charset="2"/>
              </a:rPr>
              <a:t>活动的</a:t>
            </a:r>
            <a:r>
              <a:rPr lang="zh-CN" altLang="en-US" sz="2800" b="0" i="0" dirty="0">
                <a:solidFill>
                  <a:srgbClr val="C00000"/>
                </a:solidFill>
                <a:latin typeface="黑体" panose="02010609060101010101" pitchFamily="49" charset="-122"/>
                <a:ea typeface="黑体" panose="02010609060101010101" pitchFamily="49" charset="-122"/>
                <a:sym typeface="Symbol" pitchFamily="18" charset="2"/>
              </a:rPr>
              <a:t>最早开始时间</a:t>
            </a:r>
            <a:r>
              <a:rPr lang="zh-CN" altLang="en-US" sz="2800" b="0" i="0" dirty="0">
                <a:latin typeface="黑体" panose="02010609060101010101" pitchFamily="49" charset="-122"/>
                <a:ea typeface="黑体" panose="02010609060101010101" pitchFamily="49" charset="-122"/>
                <a:sym typeface="Symbol" pitchFamily="18" charset="2"/>
              </a:rPr>
              <a:t>是活动的弧尾事件的最早开始时间。</a:t>
            </a:r>
          </a:p>
        </p:txBody>
      </p:sp>
      <p:grpSp>
        <p:nvGrpSpPr>
          <p:cNvPr id="5" name="组合 4">
            <a:extLst>
              <a:ext uri="{FF2B5EF4-FFF2-40B4-BE49-F238E27FC236}">
                <a16:creationId xmlns:a16="http://schemas.microsoft.com/office/drawing/2014/main" id="{9197ECD1-74BB-ABBB-21F0-D6D5B6CB75A9}"/>
              </a:ext>
            </a:extLst>
          </p:cNvPr>
          <p:cNvGrpSpPr/>
          <p:nvPr/>
        </p:nvGrpSpPr>
        <p:grpSpPr>
          <a:xfrm>
            <a:off x="7020272" y="1411727"/>
            <a:ext cx="1345108" cy="2950666"/>
            <a:chOff x="6853413" y="1444231"/>
            <a:chExt cx="1345108" cy="2950666"/>
          </a:xfrm>
        </p:grpSpPr>
        <p:grpSp>
          <p:nvGrpSpPr>
            <p:cNvPr id="6" name="Group 8">
              <a:extLst>
                <a:ext uri="{FF2B5EF4-FFF2-40B4-BE49-F238E27FC236}">
                  <a16:creationId xmlns:a16="http://schemas.microsoft.com/office/drawing/2014/main" id="{3F2ADF6D-6A06-7EDF-8726-766F3FFF43DB}"/>
                </a:ext>
              </a:extLst>
            </p:cNvPr>
            <p:cNvGrpSpPr>
              <a:grpSpLocks/>
            </p:cNvGrpSpPr>
            <p:nvPr/>
          </p:nvGrpSpPr>
          <p:grpSpPr bwMode="auto">
            <a:xfrm>
              <a:off x="6919308" y="1444231"/>
              <a:ext cx="942332" cy="2950666"/>
              <a:chOff x="-502" y="-940"/>
              <a:chExt cx="1078" cy="2394"/>
            </a:xfrm>
          </p:grpSpPr>
          <p:sp>
            <p:nvSpPr>
              <p:cNvPr id="10" name="Line 9">
                <a:extLst>
                  <a:ext uri="{FF2B5EF4-FFF2-40B4-BE49-F238E27FC236}">
                    <a16:creationId xmlns:a16="http://schemas.microsoft.com/office/drawing/2014/main" id="{46F6393C-4160-AE04-B531-30A2C6CEBEC4}"/>
                  </a:ext>
                </a:extLst>
              </p:cNvPr>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80620ADE-BA4F-22C3-5BA8-551C735033D2}"/>
                  </a:ext>
                </a:extLst>
              </p:cNvPr>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9A4ACD71-BED5-04A4-68E0-0BD1517AA550}"/>
                  </a:ext>
                </a:extLst>
              </p:cNvPr>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3" name="Line 13">
                <a:extLst>
                  <a:ext uri="{FF2B5EF4-FFF2-40B4-BE49-F238E27FC236}">
                    <a16:creationId xmlns:a16="http://schemas.microsoft.com/office/drawing/2014/main" id="{CB09FECF-886E-3900-8973-B799AE29D5E2}"/>
                  </a:ext>
                </a:extLst>
              </p:cNvPr>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4" name="Line 14">
                <a:extLst>
                  <a:ext uri="{FF2B5EF4-FFF2-40B4-BE49-F238E27FC236}">
                    <a16:creationId xmlns:a16="http://schemas.microsoft.com/office/drawing/2014/main" id="{94657FE5-6404-3AC4-509C-53E52089A0A1}"/>
                  </a:ext>
                </a:extLst>
              </p:cNvPr>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12E07E18-3073-8E02-F631-AE459420A8A8}"/>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到达研讨室</a:t>
              </a:r>
            </a:p>
          </p:txBody>
        </p:sp>
        <p:sp>
          <p:nvSpPr>
            <p:cNvPr id="9" name="文本框 8">
              <a:extLst>
                <a:ext uri="{FF2B5EF4-FFF2-40B4-BE49-F238E27FC236}">
                  <a16:creationId xmlns:a16="http://schemas.microsoft.com/office/drawing/2014/main" id="{0DB13333-DD60-6EA0-8C9B-E491F2F652D9}"/>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
        <p:nvSpPr>
          <p:cNvPr id="16" name="文本框 15">
            <a:extLst>
              <a:ext uri="{FF2B5EF4-FFF2-40B4-BE49-F238E27FC236}">
                <a16:creationId xmlns:a16="http://schemas.microsoft.com/office/drawing/2014/main" id="{534FF504-39E0-8A55-609E-99FCD367A621}"/>
              </a:ext>
            </a:extLst>
          </p:cNvPr>
          <p:cNvSpPr txBox="1"/>
          <p:nvPr/>
        </p:nvSpPr>
        <p:spPr>
          <a:xfrm>
            <a:off x="467544" y="5446273"/>
            <a:ext cx="8516581" cy="954107"/>
          </a:xfrm>
          <a:prstGeom prst="rect">
            <a:avLst/>
          </a:prstGeom>
          <a:noFill/>
        </p:spPr>
        <p:txBody>
          <a:bodyPr wrap="square">
            <a:spAutoFit/>
          </a:bodyPr>
          <a:lstStyle/>
          <a:p>
            <a:pPr eaLnBrk="1" hangingPunct="1"/>
            <a:r>
              <a:rPr lang="zh-CN" altLang="en-US" sz="2800" b="0" i="0" dirty="0">
                <a:latin typeface="黑体" panose="02010609060101010101" pitchFamily="49" charset="-122"/>
                <a:ea typeface="黑体" panose="02010609060101010101" pitchFamily="49" charset="-122"/>
                <a:sym typeface="Symbol" pitchFamily="18" charset="2"/>
              </a:rPr>
              <a:t>活动的</a:t>
            </a:r>
            <a:r>
              <a:rPr lang="zh-CN" altLang="en-US" sz="2800" b="0" i="0" dirty="0">
                <a:solidFill>
                  <a:srgbClr val="FF0000"/>
                </a:solidFill>
                <a:latin typeface="黑体" panose="02010609060101010101" pitchFamily="49" charset="-122"/>
                <a:ea typeface="黑体" panose="02010609060101010101" pitchFamily="49" charset="-122"/>
                <a:sym typeface="Symbol" pitchFamily="18" charset="2"/>
              </a:rPr>
              <a:t>最晚发生时间</a:t>
            </a:r>
            <a:r>
              <a:rPr lang="zh-CN" altLang="en-US" sz="2800" b="0" i="0" dirty="0">
                <a:latin typeface="黑体" panose="02010609060101010101" pitchFamily="49" charset="-122"/>
                <a:ea typeface="黑体" panose="02010609060101010101" pitchFamily="49" charset="-122"/>
                <a:sym typeface="Symbol" pitchFamily="18" charset="2"/>
              </a:rPr>
              <a:t>是活动的弧头事件的最晚发生时间减去活动的持续时间</a:t>
            </a:r>
          </a:p>
        </p:txBody>
      </p:sp>
    </p:spTree>
    <p:extLst>
      <p:ext uri="{BB962C8B-B14F-4D97-AF65-F5344CB8AC3E}">
        <p14:creationId xmlns:p14="http://schemas.microsoft.com/office/powerpoint/2010/main" val="1178622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linds(horizontal)">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12" dur="500"/>
                                        <p:tgtEl>
                                          <p:spTgt spid="1269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21" dur="500"/>
                                        <p:tgtEl>
                                          <p:spTgt spid="126980">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24" dur="500"/>
                                        <p:tgtEl>
                                          <p:spTgt spid="12698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3C5339-D55C-4A1C-19FE-849DA6B2F57B}"/>
              </a:ext>
            </a:extLst>
          </p:cNvPr>
          <p:cNvSpPr txBox="1"/>
          <p:nvPr/>
        </p:nvSpPr>
        <p:spPr>
          <a:xfrm>
            <a:off x="1094139" y="3812240"/>
            <a:ext cx="3012629"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初始，</a:t>
            </a:r>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源点</a:t>
            </a:r>
            <a:r>
              <a:rPr lang="en-US" altLang="zh-CN" sz="2800" b="0" i="0" dirty="0">
                <a:latin typeface="黑体" panose="02010609060101010101" pitchFamily="49" charset="-122"/>
                <a:ea typeface="黑体" panose="02010609060101010101" pitchFamily="49" charset="-122"/>
              </a:rPr>
              <a:t>v</a:t>
            </a:r>
            <a:r>
              <a:rPr lang="en-US" altLang="zh-CN" sz="2800" b="0" i="0" baseline="-25000" dirty="0">
                <a:latin typeface="黑体" panose="02010609060101010101" pitchFamily="49" charset="-122"/>
                <a:ea typeface="黑体" panose="02010609060101010101" pitchFamily="49" charset="-122"/>
              </a:rPr>
              <a:t>0</a:t>
            </a:r>
            <a:r>
              <a:rPr lang="en-US" altLang="zh-CN" sz="2800" b="0" i="0" dirty="0">
                <a:latin typeface="黑体" panose="02010609060101010101" pitchFamily="49" charset="-122"/>
                <a:ea typeface="黑体" panose="02010609060101010101" pitchFamily="49" charset="-122"/>
              </a:rPr>
              <a:t>}</a:t>
            </a:r>
            <a:endParaRPr lang="zh-CN" altLang="en-US" sz="2800" b="0" i="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95936ACF-5021-E5E6-E281-CF3B2944E73C}"/>
              </a:ext>
            </a:extLst>
          </p:cNvPr>
          <p:cNvPicPr>
            <a:picLocks noChangeAspect="1"/>
          </p:cNvPicPr>
          <p:nvPr/>
        </p:nvPicPr>
        <p:blipFill>
          <a:blip r:embed="rId2"/>
          <a:stretch>
            <a:fillRect/>
          </a:stretch>
        </p:blipFill>
        <p:spPr>
          <a:xfrm>
            <a:off x="721574" y="1751248"/>
            <a:ext cx="3385195" cy="1993565"/>
          </a:xfrm>
          <a:prstGeom prst="rect">
            <a:avLst/>
          </a:prstGeom>
        </p:spPr>
      </p:pic>
      <p:sp>
        <p:nvSpPr>
          <p:cNvPr id="5" name="Text Box 21">
            <a:extLst>
              <a:ext uri="{FF2B5EF4-FFF2-40B4-BE49-F238E27FC236}">
                <a16:creationId xmlns:a16="http://schemas.microsoft.com/office/drawing/2014/main" id="{B2D35F55-58FA-5F10-4A2A-E29C3DFD9F66}"/>
              </a:ext>
            </a:extLst>
          </p:cNvPr>
          <p:cNvSpPr txBox="1">
            <a:spLocks noChangeArrowheads="1"/>
          </p:cNvSpPr>
          <p:nvPr/>
        </p:nvSpPr>
        <p:spPr bwMode="auto">
          <a:xfrm>
            <a:off x="1063452" y="1314489"/>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a:t>
            </a:r>
          </a:p>
        </p:txBody>
      </p:sp>
      <p:sp>
        <p:nvSpPr>
          <p:cNvPr id="6" name="Text Box 22">
            <a:extLst>
              <a:ext uri="{FF2B5EF4-FFF2-40B4-BE49-F238E27FC236}">
                <a16:creationId xmlns:a16="http://schemas.microsoft.com/office/drawing/2014/main" id="{3A19D873-9DA8-7983-E236-ECF1C2A14A95}"/>
              </a:ext>
            </a:extLst>
          </p:cNvPr>
          <p:cNvSpPr txBox="1">
            <a:spLocks noChangeArrowheads="1"/>
          </p:cNvSpPr>
          <p:nvPr/>
        </p:nvSpPr>
        <p:spPr bwMode="auto">
          <a:xfrm>
            <a:off x="3089366" y="1275652"/>
            <a:ext cx="880369"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T=U-V</a:t>
            </a:r>
          </a:p>
        </p:txBody>
      </p:sp>
      <p:grpSp>
        <p:nvGrpSpPr>
          <p:cNvPr id="7" name="组合 6">
            <a:extLst>
              <a:ext uri="{FF2B5EF4-FFF2-40B4-BE49-F238E27FC236}">
                <a16:creationId xmlns:a16="http://schemas.microsoft.com/office/drawing/2014/main" id="{BECB26C1-6A01-F487-B27C-372C4307FB69}"/>
              </a:ext>
            </a:extLst>
          </p:cNvPr>
          <p:cNvGrpSpPr/>
          <p:nvPr/>
        </p:nvGrpSpPr>
        <p:grpSpPr>
          <a:xfrm>
            <a:off x="5004048" y="1360941"/>
            <a:ext cx="3385195" cy="2383872"/>
            <a:chOff x="2537048" y="3665197"/>
            <a:chExt cx="4267200" cy="2383872"/>
          </a:xfrm>
        </p:grpSpPr>
        <p:sp>
          <p:nvSpPr>
            <p:cNvPr id="8" name="AutoShape 3">
              <a:extLst>
                <a:ext uri="{FF2B5EF4-FFF2-40B4-BE49-F238E27FC236}">
                  <a16:creationId xmlns:a16="http://schemas.microsoft.com/office/drawing/2014/main" id="{C46F75ED-824C-9252-D7B4-078BA99C9525}"/>
                </a:ext>
              </a:extLst>
            </p:cNvPr>
            <p:cNvSpPr>
              <a:spLocks noChangeArrowheads="1"/>
            </p:cNvSpPr>
            <p:nvPr/>
          </p:nvSpPr>
          <p:spPr bwMode="auto">
            <a:xfrm>
              <a:off x="2537048" y="422026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9" name="Oval 4">
              <a:extLst>
                <a:ext uri="{FF2B5EF4-FFF2-40B4-BE49-F238E27FC236}">
                  <a16:creationId xmlns:a16="http://schemas.microsoft.com/office/drawing/2014/main" id="{83B017AB-0CB7-C560-FFEC-23D368AD6D71}"/>
                </a:ext>
              </a:extLst>
            </p:cNvPr>
            <p:cNvSpPr>
              <a:spLocks noChangeArrowheads="1"/>
            </p:cNvSpPr>
            <p:nvPr/>
          </p:nvSpPr>
          <p:spPr bwMode="auto">
            <a:xfrm>
              <a:off x="5280248" y="406786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10" name="Oval 5">
              <a:extLst>
                <a:ext uri="{FF2B5EF4-FFF2-40B4-BE49-F238E27FC236}">
                  <a16:creationId xmlns:a16="http://schemas.microsoft.com/office/drawing/2014/main" id="{38503D80-61DB-2030-9E02-86D51413442F}"/>
                </a:ext>
              </a:extLst>
            </p:cNvPr>
            <p:cNvSpPr>
              <a:spLocks noChangeArrowheads="1"/>
            </p:cNvSpPr>
            <p:nvPr/>
          </p:nvSpPr>
          <p:spPr bwMode="auto">
            <a:xfrm>
              <a:off x="3222848" y="43726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1" name="Oval 6">
              <a:extLst>
                <a:ext uri="{FF2B5EF4-FFF2-40B4-BE49-F238E27FC236}">
                  <a16:creationId xmlns:a16="http://schemas.microsoft.com/office/drawing/2014/main" id="{78874C0F-3703-1834-1678-69B33580CB5D}"/>
                </a:ext>
              </a:extLst>
            </p:cNvPr>
            <p:cNvSpPr>
              <a:spLocks noChangeArrowheads="1"/>
            </p:cNvSpPr>
            <p:nvPr/>
          </p:nvSpPr>
          <p:spPr bwMode="auto">
            <a:xfrm>
              <a:off x="2689448" y="48298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2" name="Oval 8">
              <a:extLst>
                <a:ext uri="{FF2B5EF4-FFF2-40B4-BE49-F238E27FC236}">
                  <a16:creationId xmlns:a16="http://schemas.microsoft.com/office/drawing/2014/main" id="{2BD3F7E8-5289-DA5F-4441-344E732C21A1}"/>
                </a:ext>
              </a:extLst>
            </p:cNvPr>
            <p:cNvSpPr>
              <a:spLocks noChangeArrowheads="1"/>
            </p:cNvSpPr>
            <p:nvPr/>
          </p:nvSpPr>
          <p:spPr bwMode="auto">
            <a:xfrm>
              <a:off x="5813648" y="4220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3" name="Oval 9">
              <a:extLst>
                <a:ext uri="{FF2B5EF4-FFF2-40B4-BE49-F238E27FC236}">
                  <a16:creationId xmlns:a16="http://schemas.microsoft.com/office/drawing/2014/main" id="{AB580B14-A574-7D31-5596-D672212F9C8D}"/>
                </a:ext>
              </a:extLst>
            </p:cNvPr>
            <p:cNvSpPr>
              <a:spLocks noChangeArrowheads="1"/>
            </p:cNvSpPr>
            <p:nvPr/>
          </p:nvSpPr>
          <p:spPr bwMode="auto">
            <a:xfrm>
              <a:off x="6270848" y="4601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4" name="Oval 10">
              <a:extLst>
                <a:ext uri="{FF2B5EF4-FFF2-40B4-BE49-F238E27FC236}">
                  <a16:creationId xmlns:a16="http://schemas.microsoft.com/office/drawing/2014/main" id="{F362DC96-D9F5-4AC6-D817-0BD88592167A}"/>
                </a:ext>
              </a:extLst>
            </p:cNvPr>
            <p:cNvSpPr>
              <a:spLocks noChangeArrowheads="1"/>
            </p:cNvSpPr>
            <p:nvPr/>
          </p:nvSpPr>
          <p:spPr bwMode="auto">
            <a:xfrm>
              <a:off x="5889848" y="55918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5" name="Oval 12">
              <a:extLst>
                <a:ext uri="{FF2B5EF4-FFF2-40B4-BE49-F238E27FC236}">
                  <a16:creationId xmlns:a16="http://schemas.microsoft.com/office/drawing/2014/main" id="{EE0A0E5C-C25E-EE0B-BEF6-E820BE4E4D0E}"/>
                </a:ext>
              </a:extLst>
            </p:cNvPr>
            <p:cNvSpPr>
              <a:spLocks noChangeArrowheads="1"/>
            </p:cNvSpPr>
            <p:nvPr/>
          </p:nvSpPr>
          <p:spPr bwMode="auto">
            <a:xfrm>
              <a:off x="6270848" y="51346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6" name="Line 13">
              <a:extLst>
                <a:ext uri="{FF2B5EF4-FFF2-40B4-BE49-F238E27FC236}">
                  <a16:creationId xmlns:a16="http://schemas.microsoft.com/office/drawing/2014/main" id="{935E4C89-A567-62BA-C290-6848137D609E}"/>
                </a:ext>
              </a:extLst>
            </p:cNvPr>
            <p:cNvSpPr>
              <a:spLocks noChangeShapeType="1"/>
            </p:cNvSpPr>
            <p:nvPr/>
          </p:nvSpPr>
          <p:spPr bwMode="auto">
            <a:xfrm flipV="1">
              <a:off x="3603848" y="437266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7" name="Line 14">
              <a:extLst>
                <a:ext uri="{FF2B5EF4-FFF2-40B4-BE49-F238E27FC236}">
                  <a16:creationId xmlns:a16="http://schemas.microsoft.com/office/drawing/2014/main" id="{5E52C259-7D20-DCB8-6AA4-69A2D3CFEA1F}"/>
                </a:ext>
              </a:extLst>
            </p:cNvPr>
            <p:cNvSpPr>
              <a:spLocks noChangeShapeType="1"/>
            </p:cNvSpPr>
            <p:nvPr/>
          </p:nvSpPr>
          <p:spPr bwMode="auto">
            <a:xfrm>
              <a:off x="2994248" y="498226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8" name="Line 17">
              <a:extLst>
                <a:ext uri="{FF2B5EF4-FFF2-40B4-BE49-F238E27FC236}">
                  <a16:creationId xmlns:a16="http://schemas.microsoft.com/office/drawing/2014/main" id="{9703B130-3A88-05B1-C78B-8CF2A8A7B5B5}"/>
                </a:ext>
              </a:extLst>
            </p:cNvPr>
            <p:cNvSpPr>
              <a:spLocks noChangeShapeType="1"/>
            </p:cNvSpPr>
            <p:nvPr/>
          </p:nvSpPr>
          <p:spPr bwMode="auto">
            <a:xfrm>
              <a:off x="3527648" y="452506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9" name="Line 18">
              <a:extLst>
                <a:ext uri="{FF2B5EF4-FFF2-40B4-BE49-F238E27FC236}">
                  <a16:creationId xmlns:a16="http://schemas.microsoft.com/office/drawing/2014/main" id="{2A939591-F6ED-1DAE-8832-59A08CE12CC1}"/>
                </a:ext>
              </a:extLst>
            </p:cNvPr>
            <p:cNvSpPr>
              <a:spLocks noChangeShapeType="1"/>
            </p:cNvSpPr>
            <p:nvPr/>
          </p:nvSpPr>
          <p:spPr bwMode="auto">
            <a:xfrm flipV="1">
              <a:off x="2994248" y="444886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20" name="Text Box 21">
              <a:extLst>
                <a:ext uri="{FF2B5EF4-FFF2-40B4-BE49-F238E27FC236}">
                  <a16:creationId xmlns:a16="http://schemas.microsoft.com/office/drawing/2014/main" id="{E10B6B16-5C67-CED1-EBF3-D37B49EB3F6E}"/>
                </a:ext>
              </a:extLst>
            </p:cNvPr>
            <p:cNvSpPr txBox="1">
              <a:spLocks noChangeArrowheads="1"/>
            </p:cNvSpPr>
            <p:nvPr/>
          </p:nvSpPr>
          <p:spPr bwMode="auto">
            <a:xfrm>
              <a:off x="2846611" y="371703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21" name="Text Box 22">
              <a:extLst>
                <a:ext uri="{FF2B5EF4-FFF2-40B4-BE49-F238E27FC236}">
                  <a16:creationId xmlns:a16="http://schemas.microsoft.com/office/drawing/2014/main" id="{BEF63FD4-55B3-BC05-88D5-D26B455BCAC8}"/>
                </a:ext>
              </a:extLst>
            </p:cNvPr>
            <p:cNvSpPr txBox="1">
              <a:spLocks noChangeArrowheads="1"/>
            </p:cNvSpPr>
            <p:nvPr/>
          </p:nvSpPr>
          <p:spPr bwMode="auto">
            <a:xfrm>
              <a:off x="5563574" y="3665197"/>
              <a:ext cx="1109747"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T=U-V</a:t>
              </a:r>
            </a:p>
          </p:txBody>
        </p:sp>
      </p:grpSp>
      <p:sp>
        <p:nvSpPr>
          <p:cNvPr id="22" name="文本框 21">
            <a:extLst>
              <a:ext uri="{FF2B5EF4-FFF2-40B4-BE49-F238E27FC236}">
                <a16:creationId xmlns:a16="http://schemas.microsoft.com/office/drawing/2014/main" id="{20EBB048-C8B9-EEC1-10B5-C582B13A4FCE}"/>
              </a:ext>
            </a:extLst>
          </p:cNvPr>
          <p:cNvSpPr txBox="1"/>
          <p:nvPr/>
        </p:nvSpPr>
        <p:spPr>
          <a:xfrm>
            <a:off x="5479111" y="3913349"/>
            <a:ext cx="2640360" cy="523220"/>
          </a:xfrm>
          <a:prstGeom prst="rect">
            <a:avLst/>
          </a:prstGeom>
          <a:noFill/>
        </p:spPr>
        <p:txBody>
          <a:bodyPr wrap="square" rtlCol="0">
            <a:spAutoFit/>
          </a:bodyPr>
          <a:lstStyle/>
          <a:p>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集合不断加点</a:t>
            </a:r>
          </a:p>
        </p:txBody>
      </p:sp>
      <p:sp>
        <p:nvSpPr>
          <p:cNvPr id="23" name="文本框 22">
            <a:extLst>
              <a:ext uri="{FF2B5EF4-FFF2-40B4-BE49-F238E27FC236}">
                <a16:creationId xmlns:a16="http://schemas.microsoft.com/office/drawing/2014/main" id="{F649083B-3135-0F9D-998F-E91AD327D964}"/>
              </a:ext>
            </a:extLst>
          </p:cNvPr>
          <p:cNvSpPr txBox="1"/>
          <p:nvPr/>
        </p:nvSpPr>
        <p:spPr>
          <a:xfrm>
            <a:off x="388242" y="4768000"/>
            <a:ext cx="8216205" cy="1095493"/>
          </a:xfrm>
          <a:prstGeom prst="rect">
            <a:avLst/>
          </a:prstGeom>
          <a:noFill/>
        </p:spPr>
        <p:txBody>
          <a:bodyPr wrap="square">
            <a:spAutoFit/>
          </a:bodyPr>
          <a:lstStyle/>
          <a:p>
            <a:pPr eaLnBrk="1" hangingPunct="1">
              <a:lnSpc>
                <a:spcPct val="125000"/>
              </a:lnSpc>
              <a:buFont typeface="Arial" pitchFamily="34" charset="0"/>
              <a:buNone/>
            </a:pPr>
            <a:r>
              <a:rPr lang="zh-CN" altLang="en-US" sz="2800" b="0" i="0" dirty="0">
                <a:latin typeface="+mn-ea"/>
                <a:ea typeface="+mn-ea"/>
                <a:sym typeface="Arial" pitchFamily="34" charset="0"/>
              </a:rPr>
              <a:t>顶点加入标准：</a:t>
            </a:r>
            <a:r>
              <a:rPr lang="zh-CN" altLang="en-US" sz="2800" b="0" i="0" dirty="0">
                <a:solidFill>
                  <a:srgbClr val="080808"/>
                </a:solidFill>
                <a:latin typeface="+mn-ea"/>
                <a:ea typeface="+mn-ea"/>
              </a:rPr>
              <a:t>选择源点</a:t>
            </a:r>
            <a:r>
              <a:rPr lang="en-US" altLang="zh-CN" sz="2800" b="0" i="0" dirty="0">
                <a:solidFill>
                  <a:srgbClr val="080808"/>
                </a:solidFill>
                <a:latin typeface="+mn-ea"/>
                <a:ea typeface="+mn-ea"/>
              </a:rPr>
              <a:t>v</a:t>
            </a:r>
            <a:r>
              <a:rPr lang="en-US" altLang="zh-CN" sz="2800" b="0" i="0" baseline="-30000" dirty="0">
                <a:solidFill>
                  <a:srgbClr val="080808"/>
                </a:solidFill>
                <a:latin typeface="+mn-ea"/>
                <a:ea typeface="+mn-ea"/>
              </a:rPr>
              <a:t>0</a:t>
            </a:r>
            <a:r>
              <a:rPr lang="zh-CN" altLang="en-US" sz="2800" b="0" i="0" dirty="0">
                <a:solidFill>
                  <a:srgbClr val="080808"/>
                </a:solidFill>
                <a:latin typeface="+mn-ea"/>
                <a:ea typeface="+mn-ea"/>
              </a:rPr>
              <a:t>到</a:t>
            </a:r>
            <a:r>
              <a:rPr lang="en-US" altLang="zh-CN" sz="2800" b="0" i="0" dirty="0">
                <a:solidFill>
                  <a:srgbClr val="080808"/>
                </a:solidFill>
                <a:latin typeface="+mn-ea"/>
                <a:ea typeface="+mn-ea"/>
              </a:rPr>
              <a:t>T</a:t>
            </a:r>
            <a:r>
              <a:rPr lang="zh-CN" altLang="en-US" sz="2800" b="0" i="0" dirty="0">
                <a:solidFill>
                  <a:srgbClr val="080808"/>
                </a:solidFill>
                <a:latin typeface="+mn-ea"/>
                <a:ea typeface="+mn-ea"/>
              </a:rPr>
              <a:t>中各顶点</a:t>
            </a:r>
            <a:r>
              <a:rPr lang="zh-CN" altLang="en-US" sz="2800" i="0" dirty="0">
                <a:solidFill>
                  <a:srgbClr val="FF0000"/>
                </a:solidFill>
                <a:latin typeface="+mn-ea"/>
                <a:ea typeface="+mn-ea"/>
              </a:rPr>
              <a:t>路径长度</a:t>
            </a:r>
            <a:r>
              <a:rPr lang="zh-CN" altLang="en-US" sz="2800" b="0" i="0" dirty="0">
                <a:solidFill>
                  <a:srgbClr val="080808"/>
                </a:solidFill>
                <a:latin typeface="+mn-ea"/>
                <a:ea typeface="+mn-ea"/>
              </a:rPr>
              <a:t>最短的顶点</a:t>
            </a:r>
            <a:r>
              <a:rPr lang="en-US" altLang="zh-CN" sz="2800" b="0" i="0" dirty="0">
                <a:solidFill>
                  <a:srgbClr val="080808"/>
                </a:solidFill>
                <a:latin typeface="+mn-ea"/>
                <a:ea typeface="+mn-ea"/>
              </a:rPr>
              <a:t>u</a:t>
            </a:r>
            <a:r>
              <a:rPr lang="zh-CN" altLang="en-US" sz="2800" b="0" i="0" dirty="0">
                <a:solidFill>
                  <a:srgbClr val="080808"/>
                </a:solidFill>
                <a:latin typeface="+mn-ea"/>
                <a:ea typeface="+mn-ea"/>
              </a:rPr>
              <a:t>加入到集合U中。</a:t>
            </a:r>
            <a:endParaRPr lang="zh-CN" altLang="en-US" sz="2800" b="0" i="0" dirty="0">
              <a:latin typeface="+mn-ea"/>
              <a:ea typeface="+mn-ea"/>
              <a:sym typeface="Arial" pitchFamily="34" charset="0"/>
            </a:endParaRPr>
          </a:p>
        </p:txBody>
      </p:sp>
      <p:sp>
        <p:nvSpPr>
          <p:cNvPr id="24" name="Rectangle 3">
            <a:extLst>
              <a:ext uri="{FF2B5EF4-FFF2-40B4-BE49-F238E27FC236}">
                <a16:creationId xmlns:a16="http://schemas.microsoft.com/office/drawing/2014/main" id="{F34CEC16-E08B-6BD6-0078-5327700D4A5E}"/>
              </a:ext>
            </a:extLst>
          </p:cNvPr>
          <p:cNvSpPr>
            <a:spLocks noChangeArrowheads="1"/>
          </p:cNvSpPr>
          <p:nvPr/>
        </p:nvSpPr>
        <p:spPr bwMode="auto">
          <a:xfrm>
            <a:off x="1214414" y="214290"/>
            <a:ext cx="7286676"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a:t>
            </a:r>
            <a:r>
              <a:rPr lang="en-US" altLang="zh-CN" sz="4400" i="0" dirty="0" err="1">
                <a:solidFill>
                  <a:schemeClr val="tx2"/>
                </a:solidFill>
                <a:latin typeface="Tahoma" panose="020B0604030504040204" pitchFamily="34" charset="0"/>
                <a:ea typeface="隶书" pitchFamily="49" charset="-122"/>
              </a:rPr>
              <a:t>Dijkstra</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算法</a:t>
            </a:r>
          </a:p>
        </p:txBody>
      </p:sp>
      <p:sp>
        <p:nvSpPr>
          <p:cNvPr id="25" name="文本框 24">
            <a:extLst>
              <a:ext uri="{FF2B5EF4-FFF2-40B4-BE49-F238E27FC236}">
                <a16:creationId xmlns:a16="http://schemas.microsoft.com/office/drawing/2014/main" id="{EE0FA7CD-AC56-D52F-3440-F8DDD37E6144}"/>
              </a:ext>
            </a:extLst>
          </p:cNvPr>
          <p:cNvSpPr txBox="1"/>
          <p:nvPr/>
        </p:nvSpPr>
        <p:spPr>
          <a:xfrm>
            <a:off x="6092146" y="1412776"/>
            <a:ext cx="1208998" cy="923330"/>
          </a:xfrm>
          <a:prstGeom prst="rect">
            <a:avLst/>
          </a:prstGeom>
          <a:noFill/>
        </p:spPr>
        <p:txBody>
          <a:bodyPr wrap="square" rtlCol="0">
            <a:spAutoFit/>
          </a:bodyPr>
          <a:lstStyle/>
          <a:p>
            <a:pPr algn="l"/>
            <a:r>
              <a:rPr lang="zh-CN" altLang="en-US" i="0" dirty="0">
                <a:latin typeface="黑体" panose="02010609060101010101" pitchFamily="49" charset="-122"/>
                <a:ea typeface="黑体" panose="02010609060101010101" pitchFamily="49" charset="-122"/>
              </a:rPr>
              <a:t>源点到各顶点路径长度</a:t>
            </a:r>
          </a:p>
        </p:txBody>
      </p:sp>
    </p:spTree>
    <p:extLst>
      <p:ext uri="{BB962C8B-B14F-4D97-AF65-F5344CB8AC3E}">
        <p14:creationId xmlns:p14="http://schemas.microsoft.com/office/powerpoint/2010/main" val="1583283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2" grpId="0"/>
      <p:bldP spid="23"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body" idx="1"/>
          </p:nvPr>
        </p:nvSpPr>
        <p:spPr>
          <a:xfrm>
            <a:off x="581136" y="1227127"/>
            <a:ext cx="8763000" cy="4038600"/>
          </a:xfrm>
        </p:spPr>
        <p:txBody>
          <a:bodyPr/>
          <a:lstStyle/>
          <a:p>
            <a:pPr eaLnBrk="1" hangingPunct="1">
              <a:lnSpc>
                <a:spcPct val="90000"/>
              </a:lnSpc>
              <a:spcBef>
                <a:spcPct val="50000"/>
              </a:spcBef>
            </a:pPr>
            <a:r>
              <a:rPr lang="en-US" altLang="zh-CN" dirty="0">
                <a:latin typeface="黑体" pitchFamily="49" charset="-122"/>
                <a:ea typeface="黑体" pitchFamily="49" charset="-122"/>
                <a:sym typeface="Symbol" pitchFamily="18" charset="2"/>
              </a:rPr>
              <a:t>l(</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)-e(</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活动</a:t>
            </a:r>
            <a:r>
              <a:rPr lang="en-US" altLang="zh-CN" dirty="0" err="1">
                <a:latin typeface="黑体" pitchFamily="49" charset="-122"/>
                <a:ea typeface="黑体" pitchFamily="49" charset="-122"/>
                <a:sym typeface="Symbol" pitchFamily="18" charset="2"/>
              </a:rPr>
              <a:t>a</a:t>
            </a:r>
            <a:r>
              <a:rPr lang="en-US" altLang="zh-CN" baseline="-25000" dirty="0" err="1">
                <a:latin typeface="黑体" pitchFamily="49" charset="-122"/>
                <a:ea typeface="黑体" pitchFamily="49" charset="-122"/>
                <a:sym typeface="Symbol" pitchFamily="18" charset="2"/>
              </a:rPr>
              <a:t>i</a:t>
            </a:r>
            <a:r>
              <a:rPr lang="zh-CN" altLang="en-US" dirty="0">
                <a:latin typeface="黑体" pitchFamily="49" charset="-122"/>
                <a:ea typeface="黑体" pitchFamily="49" charset="-122"/>
                <a:sym typeface="Symbol" pitchFamily="18" charset="2"/>
              </a:rPr>
              <a:t>开始时间余量</a:t>
            </a:r>
          </a:p>
          <a:p>
            <a:pPr eaLnBrk="1" hangingPunct="1">
              <a:lnSpc>
                <a:spcPct val="90000"/>
              </a:lnSpc>
              <a:spcBef>
                <a:spcPct val="50000"/>
              </a:spcBef>
            </a:pPr>
            <a:r>
              <a:rPr lang="zh-CN" altLang="en-US" dirty="0">
                <a:latin typeface="黑体" pitchFamily="49" charset="-122"/>
                <a:ea typeface="黑体" pitchFamily="49" charset="-122"/>
                <a:sym typeface="Symbol" pitchFamily="18" charset="2"/>
              </a:rPr>
              <a:t>如果</a:t>
            </a:r>
            <a:r>
              <a:rPr lang="en-US" altLang="zh-CN" dirty="0">
                <a:latin typeface="黑体" pitchFamily="49" charset="-122"/>
                <a:ea typeface="黑体" pitchFamily="49" charset="-122"/>
                <a:sym typeface="Symbol" pitchFamily="18" charset="2"/>
              </a:rPr>
              <a:t>l(</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)=e(</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则称活动</a:t>
            </a:r>
            <a:r>
              <a:rPr lang="en-US" altLang="zh-CN" dirty="0" err="1">
                <a:latin typeface="黑体" pitchFamily="49" charset="-122"/>
                <a:ea typeface="黑体" pitchFamily="49" charset="-122"/>
                <a:sym typeface="Symbol" pitchFamily="18" charset="2"/>
              </a:rPr>
              <a:t>a</a:t>
            </a:r>
            <a:r>
              <a:rPr lang="en-US" altLang="zh-CN" baseline="-25000" dirty="0" err="1">
                <a:latin typeface="黑体" pitchFamily="49" charset="-122"/>
                <a:ea typeface="黑体" pitchFamily="49" charset="-122"/>
                <a:sym typeface="Symbol" pitchFamily="18" charset="2"/>
              </a:rPr>
              <a:t>i</a:t>
            </a:r>
            <a:r>
              <a:rPr lang="zh-CN" altLang="en-US" dirty="0">
                <a:latin typeface="黑体" pitchFamily="49" charset="-122"/>
                <a:ea typeface="黑体" pitchFamily="49" charset="-122"/>
                <a:sym typeface="Symbol" pitchFamily="18" charset="2"/>
              </a:rPr>
              <a:t>为关键活动</a:t>
            </a:r>
          </a:p>
        </p:txBody>
      </p:sp>
      <p:sp>
        <p:nvSpPr>
          <p:cNvPr id="56326"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FDDEA47-1019-4478-B05D-A1169B840CF1}" type="slidenum">
              <a:rPr lang="zh-CN" altLang="en-US"/>
              <a:pPr algn="r" eaLnBrk="1" hangingPunct="1">
                <a:spcBef>
                  <a:spcPct val="50000"/>
                </a:spcBef>
                <a:buFont typeface="Arial" pitchFamily="34" charset="0"/>
                <a:buNone/>
              </a:pPr>
              <a:t>70</a:t>
            </a:fld>
            <a:endParaRPr lang="en-US" altLang="zh-CN"/>
          </a:p>
        </p:txBody>
      </p:sp>
      <p:sp>
        <p:nvSpPr>
          <p:cNvPr id="4" name="Text Box 3">
            <a:extLst>
              <a:ext uri="{FF2B5EF4-FFF2-40B4-BE49-F238E27FC236}">
                <a16:creationId xmlns:a16="http://schemas.microsoft.com/office/drawing/2014/main" id="{8310D517-766B-EA60-3C24-19E237ADE2A7}"/>
              </a:ext>
            </a:extLst>
          </p:cNvPr>
          <p:cNvSpPr txBox="1">
            <a:spLocks noChangeArrowheads="1"/>
          </p:cNvSpPr>
          <p:nvPr/>
        </p:nvSpPr>
        <p:spPr bwMode="auto">
          <a:xfrm>
            <a:off x="571472" y="23957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关键活动</a:t>
            </a:r>
          </a:p>
        </p:txBody>
      </p:sp>
      <p:grpSp>
        <p:nvGrpSpPr>
          <p:cNvPr id="6" name="组合 5">
            <a:extLst>
              <a:ext uri="{FF2B5EF4-FFF2-40B4-BE49-F238E27FC236}">
                <a16:creationId xmlns:a16="http://schemas.microsoft.com/office/drawing/2014/main" id="{2A69C979-06EF-3302-BB70-EFFFC0587517}"/>
              </a:ext>
            </a:extLst>
          </p:cNvPr>
          <p:cNvGrpSpPr/>
          <p:nvPr/>
        </p:nvGrpSpPr>
        <p:grpSpPr>
          <a:xfrm>
            <a:off x="7494092" y="1257255"/>
            <a:ext cx="1345108" cy="2950666"/>
            <a:chOff x="6853413" y="1444231"/>
            <a:chExt cx="1345108" cy="2950666"/>
          </a:xfrm>
        </p:grpSpPr>
        <p:grpSp>
          <p:nvGrpSpPr>
            <p:cNvPr id="7" name="Group 8">
              <a:extLst>
                <a:ext uri="{FF2B5EF4-FFF2-40B4-BE49-F238E27FC236}">
                  <a16:creationId xmlns:a16="http://schemas.microsoft.com/office/drawing/2014/main" id="{B83FB386-885F-C720-A62D-BE20B1FB215C}"/>
                </a:ext>
              </a:extLst>
            </p:cNvPr>
            <p:cNvGrpSpPr>
              <a:grpSpLocks/>
            </p:cNvGrpSpPr>
            <p:nvPr/>
          </p:nvGrpSpPr>
          <p:grpSpPr bwMode="auto">
            <a:xfrm>
              <a:off x="6919308" y="1444231"/>
              <a:ext cx="942332" cy="2950666"/>
              <a:chOff x="-502" y="-940"/>
              <a:chExt cx="1078" cy="2394"/>
            </a:xfrm>
          </p:grpSpPr>
          <p:sp>
            <p:nvSpPr>
              <p:cNvPr id="10" name="Line 9">
                <a:extLst>
                  <a:ext uri="{FF2B5EF4-FFF2-40B4-BE49-F238E27FC236}">
                    <a16:creationId xmlns:a16="http://schemas.microsoft.com/office/drawing/2014/main" id="{9BEA0CBA-B631-7F1D-AA99-30049204ADCF}"/>
                  </a:ext>
                </a:extLst>
              </p:cNvPr>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F673B82D-B652-4B84-BA1D-4AB59AFC96F9}"/>
                  </a:ext>
                </a:extLst>
              </p:cNvPr>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89D54992-B18B-C168-639F-5CB8A87BF770}"/>
                  </a:ext>
                </a:extLst>
              </p:cNvPr>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3" name="Line 13">
                <a:extLst>
                  <a:ext uri="{FF2B5EF4-FFF2-40B4-BE49-F238E27FC236}">
                    <a16:creationId xmlns:a16="http://schemas.microsoft.com/office/drawing/2014/main" id="{99A24411-BC28-A061-903C-AC4BCDEA8708}"/>
                  </a:ext>
                </a:extLst>
              </p:cNvPr>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4" name="Line 14">
                <a:extLst>
                  <a:ext uri="{FF2B5EF4-FFF2-40B4-BE49-F238E27FC236}">
                    <a16:creationId xmlns:a16="http://schemas.microsoft.com/office/drawing/2014/main" id="{5366EABA-8DF1-5574-274C-5E258EF95F2A}"/>
                  </a:ext>
                </a:extLst>
              </p:cNvPr>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D2B54AB3-15DD-060D-529E-B5AF87DA05A8}"/>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达到研讨室</a:t>
              </a:r>
            </a:p>
          </p:txBody>
        </p:sp>
        <p:sp>
          <p:nvSpPr>
            <p:cNvPr id="9" name="文本框 8">
              <a:extLst>
                <a:ext uri="{FF2B5EF4-FFF2-40B4-BE49-F238E27FC236}">
                  <a16:creationId xmlns:a16="http://schemas.microsoft.com/office/drawing/2014/main" id="{A4FCE53C-23D5-0CDB-D46B-7B03D907668A}"/>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Effect transition="in" filter="blinds(horizontal)">
                                      <p:cBhvr>
                                        <p:cTn id="7" dur="500"/>
                                        <p:tgtEl>
                                          <p:spTgt spid="125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6">
                                            <p:txEl>
                                              <p:pRg st="1" end="1"/>
                                            </p:txEl>
                                          </p:spTgt>
                                        </p:tgtEl>
                                        <p:attrNameLst>
                                          <p:attrName>style.visibility</p:attrName>
                                        </p:attrNameLst>
                                      </p:cBhvr>
                                      <p:to>
                                        <p:strVal val="visible"/>
                                      </p:to>
                                    </p:set>
                                    <p:animEffect transition="in" filter="blinds(horizontal)">
                                      <p:cBhvr>
                                        <p:cTn id="12" dur="500"/>
                                        <p:tgtEl>
                                          <p:spTgt spid="125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body" idx="1"/>
          </p:nvPr>
        </p:nvSpPr>
        <p:spPr>
          <a:xfrm>
            <a:off x="542956" y="1409700"/>
            <a:ext cx="8763000" cy="4038600"/>
          </a:xfrm>
        </p:spPr>
        <p:txBody>
          <a:bodyPr/>
          <a:lstStyle/>
          <a:p>
            <a:pPr eaLnBrk="1" hangingPunct="1">
              <a:lnSpc>
                <a:spcPct val="80000"/>
              </a:lnSpc>
              <a:spcBef>
                <a:spcPct val="50000"/>
              </a:spcBef>
              <a:buFont typeface="Wingdings" pitchFamily="2" charset="2"/>
              <a:buNone/>
            </a:pPr>
            <a:r>
              <a:rPr lang="zh-CN" altLang="en-US" sz="2800" dirty="0">
                <a:solidFill>
                  <a:srgbClr val="CC3300"/>
                </a:solidFill>
                <a:latin typeface="黑体" pitchFamily="49" charset="-122"/>
                <a:ea typeface="黑体" pitchFamily="49" charset="-122"/>
                <a:sym typeface="Symbol" pitchFamily="18" charset="2"/>
              </a:rPr>
              <a:t>先计算事件，再计算活动</a:t>
            </a:r>
            <a:r>
              <a:rPr lang="zh-CN" altLang="en-US" dirty="0">
                <a:latin typeface="黑体" pitchFamily="49" charset="-122"/>
                <a:ea typeface="黑体" pitchFamily="49" charset="-122"/>
                <a:sym typeface="Symbol" pitchFamily="18" charset="2"/>
              </a:rPr>
              <a:t>。</a:t>
            </a:r>
            <a:endParaRPr lang="zh-CN" altLang="en-US" sz="2800" dirty="0">
              <a:latin typeface="黑体" pitchFamily="49" charset="-122"/>
              <a:ea typeface="黑体" pitchFamily="49" charset="-122"/>
              <a:sym typeface="Symbol" pitchFamily="18" charset="2"/>
            </a:endParaRP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从始点</a:t>
            </a:r>
            <a:r>
              <a:rPr lang="en-US" altLang="zh-CN" sz="2800" dirty="0">
                <a:latin typeface="黑体" pitchFamily="49" charset="-122"/>
                <a:ea typeface="黑体" pitchFamily="49" charset="-122"/>
                <a:sym typeface="Symbol" pitchFamily="18" charset="2"/>
              </a:rPr>
              <a:t>v</a:t>
            </a:r>
            <a:r>
              <a:rPr lang="en-US" altLang="zh-CN" sz="2800" baseline="-25000" dirty="0">
                <a:latin typeface="黑体" pitchFamily="49" charset="-122"/>
                <a:ea typeface="黑体" pitchFamily="49" charset="-122"/>
                <a:sym typeface="Symbol" pitchFamily="18" charset="2"/>
              </a:rPr>
              <a:t>0</a:t>
            </a:r>
            <a:r>
              <a:rPr lang="zh-CN" altLang="en-US" sz="2800" dirty="0">
                <a:latin typeface="黑体" pitchFamily="49" charset="-122"/>
                <a:ea typeface="黑体" pitchFamily="49" charset="-122"/>
                <a:sym typeface="Symbol" pitchFamily="18" charset="2"/>
              </a:rPr>
              <a:t>出发，令</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[0]=0，</a:t>
            </a:r>
            <a:r>
              <a:rPr lang="zh-CN" altLang="en-US" sz="2800" dirty="0">
                <a:latin typeface="黑体" pitchFamily="49" charset="-122"/>
                <a:ea typeface="黑体" pitchFamily="49" charset="-122"/>
                <a:sym typeface="Symbol" pitchFamily="18" charset="2"/>
              </a:rPr>
              <a:t>按拓扑有序求</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从终点</a:t>
            </a:r>
            <a:r>
              <a:rPr lang="en-US" altLang="zh-CN" sz="2800" dirty="0">
                <a:latin typeface="黑体" pitchFamily="49" charset="-122"/>
                <a:ea typeface="黑体" pitchFamily="49" charset="-122"/>
                <a:sym typeface="Symbol" pitchFamily="18" charset="2"/>
              </a:rPr>
              <a:t>v</a:t>
            </a:r>
            <a:r>
              <a:rPr lang="en-US" altLang="zh-CN" sz="2800" baseline="-25000" dirty="0">
                <a:latin typeface="黑体" pitchFamily="49" charset="-122"/>
                <a:ea typeface="黑体" pitchFamily="49" charset="-122"/>
                <a:sym typeface="Symbol" pitchFamily="18" charset="2"/>
              </a:rPr>
              <a:t>n-1</a:t>
            </a:r>
            <a:r>
              <a:rPr lang="zh-CN" altLang="en-US" sz="2800" dirty="0">
                <a:latin typeface="黑体" pitchFamily="49" charset="-122"/>
                <a:ea typeface="黑体" pitchFamily="49" charset="-122"/>
                <a:sym typeface="Symbol" pitchFamily="18" charset="2"/>
              </a:rPr>
              <a:t>出发，令</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[n-1]=</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[n-1]，</a:t>
            </a:r>
            <a:r>
              <a:rPr lang="zh-CN" altLang="en-US" sz="2800" dirty="0">
                <a:latin typeface="黑体" pitchFamily="49" charset="-122"/>
                <a:ea typeface="黑体" pitchFamily="49" charset="-122"/>
                <a:sym typeface="Symbol" pitchFamily="18" charset="2"/>
              </a:rPr>
              <a:t>按拓扑逆</a:t>
            </a:r>
            <a:endParaRPr lang="en-US" altLang="zh-CN" sz="2800" dirty="0">
              <a:latin typeface="黑体" pitchFamily="49" charset="-122"/>
              <a:ea typeface="黑体" pitchFamily="49" charset="-122"/>
              <a:sym typeface="Symbol" pitchFamily="18" charset="2"/>
            </a:endParaRPr>
          </a:p>
          <a:p>
            <a:pPr marL="0" indent="0" eaLnBrk="1" hangingPunct="1">
              <a:lnSpc>
                <a:spcPct val="80000"/>
              </a:lnSpc>
              <a:spcBef>
                <a:spcPct val="50000"/>
              </a:spcBef>
              <a:buNone/>
            </a:pPr>
            <a:r>
              <a:rPr lang="en-US" altLang="zh-CN" dirty="0">
                <a:latin typeface="黑体" pitchFamily="49" charset="-122"/>
                <a:ea typeface="黑体" pitchFamily="49" charset="-122"/>
                <a:sym typeface="Symbol" pitchFamily="18" charset="2"/>
              </a:rPr>
              <a:t>   </a:t>
            </a:r>
            <a:r>
              <a:rPr lang="zh-CN" altLang="en-US" sz="2800" dirty="0">
                <a:latin typeface="黑体" pitchFamily="49" charset="-122"/>
                <a:ea typeface="黑体" pitchFamily="49" charset="-122"/>
                <a:sym typeface="Symbol" pitchFamily="18" charset="2"/>
              </a:rPr>
              <a:t>序求</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根据各顶点的</a:t>
            </a:r>
            <a:r>
              <a:rPr lang="en-US" altLang="zh-CN" sz="2800" dirty="0" err="1">
                <a:latin typeface="黑体" pitchFamily="49" charset="-122"/>
                <a:ea typeface="黑体" pitchFamily="49" charset="-122"/>
                <a:sym typeface="Symbol" pitchFamily="18" charset="2"/>
              </a:rPr>
              <a:t>ve</a:t>
            </a:r>
            <a:r>
              <a:rPr lang="zh-CN" altLang="en-US" sz="2800" dirty="0">
                <a:latin typeface="黑体" pitchFamily="49" charset="-122"/>
                <a:ea typeface="黑体" pitchFamily="49" charset="-122"/>
                <a:sym typeface="Symbol" pitchFamily="18" charset="2"/>
              </a:rPr>
              <a:t>和</a:t>
            </a:r>
            <a:r>
              <a:rPr lang="en-US" altLang="zh-CN" sz="2800" dirty="0" err="1">
                <a:latin typeface="黑体" pitchFamily="49" charset="-122"/>
                <a:ea typeface="黑体" pitchFamily="49" charset="-122"/>
                <a:sym typeface="Symbol" pitchFamily="18" charset="2"/>
              </a:rPr>
              <a:t>vl</a:t>
            </a:r>
            <a:r>
              <a:rPr lang="zh-CN" altLang="en-US" sz="2800" dirty="0">
                <a:latin typeface="黑体" pitchFamily="49" charset="-122"/>
                <a:ea typeface="黑体" pitchFamily="49" charset="-122"/>
                <a:sym typeface="Symbol" pitchFamily="18" charset="2"/>
              </a:rPr>
              <a:t>值，求每条弧(活动)</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zh-CN" altLang="en-US" sz="2800" dirty="0">
                <a:latin typeface="黑体" pitchFamily="49" charset="-122"/>
                <a:ea typeface="黑体" pitchFamily="49" charset="-122"/>
                <a:sym typeface="Symbol" pitchFamily="18" charset="2"/>
              </a:rPr>
              <a:t>的最</a:t>
            </a:r>
            <a:endParaRPr lang="en-US" altLang="zh-CN" sz="2800" dirty="0">
              <a:latin typeface="黑体" pitchFamily="49" charset="-122"/>
              <a:ea typeface="黑体" pitchFamily="49" charset="-122"/>
              <a:sym typeface="Symbol" pitchFamily="18" charset="2"/>
            </a:endParaRPr>
          </a:p>
          <a:p>
            <a:pPr marL="0" indent="0" eaLnBrk="1" hangingPunct="1">
              <a:lnSpc>
                <a:spcPct val="80000"/>
              </a:lnSpc>
              <a:spcBef>
                <a:spcPct val="50000"/>
              </a:spcBef>
              <a:buNone/>
            </a:pPr>
            <a:r>
              <a:rPr lang="en-US" altLang="zh-CN" dirty="0">
                <a:latin typeface="黑体" pitchFamily="49" charset="-122"/>
                <a:ea typeface="黑体" pitchFamily="49" charset="-122"/>
                <a:sym typeface="Symbol" pitchFamily="18" charset="2"/>
              </a:rPr>
              <a:t>   </a:t>
            </a:r>
            <a:r>
              <a:rPr lang="zh-CN" altLang="en-US" sz="2800" dirty="0">
                <a:latin typeface="黑体" pitchFamily="49" charset="-122"/>
                <a:ea typeface="黑体" pitchFamily="49" charset="-122"/>
                <a:sym typeface="Symbol" pitchFamily="18" charset="2"/>
              </a:rPr>
              <a:t>早开始时间</a:t>
            </a: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zh-CN" altLang="en-US" sz="2800" dirty="0">
                <a:latin typeface="黑体" pitchFamily="49" charset="-122"/>
                <a:ea typeface="黑体" pitchFamily="49" charset="-122"/>
                <a:sym typeface="Symbol" pitchFamily="18" charset="2"/>
              </a:rPr>
              <a:t>和最迟开始时间</a:t>
            </a: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如果</a:t>
            </a: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zh-CN" altLang="en-US" sz="2800" dirty="0">
                <a:latin typeface="黑体" pitchFamily="49" charset="-122"/>
                <a:ea typeface="黑体" pitchFamily="49" charset="-122"/>
                <a:sym typeface="Symbol" pitchFamily="18" charset="2"/>
              </a:rPr>
              <a:t>则</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zh-CN" altLang="en-US" sz="2800" dirty="0">
                <a:latin typeface="黑体" pitchFamily="49" charset="-122"/>
                <a:ea typeface="黑体" pitchFamily="49" charset="-122"/>
                <a:sym typeface="Symbol" pitchFamily="18" charset="2"/>
              </a:rPr>
              <a:t>为关键活动</a:t>
            </a:r>
          </a:p>
          <a:p>
            <a:pPr eaLnBrk="1" hangingPunct="1">
              <a:lnSpc>
                <a:spcPct val="80000"/>
              </a:lnSpc>
              <a:spcBef>
                <a:spcPct val="50000"/>
              </a:spcBef>
            </a:pPr>
            <a:r>
              <a:rPr lang="zh-CN" altLang="en-US" sz="2800" dirty="0">
                <a:solidFill>
                  <a:srgbClr val="3333FF"/>
                </a:solidFill>
                <a:latin typeface="黑体" pitchFamily="49" charset="-122"/>
                <a:ea typeface="黑体" pitchFamily="49" charset="-122"/>
                <a:sym typeface="Symbol" pitchFamily="18" charset="2"/>
              </a:rPr>
              <a:t>如果</a:t>
            </a:r>
            <a:r>
              <a:rPr lang="en-US" altLang="zh-CN" sz="2800" dirty="0" err="1">
                <a:solidFill>
                  <a:srgbClr val="3333FF"/>
                </a:solidFill>
                <a:latin typeface="黑体" pitchFamily="49" charset="-122"/>
                <a:ea typeface="黑体" pitchFamily="49" charset="-122"/>
                <a:sym typeface="Symbol" pitchFamily="18" charset="2"/>
              </a:rPr>
              <a:t>ve</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i</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vl</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i</a:t>
            </a:r>
            <a:r>
              <a:rPr lang="en-US" altLang="zh-CN" sz="2800" dirty="0">
                <a:solidFill>
                  <a:srgbClr val="3333FF"/>
                </a:solidFill>
                <a:latin typeface="黑体" pitchFamily="49" charset="-122"/>
                <a:ea typeface="黑体" pitchFamily="49" charset="-122"/>
                <a:sym typeface="Symbol" pitchFamily="18" charset="2"/>
              </a:rPr>
              <a:t>]</a:t>
            </a:r>
            <a:r>
              <a:rPr lang="zh-CN" altLang="en-US" sz="2800" dirty="0">
                <a:solidFill>
                  <a:srgbClr val="3333FF"/>
                </a:solidFill>
                <a:latin typeface="黑体" pitchFamily="49" charset="-122"/>
                <a:ea typeface="黑体" pitchFamily="49" charset="-122"/>
                <a:sym typeface="Symbol" pitchFamily="18" charset="2"/>
              </a:rPr>
              <a:t>，则</a:t>
            </a:r>
            <a:r>
              <a:rPr lang="en-US" altLang="zh-CN" sz="2800" dirty="0">
                <a:solidFill>
                  <a:srgbClr val="3333FF"/>
                </a:solidFill>
                <a:latin typeface="黑体" pitchFamily="49" charset="-122"/>
                <a:ea typeface="黑体" pitchFamily="49" charset="-122"/>
                <a:sym typeface="Symbol" pitchFamily="18" charset="2"/>
              </a:rPr>
              <a:t>vi</a:t>
            </a:r>
            <a:r>
              <a:rPr lang="zh-CN" altLang="en-US" sz="2800" dirty="0">
                <a:solidFill>
                  <a:srgbClr val="3333FF"/>
                </a:solidFill>
                <a:latin typeface="黑体" pitchFamily="49" charset="-122"/>
                <a:ea typeface="黑体" pitchFamily="49" charset="-122"/>
                <a:sym typeface="Symbol" pitchFamily="18" charset="2"/>
              </a:rPr>
              <a:t>为关键路径上的事件</a:t>
            </a:r>
          </a:p>
        </p:txBody>
      </p:sp>
      <p:sp>
        <p:nvSpPr>
          <p:cNvPr id="59398"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2BB28D2-C9C4-4886-95E4-AC8845CC7EC8}" type="slidenum">
              <a:rPr lang="zh-CN" altLang="en-US"/>
              <a:pPr algn="r" eaLnBrk="1" hangingPunct="1">
                <a:spcBef>
                  <a:spcPct val="50000"/>
                </a:spcBef>
                <a:buFont typeface="Arial" pitchFamily="34" charset="0"/>
                <a:buNone/>
              </a:pPr>
              <a:t>71</a:t>
            </a:fld>
            <a:endParaRPr lang="en-US" altLang="zh-CN"/>
          </a:p>
        </p:txBody>
      </p:sp>
      <p:sp>
        <p:nvSpPr>
          <p:cNvPr id="7"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Effect transition="in" filter="blinds(horizontal)">
                                      <p:cBhvr>
                                        <p:cTn id="7" dur="500"/>
                                        <p:tgtEl>
                                          <p:spTgt spid="129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8">
                                            <p:txEl>
                                              <p:pRg st="2" end="2"/>
                                            </p:txEl>
                                          </p:spTgt>
                                        </p:tgtEl>
                                        <p:attrNameLst>
                                          <p:attrName>style.visibility</p:attrName>
                                        </p:attrNameLst>
                                      </p:cBhvr>
                                      <p:to>
                                        <p:strVal val="visible"/>
                                      </p:to>
                                    </p:set>
                                    <p:animEffect transition="in" filter="blinds(horizontal)">
                                      <p:cBhvr>
                                        <p:cTn id="12" dur="500"/>
                                        <p:tgtEl>
                                          <p:spTgt spid="1290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xEl>
                                              <p:pRg st="3" end="3"/>
                                            </p:txEl>
                                          </p:spTgt>
                                        </p:tgtEl>
                                        <p:attrNameLst>
                                          <p:attrName>style.visibility</p:attrName>
                                        </p:attrNameLst>
                                      </p:cBhvr>
                                      <p:to>
                                        <p:strVal val="visible"/>
                                      </p:to>
                                    </p:set>
                                    <p:animEffect transition="in" filter="blinds(horizontal)">
                                      <p:cBhvr>
                                        <p:cTn id="17" dur="500"/>
                                        <p:tgtEl>
                                          <p:spTgt spid="1290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9028">
                                            <p:txEl>
                                              <p:pRg st="4" end="4"/>
                                            </p:txEl>
                                          </p:spTgt>
                                        </p:tgtEl>
                                        <p:attrNameLst>
                                          <p:attrName>style.visibility</p:attrName>
                                        </p:attrNameLst>
                                      </p:cBhvr>
                                      <p:to>
                                        <p:strVal val="visible"/>
                                      </p:to>
                                    </p:set>
                                    <p:animEffect transition="in" filter="blinds(horizontal)">
                                      <p:cBhvr>
                                        <p:cTn id="22" dur="500"/>
                                        <p:tgtEl>
                                          <p:spTgt spid="1290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9028">
                                            <p:txEl>
                                              <p:pRg st="5" end="5"/>
                                            </p:txEl>
                                          </p:spTgt>
                                        </p:tgtEl>
                                        <p:attrNameLst>
                                          <p:attrName>style.visibility</p:attrName>
                                        </p:attrNameLst>
                                      </p:cBhvr>
                                      <p:to>
                                        <p:strVal val="visible"/>
                                      </p:to>
                                    </p:set>
                                    <p:animEffect transition="in" filter="blinds(horizontal)">
                                      <p:cBhvr>
                                        <p:cTn id="27" dur="500"/>
                                        <p:tgtEl>
                                          <p:spTgt spid="12902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9028">
                                            <p:txEl>
                                              <p:pRg st="6" end="6"/>
                                            </p:txEl>
                                          </p:spTgt>
                                        </p:tgtEl>
                                        <p:attrNameLst>
                                          <p:attrName>style.visibility</p:attrName>
                                        </p:attrNameLst>
                                      </p:cBhvr>
                                      <p:to>
                                        <p:strVal val="visible"/>
                                      </p:to>
                                    </p:set>
                                    <p:animEffect transition="in" filter="blinds(horizontal)">
                                      <p:cBhvr>
                                        <p:cTn id="32" dur="500"/>
                                        <p:tgtEl>
                                          <p:spTgt spid="12902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9028">
                                            <p:txEl>
                                              <p:pRg st="7" end="7"/>
                                            </p:txEl>
                                          </p:spTgt>
                                        </p:tgtEl>
                                        <p:attrNameLst>
                                          <p:attrName>style.visibility</p:attrName>
                                        </p:attrNameLst>
                                      </p:cBhvr>
                                      <p:to>
                                        <p:strVal val="visible"/>
                                      </p:to>
                                    </p:set>
                                    <p:animEffect transition="in" filter="blinds(horizontal)">
                                      <p:cBhvr>
                                        <p:cTn id="37" dur="500"/>
                                        <p:tgtEl>
                                          <p:spTgt spid="129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endParaRPr lang="zh-CN" altLang="en-US" sz="4800" b="1" dirty="0">
              <a:solidFill>
                <a:schemeClr val="tx2"/>
              </a:solidFill>
              <a:latin typeface="Times New Roman" pitchFamily="18" charset="0"/>
              <a:ea typeface="黑体" pitchFamily="49" charset="-122"/>
            </a:endParaRPr>
          </a:p>
        </p:txBody>
      </p:sp>
      <p:sp>
        <p:nvSpPr>
          <p:cNvPr id="60419" name="Rectangle 3"/>
          <p:cNvSpPr>
            <a:spLocks noGrp="1" noChangeArrowheads="1"/>
          </p:cNvSpPr>
          <p:nvPr/>
        </p:nvSpPr>
        <p:spPr bwMode="auto">
          <a:xfrm>
            <a:off x="323850" y="980728"/>
            <a:ext cx="8208963" cy="7905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求下图的关键路径。</a:t>
            </a:r>
            <a:endParaRPr lang="zh-CN" altLang="en-US" sz="2800" b="0" i="0" dirty="0">
              <a:latin typeface="黑体" pitchFamily="49" charset="-122"/>
              <a:ea typeface="黑体" pitchFamily="49" charset="-122"/>
              <a:sym typeface="Arial" pitchFamily="34" charset="0"/>
            </a:endParaRPr>
          </a:p>
        </p:txBody>
      </p:sp>
      <p:grpSp>
        <p:nvGrpSpPr>
          <p:cNvPr id="2" name="Group 4"/>
          <p:cNvGrpSpPr>
            <a:grpSpLocks/>
          </p:cNvGrpSpPr>
          <p:nvPr/>
        </p:nvGrpSpPr>
        <p:grpSpPr bwMode="auto">
          <a:xfrm>
            <a:off x="3060700" y="2348582"/>
            <a:ext cx="3527425" cy="3168650"/>
            <a:chOff x="0" y="0"/>
            <a:chExt cx="1680" cy="1285"/>
          </a:xfrm>
        </p:grpSpPr>
        <p:grpSp>
          <p:nvGrpSpPr>
            <p:cNvPr id="3" name="Group 5"/>
            <p:cNvGrpSpPr>
              <a:grpSpLocks/>
            </p:cNvGrpSpPr>
            <p:nvPr/>
          </p:nvGrpSpPr>
          <p:grpSpPr bwMode="auto">
            <a:xfrm>
              <a:off x="192" y="0"/>
              <a:ext cx="1488" cy="1200"/>
              <a:chOff x="0" y="0"/>
              <a:chExt cx="1920" cy="1536"/>
            </a:xfrm>
          </p:grpSpPr>
          <p:sp>
            <p:nvSpPr>
              <p:cNvPr id="60428" name="Line 6"/>
              <p:cNvSpPr>
                <a:spLocks noChangeShapeType="1"/>
              </p:cNvSpPr>
              <p:nvPr/>
            </p:nvSpPr>
            <p:spPr bwMode="auto">
              <a:xfrm flipH="1" flipV="1">
                <a:off x="1056" y="192"/>
                <a:ext cx="624" cy="384"/>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29" name="Line 7"/>
              <p:cNvSpPr>
                <a:spLocks noChangeShapeType="1"/>
              </p:cNvSpPr>
              <p:nvPr/>
            </p:nvSpPr>
            <p:spPr bwMode="auto">
              <a:xfrm>
                <a:off x="192" y="720"/>
                <a:ext cx="240" cy="576"/>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0" name="Line 8"/>
              <p:cNvSpPr>
                <a:spLocks noChangeShapeType="1"/>
              </p:cNvSpPr>
              <p:nvPr/>
            </p:nvSpPr>
            <p:spPr bwMode="auto">
              <a:xfrm flipH="1">
                <a:off x="240" y="144"/>
                <a:ext cx="672" cy="384"/>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1" name="Line 9"/>
              <p:cNvSpPr>
                <a:spLocks noChangeShapeType="1"/>
              </p:cNvSpPr>
              <p:nvPr/>
            </p:nvSpPr>
            <p:spPr bwMode="auto">
              <a:xfrm flipH="1" flipV="1">
                <a:off x="1008" y="192"/>
                <a:ext cx="384" cy="1056"/>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32" name="Line 10"/>
              <p:cNvSpPr>
                <a:spLocks noChangeShapeType="1"/>
              </p:cNvSpPr>
              <p:nvPr/>
            </p:nvSpPr>
            <p:spPr bwMode="auto">
              <a:xfrm flipH="1">
                <a:off x="576" y="1392"/>
                <a:ext cx="720" cy="0"/>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3" name="Line 11"/>
              <p:cNvSpPr>
                <a:spLocks noChangeShapeType="1"/>
              </p:cNvSpPr>
              <p:nvPr/>
            </p:nvSpPr>
            <p:spPr bwMode="auto">
              <a:xfrm flipH="1">
                <a:off x="576" y="768"/>
                <a:ext cx="1152" cy="576"/>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34" name="Oval 12"/>
              <p:cNvSpPr>
                <a:spLocks noChangeArrowheads="1"/>
              </p:cNvSpPr>
              <p:nvPr/>
            </p:nvSpPr>
            <p:spPr bwMode="auto">
              <a:xfrm>
                <a:off x="0" y="480"/>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60435" name="Oval 13"/>
              <p:cNvSpPr>
                <a:spLocks noChangeArrowheads="1"/>
              </p:cNvSpPr>
              <p:nvPr/>
            </p:nvSpPr>
            <p:spPr bwMode="auto">
              <a:xfrm>
                <a:off x="1296" y="1265"/>
                <a:ext cx="29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60436" name="Oval 14"/>
              <p:cNvSpPr>
                <a:spLocks noChangeArrowheads="1"/>
              </p:cNvSpPr>
              <p:nvPr/>
            </p:nvSpPr>
            <p:spPr bwMode="auto">
              <a:xfrm>
                <a:off x="336" y="1265"/>
                <a:ext cx="29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60437" name="Oval 15"/>
              <p:cNvSpPr>
                <a:spLocks noChangeArrowheads="1"/>
              </p:cNvSpPr>
              <p:nvPr/>
            </p:nvSpPr>
            <p:spPr bwMode="auto">
              <a:xfrm>
                <a:off x="1632" y="528"/>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60438" name="Oval 16"/>
              <p:cNvSpPr>
                <a:spLocks noChangeArrowheads="1"/>
              </p:cNvSpPr>
              <p:nvPr/>
            </p:nvSpPr>
            <p:spPr bwMode="auto">
              <a:xfrm>
                <a:off x="816" y="0"/>
                <a:ext cx="29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60422" name="Text Box 17"/>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0423" name="Text Box 18"/>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0424" name="Text Box 19"/>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0425" name="Text Box 20"/>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0426" name="Text Box 21"/>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0427" name="Text Box 22"/>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3"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2160" y="2121704"/>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1453"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4"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5"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6"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7"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8"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9"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1460"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1461"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1462"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4</a:t>
                </a:r>
              </a:p>
            </p:txBody>
          </p:sp>
          <p:sp>
            <p:nvSpPr>
              <p:cNvPr id="61463"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1447"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1448"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1449"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1450"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1451"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1452"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31165" name="Rectangle 93"/>
          <p:cNvSpPr>
            <a:spLocks noGrp="1" noChangeArrowheads="1"/>
          </p:cNvSpPr>
          <p:nvPr>
            <p:ph type="body" idx="1"/>
          </p:nvPr>
        </p:nvSpPr>
        <p:spPr>
          <a:xfrm>
            <a:off x="223874" y="2244764"/>
            <a:ext cx="5070476" cy="993748"/>
          </a:xfrm>
        </p:spPr>
        <p:txBody>
          <a:bodyPr/>
          <a:lstStyle/>
          <a:p>
            <a:pPr eaLnBrk="1" hangingPunct="1">
              <a:spcBef>
                <a:spcPct val="0"/>
              </a:spcBef>
              <a:buFontTx/>
              <a:buNone/>
            </a:pPr>
            <a:r>
              <a:rPr lang="zh-CN" altLang="en-US" sz="2800" b="1" dirty="0">
                <a:latin typeface="黑体" pitchFamily="49" charset="-122"/>
                <a:ea typeface="黑体" pitchFamily="49" charset="-122"/>
                <a:sym typeface="Symbol" pitchFamily="18" charset="2"/>
              </a:rPr>
              <a:t>（</a:t>
            </a:r>
            <a:r>
              <a:rPr lang="en-US" altLang="zh-CN" sz="2800" b="1" dirty="0">
                <a:latin typeface="黑体" pitchFamily="49" charset="-122"/>
                <a:ea typeface="黑体" pitchFamily="49" charset="-122"/>
                <a:sym typeface="Symbol" pitchFamily="18" charset="2"/>
              </a:rPr>
              <a:t>1</a:t>
            </a:r>
            <a:r>
              <a:rPr lang="zh-CN" altLang="en-US" sz="2800" b="1" dirty="0">
                <a:latin typeface="黑体" pitchFamily="49" charset="-122"/>
                <a:ea typeface="黑体" pitchFamily="49" charset="-122"/>
                <a:sym typeface="Symbol" pitchFamily="18" charset="2"/>
              </a:rPr>
              <a:t>）</a:t>
            </a:r>
            <a:r>
              <a:rPr lang="zh-CN" altLang="en-US" sz="2800" dirty="0">
                <a:latin typeface="+mn-ea"/>
                <a:sym typeface="Symbol" pitchFamily="18" charset="2"/>
              </a:rPr>
              <a:t>拓扑有序　</a:t>
            </a:r>
            <a:r>
              <a:rPr lang="en-US" altLang="zh-CN" sz="2800" dirty="0">
                <a:solidFill>
                  <a:schemeClr val="hlink"/>
                </a:solidFill>
                <a:latin typeface="+mn-ea"/>
              </a:rPr>
              <a:t>0,1,3,2,4</a:t>
            </a:r>
          </a:p>
        </p:txBody>
      </p:sp>
      <p:sp>
        <p:nvSpPr>
          <p:cNvPr id="24" name="Rectangle 93"/>
          <p:cNvSpPr txBox="1">
            <a:spLocks noChangeArrowheads="1"/>
          </p:cNvSpPr>
          <p:nvPr/>
        </p:nvSpPr>
        <p:spPr bwMode="auto">
          <a:xfrm>
            <a:off x="247687" y="2809914"/>
            <a:ext cx="9610725" cy="443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2</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按拓扑排序序列计算各事</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件的最早开始时间。</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 = 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0+5 = 5</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0+7 = 7</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 = max{</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max{5+5,7+2} = max{10,9}=10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 max{</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max{0+15,10+1} = 15</a:t>
            </a:r>
            <a:endParaRPr lang="en-US" altLang="zh-CN" sz="2800" b="0" i="0" kern="0" dirty="0"/>
          </a:p>
        </p:txBody>
      </p:sp>
      <p:sp>
        <p:nvSpPr>
          <p:cNvPr id="61445" name="矩形 3"/>
          <p:cNvSpPr>
            <a:spLocks noChangeArrowheads="1"/>
          </p:cNvSpPr>
          <p:nvPr/>
        </p:nvSpPr>
        <p:spPr bwMode="auto">
          <a:xfrm>
            <a:off x="600092" y="1150454"/>
            <a:ext cx="8232526" cy="954107"/>
          </a:xfrm>
          <a:prstGeom prst="rect">
            <a:avLst/>
          </a:prstGeom>
          <a:noFill/>
          <a:ln w="9525">
            <a:noFill/>
            <a:miter lim="800000"/>
            <a:headEnd/>
            <a:tailEnd/>
          </a:ln>
        </p:spPr>
        <p:txBody>
          <a:bodyPr wrap="square">
            <a:spAutoFit/>
          </a:bodyPr>
          <a:lstStyle/>
          <a:p>
            <a:pPr eaLnBrk="1" hangingPunct="1"/>
            <a:r>
              <a:rPr lang="zh-CN" altLang="en-US" sz="2800" b="0" i="0" dirty="0">
                <a:solidFill>
                  <a:srgbClr val="FF0000"/>
                </a:solidFill>
                <a:latin typeface="+mn-ea"/>
                <a:ea typeface="+mn-ea"/>
                <a:sym typeface="Symbol" pitchFamily="18" charset="2"/>
              </a:rPr>
              <a:t>起点，</a:t>
            </a:r>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=0</a:t>
            </a:r>
          </a:p>
          <a:p>
            <a:pPr eaLnBrk="1" hangingPunct="1"/>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(j)=max{</a:t>
            </a:r>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a:t>
            </a:r>
            <a:r>
              <a:rPr lang="en-US" altLang="zh-CN" sz="2800" b="0" i="0" dirty="0" err="1">
                <a:solidFill>
                  <a:srgbClr val="FF0000"/>
                </a:solidFill>
                <a:latin typeface="+mn-ea"/>
                <a:ea typeface="+mn-ea"/>
                <a:sym typeface="Symbol" pitchFamily="18" charset="2"/>
              </a:rPr>
              <a:t>i</a:t>
            </a:r>
            <a:r>
              <a:rPr lang="en-US" altLang="zh-CN" sz="2800" b="0" i="0" dirty="0">
                <a:solidFill>
                  <a:srgbClr val="FF0000"/>
                </a:solidFill>
                <a:latin typeface="+mn-ea"/>
                <a:ea typeface="+mn-ea"/>
                <a:sym typeface="Symbol" pitchFamily="18" charset="2"/>
              </a:rPr>
              <a:t>)+</a:t>
            </a:r>
            <a:r>
              <a:rPr lang="en-US" altLang="zh-CN" sz="2800" b="0" i="0" dirty="0" err="1">
                <a:solidFill>
                  <a:srgbClr val="FF0000"/>
                </a:solidFill>
                <a:latin typeface="+mn-ea"/>
                <a:ea typeface="+mn-ea"/>
                <a:sym typeface="Symbol" pitchFamily="18" charset="2"/>
              </a:rPr>
              <a:t>dut</a:t>
            </a:r>
            <a:r>
              <a:rPr lang="en-US" altLang="zh-CN" sz="2800" b="0" i="0" dirty="0">
                <a:solidFill>
                  <a:srgbClr val="FF0000"/>
                </a:solidFill>
                <a:latin typeface="+mn-ea"/>
                <a:ea typeface="+mn-ea"/>
                <a:sym typeface="Symbol" pitchFamily="18" charset="2"/>
              </a:rPr>
              <a:t>(&lt;</a:t>
            </a:r>
            <a:r>
              <a:rPr lang="en-US" altLang="zh-CN" sz="2800" b="0" i="0" dirty="0" err="1">
                <a:solidFill>
                  <a:srgbClr val="FF0000"/>
                </a:solidFill>
                <a:latin typeface="+mn-ea"/>
                <a:ea typeface="+mn-ea"/>
                <a:sym typeface="Symbol" pitchFamily="18" charset="2"/>
              </a:rPr>
              <a:t>i,j</a:t>
            </a:r>
            <a:r>
              <a:rPr lang="en-US" altLang="zh-CN" sz="2800" b="0" i="0" dirty="0">
                <a:solidFill>
                  <a:srgbClr val="FF0000"/>
                </a:solidFill>
                <a:latin typeface="+mn-ea"/>
                <a:ea typeface="+mn-ea"/>
                <a:sym typeface="Symbol" pitchFamily="18" charset="2"/>
              </a:rPr>
              <a:t>&gt;)}  &lt;</a:t>
            </a:r>
            <a:r>
              <a:rPr lang="en-US" altLang="zh-CN" sz="2800" b="0" i="0" dirty="0" err="1">
                <a:solidFill>
                  <a:srgbClr val="FF0000"/>
                </a:solidFill>
                <a:latin typeface="+mn-ea"/>
                <a:ea typeface="+mn-ea"/>
                <a:sym typeface="Symbol" pitchFamily="18" charset="2"/>
              </a:rPr>
              <a:t>i,j</a:t>
            </a:r>
            <a:r>
              <a:rPr lang="en-US" altLang="zh-CN" sz="2800" b="0" i="0" dirty="0">
                <a:solidFill>
                  <a:srgbClr val="FF0000"/>
                </a:solidFill>
                <a:latin typeface="+mn-ea"/>
                <a:ea typeface="+mn-ea"/>
                <a:sym typeface="Symbol" pitchFamily="18" charset="2"/>
              </a:rPr>
              <a:t>&gt;∈E</a:t>
            </a:r>
          </a:p>
        </p:txBody>
      </p:sp>
      <p:sp>
        <p:nvSpPr>
          <p:cNvPr id="4" name="Text Box 3">
            <a:extLst>
              <a:ext uri="{FF2B5EF4-FFF2-40B4-BE49-F238E27FC236}">
                <a16:creationId xmlns:a16="http://schemas.microsoft.com/office/drawing/2014/main" id="{A895D7EF-EDB2-1D04-AAA7-E099B71666AF}"/>
              </a:ext>
            </a:extLst>
          </p:cNvPr>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关键路径计算过程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65">
                                            <p:txEl>
                                              <p:pRg st="0" end="0"/>
                                            </p:txEl>
                                          </p:spTgt>
                                        </p:tgtEl>
                                        <p:attrNameLst>
                                          <p:attrName>style.visibility</p:attrName>
                                        </p:attrNameLst>
                                      </p:cBhvr>
                                      <p:to>
                                        <p:strVal val="visible"/>
                                      </p:to>
                                    </p:set>
                                    <p:animEffect transition="in" filter="blinds(horizontal)">
                                      <p:cBhvr>
                                        <p:cTn id="7" dur="500"/>
                                        <p:tgtEl>
                                          <p:spTgt spid="131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blinds(horizontal)">
                                      <p:cBhvr>
                                        <p:cTn id="32" dur="500"/>
                                        <p:tgtEl>
                                          <p:spTgt spid="2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blinds(horizontal)">
                                      <p:cBhvr>
                                        <p:cTn id="37" dur="500"/>
                                        <p:tgtEl>
                                          <p:spTgt spid="2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6" end="6"/>
                                            </p:txEl>
                                          </p:spTgt>
                                        </p:tgtEl>
                                        <p:attrNameLst>
                                          <p:attrName>style.visibility</p:attrName>
                                        </p:attrNameLst>
                                      </p:cBhvr>
                                      <p:to>
                                        <p:strVal val="visible"/>
                                      </p:to>
                                    </p:set>
                                    <p:animEffect transition="in" filter="blinds(horizontal)">
                                      <p:cBhvr>
                                        <p:cTn id="42" dur="500"/>
                                        <p:tgtEl>
                                          <p:spTgt spid="2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xEl>
                                              <p:pRg st="7" end="7"/>
                                            </p:txEl>
                                          </p:spTgt>
                                        </p:tgtEl>
                                        <p:attrNameLst>
                                          <p:attrName>style.visibility</p:attrName>
                                        </p:attrNameLst>
                                      </p:cBhvr>
                                      <p:to>
                                        <p:strVal val="visible"/>
                                      </p:to>
                                    </p:set>
                                    <p:animEffect transition="in" filter="blinds(horizontal)">
                                      <p:cBhvr>
                                        <p:cTn id="47" dur="500"/>
                                        <p:tgtEl>
                                          <p:spTgt spid="2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xEl>
                                              <p:pRg st="8" end="8"/>
                                            </p:txEl>
                                          </p:spTgt>
                                        </p:tgtEl>
                                        <p:attrNameLst>
                                          <p:attrName>style.visibility</p:attrName>
                                        </p:attrNameLst>
                                      </p:cBhvr>
                                      <p:to>
                                        <p:strVal val="visible"/>
                                      </p:to>
                                    </p:set>
                                    <p:animEffect transition="in" filter="blinds(horizontal)">
                                      <p:cBhvr>
                                        <p:cTn id="52"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65" grpId="0" build="p" autoUpdateAnimBg="0"/>
      <p:bldP spid="24"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24128" y="116632"/>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2476"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77"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78"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79"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80"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81"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82"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2483"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2484"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2485"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dirty="0">
                    <a:solidFill>
                      <a:schemeClr val="bg1"/>
                    </a:solidFill>
                  </a:rPr>
                  <a:t>4</a:t>
                </a:r>
              </a:p>
            </p:txBody>
          </p:sp>
          <p:sp>
            <p:nvSpPr>
              <p:cNvPr id="62486"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2470"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2471"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2472"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2473"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62474"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2475"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4" name="Rectangle 93"/>
          <p:cNvSpPr txBox="1">
            <a:spLocks noChangeArrowheads="1"/>
          </p:cNvSpPr>
          <p:nvPr/>
        </p:nvSpPr>
        <p:spPr bwMode="auto">
          <a:xfrm>
            <a:off x="243154" y="2605085"/>
            <a:ext cx="8900846"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3</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按拓扑逆序计算各事件的最晚</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开始时间。</a:t>
            </a:r>
            <a:r>
              <a:rPr lang="en-US" altLang="zh-CN" sz="2800" b="0" i="0" kern="0" dirty="0">
                <a:solidFill>
                  <a:srgbClr val="FF0000"/>
                </a:solidFill>
                <a:latin typeface="黑体" panose="02010609060101010101" pitchFamily="49" charset="-122"/>
                <a:ea typeface="黑体" panose="02010609060101010101" pitchFamily="49" charset="-122"/>
                <a:sym typeface="Symbol" panose="05050102010706020507" pitchFamily="18" charset="2"/>
              </a:rPr>
              <a:t>4,2,3,1,0</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15</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15-1=14</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14-2 = 12</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14-5 = 9</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 = min{</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min{9-5,12-7,15-15}=0</a:t>
            </a:r>
            <a:endParaRPr lang="en-US" altLang="zh-CN" sz="2800" b="0" i="0" kern="0" dirty="0"/>
          </a:p>
        </p:txBody>
      </p:sp>
      <p:sp>
        <p:nvSpPr>
          <p:cNvPr id="62468" name="矩形 24"/>
          <p:cNvSpPr>
            <a:spLocks noChangeArrowheads="1"/>
          </p:cNvSpPr>
          <p:nvPr/>
        </p:nvSpPr>
        <p:spPr bwMode="auto">
          <a:xfrm>
            <a:off x="611560" y="1408115"/>
            <a:ext cx="8343890" cy="954107"/>
          </a:xfrm>
          <a:prstGeom prst="rect">
            <a:avLst/>
          </a:prstGeom>
          <a:noFill/>
          <a:ln w="9525">
            <a:noFill/>
            <a:miter lim="800000"/>
            <a:headEnd/>
            <a:tailEnd/>
          </a:ln>
        </p:spPr>
        <p:txBody>
          <a:bodyPr wrap="square">
            <a:spAutoFit/>
          </a:bodyPr>
          <a:lstStyle/>
          <a:p>
            <a:pPr eaLnBrk="1" hangingPunct="1"/>
            <a:r>
              <a:rPr lang="zh-CN" altLang="en-US" sz="2800" b="1" i="0" dirty="0">
                <a:solidFill>
                  <a:srgbClr val="FF0000"/>
                </a:solidFill>
                <a:latin typeface="黑体" pitchFamily="49" charset="-122"/>
                <a:ea typeface="黑体" pitchFamily="49" charset="-122"/>
                <a:sym typeface="Symbol" pitchFamily="18" charset="2"/>
              </a:rPr>
              <a:t>汇点，</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ve</a:t>
            </a:r>
            <a:endParaRPr lang="en-US" altLang="zh-CN" sz="2800" b="1" i="0" dirty="0">
              <a:solidFill>
                <a:srgbClr val="FF0000"/>
              </a:solidFill>
              <a:latin typeface="黑体" pitchFamily="49" charset="-122"/>
              <a:ea typeface="黑体" pitchFamily="49" charset="-122"/>
              <a:sym typeface="Symbol" pitchFamily="18" charset="2"/>
            </a:endParaRPr>
          </a:p>
          <a:p>
            <a:pPr eaLnBrk="1" hangingPunct="1"/>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)=min{</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(j)-</a:t>
            </a:r>
            <a:r>
              <a:rPr lang="en-US" altLang="zh-CN" sz="2800" b="1" i="0" dirty="0" err="1">
                <a:solidFill>
                  <a:srgbClr val="FF0000"/>
                </a:solidFill>
                <a:latin typeface="黑体" pitchFamily="49" charset="-122"/>
                <a:ea typeface="黑体" pitchFamily="49" charset="-122"/>
                <a:sym typeface="Symbol" pitchFamily="18" charset="2"/>
              </a:rPr>
              <a:t>dut</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i,j</a:t>
            </a:r>
            <a:r>
              <a:rPr lang="en-US" altLang="zh-CN" sz="2800" b="1" i="0" dirty="0">
                <a:solidFill>
                  <a:srgbClr val="FF0000"/>
                </a:solidFill>
                <a:latin typeface="黑体" pitchFamily="49" charset="-122"/>
                <a:ea typeface="黑体" pitchFamily="49" charset="-122"/>
                <a:sym typeface="Symbol" pitchFamily="18" charset="2"/>
              </a:rPr>
              <a:t>&gt;)}     &lt;</a:t>
            </a:r>
            <a:r>
              <a:rPr lang="en-US" altLang="zh-CN" sz="2800" b="1" i="0" dirty="0" err="1">
                <a:solidFill>
                  <a:srgbClr val="FF0000"/>
                </a:solidFill>
                <a:latin typeface="黑体" pitchFamily="49" charset="-122"/>
                <a:ea typeface="黑体" pitchFamily="49" charset="-122"/>
                <a:sym typeface="Symbol" pitchFamily="18" charset="2"/>
              </a:rPr>
              <a:t>i,j</a:t>
            </a:r>
            <a:r>
              <a:rPr lang="en-US" altLang="zh-CN" sz="2800" b="1" i="0" dirty="0">
                <a:solidFill>
                  <a:srgbClr val="FF0000"/>
                </a:solidFill>
                <a:latin typeface="黑体" pitchFamily="49" charset="-122"/>
                <a:ea typeface="黑体" pitchFamily="49" charset="-122"/>
                <a:sym typeface="Symbol" pitchFamily="18" charset="2"/>
              </a:rPr>
              <a:t>&gt;</a:t>
            </a:r>
            <a:r>
              <a:rPr lang="en-US" altLang="zh-CN" sz="2800" b="1" i="0" dirty="0">
                <a:solidFill>
                  <a:srgbClr val="FF0000"/>
                </a:solidFill>
                <a:latin typeface="宋体" pitchFamily="2" charset="-122"/>
                <a:sym typeface="Symbol" pitchFamily="18" charset="2"/>
              </a:rPr>
              <a:t>∈E</a:t>
            </a:r>
            <a:endParaRPr lang="en-US" altLang="zh-CN" sz="2800" b="1" i="0" dirty="0">
              <a:solidFill>
                <a:srgbClr val="FF0000"/>
              </a:solidFill>
              <a:latin typeface="黑体" pitchFamily="49" charset="-122"/>
              <a:ea typeface="黑体"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blinds(horizontal)">
                                      <p:cBhvr>
                                        <p:cTn id="12" dur="500"/>
                                        <p:tgtEl>
                                          <p:spTgt spid="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blinds(horizontal)">
                                      <p:cBhvr>
                                        <p:cTn id="17" dur="500"/>
                                        <p:tgtEl>
                                          <p:spTgt spid="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blinds(horizontal)">
                                      <p:cBhvr>
                                        <p:cTn id="22" dur="500"/>
                                        <p:tgtEl>
                                          <p:spTgt spid="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blinds(horizontal)">
                                      <p:cBhvr>
                                        <p:cTn id="27" dur="500"/>
                                        <p:tgtEl>
                                          <p:spTgt spid="2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blinds(horizontal)">
                                      <p:cBhvr>
                                        <p:cTn id="32" dur="500"/>
                                        <p:tgtEl>
                                          <p:spTgt spid="2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6" end="6"/>
                                            </p:txEl>
                                          </p:spTgt>
                                        </p:tgtEl>
                                        <p:attrNameLst>
                                          <p:attrName>style.visibility</p:attrName>
                                        </p:attrNameLst>
                                      </p:cBhvr>
                                      <p:to>
                                        <p:strVal val="visible"/>
                                      </p:to>
                                    </p:set>
                                    <p:animEffect transition="in" filter="blinds(horizontal)">
                                      <p:cBhvr>
                                        <p:cTn id="37" dur="500"/>
                                        <p:tgtEl>
                                          <p:spTgt spid="2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7" end="7"/>
                                            </p:txEl>
                                          </p:spTgt>
                                        </p:tgtEl>
                                        <p:attrNameLst>
                                          <p:attrName>style.visibility</p:attrName>
                                        </p:attrNameLst>
                                      </p:cBhvr>
                                      <p:to>
                                        <p:strVal val="visible"/>
                                      </p:to>
                                    </p:set>
                                    <p:animEffect transition="in" filter="blinds(horizontal)">
                                      <p:cBhvr>
                                        <p:cTn id="42" dur="500"/>
                                        <p:tgtEl>
                                          <p:spTgt spid="2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xEl>
                                              <p:pRg st="8" end="8"/>
                                            </p:txEl>
                                          </p:spTgt>
                                        </p:tgtEl>
                                        <p:attrNameLst>
                                          <p:attrName>style.visibility</p:attrName>
                                        </p:attrNameLst>
                                      </p:cBhvr>
                                      <p:to>
                                        <p:strVal val="visible"/>
                                      </p:to>
                                    </p:set>
                                    <p:animEffect transition="in" filter="blinds(horizontal)">
                                      <p:cBhvr>
                                        <p:cTn id="4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92838" y="366713"/>
            <a:ext cx="2667000" cy="2558231"/>
            <a:chOff x="0" y="0"/>
            <a:chExt cx="1680" cy="1285"/>
          </a:xfrm>
        </p:grpSpPr>
        <p:grpSp>
          <p:nvGrpSpPr>
            <p:cNvPr id="3" name="Group 3"/>
            <p:cNvGrpSpPr>
              <a:grpSpLocks/>
            </p:cNvGrpSpPr>
            <p:nvPr/>
          </p:nvGrpSpPr>
          <p:grpSpPr bwMode="auto">
            <a:xfrm>
              <a:off x="192" y="0"/>
              <a:ext cx="1488" cy="1200"/>
              <a:chOff x="0" y="0"/>
              <a:chExt cx="1920" cy="1536"/>
            </a:xfrm>
          </p:grpSpPr>
          <p:sp>
            <p:nvSpPr>
              <p:cNvPr id="63530"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1"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2"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3"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4"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5"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6"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1</a:t>
                </a:r>
              </a:p>
            </p:txBody>
          </p:sp>
          <p:sp>
            <p:nvSpPr>
              <p:cNvPr id="63537"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3</a:t>
                </a:r>
              </a:p>
            </p:txBody>
          </p:sp>
          <p:sp>
            <p:nvSpPr>
              <p:cNvPr id="63538"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2</a:t>
                </a:r>
              </a:p>
            </p:txBody>
          </p:sp>
          <p:sp>
            <p:nvSpPr>
              <p:cNvPr id="63539"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4</a:t>
                </a:r>
              </a:p>
            </p:txBody>
          </p:sp>
          <p:sp>
            <p:nvSpPr>
              <p:cNvPr id="63540"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0</a:t>
                </a:r>
              </a:p>
            </p:txBody>
          </p:sp>
        </p:grpSp>
        <p:sp>
          <p:nvSpPr>
            <p:cNvPr id="63524"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1</a:t>
              </a:r>
              <a:r>
                <a:rPr lang="en-US" altLang="zh-CN" sz="2000" i="0">
                  <a:solidFill>
                    <a:schemeClr val="hlink"/>
                  </a:solidFill>
                </a:rPr>
                <a:t>=5</a:t>
              </a:r>
            </a:p>
          </p:txBody>
        </p:sp>
        <p:sp>
          <p:nvSpPr>
            <p:cNvPr id="63525"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2</a:t>
              </a:r>
              <a:r>
                <a:rPr lang="en-US" altLang="zh-CN" sz="2000" i="0">
                  <a:solidFill>
                    <a:schemeClr val="hlink"/>
                  </a:solidFill>
                </a:rPr>
                <a:t>=</a:t>
              </a:r>
              <a:r>
                <a:rPr lang="zh-CN" altLang="en-US" sz="2000" i="0">
                  <a:solidFill>
                    <a:schemeClr val="hlink"/>
                  </a:solidFill>
                </a:rPr>
                <a:t>5</a:t>
              </a:r>
            </a:p>
          </p:txBody>
        </p:sp>
        <p:sp>
          <p:nvSpPr>
            <p:cNvPr id="63526"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5</a:t>
              </a:r>
              <a:r>
                <a:rPr lang="en-US" altLang="zh-CN" sz="2000" i="0">
                  <a:solidFill>
                    <a:schemeClr val="hlink"/>
                  </a:solidFill>
                </a:rPr>
                <a:t>=</a:t>
              </a:r>
              <a:r>
                <a:rPr lang="zh-CN" altLang="en-US" sz="2000" i="0">
                  <a:solidFill>
                    <a:schemeClr val="hlink"/>
                  </a:solidFill>
                </a:rPr>
                <a:t>15</a:t>
              </a:r>
            </a:p>
          </p:txBody>
        </p:sp>
        <p:sp>
          <p:nvSpPr>
            <p:cNvPr id="63527"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6</a:t>
              </a:r>
              <a:r>
                <a:rPr lang="en-US" altLang="zh-CN" sz="2000" i="0">
                  <a:solidFill>
                    <a:schemeClr val="hlink"/>
                  </a:solidFill>
                </a:rPr>
                <a:t>=</a:t>
              </a:r>
              <a:r>
                <a:rPr lang="zh-CN" altLang="en-US" sz="2000" i="0">
                  <a:solidFill>
                    <a:schemeClr val="hlink"/>
                  </a:solidFill>
                </a:rPr>
                <a:t>1</a:t>
              </a:r>
            </a:p>
          </p:txBody>
        </p:sp>
        <p:sp>
          <p:nvSpPr>
            <p:cNvPr id="63528"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3</a:t>
              </a:r>
              <a:r>
                <a:rPr lang="en-US" altLang="zh-CN" sz="2000" i="0">
                  <a:solidFill>
                    <a:schemeClr val="hlink"/>
                  </a:solidFill>
                </a:rPr>
                <a:t>=</a:t>
              </a:r>
              <a:r>
                <a:rPr lang="zh-CN" altLang="en-US" sz="2000" i="0">
                  <a:solidFill>
                    <a:schemeClr val="hlink"/>
                  </a:solidFill>
                </a:rPr>
                <a:t>7</a:t>
              </a:r>
            </a:p>
          </p:txBody>
        </p:sp>
        <p:sp>
          <p:nvSpPr>
            <p:cNvPr id="63529"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4</a:t>
              </a:r>
              <a:r>
                <a:rPr lang="en-US" altLang="zh-CN" sz="2000" i="0">
                  <a:solidFill>
                    <a:schemeClr val="hlink"/>
                  </a:solidFill>
                </a:rPr>
                <a:t>=</a:t>
              </a:r>
              <a:r>
                <a:rPr lang="zh-CN" altLang="en-US" sz="2000" i="0">
                  <a:solidFill>
                    <a:schemeClr val="hlink"/>
                  </a:solidFill>
                </a:rPr>
                <a:t>2</a:t>
              </a:r>
            </a:p>
          </p:txBody>
        </p:sp>
      </p:grpSp>
      <p:sp>
        <p:nvSpPr>
          <p:cNvPr id="24" name="Rectangle 93"/>
          <p:cNvSpPr txBox="1">
            <a:spLocks noChangeArrowheads="1"/>
          </p:cNvSpPr>
          <p:nvPr/>
        </p:nvSpPr>
        <p:spPr bwMode="auto">
          <a:xfrm>
            <a:off x="107950" y="3090883"/>
            <a:ext cx="8816975"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4</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计算各活动的最早、最晚开始时间</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)=9-5=4</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)=14-5=9</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)=12-7=5</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(3)=7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)=14-2=12</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)=15-15=0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(2)=10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)=15-1=14</a:t>
            </a:r>
          </a:p>
          <a:p>
            <a:pPr eaLnBrk="1" hangingPunct="1">
              <a:spcBef>
                <a:spcPct val="0"/>
              </a:spcBef>
              <a:buFontTx/>
              <a:buNone/>
              <a:defRPr/>
            </a:pPr>
            <a:endParaRPr lang="en-US" altLang="zh-CN" sz="2800" b="1"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endParaRPr lang="en-US" altLang="zh-CN" sz="2800" b="1" kern="0" dirty="0">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22" name="Group 21"/>
          <p:cNvGraphicFramePr>
            <a:graphicFrameLocks noGrp="1"/>
          </p:cNvGraphicFramePr>
          <p:nvPr/>
        </p:nvGraphicFramePr>
        <p:xfrm>
          <a:off x="323850" y="260350"/>
          <a:ext cx="2303463" cy="2743200"/>
        </p:xfrm>
        <a:graphic>
          <a:graphicData uri="http://schemas.openxmlformats.org/drawingml/2006/table">
            <a:tbl>
              <a:tblPr/>
              <a:tblGrid>
                <a:gridCol w="768350">
                  <a:extLst>
                    <a:ext uri="{9D8B030D-6E8A-4147-A177-3AD203B41FA5}">
                      <a16:colId xmlns:a16="http://schemas.microsoft.com/office/drawing/2014/main" val="20000"/>
                    </a:ext>
                  </a:extLst>
                </a:gridCol>
                <a:gridCol w="766763">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tblGrid>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顶点</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ve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vl</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3</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15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3522" name="矩形 1"/>
          <p:cNvSpPr>
            <a:spLocks noChangeArrowheads="1"/>
          </p:cNvSpPr>
          <p:nvPr/>
        </p:nvSpPr>
        <p:spPr bwMode="auto">
          <a:xfrm>
            <a:off x="2882583" y="1321693"/>
            <a:ext cx="4572000" cy="1434047"/>
          </a:xfrm>
          <a:prstGeom prst="rect">
            <a:avLst/>
          </a:prstGeom>
          <a:noFill/>
          <a:ln w="9525">
            <a:noFill/>
            <a:miter lim="800000"/>
            <a:headEnd/>
            <a:tailEnd/>
          </a:ln>
        </p:spPr>
        <p:txBody>
          <a:bodyPr>
            <a:spAutoFit/>
          </a:bodyPr>
          <a:lstStyle/>
          <a:p>
            <a:pPr eaLnBrk="1" hangingPunct="1">
              <a:lnSpc>
                <a:spcPts val="1800"/>
              </a:lnSpc>
              <a:spcBef>
                <a:spcPct val="100000"/>
              </a:spcBef>
            </a:pPr>
            <a:r>
              <a:rPr lang="zh-CN" altLang="en-US" sz="2800" b="1" i="0" dirty="0">
                <a:solidFill>
                  <a:srgbClr val="FF0000"/>
                </a:solidFill>
                <a:latin typeface="黑体" pitchFamily="49" charset="-122"/>
                <a:ea typeface="黑体" pitchFamily="49" charset="-122"/>
                <a:sym typeface="Symbol" pitchFamily="18" charset="2"/>
              </a:rPr>
              <a:t>活动</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j,k</a:t>
            </a:r>
            <a:r>
              <a:rPr lang="en-US" altLang="zh-CN" sz="2800" b="1" i="0" dirty="0">
                <a:solidFill>
                  <a:srgbClr val="FF0000"/>
                </a:solidFill>
                <a:latin typeface="黑体" pitchFamily="49" charset="-122"/>
                <a:ea typeface="黑体" pitchFamily="49" charset="-122"/>
                <a:sym typeface="Symbol" pitchFamily="18" charset="2"/>
              </a:rPr>
              <a:t>&gt;</a:t>
            </a:r>
          </a:p>
          <a:p>
            <a:pPr eaLnBrk="1" hangingPunct="1">
              <a:lnSpc>
                <a:spcPts val="1800"/>
              </a:lnSpc>
              <a:spcBef>
                <a:spcPct val="100000"/>
              </a:spcBef>
            </a:pPr>
            <a:r>
              <a:rPr lang="en-US" altLang="zh-CN" sz="2800" b="1" i="0" dirty="0">
                <a:solidFill>
                  <a:srgbClr val="FF0000"/>
                </a:solidFill>
                <a:latin typeface="黑体" pitchFamily="49" charset="-122"/>
                <a:ea typeface="黑体" pitchFamily="49" charset="-122"/>
                <a:sym typeface="Symbol" pitchFamily="18" charset="2"/>
              </a:rPr>
              <a:t>e(</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ve</a:t>
            </a:r>
            <a:r>
              <a:rPr lang="en-US" altLang="zh-CN" sz="2800" b="1" i="0" dirty="0">
                <a:solidFill>
                  <a:srgbClr val="FF0000"/>
                </a:solidFill>
                <a:latin typeface="黑体" pitchFamily="49" charset="-122"/>
                <a:ea typeface="黑体" pitchFamily="49" charset="-122"/>
                <a:sym typeface="Symbol" pitchFamily="18" charset="2"/>
              </a:rPr>
              <a:t>(j)</a:t>
            </a:r>
            <a:endParaRPr lang="zh-CN" altLang="en-US" sz="2800" b="1" i="0" dirty="0">
              <a:solidFill>
                <a:srgbClr val="FF0000"/>
              </a:solidFill>
              <a:latin typeface="黑体" pitchFamily="49" charset="-122"/>
              <a:ea typeface="黑体" pitchFamily="49" charset="-122"/>
              <a:sym typeface="Symbol" pitchFamily="18" charset="2"/>
            </a:endParaRPr>
          </a:p>
          <a:p>
            <a:pPr eaLnBrk="1" hangingPunct="1">
              <a:lnSpc>
                <a:spcPts val="1800"/>
              </a:lnSpc>
              <a:spcBef>
                <a:spcPct val="50000"/>
              </a:spcBef>
            </a:pPr>
            <a:r>
              <a:rPr lang="en-US" altLang="zh-CN" sz="2800" b="1" i="0" dirty="0">
                <a:solidFill>
                  <a:srgbClr val="FF0000"/>
                </a:solidFill>
                <a:latin typeface="黑体" pitchFamily="49" charset="-122"/>
                <a:ea typeface="黑体" pitchFamily="49" charset="-122"/>
                <a:sym typeface="Symbol" pitchFamily="18" charset="2"/>
              </a:rPr>
              <a:t>l(</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(k)-</a:t>
            </a:r>
            <a:r>
              <a:rPr lang="en-US" altLang="zh-CN" sz="2800" b="1" i="0" dirty="0" err="1">
                <a:solidFill>
                  <a:srgbClr val="FF0000"/>
                </a:solidFill>
                <a:latin typeface="黑体" pitchFamily="49" charset="-122"/>
                <a:ea typeface="黑体" pitchFamily="49" charset="-122"/>
                <a:sym typeface="Symbol" pitchFamily="18" charset="2"/>
              </a:rPr>
              <a:t>dut</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j,k</a:t>
            </a:r>
            <a:r>
              <a:rPr lang="en-US" altLang="zh-CN" sz="2800" b="1" i="0" dirty="0">
                <a:solidFill>
                  <a:srgbClr val="FF0000"/>
                </a:solidFill>
                <a:latin typeface="黑体" pitchFamily="49" charset="-122"/>
                <a:ea typeface="黑体" pitchFamily="49" charset="-122"/>
                <a:sym typeface="Symbol" pitchFamily="18" charset="2"/>
              </a:rPr>
              <a:t>&gt;)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blinds(horizontal)">
                                      <p:cBhvr>
                                        <p:cTn id="32" dur="500"/>
                                        <p:tgtEl>
                                          <p:spTgt spid="2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blinds(horizontal)">
                                      <p:cBhvr>
                                        <p:cTn id="37" dur="500"/>
                                        <p:tgtEl>
                                          <p:spTgt spid="2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6" end="6"/>
                                            </p:txEl>
                                          </p:spTgt>
                                        </p:tgtEl>
                                        <p:attrNameLst>
                                          <p:attrName>style.visibility</p:attrName>
                                        </p:attrNameLst>
                                      </p:cBhvr>
                                      <p:to>
                                        <p:strVal val="visible"/>
                                      </p:to>
                                    </p:set>
                                    <p:animEffect transition="in" filter="blinds(horizontal)">
                                      <p:cBhvr>
                                        <p:cTn id="42"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86380" y="1714488"/>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4565"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66"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67"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68"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69"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70"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71"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4572"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4573"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4574"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4</a:t>
                </a:r>
              </a:p>
            </p:txBody>
          </p:sp>
          <p:sp>
            <p:nvSpPr>
              <p:cNvPr id="64575"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4559"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dirty="0">
                  <a:solidFill>
                    <a:schemeClr val="hlink"/>
                  </a:solidFill>
                </a:rPr>
                <a:t>a</a:t>
              </a:r>
              <a:r>
                <a:rPr lang="en-US" altLang="zh-CN" sz="2000" baseline="-25000" dirty="0">
                  <a:solidFill>
                    <a:schemeClr val="hlink"/>
                  </a:solidFill>
                </a:rPr>
                <a:t>1</a:t>
              </a:r>
              <a:r>
                <a:rPr lang="en-US" altLang="zh-CN" sz="2000" dirty="0">
                  <a:solidFill>
                    <a:schemeClr val="hlink"/>
                  </a:solidFill>
                </a:rPr>
                <a:t>=5</a:t>
              </a:r>
            </a:p>
          </p:txBody>
        </p:sp>
        <p:sp>
          <p:nvSpPr>
            <p:cNvPr id="64560"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4561"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4562"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4563"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4564"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graphicFrame>
        <p:nvGraphicFramePr>
          <p:cNvPr id="131123" name="Group 51"/>
          <p:cNvGraphicFramePr>
            <a:graphicFrameLocks noGrp="1"/>
          </p:cNvGraphicFramePr>
          <p:nvPr/>
        </p:nvGraphicFramePr>
        <p:xfrm>
          <a:off x="1222375" y="1428760"/>
          <a:ext cx="3276600" cy="3571876"/>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活动</a:t>
                      </a: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e</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l</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l-e</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1</a:t>
                      </a: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2</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9</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3</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4</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7</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12</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a</a:t>
                      </a:r>
                      <a:r>
                        <a:rPr kumimoji="0" lang="en-US" altLang="zh-CN" sz="2400" b="0" i="0" u="none" strike="noStrike" cap="none" normalizeH="0" baseline="-25000">
                          <a:ln>
                            <a:noFill/>
                          </a:ln>
                          <a:solidFill>
                            <a:schemeClr val="hlink"/>
                          </a:solidFill>
                          <a:effectLst/>
                          <a:latin typeface="Arial" pitchFamily="34" charset="0"/>
                          <a:ea typeface="宋体" pitchFamily="2" charset="-122"/>
                        </a:rPr>
                        <a:t>5</a:t>
                      </a:r>
                      <a:endParaRPr kumimoji="0" lang="zh-CN" altLang="en-US" sz="2400" b="0" i="0" u="none" strike="noStrike" cap="none" normalizeH="0" baseline="-25000">
                        <a:ln>
                          <a:noFill/>
                        </a:ln>
                        <a:solidFill>
                          <a:schemeClr val="hlink"/>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6</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14</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57" name="文本框 1"/>
          <p:cNvSpPr txBox="1">
            <a:spLocks noChangeArrowheads="1"/>
          </p:cNvSpPr>
          <p:nvPr/>
        </p:nvSpPr>
        <p:spPr bwMode="auto">
          <a:xfrm>
            <a:off x="928662" y="5286388"/>
            <a:ext cx="7777163" cy="954107"/>
          </a:xfrm>
          <a:prstGeom prst="rect">
            <a:avLst/>
          </a:prstGeom>
          <a:noFill/>
          <a:ln w="9525">
            <a:noFill/>
            <a:miter lim="800000"/>
            <a:headEnd/>
            <a:tailEnd/>
          </a:ln>
        </p:spPr>
        <p:txBody>
          <a:bodyPr>
            <a:spAutoFit/>
          </a:bodyPr>
          <a:lstStyle/>
          <a:p>
            <a:r>
              <a:rPr lang="zh-CN" altLang="en-US" sz="2800" b="0" i="0" dirty="0">
                <a:latin typeface="+mn-ea"/>
                <a:ea typeface="+mn-ea"/>
              </a:rPr>
              <a:t>关键路径</a:t>
            </a:r>
            <a:r>
              <a:rPr lang="en-US" altLang="zh-CN" sz="2800" b="0" i="0" dirty="0">
                <a:latin typeface="+mn-ea"/>
                <a:ea typeface="+mn-ea"/>
              </a:rPr>
              <a:t>(l-e=0</a:t>
            </a:r>
            <a:r>
              <a:rPr lang="zh-CN" altLang="en-US" sz="2800" b="0" i="0" dirty="0">
                <a:latin typeface="+mn-ea"/>
                <a:ea typeface="+mn-ea"/>
              </a:rPr>
              <a:t>的点连成的路径</a:t>
            </a:r>
            <a:r>
              <a:rPr lang="en-US" altLang="zh-CN" sz="2800" b="0" i="0" dirty="0">
                <a:latin typeface="+mn-ea"/>
                <a:ea typeface="+mn-ea"/>
              </a:rPr>
              <a:t>)</a:t>
            </a:r>
            <a:r>
              <a:rPr lang="zh-CN" altLang="en-US" sz="2800" b="0" i="0" dirty="0">
                <a:latin typeface="+mn-ea"/>
                <a:ea typeface="+mn-ea"/>
              </a:rPr>
              <a:t>：</a:t>
            </a:r>
            <a:r>
              <a:rPr lang="en-US" altLang="zh-CN" sz="2800" b="0" i="0" dirty="0">
                <a:latin typeface="+mn-ea"/>
                <a:ea typeface="+mn-ea"/>
              </a:rPr>
              <a:t>0-&gt;4</a:t>
            </a:r>
            <a:r>
              <a:rPr lang="zh-CN" altLang="en-US" sz="2800" b="0" i="0" dirty="0">
                <a:latin typeface="+mn-ea"/>
                <a:ea typeface="+mn-ea"/>
              </a:rPr>
              <a:t>。</a:t>
            </a:r>
            <a:endParaRPr lang="en-US" altLang="zh-CN" sz="2800" b="0" i="0" dirty="0">
              <a:latin typeface="+mn-ea"/>
              <a:ea typeface="+mn-ea"/>
            </a:endParaRPr>
          </a:p>
          <a:p>
            <a:r>
              <a:rPr lang="zh-CN" altLang="en-US" sz="2800" b="0" i="0" dirty="0">
                <a:latin typeface="+mn-ea"/>
                <a:ea typeface="+mn-ea"/>
              </a:rPr>
              <a:t>关键路径长度：</a:t>
            </a:r>
            <a:r>
              <a:rPr lang="en-US" altLang="zh-CN" sz="2800" b="0" i="0" dirty="0">
                <a:latin typeface="+mn-ea"/>
                <a:ea typeface="+mn-ea"/>
              </a:rPr>
              <a:t>15</a:t>
            </a:r>
            <a:endParaRPr lang="zh-CN" altLang="en-US" sz="2800" b="0" i="0" dirty="0">
              <a:latin typeface="+mn-ea"/>
              <a:ea typeface="+mn-ea"/>
            </a:endParaRPr>
          </a:p>
        </p:txBody>
      </p:sp>
      <p:sp>
        <p:nvSpPr>
          <p:cNvPr id="23"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关键路径计算过程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123"/>
                                        </p:tgtEl>
                                        <p:attrNameLst>
                                          <p:attrName>style.visibility</p:attrName>
                                        </p:attrNameLst>
                                      </p:cBhvr>
                                      <p:to>
                                        <p:strVal val="visible"/>
                                      </p:to>
                                    </p:set>
                                    <p:animEffect transition="in" filter="blinds(horizontal)">
                                      <p:cBhvr>
                                        <p:cTn id="7" dur="500"/>
                                        <p:tgtEl>
                                          <p:spTgt spid="1311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Group 2"/>
          <p:cNvGraphicFramePr>
            <a:graphicFrameLocks noGrp="1"/>
          </p:cNvGraphicFramePr>
          <p:nvPr>
            <p:ph idx="4294967295"/>
            <p:extLst>
              <p:ext uri="{D42A27DB-BD31-4B8C-83A1-F6EECF244321}">
                <p14:modId xmlns:p14="http://schemas.microsoft.com/office/powerpoint/2010/main" val="92372435"/>
              </p:ext>
            </p:extLst>
          </p:nvPr>
        </p:nvGraphicFramePr>
        <p:xfrm>
          <a:off x="684212" y="2571744"/>
          <a:ext cx="8174068" cy="1668463"/>
        </p:xfrm>
        <a:graphic>
          <a:graphicData uri="http://schemas.openxmlformats.org/drawingml/2006/table">
            <a:tbl>
              <a:tblPr/>
              <a:tblGrid>
                <a:gridCol w="1297666">
                  <a:extLst>
                    <a:ext uri="{9D8B030D-6E8A-4147-A177-3AD203B41FA5}">
                      <a16:colId xmlns:a16="http://schemas.microsoft.com/office/drawing/2014/main" val="20000"/>
                    </a:ext>
                  </a:extLst>
                </a:gridCol>
                <a:gridCol w="858975">
                  <a:extLst>
                    <a:ext uri="{9D8B030D-6E8A-4147-A177-3AD203B41FA5}">
                      <a16:colId xmlns:a16="http://schemas.microsoft.com/office/drawing/2014/main" val="20001"/>
                    </a:ext>
                  </a:extLst>
                </a:gridCol>
                <a:gridCol w="858975">
                  <a:extLst>
                    <a:ext uri="{9D8B030D-6E8A-4147-A177-3AD203B41FA5}">
                      <a16:colId xmlns:a16="http://schemas.microsoft.com/office/drawing/2014/main" val="20002"/>
                    </a:ext>
                  </a:extLst>
                </a:gridCol>
                <a:gridCol w="862043">
                  <a:extLst>
                    <a:ext uri="{9D8B030D-6E8A-4147-A177-3AD203B41FA5}">
                      <a16:colId xmlns:a16="http://schemas.microsoft.com/office/drawing/2014/main" val="20003"/>
                    </a:ext>
                  </a:extLst>
                </a:gridCol>
                <a:gridCol w="855907">
                  <a:extLst>
                    <a:ext uri="{9D8B030D-6E8A-4147-A177-3AD203B41FA5}">
                      <a16:colId xmlns:a16="http://schemas.microsoft.com/office/drawing/2014/main" val="20004"/>
                    </a:ext>
                  </a:extLst>
                </a:gridCol>
                <a:gridCol w="862043">
                  <a:extLst>
                    <a:ext uri="{9D8B030D-6E8A-4147-A177-3AD203B41FA5}">
                      <a16:colId xmlns:a16="http://schemas.microsoft.com/office/drawing/2014/main" val="20005"/>
                    </a:ext>
                  </a:extLst>
                </a:gridCol>
                <a:gridCol w="860509">
                  <a:extLst>
                    <a:ext uri="{9D8B030D-6E8A-4147-A177-3AD203B41FA5}">
                      <a16:colId xmlns:a16="http://schemas.microsoft.com/office/drawing/2014/main" val="20006"/>
                    </a:ext>
                  </a:extLst>
                </a:gridCol>
                <a:gridCol w="857441">
                  <a:extLst>
                    <a:ext uri="{9D8B030D-6E8A-4147-A177-3AD203B41FA5}">
                      <a16:colId xmlns:a16="http://schemas.microsoft.com/office/drawing/2014/main" val="20007"/>
                    </a:ext>
                  </a:extLst>
                </a:gridCol>
                <a:gridCol w="860509">
                  <a:extLst>
                    <a:ext uri="{9D8B030D-6E8A-4147-A177-3AD203B41FA5}">
                      <a16:colId xmlns:a16="http://schemas.microsoft.com/office/drawing/2014/main" val="20008"/>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工序代号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F</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G</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H</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所需时间</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先驱工序</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581" name="Rectangle 45"/>
          <p:cNvSpPr>
            <a:spLocks noGrp="1" noChangeArrowheads="1"/>
          </p:cNvSpPr>
          <p:nvPr/>
        </p:nvSpPr>
        <p:spPr bwMode="auto">
          <a:xfrm>
            <a:off x="504856" y="1285860"/>
            <a:ext cx="8496300" cy="1208102"/>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下表给出了某工程各工序之间的优先关系和各工序所需的时间。</a:t>
            </a:r>
          </a:p>
        </p:txBody>
      </p:sp>
      <p:sp>
        <p:nvSpPr>
          <p:cNvPr id="65582" name="Text Box 46"/>
          <p:cNvSpPr txBox="1">
            <a:spLocks noChangeArrowheads="1"/>
          </p:cNvSpPr>
          <p:nvPr/>
        </p:nvSpPr>
        <p:spPr bwMode="auto">
          <a:xfrm>
            <a:off x="642910" y="4572008"/>
            <a:ext cx="8084264" cy="1693349"/>
          </a:xfrm>
          <a:prstGeom prst="rect">
            <a:avLst/>
          </a:prstGeom>
          <a:noFill/>
          <a:ln w="9525">
            <a:noFill/>
            <a:miter lim="800000"/>
            <a:headEnd/>
            <a:tailEnd/>
          </a:ln>
        </p:spPr>
        <p:txBody>
          <a:bodyPr wrap="none">
            <a:spAutoFit/>
          </a:bodyPr>
          <a:lstStyle/>
          <a:p>
            <a:pPr eaLnBrk="1" hangingPunct="1">
              <a:lnSpc>
                <a:spcPct val="130000"/>
              </a:lnSpc>
              <a:buFont typeface="Arial" pitchFamily="34" charset="0"/>
              <a:buNone/>
            </a:pPr>
            <a:r>
              <a:rPr lang="zh-CN" altLang="en-US" sz="2800" b="1" i="0" dirty="0">
                <a:solidFill>
                  <a:srgbClr val="FF0000"/>
                </a:solidFill>
                <a:latin typeface="Arial" pitchFamily="34" charset="0"/>
              </a:rPr>
              <a:t>问:</a:t>
            </a:r>
            <a:r>
              <a:rPr lang="zh-CN" altLang="en-US" sz="2800" b="1" i="0" dirty="0">
                <a:latin typeface="Arial" pitchFamily="34" charset="0"/>
              </a:rPr>
              <a:t> </a:t>
            </a:r>
            <a:r>
              <a:rPr lang="zh-CN" altLang="en-US" sz="2800" b="0" i="0" dirty="0">
                <a:latin typeface="+mn-ea"/>
                <a:ea typeface="+mn-ea"/>
              </a:rPr>
              <a:t>该工程是否能够顺利进行</a:t>
            </a:r>
            <a:r>
              <a:rPr lang="en-US" altLang="zh-CN" sz="2800" b="0" i="0" dirty="0">
                <a:latin typeface="+mn-ea"/>
                <a:ea typeface="+mn-ea"/>
              </a:rPr>
              <a:t>?</a:t>
            </a:r>
          </a:p>
          <a:p>
            <a:pPr eaLnBrk="1" hangingPunct="1">
              <a:lnSpc>
                <a:spcPct val="130000"/>
              </a:lnSpc>
              <a:buFont typeface="Arial" pitchFamily="34" charset="0"/>
              <a:buNone/>
            </a:pPr>
            <a:r>
              <a:rPr lang="en-US" altLang="zh-CN" sz="2800" b="0" i="0" dirty="0">
                <a:latin typeface="+mn-ea"/>
                <a:ea typeface="+mn-ea"/>
              </a:rPr>
              <a:t> </a:t>
            </a:r>
            <a:r>
              <a:rPr lang="zh-CN" altLang="en-US" sz="2800" b="0" i="0" dirty="0">
                <a:latin typeface="+mn-ea"/>
                <a:ea typeface="+mn-ea"/>
              </a:rPr>
              <a:t>  如果能，请问要花多长时间？</a:t>
            </a:r>
          </a:p>
          <a:p>
            <a:pPr eaLnBrk="1" hangingPunct="1">
              <a:lnSpc>
                <a:spcPct val="130000"/>
              </a:lnSpc>
              <a:buFont typeface="Arial" pitchFamily="34" charset="0"/>
              <a:buNone/>
            </a:pPr>
            <a:r>
              <a:rPr lang="zh-CN" altLang="en-US" sz="2800" b="0" i="0" dirty="0">
                <a:latin typeface="+mn-ea"/>
                <a:ea typeface="+mn-ea"/>
              </a:rPr>
              <a:t>   缩短那些工序可以缩短整个工程的完工时间？</a:t>
            </a:r>
            <a:endParaRPr lang="zh-CN" altLang="en-US" b="0" i="0" dirty="0">
              <a:latin typeface="+mn-ea"/>
              <a:ea typeface="+mn-ea"/>
            </a:endParaRPr>
          </a:p>
        </p:txBody>
      </p:sp>
      <p:sp>
        <p:nvSpPr>
          <p:cNvPr id="6"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04856" y="1285860"/>
            <a:ext cx="8496300" cy="630972"/>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解：该工程的</a:t>
            </a:r>
            <a:r>
              <a:rPr lang="en-US" altLang="zh-CN" sz="2800" b="0" i="0" dirty="0">
                <a:latin typeface="黑体" pitchFamily="49" charset="-122"/>
                <a:ea typeface="黑体" pitchFamily="49" charset="-122"/>
                <a:sym typeface="Arial" pitchFamily="34" charset="0"/>
              </a:rPr>
              <a:t>AOE</a:t>
            </a:r>
            <a:r>
              <a:rPr lang="zh-CN" altLang="en-US" sz="2800" b="0" i="0" dirty="0">
                <a:latin typeface="黑体" pitchFamily="49" charset="-122"/>
                <a:ea typeface="黑体" pitchFamily="49" charset="-122"/>
                <a:sym typeface="Arial" pitchFamily="34" charset="0"/>
              </a:rPr>
              <a:t>网如下：</a:t>
            </a:r>
          </a:p>
        </p:txBody>
      </p:sp>
      <p:sp>
        <p:nvSpPr>
          <p:cNvPr id="6"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4" name="组合 3">
            <a:extLst>
              <a:ext uri="{FF2B5EF4-FFF2-40B4-BE49-F238E27FC236}">
                <a16:creationId xmlns:a16="http://schemas.microsoft.com/office/drawing/2014/main" id="{AB57FB32-D8F0-420D-96E2-B99D8D7A0EB2}"/>
              </a:ext>
            </a:extLst>
          </p:cNvPr>
          <p:cNvGrpSpPr/>
          <p:nvPr/>
        </p:nvGrpSpPr>
        <p:grpSpPr>
          <a:xfrm>
            <a:off x="1329965" y="2426653"/>
            <a:ext cx="6484069" cy="3168352"/>
            <a:chOff x="1329965" y="2426653"/>
            <a:chExt cx="6484069" cy="3168352"/>
          </a:xfrm>
        </p:grpSpPr>
        <p:pic>
          <p:nvPicPr>
            <p:cNvPr id="2" name="图片 1">
              <a:extLst>
                <a:ext uri="{FF2B5EF4-FFF2-40B4-BE49-F238E27FC236}">
                  <a16:creationId xmlns:a16="http://schemas.microsoft.com/office/drawing/2014/main" id="{BFD226EA-BB1F-4EB3-8AC2-F395AB4EE74F}"/>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3" name="文本框 2">
              <a:extLst>
                <a:ext uri="{FF2B5EF4-FFF2-40B4-BE49-F238E27FC236}">
                  <a16:creationId xmlns:a16="http://schemas.microsoft.com/office/drawing/2014/main" id="{EB472D8A-D942-41AF-9B42-4BC9789A7879}"/>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295726150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04856" y="2492896"/>
            <a:ext cx="8496300" cy="5023460"/>
          </a:xfrm>
          <a:prstGeom prst="rect">
            <a:avLst/>
          </a:prstGeom>
          <a:noFill/>
          <a:ln w="9525">
            <a:noFill/>
            <a:miter lim="800000"/>
            <a:headEnd/>
            <a:tailEnd/>
          </a:ln>
        </p:spPr>
        <p:txBody>
          <a:bodyPr anchor="b"/>
          <a:lstStyle/>
          <a:p>
            <a:pPr eaLnBrk="1" hangingPunct="1">
              <a:lnSpc>
                <a:spcPct val="150000"/>
              </a:lnSpc>
            </a:pPr>
            <a:r>
              <a:rPr lang="zh-CN" altLang="en-US" sz="2800" i="0" dirty="0">
                <a:solidFill>
                  <a:srgbClr val="FF0000"/>
                </a:solidFill>
                <a:latin typeface="黑体" pitchFamily="49" charset="-122"/>
                <a:ea typeface="黑体" pitchFamily="49" charset="-122"/>
                <a:sym typeface="Arial" pitchFamily="34" charset="0"/>
              </a:rPr>
              <a:t>解</a:t>
            </a:r>
            <a:r>
              <a:rPr lang="zh-CN" altLang="en-US" sz="2800" i="0" dirty="0">
                <a:solidFill>
                  <a:srgbClr val="FF0000"/>
                </a:solidFill>
                <a:latin typeface="黑体" pitchFamily="49" charset="-122"/>
                <a:ea typeface="黑体" pitchFamily="49" charset="-122"/>
                <a:sym typeface="Wingdings" panose="05000000000000000000" pitchFamily="2" charset="2"/>
              </a:rPr>
              <a:t>：</a:t>
            </a:r>
            <a:r>
              <a:rPr lang="zh-CN" altLang="en-US" sz="2800" b="0" i="0" dirty="0">
                <a:latin typeface="黑体" pitchFamily="49" charset="-122"/>
                <a:ea typeface="黑体" pitchFamily="49" charset="-122"/>
                <a:sym typeface="Wingdings" panose="05000000000000000000" pitchFamily="2" charset="2"/>
              </a:rPr>
              <a:t>（</a:t>
            </a:r>
            <a:r>
              <a:rPr lang="en-US" altLang="zh-CN" sz="2800" b="0" i="0" dirty="0">
                <a:latin typeface="黑体" pitchFamily="49" charset="-122"/>
                <a:ea typeface="黑体" pitchFamily="49" charset="-122"/>
                <a:sym typeface="Wingdings" panose="05000000000000000000" pitchFamily="2" charset="2"/>
              </a:rPr>
              <a:t>1</a:t>
            </a:r>
            <a:r>
              <a:rPr lang="zh-CN" altLang="en-US" sz="2800" b="0" i="0" dirty="0">
                <a:latin typeface="黑体" pitchFamily="49" charset="-122"/>
                <a:ea typeface="黑体" pitchFamily="49" charset="-122"/>
                <a:sym typeface="Wingdings" panose="05000000000000000000" pitchFamily="2" charset="2"/>
              </a:rPr>
              <a:t>）</a:t>
            </a:r>
            <a:r>
              <a:rPr lang="zh-CN" altLang="en-US" sz="2800" b="0" i="0" dirty="0">
                <a:latin typeface="黑体" pitchFamily="49" charset="-122"/>
                <a:ea typeface="黑体" pitchFamily="49" charset="-122"/>
                <a:sym typeface="Arial" pitchFamily="34" charset="0"/>
              </a:rPr>
              <a:t>该网为有向无环图，可以顺利进行。</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2</a:t>
            </a:r>
            <a:r>
              <a:rPr lang="zh-CN" altLang="en-US" sz="2800" b="0" i="0" dirty="0">
                <a:latin typeface="黑体" pitchFamily="49" charset="-122"/>
                <a:ea typeface="黑体" pitchFamily="49" charset="-122"/>
                <a:sym typeface="Arial" pitchFamily="34" charset="0"/>
              </a:rPr>
              <a:t>）关键路径求解过程如下：</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 </a:t>
            </a:r>
            <a:r>
              <a:rPr lang="zh-CN" altLang="en-US" sz="2800" b="0" i="0" dirty="0">
                <a:latin typeface="黑体" pitchFamily="49" charset="-122"/>
                <a:ea typeface="黑体" pitchFamily="49" charset="-122"/>
                <a:sym typeface="Arial" pitchFamily="34" charset="0"/>
              </a:rPr>
              <a:t>拓扑排序结果为：</a:t>
            </a:r>
            <a:r>
              <a:rPr lang="en-US" altLang="zh-CN" sz="2800" b="0" i="0" dirty="0">
                <a:latin typeface="黑体" pitchFamily="49" charset="-122"/>
                <a:ea typeface="黑体" pitchFamily="49" charset="-122"/>
                <a:sym typeface="Arial" pitchFamily="34" charset="0"/>
              </a:rPr>
              <a:t>V1</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V2</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V3</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V5</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V4</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V6</a:t>
            </a:r>
          </a:p>
          <a:p>
            <a:pPr eaLnBrk="1" hangingPunct="1">
              <a:lnSpc>
                <a:spcPct val="150000"/>
              </a:lnSpc>
            </a:pPr>
            <a:r>
              <a:rPr lang="en-US" altLang="zh-CN" sz="2800" b="0" i="0" dirty="0">
                <a:latin typeface="黑体" pitchFamily="49" charset="-122"/>
                <a:ea typeface="黑体" pitchFamily="49" charset="-122"/>
                <a:sym typeface="Arial" pitchFamily="34" charset="0"/>
              </a:rPr>
              <a:t>     b) </a:t>
            </a:r>
            <a:r>
              <a:rPr lang="zh-CN" altLang="en-US" sz="2800" b="0" i="0" dirty="0">
                <a:latin typeface="黑体" pitchFamily="49" charset="-122"/>
                <a:ea typeface="黑体" pitchFamily="49" charset="-122"/>
                <a:sym typeface="Arial" pitchFamily="34" charset="0"/>
              </a:rPr>
              <a:t>计算各顶点最早开始时间</a:t>
            </a:r>
            <a:r>
              <a:rPr lang="en-US" altLang="zh-CN" sz="2800" b="0" i="0" dirty="0">
                <a:latin typeface="黑体" pitchFamily="49" charset="-122"/>
                <a:ea typeface="黑体" pitchFamily="49" charset="-122"/>
                <a:sym typeface="Arial" pitchFamily="34" charset="0"/>
              </a:rPr>
              <a:t>:</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 = 0</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(V1)+3 = 3;</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(V3)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(V1)+2 = 2;</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(V4) = max{</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(V2)+3,ve(V3)+4} </a:t>
            </a:r>
          </a:p>
          <a:p>
            <a:pPr eaLnBrk="1" hangingPunct="1">
              <a:lnSpc>
                <a:spcPct val="150000"/>
              </a:lnSpc>
            </a:pPr>
            <a:r>
              <a:rPr lang="en-US" altLang="zh-CN" sz="2800" b="0" i="0" dirty="0">
                <a:latin typeface="黑体" pitchFamily="49" charset="-122"/>
                <a:ea typeface="黑体" pitchFamily="49" charset="-122"/>
                <a:sym typeface="Arial" pitchFamily="34" charset="0"/>
              </a:rPr>
              <a:t>               = max{ 3+3,2+4 } = 6   </a:t>
            </a: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BBC97AB5-2238-5ED3-6B8F-553109B3CFD0}"/>
              </a:ext>
            </a:extLst>
          </p:cNvPr>
          <p:cNvGrpSpPr/>
          <p:nvPr/>
        </p:nvGrpSpPr>
        <p:grpSpPr>
          <a:xfrm>
            <a:off x="4427984" y="-5587"/>
            <a:ext cx="4716016" cy="2570491"/>
            <a:chOff x="1329965" y="2426653"/>
            <a:chExt cx="6484069" cy="3168352"/>
          </a:xfrm>
        </p:grpSpPr>
        <p:pic>
          <p:nvPicPr>
            <p:cNvPr id="3" name="图片 2">
              <a:extLst>
                <a:ext uri="{FF2B5EF4-FFF2-40B4-BE49-F238E27FC236}">
                  <a16:creationId xmlns:a16="http://schemas.microsoft.com/office/drawing/2014/main" id="{284846D4-107D-6F43-8E27-84DFFA77EF90}"/>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BAA665DD-F9F3-7692-BC74-10E12573E1AA}"/>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1907222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8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8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0415" y="1171564"/>
            <a:ext cx="7869237" cy="685800"/>
          </a:xfrm>
        </p:spPr>
        <p:txBody>
          <a:bodyPr/>
          <a:lstStyle/>
          <a:p>
            <a:pPr algn="l" eaLnBrk="1" hangingPunct="1"/>
            <a:r>
              <a:rPr lang="zh-CN" altLang="en-US" sz="2800" dirty="0">
                <a:solidFill>
                  <a:srgbClr val="3333FF"/>
                </a:solidFill>
                <a:latin typeface="黑体" pitchFamily="49" charset="-122"/>
                <a:ea typeface="黑体" pitchFamily="49" charset="-122"/>
                <a:sym typeface="Arial" pitchFamily="34" charset="0"/>
              </a:rPr>
              <a:t>例：</a:t>
            </a:r>
            <a:r>
              <a:rPr lang="zh-CN" altLang="en-US" sz="2800" dirty="0">
                <a:solidFill>
                  <a:schemeClr val="tx1"/>
                </a:solidFill>
                <a:latin typeface="黑体" pitchFamily="49" charset="-122"/>
                <a:ea typeface="黑体" pitchFamily="49" charset="-122"/>
                <a:sym typeface="Arial" pitchFamily="34" charset="0"/>
              </a:rPr>
              <a:t>求下图A顶点到各顶点的最短路径。</a:t>
            </a:r>
            <a:endParaRPr lang="zh-CN" altLang="en-US" sz="2800" dirty="0">
              <a:solidFill>
                <a:schemeClr val="tx1"/>
              </a:solidFill>
            </a:endParaRPr>
          </a:p>
        </p:txBody>
      </p:sp>
      <p:sp>
        <p:nvSpPr>
          <p:cNvPr id="11267" name="Rectangle 3"/>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11268" name="Text Box 4"/>
          <p:cNvSpPr txBox="1">
            <a:spLocks noChangeArrowheads="1"/>
          </p:cNvSpPr>
          <p:nvPr/>
        </p:nvSpPr>
        <p:spPr bwMode="auto">
          <a:xfrm>
            <a:off x="571472"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graphicFrame>
        <p:nvGraphicFramePr>
          <p:cNvPr id="11270" name="Object 6"/>
          <p:cNvGraphicFramePr>
            <a:graphicFrameLocks noGrp="1" noChangeAspect="1"/>
          </p:cNvGraphicFramePr>
          <p:nvPr>
            <p:ph idx="1"/>
          </p:nvPr>
        </p:nvGraphicFramePr>
        <p:xfrm>
          <a:off x="1357290" y="2285992"/>
          <a:ext cx="6553200" cy="2809875"/>
        </p:xfrm>
        <a:graphic>
          <a:graphicData uri="http://schemas.openxmlformats.org/presentationml/2006/ole">
            <mc:AlternateContent xmlns:mc="http://schemas.openxmlformats.org/markup-compatibility/2006">
              <mc:Choice xmlns:v="urn:schemas-microsoft-com:vml" Requires="v">
                <p:oleObj r:id="rId2" imgW="3677845" imgH="1473387" progId="Visio.Drawing.6">
                  <p:embed/>
                </p:oleObj>
              </mc:Choice>
              <mc:Fallback>
                <p:oleObj r:id="rId2" imgW="3677845" imgH="1473387" progId="Visio.Drawing.6">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b="15527"/>
                      <a:stretch>
                        <a:fillRect/>
                      </a:stretch>
                    </p:blipFill>
                    <p:spPr bwMode="auto">
                      <a:xfrm>
                        <a:off x="1357290" y="2285992"/>
                        <a:ext cx="6553200" cy="280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466756" y="2132856"/>
            <a:ext cx="8496300" cy="5243896"/>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endParaRPr lang="en-US" altLang="zh-CN" sz="280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(V5)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(V2)+3 = 6</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(V6) = max{</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(V5)+1,ve(V4)+2,ve(V3)+3}</a:t>
            </a:r>
          </a:p>
          <a:p>
            <a:pPr eaLnBrk="1" hangingPunct="1">
              <a:lnSpc>
                <a:spcPct val="150000"/>
              </a:lnSpc>
            </a:pPr>
            <a:r>
              <a:rPr lang="en-US" altLang="zh-CN" sz="2800" b="0" i="0" dirty="0">
                <a:latin typeface="黑体" pitchFamily="49" charset="-122"/>
                <a:ea typeface="黑体" pitchFamily="49" charset="-122"/>
                <a:sym typeface="Arial" pitchFamily="34" charset="0"/>
              </a:rPr>
              <a:t>           = max{6+1,6+2,2+3} = 8</a:t>
            </a:r>
          </a:p>
          <a:p>
            <a:pPr eaLnBrk="1" hangingPunct="1">
              <a:lnSpc>
                <a:spcPct val="150000"/>
              </a:lnSpc>
            </a:pPr>
            <a:r>
              <a:rPr lang="en-US" altLang="zh-CN" sz="2800" b="0" i="0" dirty="0">
                <a:latin typeface="黑体" pitchFamily="49" charset="-122"/>
                <a:ea typeface="黑体" pitchFamily="49" charset="-122"/>
                <a:sym typeface="Arial" pitchFamily="34" charset="0"/>
              </a:rPr>
              <a:t> c)</a:t>
            </a:r>
            <a:r>
              <a:rPr lang="zh-CN" altLang="en-US" sz="2800" b="0" i="0" dirty="0">
                <a:latin typeface="黑体" pitchFamily="49" charset="-122"/>
                <a:ea typeface="黑体" pitchFamily="49" charset="-122"/>
                <a:sym typeface="Arial" pitchFamily="34" charset="0"/>
              </a:rPr>
              <a:t>按逆拓扑排序顺序，计算各顶点的最晚开始时间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(V6) = 8</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2 = 6</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(V5) =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1= 7</a:t>
            </a: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9D506E44-0EA3-F8EB-5889-0D30A4D02EF0}"/>
              </a:ext>
            </a:extLst>
          </p:cNvPr>
          <p:cNvGrpSpPr/>
          <p:nvPr/>
        </p:nvGrpSpPr>
        <p:grpSpPr>
          <a:xfrm>
            <a:off x="4427984" y="-5587"/>
            <a:ext cx="4716016" cy="2570491"/>
            <a:chOff x="1329965" y="2426653"/>
            <a:chExt cx="6484069" cy="3168352"/>
          </a:xfrm>
        </p:grpSpPr>
        <p:pic>
          <p:nvPicPr>
            <p:cNvPr id="3" name="图片 2">
              <a:extLst>
                <a:ext uri="{FF2B5EF4-FFF2-40B4-BE49-F238E27FC236}">
                  <a16:creationId xmlns:a16="http://schemas.microsoft.com/office/drawing/2014/main" id="{3A7193FA-36B0-EE4E-5D17-A42799F1BC12}"/>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88D0EF3B-0401-24AA-F6B3-DF729C042A9F}"/>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2754972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8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5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323850" y="2758967"/>
            <a:ext cx="8496300" cy="3744416"/>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(V3)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(V4)-4,vl(V6)-3} </a:t>
            </a:r>
          </a:p>
          <a:p>
            <a:pPr eaLnBrk="1" hangingPunct="1">
              <a:lnSpc>
                <a:spcPct val="150000"/>
              </a:lnSpc>
            </a:pPr>
            <a:r>
              <a:rPr lang="en-US" altLang="zh-CN" sz="2800" b="0" i="0" dirty="0">
                <a:latin typeface="黑体" pitchFamily="49" charset="-122"/>
                <a:ea typeface="黑体" pitchFamily="49" charset="-122"/>
                <a:sym typeface="Arial" pitchFamily="34" charset="0"/>
              </a:rPr>
              <a:t>           = min{6-4,8-3} = 2</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(V2)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(V4)-3,vl(V5)-3} </a:t>
            </a:r>
          </a:p>
          <a:p>
            <a:pPr eaLnBrk="1" hangingPunct="1">
              <a:lnSpc>
                <a:spcPct val="150000"/>
              </a:lnSpc>
            </a:pPr>
            <a:r>
              <a:rPr lang="en-US" altLang="zh-CN" sz="2800" b="0" i="0" dirty="0">
                <a:latin typeface="黑体" pitchFamily="49" charset="-122"/>
                <a:ea typeface="黑体" pitchFamily="49" charset="-122"/>
                <a:sym typeface="Arial" pitchFamily="34" charset="0"/>
              </a:rPr>
              <a:t>           = min{6-3,7-3} = 3</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(V1)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(V2)-3,vl(V3)-2} </a:t>
            </a:r>
          </a:p>
          <a:p>
            <a:pPr eaLnBrk="1" hangingPunct="1">
              <a:lnSpc>
                <a:spcPct val="150000"/>
              </a:lnSpc>
            </a:pPr>
            <a:r>
              <a:rPr lang="en-US" altLang="zh-CN" sz="2800" b="0" i="0" dirty="0">
                <a:latin typeface="黑体" pitchFamily="49" charset="-122"/>
                <a:ea typeface="黑体" pitchFamily="49" charset="-122"/>
                <a:sym typeface="Arial" pitchFamily="34" charset="0"/>
              </a:rPr>
              <a:t>           = min{3-3,2-2} = 0</a:t>
            </a:r>
            <a:r>
              <a:rPr lang="en-US" altLang="zh-CN" sz="2800" i="0" dirty="0">
                <a:latin typeface="黑体" pitchFamily="49" charset="-122"/>
                <a:ea typeface="黑体" pitchFamily="49" charset="-122"/>
                <a:sym typeface="Arial" pitchFamily="34" charset="0"/>
              </a:rPr>
              <a:t> </a:t>
            </a: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8B96FC2E-DC73-7730-8FAB-EE971D84FA2B}"/>
              </a:ext>
            </a:extLst>
          </p:cNvPr>
          <p:cNvGrpSpPr/>
          <p:nvPr/>
        </p:nvGrpSpPr>
        <p:grpSpPr>
          <a:xfrm>
            <a:off x="4427984" y="154335"/>
            <a:ext cx="4716016" cy="2570491"/>
            <a:chOff x="1329965" y="2426653"/>
            <a:chExt cx="6484069" cy="3168352"/>
          </a:xfrm>
        </p:grpSpPr>
        <p:pic>
          <p:nvPicPr>
            <p:cNvPr id="3" name="图片 2">
              <a:extLst>
                <a:ext uri="{FF2B5EF4-FFF2-40B4-BE49-F238E27FC236}">
                  <a16:creationId xmlns:a16="http://schemas.microsoft.com/office/drawing/2014/main" id="{BD9FD5EF-F1B1-B3DE-F803-0983938197F6}"/>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C786E024-3514-DF9A-DD2B-D608C5D2C569}"/>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1864789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8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A543D-4CD8-8D38-FB49-55A29BB38F30}"/>
            </a:ext>
          </a:extLst>
        </p:cNvPr>
        <p:cNvGrpSpPr/>
        <p:nvPr/>
      </p:nvGrpSpPr>
      <p:grpSpPr>
        <a:xfrm>
          <a:off x="0" y="0"/>
          <a:ext cx="0" cy="0"/>
          <a:chOff x="0" y="0"/>
          <a:chExt cx="0" cy="0"/>
        </a:xfrm>
      </p:grpSpPr>
      <p:sp>
        <p:nvSpPr>
          <p:cNvPr id="65581" name="Rectangle 45">
            <a:extLst>
              <a:ext uri="{FF2B5EF4-FFF2-40B4-BE49-F238E27FC236}">
                <a16:creationId xmlns:a16="http://schemas.microsoft.com/office/drawing/2014/main" id="{6F49FAB7-9DCD-F8C8-4660-AD5E0F1C1F1E}"/>
              </a:ext>
            </a:extLst>
          </p:cNvPr>
          <p:cNvSpPr>
            <a:spLocks noGrp="1" noChangeArrowheads="1"/>
          </p:cNvSpPr>
          <p:nvPr/>
        </p:nvSpPr>
        <p:spPr bwMode="auto">
          <a:xfrm>
            <a:off x="466610" y="1207290"/>
            <a:ext cx="8496300" cy="1296144"/>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Wingdings" panose="05000000000000000000" pitchFamily="2" charset="2"/>
              </a:rPr>
              <a:t>d)</a:t>
            </a:r>
            <a:r>
              <a:rPr lang="zh-CN" altLang="en-US" sz="2800" b="0" i="0" dirty="0">
                <a:latin typeface="黑体" pitchFamily="49" charset="-122"/>
                <a:ea typeface="黑体" pitchFamily="49" charset="-122"/>
                <a:sym typeface="Wingdings" panose="05000000000000000000" pitchFamily="2" charset="2"/>
              </a:rPr>
              <a:t>计算各活动最早最晚开始时间，见右表：</a:t>
            </a:r>
            <a:endParaRPr lang="en-US" altLang="zh-CN" sz="2800" b="0" i="0" dirty="0">
              <a:latin typeface="黑体" pitchFamily="49" charset="-122"/>
              <a:ea typeface="黑体" pitchFamily="49" charset="-122"/>
              <a:sym typeface="Wingdings" panose="05000000000000000000" pitchFamily="2" charset="2"/>
            </a:endParaRPr>
          </a:p>
          <a:p>
            <a:pPr eaLnBrk="1" hangingPunct="1">
              <a:lnSpc>
                <a:spcPct val="150000"/>
              </a:lnSpc>
            </a:pPr>
            <a:r>
              <a:rPr lang="zh-CN" altLang="en-US" sz="2800" b="1" i="0" dirty="0">
                <a:latin typeface="黑体" pitchFamily="49" charset="-122"/>
                <a:ea typeface="黑体" pitchFamily="49" charset="-122"/>
                <a:sym typeface="Arial" pitchFamily="34" charset="0"/>
              </a:rPr>
              <a:t>      </a:t>
            </a:r>
          </a:p>
        </p:txBody>
      </p:sp>
      <p:sp>
        <p:nvSpPr>
          <p:cNvPr id="6" name="Text Box 3">
            <a:extLst>
              <a:ext uri="{FF2B5EF4-FFF2-40B4-BE49-F238E27FC236}">
                <a16:creationId xmlns:a16="http://schemas.microsoft.com/office/drawing/2014/main" id="{47ED4D4C-375C-B9DE-2E43-9DCA577CE9D9}"/>
              </a:ext>
            </a:extLst>
          </p:cNvPr>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aphicFrame>
        <p:nvGraphicFramePr>
          <p:cNvPr id="2" name="表格 2">
            <a:extLst>
              <a:ext uri="{FF2B5EF4-FFF2-40B4-BE49-F238E27FC236}">
                <a16:creationId xmlns:a16="http://schemas.microsoft.com/office/drawing/2014/main" id="{3514AD59-5E23-86E2-A67B-E692CA760DC2}"/>
              </a:ext>
            </a:extLst>
          </p:cNvPr>
          <p:cNvGraphicFramePr>
            <a:graphicFrameLocks noGrp="1"/>
          </p:cNvGraphicFramePr>
          <p:nvPr>
            <p:extLst>
              <p:ext uri="{D42A27DB-BD31-4B8C-83A1-F6EECF244321}">
                <p14:modId xmlns:p14="http://schemas.microsoft.com/office/powerpoint/2010/main" val="2589255905"/>
              </p:ext>
            </p:extLst>
          </p:nvPr>
        </p:nvGraphicFramePr>
        <p:xfrm>
          <a:off x="4011629" y="2093146"/>
          <a:ext cx="4823104" cy="4663440"/>
        </p:xfrm>
        <a:graphic>
          <a:graphicData uri="http://schemas.openxmlformats.org/drawingml/2006/table">
            <a:tbl>
              <a:tblPr firstRow="1" bandRow="1">
                <a:tableStyleId>{21E4AEA4-8DFA-4A89-87EB-49C32662AFE0}</a:tableStyleId>
              </a:tblPr>
              <a:tblGrid>
                <a:gridCol w="2232248">
                  <a:extLst>
                    <a:ext uri="{9D8B030D-6E8A-4147-A177-3AD203B41FA5}">
                      <a16:colId xmlns:a16="http://schemas.microsoft.com/office/drawing/2014/main" val="1391381658"/>
                    </a:ext>
                  </a:extLst>
                </a:gridCol>
                <a:gridCol w="1478967">
                  <a:extLst>
                    <a:ext uri="{9D8B030D-6E8A-4147-A177-3AD203B41FA5}">
                      <a16:colId xmlns:a16="http://schemas.microsoft.com/office/drawing/2014/main" val="578330578"/>
                    </a:ext>
                  </a:extLst>
                </a:gridCol>
                <a:gridCol w="1111889">
                  <a:extLst>
                    <a:ext uri="{9D8B030D-6E8A-4147-A177-3AD203B41FA5}">
                      <a16:colId xmlns:a16="http://schemas.microsoft.com/office/drawing/2014/main" val="1284635761"/>
                    </a:ext>
                  </a:extLst>
                </a:gridCol>
              </a:tblGrid>
              <a:tr h="450189">
                <a:tc>
                  <a:txBody>
                    <a:bodyPr/>
                    <a:lstStyle/>
                    <a:p>
                      <a:pPr algn="ctr"/>
                      <a:endParaRPr lang="zh-CN" altLang="en-US" sz="2800" dirty="0"/>
                    </a:p>
                  </a:txBody>
                  <a:tcPr/>
                </a:tc>
                <a:tc>
                  <a:txBody>
                    <a:bodyPr/>
                    <a:lstStyle/>
                    <a:p>
                      <a:pPr algn="ctr"/>
                      <a:r>
                        <a:rPr lang="en-US" altLang="zh-CN" sz="2800" dirty="0" err="1"/>
                        <a:t>ve</a:t>
                      </a:r>
                      <a:endParaRPr lang="zh-CN" altLang="en-US" sz="2800" dirty="0"/>
                    </a:p>
                  </a:txBody>
                  <a:tcPr/>
                </a:tc>
                <a:tc>
                  <a:txBody>
                    <a:bodyPr/>
                    <a:lstStyle/>
                    <a:p>
                      <a:pPr algn="ctr"/>
                      <a:r>
                        <a:rPr lang="en-US" altLang="zh-CN" sz="2800" dirty="0" err="1"/>
                        <a:t>vl</a:t>
                      </a:r>
                      <a:endParaRPr lang="zh-CN" altLang="en-US" sz="2800" dirty="0"/>
                    </a:p>
                  </a:txBody>
                  <a:tcPr/>
                </a:tc>
                <a:extLst>
                  <a:ext uri="{0D108BD9-81ED-4DB2-BD59-A6C34878D82A}">
                    <a16:rowId xmlns:a16="http://schemas.microsoft.com/office/drawing/2014/main" val="3765697683"/>
                  </a:ext>
                </a:extLst>
              </a:tr>
              <a:tr h="450189">
                <a:tc>
                  <a:txBody>
                    <a:bodyPr/>
                    <a:lstStyle/>
                    <a:p>
                      <a:pPr algn="ctr"/>
                      <a:r>
                        <a:rPr lang="en-US" altLang="zh-CN" sz="2800" dirty="0"/>
                        <a:t>A&lt;V1,V2,3&gt;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4015637309"/>
                  </a:ext>
                </a:extLst>
              </a:tr>
              <a:tr h="450189">
                <a:tc>
                  <a:txBody>
                    <a:bodyPr/>
                    <a:lstStyle/>
                    <a:p>
                      <a:pPr algn="ctr"/>
                      <a:r>
                        <a:rPr lang="en-US" altLang="zh-CN" sz="2800" dirty="0"/>
                        <a:t>B&lt;V1,V3,2&gt;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2259990640"/>
                  </a:ext>
                </a:extLst>
              </a:tr>
              <a:tr h="450189">
                <a:tc>
                  <a:txBody>
                    <a:bodyPr/>
                    <a:lstStyle/>
                    <a:p>
                      <a:pPr algn="ctr"/>
                      <a:r>
                        <a:rPr lang="en-US" altLang="zh-CN" sz="2800" dirty="0"/>
                        <a:t>C&lt;V2,V4,3&gt;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94558807"/>
                  </a:ext>
                </a:extLst>
              </a:tr>
              <a:tr h="450189">
                <a:tc>
                  <a:txBody>
                    <a:bodyPr/>
                    <a:lstStyle/>
                    <a:p>
                      <a:pPr algn="ctr"/>
                      <a:r>
                        <a:rPr lang="en-US" altLang="zh-CN" sz="2800" dirty="0"/>
                        <a:t>D&lt;V2,V5,3&gt;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4165900187"/>
                  </a:ext>
                </a:extLst>
              </a:tr>
              <a:tr h="450189">
                <a:tc>
                  <a:txBody>
                    <a:bodyPr/>
                    <a:lstStyle/>
                    <a:p>
                      <a:pPr algn="ctr"/>
                      <a:r>
                        <a:rPr lang="en-US" altLang="zh-CN" sz="2800" dirty="0"/>
                        <a:t>E&lt;V3,V4,4&gt;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2252952715"/>
                  </a:ext>
                </a:extLst>
              </a:tr>
              <a:tr h="450189">
                <a:tc>
                  <a:txBody>
                    <a:bodyPr/>
                    <a:lstStyle/>
                    <a:p>
                      <a:pPr algn="ctr"/>
                      <a:r>
                        <a:rPr lang="en-US" altLang="zh-CN" sz="2800" dirty="0"/>
                        <a:t>F&lt;V3,V6,3&gt;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2024366455"/>
                  </a:ext>
                </a:extLst>
              </a:tr>
              <a:tr h="450189">
                <a:tc>
                  <a:txBody>
                    <a:bodyPr/>
                    <a:lstStyle/>
                    <a:p>
                      <a:pPr algn="ctr"/>
                      <a:r>
                        <a:rPr lang="en-US" altLang="zh-CN" sz="2800" dirty="0">
                          <a:solidFill>
                            <a:schemeClr val="tx1"/>
                          </a:solidFill>
                        </a:rPr>
                        <a:t>G&lt;V4,V6,2&gt;</a:t>
                      </a:r>
                      <a:endParaRPr lang="zh-CN" altLang="en-US" sz="2800" dirty="0">
                        <a:solidFill>
                          <a:schemeClr val="tx1"/>
                        </a:solidFill>
                      </a:endParaRPr>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662887378"/>
                  </a:ext>
                </a:extLst>
              </a:tr>
              <a:tr h="450189">
                <a:tc>
                  <a:txBody>
                    <a:bodyPr/>
                    <a:lstStyle/>
                    <a:p>
                      <a:pPr algn="ctr"/>
                      <a:r>
                        <a:rPr lang="en-US" altLang="zh-CN" sz="2800" dirty="0"/>
                        <a:t>H&lt;V5,V6,1&gt;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3269748131"/>
                  </a:ext>
                </a:extLst>
              </a:tr>
            </a:tbl>
          </a:graphicData>
        </a:graphic>
      </p:graphicFrame>
      <p:graphicFrame>
        <p:nvGraphicFramePr>
          <p:cNvPr id="7" name="表格 2">
            <a:extLst>
              <a:ext uri="{FF2B5EF4-FFF2-40B4-BE49-F238E27FC236}">
                <a16:creationId xmlns:a16="http://schemas.microsoft.com/office/drawing/2014/main" id="{042BE087-7F43-FE6D-DED7-A57F4A06A87E}"/>
              </a:ext>
            </a:extLst>
          </p:cNvPr>
          <p:cNvGraphicFramePr>
            <a:graphicFrameLocks noGrp="1"/>
          </p:cNvGraphicFramePr>
          <p:nvPr>
            <p:extLst>
              <p:ext uri="{D42A27DB-BD31-4B8C-83A1-F6EECF244321}">
                <p14:modId xmlns:p14="http://schemas.microsoft.com/office/powerpoint/2010/main" val="2564713531"/>
              </p:ext>
            </p:extLst>
          </p:nvPr>
        </p:nvGraphicFramePr>
        <p:xfrm>
          <a:off x="755576" y="2087973"/>
          <a:ext cx="2670021" cy="3627120"/>
        </p:xfrm>
        <a:graphic>
          <a:graphicData uri="http://schemas.openxmlformats.org/drawingml/2006/table">
            <a:tbl>
              <a:tblPr firstRow="1" bandRow="1">
                <a:tableStyleId>{21E4AEA4-8DFA-4A89-87EB-49C32662AFE0}</a:tableStyleId>
              </a:tblPr>
              <a:tblGrid>
                <a:gridCol w="890007">
                  <a:extLst>
                    <a:ext uri="{9D8B030D-6E8A-4147-A177-3AD203B41FA5}">
                      <a16:colId xmlns:a16="http://schemas.microsoft.com/office/drawing/2014/main" val="1391381658"/>
                    </a:ext>
                  </a:extLst>
                </a:gridCol>
                <a:gridCol w="890007">
                  <a:extLst>
                    <a:ext uri="{9D8B030D-6E8A-4147-A177-3AD203B41FA5}">
                      <a16:colId xmlns:a16="http://schemas.microsoft.com/office/drawing/2014/main" val="578330578"/>
                    </a:ext>
                  </a:extLst>
                </a:gridCol>
                <a:gridCol w="890007">
                  <a:extLst>
                    <a:ext uri="{9D8B030D-6E8A-4147-A177-3AD203B41FA5}">
                      <a16:colId xmlns:a16="http://schemas.microsoft.com/office/drawing/2014/main" val="1284635761"/>
                    </a:ext>
                  </a:extLst>
                </a:gridCol>
              </a:tblGrid>
              <a:tr h="450189">
                <a:tc>
                  <a:txBody>
                    <a:bodyPr/>
                    <a:lstStyle/>
                    <a:p>
                      <a:pPr algn="ctr"/>
                      <a:endParaRPr lang="zh-CN" altLang="en-US" sz="2800" dirty="0"/>
                    </a:p>
                  </a:txBody>
                  <a:tcPr/>
                </a:tc>
                <a:tc>
                  <a:txBody>
                    <a:bodyPr/>
                    <a:lstStyle/>
                    <a:p>
                      <a:pPr algn="ctr"/>
                      <a:r>
                        <a:rPr lang="en-US" altLang="zh-CN" sz="2800" dirty="0" err="1"/>
                        <a:t>ve</a:t>
                      </a:r>
                      <a:endParaRPr lang="zh-CN" altLang="en-US" sz="2800" dirty="0"/>
                    </a:p>
                  </a:txBody>
                  <a:tcPr/>
                </a:tc>
                <a:tc>
                  <a:txBody>
                    <a:bodyPr/>
                    <a:lstStyle/>
                    <a:p>
                      <a:pPr algn="ctr"/>
                      <a:r>
                        <a:rPr lang="en-US" altLang="zh-CN" sz="2800" dirty="0" err="1"/>
                        <a:t>vl</a:t>
                      </a:r>
                      <a:endParaRPr lang="zh-CN" altLang="en-US" sz="2800" dirty="0"/>
                    </a:p>
                  </a:txBody>
                  <a:tcPr/>
                </a:tc>
                <a:extLst>
                  <a:ext uri="{0D108BD9-81ED-4DB2-BD59-A6C34878D82A}">
                    <a16:rowId xmlns:a16="http://schemas.microsoft.com/office/drawing/2014/main" val="3765697683"/>
                  </a:ext>
                </a:extLst>
              </a:tr>
              <a:tr h="450189">
                <a:tc>
                  <a:txBody>
                    <a:bodyPr/>
                    <a:lstStyle/>
                    <a:p>
                      <a:pPr algn="ctr"/>
                      <a:r>
                        <a:rPr lang="en-US" altLang="zh-CN" sz="2800" dirty="0"/>
                        <a:t>V1</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4015637309"/>
                  </a:ext>
                </a:extLst>
              </a:tr>
              <a:tr h="450189">
                <a:tc>
                  <a:txBody>
                    <a:bodyPr/>
                    <a:lstStyle/>
                    <a:p>
                      <a:pPr algn="ctr"/>
                      <a:r>
                        <a:rPr lang="en-US" altLang="zh-CN" sz="2800" dirty="0"/>
                        <a:t>V2</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259990640"/>
                  </a:ext>
                </a:extLst>
              </a:tr>
              <a:tr h="450189">
                <a:tc>
                  <a:txBody>
                    <a:bodyPr/>
                    <a:lstStyle/>
                    <a:p>
                      <a:pPr algn="ctr"/>
                      <a:r>
                        <a:rPr lang="en-US" altLang="zh-CN" sz="2800" dirty="0"/>
                        <a:t>V3</a:t>
                      </a:r>
                      <a:endParaRPr lang="zh-CN" altLang="en-US" sz="2800" dirty="0"/>
                    </a:p>
                  </a:txBody>
                  <a:tcPr/>
                </a:tc>
                <a:tc>
                  <a:txBody>
                    <a:bodyPr/>
                    <a:lstStyle/>
                    <a:p>
                      <a:pPr algn="ctr"/>
                      <a:r>
                        <a:rPr lang="en-US" altLang="zh-CN" sz="2800" dirty="0"/>
                        <a:t>2</a:t>
                      </a:r>
                      <a:endParaRPr lang="zh-CN" altLang="en-US" sz="2800" dirty="0"/>
                    </a:p>
                  </a:txBody>
                  <a:tcPr/>
                </a:tc>
                <a:tc>
                  <a:txBody>
                    <a:bodyPr/>
                    <a:lstStyle/>
                    <a:p>
                      <a:pPr algn="ctr"/>
                      <a:r>
                        <a:rPr lang="en-US" altLang="zh-CN" sz="2800" dirty="0"/>
                        <a:t>2</a:t>
                      </a:r>
                      <a:endParaRPr lang="zh-CN" altLang="en-US" sz="2800" dirty="0"/>
                    </a:p>
                  </a:txBody>
                  <a:tcPr/>
                </a:tc>
                <a:extLst>
                  <a:ext uri="{0D108BD9-81ED-4DB2-BD59-A6C34878D82A}">
                    <a16:rowId xmlns:a16="http://schemas.microsoft.com/office/drawing/2014/main" val="94558807"/>
                  </a:ext>
                </a:extLst>
              </a:tr>
              <a:tr h="450189">
                <a:tc>
                  <a:txBody>
                    <a:bodyPr/>
                    <a:lstStyle/>
                    <a:p>
                      <a:pPr algn="ctr"/>
                      <a:r>
                        <a:rPr lang="en-US" altLang="zh-CN" sz="2800" dirty="0"/>
                        <a:t>V4</a:t>
                      </a:r>
                      <a:endParaRPr lang="zh-CN" altLang="en-US" sz="2800" dirty="0"/>
                    </a:p>
                  </a:txBody>
                  <a:tcPr/>
                </a:tc>
                <a:tc>
                  <a:txBody>
                    <a:bodyPr/>
                    <a:lstStyle/>
                    <a:p>
                      <a:pPr algn="ctr"/>
                      <a:r>
                        <a:rPr lang="en-US" altLang="zh-CN" sz="2800" dirty="0"/>
                        <a:t>6</a:t>
                      </a:r>
                      <a:endParaRPr lang="zh-CN" altLang="en-US" sz="2800" dirty="0"/>
                    </a:p>
                  </a:txBody>
                  <a:tcPr/>
                </a:tc>
                <a:tc>
                  <a:txBody>
                    <a:bodyPr/>
                    <a:lstStyle/>
                    <a:p>
                      <a:pPr algn="ctr"/>
                      <a:r>
                        <a:rPr lang="en-US" altLang="zh-CN" sz="2800" dirty="0"/>
                        <a:t>6</a:t>
                      </a:r>
                      <a:endParaRPr lang="zh-CN" altLang="en-US" sz="2800" dirty="0"/>
                    </a:p>
                  </a:txBody>
                  <a:tcPr/>
                </a:tc>
                <a:extLst>
                  <a:ext uri="{0D108BD9-81ED-4DB2-BD59-A6C34878D82A}">
                    <a16:rowId xmlns:a16="http://schemas.microsoft.com/office/drawing/2014/main" val="4165900187"/>
                  </a:ext>
                </a:extLst>
              </a:tr>
              <a:tr h="450189">
                <a:tc>
                  <a:txBody>
                    <a:bodyPr/>
                    <a:lstStyle/>
                    <a:p>
                      <a:pPr algn="ctr"/>
                      <a:r>
                        <a:rPr lang="en-US" altLang="zh-CN" sz="2800" dirty="0"/>
                        <a:t>V5</a:t>
                      </a:r>
                      <a:endParaRPr lang="zh-CN" altLang="en-US" sz="2800" dirty="0"/>
                    </a:p>
                  </a:txBody>
                  <a:tcPr/>
                </a:tc>
                <a:tc>
                  <a:txBody>
                    <a:bodyPr/>
                    <a:lstStyle/>
                    <a:p>
                      <a:pPr algn="ctr"/>
                      <a:r>
                        <a:rPr lang="en-US" altLang="zh-CN" sz="2800" dirty="0"/>
                        <a:t>6</a:t>
                      </a:r>
                      <a:endParaRPr lang="zh-CN" altLang="en-US" sz="2800" dirty="0"/>
                    </a:p>
                  </a:txBody>
                  <a:tcPr/>
                </a:tc>
                <a:tc>
                  <a:txBody>
                    <a:bodyPr/>
                    <a:lstStyle/>
                    <a:p>
                      <a:pPr algn="ctr"/>
                      <a:r>
                        <a:rPr lang="en-US" altLang="zh-CN" sz="2800" dirty="0"/>
                        <a:t>7</a:t>
                      </a:r>
                      <a:endParaRPr lang="zh-CN" altLang="en-US" sz="2800" dirty="0"/>
                    </a:p>
                  </a:txBody>
                  <a:tcPr/>
                </a:tc>
                <a:extLst>
                  <a:ext uri="{0D108BD9-81ED-4DB2-BD59-A6C34878D82A}">
                    <a16:rowId xmlns:a16="http://schemas.microsoft.com/office/drawing/2014/main" val="2252952715"/>
                  </a:ext>
                </a:extLst>
              </a:tr>
              <a:tr h="450189">
                <a:tc>
                  <a:txBody>
                    <a:bodyPr/>
                    <a:lstStyle/>
                    <a:p>
                      <a:pPr algn="ctr"/>
                      <a:r>
                        <a:rPr lang="en-US" altLang="zh-CN" sz="2800" dirty="0"/>
                        <a:t>V6</a:t>
                      </a:r>
                      <a:endParaRPr lang="zh-CN" altLang="en-US" sz="2800" dirty="0"/>
                    </a:p>
                  </a:txBody>
                  <a:tcPr/>
                </a:tc>
                <a:tc>
                  <a:txBody>
                    <a:bodyPr/>
                    <a:lstStyle/>
                    <a:p>
                      <a:pPr algn="ctr"/>
                      <a:r>
                        <a:rPr lang="en-US" altLang="zh-CN" sz="2800" dirty="0"/>
                        <a:t>8</a:t>
                      </a:r>
                      <a:endParaRPr lang="zh-CN" altLang="en-US" sz="2800" dirty="0"/>
                    </a:p>
                  </a:txBody>
                  <a:tcPr/>
                </a:tc>
                <a:tc>
                  <a:txBody>
                    <a:bodyPr/>
                    <a:lstStyle/>
                    <a:p>
                      <a:pPr algn="ctr"/>
                      <a:r>
                        <a:rPr lang="en-US" altLang="zh-CN" sz="2800" dirty="0"/>
                        <a:t>8</a:t>
                      </a:r>
                      <a:endParaRPr lang="zh-CN" altLang="en-US" sz="2800" dirty="0"/>
                    </a:p>
                  </a:txBody>
                  <a:tcPr/>
                </a:tc>
                <a:extLst>
                  <a:ext uri="{0D108BD9-81ED-4DB2-BD59-A6C34878D82A}">
                    <a16:rowId xmlns:a16="http://schemas.microsoft.com/office/drawing/2014/main" val="2024366455"/>
                  </a:ext>
                </a:extLst>
              </a:tr>
            </a:tbl>
          </a:graphicData>
        </a:graphic>
      </p:graphicFrame>
      <p:sp>
        <p:nvSpPr>
          <p:cNvPr id="3" name="文本框 2">
            <a:extLst>
              <a:ext uri="{FF2B5EF4-FFF2-40B4-BE49-F238E27FC236}">
                <a16:creationId xmlns:a16="http://schemas.microsoft.com/office/drawing/2014/main" id="{01DCE6B8-D46B-A904-12CC-E3F3EE713654}"/>
              </a:ext>
            </a:extLst>
          </p:cNvPr>
          <p:cNvSpPr txBox="1"/>
          <p:nvPr/>
        </p:nvSpPr>
        <p:spPr>
          <a:xfrm>
            <a:off x="6672591" y="256490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422CD28B-C494-3CC2-F703-B895805E7E1D}"/>
              </a:ext>
            </a:extLst>
          </p:cNvPr>
          <p:cNvSpPr txBox="1"/>
          <p:nvPr/>
        </p:nvSpPr>
        <p:spPr>
          <a:xfrm>
            <a:off x="7988181" y="256490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D43294DF-C685-6419-5229-7234C3E2C427}"/>
              </a:ext>
            </a:extLst>
          </p:cNvPr>
          <p:cNvSpPr txBox="1"/>
          <p:nvPr/>
        </p:nvSpPr>
        <p:spPr>
          <a:xfrm>
            <a:off x="6660232" y="308812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259AB928-D755-9FDE-7B7A-5296A0F6CCD8}"/>
              </a:ext>
            </a:extLst>
          </p:cNvPr>
          <p:cNvSpPr txBox="1"/>
          <p:nvPr/>
        </p:nvSpPr>
        <p:spPr>
          <a:xfrm>
            <a:off x="7988181" y="3167390"/>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F65BEAC5-F37B-BA46-90E3-8F983BE69E74}"/>
              </a:ext>
            </a:extLst>
          </p:cNvPr>
          <p:cNvSpPr txBox="1"/>
          <p:nvPr/>
        </p:nvSpPr>
        <p:spPr>
          <a:xfrm>
            <a:off x="6672591" y="3639923"/>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3</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A1F32674-5087-C229-C1DD-40121F196E02}"/>
              </a:ext>
            </a:extLst>
          </p:cNvPr>
          <p:cNvSpPr txBox="1"/>
          <p:nvPr/>
        </p:nvSpPr>
        <p:spPr>
          <a:xfrm>
            <a:off x="8027045" y="4620966"/>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2</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C3660788-A685-4C55-93DA-91B9339E519B}"/>
              </a:ext>
            </a:extLst>
          </p:cNvPr>
          <p:cNvSpPr txBox="1"/>
          <p:nvPr/>
        </p:nvSpPr>
        <p:spPr>
          <a:xfrm>
            <a:off x="6660232" y="4186621"/>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3</a:t>
            </a:r>
            <a:endParaRPr lang="zh-CN" altLang="en-US" sz="2800" i="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F3B4C27C-73E7-85E2-50BD-23610C117BFA}"/>
              </a:ext>
            </a:extLst>
          </p:cNvPr>
          <p:cNvSpPr txBox="1"/>
          <p:nvPr/>
        </p:nvSpPr>
        <p:spPr>
          <a:xfrm>
            <a:off x="7988181" y="4191722"/>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4</a:t>
            </a:r>
            <a:endParaRPr lang="zh-CN" altLang="en-US" sz="2800" i="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2605F47B-71C3-E04E-AAE8-39812CB743D5}"/>
              </a:ext>
            </a:extLst>
          </p:cNvPr>
          <p:cNvSpPr txBox="1"/>
          <p:nvPr/>
        </p:nvSpPr>
        <p:spPr>
          <a:xfrm>
            <a:off x="6660232" y="4646455"/>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2</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962F18AE-0BCB-3FB4-6845-68972DB3294A}"/>
              </a:ext>
            </a:extLst>
          </p:cNvPr>
          <p:cNvSpPr txBox="1"/>
          <p:nvPr/>
        </p:nvSpPr>
        <p:spPr>
          <a:xfrm>
            <a:off x="7988181" y="362151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3</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520123E7-B9B4-8F6D-7192-E897E7013BF7}"/>
              </a:ext>
            </a:extLst>
          </p:cNvPr>
          <p:cNvSpPr txBox="1"/>
          <p:nvPr/>
        </p:nvSpPr>
        <p:spPr>
          <a:xfrm>
            <a:off x="8032130" y="5127490"/>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5</a:t>
            </a:r>
            <a:endParaRPr lang="zh-CN" altLang="en-US" sz="2800" i="0" dirty="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F452409E-3507-F902-6DEE-422332FF9728}"/>
              </a:ext>
            </a:extLst>
          </p:cNvPr>
          <p:cNvSpPr txBox="1"/>
          <p:nvPr/>
        </p:nvSpPr>
        <p:spPr>
          <a:xfrm>
            <a:off x="6665317" y="5152979"/>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2</a:t>
            </a:r>
            <a:endParaRPr lang="zh-CN" altLang="en-US" sz="2800" i="0"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92C687C1-847A-9EBD-5F47-ABE5E0D28416}"/>
              </a:ext>
            </a:extLst>
          </p:cNvPr>
          <p:cNvSpPr txBox="1"/>
          <p:nvPr/>
        </p:nvSpPr>
        <p:spPr>
          <a:xfrm>
            <a:off x="8028384" y="5688603"/>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6</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F81286C9-C104-549D-FDB3-07B7363076E5}"/>
              </a:ext>
            </a:extLst>
          </p:cNvPr>
          <p:cNvSpPr txBox="1"/>
          <p:nvPr/>
        </p:nvSpPr>
        <p:spPr>
          <a:xfrm>
            <a:off x="6661571" y="5714092"/>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6</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9" name="文本框 18">
            <a:extLst>
              <a:ext uri="{FF2B5EF4-FFF2-40B4-BE49-F238E27FC236}">
                <a16:creationId xmlns:a16="http://schemas.microsoft.com/office/drawing/2014/main" id="{1A42932F-340C-82D5-6798-16A48C0F9237}"/>
              </a:ext>
            </a:extLst>
          </p:cNvPr>
          <p:cNvSpPr txBox="1"/>
          <p:nvPr/>
        </p:nvSpPr>
        <p:spPr>
          <a:xfrm>
            <a:off x="8027045" y="6165304"/>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7</a:t>
            </a:r>
            <a:endParaRPr lang="zh-CN" altLang="en-US" sz="2800" i="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6430C2B5-F286-B543-DE5A-3E1155593804}"/>
              </a:ext>
            </a:extLst>
          </p:cNvPr>
          <p:cNvSpPr txBox="1"/>
          <p:nvPr/>
        </p:nvSpPr>
        <p:spPr>
          <a:xfrm>
            <a:off x="6660232" y="6190793"/>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6</a:t>
            </a:r>
            <a:endParaRPr lang="zh-CN" altLang="en-US" sz="2800" i="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564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28352" y="1196752"/>
            <a:ext cx="8934703" cy="4968552"/>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Wingdings" panose="05000000000000000000" pitchFamily="2" charset="2"/>
              </a:rPr>
              <a:t>最少</a:t>
            </a:r>
            <a:r>
              <a:rPr lang="en-US" altLang="zh-CN" sz="2800" b="0" i="0" dirty="0">
                <a:latin typeface="黑体" pitchFamily="49" charset="-122"/>
                <a:ea typeface="黑体" pitchFamily="49" charset="-122"/>
                <a:sym typeface="Wingdings" panose="05000000000000000000" pitchFamily="2" charset="2"/>
              </a:rPr>
              <a:t>8</a:t>
            </a:r>
            <a:r>
              <a:rPr lang="zh-CN" altLang="en-US" sz="2800" b="0" i="0" dirty="0">
                <a:latin typeface="黑体" pitchFamily="49" charset="-122"/>
                <a:ea typeface="黑体" pitchFamily="49" charset="-122"/>
                <a:sym typeface="Wingdings" panose="05000000000000000000" pitchFamily="2" charset="2"/>
              </a:rPr>
              <a:t>时间单位。</a:t>
            </a:r>
            <a:endParaRPr lang="en-US" altLang="zh-CN" sz="2800" b="0" i="0" dirty="0">
              <a:latin typeface="黑体" pitchFamily="49" charset="-122"/>
              <a:ea typeface="黑体" pitchFamily="49" charset="-122"/>
              <a:sym typeface="Wingdings" panose="05000000000000000000" pitchFamily="2" charset="2"/>
            </a:endParaRPr>
          </a:p>
          <a:p>
            <a:pPr eaLnBrk="1" hangingPunct="1">
              <a:lnSpc>
                <a:spcPct val="150000"/>
              </a:lnSpc>
            </a:pPr>
            <a:r>
              <a:rPr lang="zh-CN" altLang="en-US" sz="2800" b="0" i="0" dirty="0">
                <a:latin typeface="黑体" pitchFamily="49" charset="-122"/>
                <a:ea typeface="黑体" pitchFamily="49" charset="-122"/>
                <a:sym typeface="Arial" pitchFamily="34" charset="0"/>
              </a:rPr>
              <a:t>    关键路径：</a:t>
            </a:r>
            <a:r>
              <a:rPr lang="en-US" altLang="zh-CN" sz="2800" b="0" i="0" dirty="0">
                <a:latin typeface="黑体" pitchFamily="49" charset="-122"/>
                <a:ea typeface="黑体" pitchFamily="49" charset="-122"/>
                <a:sym typeface="Arial" pitchFamily="34" charset="0"/>
              </a:rPr>
              <a:t>B-&gt;E-&gt;G </a:t>
            </a:r>
            <a:r>
              <a:rPr lang="zh-CN" altLang="en-US" sz="2800" b="0" i="0" dirty="0">
                <a:latin typeface="黑体" pitchFamily="49" charset="-122"/>
                <a:ea typeface="黑体" pitchFamily="49" charset="-122"/>
                <a:sym typeface="Arial" pitchFamily="34" charset="0"/>
              </a:rPr>
              <a:t>或 </a:t>
            </a:r>
            <a:r>
              <a:rPr lang="en-US" altLang="zh-CN" sz="2800" b="0" i="0" dirty="0">
                <a:latin typeface="黑体" pitchFamily="49" charset="-122"/>
                <a:ea typeface="黑体" pitchFamily="49" charset="-122"/>
                <a:sym typeface="Arial" pitchFamily="34" charset="0"/>
              </a:rPr>
              <a:t>A-&gt;C-&gt;G</a:t>
            </a:r>
            <a:r>
              <a:rPr lang="zh-CN" altLang="en-US" sz="2800" b="0" i="0" dirty="0">
                <a:latin typeface="黑体" pitchFamily="49" charset="-122"/>
                <a:ea typeface="黑体" pitchFamily="49" charset="-122"/>
                <a:sym typeface="Arial" pitchFamily="34" charset="0"/>
              </a:rPr>
              <a:t>。</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缩短</a:t>
            </a:r>
            <a:r>
              <a:rPr lang="en-US" altLang="zh-CN" sz="2800" b="0" i="0" dirty="0">
                <a:latin typeface="黑体" pitchFamily="49" charset="-122"/>
                <a:ea typeface="黑体" pitchFamily="49" charset="-122"/>
                <a:sym typeface="Arial" pitchFamily="34" charset="0"/>
              </a:rPr>
              <a:t>A</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B</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E</a:t>
            </a:r>
            <a:r>
              <a:rPr lang="zh-CN" altLang="en-US" sz="2800" b="0" i="0" dirty="0">
                <a:latin typeface="黑体" pitchFamily="49" charset="-122"/>
                <a:ea typeface="黑体" pitchFamily="49" charset="-122"/>
                <a:sym typeface="Arial" pitchFamily="34" charset="0"/>
              </a:rPr>
              <a:t>任何一个不缩短工程的完成时间。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缩短</a:t>
            </a:r>
            <a:r>
              <a:rPr lang="en-US" altLang="zh-CN" sz="2800" b="0" i="0" dirty="0">
                <a:latin typeface="黑体" pitchFamily="49" charset="-122"/>
                <a:ea typeface="黑体" pitchFamily="49" charset="-122"/>
                <a:sym typeface="Arial" pitchFamily="34" charset="0"/>
              </a:rPr>
              <a:t>G</a:t>
            </a:r>
            <a:r>
              <a:rPr lang="zh-CN" altLang="en-US" sz="2800" b="0" i="0" dirty="0">
                <a:latin typeface="黑体" pitchFamily="49" charset="-122"/>
                <a:ea typeface="黑体" pitchFamily="49" charset="-122"/>
                <a:sym typeface="Arial" pitchFamily="34" charset="0"/>
              </a:rPr>
              <a:t>，或同时缩短</a:t>
            </a:r>
            <a:r>
              <a:rPr lang="en-US" altLang="zh-CN" sz="2800" b="0" i="0" dirty="0">
                <a:solidFill>
                  <a:srgbClr val="FF0000"/>
                </a:solidFill>
                <a:latin typeface="黑体" pitchFamily="49" charset="-122"/>
                <a:ea typeface="黑体" pitchFamily="49" charset="-122"/>
                <a:sym typeface="Arial" pitchFamily="34" charset="0"/>
              </a:rPr>
              <a:t>E</a:t>
            </a:r>
            <a:r>
              <a:rPr lang="zh-CN" altLang="en-US" sz="2800" b="0" i="0" dirty="0">
                <a:solidFill>
                  <a:srgbClr val="FF0000"/>
                </a:solidFill>
                <a:latin typeface="黑体" pitchFamily="49" charset="-122"/>
                <a:ea typeface="黑体" pitchFamily="49" charset="-122"/>
                <a:sym typeface="Arial" pitchFamily="34" charset="0"/>
              </a:rPr>
              <a:t>和</a:t>
            </a:r>
            <a:r>
              <a:rPr lang="en-US" altLang="zh-CN" sz="2800" b="0" i="0" dirty="0">
                <a:solidFill>
                  <a:srgbClr val="FF0000"/>
                </a:solidFill>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或</a:t>
            </a:r>
            <a:r>
              <a:rPr lang="en-US" altLang="zh-CN" sz="2800" b="0" i="0" dirty="0">
                <a:solidFill>
                  <a:srgbClr val="FF0000"/>
                </a:solidFill>
                <a:latin typeface="黑体" pitchFamily="49" charset="-122"/>
                <a:ea typeface="黑体" pitchFamily="49" charset="-122"/>
                <a:sym typeface="Arial" pitchFamily="34" charset="0"/>
              </a:rPr>
              <a:t>A</a:t>
            </a:r>
            <a:r>
              <a:rPr lang="zh-CN" altLang="en-US" sz="2800" b="0" i="0" dirty="0">
                <a:solidFill>
                  <a:srgbClr val="FF0000"/>
                </a:solidFill>
                <a:latin typeface="黑体" pitchFamily="49" charset="-122"/>
                <a:ea typeface="黑体" pitchFamily="49" charset="-122"/>
                <a:sym typeface="Arial" pitchFamily="34" charset="0"/>
              </a:rPr>
              <a:t>和</a:t>
            </a:r>
            <a:r>
              <a:rPr lang="en-US" altLang="zh-CN" sz="2800" b="0" i="0" dirty="0">
                <a:solidFill>
                  <a:srgbClr val="FF0000"/>
                </a:solidFill>
                <a:latin typeface="黑体" pitchFamily="49" charset="-122"/>
                <a:ea typeface="黑体" pitchFamily="49" charset="-122"/>
                <a:sym typeface="Arial" pitchFamily="34" charset="0"/>
              </a:rPr>
              <a:t>B</a:t>
            </a:r>
            <a:r>
              <a:rPr lang="zh-CN" altLang="en-US" sz="2800" b="0" i="0" dirty="0">
                <a:latin typeface="黑体" pitchFamily="49" charset="-122"/>
                <a:ea typeface="黑体" pitchFamily="49" charset="-122"/>
                <a:sym typeface="Arial" pitchFamily="34" charset="0"/>
              </a:rPr>
              <a:t>可缩短整个工</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程的完成时间。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zh-CN" altLang="en-US" sz="2800" b="0" i="0" dirty="0">
                <a:latin typeface="黑体" pitchFamily="49" charset="-122"/>
                <a:ea typeface="黑体" pitchFamily="49" charset="-122"/>
                <a:sym typeface="Arial" pitchFamily="34" charset="0"/>
              </a:rPr>
              <a:t>    最多缩短几个时间单位？  </a:t>
            </a:r>
            <a:r>
              <a:rPr lang="en-US" altLang="zh-CN" sz="2800" b="0" i="0" dirty="0">
                <a:latin typeface="黑体" pitchFamily="49" charset="-122"/>
                <a:ea typeface="黑体" pitchFamily="49" charset="-122"/>
                <a:sym typeface="Arial" pitchFamily="34" charset="0"/>
              </a:rPr>
              <a:t>E</a:t>
            </a:r>
            <a:r>
              <a:rPr lang="zh-CN" altLang="en-US" sz="2800" b="0" i="0" dirty="0">
                <a:latin typeface="黑体" pitchFamily="49" charset="-122"/>
                <a:ea typeface="黑体" pitchFamily="49" charset="-122"/>
                <a:sym typeface="Arial" pitchFamily="34" charset="0"/>
              </a:rPr>
              <a:t>和</a:t>
            </a:r>
            <a:r>
              <a:rPr lang="en-US" altLang="zh-CN" sz="2800" b="0" i="0" dirty="0">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1</a:t>
            </a:r>
            <a:r>
              <a:rPr lang="zh-CN" altLang="en-US" sz="2800" b="0" i="0" dirty="0">
                <a:latin typeface="黑体" pitchFamily="49" charset="-122"/>
                <a:ea typeface="黑体" pitchFamily="49" charset="-122"/>
                <a:sym typeface="Arial" pitchFamily="34" charset="0"/>
              </a:rPr>
              <a:t>个时间单位。</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需要考虑其它路径长度。</a:t>
            </a:r>
            <a:endParaRPr lang="en-US" altLang="zh-CN" sz="2800" b="0" i="0" dirty="0">
              <a:latin typeface="黑体" pitchFamily="49" charset="-122"/>
              <a:ea typeface="黑体" pitchFamily="49" charset="-122"/>
              <a:sym typeface="Arial" pitchFamily="34" charset="0"/>
            </a:endParaRP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741846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8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8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16532" y="1268760"/>
            <a:ext cx="8496300" cy="1800200"/>
          </a:xfrm>
          <a:prstGeom prst="rect">
            <a:avLst/>
          </a:prstGeom>
          <a:noFill/>
          <a:ln w="9525">
            <a:noFill/>
            <a:miter lim="800000"/>
            <a:headEnd/>
            <a:tailEnd/>
          </a:ln>
        </p:spPr>
        <p:txBody>
          <a:bodyPr anchor="b"/>
          <a:lstStyle/>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
        <p:nvSpPr>
          <p:cNvPr id="4" name="Rectangle 45">
            <a:extLst>
              <a:ext uri="{FF2B5EF4-FFF2-40B4-BE49-F238E27FC236}">
                <a16:creationId xmlns:a16="http://schemas.microsoft.com/office/drawing/2014/main" id="{0F10CF3F-D08B-4B42-8791-844C48C6B29B}"/>
              </a:ext>
            </a:extLst>
          </p:cNvPr>
          <p:cNvSpPr>
            <a:spLocks noGrp="1" noChangeArrowheads="1"/>
          </p:cNvSpPr>
          <p:nvPr/>
        </p:nvSpPr>
        <p:spPr bwMode="auto">
          <a:xfrm>
            <a:off x="647700" y="1268760"/>
            <a:ext cx="8496300" cy="504056"/>
          </a:xfrm>
          <a:prstGeom prst="rect">
            <a:avLst/>
          </a:prstGeom>
          <a:noFill/>
          <a:ln w="9525">
            <a:noFill/>
            <a:miter lim="800000"/>
            <a:headEnd/>
            <a:tailEnd/>
          </a:ln>
        </p:spPr>
        <p:txBody>
          <a:bodyPr anchor="b"/>
          <a:lstStyle/>
          <a:p>
            <a:pPr marL="457200" indent="-457200" eaLnBrk="1" hangingPunct="1">
              <a:lnSpc>
                <a:spcPct val="150000"/>
              </a:lnSpc>
              <a:buFont typeface="Wingdings" panose="05000000000000000000" pitchFamily="2" charset="2"/>
              <a:buChar char="p"/>
            </a:pPr>
            <a:endParaRPr lang="zh-CN" altLang="en-US" sz="2800" b="1" i="0" dirty="0">
              <a:latin typeface="黑体" pitchFamily="49" charset="-122"/>
              <a:ea typeface="黑体" pitchFamily="49" charset="-122"/>
              <a:sym typeface="Arial" pitchFamily="34" charset="0"/>
            </a:endParaRPr>
          </a:p>
        </p:txBody>
      </p:sp>
      <p:sp>
        <p:nvSpPr>
          <p:cNvPr id="2" name="文本框 1">
            <a:extLst>
              <a:ext uri="{FF2B5EF4-FFF2-40B4-BE49-F238E27FC236}">
                <a16:creationId xmlns:a16="http://schemas.microsoft.com/office/drawing/2014/main" id="{7213DDFF-D123-4BA5-B9D9-D88F9CC09EC5}"/>
              </a:ext>
            </a:extLst>
          </p:cNvPr>
          <p:cNvSpPr txBox="1"/>
          <p:nvPr/>
        </p:nvSpPr>
        <p:spPr>
          <a:xfrm>
            <a:off x="641986" y="1268760"/>
            <a:ext cx="8502014" cy="4832092"/>
          </a:xfrm>
          <a:prstGeom prst="rect">
            <a:avLst/>
          </a:prstGeom>
          <a:noFill/>
        </p:spPr>
        <p:txBody>
          <a:bodyPr wrap="square" rtlCol="0">
            <a:spAutoFit/>
          </a:bodyPr>
          <a:lstStyle/>
          <a:p>
            <a:pPr marL="285750" indent="-285750">
              <a:buClr>
                <a:srgbClr val="FF0000"/>
              </a:buClr>
              <a:buFont typeface="Wingdings" panose="05000000000000000000" pitchFamily="2" charset="2"/>
              <a:buChar char="p"/>
            </a:pPr>
            <a:r>
              <a:rPr lang="en-US" altLang="zh-CN" sz="2800" dirty="0"/>
              <a:t>  </a:t>
            </a:r>
            <a:r>
              <a:rPr lang="zh-CN" altLang="en-US" sz="2800" b="0" i="0" dirty="0">
                <a:latin typeface="+mn-ea"/>
                <a:ea typeface="+mn-ea"/>
              </a:rPr>
              <a:t>掌握图的基本概念；</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zh-CN" altLang="en-US" sz="2800" b="0" i="0" dirty="0">
                <a:latin typeface="+mn-ea"/>
                <a:ea typeface="+mn-ea"/>
              </a:rPr>
              <a:t> 掌握图的邻接矩阵、邻接表存储结构；</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掌握图的深度优先、广度优先遍历算法；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掌握求最小生成树的两种算法；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掌握求单源点最短路径的迪杰斯特拉算法、求顶点</a:t>
            </a:r>
            <a:endParaRPr lang="en-US" altLang="zh-CN" sz="2800" b="0" i="0" dirty="0">
              <a:latin typeface="+mn-ea"/>
              <a:ea typeface="+mn-ea"/>
            </a:endParaRPr>
          </a:p>
          <a:p>
            <a:pPr>
              <a:buClr>
                <a:srgbClr val="FF0000"/>
              </a:buClr>
            </a:pPr>
            <a:r>
              <a:rPr lang="zh-CN" altLang="en-US" sz="2800" b="0" i="0" dirty="0">
                <a:latin typeface="+mn-ea"/>
                <a:ea typeface="+mn-ea"/>
              </a:rPr>
              <a:t>   对最短路径的弗洛伊德算法；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掌握拓扑排序算法；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掌握关键路径算法；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灵活应用上述算法求解实际问题；</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会分析上述算法的时空复杂度。</a:t>
            </a:r>
            <a:endParaRPr lang="en-US" altLang="zh-CN" sz="2800" b="0" i="0" dirty="0">
              <a:latin typeface="+mn-ea"/>
              <a:ea typeface="+mn-ea"/>
            </a:endParaRPr>
          </a:p>
          <a:p>
            <a:pPr marL="285750" indent="-285750">
              <a:buClr>
                <a:srgbClr val="FF0000"/>
              </a:buClr>
              <a:buFont typeface="Wingdings" panose="05000000000000000000" pitchFamily="2" charset="2"/>
              <a:buChar char="p"/>
            </a:pPr>
            <a:endParaRPr lang="zh-CN" altLang="en-US" sz="2800" dirty="0"/>
          </a:p>
        </p:txBody>
      </p:sp>
    </p:spTree>
    <p:extLst>
      <p:ext uri="{BB962C8B-B14F-4D97-AF65-F5344CB8AC3E}">
        <p14:creationId xmlns:p14="http://schemas.microsoft.com/office/powerpoint/2010/main" val="898693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16532" y="1268760"/>
            <a:ext cx="8496300" cy="1800200"/>
          </a:xfrm>
          <a:prstGeom prst="rect">
            <a:avLst/>
          </a:prstGeom>
          <a:noFill/>
          <a:ln w="9525">
            <a:noFill/>
            <a:miter lim="800000"/>
            <a:headEnd/>
            <a:tailEnd/>
          </a:ln>
        </p:spPr>
        <p:txBody>
          <a:bodyPr anchor="b"/>
          <a:lstStyle/>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a:solidFill>
                  <a:schemeClr val="tx2"/>
                </a:solidFill>
                <a:latin typeface="Tahoma" panose="020B0604030504040204" pitchFamily="34" charset="0"/>
                <a:ea typeface="隶书" pitchFamily="49" charset="-122"/>
              </a:rPr>
              <a:t>练习</a:t>
            </a:r>
            <a:endParaRPr lang="zh-CN" altLang="en-US" sz="4400" i="0" dirty="0">
              <a:solidFill>
                <a:schemeClr val="tx2"/>
              </a:solidFill>
              <a:latin typeface="Tahoma" panose="020B0604030504040204" pitchFamily="34" charset="0"/>
              <a:ea typeface="隶书" pitchFamily="49" charset="-122"/>
            </a:endParaRPr>
          </a:p>
        </p:txBody>
      </p:sp>
      <p:sp>
        <p:nvSpPr>
          <p:cNvPr id="4" name="Rectangle 45">
            <a:extLst>
              <a:ext uri="{FF2B5EF4-FFF2-40B4-BE49-F238E27FC236}">
                <a16:creationId xmlns:a16="http://schemas.microsoft.com/office/drawing/2014/main" id="{0F10CF3F-D08B-4B42-8791-844C48C6B29B}"/>
              </a:ext>
            </a:extLst>
          </p:cNvPr>
          <p:cNvSpPr>
            <a:spLocks noGrp="1" noChangeArrowheads="1"/>
          </p:cNvSpPr>
          <p:nvPr/>
        </p:nvSpPr>
        <p:spPr bwMode="auto">
          <a:xfrm>
            <a:off x="647700" y="1268760"/>
            <a:ext cx="8496300" cy="504056"/>
          </a:xfrm>
          <a:prstGeom prst="rect">
            <a:avLst/>
          </a:prstGeom>
          <a:noFill/>
          <a:ln w="9525">
            <a:noFill/>
            <a:miter lim="800000"/>
            <a:headEnd/>
            <a:tailEnd/>
          </a:ln>
        </p:spPr>
        <p:txBody>
          <a:bodyPr anchor="b"/>
          <a:lstStyle/>
          <a:p>
            <a:pPr marL="457200" indent="-457200" eaLnBrk="1" hangingPunct="1">
              <a:lnSpc>
                <a:spcPct val="150000"/>
              </a:lnSpc>
              <a:buFont typeface="Wingdings" panose="05000000000000000000" pitchFamily="2" charset="2"/>
              <a:buChar char="p"/>
            </a:pPr>
            <a:endParaRPr lang="zh-CN" altLang="en-US" sz="2800" b="1" i="0" dirty="0">
              <a:latin typeface="黑体" pitchFamily="49" charset="-122"/>
              <a:ea typeface="黑体" pitchFamily="49" charset="-122"/>
              <a:sym typeface="Arial" pitchFamily="34" charset="0"/>
            </a:endParaRPr>
          </a:p>
        </p:txBody>
      </p:sp>
      <p:sp>
        <p:nvSpPr>
          <p:cNvPr id="2" name="文本框 1">
            <a:extLst>
              <a:ext uri="{FF2B5EF4-FFF2-40B4-BE49-F238E27FC236}">
                <a16:creationId xmlns:a16="http://schemas.microsoft.com/office/drawing/2014/main" id="{7213DDFF-D123-4BA5-B9D9-D88F9CC09EC5}"/>
              </a:ext>
            </a:extLst>
          </p:cNvPr>
          <p:cNvSpPr txBox="1"/>
          <p:nvPr/>
        </p:nvSpPr>
        <p:spPr>
          <a:xfrm>
            <a:off x="634952" y="1300986"/>
            <a:ext cx="8754550" cy="4401205"/>
          </a:xfrm>
          <a:prstGeom prst="rect">
            <a:avLst/>
          </a:prstGeom>
          <a:noFill/>
        </p:spPr>
        <p:txBody>
          <a:bodyPr wrap="square" rtlCol="0">
            <a:spAutoFit/>
          </a:bodyPr>
          <a:lstStyle/>
          <a:p>
            <a:r>
              <a:rPr lang="zh-CN" altLang="zh-CN" sz="2800" b="0" i="0" dirty="0">
                <a:effectLst/>
                <a:latin typeface="+mn-ea"/>
                <a:ea typeface="+mn-ea"/>
              </a:rPr>
              <a:t>假设用图</a:t>
            </a:r>
            <a:r>
              <a:rPr lang="en-US" altLang="zh-CN" sz="2800" b="0" i="0" dirty="0">
                <a:effectLst/>
                <a:latin typeface="+mn-ea"/>
                <a:ea typeface="+mn-ea"/>
              </a:rPr>
              <a:t>G=(V,E)</a:t>
            </a:r>
            <a:r>
              <a:rPr lang="zh-CN" altLang="zh-CN" sz="2800" b="0" i="0" dirty="0">
                <a:effectLst/>
                <a:latin typeface="+mn-ea"/>
                <a:ea typeface="+mn-ea"/>
              </a:rPr>
              <a:t>表示</a:t>
            </a:r>
            <a:r>
              <a:rPr lang="en-US" altLang="zh-CN" sz="2800" b="0" i="0" dirty="0">
                <a:effectLst/>
                <a:latin typeface="+mn-ea"/>
                <a:ea typeface="+mn-ea"/>
              </a:rPr>
              <a:t>4</a:t>
            </a:r>
            <a:r>
              <a:rPr lang="zh-CN" altLang="zh-CN" sz="2800" b="0" i="0" dirty="0">
                <a:effectLst/>
                <a:latin typeface="+mn-ea"/>
                <a:ea typeface="+mn-ea"/>
              </a:rPr>
              <a:t>个村庄及村庄之间的距离，其中</a:t>
            </a:r>
            <a:r>
              <a:rPr lang="en-US" altLang="zh-CN" sz="2800" b="0" i="0" dirty="0">
                <a:effectLst/>
                <a:latin typeface="+mn-ea"/>
                <a:ea typeface="+mn-ea"/>
              </a:rPr>
              <a:t>V={</a:t>
            </a:r>
            <a:r>
              <a:rPr lang="en-US" altLang="zh-CN" sz="2800" b="0" i="0" dirty="0" err="1">
                <a:effectLst/>
                <a:latin typeface="+mn-ea"/>
                <a:ea typeface="+mn-ea"/>
              </a:rPr>
              <a:t>a,b,c,d</a:t>
            </a:r>
            <a:r>
              <a:rPr lang="en-US" altLang="zh-CN" sz="2800" b="0" i="0" dirty="0">
                <a:effectLst/>
                <a:latin typeface="+mn-ea"/>
                <a:ea typeface="+mn-ea"/>
              </a:rPr>
              <a:t>}</a:t>
            </a:r>
            <a:r>
              <a:rPr lang="zh-CN" altLang="zh-CN" sz="2800" b="0" i="0" dirty="0">
                <a:effectLst/>
                <a:latin typeface="+mn-ea"/>
                <a:ea typeface="+mn-ea"/>
              </a:rPr>
              <a:t>，</a:t>
            </a:r>
            <a:r>
              <a:rPr lang="en-US" altLang="zh-CN" sz="2800" b="0" i="0" dirty="0">
                <a:effectLst/>
                <a:latin typeface="+mn-ea"/>
                <a:ea typeface="+mn-ea"/>
              </a:rPr>
              <a:t>E={&lt;d,c,1&gt;,&lt;c,d,2&gt;,&lt;c,a,2&gt;,</a:t>
            </a:r>
          </a:p>
          <a:p>
            <a:r>
              <a:rPr lang="en-US" altLang="zh-CN" sz="2800" b="0" i="0" dirty="0">
                <a:effectLst/>
                <a:latin typeface="+mn-ea"/>
                <a:ea typeface="+mn-ea"/>
              </a:rPr>
              <a:t>&lt;a,b,3&gt;,&lt;b,a,3&gt;,&lt;b,c,1&gt;}</a:t>
            </a:r>
            <a:r>
              <a:rPr lang="zh-CN" altLang="zh-CN" sz="2800" b="0" i="0" dirty="0">
                <a:effectLst/>
                <a:latin typeface="+mn-ea"/>
                <a:ea typeface="+mn-ea"/>
              </a:rPr>
              <a:t>。</a:t>
            </a:r>
          </a:p>
          <a:p>
            <a:pPr marL="342900" lvl="0" indent="-342900">
              <a:buFont typeface="+mj-lt"/>
              <a:buAutoNum type="arabicParenBoth"/>
            </a:pPr>
            <a:r>
              <a:rPr lang="zh-CN" altLang="zh-CN" sz="2800" b="0" i="0" dirty="0">
                <a:effectLst/>
                <a:latin typeface="+mn-ea"/>
                <a:ea typeface="+mn-ea"/>
              </a:rPr>
              <a:t>画出该网。</a:t>
            </a:r>
          </a:p>
          <a:p>
            <a:pPr marL="342900" lvl="0" indent="-342900">
              <a:buFont typeface="+mj-lt"/>
              <a:buAutoNum type="arabicParenBoth"/>
            </a:pPr>
            <a:r>
              <a:rPr lang="zh-CN" altLang="zh-CN" sz="2800" b="0" i="0" dirty="0">
                <a:effectLst/>
                <a:latin typeface="+mn-ea"/>
                <a:ea typeface="+mn-ea"/>
              </a:rPr>
              <a:t>求从村庄</a:t>
            </a:r>
            <a:r>
              <a:rPr lang="en-US" altLang="zh-CN" sz="2800" b="0" i="0" dirty="0">
                <a:effectLst/>
                <a:latin typeface="+mn-ea"/>
                <a:ea typeface="+mn-ea"/>
              </a:rPr>
              <a:t>d</a:t>
            </a:r>
            <a:r>
              <a:rPr lang="zh-CN" altLang="zh-CN" sz="2800" b="0" i="0" dirty="0">
                <a:effectLst/>
                <a:latin typeface="+mn-ea"/>
                <a:ea typeface="+mn-ea"/>
              </a:rPr>
              <a:t>到各村庄的最短距离（需要计算过程）。</a:t>
            </a:r>
          </a:p>
          <a:p>
            <a:pPr marL="342900" lvl="0" indent="-342900">
              <a:buFont typeface="+mj-lt"/>
              <a:buAutoNum type="arabicParenBoth"/>
            </a:pPr>
            <a:r>
              <a:rPr lang="zh-CN" altLang="zh-CN" sz="2800" b="0" i="0" dirty="0">
                <a:effectLst/>
                <a:latin typeface="+mn-ea"/>
                <a:ea typeface="+mn-ea"/>
              </a:rPr>
              <a:t>计算各村庄间的最短距离（给出表格结果，不需</a:t>
            </a:r>
            <a:endParaRPr lang="en-US" altLang="zh-CN" sz="2800" b="0" i="0" dirty="0">
              <a:effectLst/>
              <a:latin typeface="+mn-ea"/>
              <a:ea typeface="+mn-ea"/>
            </a:endParaRPr>
          </a:p>
          <a:p>
            <a:pPr lvl="0"/>
            <a:r>
              <a:rPr lang="en-US" altLang="zh-CN" sz="2800" b="0" i="0" dirty="0">
                <a:latin typeface="+mn-ea"/>
                <a:ea typeface="+mn-ea"/>
              </a:rPr>
              <a:t>   </a:t>
            </a:r>
            <a:r>
              <a:rPr lang="zh-CN" altLang="zh-CN" sz="2800" b="0" i="0" dirty="0">
                <a:effectLst/>
                <a:latin typeface="+mn-ea"/>
                <a:ea typeface="+mn-ea"/>
              </a:rPr>
              <a:t>计算过程）</a:t>
            </a:r>
            <a:r>
              <a:rPr lang="zh-CN" altLang="en-US" sz="2800" b="0" i="0" dirty="0">
                <a:effectLst/>
                <a:latin typeface="+mn-ea"/>
                <a:ea typeface="+mn-ea"/>
              </a:rPr>
              <a:t>。</a:t>
            </a:r>
            <a:endParaRPr lang="en-US" altLang="zh-CN" sz="2800" b="0" i="0" dirty="0">
              <a:effectLst/>
              <a:latin typeface="+mn-ea"/>
              <a:ea typeface="+mn-ea"/>
            </a:endParaRPr>
          </a:p>
          <a:p>
            <a:pPr lvl="0"/>
            <a:r>
              <a:rPr lang="en-US" altLang="zh-CN" sz="2800" b="0" i="0" dirty="0">
                <a:effectLst/>
                <a:latin typeface="+mn-ea"/>
                <a:ea typeface="+mn-ea"/>
              </a:rPr>
              <a:t>(</a:t>
            </a:r>
            <a:r>
              <a:rPr lang="en-US" altLang="zh-CN" sz="2800" b="0" i="0">
                <a:effectLst/>
                <a:latin typeface="+mn-ea"/>
                <a:ea typeface="+mn-ea"/>
              </a:rPr>
              <a:t>4)</a:t>
            </a:r>
            <a:r>
              <a:rPr lang="zh-CN" altLang="zh-CN" sz="2800" b="0" i="0">
                <a:effectLst/>
                <a:latin typeface="+mn-ea"/>
                <a:ea typeface="+mn-ea"/>
              </a:rPr>
              <a:t>若要</a:t>
            </a:r>
            <a:r>
              <a:rPr lang="zh-CN" altLang="zh-CN" sz="2800" b="0" i="0" dirty="0">
                <a:effectLst/>
                <a:latin typeface="+mn-ea"/>
                <a:ea typeface="+mn-ea"/>
              </a:rPr>
              <a:t>建立一所医院，医院设在哪个村庄才能使各</a:t>
            </a:r>
            <a:endParaRPr lang="en-US" altLang="zh-CN" sz="2800" b="0" i="0" dirty="0">
              <a:effectLst/>
              <a:latin typeface="+mn-ea"/>
              <a:ea typeface="+mn-ea"/>
            </a:endParaRPr>
          </a:p>
          <a:p>
            <a:pPr lvl="0"/>
            <a:r>
              <a:rPr lang="en-US" altLang="zh-CN" sz="2800" b="0" i="0" dirty="0">
                <a:latin typeface="+mn-ea"/>
                <a:ea typeface="+mn-ea"/>
              </a:rPr>
              <a:t>   </a:t>
            </a:r>
            <a:r>
              <a:rPr lang="zh-CN" altLang="zh-CN" sz="2800" b="0" i="0" dirty="0">
                <a:effectLst/>
                <a:latin typeface="+mn-ea"/>
                <a:ea typeface="+mn-ea"/>
              </a:rPr>
              <a:t>村离医院的距离较近？</a:t>
            </a:r>
          </a:p>
          <a:p>
            <a:pPr>
              <a:buClr>
                <a:srgbClr val="FF0000"/>
              </a:buClr>
            </a:pPr>
            <a:endParaRPr lang="zh-CN" altLang="en-US" sz="2800" dirty="0"/>
          </a:p>
        </p:txBody>
      </p:sp>
    </p:spTree>
    <p:extLst>
      <p:ext uri="{BB962C8B-B14F-4D97-AF65-F5344CB8AC3E}">
        <p14:creationId xmlns:p14="http://schemas.microsoft.com/office/powerpoint/2010/main" val="10328549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grpSp>
        <p:nvGrpSpPr>
          <p:cNvPr id="2" name="组合 257"/>
          <p:cNvGrpSpPr>
            <a:grpSpLocks/>
          </p:cNvGrpSpPr>
          <p:nvPr/>
        </p:nvGrpSpPr>
        <p:grpSpPr bwMode="auto">
          <a:xfrm>
            <a:off x="5000625" y="1361876"/>
            <a:ext cx="3000375" cy="2643188"/>
            <a:chOff x="5143504" y="2094850"/>
            <a:chExt cx="3000396" cy="2642893"/>
          </a:xfrm>
        </p:grpSpPr>
        <p:grpSp>
          <p:nvGrpSpPr>
            <p:cNvPr id="3" name="Group 3"/>
            <p:cNvGrpSpPr>
              <a:grpSpLocks/>
            </p:cNvGrpSpPr>
            <p:nvPr/>
          </p:nvGrpSpPr>
          <p:grpSpPr bwMode="auto">
            <a:xfrm>
              <a:off x="5221321" y="2301248"/>
              <a:ext cx="2251075" cy="2436495"/>
              <a:chOff x="0" y="0"/>
              <a:chExt cx="3545" cy="3837"/>
            </a:xfrm>
          </p:grpSpPr>
          <p:sp>
            <p:nvSpPr>
              <p:cNvPr id="12302" name="未知"/>
              <p:cNvSpPr>
                <a:spLocks/>
              </p:cNvSpPr>
              <p:nvPr/>
            </p:nvSpPr>
            <p:spPr bwMode="auto">
              <a:xfrm>
                <a:off x="0" y="0"/>
                <a:ext cx="445" cy="473"/>
              </a:xfrm>
              <a:custGeom>
                <a:avLst/>
                <a:gdLst>
                  <a:gd name="T0" fmla="*/ 3468480 w 216"/>
                  <a:gd name="T1" fmla="*/ 511604828 h 227"/>
                  <a:gd name="T2" fmla="*/ 19279409 w 216"/>
                  <a:gd name="T3" fmla="*/ 397531516 h 227"/>
                  <a:gd name="T4" fmla="*/ 51371873 w 216"/>
                  <a:gd name="T5" fmla="*/ 297035367 h 227"/>
                  <a:gd name="T6" fmla="*/ 93100459 w 216"/>
                  <a:gd name="T7" fmla="*/ 208840277 h 227"/>
                  <a:gd name="T8" fmla="*/ 151879687 w 216"/>
                  <a:gd name="T9" fmla="*/ 128913718 h 227"/>
                  <a:gd name="T10" fmla="*/ 218040878 w 216"/>
                  <a:gd name="T11" fmla="*/ 68412836 h 227"/>
                  <a:gd name="T12" fmla="*/ 293737899 w 216"/>
                  <a:gd name="T13" fmla="*/ 30809741 h 227"/>
                  <a:gd name="T14" fmla="*/ 379467856 w 216"/>
                  <a:gd name="T15" fmla="*/ 9223598 h 227"/>
                  <a:gd name="T16" fmla="*/ 464985030 w 216"/>
                  <a:gd name="T17" fmla="*/ 9223598 h 227"/>
                  <a:gd name="T18" fmla="*/ 546365163 w 216"/>
                  <a:gd name="T19" fmla="*/ 30809741 h 227"/>
                  <a:gd name="T20" fmla="*/ 622739560 w 216"/>
                  <a:gd name="T21" fmla="*/ 68412836 h 227"/>
                  <a:gd name="T22" fmla="*/ 692368182 w 216"/>
                  <a:gd name="T23" fmla="*/ 128913718 h 227"/>
                  <a:gd name="T24" fmla="*/ 745936538 w 216"/>
                  <a:gd name="T25" fmla="*/ 208840277 h 227"/>
                  <a:gd name="T26" fmla="*/ 789344504 w 216"/>
                  <a:gd name="T27" fmla="*/ 297035367 h 227"/>
                  <a:gd name="T28" fmla="*/ 828864612 w 216"/>
                  <a:gd name="T29" fmla="*/ 397531516 h 227"/>
                  <a:gd name="T30" fmla="*/ 844450245 w 216"/>
                  <a:gd name="T31" fmla="*/ 511604828 h 227"/>
                  <a:gd name="T32" fmla="*/ 844450245 w 216"/>
                  <a:gd name="T33" fmla="*/ 567048165 h 227"/>
                  <a:gd name="T34" fmla="*/ 832344154 w 216"/>
                  <a:gd name="T35" fmla="*/ 678945984 h 227"/>
                  <a:gd name="T36" fmla="*/ 814086300 w 216"/>
                  <a:gd name="T37" fmla="*/ 783597938 h 227"/>
                  <a:gd name="T38" fmla="*/ 769858614 w 216"/>
                  <a:gd name="T39" fmla="*/ 878340009 h 227"/>
                  <a:gd name="T40" fmla="*/ 722693214 w 216"/>
                  <a:gd name="T41" fmla="*/ 966862157 h 227"/>
                  <a:gd name="T42" fmla="*/ 660207783 w 216"/>
                  <a:gd name="T43" fmla="*/ 1030282353 h 227"/>
                  <a:gd name="T44" fmla="*/ 586522487 w 216"/>
                  <a:gd name="T45" fmla="*/ 1085713236 h 227"/>
                  <a:gd name="T46" fmla="*/ 504656372 w 216"/>
                  <a:gd name="T47" fmla="*/ 1111603457 h 227"/>
                  <a:gd name="T48" fmla="*/ 422873988 w 216"/>
                  <a:gd name="T49" fmla="*/ 1126754277 h 227"/>
                  <a:gd name="T50" fmla="*/ 336070776 w 216"/>
                  <a:gd name="T51" fmla="*/ 1111603457 h 227"/>
                  <a:gd name="T52" fmla="*/ 258010951 w 216"/>
                  <a:gd name="T53" fmla="*/ 1085713236 h 227"/>
                  <a:gd name="T54" fmla="*/ 184191063 w 216"/>
                  <a:gd name="T55" fmla="*/ 1030282353 h 227"/>
                  <a:gd name="T56" fmla="*/ 125236776 w 216"/>
                  <a:gd name="T57" fmla="*/ 966862157 h 227"/>
                  <a:gd name="T58" fmla="*/ 73721376 w 216"/>
                  <a:gd name="T59" fmla="*/ 878340009 h 227"/>
                  <a:gd name="T60" fmla="*/ 30328991 w 216"/>
                  <a:gd name="T61" fmla="*/ 783597938 h 227"/>
                  <a:gd name="T62" fmla="*/ 7145711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03" name="未知"/>
              <p:cNvSpPr>
                <a:spLocks/>
              </p:cNvSpPr>
              <p:nvPr/>
            </p:nvSpPr>
            <p:spPr bwMode="auto">
              <a:xfrm>
                <a:off x="0" y="0"/>
                <a:ext cx="445" cy="473"/>
              </a:xfrm>
              <a:custGeom>
                <a:avLst/>
                <a:gdLst>
                  <a:gd name="T0" fmla="*/ 3468480 w 216"/>
                  <a:gd name="T1" fmla="*/ 511604828 h 227"/>
                  <a:gd name="T2" fmla="*/ 19279409 w 216"/>
                  <a:gd name="T3" fmla="*/ 397531516 h 227"/>
                  <a:gd name="T4" fmla="*/ 51371873 w 216"/>
                  <a:gd name="T5" fmla="*/ 297035367 h 227"/>
                  <a:gd name="T6" fmla="*/ 93100459 w 216"/>
                  <a:gd name="T7" fmla="*/ 208840277 h 227"/>
                  <a:gd name="T8" fmla="*/ 151879687 w 216"/>
                  <a:gd name="T9" fmla="*/ 128913718 h 227"/>
                  <a:gd name="T10" fmla="*/ 218040878 w 216"/>
                  <a:gd name="T11" fmla="*/ 68412836 h 227"/>
                  <a:gd name="T12" fmla="*/ 293737899 w 216"/>
                  <a:gd name="T13" fmla="*/ 30809741 h 227"/>
                  <a:gd name="T14" fmla="*/ 379467856 w 216"/>
                  <a:gd name="T15" fmla="*/ 9223598 h 227"/>
                  <a:gd name="T16" fmla="*/ 464985030 w 216"/>
                  <a:gd name="T17" fmla="*/ 9223598 h 227"/>
                  <a:gd name="T18" fmla="*/ 546365163 w 216"/>
                  <a:gd name="T19" fmla="*/ 30809741 h 227"/>
                  <a:gd name="T20" fmla="*/ 622739560 w 216"/>
                  <a:gd name="T21" fmla="*/ 68412836 h 227"/>
                  <a:gd name="T22" fmla="*/ 692368182 w 216"/>
                  <a:gd name="T23" fmla="*/ 128913718 h 227"/>
                  <a:gd name="T24" fmla="*/ 745936538 w 216"/>
                  <a:gd name="T25" fmla="*/ 208840277 h 227"/>
                  <a:gd name="T26" fmla="*/ 789344504 w 216"/>
                  <a:gd name="T27" fmla="*/ 297035367 h 227"/>
                  <a:gd name="T28" fmla="*/ 828864612 w 216"/>
                  <a:gd name="T29" fmla="*/ 397531516 h 227"/>
                  <a:gd name="T30" fmla="*/ 844450245 w 216"/>
                  <a:gd name="T31" fmla="*/ 511604828 h 227"/>
                  <a:gd name="T32" fmla="*/ 844450245 w 216"/>
                  <a:gd name="T33" fmla="*/ 567048165 h 227"/>
                  <a:gd name="T34" fmla="*/ 832344154 w 216"/>
                  <a:gd name="T35" fmla="*/ 678945984 h 227"/>
                  <a:gd name="T36" fmla="*/ 814086300 w 216"/>
                  <a:gd name="T37" fmla="*/ 783597938 h 227"/>
                  <a:gd name="T38" fmla="*/ 769858614 w 216"/>
                  <a:gd name="T39" fmla="*/ 878340009 h 227"/>
                  <a:gd name="T40" fmla="*/ 722693214 w 216"/>
                  <a:gd name="T41" fmla="*/ 966862157 h 227"/>
                  <a:gd name="T42" fmla="*/ 660207783 w 216"/>
                  <a:gd name="T43" fmla="*/ 1030282353 h 227"/>
                  <a:gd name="T44" fmla="*/ 586522487 w 216"/>
                  <a:gd name="T45" fmla="*/ 1085713236 h 227"/>
                  <a:gd name="T46" fmla="*/ 504656372 w 216"/>
                  <a:gd name="T47" fmla="*/ 1111603457 h 227"/>
                  <a:gd name="T48" fmla="*/ 422873988 w 216"/>
                  <a:gd name="T49" fmla="*/ 1126754277 h 227"/>
                  <a:gd name="T50" fmla="*/ 336070776 w 216"/>
                  <a:gd name="T51" fmla="*/ 1111603457 h 227"/>
                  <a:gd name="T52" fmla="*/ 258010951 w 216"/>
                  <a:gd name="T53" fmla="*/ 1085713236 h 227"/>
                  <a:gd name="T54" fmla="*/ 184191063 w 216"/>
                  <a:gd name="T55" fmla="*/ 1030282353 h 227"/>
                  <a:gd name="T56" fmla="*/ 125236776 w 216"/>
                  <a:gd name="T57" fmla="*/ 966862157 h 227"/>
                  <a:gd name="T58" fmla="*/ 73721376 w 216"/>
                  <a:gd name="T59" fmla="*/ 878340009 h 227"/>
                  <a:gd name="T60" fmla="*/ 30328991 w 216"/>
                  <a:gd name="T61" fmla="*/ 783597938 h 227"/>
                  <a:gd name="T62" fmla="*/ 7145711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04" name="Rectangle 6"/>
              <p:cNvSpPr>
                <a:spLocks noChangeArrowheads="1"/>
              </p:cNvSpPr>
              <p:nvPr/>
            </p:nvSpPr>
            <p:spPr bwMode="auto">
              <a:xfrm>
                <a:off x="160" y="95"/>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12305" name="未知"/>
              <p:cNvSpPr>
                <a:spLocks/>
              </p:cNvSpPr>
              <p:nvPr/>
            </p:nvSpPr>
            <p:spPr bwMode="auto">
              <a:xfrm>
                <a:off x="0" y="2250"/>
                <a:ext cx="445" cy="470"/>
              </a:xfrm>
              <a:custGeom>
                <a:avLst/>
                <a:gdLst>
                  <a:gd name="T0" fmla="*/ 3468480 w 216"/>
                  <a:gd name="T1" fmla="*/ 446341159 h 227"/>
                  <a:gd name="T2" fmla="*/ 19279409 w 216"/>
                  <a:gd name="T3" fmla="*/ 348105442 h 227"/>
                  <a:gd name="T4" fmla="*/ 51371873 w 216"/>
                  <a:gd name="T5" fmla="*/ 260095379 h 227"/>
                  <a:gd name="T6" fmla="*/ 93100459 w 216"/>
                  <a:gd name="T7" fmla="*/ 182291127 h 227"/>
                  <a:gd name="T8" fmla="*/ 151879687 w 216"/>
                  <a:gd name="T9" fmla="*/ 113371133 h 227"/>
                  <a:gd name="T10" fmla="*/ 218040878 w 216"/>
                  <a:gd name="T11" fmla="*/ 60672045 h 227"/>
                  <a:gd name="T12" fmla="*/ 293737899 w 216"/>
                  <a:gd name="T13" fmla="*/ 25570180 h 227"/>
                  <a:gd name="T14" fmla="*/ 379467856 w 216"/>
                  <a:gd name="T15" fmla="*/ 8222180 h 227"/>
                  <a:gd name="T16" fmla="*/ 464985030 w 216"/>
                  <a:gd name="T17" fmla="*/ 8222180 h 227"/>
                  <a:gd name="T18" fmla="*/ 546365163 w 216"/>
                  <a:gd name="T19" fmla="*/ 25570180 h 227"/>
                  <a:gd name="T20" fmla="*/ 622739560 w 216"/>
                  <a:gd name="T21" fmla="*/ 60672045 h 227"/>
                  <a:gd name="T22" fmla="*/ 692368182 w 216"/>
                  <a:gd name="T23" fmla="*/ 113371133 h 227"/>
                  <a:gd name="T24" fmla="*/ 745936538 w 216"/>
                  <a:gd name="T25" fmla="*/ 182291127 h 227"/>
                  <a:gd name="T26" fmla="*/ 789344504 w 216"/>
                  <a:gd name="T27" fmla="*/ 260095379 h 227"/>
                  <a:gd name="T28" fmla="*/ 828864612 w 216"/>
                  <a:gd name="T29" fmla="*/ 348105442 h 227"/>
                  <a:gd name="T30" fmla="*/ 844450245 w 216"/>
                  <a:gd name="T31" fmla="*/ 446341159 h 227"/>
                  <a:gd name="T32" fmla="*/ 844450245 w 216"/>
                  <a:gd name="T33" fmla="*/ 494825899 h 227"/>
                  <a:gd name="T34" fmla="*/ 832344154 w 216"/>
                  <a:gd name="T35" fmla="*/ 595219365 h 227"/>
                  <a:gd name="T36" fmla="*/ 814086300 w 216"/>
                  <a:gd name="T37" fmla="*/ 685652195 h 227"/>
                  <a:gd name="T38" fmla="*/ 769858614 w 216"/>
                  <a:gd name="T39" fmla="*/ 767322354 h 227"/>
                  <a:gd name="T40" fmla="*/ 722693214 w 216"/>
                  <a:gd name="T41" fmla="*/ 846470598 h 227"/>
                  <a:gd name="T42" fmla="*/ 660207783 w 216"/>
                  <a:gd name="T43" fmla="*/ 903181730 h 227"/>
                  <a:gd name="T44" fmla="*/ 586522487 w 216"/>
                  <a:gd name="T45" fmla="*/ 949607487 h 227"/>
                  <a:gd name="T46" fmla="*/ 504656372 w 216"/>
                  <a:gd name="T47" fmla="*/ 977084839 h 227"/>
                  <a:gd name="T48" fmla="*/ 422873988 w 216"/>
                  <a:gd name="T49" fmla="*/ 985307325 h 227"/>
                  <a:gd name="T50" fmla="*/ 336070776 w 216"/>
                  <a:gd name="T51" fmla="*/ 977084839 h 227"/>
                  <a:gd name="T52" fmla="*/ 258010951 w 216"/>
                  <a:gd name="T53" fmla="*/ 949607487 h 227"/>
                  <a:gd name="T54" fmla="*/ 184191063 w 216"/>
                  <a:gd name="T55" fmla="*/ 903181730 h 227"/>
                  <a:gd name="T56" fmla="*/ 125236776 w 216"/>
                  <a:gd name="T57" fmla="*/ 846470598 h 227"/>
                  <a:gd name="T58" fmla="*/ 73721376 w 216"/>
                  <a:gd name="T59" fmla="*/ 767322354 h 227"/>
                  <a:gd name="T60" fmla="*/ 30328991 w 216"/>
                  <a:gd name="T61" fmla="*/ 685652195 h 227"/>
                  <a:gd name="T62" fmla="*/ 7145711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06" name="未知"/>
              <p:cNvSpPr>
                <a:spLocks/>
              </p:cNvSpPr>
              <p:nvPr/>
            </p:nvSpPr>
            <p:spPr bwMode="auto">
              <a:xfrm>
                <a:off x="0" y="2250"/>
                <a:ext cx="445" cy="470"/>
              </a:xfrm>
              <a:custGeom>
                <a:avLst/>
                <a:gdLst>
                  <a:gd name="T0" fmla="*/ 3468480 w 216"/>
                  <a:gd name="T1" fmla="*/ 446341159 h 227"/>
                  <a:gd name="T2" fmla="*/ 19279409 w 216"/>
                  <a:gd name="T3" fmla="*/ 348105442 h 227"/>
                  <a:gd name="T4" fmla="*/ 51371873 w 216"/>
                  <a:gd name="T5" fmla="*/ 260095379 h 227"/>
                  <a:gd name="T6" fmla="*/ 93100459 w 216"/>
                  <a:gd name="T7" fmla="*/ 182291127 h 227"/>
                  <a:gd name="T8" fmla="*/ 151879687 w 216"/>
                  <a:gd name="T9" fmla="*/ 113371133 h 227"/>
                  <a:gd name="T10" fmla="*/ 218040878 w 216"/>
                  <a:gd name="T11" fmla="*/ 60672045 h 227"/>
                  <a:gd name="T12" fmla="*/ 293737899 w 216"/>
                  <a:gd name="T13" fmla="*/ 25570180 h 227"/>
                  <a:gd name="T14" fmla="*/ 379467856 w 216"/>
                  <a:gd name="T15" fmla="*/ 8222180 h 227"/>
                  <a:gd name="T16" fmla="*/ 464985030 w 216"/>
                  <a:gd name="T17" fmla="*/ 8222180 h 227"/>
                  <a:gd name="T18" fmla="*/ 546365163 w 216"/>
                  <a:gd name="T19" fmla="*/ 25570180 h 227"/>
                  <a:gd name="T20" fmla="*/ 622739560 w 216"/>
                  <a:gd name="T21" fmla="*/ 60672045 h 227"/>
                  <a:gd name="T22" fmla="*/ 692368182 w 216"/>
                  <a:gd name="T23" fmla="*/ 113371133 h 227"/>
                  <a:gd name="T24" fmla="*/ 745936538 w 216"/>
                  <a:gd name="T25" fmla="*/ 182291127 h 227"/>
                  <a:gd name="T26" fmla="*/ 789344504 w 216"/>
                  <a:gd name="T27" fmla="*/ 260095379 h 227"/>
                  <a:gd name="T28" fmla="*/ 828864612 w 216"/>
                  <a:gd name="T29" fmla="*/ 348105442 h 227"/>
                  <a:gd name="T30" fmla="*/ 844450245 w 216"/>
                  <a:gd name="T31" fmla="*/ 446341159 h 227"/>
                  <a:gd name="T32" fmla="*/ 844450245 w 216"/>
                  <a:gd name="T33" fmla="*/ 494825899 h 227"/>
                  <a:gd name="T34" fmla="*/ 832344154 w 216"/>
                  <a:gd name="T35" fmla="*/ 595219365 h 227"/>
                  <a:gd name="T36" fmla="*/ 814086300 w 216"/>
                  <a:gd name="T37" fmla="*/ 685652195 h 227"/>
                  <a:gd name="T38" fmla="*/ 769858614 w 216"/>
                  <a:gd name="T39" fmla="*/ 767322354 h 227"/>
                  <a:gd name="T40" fmla="*/ 722693214 w 216"/>
                  <a:gd name="T41" fmla="*/ 846470598 h 227"/>
                  <a:gd name="T42" fmla="*/ 660207783 w 216"/>
                  <a:gd name="T43" fmla="*/ 903181730 h 227"/>
                  <a:gd name="T44" fmla="*/ 586522487 w 216"/>
                  <a:gd name="T45" fmla="*/ 949607487 h 227"/>
                  <a:gd name="T46" fmla="*/ 504656372 w 216"/>
                  <a:gd name="T47" fmla="*/ 977084839 h 227"/>
                  <a:gd name="T48" fmla="*/ 422873988 w 216"/>
                  <a:gd name="T49" fmla="*/ 985307325 h 227"/>
                  <a:gd name="T50" fmla="*/ 336070776 w 216"/>
                  <a:gd name="T51" fmla="*/ 977084839 h 227"/>
                  <a:gd name="T52" fmla="*/ 258010951 w 216"/>
                  <a:gd name="T53" fmla="*/ 949607487 h 227"/>
                  <a:gd name="T54" fmla="*/ 184191063 w 216"/>
                  <a:gd name="T55" fmla="*/ 903181730 h 227"/>
                  <a:gd name="T56" fmla="*/ 125236776 w 216"/>
                  <a:gd name="T57" fmla="*/ 846470598 h 227"/>
                  <a:gd name="T58" fmla="*/ 73721376 w 216"/>
                  <a:gd name="T59" fmla="*/ 767322354 h 227"/>
                  <a:gd name="T60" fmla="*/ 30328991 w 216"/>
                  <a:gd name="T61" fmla="*/ 685652195 h 227"/>
                  <a:gd name="T62" fmla="*/ 7145711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07" name="Rectangle 9"/>
              <p:cNvSpPr>
                <a:spLocks noChangeArrowheads="1"/>
              </p:cNvSpPr>
              <p:nvPr/>
            </p:nvSpPr>
            <p:spPr bwMode="auto">
              <a:xfrm>
                <a:off x="160" y="2345"/>
                <a:ext cx="100" cy="243"/>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F</a:t>
                </a:r>
                <a:endParaRPr lang="en-US" altLang="zh-CN" sz="1000" b="1">
                  <a:solidFill>
                    <a:srgbClr val="0000FF"/>
                  </a:solidFill>
                  <a:latin typeface="Times New Roman" pitchFamily="18" charset="0"/>
                  <a:ea typeface="楷体_GB2312" pitchFamily="1" charset="-122"/>
                </a:endParaRPr>
              </a:p>
            </p:txBody>
          </p:sp>
          <p:sp>
            <p:nvSpPr>
              <p:cNvPr id="12308" name="未知"/>
              <p:cNvSpPr>
                <a:spLocks/>
              </p:cNvSpPr>
              <p:nvPr/>
            </p:nvSpPr>
            <p:spPr bwMode="auto">
              <a:xfrm>
                <a:off x="888"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0341245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37297754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6409892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309" name="未知"/>
              <p:cNvSpPr>
                <a:spLocks/>
              </p:cNvSpPr>
              <p:nvPr/>
            </p:nvSpPr>
            <p:spPr bwMode="auto">
              <a:xfrm>
                <a:off x="888"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0341245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37297754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6409892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12310" name="Rectangle 12"/>
              <p:cNvSpPr>
                <a:spLocks noChangeArrowheads="1"/>
              </p:cNvSpPr>
              <p:nvPr/>
            </p:nvSpPr>
            <p:spPr bwMode="auto">
              <a:xfrm>
                <a:off x="1048" y="1210"/>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D</a:t>
                </a:r>
                <a:endParaRPr lang="en-US" altLang="zh-CN" sz="1000" b="1">
                  <a:solidFill>
                    <a:srgbClr val="0000FF"/>
                  </a:solidFill>
                  <a:latin typeface="Times New Roman" pitchFamily="18" charset="0"/>
                  <a:ea typeface="楷体_GB2312" pitchFamily="1" charset="-122"/>
                </a:endParaRPr>
              </a:p>
            </p:txBody>
          </p:sp>
          <p:sp>
            <p:nvSpPr>
              <p:cNvPr id="12311" name="未知"/>
              <p:cNvSpPr>
                <a:spLocks/>
              </p:cNvSpPr>
              <p:nvPr/>
            </p:nvSpPr>
            <p:spPr bwMode="auto">
              <a:xfrm>
                <a:off x="2218" y="0"/>
                <a:ext cx="442" cy="473"/>
              </a:xfrm>
              <a:custGeom>
                <a:avLst/>
                <a:gdLst>
                  <a:gd name="T0" fmla="*/ 3132436 w 216"/>
                  <a:gd name="T1" fmla="*/ 511604828 h 227"/>
                  <a:gd name="T2" fmla="*/ 16248397 w 216"/>
                  <a:gd name="T3" fmla="*/ 397531516 h 227"/>
                  <a:gd name="T4" fmla="*/ 44718601 w 216"/>
                  <a:gd name="T5" fmla="*/ 297035367 h 227"/>
                  <a:gd name="T6" fmla="*/ 81008170 w 216"/>
                  <a:gd name="T7" fmla="*/ 208840277 h 227"/>
                  <a:gd name="T8" fmla="*/ 133056879 w 216"/>
                  <a:gd name="T9" fmla="*/ 128913718 h 227"/>
                  <a:gd name="T10" fmla="*/ 193570726 w 216"/>
                  <a:gd name="T11" fmla="*/ 68412836 h 227"/>
                  <a:gd name="T12" fmla="*/ 253391593 w 216"/>
                  <a:gd name="T13" fmla="*/ 30809741 h 227"/>
                  <a:gd name="T14" fmla="*/ 328077895 w 216"/>
                  <a:gd name="T15" fmla="*/ 9223598 h 227"/>
                  <a:gd name="T16" fmla="*/ 404053641 w 216"/>
                  <a:gd name="T17" fmla="*/ 9223598 h 227"/>
                  <a:gd name="T18" fmla="*/ 473614015 w 216"/>
                  <a:gd name="T19" fmla="*/ 30809741 h 227"/>
                  <a:gd name="T20" fmla="*/ 538647947 w 216"/>
                  <a:gd name="T21" fmla="*/ 68412836 h 227"/>
                  <a:gd name="T22" fmla="*/ 599974025 w 216"/>
                  <a:gd name="T23" fmla="*/ 128913718 h 227"/>
                  <a:gd name="T24" fmla="*/ 651021663 w 216"/>
                  <a:gd name="T25" fmla="*/ 208840277 h 227"/>
                  <a:gd name="T26" fmla="*/ 684280176 w 216"/>
                  <a:gd name="T27" fmla="*/ 297035367 h 227"/>
                  <a:gd name="T28" fmla="*/ 719059846 w 216"/>
                  <a:gd name="T29" fmla="*/ 397531516 h 227"/>
                  <a:gd name="T30" fmla="*/ 732218540 w 216"/>
                  <a:gd name="T31" fmla="*/ 511604828 h 227"/>
                  <a:gd name="T32" fmla="*/ 732218540 w 216"/>
                  <a:gd name="T33" fmla="*/ 567048165 h 227"/>
                  <a:gd name="T34" fmla="*/ 722192024 w 216"/>
                  <a:gd name="T35" fmla="*/ 678945984 h 227"/>
                  <a:gd name="T36" fmla="*/ 706123720 w 216"/>
                  <a:gd name="T37" fmla="*/ 783597938 h 227"/>
                  <a:gd name="T38" fmla="*/ 668021454 w 216"/>
                  <a:gd name="T39" fmla="*/ 878340009 h 227"/>
                  <a:gd name="T40" fmla="*/ 628521798 w 216"/>
                  <a:gd name="T41" fmla="*/ 966862157 h 227"/>
                  <a:gd name="T42" fmla="*/ 573427077 w 216"/>
                  <a:gd name="T43" fmla="*/ 1030282353 h 227"/>
                  <a:gd name="T44" fmla="*/ 508488705 w 216"/>
                  <a:gd name="T45" fmla="*/ 1085713236 h 227"/>
                  <a:gd name="T46" fmla="*/ 437297754 w 216"/>
                  <a:gd name="T47" fmla="*/ 1111603457 h 227"/>
                  <a:gd name="T48" fmla="*/ 366134183 w 216"/>
                  <a:gd name="T49" fmla="*/ 1126754277 h 227"/>
                  <a:gd name="T50" fmla="*/ 291664425 w 216"/>
                  <a:gd name="T51" fmla="*/ 1111603457 h 227"/>
                  <a:gd name="T52" fmla="*/ 223644091 w 216"/>
                  <a:gd name="T53" fmla="*/ 1085713236 h 227"/>
                  <a:gd name="T54" fmla="*/ 158792020 w 216"/>
                  <a:gd name="T55" fmla="*/ 1030282353 h 227"/>
                  <a:gd name="T56" fmla="*/ 107753531 w 216"/>
                  <a:gd name="T57" fmla="*/ 966862157 h 227"/>
                  <a:gd name="T58" fmla="*/ 65023271 w 216"/>
                  <a:gd name="T59" fmla="*/ 878340009 h 227"/>
                  <a:gd name="T60" fmla="*/ 26840323 w 216"/>
                  <a:gd name="T61" fmla="*/ 783597938 h 227"/>
                  <a:gd name="T62" fmla="*/ 9836524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12" name="未知"/>
              <p:cNvSpPr>
                <a:spLocks/>
              </p:cNvSpPr>
              <p:nvPr/>
            </p:nvSpPr>
            <p:spPr bwMode="auto">
              <a:xfrm>
                <a:off x="2218" y="0"/>
                <a:ext cx="442" cy="473"/>
              </a:xfrm>
              <a:custGeom>
                <a:avLst/>
                <a:gdLst>
                  <a:gd name="T0" fmla="*/ 3132436 w 216"/>
                  <a:gd name="T1" fmla="*/ 511604828 h 227"/>
                  <a:gd name="T2" fmla="*/ 16248397 w 216"/>
                  <a:gd name="T3" fmla="*/ 397531516 h 227"/>
                  <a:gd name="T4" fmla="*/ 44718601 w 216"/>
                  <a:gd name="T5" fmla="*/ 297035367 h 227"/>
                  <a:gd name="T6" fmla="*/ 81008170 w 216"/>
                  <a:gd name="T7" fmla="*/ 208840277 h 227"/>
                  <a:gd name="T8" fmla="*/ 133056879 w 216"/>
                  <a:gd name="T9" fmla="*/ 128913718 h 227"/>
                  <a:gd name="T10" fmla="*/ 193570726 w 216"/>
                  <a:gd name="T11" fmla="*/ 68412836 h 227"/>
                  <a:gd name="T12" fmla="*/ 253391593 w 216"/>
                  <a:gd name="T13" fmla="*/ 30809741 h 227"/>
                  <a:gd name="T14" fmla="*/ 328077895 w 216"/>
                  <a:gd name="T15" fmla="*/ 9223598 h 227"/>
                  <a:gd name="T16" fmla="*/ 404053641 w 216"/>
                  <a:gd name="T17" fmla="*/ 9223598 h 227"/>
                  <a:gd name="T18" fmla="*/ 473614015 w 216"/>
                  <a:gd name="T19" fmla="*/ 30809741 h 227"/>
                  <a:gd name="T20" fmla="*/ 538647947 w 216"/>
                  <a:gd name="T21" fmla="*/ 68412836 h 227"/>
                  <a:gd name="T22" fmla="*/ 599974025 w 216"/>
                  <a:gd name="T23" fmla="*/ 128913718 h 227"/>
                  <a:gd name="T24" fmla="*/ 651021663 w 216"/>
                  <a:gd name="T25" fmla="*/ 208840277 h 227"/>
                  <a:gd name="T26" fmla="*/ 684280176 w 216"/>
                  <a:gd name="T27" fmla="*/ 297035367 h 227"/>
                  <a:gd name="T28" fmla="*/ 719059846 w 216"/>
                  <a:gd name="T29" fmla="*/ 397531516 h 227"/>
                  <a:gd name="T30" fmla="*/ 732218540 w 216"/>
                  <a:gd name="T31" fmla="*/ 511604828 h 227"/>
                  <a:gd name="T32" fmla="*/ 732218540 w 216"/>
                  <a:gd name="T33" fmla="*/ 567048165 h 227"/>
                  <a:gd name="T34" fmla="*/ 722192024 w 216"/>
                  <a:gd name="T35" fmla="*/ 678945984 h 227"/>
                  <a:gd name="T36" fmla="*/ 706123720 w 216"/>
                  <a:gd name="T37" fmla="*/ 783597938 h 227"/>
                  <a:gd name="T38" fmla="*/ 668021454 w 216"/>
                  <a:gd name="T39" fmla="*/ 878340009 h 227"/>
                  <a:gd name="T40" fmla="*/ 628521798 w 216"/>
                  <a:gd name="T41" fmla="*/ 966862157 h 227"/>
                  <a:gd name="T42" fmla="*/ 573427077 w 216"/>
                  <a:gd name="T43" fmla="*/ 1030282353 h 227"/>
                  <a:gd name="T44" fmla="*/ 508488705 w 216"/>
                  <a:gd name="T45" fmla="*/ 1085713236 h 227"/>
                  <a:gd name="T46" fmla="*/ 437297754 w 216"/>
                  <a:gd name="T47" fmla="*/ 1111603457 h 227"/>
                  <a:gd name="T48" fmla="*/ 366134183 w 216"/>
                  <a:gd name="T49" fmla="*/ 1126754277 h 227"/>
                  <a:gd name="T50" fmla="*/ 291664425 w 216"/>
                  <a:gd name="T51" fmla="*/ 1111603457 h 227"/>
                  <a:gd name="T52" fmla="*/ 223644091 w 216"/>
                  <a:gd name="T53" fmla="*/ 1085713236 h 227"/>
                  <a:gd name="T54" fmla="*/ 158792020 w 216"/>
                  <a:gd name="T55" fmla="*/ 1030282353 h 227"/>
                  <a:gd name="T56" fmla="*/ 107753531 w 216"/>
                  <a:gd name="T57" fmla="*/ 966862157 h 227"/>
                  <a:gd name="T58" fmla="*/ 65023271 w 216"/>
                  <a:gd name="T59" fmla="*/ 878340009 h 227"/>
                  <a:gd name="T60" fmla="*/ 26840323 w 216"/>
                  <a:gd name="T61" fmla="*/ 783597938 h 227"/>
                  <a:gd name="T62" fmla="*/ 9836524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13" name="Rectangle 15"/>
              <p:cNvSpPr>
                <a:spLocks noChangeArrowheads="1"/>
              </p:cNvSpPr>
              <p:nvPr/>
            </p:nvSpPr>
            <p:spPr bwMode="auto">
              <a:xfrm>
                <a:off x="2378" y="95"/>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12314" name="未知"/>
              <p:cNvSpPr>
                <a:spLocks/>
              </p:cNvSpPr>
              <p:nvPr/>
            </p:nvSpPr>
            <p:spPr bwMode="auto">
              <a:xfrm>
                <a:off x="2218" y="2250"/>
                <a:ext cx="442" cy="470"/>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3570726 w 216"/>
                  <a:gd name="T11" fmla="*/ 60672045 h 227"/>
                  <a:gd name="T12" fmla="*/ 253391593 w 216"/>
                  <a:gd name="T13" fmla="*/ 25570180 h 227"/>
                  <a:gd name="T14" fmla="*/ 328077895 w 216"/>
                  <a:gd name="T15" fmla="*/ 8222180 h 227"/>
                  <a:gd name="T16" fmla="*/ 404053641 w 216"/>
                  <a:gd name="T17" fmla="*/ 8222180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2192024 w 216"/>
                  <a:gd name="T35" fmla="*/ 595219365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7084839 h 227"/>
                  <a:gd name="T48" fmla="*/ 366134183 w 216"/>
                  <a:gd name="T49" fmla="*/ 985307325 h 227"/>
                  <a:gd name="T50" fmla="*/ 291664425 w 216"/>
                  <a:gd name="T51" fmla="*/ 977084839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9836524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15" name="未知"/>
              <p:cNvSpPr>
                <a:spLocks/>
              </p:cNvSpPr>
              <p:nvPr/>
            </p:nvSpPr>
            <p:spPr bwMode="auto">
              <a:xfrm>
                <a:off x="2218" y="2250"/>
                <a:ext cx="442" cy="470"/>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3570726 w 216"/>
                  <a:gd name="T11" fmla="*/ 60672045 h 227"/>
                  <a:gd name="T12" fmla="*/ 253391593 w 216"/>
                  <a:gd name="T13" fmla="*/ 25570180 h 227"/>
                  <a:gd name="T14" fmla="*/ 328077895 w 216"/>
                  <a:gd name="T15" fmla="*/ 8222180 h 227"/>
                  <a:gd name="T16" fmla="*/ 404053641 w 216"/>
                  <a:gd name="T17" fmla="*/ 8222180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2192024 w 216"/>
                  <a:gd name="T35" fmla="*/ 595219365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7084839 h 227"/>
                  <a:gd name="T48" fmla="*/ 366134183 w 216"/>
                  <a:gd name="T49" fmla="*/ 985307325 h 227"/>
                  <a:gd name="T50" fmla="*/ 291664425 w 216"/>
                  <a:gd name="T51" fmla="*/ 977084839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9836524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16" name="Rectangle 18"/>
              <p:cNvSpPr>
                <a:spLocks noChangeArrowheads="1"/>
              </p:cNvSpPr>
              <p:nvPr/>
            </p:nvSpPr>
            <p:spPr bwMode="auto">
              <a:xfrm>
                <a:off x="2378" y="2345"/>
                <a:ext cx="102" cy="335"/>
              </a:xfrm>
              <a:prstGeom prst="rect">
                <a:avLst/>
              </a:prstGeom>
              <a:noFill/>
              <a:ln w="9525">
                <a:noFill/>
                <a:miter lim="800000"/>
                <a:headEnd/>
                <a:tailEnd/>
              </a:ln>
            </p:spPr>
            <p:txBody>
              <a:bodyPr lIns="0" tIns="0" rIns="0" bIns="0">
                <a:spAutoFit/>
              </a:bodyPr>
              <a:lstStyle/>
              <a:p>
                <a:pPr eaLnBrk="1" hangingPunct="1">
                  <a:buFont typeface="Arial" pitchFamily="34" charset="0"/>
                  <a:buNone/>
                </a:pPr>
                <a:r>
                  <a:rPr lang="en-US" altLang="zh-CN" sz="1400" b="1">
                    <a:solidFill>
                      <a:srgbClr val="0000FF"/>
                    </a:solidFill>
                    <a:latin typeface="宋体" pitchFamily="2" charset="-122"/>
                  </a:rPr>
                  <a:t>C</a:t>
                </a:r>
                <a:endParaRPr lang="en-US" altLang="zh-CN" sz="1400" b="1">
                  <a:solidFill>
                    <a:srgbClr val="0000FF"/>
                  </a:solidFill>
                  <a:latin typeface="Times New Roman" pitchFamily="18" charset="0"/>
                  <a:ea typeface="楷体_GB2312" pitchFamily="1" charset="-122"/>
                </a:endParaRPr>
              </a:p>
            </p:txBody>
          </p:sp>
          <p:sp>
            <p:nvSpPr>
              <p:cNvPr id="12317" name="未知"/>
              <p:cNvSpPr>
                <a:spLocks/>
              </p:cNvSpPr>
              <p:nvPr/>
            </p:nvSpPr>
            <p:spPr bwMode="auto">
              <a:xfrm>
                <a:off x="3103"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3570726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40554425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9836524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318" name="未知"/>
              <p:cNvSpPr>
                <a:spLocks/>
              </p:cNvSpPr>
              <p:nvPr/>
            </p:nvSpPr>
            <p:spPr bwMode="auto">
              <a:xfrm>
                <a:off x="3103"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3570726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40554425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9836524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path>
                </a:pathLst>
              </a:custGeom>
              <a:noFill/>
              <a:ln w="3175">
                <a:solidFill>
                  <a:srgbClr val="000000"/>
                </a:solidFill>
                <a:round/>
                <a:headEnd/>
                <a:tailEnd/>
              </a:ln>
            </p:spPr>
            <p:txBody>
              <a:bodyPr/>
              <a:lstStyle/>
              <a:p>
                <a:endParaRPr lang="zh-CN" altLang="en-US"/>
              </a:p>
            </p:txBody>
          </p:sp>
          <p:sp>
            <p:nvSpPr>
              <p:cNvPr id="12319" name="Rectangle 21"/>
              <p:cNvSpPr>
                <a:spLocks noChangeArrowheads="1"/>
              </p:cNvSpPr>
              <p:nvPr/>
            </p:nvSpPr>
            <p:spPr bwMode="auto">
              <a:xfrm>
                <a:off x="3263" y="1210"/>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2320" name="未知"/>
              <p:cNvSpPr>
                <a:spLocks noEditPoints="1"/>
              </p:cNvSpPr>
              <p:nvPr/>
            </p:nvSpPr>
            <p:spPr bwMode="auto">
              <a:xfrm>
                <a:off x="1613" y="1348"/>
                <a:ext cx="1495" cy="2"/>
              </a:xfrm>
              <a:custGeom>
                <a:avLst/>
                <a:gdLst>
                  <a:gd name="T0" fmla="*/ 2147483646 w 727"/>
                  <a:gd name="T1" fmla="*/ 0 h 3"/>
                  <a:gd name="T2" fmla="*/ 2147483646 w 727"/>
                  <a:gd name="T3" fmla="*/ 1 h 3"/>
                  <a:gd name="T4" fmla="*/ 2147483646 w 727"/>
                  <a:gd name="T5" fmla="*/ 1 h 3"/>
                  <a:gd name="T6" fmla="*/ 2147483646 w 727"/>
                  <a:gd name="T7" fmla="*/ 0 h 3"/>
                  <a:gd name="T8" fmla="*/ 2147483646 w 727"/>
                  <a:gd name="T9" fmla="*/ 1 h 3"/>
                  <a:gd name="T10" fmla="*/ 2147483646 w 727"/>
                  <a:gd name="T11" fmla="*/ 0 h 3"/>
                  <a:gd name="T12" fmla="*/ 2147483646 w 727"/>
                  <a:gd name="T13" fmla="*/ 1 h 3"/>
                  <a:gd name="T14" fmla="*/ 2147483646 w 727"/>
                  <a:gd name="T15" fmla="*/ 1 h 3"/>
                  <a:gd name="T16" fmla="*/ 2147483646 w 727"/>
                  <a:gd name="T17" fmla="*/ 1 h 3"/>
                  <a:gd name="T18" fmla="*/ 2147483646 w 727"/>
                  <a:gd name="T19" fmla="*/ 1 h 3"/>
                  <a:gd name="T20" fmla="*/ 2147483646 w 727"/>
                  <a:gd name="T21" fmla="*/ 0 h 3"/>
                  <a:gd name="T22" fmla="*/ 2147483646 w 727"/>
                  <a:gd name="T23" fmla="*/ 1 h 3"/>
                  <a:gd name="T24" fmla="*/ 2106873386 w 727"/>
                  <a:gd name="T25" fmla="*/ 0 h 3"/>
                  <a:gd name="T26" fmla="*/ 2117224020 w 727"/>
                  <a:gd name="T27" fmla="*/ 1 h 3"/>
                  <a:gd name="T28" fmla="*/ 1982401245 w 727"/>
                  <a:gd name="T29" fmla="*/ 1 h 3"/>
                  <a:gd name="T30" fmla="*/ 1992653517 w 727"/>
                  <a:gd name="T31" fmla="*/ 0 h 3"/>
                  <a:gd name="T32" fmla="*/ 1861232005 w 727"/>
                  <a:gd name="T33" fmla="*/ 1 h 3"/>
                  <a:gd name="T34" fmla="*/ 1861232005 w 727"/>
                  <a:gd name="T35" fmla="*/ 0 h 3"/>
                  <a:gd name="T36" fmla="*/ 1861232005 w 727"/>
                  <a:gd name="T37" fmla="*/ 1 h 3"/>
                  <a:gd name="T38" fmla="*/ 1733227177 w 727"/>
                  <a:gd name="T39" fmla="*/ 1 h 3"/>
                  <a:gd name="T40" fmla="*/ 1744951719 w 727"/>
                  <a:gd name="T41" fmla="*/ 1 h 3"/>
                  <a:gd name="T42" fmla="*/ 1616967153 w 727"/>
                  <a:gd name="T43" fmla="*/ 1 h 3"/>
                  <a:gd name="T44" fmla="*/ 1616967153 w 727"/>
                  <a:gd name="T45" fmla="*/ 0 h 3"/>
                  <a:gd name="T46" fmla="*/ 1616967153 w 727"/>
                  <a:gd name="T47" fmla="*/ 1 h 3"/>
                  <a:gd name="T48" fmla="*/ 1485022426 w 727"/>
                  <a:gd name="T49" fmla="*/ 0 h 3"/>
                  <a:gd name="T50" fmla="*/ 1495755678 w 727"/>
                  <a:gd name="T51" fmla="*/ 1 h 3"/>
                  <a:gd name="T52" fmla="*/ 1364334119 w 727"/>
                  <a:gd name="T53" fmla="*/ 1 h 3"/>
                  <a:gd name="T54" fmla="*/ 1372941461 w 727"/>
                  <a:gd name="T55" fmla="*/ 0 h 3"/>
                  <a:gd name="T56" fmla="*/ 1241551683 w 727"/>
                  <a:gd name="T57" fmla="*/ 1 h 3"/>
                  <a:gd name="T58" fmla="*/ 1241551683 w 727"/>
                  <a:gd name="T59" fmla="*/ 0 h 3"/>
                  <a:gd name="T60" fmla="*/ 1241551683 w 727"/>
                  <a:gd name="T61" fmla="*/ 1 h 3"/>
                  <a:gd name="T62" fmla="*/ 1117090599 w 727"/>
                  <a:gd name="T63" fmla="*/ 1 h 3"/>
                  <a:gd name="T64" fmla="*/ 1124853682 w 727"/>
                  <a:gd name="T65" fmla="*/ 1 h 3"/>
                  <a:gd name="T66" fmla="*/ 1000117541 w 727"/>
                  <a:gd name="T67" fmla="*/ 1 h 3"/>
                  <a:gd name="T68" fmla="*/ 1000117541 w 727"/>
                  <a:gd name="T69" fmla="*/ 0 h 3"/>
                  <a:gd name="T70" fmla="*/ 1000117541 w 727"/>
                  <a:gd name="T71" fmla="*/ 1 h 3"/>
                  <a:gd name="T72" fmla="*/ 865311476 w 727"/>
                  <a:gd name="T73" fmla="*/ 0 h 3"/>
                  <a:gd name="T74" fmla="*/ 876067633 w 727"/>
                  <a:gd name="T75" fmla="*/ 1 h 3"/>
                  <a:gd name="T76" fmla="*/ 744233598 w 727"/>
                  <a:gd name="T77" fmla="*/ 1 h 3"/>
                  <a:gd name="T78" fmla="*/ 754865114 w 727"/>
                  <a:gd name="T79" fmla="*/ 0 h 3"/>
                  <a:gd name="T80" fmla="*/ 627060538 w 727"/>
                  <a:gd name="T81" fmla="*/ 1 h 3"/>
                  <a:gd name="T82" fmla="*/ 627060538 w 727"/>
                  <a:gd name="T83" fmla="*/ 0 h 3"/>
                  <a:gd name="T84" fmla="*/ 627060538 w 727"/>
                  <a:gd name="T85" fmla="*/ 1 h 3"/>
                  <a:gd name="T86" fmla="*/ 495249477 w 727"/>
                  <a:gd name="T87" fmla="*/ 1 h 3"/>
                  <a:gd name="T88" fmla="*/ 512004536 w 727"/>
                  <a:gd name="T89" fmla="*/ 1 h 3"/>
                  <a:gd name="T90" fmla="*/ 380628773 w 727"/>
                  <a:gd name="T91" fmla="*/ 1 h 3"/>
                  <a:gd name="T92" fmla="*/ 380628773 w 727"/>
                  <a:gd name="T93" fmla="*/ 0 h 3"/>
                  <a:gd name="T94" fmla="*/ 380628773 w 727"/>
                  <a:gd name="T95" fmla="*/ 1 h 3"/>
                  <a:gd name="T96" fmla="*/ 248981470 w 727"/>
                  <a:gd name="T97" fmla="*/ 0 h 3"/>
                  <a:gd name="T98" fmla="*/ 255942867 w 727"/>
                  <a:gd name="T99" fmla="*/ 1 h 3"/>
                  <a:gd name="T100" fmla="*/ 124461849 w 727"/>
                  <a:gd name="T101" fmla="*/ 1 h 3"/>
                  <a:gd name="T102" fmla="*/ 135420664 w 727"/>
                  <a:gd name="T103" fmla="*/ 0 h 3"/>
                  <a:gd name="T104" fmla="*/ 6959998 w 727"/>
                  <a:gd name="T105" fmla="*/ 1 h 3"/>
                  <a:gd name="T106" fmla="*/ 6959998 w 727"/>
                  <a:gd name="T107" fmla="*/ 0 h 3"/>
                  <a:gd name="T108" fmla="*/ 6959998 w 727"/>
                  <a:gd name="T109" fmla="*/ 1 h 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7"/>
                  <a:gd name="T166" fmla="*/ 0 h 3"/>
                  <a:gd name="T167" fmla="*/ 727 w 727"/>
                  <a:gd name="T168" fmla="*/ 3 h 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7" h="3">
                    <a:moveTo>
                      <a:pt x="726" y="3"/>
                    </a:moveTo>
                    <a:lnTo>
                      <a:pt x="726" y="3"/>
                    </a:lnTo>
                    <a:lnTo>
                      <a:pt x="725" y="3"/>
                    </a:lnTo>
                    <a:lnTo>
                      <a:pt x="725" y="1"/>
                    </a:lnTo>
                    <a:lnTo>
                      <a:pt x="725" y="0"/>
                    </a:lnTo>
                    <a:lnTo>
                      <a:pt x="726" y="0"/>
                    </a:lnTo>
                    <a:lnTo>
                      <a:pt x="727" y="0"/>
                    </a:lnTo>
                    <a:lnTo>
                      <a:pt x="727" y="1"/>
                    </a:lnTo>
                    <a:lnTo>
                      <a:pt x="727" y="3"/>
                    </a:lnTo>
                    <a:lnTo>
                      <a:pt x="726" y="3"/>
                    </a:lnTo>
                    <a:close/>
                    <a:moveTo>
                      <a:pt x="693" y="3"/>
                    </a:moveTo>
                    <a:lnTo>
                      <a:pt x="693" y="3"/>
                    </a:lnTo>
                    <a:lnTo>
                      <a:pt x="692" y="3"/>
                    </a:lnTo>
                    <a:lnTo>
                      <a:pt x="691" y="1"/>
                    </a:lnTo>
                    <a:lnTo>
                      <a:pt x="692" y="0"/>
                    </a:lnTo>
                    <a:lnTo>
                      <a:pt x="693" y="0"/>
                    </a:lnTo>
                    <a:lnTo>
                      <a:pt x="695" y="0"/>
                    </a:lnTo>
                    <a:lnTo>
                      <a:pt x="695" y="1"/>
                    </a:lnTo>
                    <a:lnTo>
                      <a:pt x="695" y="3"/>
                    </a:lnTo>
                    <a:lnTo>
                      <a:pt x="693" y="3"/>
                    </a:lnTo>
                    <a:close/>
                    <a:moveTo>
                      <a:pt x="660" y="3"/>
                    </a:moveTo>
                    <a:lnTo>
                      <a:pt x="660" y="3"/>
                    </a:lnTo>
                    <a:lnTo>
                      <a:pt x="658" y="3"/>
                    </a:lnTo>
                    <a:lnTo>
                      <a:pt x="658" y="1"/>
                    </a:lnTo>
                    <a:lnTo>
                      <a:pt x="658" y="0"/>
                    </a:lnTo>
                    <a:lnTo>
                      <a:pt x="660" y="0"/>
                    </a:lnTo>
                    <a:lnTo>
                      <a:pt x="661" y="0"/>
                    </a:lnTo>
                    <a:lnTo>
                      <a:pt x="662" y="1"/>
                    </a:lnTo>
                    <a:lnTo>
                      <a:pt x="661" y="3"/>
                    </a:lnTo>
                    <a:lnTo>
                      <a:pt x="660" y="3"/>
                    </a:lnTo>
                    <a:close/>
                    <a:moveTo>
                      <a:pt x="627" y="3"/>
                    </a:moveTo>
                    <a:lnTo>
                      <a:pt x="627" y="3"/>
                    </a:lnTo>
                    <a:lnTo>
                      <a:pt x="626" y="3"/>
                    </a:lnTo>
                    <a:lnTo>
                      <a:pt x="626" y="1"/>
                    </a:lnTo>
                    <a:lnTo>
                      <a:pt x="626" y="0"/>
                    </a:lnTo>
                    <a:lnTo>
                      <a:pt x="627" y="0"/>
                    </a:lnTo>
                    <a:lnTo>
                      <a:pt x="629" y="0"/>
                    </a:lnTo>
                    <a:lnTo>
                      <a:pt x="629" y="1"/>
                    </a:lnTo>
                    <a:lnTo>
                      <a:pt x="629" y="3"/>
                    </a:lnTo>
                    <a:lnTo>
                      <a:pt x="627" y="3"/>
                    </a:lnTo>
                    <a:close/>
                    <a:moveTo>
                      <a:pt x="595" y="3"/>
                    </a:moveTo>
                    <a:lnTo>
                      <a:pt x="595" y="3"/>
                    </a:lnTo>
                    <a:lnTo>
                      <a:pt x="594" y="3"/>
                    </a:lnTo>
                    <a:lnTo>
                      <a:pt x="592" y="1"/>
                    </a:lnTo>
                    <a:lnTo>
                      <a:pt x="594" y="0"/>
                    </a:lnTo>
                    <a:lnTo>
                      <a:pt x="595" y="0"/>
                    </a:lnTo>
                    <a:lnTo>
                      <a:pt x="596" y="0"/>
                    </a:lnTo>
                    <a:lnTo>
                      <a:pt x="596" y="1"/>
                    </a:lnTo>
                    <a:lnTo>
                      <a:pt x="596" y="3"/>
                    </a:lnTo>
                    <a:lnTo>
                      <a:pt x="595" y="3"/>
                    </a:lnTo>
                    <a:close/>
                    <a:moveTo>
                      <a:pt x="561" y="3"/>
                    </a:moveTo>
                    <a:lnTo>
                      <a:pt x="561" y="3"/>
                    </a:lnTo>
                    <a:lnTo>
                      <a:pt x="560" y="3"/>
                    </a:lnTo>
                    <a:lnTo>
                      <a:pt x="560" y="1"/>
                    </a:lnTo>
                    <a:lnTo>
                      <a:pt x="560" y="0"/>
                    </a:lnTo>
                    <a:lnTo>
                      <a:pt x="561" y="0"/>
                    </a:lnTo>
                    <a:lnTo>
                      <a:pt x="563" y="0"/>
                    </a:lnTo>
                    <a:lnTo>
                      <a:pt x="564" y="1"/>
                    </a:lnTo>
                    <a:lnTo>
                      <a:pt x="563" y="3"/>
                    </a:lnTo>
                    <a:lnTo>
                      <a:pt x="561" y="3"/>
                    </a:lnTo>
                    <a:close/>
                    <a:moveTo>
                      <a:pt x="529" y="3"/>
                    </a:moveTo>
                    <a:lnTo>
                      <a:pt x="529" y="3"/>
                    </a:lnTo>
                    <a:lnTo>
                      <a:pt x="527" y="3"/>
                    </a:lnTo>
                    <a:lnTo>
                      <a:pt x="526" y="1"/>
                    </a:lnTo>
                    <a:lnTo>
                      <a:pt x="527" y="0"/>
                    </a:lnTo>
                    <a:lnTo>
                      <a:pt x="529" y="0"/>
                    </a:lnTo>
                    <a:lnTo>
                      <a:pt x="530" y="0"/>
                    </a:lnTo>
                    <a:lnTo>
                      <a:pt x="530" y="1"/>
                    </a:lnTo>
                    <a:lnTo>
                      <a:pt x="530" y="3"/>
                    </a:lnTo>
                    <a:lnTo>
                      <a:pt x="529" y="3"/>
                    </a:lnTo>
                    <a:close/>
                    <a:moveTo>
                      <a:pt x="495" y="3"/>
                    </a:moveTo>
                    <a:lnTo>
                      <a:pt x="495" y="3"/>
                    </a:lnTo>
                    <a:lnTo>
                      <a:pt x="494" y="3"/>
                    </a:lnTo>
                    <a:lnTo>
                      <a:pt x="494" y="1"/>
                    </a:lnTo>
                    <a:lnTo>
                      <a:pt x="494" y="0"/>
                    </a:lnTo>
                    <a:lnTo>
                      <a:pt x="495" y="0"/>
                    </a:lnTo>
                    <a:lnTo>
                      <a:pt x="496" y="0"/>
                    </a:lnTo>
                    <a:lnTo>
                      <a:pt x="498" y="1"/>
                    </a:lnTo>
                    <a:lnTo>
                      <a:pt x="496" y="3"/>
                    </a:lnTo>
                    <a:lnTo>
                      <a:pt x="495" y="3"/>
                    </a:lnTo>
                    <a:close/>
                    <a:moveTo>
                      <a:pt x="463" y="3"/>
                    </a:moveTo>
                    <a:lnTo>
                      <a:pt x="463" y="3"/>
                    </a:lnTo>
                    <a:lnTo>
                      <a:pt x="461" y="3"/>
                    </a:lnTo>
                    <a:lnTo>
                      <a:pt x="461" y="1"/>
                    </a:lnTo>
                    <a:lnTo>
                      <a:pt x="461" y="0"/>
                    </a:lnTo>
                    <a:lnTo>
                      <a:pt x="463" y="0"/>
                    </a:lnTo>
                    <a:lnTo>
                      <a:pt x="464" y="0"/>
                    </a:lnTo>
                    <a:lnTo>
                      <a:pt x="464" y="1"/>
                    </a:lnTo>
                    <a:lnTo>
                      <a:pt x="464" y="3"/>
                    </a:lnTo>
                    <a:lnTo>
                      <a:pt x="463" y="3"/>
                    </a:lnTo>
                    <a:close/>
                    <a:moveTo>
                      <a:pt x="430" y="3"/>
                    </a:moveTo>
                    <a:lnTo>
                      <a:pt x="430" y="3"/>
                    </a:lnTo>
                    <a:lnTo>
                      <a:pt x="429" y="3"/>
                    </a:lnTo>
                    <a:lnTo>
                      <a:pt x="428" y="1"/>
                    </a:lnTo>
                    <a:lnTo>
                      <a:pt x="429" y="0"/>
                    </a:lnTo>
                    <a:lnTo>
                      <a:pt x="430" y="0"/>
                    </a:lnTo>
                    <a:lnTo>
                      <a:pt x="432" y="0"/>
                    </a:lnTo>
                    <a:lnTo>
                      <a:pt x="432" y="1"/>
                    </a:lnTo>
                    <a:lnTo>
                      <a:pt x="432" y="3"/>
                    </a:lnTo>
                    <a:lnTo>
                      <a:pt x="430" y="3"/>
                    </a:lnTo>
                    <a:close/>
                    <a:moveTo>
                      <a:pt x="396" y="3"/>
                    </a:moveTo>
                    <a:lnTo>
                      <a:pt x="396" y="3"/>
                    </a:lnTo>
                    <a:lnTo>
                      <a:pt x="395" y="3"/>
                    </a:lnTo>
                    <a:lnTo>
                      <a:pt x="395" y="1"/>
                    </a:lnTo>
                    <a:lnTo>
                      <a:pt x="395" y="0"/>
                    </a:lnTo>
                    <a:lnTo>
                      <a:pt x="396" y="0"/>
                    </a:lnTo>
                    <a:lnTo>
                      <a:pt x="398" y="0"/>
                    </a:lnTo>
                    <a:lnTo>
                      <a:pt x="399" y="1"/>
                    </a:lnTo>
                    <a:lnTo>
                      <a:pt x="398" y="3"/>
                    </a:lnTo>
                    <a:lnTo>
                      <a:pt x="396" y="3"/>
                    </a:lnTo>
                    <a:close/>
                    <a:moveTo>
                      <a:pt x="364" y="3"/>
                    </a:moveTo>
                    <a:lnTo>
                      <a:pt x="364" y="3"/>
                    </a:lnTo>
                    <a:lnTo>
                      <a:pt x="363" y="3"/>
                    </a:lnTo>
                    <a:lnTo>
                      <a:pt x="363" y="1"/>
                    </a:lnTo>
                    <a:lnTo>
                      <a:pt x="363" y="0"/>
                    </a:lnTo>
                    <a:lnTo>
                      <a:pt x="364" y="0"/>
                    </a:lnTo>
                    <a:lnTo>
                      <a:pt x="365" y="0"/>
                    </a:lnTo>
                    <a:lnTo>
                      <a:pt x="365" y="1"/>
                    </a:lnTo>
                    <a:lnTo>
                      <a:pt x="365" y="3"/>
                    </a:lnTo>
                    <a:lnTo>
                      <a:pt x="364" y="3"/>
                    </a:lnTo>
                    <a:close/>
                    <a:moveTo>
                      <a:pt x="330" y="3"/>
                    </a:moveTo>
                    <a:lnTo>
                      <a:pt x="330" y="3"/>
                    </a:lnTo>
                    <a:lnTo>
                      <a:pt x="329" y="1"/>
                    </a:lnTo>
                    <a:lnTo>
                      <a:pt x="330" y="0"/>
                    </a:lnTo>
                    <a:lnTo>
                      <a:pt x="332" y="0"/>
                    </a:lnTo>
                    <a:lnTo>
                      <a:pt x="333" y="1"/>
                    </a:lnTo>
                    <a:lnTo>
                      <a:pt x="332" y="3"/>
                    </a:lnTo>
                    <a:lnTo>
                      <a:pt x="330" y="3"/>
                    </a:lnTo>
                    <a:close/>
                    <a:moveTo>
                      <a:pt x="298" y="3"/>
                    </a:moveTo>
                    <a:lnTo>
                      <a:pt x="298" y="3"/>
                    </a:lnTo>
                    <a:lnTo>
                      <a:pt x="297" y="3"/>
                    </a:lnTo>
                    <a:lnTo>
                      <a:pt x="297" y="1"/>
                    </a:lnTo>
                    <a:lnTo>
                      <a:pt x="297" y="0"/>
                    </a:lnTo>
                    <a:lnTo>
                      <a:pt x="298" y="0"/>
                    </a:lnTo>
                    <a:lnTo>
                      <a:pt x="299" y="0"/>
                    </a:lnTo>
                    <a:lnTo>
                      <a:pt x="299" y="1"/>
                    </a:lnTo>
                    <a:lnTo>
                      <a:pt x="299" y="3"/>
                    </a:lnTo>
                    <a:lnTo>
                      <a:pt x="298" y="3"/>
                    </a:lnTo>
                    <a:close/>
                    <a:moveTo>
                      <a:pt x="266" y="3"/>
                    </a:moveTo>
                    <a:lnTo>
                      <a:pt x="266" y="3"/>
                    </a:lnTo>
                    <a:lnTo>
                      <a:pt x="264" y="3"/>
                    </a:lnTo>
                    <a:lnTo>
                      <a:pt x="263" y="1"/>
                    </a:lnTo>
                    <a:lnTo>
                      <a:pt x="264" y="0"/>
                    </a:lnTo>
                    <a:lnTo>
                      <a:pt x="266" y="0"/>
                    </a:lnTo>
                    <a:lnTo>
                      <a:pt x="267" y="0"/>
                    </a:lnTo>
                    <a:lnTo>
                      <a:pt x="267" y="1"/>
                    </a:lnTo>
                    <a:lnTo>
                      <a:pt x="267" y="3"/>
                    </a:lnTo>
                    <a:lnTo>
                      <a:pt x="266" y="3"/>
                    </a:lnTo>
                    <a:close/>
                    <a:moveTo>
                      <a:pt x="232" y="3"/>
                    </a:moveTo>
                    <a:lnTo>
                      <a:pt x="232" y="3"/>
                    </a:lnTo>
                    <a:lnTo>
                      <a:pt x="230" y="3"/>
                    </a:lnTo>
                    <a:lnTo>
                      <a:pt x="230" y="1"/>
                    </a:lnTo>
                    <a:lnTo>
                      <a:pt x="230" y="0"/>
                    </a:lnTo>
                    <a:lnTo>
                      <a:pt x="232" y="0"/>
                    </a:lnTo>
                    <a:lnTo>
                      <a:pt x="233" y="0"/>
                    </a:lnTo>
                    <a:lnTo>
                      <a:pt x="234" y="1"/>
                    </a:lnTo>
                    <a:lnTo>
                      <a:pt x="233" y="3"/>
                    </a:lnTo>
                    <a:lnTo>
                      <a:pt x="232" y="3"/>
                    </a:lnTo>
                    <a:close/>
                    <a:moveTo>
                      <a:pt x="199" y="3"/>
                    </a:moveTo>
                    <a:lnTo>
                      <a:pt x="199" y="3"/>
                    </a:lnTo>
                    <a:lnTo>
                      <a:pt x="198" y="3"/>
                    </a:lnTo>
                    <a:lnTo>
                      <a:pt x="198" y="1"/>
                    </a:lnTo>
                    <a:lnTo>
                      <a:pt x="198" y="0"/>
                    </a:lnTo>
                    <a:lnTo>
                      <a:pt x="199" y="0"/>
                    </a:lnTo>
                    <a:lnTo>
                      <a:pt x="201" y="0"/>
                    </a:lnTo>
                    <a:lnTo>
                      <a:pt x="201" y="1"/>
                    </a:lnTo>
                    <a:lnTo>
                      <a:pt x="201" y="3"/>
                    </a:lnTo>
                    <a:lnTo>
                      <a:pt x="199" y="3"/>
                    </a:lnTo>
                    <a:close/>
                    <a:moveTo>
                      <a:pt x="167" y="3"/>
                    </a:moveTo>
                    <a:lnTo>
                      <a:pt x="167" y="3"/>
                    </a:lnTo>
                    <a:lnTo>
                      <a:pt x="166" y="3"/>
                    </a:lnTo>
                    <a:lnTo>
                      <a:pt x="164" y="1"/>
                    </a:lnTo>
                    <a:lnTo>
                      <a:pt x="166" y="0"/>
                    </a:lnTo>
                    <a:lnTo>
                      <a:pt x="167" y="0"/>
                    </a:lnTo>
                    <a:lnTo>
                      <a:pt x="168" y="1"/>
                    </a:lnTo>
                    <a:lnTo>
                      <a:pt x="167" y="3"/>
                    </a:lnTo>
                    <a:close/>
                    <a:moveTo>
                      <a:pt x="133" y="3"/>
                    </a:moveTo>
                    <a:lnTo>
                      <a:pt x="133" y="3"/>
                    </a:lnTo>
                    <a:lnTo>
                      <a:pt x="132" y="3"/>
                    </a:lnTo>
                    <a:lnTo>
                      <a:pt x="132" y="1"/>
                    </a:lnTo>
                    <a:lnTo>
                      <a:pt x="132" y="0"/>
                    </a:lnTo>
                    <a:lnTo>
                      <a:pt x="133" y="0"/>
                    </a:lnTo>
                    <a:lnTo>
                      <a:pt x="135" y="0"/>
                    </a:lnTo>
                    <a:lnTo>
                      <a:pt x="136" y="1"/>
                    </a:lnTo>
                    <a:lnTo>
                      <a:pt x="135" y="3"/>
                    </a:lnTo>
                    <a:lnTo>
                      <a:pt x="133" y="3"/>
                    </a:lnTo>
                    <a:close/>
                    <a:moveTo>
                      <a:pt x="101" y="3"/>
                    </a:moveTo>
                    <a:lnTo>
                      <a:pt x="101" y="3"/>
                    </a:lnTo>
                    <a:lnTo>
                      <a:pt x="99" y="3"/>
                    </a:lnTo>
                    <a:lnTo>
                      <a:pt x="98" y="1"/>
                    </a:lnTo>
                    <a:lnTo>
                      <a:pt x="99" y="0"/>
                    </a:lnTo>
                    <a:lnTo>
                      <a:pt x="101" y="0"/>
                    </a:lnTo>
                    <a:lnTo>
                      <a:pt x="102" y="0"/>
                    </a:lnTo>
                    <a:lnTo>
                      <a:pt x="102" y="1"/>
                    </a:lnTo>
                    <a:lnTo>
                      <a:pt x="102" y="3"/>
                    </a:lnTo>
                    <a:lnTo>
                      <a:pt x="101" y="3"/>
                    </a:lnTo>
                    <a:close/>
                    <a:moveTo>
                      <a:pt x="67" y="3"/>
                    </a:moveTo>
                    <a:lnTo>
                      <a:pt x="67" y="3"/>
                    </a:lnTo>
                    <a:lnTo>
                      <a:pt x="66" y="3"/>
                    </a:lnTo>
                    <a:lnTo>
                      <a:pt x="66" y="1"/>
                    </a:lnTo>
                    <a:lnTo>
                      <a:pt x="66" y="0"/>
                    </a:lnTo>
                    <a:lnTo>
                      <a:pt x="67" y="0"/>
                    </a:lnTo>
                    <a:lnTo>
                      <a:pt x="68" y="0"/>
                    </a:lnTo>
                    <a:lnTo>
                      <a:pt x="70" y="1"/>
                    </a:lnTo>
                    <a:lnTo>
                      <a:pt x="68" y="3"/>
                    </a:lnTo>
                    <a:lnTo>
                      <a:pt x="67" y="3"/>
                    </a:lnTo>
                    <a:close/>
                    <a:moveTo>
                      <a:pt x="35" y="3"/>
                    </a:moveTo>
                    <a:lnTo>
                      <a:pt x="35" y="3"/>
                    </a:lnTo>
                    <a:lnTo>
                      <a:pt x="33" y="3"/>
                    </a:lnTo>
                    <a:lnTo>
                      <a:pt x="33" y="1"/>
                    </a:lnTo>
                    <a:lnTo>
                      <a:pt x="33" y="0"/>
                    </a:lnTo>
                    <a:lnTo>
                      <a:pt x="35" y="0"/>
                    </a:lnTo>
                    <a:lnTo>
                      <a:pt x="36" y="0"/>
                    </a:lnTo>
                    <a:lnTo>
                      <a:pt x="36" y="1"/>
                    </a:lnTo>
                    <a:lnTo>
                      <a:pt x="36" y="3"/>
                    </a:lnTo>
                    <a:lnTo>
                      <a:pt x="35" y="3"/>
                    </a:lnTo>
                    <a:close/>
                    <a:moveTo>
                      <a:pt x="2" y="3"/>
                    </a:moveTo>
                    <a:lnTo>
                      <a:pt x="2" y="3"/>
                    </a:lnTo>
                    <a:lnTo>
                      <a:pt x="1" y="3"/>
                    </a:lnTo>
                    <a:lnTo>
                      <a:pt x="0" y="1"/>
                    </a:lnTo>
                    <a:lnTo>
                      <a:pt x="1" y="0"/>
                    </a:lnTo>
                    <a:lnTo>
                      <a:pt x="2" y="0"/>
                    </a:lnTo>
                    <a:lnTo>
                      <a:pt x="4" y="0"/>
                    </a:lnTo>
                    <a:lnTo>
                      <a:pt x="4" y="1"/>
                    </a:lnTo>
                    <a:lnTo>
                      <a:pt x="4" y="3"/>
                    </a:lnTo>
                    <a:lnTo>
                      <a:pt x="2" y="3"/>
                    </a:lnTo>
                    <a:close/>
                  </a:path>
                </a:pathLst>
              </a:custGeom>
              <a:solidFill>
                <a:srgbClr val="000000"/>
              </a:solidFill>
              <a:ln w="1588">
                <a:solidFill>
                  <a:srgbClr val="000000"/>
                </a:solidFill>
                <a:round/>
                <a:headEnd/>
                <a:tailEnd/>
              </a:ln>
            </p:spPr>
            <p:txBody>
              <a:bodyPr/>
              <a:lstStyle/>
              <a:p>
                <a:endParaRPr lang="zh-CN" altLang="en-US"/>
              </a:p>
            </p:txBody>
          </p:sp>
          <p:sp>
            <p:nvSpPr>
              <p:cNvPr id="12321" name="未知"/>
              <p:cNvSpPr>
                <a:spLocks/>
              </p:cNvSpPr>
              <p:nvPr/>
            </p:nvSpPr>
            <p:spPr bwMode="auto">
              <a:xfrm>
                <a:off x="1330" y="1265"/>
                <a:ext cx="263" cy="173"/>
              </a:xfrm>
              <a:custGeom>
                <a:avLst/>
                <a:gdLst>
                  <a:gd name="T0" fmla="*/ 553941714 w 127"/>
                  <a:gd name="T1" fmla="*/ 414458478 h 83"/>
                  <a:gd name="T2" fmla="*/ 0 w 127"/>
                  <a:gd name="T3" fmla="*/ 203423326 h 83"/>
                  <a:gd name="T4" fmla="*/ 553941714 w 127"/>
                  <a:gd name="T5" fmla="*/ 0 h 83"/>
                  <a:gd name="T6" fmla="*/ 553941714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12322" name="未知"/>
              <p:cNvSpPr>
                <a:spLocks noEditPoints="1"/>
              </p:cNvSpPr>
              <p:nvPr/>
            </p:nvSpPr>
            <p:spPr bwMode="auto">
              <a:xfrm>
                <a:off x="2763" y="1538"/>
                <a:ext cx="435" cy="537"/>
              </a:xfrm>
              <a:custGeom>
                <a:avLst/>
                <a:gdLst>
                  <a:gd name="T0" fmla="*/ 753991469 w 212"/>
                  <a:gd name="T1" fmla="*/ 13399784 h 258"/>
                  <a:gd name="T2" fmla="*/ 750782624 w 212"/>
                  <a:gd name="T3" fmla="*/ 0 h 258"/>
                  <a:gd name="T4" fmla="*/ 761499957 w 212"/>
                  <a:gd name="T5" fmla="*/ 0 h 258"/>
                  <a:gd name="T6" fmla="*/ 761499957 w 212"/>
                  <a:gd name="T7" fmla="*/ 13399784 h 258"/>
                  <a:gd name="T8" fmla="*/ 678882196 w 212"/>
                  <a:gd name="T9" fmla="*/ 135602299 h 258"/>
                  <a:gd name="T10" fmla="*/ 672155454 w 212"/>
                  <a:gd name="T11" fmla="*/ 125187929 h 258"/>
                  <a:gd name="T12" fmla="*/ 682540924 w 212"/>
                  <a:gd name="T13" fmla="*/ 125187929 h 258"/>
                  <a:gd name="T14" fmla="*/ 682540924 w 212"/>
                  <a:gd name="T15" fmla="*/ 135602299 h 258"/>
                  <a:gd name="T16" fmla="*/ 607387755 w 212"/>
                  <a:gd name="T17" fmla="*/ 260565423 h 258"/>
                  <a:gd name="T18" fmla="*/ 600698610 w 212"/>
                  <a:gd name="T19" fmla="*/ 247126189 h 258"/>
                  <a:gd name="T20" fmla="*/ 610553319 w 212"/>
                  <a:gd name="T21" fmla="*/ 247126189 h 258"/>
                  <a:gd name="T22" fmla="*/ 610553319 w 212"/>
                  <a:gd name="T23" fmla="*/ 260565423 h 258"/>
                  <a:gd name="T24" fmla="*/ 531989861 w 212"/>
                  <a:gd name="T25" fmla="*/ 389180426 h 258"/>
                  <a:gd name="T26" fmla="*/ 525546485 w 212"/>
                  <a:gd name="T27" fmla="*/ 372307510 h 258"/>
                  <a:gd name="T28" fmla="*/ 531989861 w 212"/>
                  <a:gd name="T29" fmla="*/ 363382041 h 258"/>
                  <a:gd name="T30" fmla="*/ 539053186 w 212"/>
                  <a:gd name="T31" fmla="*/ 376809091 h 258"/>
                  <a:gd name="T32" fmla="*/ 457215251 w 212"/>
                  <a:gd name="T33" fmla="*/ 510098123 h 258"/>
                  <a:gd name="T34" fmla="*/ 447739991 w 212"/>
                  <a:gd name="T35" fmla="*/ 489100865 h 258"/>
                  <a:gd name="T36" fmla="*/ 460495492 w 212"/>
                  <a:gd name="T37" fmla="*/ 489100865 h 258"/>
                  <a:gd name="T38" fmla="*/ 460495492 w 212"/>
                  <a:gd name="T39" fmla="*/ 503591594 h 258"/>
                  <a:gd name="T40" fmla="*/ 381281643 w 212"/>
                  <a:gd name="T41" fmla="*/ 635244160 h 258"/>
                  <a:gd name="T42" fmla="*/ 376184112 w 212"/>
                  <a:gd name="T43" fmla="*/ 614396162 h 258"/>
                  <a:gd name="T44" fmla="*/ 381281643 w 212"/>
                  <a:gd name="T45" fmla="*/ 614396162 h 258"/>
                  <a:gd name="T46" fmla="*/ 389224739 w 212"/>
                  <a:gd name="T47" fmla="*/ 626796153 h 258"/>
                  <a:gd name="T48" fmla="*/ 304684463 w 212"/>
                  <a:gd name="T49" fmla="*/ 751980981 h 258"/>
                  <a:gd name="T50" fmla="*/ 301030787 w 212"/>
                  <a:gd name="T51" fmla="*/ 736490292 h 258"/>
                  <a:gd name="T52" fmla="*/ 307944346 w 212"/>
                  <a:gd name="T53" fmla="*/ 736490292 h 258"/>
                  <a:gd name="T54" fmla="*/ 307944346 w 212"/>
                  <a:gd name="T55" fmla="*/ 751980981 h 258"/>
                  <a:gd name="T56" fmla="*/ 232791635 w 212"/>
                  <a:gd name="T57" fmla="*/ 878280863 h 258"/>
                  <a:gd name="T58" fmla="*/ 226105488 w 212"/>
                  <a:gd name="T59" fmla="*/ 861535571 h 258"/>
                  <a:gd name="T60" fmla="*/ 235953236 w 212"/>
                  <a:gd name="T61" fmla="*/ 861535571 h 258"/>
                  <a:gd name="T62" fmla="*/ 235953236 w 212"/>
                  <a:gd name="T63" fmla="*/ 878280863 h 258"/>
                  <a:gd name="T64" fmla="*/ 154117867 w 212"/>
                  <a:gd name="T65" fmla="*/ 999120337 h 258"/>
                  <a:gd name="T66" fmla="*/ 150078624 w 212"/>
                  <a:gd name="T67" fmla="*/ 990121443 h 258"/>
                  <a:gd name="T68" fmla="*/ 157967525 w 212"/>
                  <a:gd name="T69" fmla="*/ 990121443 h 258"/>
                  <a:gd name="T70" fmla="*/ 157967525 w 212"/>
                  <a:gd name="T71" fmla="*/ 999120337 h 258"/>
                  <a:gd name="T72" fmla="*/ 81841138 w 212"/>
                  <a:gd name="T73" fmla="*/ 1124361619 h 258"/>
                  <a:gd name="T74" fmla="*/ 75110317 w 212"/>
                  <a:gd name="T75" fmla="*/ 1110944740 h 258"/>
                  <a:gd name="T76" fmla="*/ 86081177 w 212"/>
                  <a:gd name="T77" fmla="*/ 1110944740 h 258"/>
                  <a:gd name="T78" fmla="*/ 86081177 w 212"/>
                  <a:gd name="T79" fmla="*/ 1124361619 h 258"/>
                  <a:gd name="T80" fmla="*/ 3282278 w 212"/>
                  <a:gd name="T81" fmla="*/ 1250619866 h 258"/>
                  <a:gd name="T82" fmla="*/ 0 w 212"/>
                  <a:gd name="T83" fmla="*/ 1236254317 h 258"/>
                  <a:gd name="T84" fmla="*/ 10342689 w 212"/>
                  <a:gd name="T85" fmla="*/ 1236254317 h 258"/>
                  <a:gd name="T86" fmla="*/ 10342689 w 212"/>
                  <a:gd name="T87" fmla="*/ 1240605026 h 2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2"/>
                  <a:gd name="T133" fmla="*/ 0 h 258"/>
                  <a:gd name="T134" fmla="*/ 212 w 212"/>
                  <a:gd name="T135" fmla="*/ 258 h 2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2" h="258">
                    <a:moveTo>
                      <a:pt x="212" y="3"/>
                    </a:moveTo>
                    <a:lnTo>
                      <a:pt x="212" y="3"/>
                    </a:lnTo>
                    <a:lnTo>
                      <a:pt x="210" y="3"/>
                    </a:lnTo>
                    <a:lnTo>
                      <a:pt x="209" y="3"/>
                    </a:lnTo>
                    <a:lnTo>
                      <a:pt x="209" y="1"/>
                    </a:lnTo>
                    <a:lnTo>
                      <a:pt x="209" y="0"/>
                    </a:lnTo>
                    <a:lnTo>
                      <a:pt x="210" y="0"/>
                    </a:lnTo>
                    <a:lnTo>
                      <a:pt x="212" y="0"/>
                    </a:lnTo>
                    <a:lnTo>
                      <a:pt x="212" y="1"/>
                    </a:lnTo>
                    <a:lnTo>
                      <a:pt x="212" y="3"/>
                    </a:lnTo>
                    <a:close/>
                    <a:moveTo>
                      <a:pt x="190" y="28"/>
                    </a:moveTo>
                    <a:lnTo>
                      <a:pt x="190" y="28"/>
                    </a:lnTo>
                    <a:lnTo>
                      <a:pt x="189" y="28"/>
                    </a:lnTo>
                    <a:lnTo>
                      <a:pt x="187" y="27"/>
                    </a:lnTo>
                    <a:lnTo>
                      <a:pt x="187" y="26"/>
                    </a:lnTo>
                    <a:lnTo>
                      <a:pt x="189" y="24"/>
                    </a:lnTo>
                    <a:lnTo>
                      <a:pt x="190" y="26"/>
                    </a:lnTo>
                    <a:lnTo>
                      <a:pt x="192" y="27"/>
                    </a:lnTo>
                    <a:lnTo>
                      <a:pt x="190" y="28"/>
                    </a:lnTo>
                    <a:close/>
                    <a:moveTo>
                      <a:pt x="170" y="54"/>
                    </a:moveTo>
                    <a:lnTo>
                      <a:pt x="170" y="54"/>
                    </a:lnTo>
                    <a:lnTo>
                      <a:pt x="169" y="54"/>
                    </a:lnTo>
                    <a:lnTo>
                      <a:pt x="167" y="54"/>
                    </a:lnTo>
                    <a:lnTo>
                      <a:pt x="167" y="53"/>
                    </a:lnTo>
                    <a:lnTo>
                      <a:pt x="167" y="51"/>
                    </a:lnTo>
                    <a:lnTo>
                      <a:pt x="169" y="50"/>
                    </a:lnTo>
                    <a:lnTo>
                      <a:pt x="170" y="51"/>
                    </a:lnTo>
                    <a:lnTo>
                      <a:pt x="170" y="53"/>
                    </a:lnTo>
                    <a:lnTo>
                      <a:pt x="170" y="54"/>
                    </a:lnTo>
                    <a:close/>
                    <a:moveTo>
                      <a:pt x="150" y="78"/>
                    </a:moveTo>
                    <a:lnTo>
                      <a:pt x="150" y="78"/>
                    </a:lnTo>
                    <a:lnTo>
                      <a:pt x="148" y="80"/>
                    </a:lnTo>
                    <a:lnTo>
                      <a:pt x="147" y="80"/>
                    </a:lnTo>
                    <a:lnTo>
                      <a:pt x="146" y="78"/>
                    </a:lnTo>
                    <a:lnTo>
                      <a:pt x="146" y="77"/>
                    </a:lnTo>
                    <a:lnTo>
                      <a:pt x="147" y="75"/>
                    </a:lnTo>
                    <a:lnTo>
                      <a:pt x="148" y="75"/>
                    </a:lnTo>
                    <a:lnTo>
                      <a:pt x="150" y="77"/>
                    </a:lnTo>
                    <a:lnTo>
                      <a:pt x="150" y="78"/>
                    </a:lnTo>
                    <a:close/>
                    <a:moveTo>
                      <a:pt x="128" y="104"/>
                    </a:moveTo>
                    <a:lnTo>
                      <a:pt x="128" y="104"/>
                    </a:lnTo>
                    <a:lnTo>
                      <a:pt x="127" y="105"/>
                    </a:lnTo>
                    <a:lnTo>
                      <a:pt x="125" y="104"/>
                    </a:lnTo>
                    <a:lnTo>
                      <a:pt x="125" y="102"/>
                    </a:lnTo>
                    <a:lnTo>
                      <a:pt x="125" y="101"/>
                    </a:lnTo>
                    <a:lnTo>
                      <a:pt x="127" y="101"/>
                    </a:lnTo>
                    <a:lnTo>
                      <a:pt x="128" y="101"/>
                    </a:lnTo>
                    <a:lnTo>
                      <a:pt x="128" y="102"/>
                    </a:lnTo>
                    <a:lnTo>
                      <a:pt x="128" y="104"/>
                    </a:lnTo>
                    <a:close/>
                    <a:moveTo>
                      <a:pt x="108" y="129"/>
                    </a:moveTo>
                    <a:lnTo>
                      <a:pt x="108" y="129"/>
                    </a:lnTo>
                    <a:lnTo>
                      <a:pt x="106" y="131"/>
                    </a:lnTo>
                    <a:lnTo>
                      <a:pt x="105" y="129"/>
                    </a:lnTo>
                    <a:lnTo>
                      <a:pt x="104" y="128"/>
                    </a:lnTo>
                    <a:lnTo>
                      <a:pt x="105" y="127"/>
                    </a:lnTo>
                    <a:lnTo>
                      <a:pt x="106" y="127"/>
                    </a:lnTo>
                    <a:lnTo>
                      <a:pt x="108" y="128"/>
                    </a:lnTo>
                    <a:lnTo>
                      <a:pt x="108" y="129"/>
                    </a:lnTo>
                    <a:close/>
                    <a:moveTo>
                      <a:pt x="86" y="155"/>
                    </a:moveTo>
                    <a:lnTo>
                      <a:pt x="86" y="155"/>
                    </a:lnTo>
                    <a:lnTo>
                      <a:pt x="85" y="155"/>
                    </a:lnTo>
                    <a:lnTo>
                      <a:pt x="84" y="155"/>
                    </a:lnTo>
                    <a:lnTo>
                      <a:pt x="84" y="154"/>
                    </a:lnTo>
                    <a:lnTo>
                      <a:pt x="84" y="152"/>
                    </a:lnTo>
                    <a:lnTo>
                      <a:pt x="85" y="152"/>
                    </a:lnTo>
                    <a:lnTo>
                      <a:pt x="86" y="152"/>
                    </a:lnTo>
                    <a:lnTo>
                      <a:pt x="86" y="154"/>
                    </a:lnTo>
                    <a:lnTo>
                      <a:pt x="86" y="155"/>
                    </a:lnTo>
                    <a:close/>
                    <a:moveTo>
                      <a:pt x="66" y="181"/>
                    </a:moveTo>
                    <a:lnTo>
                      <a:pt x="66" y="181"/>
                    </a:lnTo>
                    <a:lnTo>
                      <a:pt x="65" y="181"/>
                    </a:lnTo>
                    <a:lnTo>
                      <a:pt x="63" y="181"/>
                    </a:lnTo>
                    <a:lnTo>
                      <a:pt x="62" y="179"/>
                    </a:lnTo>
                    <a:lnTo>
                      <a:pt x="63" y="178"/>
                    </a:lnTo>
                    <a:lnTo>
                      <a:pt x="65" y="178"/>
                    </a:lnTo>
                    <a:lnTo>
                      <a:pt x="66" y="178"/>
                    </a:lnTo>
                    <a:lnTo>
                      <a:pt x="66" y="179"/>
                    </a:lnTo>
                    <a:lnTo>
                      <a:pt x="66" y="181"/>
                    </a:lnTo>
                    <a:close/>
                    <a:moveTo>
                      <a:pt x="44" y="206"/>
                    </a:moveTo>
                    <a:lnTo>
                      <a:pt x="44" y="206"/>
                    </a:lnTo>
                    <a:lnTo>
                      <a:pt x="43" y="206"/>
                    </a:lnTo>
                    <a:lnTo>
                      <a:pt x="42" y="206"/>
                    </a:lnTo>
                    <a:lnTo>
                      <a:pt x="42" y="205"/>
                    </a:lnTo>
                    <a:lnTo>
                      <a:pt x="42" y="204"/>
                    </a:lnTo>
                    <a:lnTo>
                      <a:pt x="43" y="202"/>
                    </a:lnTo>
                    <a:lnTo>
                      <a:pt x="44" y="204"/>
                    </a:lnTo>
                    <a:lnTo>
                      <a:pt x="46" y="205"/>
                    </a:lnTo>
                    <a:lnTo>
                      <a:pt x="44" y="206"/>
                    </a:lnTo>
                    <a:close/>
                    <a:moveTo>
                      <a:pt x="24" y="232"/>
                    </a:moveTo>
                    <a:lnTo>
                      <a:pt x="24" y="232"/>
                    </a:lnTo>
                    <a:lnTo>
                      <a:pt x="23" y="232"/>
                    </a:lnTo>
                    <a:lnTo>
                      <a:pt x="21" y="232"/>
                    </a:lnTo>
                    <a:lnTo>
                      <a:pt x="20" y="231"/>
                    </a:lnTo>
                    <a:lnTo>
                      <a:pt x="21" y="229"/>
                    </a:lnTo>
                    <a:lnTo>
                      <a:pt x="23" y="228"/>
                    </a:lnTo>
                    <a:lnTo>
                      <a:pt x="24" y="229"/>
                    </a:lnTo>
                    <a:lnTo>
                      <a:pt x="24" y="231"/>
                    </a:lnTo>
                    <a:lnTo>
                      <a:pt x="24" y="232"/>
                    </a:lnTo>
                    <a:close/>
                    <a:moveTo>
                      <a:pt x="3" y="256"/>
                    </a:moveTo>
                    <a:lnTo>
                      <a:pt x="3" y="256"/>
                    </a:lnTo>
                    <a:lnTo>
                      <a:pt x="1" y="258"/>
                    </a:lnTo>
                    <a:lnTo>
                      <a:pt x="0" y="258"/>
                    </a:lnTo>
                    <a:lnTo>
                      <a:pt x="0" y="256"/>
                    </a:lnTo>
                    <a:lnTo>
                      <a:pt x="0" y="255"/>
                    </a:lnTo>
                    <a:lnTo>
                      <a:pt x="1" y="254"/>
                    </a:lnTo>
                    <a:lnTo>
                      <a:pt x="3" y="255"/>
                    </a:lnTo>
                    <a:lnTo>
                      <a:pt x="4" y="255"/>
                    </a:lnTo>
                    <a:lnTo>
                      <a:pt x="3" y="256"/>
                    </a:lnTo>
                    <a:close/>
                  </a:path>
                </a:pathLst>
              </a:custGeom>
              <a:solidFill>
                <a:srgbClr val="000000"/>
              </a:solidFill>
              <a:ln w="1588">
                <a:solidFill>
                  <a:srgbClr val="000000"/>
                </a:solidFill>
                <a:round/>
                <a:headEnd/>
                <a:tailEnd/>
              </a:ln>
            </p:spPr>
            <p:txBody>
              <a:bodyPr/>
              <a:lstStyle/>
              <a:p>
                <a:endParaRPr lang="zh-CN" altLang="en-US"/>
              </a:p>
            </p:txBody>
          </p:sp>
          <p:sp>
            <p:nvSpPr>
              <p:cNvPr id="12323" name="未知"/>
              <p:cNvSpPr>
                <a:spLocks/>
              </p:cNvSpPr>
              <p:nvPr/>
            </p:nvSpPr>
            <p:spPr bwMode="auto">
              <a:xfrm>
                <a:off x="2583" y="2043"/>
                <a:ext cx="230" cy="262"/>
              </a:xfrm>
              <a:custGeom>
                <a:avLst/>
                <a:gdLst>
                  <a:gd name="T0" fmla="*/ 408854017 w 112"/>
                  <a:gd name="T1" fmla="*/ 358325849 h 124"/>
                  <a:gd name="T2" fmla="*/ 0 w 112"/>
                  <a:gd name="T3" fmla="*/ 824759169 h 124"/>
                  <a:gd name="T4" fmla="*/ 172549918 w 112"/>
                  <a:gd name="T5" fmla="*/ 0 h 124"/>
                  <a:gd name="T6" fmla="*/ 408854017 w 112"/>
                  <a:gd name="T7" fmla="*/ 35832584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w="9525">
                <a:noFill/>
                <a:round/>
                <a:headEnd/>
                <a:tailEnd/>
              </a:ln>
            </p:spPr>
            <p:txBody>
              <a:bodyPr/>
              <a:lstStyle/>
              <a:p>
                <a:endParaRPr lang="zh-CN" altLang="en-US"/>
              </a:p>
            </p:txBody>
          </p:sp>
          <p:sp>
            <p:nvSpPr>
              <p:cNvPr id="12324" name="Rectangle 26"/>
              <p:cNvSpPr>
                <a:spLocks noChangeArrowheads="1"/>
              </p:cNvSpPr>
              <p:nvPr/>
            </p:nvSpPr>
            <p:spPr bwMode="auto">
              <a:xfrm>
                <a:off x="3008" y="1883"/>
                <a:ext cx="100" cy="237"/>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5</a:t>
                </a:r>
                <a:endParaRPr lang="zh-CN" altLang="en-US" sz="1000" b="1">
                  <a:solidFill>
                    <a:srgbClr val="0000FF"/>
                  </a:solidFill>
                  <a:latin typeface="Times New Roman" pitchFamily="18" charset="0"/>
                  <a:ea typeface="楷体_GB2312" pitchFamily="1" charset="-122"/>
                </a:endParaRPr>
              </a:p>
            </p:txBody>
          </p:sp>
          <p:sp>
            <p:nvSpPr>
              <p:cNvPr id="12325" name="Rectangle 27"/>
              <p:cNvSpPr>
                <a:spLocks noChangeArrowheads="1"/>
              </p:cNvSpPr>
              <p:nvPr/>
            </p:nvSpPr>
            <p:spPr bwMode="auto">
              <a:xfrm>
                <a:off x="1873" y="1368"/>
                <a:ext cx="2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30</a:t>
                </a:r>
                <a:endParaRPr lang="zh-CN" altLang="en-US" sz="1000" b="1">
                  <a:solidFill>
                    <a:srgbClr val="0000FF"/>
                  </a:solidFill>
                  <a:latin typeface="Times New Roman" pitchFamily="18" charset="0"/>
                  <a:ea typeface="楷体_GB2312" pitchFamily="1" charset="-122"/>
                </a:endParaRPr>
              </a:p>
            </p:txBody>
          </p:sp>
          <p:sp>
            <p:nvSpPr>
              <p:cNvPr id="12326" name="Rectangle 28"/>
              <p:cNvSpPr>
                <a:spLocks noChangeArrowheads="1"/>
              </p:cNvSpPr>
              <p:nvPr/>
            </p:nvSpPr>
            <p:spPr bwMode="auto">
              <a:xfrm>
                <a:off x="1367" y="3401"/>
                <a:ext cx="1098" cy="436"/>
              </a:xfrm>
              <a:prstGeom prst="rect">
                <a:avLst/>
              </a:prstGeom>
              <a:noFill/>
              <a:ln w="9525">
                <a:noFill/>
                <a:miter lim="800000"/>
                <a:headEnd/>
                <a:tailEnd/>
              </a:ln>
            </p:spPr>
            <p:txBody>
              <a:bodyPr wrap="none" lIns="0" tIns="0" rIns="0" bIns="0">
                <a:spAutoFit/>
              </a:bodyPr>
              <a:lstStyle/>
              <a:p>
                <a:pPr eaLnBrk="1" hangingPunct="1"/>
                <a:r>
                  <a:rPr lang="zh-CN" altLang="en-US" sz="1800" b="1" i="0" dirty="0">
                    <a:solidFill>
                      <a:srgbClr val="080808"/>
                    </a:solidFill>
                    <a:latin typeface="宋体" pitchFamily="2" charset="-122"/>
                  </a:rPr>
                  <a:t>初始化</a:t>
                </a:r>
                <a:endParaRPr lang="en-US" altLang="zh-CN" sz="1800" b="1" i="0" dirty="0">
                  <a:solidFill>
                    <a:srgbClr val="080808"/>
                  </a:solidFill>
                  <a:latin typeface="宋体" pitchFamily="2" charset="-122"/>
                </a:endParaRPr>
              </a:p>
            </p:txBody>
          </p:sp>
        </p:grpSp>
        <p:grpSp>
          <p:nvGrpSpPr>
            <p:cNvPr id="4" name="组合 254"/>
            <p:cNvGrpSpPr>
              <a:grpSpLocks/>
            </p:cNvGrpSpPr>
            <p:nvPr/>
          </p:nvGrpSpPr>
          <p:grpSpPr bwMode="auto">
            <a:xfrm>
              <a:off x="5143504" y="2094850"/>
              <a:ext cx="3000396" cy="2165165"/>
              <a:chOff x="357158" y="142852"/>
              <a:chExt cx="3000396" cy="2165165"/>
            </a:xfrm>
          </p:grpSpPr>
          <p:sp>
            <p:nvSpPr>
              <p:cNvPr id="12296" name="TextBox 207"/>
              <p:cNvSpPr txBox="1">
                <a:spLocks noChangeArrowheads="1"/>
              </p:cNvSpPr>
              <p:nvPr/>
            </p:nvSpPr>
            <p:spPr bwMode="auto">
              <a:xfrm>
                <a:off x="857224" y="1335273"/>
                <a:ext cx="714380" cy="307777"/>
              </a:xfrm>
              <a:prstGeom prst="rect">
                <a:avLst/>
              </a:prstGeom>
              <a:noFill/>
              <a:ln w="9525">
                <a:noFill/>
                <a:miter lim="800000"/>
                <a:headEnd/>
                <a:tailEnd/>
              </a:ln>
            </p:spPr>
            <p:txBody>
              <a:bodyPr>
                <a:spAutoFit/>
              </a:bodyPr>
              <a:lstStyle/>
              <a:p>
                <a:r>
                  <a:rPr lang="en-US" altLang="zh-CN" sz="1400" dirty="0"/>
                  <a:t>30,A</a:t>
                </a:r>
                <a:endParaRPr lang="zh-CN" altLang="en-US" sz="1400" dirty="0"/>
              </a:p>
            </p:txBody>
          </p:sp>
          <p:sp>
            <p:nvSpPr>
              <p:cNvPr id="12297" name="TextBox 209"/>
              <p:cNvSpPr txBox="1">
                <a:spLocks noChangeArrowheads="1"/>
              </p:cNvSpPr>
              <p:nvPr/>
            </p:nvSpPr>
            <p:spPr bwMode="auto">
              <a:xfrm>
                <a:off x="2143108" y="142852"/>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298" name="TextBox 210"/>
              <p:cNvSpPr txBox="1">
                <a:spLocks noChangeArrowheads="1"/>
              </p:cNvSpPr>
              <p:nvPr/>
            </p:nvSpPr>
            <p:spPr bwMode="auto">
              <a:xfrm>
                <a:off x="357158" y="2000240"/>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299" name="TextBox 211"/>
              <p:cNvSpPr txBox="1">
                <a:spLocks noChangeArrowheads="1"/>
              </p:cNvSpPr>
              <p:nvPr/>
            </p:nvSpPr>
            <p:spPr bwMode="auto">
              <a:xfrm>
                <a:off x="714348" y="142852"/>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300" name="TextBox 212"/>
              <p:cNvSpPr txBox="1">
                <a:spLocks noChangeArrowheads="1"/>
              </p:cNvSpPr>
              <p:nvPr/>
            </p:nvSpPr>
            <p:spPr bwMode="auto">
              <a:xfrm>
                <a:off x="1938318" y="2000240"/>
                <a:ext cx="714380" cy="307777"/>
              </a:xfrm>
              <a:prstGeom prst="rect">
                <a:avLst/>
              </a:prstGeom>
              <a:noFill/>
              <a:ln w="9525">
                <a:noFill/>
                <a:miter lim="800000"/>
                <a:headEnd/>
                <a:tailEnd/>
              </a:ln>
            </p:spPr>
            <p:txBody>
              <a:bodyPr>
                <a:spAutoFit/>
              </a:bodyPr>
              <a:lstStyle/>
              <a:p>
                <a:r>
                  <a:rPr lang="en-US" altLang="zh-CN" sz="1400" i="0" dirty="0"/>
                  <a:t>5,A</a:t>
                </a:r>
                <a:endParaRPr lang="zh-CN" altLang="en-US" sz="1400" i="0" dirty="0"/>
              </a:p>
            </p:txBody>
          </p:sp>
          <p:sp>
            <p:nvSpPr>
              <p:cNvPr id="12301" name="TextBox 219"/>
              <p:cNvSpPr txBox="1">
                <a:spLocks noChangeArrowheads="1"/>
              </p:cNvSpPr>
              <p:nvPr/>
            </p:nvSpPr>
            <p:spPr bwMode="auto">
              <a:xfrm>
                <a:off x="2643174" y="866756"/>
                <a:ext cx="714380" cy="307777"/>
              </a:xfrm>
              <a:prstGeom prst="rect">
                <a:avLst/>
              </a:prstGeom>
              <a:noFill/>
              <a:ln w="9525">
                <a:noFill/>
                <a:miter lim="800000"/>
                <a:headEnd/>
                <a:tailEnd/>
              </a:ln>
            </p:spPr>
            <p:txBody>
              <a:bodyPr>
                <a:spAutoFit/>
              </a:bodyPr>
              <a:lstStyle/>
              <a:p>
                <a:r>
                  <a:rPr lang="en-US" altLang="zh-CN" sz="1400">
                    <a:solidFill>
                      <a:srgbClr val="FF0000"/>
                    </a:solidFill>
                  </a:rPr>
                  <a:t>0</a:t>
                </a:r>
                <a:endParaRPr lang="zh-CN" altLang="en-US" sz="1400">
                  <a:solidFill>
                    <a:srgbClr val="FF0000"/>
                  </a:solidFill>
                </a:endParaRPr>
              </a:p>
            </p:txBody>
          </p:sp>
        </p:grpSp>
      </p:grpSp>
      <p:pic>
        <p:nvPicPr>
          <p:cNvPr id="12292" name="Picture 209"/>
          <p:cNvPicPr>
            <a:picLocks noChangeAspect="1" noChangeArrowheads="1"/>
          </p:cNvPicPr>
          <p:nvPr/>
        </p:nvPicPr>
        <p:blipFill>
          <a:blip r:embed="rId2"/>
          <a:srcRect/>
          <a:stretch>
            <a:fillRect/>
          </a:stretch>
        </p:blipFill>
        <p:spPr bwMode="auto">
          <a:xfrm>
            <a:off x="1000125" y="1290439"/>
            <a:ext cx="2790825" cy="2695575"/>
          </a:xfrm>
          <a:prstGeom prst="rect">
            <a:avLst/>
          </a:prstGeom>
          <a:noFill/>
          <a:ln w="9525">
            <a:noFill/>
            <a:miter lim="800000"/>
            <a:headEnd/>
            <a:tailEnd/>
          </a:ln>
        </p:spPr>
      </p:pic>
      <p:sp>
        <p:nvSpPr>
          <p:cNvPr id="12293" name="Rectangle 134"/>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sp>
        <p:nvSpPr>
          <p:cNvPr id="13" name="未知">
            <a:extLst>
              <a:ext uri="{FF2B5EF4-FFF2-40B4-BE49-F238E27FC236}">
                <a16:creationId xmlns:a16="http://schemas.microsoft.com/office/drawing/2014/main" id="{15A31C4E-75E4-D8FF-EE06-0F529E854DCE}"/>
              </a:ext>
            </a:extLst>
          </p:cNvPr>
          <p:cNvSpPr>
            <a:spLocks/>
          </p:cNvSpPr>
          <p:nvPr/>
        </p:nvSpPr>
        <p:spPr bwMode="auto">
          <a:xfrm>
            <a:off x="1257926" y="4310985"/>
            <a:ext cx="280747" cy="301545"/>
          </a:xfrm>
          <a:custGeom>
            <a:avLst/>
            <a:gdLst>
              <a:gd name="T0" fmla="*/ 6409892 w 216"/>
              <a:gd name="T1" fmla="*/ 559741153 h 227"/>
              <a:gd name="T2" fmla="*/ 20128443 w 216"/>
              <a:gd name="T3" fmla="*/ 431963359 h 227"/>
              <a:gd name="T4" fmla="*/ 47893115 w 216"/>
              <a:gd name="T5" fmla="*/ 318314144 h 227"/>
              <a:gd name="T6" fmla="*/ 84284591 w 216"/>
              <a:gd name="T7" fmla="*/ 227932445 h 227"/>
              <a:gd name="T8" fmla="*/ 136216053 w 216"/>
              <a:gd name="T9" fmla="*/ 139722493 h 227"/>
              <a:gd name="T10" fmla="*/ 193570726 w 216"/>
              <a:gd name="T11" fmla="*/ 69278727 h 227"/>
              <a:gd name="T12" fmla="*/ 258421240 w 216"/>
              <a:gd name="T13" fmla="*/ 26073254 h 227"/>
              <a:gd name="T14" fmla="*/ 332884935 w 216"/>
              <a:gd name="T15" fmla="*/ 4849290 h 227"/>
              <a:gd name="T16" fmla="*/ 404053641 w 216"/>
              <a:gd name="T17" fmla="*/ 4849290 h 227"/>
              <a:gd name="T18" fmla="*/ 478508300 w 216"/>
              <a:gd name="T19" fmla="*/ 26073254 h 227"/>
              <a:gd name="T20" fmla="*/ 541737445 w 216"/>
              <a:gd name="T21" fmla="*/ 69278727 h 227"/>
              <a:gd name="T22" fmla="*/ 599974025 w 216"/>
              <a:gd name="T23" fmla="*/ 139722493 h 227"/>
              <a:gd name="T24" fmla="*/ 651021663 w 216"/>
              <a:gd name="T25" fmla="*/ 227932445 h 227"/>
              <a:gd name="T26" fmla="*/ 687412918 w 216"/>
              <a:gd name="T27" fmla="*/ 318314144 h 227"/>
              <a:gd name="T28" fmla="*/ 719059846 w 216"/>
              <a:gd name="T29" fmla="*/ 431963359 h 227"/>
              <a:gd name="T30" fmla="*/ 732218540 w 216"/>
              <a:gd name="T31" fmla="*/ 559741153 h 227"/>
              <a:gd name="T32" fmla="*/ 732218540 w 216"/>
              <a:gd name="T33" fmla="*/ 611789234 h 227"/>
              <a:gd name="T34" fmla="*/ 728896509 w 216"/>
              <a:gd name="T35" fmla="*/ 737559701 h 227"/>
              <a:gd name="T36" fmla="*/ 706123720 w 216"/>
              <a:gd name="T37" fmla="*/ 857787430 h 227"/>
              <a:gd name="T38" fmla="*/ 671344109 w 216"/>
              <a:gd name="T39" fmla="*/ 958434412 h 227"/>
              <a:gd name="T40" fmla="*/ 628521798 w 216"/>
              <a:gd name="T41" fmla="*/ 1052525427 h 227"/>
              <a:gd name="T42" fmla="*/ 573427077 w 216"/>
              <a:gd name="T43" fmla="*/ 1126388021 h 227"/>
              <a:gd name="T44" fmla="*/ 508488705 w 216"/>
              <a:gd name="T45" fmla="*/ 1185978067 h 227"/>
              <a:gd name="T46" fmla="*/ 440554425 w 216"/>
              <a:gd name="T47" fmla="*/ 1214510475 h 227"/>
              <a:gd name="T48" fmla="*/ 366134183 w 216"/>
              <a:gd name="T49" fmla="*/ 1230410188 h 227"/>
              <a:gd name="T50" fmla="*/ 294764631 w 216"/>
              <a:gd name="T51" fmla="*/ 1214510475 h 227"/>
              <a:gd name="T52" fmla="*/ 226817344 w 216"/>
              <a:gd name="T53" fmla="*/ 1185978067 h 227"/>
              <a:gd name="T54" fmla="*/ 162676700 w 216"/>
              <a:gd name="T55" fmla="*/ 1126388021 h 227"/>
              <a:gd name="T56" fmla="*/ 112389251 w 216"/>
              <a:gd name="T57" fmla="*/ 1052525427 h 227"/>
              <a:gd name="T58" fmla="*/ 65023271 w 216"/>
              <a:gd name="T59" fmla="*/ 958434412 h 227"/>
              <a:gd name="T60" fmla="*/ 26840323 w 216"/>
              <a:gd name="T61" fmla="*/ 857787430 h 227"/>
              <a:gd name="T62" fmla="*/ 9836524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close/>
              </a:path>
            </a:pathLst>
          </a:custGeom>
          <a:solidFill>
            <a:srgbClr val="FFFFFF"/>
          </a:solidFill>
          <a:ln w="9525">
            <a:noFill/>
            <a:round/>
            <a:headEnd/>
            <a:tailEnd/>
          </a:ln>
        </p:spPr>
        <p:txBody>
          <a:bodyPr/>
          <a:lstStyle/>
          <a:p>
            <a:endParaRPr lang="zh-CN" altLang="en-US"/>
          </a:p>
        </p:txBody>
      </p:sp>
      <p:sp>
        <p:nvSpPr>
          <p:cNvPr id="14" name="未知">
            <a:extLst>
              <a:ext uri="{FF2B5EF4-FFF2-40B4-BE49-F238E27FC236}">
                <a16:creationId xmlns:a16="http://schemas.microsoft.com/office/drawing/2014/main" id="{199CCE37-C0B4-751B-DFDC-E8A0C7B62D24}"/>
              </a:ext>
            </a:extLst>
          </p:cNvPr>
          <p:cNvSpPr>
            <a:spLocks/>
          </p:cNvSpPr>
          <p:nvPr/>
        </p:nvSpPr>
        <p:spPr bwMode="auto">
          <a:xfrm>
            <a:off x="1257926" y="4310985"/>
            <a:ext cx="280747" cy="301545"/>
          </a:xfrm>
          <a:custGeom>
            <a:avLst/>
            <a:gdLst>
              <a:gd name="T0" fmla="*/ 6409892 w 216"/>
              <a:gd name="T1" fmla="*/ 559741153 h 227"/>
              <a:gd name="T2" fmla="*/ 20128443 w 216"/>
              <a:gd name="T3" fmla="*/ 431963359 h 227"/>
              <a:gd name="T4" fmla="*/ 47893115 w 216"/>
              <a:gd name="T5" fmla="*/ 318314144 h 227"/>
              <a:gd name="T6" fmla="*/ 84284591 w 216"/>
              <a:gd name="T7" fmla="*/ 227932445 h 227"/>
              <a:gd name="T8" fmla="*/ 136216053 w 216"/>
              <a:gd name="T9" fmla="*/ 139722493 h 227"/>
              <a:gd name="T10" fmla="*/ 193570726 w 216"/>
              <a:gd name="T11" fmla="*/ 69278727 h 227"/>
              <a:gd name="T12" fmla="*/ 258421240 w 216"/>
              <a:gd name="T13" fmla="*/ 26073254 h 227"/>
              <a:gd name="T14" fmla="*/ 332884935 w 216"/>
              <a:gd name="T15" fmla="*/ 4849290 h 227"/>
              <a:gd name="T16" fmla="*/ 404053641 w 216"/>
              <a:gd name="T17" fmla="*/ 4849290 h 227"/>
              <a:gd name="T18" fmla="*/ 478508300 w 216"/>
              <a:gd name="T19" fmla="*/ 26073254 h 227"/>
              <a:gd name="T20" fmla="*/ 541737445 w 216"/>
              <a:gd name="T21" fmla="*/ 69278727 h 227"/>
              <a:gd name="T22" fmla="*/ 599974025 w 216"/>
              <a:gd name="T23" fmla="*/ 139722493 h 227"/>
              <a:gd name="T24" fmla="*/ 651021663 w 216"/>
              <a:gd name="T25" fmla="*/ 227932445 h 227"/>
              <a:gd name="T26" fmla="*/ 687412918 w 216"/>
              <a:gd name="T27" fmla="*/ 318314144 h 227"/>
              <a:gd name="T28" fmla="*/ 719059846 w 216"/>
              <a:gd name="T29" fmla="*/ 431963359 h 227"/>
              <a:gd name="T30" fmla="*/ 732218540 w 216"/>
              <a:gd name="T31" fmla="*/ 559741153 h 227"/>
              <a:gd name="T32" fmla="*/ 732218540 w 216"/>
              <a:gd name="T33" fmla="*/ 611789234 h 227"/>
              <a:gd name="T34" fmla="*/ 728896509 w 216"/>
              <a:gd name="T35" fmla="*/ 737559701 h 227"/>
              <a:gd name="T36" fmla="*/ 706123720 w 216"/>
              <a:gd name="T37" fmla="*/ 857787430 h 227"/>
              <a:gd name="T38" fmla="*/ 671344109 w 216"/>
              <a:gd name="T39" fmla="*/ 958434412 h 227"/>
              <a:gd name="T40" fmla="*/ 628521798 w 216"/>
              <a:gd name="T41" fmla="*/ 1052525427 h 227"/>
              <a:gd name="T42" fmla="*/ 573427077 w 216"/>
              <a:gd name="T43" fmla="*/ 1126388021 h 227"/>
              <a:gd name="T44" fmla="*/ 508488705 w 216"/>
              <a:gd name="T45" fmla="*/ 1185978067 h 227"/>
              <a:gd name="T46" fmla="*/ 440554425 w 216"/>
              <a:gd name="T47" fmla="*/ 1214510475 h 227"/>
              <a:gd name="T48" fmla="*/ 366134183 w 216"/>
              <a:gd name="T49" fmla="*/ 1230410188 h 227"/>
              <a:gd name="T50" fmla="*/ 294764631 w 216"/>
              <a:gd name="T51" fmla="*/ 1214510475 h 227"/>
              <a:gd name="T52" fmla="*/ 226817344 w 216"/>
              <a:gd name="T53" fmla="*/ 1185978067 h 227"/>
              <a:gd name="T54" fmla="*/ 162676700 w 216"/>
              <a:gd name="T55" fmla="*/ 1126388021 h 227"/>
              <a:gd name="T56" fmla="*/ 112389251 w 216"/>
              <a:gd name="T57" fmla="*/ 1052525427 h 227"/>
              <a:gd name="T58" fmla="*/ 65023271 w 216"/>
              <a:gd name="T59" fmla="*/ 958434412 h 227"/>
              <a:gd name="T60" fmla="*/ 26840323 w 216"/>
              <a:gd name="T61" fmla="*/ 857787430 h 227"/>
              <a:gd name="T62" fmla="*/ 9836524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15" name="Rectangle 32">
            <a:extLst>
              <a:ext uri="{FF2B5EF4-FFF2-40B4-BE49-F238E27FC236}">
                <a16:creationId xmlns:a16="http://schemas.microsoft.com/office/drawing/2014/main" id="{0E81A8DB-7796-114B-AB45-79D3E7DCA3D3}"/>
              </a:ext>
            </a:extLst>
          </p:cNvPr>
          <p:cNvSpPr>
            <a:spLocks noChangeArrowheads="1"/>
          </p:cNvSpPr>
          <p:nvPr/>
        </p:nvSpPr>
        <p:spPr bwMode="auto">
          <a:xfrm>
            <a:off x="1356378" y="4371294"/>
            <a:ext cx="63517" cy="15109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16" name="未知">
            <a:extLst>
              <a:ext uri="{FF2B5EF4-FFF2-40B4-BE49-F238E27FC236}">
                <a16:creationId xmlns:a16="http://schemas.microsoft.com/office/drawing/2014/main" id="{1B87B52F-A95F-E63D-F8FC-E825FCCE5350}"/>
              </a:ext>
            </a:extLst>
          </p:cNvPr>
          <p:cNvSpPr>
            <a:spLocks/>
          </p:cNvSpPr>
          <p:nvPr/>
        </p:nvSpPr>
        <p:spPr bwMode="auto">
          <a:xfrm>
            <a:off x="1257926" y="5741260"/>
            <a:ext cx="280747" cy="298371"/>
          </a:xfrm>
          <a:custGeom>
            <a:avLst/>
            <a:gdLst>
              <a:gd name="T0" fmla="*/ 6409892 w 216"/>
              <a:gd name="T1" fmla="*/ 446341159 h 227"/>
              <a:gd name="T2" fmla="*/ 20128443 w 216"/>
              <a:gd name="T3" fmla="*/ 348105442 h 227"/>
              <a:gd name="T4" fmla="*/ 47893115 w 216"/>
              <a:gd name="T5" fmla="*/ 256183409 h 227"/>
              <a:gd name="T6" fmla="*/ 84284591 w 216"/>
              <a:gd name="T7" fmla="*/ 182291127 h 227"/>
              <a:gd name="T8" fmla="*/ 136216053 w 216"/>
              <a:gd name="T9" fmla="*/ 113371133 h 227"/>
              <a:gd name="T10" fmla="*/ 193570726 w 216"/>
              <a:gd name="T11" fmla="*/ 60672045 h 227"/>
              <a:gd name="T12" fmla="*/ 258421240 w 216"/>
              <a:gd name="T13" fmla="*/ 20996372 h 227"/>
              <a:gd name="T14" fmla="*/ 332884935 w 216"/>
              <a:gd name="T15" fmla="*/ 3971138 h 227"/>
              <a:gd name="T16" fmla="*/ 404053641 w 216"/>
              <a:gd name="T17" fmla="*/ 3971138 h 227"/>
              <a:gd name="T18" fmla="*/ 478508300 w 216"/>
              <a:gd name="T19" fmla="*/ 20996372 h 227"/>
              <a:gd name="T20" fmla="*/ 541737445 w 216"/>
              <a:gd name="T21" fmla="*/ 60672045 h 227"/>
              <a:gd name="T22" fmla="*/ 599974025 w 216"/>
              <a:gd name="T23" fmla="*/ 113371133 h 227"/>
              <a:gd name="T24" fmla="*/ 651021663 w 216"/>
              <a:gd name="T25" fmla="*/ 182291127 h 227"/>
              <a:gd name="T26" fmla="*/ 687412918 w 216"/>
              <a:gd name="T27" fmla="*/ 256183409 h 227"/>
              <a:gd name="T28" fmla="*/ 719059846 w 216"/>
              <a:gd name="T29" fmla="*/ 348105442 h 227"/>
              <a:gd name="T30" fmla="*/ 732218540 w 216"/>
              <a:gd name="T31" fmla="*/ 446341159 h 227"/>
              <a:gd name="T32" fmla="*/ 732218540 w 216"/>
              <a:gd name="T33" fmla="*/ 490035276 h 227"/>
              <a:gd name="T34" fmla="*/ 728896509 w 216"/>
              <a:gd name="T35" fmla="*/ 591068594 h 227"/>
              <a:gd name="T36" fmla="*/ 706123720 w 216"/>
              <a:gd name="T37" fmla="*/ 685652195 h 227"/>
              <a:gd name="T38" fmla="*/ 671344109 w 216"/>
              <a:gd name="T39" fmla="*/ 767322354 h 227"/>
              <a:gd name="T40" fmla="*/ 628521798 w 216"/>
              <a:gd name="T41" fmla="*/ 842402251 h 227"/>
              <a:gd name="T42" fmla="*/ 573427077 w 216"/>
              <a:gd name="T43" fmla="*/ 903181730 h 227"/>
              <a:gd name="T44" fmla="*/ 508488705 w 216"/>
              <a:gd name="T45" fmla="*/ 949607487 h 227"/>
              <a:gd name="T46" fmla="*/ 440554425 w 216"/>
              <a:gd name="T47" fmla="*/ 972957092 h 227"/>
              <a:gd name="T48" fmla="*/ 366134183 w 216"/>
              <a:gd name="T49" fmla="*/ 985307325 h 227"/>
              <a:gd name="T50" fmla="*/ 294764631 w 216"/>
              <a:gd name="T51" fmla="*/ 972957092 h 227"/>
              <a:gd name="T52" fmla="*/ 226817344 w 216"/>
              <a:gd name="T53" fmla="*/ 949607487 h 227"/>
              <a:gd name="T54" fmla="*/ 162676700 w 216"/>
              <a:gd name="T55" fmla="*/ 903181730 h 227"/>
              <a:gd name="T56" fmla="*/ 112389251 w 216"/>
              <a:gd name="T57" fmla="*/ 842402251 h 227"/>
              <a:gd name="T58" fmla="*/ 65023271 w 216"/>
              <a:gd name="T59" fmla="*/ 767322354 h 227"/>
              <a:gd name="T60" fmla="*/ 26840323 w 216"/>
              <a:gd name="T61" fmla="*/ 685652195 h 227"/>
              <a:gd name="T62" fmla="*/ 9836524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close/>
              </a:path>
            </a:pathLst>
          </a:custGeom>
          <a:solidFill>
            <a:srgbClr val="FFFFFF"/>
          </a:solidFill>
          <a:ln w="9525">
            <a:noFill/>
            <a:round/>
            <a:headEnd/>
            <a:tailEnd/>
          </a:ln>
        </p:spPr>
        <p:txBody>
          <a:bodyPr/>
          <a:lstStyle/>
          <a:p>
            <a:endParaRPr lang="zh-CN" altLang="en-US"/>
          </a:p>
        </p:txBody>
      </p:sp>
      <p:sp>
        <p:nvSpPr>
          <p:cNvPr id="17" name="未知">
            <a:extLst>
              <a:ext uri="{FF2B5EF4-FFF2-40B4-BE49-F238E27FC236}">
                <a16:creationId xmlns:a16="http://schemas.microsoft.com/office/drawing/2014/main" id="{7ADFAB7F-A202-EF77-3B14-3E3159F4B127}"/>
              </a:ext>
            </a:extLst>
          </p:cNvPr>
          <p:cNvSpPr>
            <a:spLocks/>
          </p:cNvSpPr>
          <p:nvPr/>
        </p:nvSpPr>
        <p:spPr bwMode="auto">
          <a:xfrm>
            <a:off x="1257926" y="5741260"/>
            <a:ext cx="280747" cy="298371"/>
          </a:xfrm>
          <a:custGeom>
            <a:avLst/>
            <a:gdLst>
              <a:gd name="T0" fmla="*/ 6409892 w 216"/>
              <a:gd name="T1" fmla="*/ 446341159 h 227"/>
              <a:gd name="T2" fmla="*/ 20128443 w 216"/>
              <a:gd name="T3" fmla="*/ 348105442 h 227"/>
              <a:gd name="T4" fmla="*/ 47893115 w 216"/>
              <a:gd name="T5" fmla="*/ 256183409 h 227"/>
              <a:gd name="T6" fmla="*/ 84284591 w 216"/>
              <a:gd name="T7" fmla="*/ 182291127 h 227"/>
              <a:gd name="T8" fmla="*/ 136216053 w 216"/>
              <a:gd name="T9" fmla="*/ 113371133 h 227"/>
              <a:gd name="T10" fmla="*/ 193570726 w 216"/>
              <a:gd name="T11" fmla="*/ 60672045 h 227"/>
              <a:gd name="T12" fmla="*/ 258421240 w 216"/>
              <a:gd name="T13" fmla="*/ 20996372 h 227"/>
              <a:gd name="T14" fmla="*/ 332884935 w 216"/>
              <a:gd name="T15" fmla="*/ 3971138 h 227"/>
              <a:gd name="T16" fmla="*/ 404053641 w 216"/>
              <a:gd name="T17" fmla="*/ 3971138 h 227"/>
              <a:gd name="T18" fmla="*/ 478508300 w 216"/>
              <a:gd name="T19" fmla="*/ 20996372 h 227"/>
              <a:gd name="T20" fmla="*/ 541737445 w 216"/>
              <a:gd name="T21" fmla="*/ 60672045 h 227"/>
              <a:gd name="T22" fmla="*/ 599974025 w 216"/>
              <a:gd name="T23" fmla="*/ 113371133 h 227"/>
              <a:gd name="T24" fmla="*/ 651021663 w 216"/>
              <a:gd name="T25" fmla="*/ 182291127 h 227"/>
              <a:gd name="T26" fmla="*/ 687412918 w 216"/>
              <a:gd name="T27" fmla="*/ 256183409 h 227"/>
              <a:gd name="T28" fmla="*/ 719059846 w 216"/>
              <a:gd name="T29" fmla="*/ 348105442 h 227"/>
              <a:gd name="T30" fmla="*/ 732218540 w 216"/>
              <a:gd name="T31" fmla="*/ 446341159 h 227"/>
              <a:gd name="T32" fmla="*/ 732218540 w 216"/>
              <a:gd name="T33" fmla="*/ 490035276 h 227"/>
              <a:gd name="T34" fmla="*/ 728896509 w 216"/>
              <a:gd name="T35" fmla="*/ 591068594 h 227"/>
              <a:gd name="T36" fmla="*/ 706123720 w 216"/>
              <a:gd name="T37" fmla="*/ 685652195 h 227"/>
              <a:gd name="T38" fmla="*/ 671344109 w 216"/>
              <a:gd name="T39" fmla="*/ 767322354 h 227"/>
              <a:gd name="T40" fmla="*/ 628521798 w 216"/>
              <a:gd name="T41" fmla="*/ 842402251 h 227"/>
              <a:gd name="T42" fmla="*/ 573427077 w 216"/>
              <a:gd name="T43" fmla="*/ 903181730 h 227"/>
              <a:gd name="T44" fmla="*/ 508488705 w 216"/>
              <a:gd name="T45" fmla="*/ 949607487 h 227"/>
              <a:gd name="T46" fmla="*/ 440554425 w 216"/>
              <a:gd name="T47" fmla="*/ 972957092 h 227"/>
              <a:gd name="T48" fmla="*/ 366134183 w 216"/>
              <a:gd name="T49" fmla="*/ 985307325 h 227"/>
              <a:gd name="T50" fmla="*/ 294764631 w 216"/>
              <a:gd name="T51" fmla="*/ 972957092 h 227"/>
              <a:gd name="T52" fmla="*/ 226817344 w 216"/>
              <a:gd name="T53" fmla="*/ 949607487 h 227"/>
              <a:gd name="T54" fmla="*/ 162676700 w 216"/>
              <a:gd name="T55" fmla="*/ 903181730 h 227"/>
              <a:gd name="T56" fmla="*/ 112389251 w 216"/>
              <a:gd name="T57" fmla="*/ 842402251 h 227"/>
              <a:gd name="T58" fmla="*/ 65023271 w 216"/>
              <a:gd name="T59" fmla="*/ 767322354 h 227"/>
              <a:gd name="T60" fmla="*/ 26840323 w 216"/>
              <a:gd name="T61" fmla="*/ 685652195 h 227"/>
              <a:gd name="T62" fmla="*/ 9836524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path>
            </a:pathLst>
          </a:custGeom>
          <a:noFill/>
          <a:ln w="3175">
            <a:solidFill>
              <a:srgbClr val="000000"/>
            </a:solidFill>
            <a:round/>
            <a:headEnd/>
            <a:tailEnd/>
          </a:ln>
        </p:spPr>
        <p:txBody>
          <a:bodyPr/>
          <a:lstStyle/>
          <a:p>
            <a:endParaRPr lang="zh-CN" altLang="en-US"/>
          </a:p>
        </p:txBody>
      </p:sp>
      <p:sp>
        <p:nvSpPr>
          <p:cNvPr id="18" name="Rectangle 35">
            <a:extLst>
              <a:ext uri="{FF2B5EF4-FFF2-40B4-BE49-F238E27FC236}">
                <a16:creationId xmlns:a16="http://schemas.microsoft.com/office/drawing/2014/main" id="{576617E2-22C4-B2DD-00A4-8BA2BD534E39}"/>
              </a:ext>
            </a:extLst>
          </p:cNvPr>
          <p:cNvSpPr>
            <a:spLocks noChangeArrowheads="1"/>
          </p:cNvSpPr>
          <p:nvPr/>
        </p:nvSpPr>
        <p:spPr bwMode="auto">
          <a:xfrm>
            <a:off x="1356378" y="5799664"/>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F</a:t>
            </a:r>
            <a:endParaRPr lang="en-US" altLang="zh-CN" sz="1000" b="1" dirty="0">
              <a:solidFill>
                <a:srgbClr val="0000FF"/>
              </a:solidFill>
              <a:latin typeface="Times New Roman" pitchFamily="18" charset="0"/>
              <a:ea typeface="楷体_GB2312" pitchFamily="1" charset="-122"/>
            </a:endParaRPr>
          </a:p>
        </p:txBody>
      </p:sp>
      <p:sp>
        <p:nvSpPr>
          <p:cNvPr id="20" name="未知">
            <a:extLst>
              <a:ext uri="{FF2B5EF4-FFF2-40B4-BE49-F238E27FC236}">
                <a16:creationId xmlns:a16="http://schemas.microsoft.com/office/drawing/2014/main" id="{543E7B05-4423-DD05-DBB4-03AF064131C1}"/>
              </a:ext>
            </a:extLst>
          </p:cNvPr>
          <p:cNvSpPr>
            <a:spLocks/>
          </p:cNvSpPr>
          <p:nvPr/>
        </p:nvSpPr>
        <p:spPr bwMode="auto">
          <a:xfrm>
            <a:off x="1820055" y="5020726"/>
            <a:ext cx="282653" cy="298371"/>
          </a:xfrm>
          <a:custGeom>
            <a:avLst/>
            <a:gdLst>
              <a:gd name="T0" fmla="*/ 7145711 w 216"/>
              <a:gd name="T1" fmla="*/ 485501602 h 226"/>
              <a:gd name="T2" fmla="*/ 23150365 w 216"/>
              <a:gd name="T3" fmla="*/ 375205301 h 226"/>
              <a:gd name="T4" fmla="*/ 55303794 w 216"/>
              <a:gd name="T5" fmla="*/ 281541765 h 226"/>
              <a:gd name="T6" fmla="*/ 98258553 w 216"/>
              <a:gd name="T7" fmla="*/ 194790464 h 226"/>
              <a:gd name="T8" fmla="*/ 155549321 w 216"/>
              <a:gd name="T9" fmla="*/ 119076492 h 226"/>
              <a:gd name="T10" fmla="*/ 222226935 w 216"/>
              <a:gd name="T11" fmla="*/ 61343543 h 226"/>
              <a:gd name="T12" fmla="*/ 297217334 w 216"/>
              <a:gd name="T13" fmla="*/ 23385031 h 226"/>
              <a:gd name="T14" fmla="*/ 383142429 w 216"/>
              <a:gd name="T15" fmla="*/ 4298969 h 226"/>
              <a:gd name="T16" fmla="*/ 464985030 w 216"/>
              <a:gd name="T17" fmla="*/ 4298969 h 226"/>
              <a:gd name="T18" fmla="*/ 549850097 w 216"/>
              <a:gd name="T19" fmla="*/ 23385031 h 226"/>
              <a:gd name="T20" fmla="*/ 626217459 w 216"/>
              <a:gd name="T21" fmla="*/ 61343543 h 226"/>
              <a:gd name="T22" fmla="*/ 692368182 w 216"/>
              <a:gd name="T23" fmla="*/ 119076492 h 226"/>
              <a:gd name="T24" fmla="*/ 751322256 w 216"/>
              <a:gd name="T25" fmla="*/ 194790464 h 226"/>
              <a:gd name="T26" fmla="*/ 793045339 w 216"/>
              <a:gd name="T27" fmla="*/ 281541765 h 226"/>
              <a:gd name="T28" fmla="*/ 828864612 w 216"/>
              <a:gd name="T29" fmla="*/ 375205301 h 226"/>
              <a:gd name="T30" fmla="*/ 844450245 w 216"/>
              <a:gd name="T31" fmla="*/ 485501602 h 226"/>
              <a:gd name="T32" fmla="*/ 844450245 w 216"/>
              <a:gd name="T33" fmla="*/ 538347344 h 226"/>
              <a:gd name="T34" fmla="*/ 840726767 w 216"/>
              <a:gd name="T35" fmla="*/ 648670450 h 226"/>
              <a:gd name="T36" fmla="*/ 814086300 w 216"/>
              <a:gd name="T37" fmla="*/ 752872443 h 226"/>
              <a:gd name="T38" fmla="*/ 774630431 w 216"/>
              <a:gd name="T39" fmla="*/ 838030353 h 226"/>
              <a:gd name="T40" fmla="*/ 722693214 w 216"/>
              <a:gd name="T41" fmla="*/ 922864214 h 226"/>
              <a:gd name="T42" fmla="*/ 660207783 w 216"/>
              <a:gd name="T43" fmla="*/ 991076223 h 226"/>
              <a:gd name="T44" fmla="*/ 586522487 w 216"/>
              <a:gd name="T45" fmla="*/ 1037090728 h 226"/>
              <a:gd name="T46" fmla="*/ 508124400 w 216"/>
              <a:gd name="T47" fmla="*/ 1066707152 h 226"/>
              <a:gd name="T48" fmla="*/ 422873988 w 216"/>
              <a:gd name="T49" fmla="*/ 1075907407 h 226"/>
              <a:gd name="T50" fmla="*/ 339748674 w 216"/>
              <a:gd name="T51" fmla="*/ 1066707152 h 226"/>
              <a:gd name="T52" fmla="*/ 261484025 w 216"/>
              <a:gd name="T53" fmla="*/ 1037090728 h 226"/>
              <a:gd name="T54" fmla="*/ 187663513 w 216"/>
              <a:gd name="T55" fmla="*/ 991076223 h 226"/>
              <a:gd name="T56" fmla="*/ 128727247 w 216"/>
              <a:gd name="T57" fmla="*/ 922864214 h 226"/>
              <a:gd name="T58" fmla="*/ 73721376 w 216"/>
              <a:gd name="T59" fmla="*/ 838030353 h 226"/>
              <a:gd name="T60" fmla="*/ 35783859 w 216"/>
              <a:gd name="T61" fmla="*/ 752872443 h 226"/>
              <a:gd name="T62" fmla="*/ 11237031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21" name="Rectangle 38">
            <a:extLst>
              <a:ext uri="{FF2B5EF4-FFF2-40B4-BE49-F238E27FC236}">
                <a16:creationId xmlns:a16="http://schemas.microsoft.com/office/drawing/2014/main" id="{66438CD1-AE4F-AE4C-F638-79CA02A80DE3}"/>
              </a:ext>
            </a:extLst>
          </p:cNvPr>
          <p:cNvSpPr>
            <a:spLocks noChangeArrowheads="1"/>
          </p:cNvSpPr>
          <p:nvPr/>
        </p:nvSpPr>
        <p:spPr bwMode="auto">
          <a:xfrm>
            <a:off x="1919778" y="5081035"/>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D</a:t>
            </a:r>
            <a:endParaRPr lang="en-US" altLang="zh-CN" sz="1000" b="1">
              <a:solidFill>
                <a:srgbClr val="0000FF"/>
              </a:solidFill>
              <a:latin typeface="Times New Roman" pitchFamily="18" charset="0"/>
              <a:ea typeface="楷体_GB2312" pitchFamily="1" charset="-122"/>
            </a:endParaRPr>
          </a:p>
        </p:txBody>
      </p:sp>
      <p:sp>
        <p:nvSpPr>
          <p:cNvPr id="22" name="未知">
            <a:extLst>
              <a:ext uri="{FF2B5EF4-FFF2-40B4-BE49-F238E27FC236}">
                <a16:creationId xmlns:a16="http://schemas.microsoft.com/office/drawing/2014/main" id="{65ADFE33-A223-7C93-3C6A-DD8E311EC346}"/>
              </a:ext>
            </a:extLst>
          </p:cNvPr>
          <p:cNvSpPr>
            <a:spLocks/>
          </p:cNvSpPr>
          <p:nvPr/>
        </p:nvSpPr>
        <p:spPr bwMode="auto">
          <a:xfrm>
            <a:off x="2664837" y="4310985"/>
            <a:ext cx="280747" cy="301545"/>
          </a:xfrm>
          <a:custGeom>
            <a:avLst/>
            <a:gdLst>
              <a:gd name="T0" fmla="*/ 5858600 w 217"/>
              <a:gd name="T1" fmla="*/ 559741153 h 227"/>
              <a:gd name="T2" fmla="*/ 17922139 w 217"/>
              <a:gd name="T3" fmla="*/ 431963359 h 227"/>
              <a:gd name="T4" fmla="*/ 43607429 w 217"/>
              <a:gd name="T5" fmla="*/ 318314144 h 227"/>
              <a:gd name="T6" fmla="*/ 77229784 w 217"/>
              <a:gd name="T7" fmla="*/ 227932445 h 227"/>
              <a:gd name="T8" fmla="*/ 122271747 w 217"/>
              <a:gd name="T9" fmla="*/ 139722493 h 227"/>
              <a:gd name="T10" fmla="*/ 175228399 w 217"/>
              <a:gd name="T11" fmla="*/ 69278727 h 227"/>
              <a:gd name="T12" fmla="*/ 234584880 w 217"/>
              <a:gd name="T13" fmla="*/ 26073254 h 227"/>
              <a:gd name="T14" fmla="*/ 301967446 w 217"/>
              <a:gd name="T15" fmla="*/ 4849290 h 227"/>
              <a:gd name="T16" fmla="*/ 365632686 w 217"/>
              <a:gd name="T17" fmla="*/ 4849290 h 227"/>
              <a:gd name="T18" fmla="*/ 434136673 w 217"/>
              <a:gd name="T19" fmla="*/ 26073254 h 227"/>
              <a:gd name="T20" fmla="*/ 492454229 w 217"/>
              <a:gd name="T21" fmla="*/ 69278727 h 227"/>
              <a:gd name="T22" fmla="*/ 545120329 w 217"/>
              <a:gd name="T23" fmla="*/ 139722493 h 227"/>
              <a:gd name="T24" fmla="*/ 590415685 w 217"/>
              <a:gd name="T25" fmla="*/ 227932445 h 227"/>
              <a:gd name="T26" fmla="*/ 623865094 w 217"/>
              <a:gd name="T27" fmla="*/ 318314144 h 227"/>
              <a:gd name="T28" fmla="*/ 652637793 w 217"/>
              <a:gd name="T29" fmla="*/ 431963359 h 227"/>
              <a:gd name="T30" fmla="*/ 667640835 w 217"/>
              <a:gd name="T31" fmla="*/ 559741153 h 227"/>
              <a:gd name="T32" fmla="*/ 667640835 w 217"/>
              <a:gd name="T33" fmla="*/ 611789234 h 227"/>
              <a:gd name="T34" fmla="*/ 661693287 w 217"/>
              <a:gd name="T35" fmla="*/ 737559701 h 227"/>
              <a:gd name="T36" fmla="*/ 640965693 w 217"/>
              <a:gd name="T37" fmla="*/ 857787430 h 227"/>
              <a:gd name="T38" fmla="*/ 609035589 w 217"/>
              <a:gd name="T39" fmla="*/ 958434412 h 227"/>
              <a:gd name="T40" fmla="*/ 569593784 w 217"/>
              <a:gd name="T41" fmla="*/ 1052525427 h 227"/>
              <a:gd name="T42" fmla="*/ 520085125 w 217"/>
              <a:gd name="T43" fmla="*/ 1126388021 h 227"/>
              <a:gd name="T44" fmla="*/ 462151609 w 217"/>
              <a:gd name="T45" fmla="*/ 1185978067 h 227"/>
              <a:gd name="T46" fmla="*/ 400709442 w 217"/>
              <a:gd name="T47" fmla="*/ 1214510475 h 227"/>
              <a:gd name="T48" fmla="*/ 332633172 w 217"/>
              <a:gd name="T49" fmla="*/ 1230410188 h 227"/>
              <a:gd name="T50" fmla="*/ 267626949 w 217"/>
              <a:gd name="T51" fmla="*/ 1214510475 h 227"/>
              <a:gd name="T52" fmla="*/ 205402873 w 217"/>
              <a:gd name="T53" fmla="*/ 1185978067 h 227"/>
              <a:gd name="T54" fmla="*/ 148250986 w 217"/>
              <a:gd name="T55" fmla="*/ 1126388021 h 227"/>
              <a:gd name="T56" fmla="*/ 100842587 w 217"/>
              <a:gd name="T57" fmla="*/ 1052525427 h 227"/>
              <a:gd name="T58" fmla="*/ 58648096 w 217"/>
              <a:gd name="T59" fmla="*/ 958434412 h 227"/>
              <a:gd name="T60" fmla="*/ 27400380 w 217"/>
              <a:gd name="T61" fmla="*/ 857787430 h 227"/>
              <a:gd name="T62" fmla="*/ 8798878 w 217"/>
              <a:gd name="T63" fmla="*/ 737559701 h 227"/>
              <a:gd name="T64" fmla="*/ 0 w 217"/>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w="9525">
            <a:noFill/>
            <a:round/>
            <a:headEnd/>
            <a:tailEnd/>
          </a:ln>
        </p:spPr>
        <p:txBody>
          <a:bodyPr/>
          <a:lstStyle/>
          <a:p>
            <a:endParaRPr lang="zh-CN" altLang="en-US"/>
          </a:p>
        </p:txBody>
      </p:sp>
      <p:sp>
        <p:nvSpPr>
          <p:cNvPr id="23" name="未知">
            <a:extLst>
              <a:ext uri="{FF2B5EF4-FFF2-40B4-BE49-F238E27FC236}">
                <a16:creationId xmlns:a16="http://schemas.microsoft.com/office/drawing/2014/main" id="{16918F7D-6D9D-47AA-057D-1E0491440696}"/>
              </a:ext>
            </a:extLst>
          </p:cNvPr>
          <p:cNvSpPr>
            <a:spLocks/>
          </p:cNvSpPr>
          <p:nvPr/>
        </p:nvSpPr>
        <p:spPr bwMode="auto">
          <a:xfrm>
            <a:off x="2664837" y="4310985"/>
            <a:ext cx="280747" cy="301545"/>
          </a:xfrm>
          <a:custGeom>
            <a:avLst/>
            <a:gdLst>
              <a:gd name="T0" fmla="*/ 5858600 w 217"/>
              <a:gd name="T1" fmla="*/ 559741153 h 227"/>
              <a:gd name="T2" fmla="*/ 17922139 w 217"/>
              <a:gd name="T3" fmla="*/ 431963359 h 227"/>
              <a:gd name="T4" fmla="*/ 43607429 w 217"/>
              <a:gd name="T5" fmla="*/ 318314144 h 227"/>
              <a:gd name="T6" fmla="*/ 77229784 w 217"/>
              <a:gd name="T7" fmla="*/ 227932445 h 227"/>
              <a:gd name="T8" fmla="*/ 122271747 w 217"/>
              <a:gd name="T9" fmla="*/ 139722493 h 227"/>
              <a:gd name="T10" fmla="*/ 175228399 w 217"/>
              <a:gd name="T11" fmla="*/ 69278727 h 227"/>
              <a:gd name="T12" fmla="*/ 234584880 w 217"/>
              <a:gd name="T13" fmla="*/ 26073254 h 227"/>
              <a:gd name="T14" fmla="*/ 301967446 w 217"/>
              <a:gd name="T15" fmla="*/ 4849290 h 227"/>
              <a:gd name="T16" fmla="*/ 365632686 w 217"/>
              <a:gd name="T17" fmla="*/ 4849290 h 227"/>
              <a:gd name="T18" fmla="*/ 434136673 w 217"/>
              <a:gd name="T19" fmla="*/ 26073254 h 227"/>
              <a:gd name="T20" fmla="*/ 492454229 w 217"/>
              <a:gd name="T21" fmla="*/ 69278727 h 227"/>
              <a:gd name="T22" fmla="*/ 545120329 w 217"/>
              <a:gd name="T23" fmla="*/ 139722493 h 227"/>
              <a:gd name="T24" fmla="*/ 590415685 w 217"/>
              <a:gd name="T25" fmla="*/ 227932445 h 227"/>
              <a:gd name="T26" fmla="*/ 623865094 w 217"/>
              <a:gd name="T27" fmla="*/ 318314144 h 227"/>
              <a:gd name="T28" fmla="*/ 652637793 w 217"/>
              <a:gd name="T29" fmla="*/ 431963359 h 227"/>
              <a:gd name="T30" fmla="*/ 667640835 w 217"/>
              <a:gd name="T31" fmla="*/ 559741153 h 227"/>
              <a:gd name="T32" fmla="*/ 667640835 w 217"/>
              <a:gd name="T33" fmla="*/ 611789234 h 227"/>
              <a:gd name="T34" fmla="*/ 661693287 w 217"/>
              <a:gd name="T35" fmla="*/ 737559701 h 227"/>
              <a:gd name="T36" fmla="*/ 640965693 w 217"/>
              <a:gd name="T37" fmla="*/ 857787430 h 227"/>
              <a:gd name="T38" fmla="*/ 609035589 w 217"/>
              <a:gd name="T39" fmla="*/ 958434412 h 227"/>
              <a:gd name="T40" fmla="*/ 569593784 w 217"/>
              <a:gd name="T41" fmla="*/ 1052525427 h 227"/>
              <a:gd name="T42" fmla="*/ 520085125 w 217"/>
              <a:gd name="T43" fmla="*/ 1126388021 h 227"/>
              <a:gd name="T44" fmla="*/ 462151609 w 217"/>
              <a:gd name="T45" fmla="*/ 1185978067 h 227"/>
              <a:gd name="T46" fmla="*/ 400709442 w 217"/>
              <a:gd name="T47" fmla="*/ 1214510475 h 227"/>
              <a:gd name="T48" fmla="*/ 332633172 w 217"/>
              <a:gd name="T49" fmla="*/ 1230410188 h 227"/>
              <a:gd name="T50" fmla="*/ 267626949 w 217"/>
              <a:gd name="T51" fmla="*/ 1214510475 h 227"/>
              <a:gd name="T52" fmla="*/ 205402873 w 217"/>
              <a:gd name="T53" fmla="*/ 1185978067 h 227"/>
              <a:gd name="T54" fmla="*/ 148250986 w 217"/>
              <a:gd name="T55" fmla="*/ 1126388021 h 227"/>
              <a:gd name="T56" fmla="*/ 100842587 w 217"/>
              <a:gd name="T57" fmla="*/ 1052525427 h 227"/>
              <a:gd name="T58" fmla="*/ 58648096 w 217"/>
              <a:gd name="T59" fmla="*/ 958434412 h 227"/>
              <a:gd name="T60" fmla="*/ 27400380 w 217"/>
              <a:gd name="T61" fmla="*/ 857787430 h 227"/>
              <a:gd name="T62" fmla="*/ 8798878 w 217"/>
              <a:gd name="T63" fmla="*/ 737559701 h 227"/>
              <a:gd name="T64" fmla="*/ 0 w 217"/>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24" name="Rectangle 41">
            <a:extLst>
              <a:ext uri="{FF2B5EF4-FFF2-40B4-BE49-F238E27FC236}">
                <a16:creationId xmlns:a16="http://schemas.microsoft.com/office/drawing/2014/main" id="{763C5E75-C34A-1C5D-B8DD-1474B9C88FF6}"/>
              </a:ext>
            </a:extLst>
          </p:cNvPr>
          <p:cNvSpPr>
            <a:spLocks noChangeArrowheads="1"/>
          </p:cNvSpPr>
          <p:nvPr/>
        </p:nvSpPr>
        <p:spPr bwMode="auto">
          <a:xfrm>
            <a:off x="2764560" y="4371294"/>
            <a:ext cx="63517" cy="15109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25" name="未知">
            <a:extLst>
              <a:ext uri="{FF2B5EF4-FFF2-40B4-BE49-F238E27FC236}">
                <a16:creationId xmlns:a16="http://schemas.microsoft.com/office/drawing/2014/main" id="{FCACFF44-B85E-8000-7DF3-3C8EA81AFBF0}"/>
              </a:ext>
            </a:extLst>
          </p:cNvPr>
          <p:cNvSpPr>
            <a:spLocks/>
          </p:cNvSpPr>
          <p:nvPr/>
        </p:nvSpPr>
        <p:spPr bwMode="auto">
          <a:xfrm>
            <a:off x="2664837" y="5774271"/>
            <a:ext cx="280747" cy="298371"/>
          </a:xfrm>
          <a:custGeom>
            <a:avLst/>
            <a:gdLst>
              <a:gd name="T0" fmla="*/ 5858600 w 217"/>
              <a:gd name="T1" fmla="*/ 446341159 h 227"/>
              <a:gd name="T2" fmla="*/ 17922139 w 217"/>
              <a:gd name="T3" fmla="*/ 348105442 h 227"/>
              <a:gd name="T4" fmla="*/ 43607429 w 217"/>
              <a:gd name="T5" fmla="*/ 256183409 h 227"/>
              <a:gd name="T6" fmla="*/ 77229784 w 217"/>
              <a:gd name="T7" fmla="*/ 182291127 h 227"/>
              <a:gd name="T8" fmla="*/ 122271747 w 217"/>
              <a:gd name="T9" fmla="*/ 113371133 h 227"/>
              <a:gd name="T10" fmla="*/ 175228399 w 217"/>
              <a:gd name="T11" fmla="*/ 60672045 h 227"/>
              <a:gd name="T12" fmla="*/ 234584880 w 217"/>
              <a:gd name="T13" fmla="*/ 20996372 h 227"/>
              <a:gd name="T14" fmla="*/ 301967446 w 217"/>
              <a:gd name="T15" fmla="*/ 3971138 h 227"/>
              <a:gd name="T16" fmla="*/ 365632686 w 217"/>
              <a:gd name="T17" fmla="*/ 3971138 h 227"/>
              <a:gd name="T18" fmla="*/ 434136673 w 217"/>
              <a:gd name="T19" fmla="*/ 20996372 h 227"/>
              <a:gd name="T20" fmla="*/ 492454229 w 217"/>
              <a:gd name="T21" fmla="*/ 60672045 h 227"/>
              <a:gd name="T22" fmla="*/ 545120329 w 217"/>
              <a:gd name="T23" fmla="*/ 113371133 h 227"/>
              <a:gd name="T24" fmla="*/ 590415685 w 217"/>
              <a:gd name="T25" fmla="*/ 182291127 h 227"/>
              <a:gd name="T26" fmla="*/ 623865094 w 217"/>
              <a:gd name="T27" fmla="*/ 256183409 h 227"/>
              <a:gd name="T28" fmla="*/ 652637793 w 217"/>
              <a:gd name="T29" fmla="*/ 348105442 h 227"/>
              <a:gd name="T30" fmla="*/ 667640835 w 217"/>
              <a:gd name="T31" fmla="*/ 446341159 h 227"/>
              <a:gd name="T32" fmla="*/ 667640835 w 217"/>
              <a:gd name="T33" fmla="*/ 490035276 h 227"/>
              <a:gd name="T34" fmla="*/ 661693287 w 217"/>
              <a:gd name="T35" fmla="*/ 591068594 h 227"/>
              <a:gd name="T36" fmla="*/ 640965693 w 217"/>
              <a:gd name="T37" fmla="*/ 685652195 h 227"/>
              <a:gd name="T38" fmla="*/ 609035589 w 217"/>
              <a:gd name="T39" fmla="*/ 767322354 h 227"/>
              <a:gd name="T40" fmla="*/ 569593784 w 217"/>
              <a:gd name="T41" fmla="*/ 842402251 h 227"/>
              <a:gd name="T42" fmla="*/ 520085125 w 217"/>
              <a:gd name="T43" fmla="*/ 903181730 h 227"/>
              <a:gd name="T44" fmla="*/ 462151609 w 217"/>
              <a:gd name="T45" fmla="*/ 949607487 h 227"/>
              <a:gd name="T46" fmla="*/ 400709442 w 217"/>
              <a:gd name="T47" fmla="*/ 972957092 h 227"/>
              <a:gd name="T48" fmla="*/ 332633172 w 217"/>
              <a:gd name="T49" fmla="*/ 985307325 h 227"/>
              <a:gd name="T50" fmla="*/ 267626949 w 217"/>
              <a:gd name="T51" fmla="*/ 972957092 h 227"/>
              <a:gd name="T52" fmla="*/ 205402873 w 217"/>
              <a:gd name="T53" fmla="*/ 949607487 h 227"/>
              <a:gd name="T54" fmla="*/ 148250986 w 217"/>
              <a:gd name="T55" fmla="*/ 903181730 h 227"/>
              <a:gd name="T56" fmla="*/ 100842587 w 217"/>
              <a:gd name="T57" fmla="*/ 842402251 h 227"/>
              <a:gd name="T58" fmla="*/ 58648096 w 217"/>
              <a:gd name="T59" fmla="*/ 767322354 h 227"/>
              <a:gd name="T60" fmla="*/ 27400380 w 217"/>
              <a:gd name="T61" fmla="*/ 685652195 h 227"/>
              <a:gd name="T62" fmla="*/ 8798878 w 217"/>
              <a:gd name="T63" fmla="*/ 591068594 h 227"/>
              <a:gd name="T64" fmla="*/ 0 w 217"/>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close/>
              </a:path>
            </a:pathLst>
          </a:custGeom>
          <a:solidFill>
            <a:srgbClr val="FFFFFF"/>
          </a:solidFill>
          <a:ln w="9525">
            <a:noFill/>
            <a:round/>
            <a:headEnd/>
            <a:tailEnd/>
          </a:ln>
        </p:spPr>
        <p:txBody>
          <a:bodyPr/>
          <a:lstStyle/>
          <a:p>
            <a:endParaRPr lang="zh-CN" altLang="en-US"/>
          </a:p>
        </p:txBody>
      </p:sp>
      <p:sp>
        <p:nvSpPr>
          <p:cNvPr id="28" name="未知">
            <a:extLst>
              <a:ext uri="{FF2B5EF4-FFF2-40B4-BE49-F238E27FC236}">
                <a16:creationId xmlns:a16="http://schemas.microsoft.com/office/drawing/2014/main" id="{2D9B1B1B-D390-0DBD-19DB-72A489FC23EF}"/>
              </a:ext>
            </a:extLst>
          </p:cNvPr>
          <p:cNvSpPr>
            <a:spLocks/>
          </p:cNvSpPr>
          <p:nvPr/>
        </p:nvSpPr>
        <p:spPr bwMode="auto">
          <a:xfrm>
            <a:off x="3228237" y="5020726"/>
            <a:ext cx="281382" cy="298371"/>
          </a:xfrm>
          <a:custGeom>
            <a:avLst/>
            <a:gdLst>
              <a:gd name="T0" fmla="*/ 3240229 w 216"/>
              <a:gd name="T1" fmla="*/ 485501602 h 226"/>
              <a:gd name="T2" fmla="*/ 17640192 w 216"/>
              <a:gd name="T3" fmla="*/ 375205301 h 226"/>
              <a:gd name="T4" fmla="*/ 46641729 w 216"/>
              <a:gd name="T5" fmla="*/ 281541765 h 226"/>
              <a:gd name="T6" fmla="*/ 84375203 w 216"/>
              <a:gd name="T7" fmla="*/ 194790464 h 226"/>
              <a:gd name="T8" fmla="*/ 138480098 w 216"/>
              <a:gd name="T9" fmla="*/ 119076492 h 226"/>
              <a:gd name="T10" fmla="*/ 199629625 w 216"/>
              <a:gd name="T11" fmla="*/ 61343543 h 226"/>
              <a:gd name="T12" fmla="*/ 267147653 w 216"/>
              <a:gd name="T13" fmla="*/ 23385031 h 226"/>
              <a:gd name="T14" fmla="*/ 345025250 w 216"/>
              <a:gd name="T15" fmla="*/ 4298969 h 226"/>
              <a:gd name="T16" fmla="*/ 419223425 w 216"/>
              <a:gd name="T17" fmla="*/ 4298969 h 226"/>
              <a:gd name="T18" fmla="*/ 498025336 w 216"/>
              <a:gd name="T19" fmla="*/ 23385031 h 226"/>
              <a:gd name="T20" fmla="*/ 565530112 w 216"/>
              <a:gd name="T21" fmla="*/ 61343543 h 226"/>
              <a:gd name="T22" fmla="*/ 625689234 w 216"/>
              <a:gd name="T23" fmla="*/ 119076492 h 226"/>
              <a:gd name="T24" fmla="*/ 679668055 w 216"/>
              <a:gd name="T25" fmla="*/ 194790464 h 226"/>
              <a:gd name="T26" fmla="*/ 717712575 w 216"/>
              <a:gd name="T27" fmla="*/ 281541765 h 226"/>
              <a:gd name="T28" fmla="*/ 750629190 w 216"/>
              <a:gd name="T29" fmla="*/ 375205301 h 226"/>
              <a:gd name="T30" fmla="*/ 768364923 w 216"/>
              <a:gd name="T31" fmla="*/ 485501602 h 226"/>
              <a:gd name="T32" fmla="*/ 768364923 w 216"/>
              <a:gd name="T33" fmla="*/ 538347344 h 226"/>
              <a:gd name="T34" fmla="*/ 760897017 w 216"/>
              <a:gd name="T35" fmla="*/ 648670450 h 226"/>
              <a:gd name="T36" fmla="*/ 737022078 w 216"/>
              <a:gd name="T37" fmla="*/ 752872443 h 226"/>
              <a:gd name="T38" fmla="*/ 700842729 w 216"/>
              <a:gd name="T39" fmla="*/ 838030353 h 226"/>
              <a:gd name="T40" fmla="*/ 653426848 w 216"/>
              <a:gd name="T41" fmla="*/ 922864214 h 226"/>
              <a:gd name="T42" fmla="*/ 598538309 w 216"/>
              <a:gd name="T43" fmla="*/ 991076223 h 226"/>
              <a:gd name="T44" fmla="*/ 531035388 w 216"/>
              <a:gd name="T45" fmla="*/ 1037090728 h 226"/>
              <a:gd name="T46" fmla="*/ 459209920 w 216"/>
              <a:gd name="T47" fmla="*/ 1066707152 h 226"/>
              <a:gd name="T48" fmla="*/ 384634143 w 216"/>
              <a:gd name="T49" fmla="*/ 1075907407 h 226"/>
              <a:gd name="T50" fmla="*/ 305076466 w 216"/>
              <a:gd name="T51" fmla="*/ 1066707152 h 226"/>
              <a:gd name="T52" fmla="*/ 234138249 w 216"/>
              <a:gd name="T53" fmla="*/ 1037090728 h 226"/>
              <a:gd name="T54" fmla="*/ 166617470 w 216"/>
              <a:gd name="T55" fmla="*/ 991076223 h 226"/>
              <a:gd name="T56" fmla="*/ 114162216 w 216"/>
              <a:gd name="T57" fmla="*/ 922864214 h 226"/>
              <a:gd name="T58" fmla="*/ 64248977 w 216"/>
              <a:gd name="T59" fmla="*/ 838030353 h 226"/>
              <a:gd name="T60" fmla="*/ 27952822 w 216"/>
              <a:gd name="T61" fmla="*/ 752872443 h 226"/>
              <a:gd name="T62" fmla="*/ 6645470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31" name="未知">
            <a:extLst>
              <a:ext uri="{FF2B5EF4-FFF2-40B4-BE49-F238E27FC236}">
                <a16:creationId xmlns:a16="http://schemas.microsoft.com/office/drawing/2014/main" id="{978B2A54-E9AA-C4DB-0A52-6C17AF88337B}"/>
              </a:ext>
            </a:extLst>
          </p:cNvPr>
          <p:cNvSpPr>
            <a:spLocks noEditPoints="1"/>
          </p:cNvSpPr>
          <p:nvPr/>
        </p:nvSpPr>
        <p:spPr bwMode="auto">
          <a:xfrm>
            <a:off x="2281827" y="5168007"/>
            <a:ext cx="948315" cy="6348"/>
          </a:xfrm>
          <a:custGeom>
            <a:avLst/>
            <a:gdLst>
              <a:gd name="T0" fmla="*/ 2147483646 w 729"/>
              <a:gd name="T1" fmla="*/ 0 h 4"/>
              <a:gd name="T2" fmla="*/ 2147483646 w 729"/>
              <a:gd name="T3" fmla="*/ 484306175 h 4"/>
              <a:gd name="T4" fmla="*/ 2147483646 w 729"/>
              <a:gd name="T5" fmla="*/ 484306175 h 4"/>
              <a:gd name="T6" fmla="*/ 2147483646 w 729"/>
              <a:gd name="T7" fmla="*/ 0 h 4"/>
              <a:gd name="T8" fmla="*/ 2147483646 w 729"/>
              <a:gd name="T9" fmla="*/ 920181458 h 4"/>
              <a:gd name="T10" fmla="*/ 2147483646 w 729"/>
              <a:gd name="T11" fmla="*/ 0 h 4"/>
              <a:gd name="T12" fmla="*/ 2147483646 w 729"/>
              <a:gd name="T13" fmla="*/ 920181458 h 4"/>
              <a:gd name="T14" fmla="*/ 2147483646 w 729"/>
              <a:gd name="T15" fmla="*/ 291778645 h 4"/>
              <a:gd name="T16" fmla="*/ 2147483646 w 729"/>
              <a:gd name="T17" fmla="*/ 291778645 h 4"/>
              <a:gd name="T18" fmla="*/ 2057898466 w 729"/>
              <a:gd name="T19" fmla="*/ 920181458 h 4"/>
              <a:gd name="T20" fmla="*/ 2057898466 w 729"/>
              <a:gd name="T21" fmla="*/ 0 h 4"/>
              <a:gd name="T22" fmla="*/ 2057898466 w 729"/>
              <a:gd name="T23" fmla="*/ 920181458 h 4"/>
              <a:gd name="T24" fmla="*/ 1932938009 w 729"/>
              <a:gd name="T25" fmla="*/ 0 h 4"/>
              <a:gd name="T26" fmla="*/ 1942533754 w 729"/>
              <a:gd name="T27" fmla="*/ 484306175 h 4"/>
              <a:gd name="T28" fmla="*/ 1821715506 w 729"/>
              <a:gd name="T29" fmla="*/ 484306175 h 4"/>
              <a:gd name="T30" fmla="*/ 1831675215 w 729"/>
              <a:gd name="T31" fmla="*/ 0 h 4"/>
              <a:gd name="T32" fmla="*/ 1712415622 w 729"/>
              <a:gd name="T33" fmla="*/ 920181458 h 4"/>
              <a:gd name="T34" fmla="*/ 1712415622 w 729"/>
              <a:gd name="T35" fmla="*/ 0 h 4"/>
              <a:gd name="T36" fmla="*/ 1712415622 w 729"/>
              <a:gd name="T37" fmla="*/ 920181458 h 4"/>
              <a:gd name="T38" fmla="*/ 1593745445 w 729"/>
              <a:gd name="T39" fmla="*/ 291778645 h 4"/>
              <a:gd name="T40" fmla="*/ 1604737539 w 729"/>
              <a:gd name="T41" fmla="*/ 291778645 h 4"/>
              <a:gd name="T42" fmla="*/ 1487810344 w 729"/>
              <a:gd name="T43" fmla="*/ 920181458 h 4"/>
              <a:gd name="T44" fmla="*/ 1487810344 w 729"/>
              <a:gd name="T45" fmla="*/ 0 h 4"/>
              <a:gd name="T46" fmla="*/ 1487810344 w 729"/>
              <a:gd name="T47" fmla="*/ 920181458 h 4"/>
              <a:gd name="T48" fmla="*/ 1366714874 w 729"/>
              <a:gd name="T49" fmla="*/ 0 h 4"/>
              <a:gd name="T50" fmla="*/ 1373229066 w 729"/>
              <a:gd name="T51" fmla="*/ 484306175 h 4"/>
              <a:gd name="T52" fmla="*/ 1252461521 w 729"/>
              <a:gd name="T53" fmla="*/ 484306175 h 4"/>
              <a:gd name="T54" fmla="*/ 1263948818 w 729"/>
              <a:gd name="T55" fmla="*/ 0 h 4"/>
              <a:gd name="T56" fmla="*/ 1146340105 w 729"/>
              <a:gd name="T57" fmla="*/ 920181458 h 4"/>
              <a:gd name="T58" fmla="*/ 1146340105 w 729"/>
              <a:gd name="T59" fmla="*/ 0 h 4"/>
              <a:gd name="T60" fmla="*/ 1146340105 w 729"/>
              <a:gd name="T61" fmla="*/ 920181458 h 4"/>
              <a:gd name="T62" fmla="*/ 1024456029 w 729"/>
              <a:gd name="T63" fmla="*/ 291778645 h 4"/>
              <a:gd name="T64" fmla="*/ 1038565315 w 729"/>
              <a:gd name="T65" fmla="*/ 291778645 h 4"/>
              <a:gd name="T66" fmla="*/ 918510975 w 729"/>
              <a:gd name="T67" fmla="*/ 920181458 h 4"/>
              <a:gd name="T68" fmla="*/ 918510975 w 729"/>
              <a:gd name="T69" fmla="*/ 0 h 4"/>
              <a:gd name="T70" fmla="*/ 918510975 w 729"/>
              <a:gd name="T71" fmla="*/ 920181458 h 4"/>
              <a:gd name="T72" fmla="*/ 797461423 w 729"/>
              <a:gd name="T73" fmla="*/ 0 h 4"/>
              <a:gd name="T74" fmla="*/ 807151808 w 729"/>
              <a:gd name="T75" fmla="*/ 484306175 h 4"/>
              <a:gd name="T76" fmla="*/ 687779442 w 729"/>
              <a:gd name="T77" fmla="*/ 484306175 h 4"/>
              <a:gd name="T78" fmla="*/ 694649740 w 729"/>
              <a:gd name="T79" fmla="*/ 0 h 4"/>
              <a:gd name="T80" fmla="*/ 580106852 w 729"/>
              <a:gd name="T81" fmla="*/ 920181458 h 4"/>
              <a:gd name="T82" fmla="*/ 580106852 w 729"/>
              <a:gd name="T83" fmla="*/ 0 h 4"/>
              <a:gd name="T84" fmla="*/ 580106852 w 729"/>
              <a:gd name="T85" fmla="*/ 920181458 h 4"/>
              <a:gd name="T86" fmla="*/ 455087531 w 729"/>
              <a:gd name="T87" fmla="*/ 291778645 h 4"/>
              <a:gd name="T88" fmla="*/ 473377646 w 729"/>
              <a:gd name="T89" fmla="*/ 291778645 h 4"/>
              <a:gd name="T90" fmla="*/ 348774870 w 729"/>
              <a:gd name="T91" fmla="*/ 920181458 h 4"/>
              <a:gd name="T92" fmla="*/ 348774870 w 729"/>
              <a:gd name="T93" fmla="*/ 0 h 4"/>
              <a:gd name="T94" fmla="*/ 348774870 w 729"/>
              <a:gd name="T95" fmla="*/ 920181458 h 4"/>
              <a:gd name="T96" fmla="*/ 227024359 w 729"/>
              <a:gd name="T97" fmla="*/ 0 h 4"/>
              <a:gd name="T98" fmla="*/ 237743610 w 729"/>
              <a:gd name="T99" fmla="*/ 484306175 h 4"/>
              <a:gd name="T100" fmla="*/ 117723613 w 729"/>
              <a:gd name="T101" fmla="*/ 484306175 h 4"/>
              <a:gd name="T102" fmla="*/ 128046502 w 729"/>
              <a:gd name="T103" fmla="*/ 0 h 4"/>
              <a:gd name="T104" fmla="*/ 9959062 w 729"/>
              <a:gd name="T105" fmla="*/ 920181458 h 4"/>
              <a:gd name="T106" fmla="*/ 9959062 w 729"/>
              <a:gd name="T107" fmla="*/ 0 h 4"/>
              <a:gd name="T108" fmla="*/ 9959062 w 729"/>
              <a:gd name="T109" fmla="*/ 920181458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1" y="1"/>
                </a:lnTo>
                <a:lnTo>
                  <a:pt x="693" y="0"/>
                </a:lnTo>
                <a:lnTo>
                  <a:pt x="694" y="0"/>
                </a:lnTo>
                <a:lnTo>
                  <a:pt x="695" y="0"/>
                </a:lnTo>
                <a:lnTo>
                  <a:pt x="695" y="1"/>
                </a:lnTo>
                <a:lnTo>
                  <a:pt x="695" y="2"/>
                </a:lnTo>
                <a:lnTo>
                  <a:pt x="694" y="4"/>
                </a:lnTo>
                <a:close/>
                <a:moveTo>
                  <a:pt x="660" y="4"/>
                </a:moveTo>
                <a:lnTo>
                  <a:pt x="660" y="4"/>
                </a:lnTo>
                <a:lnTo>
                  <a:pt x="659" y="2"/>
                </a:lnTo>
                <a:lnTo>
                  <a:pt x="659" y="1"/>
                </a:lnTo>
                <a:lnTo>
                  <a:pt x="659" y="0"/>
                </a:lnTo>
                <a:lnTo>
                  <a:pt x="660" y="0"/>
                </a:lnTo>
                <a:lnTo>
                  <a:pt x="662" y="0"/>
                </a:lnTo>
                <a:lnTo>
                  <a:pt x="663" y="1"/>
                </a:lnTo>
                <a:lnTo>
                  <a:pt x="662" y="2"/>
                </a:lnTo>
                <a:lnTo>
                  <a:pt x="660" y="4"/>
                </a:lnTo>
                <a:close/>
                <a:moveTo>
                  <a:pt x="628" y="4"/>
                </a:moveTo>
                <a:lnTo>
                  <a:pt x="628" y="4"/>
                </a:lnTo>
                <a:lnTo>
                  <a:pt x="627" y="2"/>
                </a:lnTo>
                <a:lnTo>
                  <a:pt x="627" y="1"/>
                </a:lnTo>
                <a:lnTo>
                  <a:pt x="627" y="0"/>
                </a:lnTo>
                <a:lnTo>
                  <a:pt x="628" y="0"/>
                </a:lnTo>
                <a:lnTo>
                  <a:pt x="629" y="0"/>
                </a:lnTo>
                <a:lnTo>
                  <a:pt x="629" y="1"/>
                </a:lnTo>
                <a:lnTo>
                  <a:pt x="629"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0" y="2"/>
                </a:lnTo>
                <a:lnTo>
                  <a:pt x="560" y="1"/>
                </a:lnTo>
                <a:lnTo>
                  <a:pt x="560" y="0"/>
                </a:lnTo>
                <a:lnTo>
                  <a:pt x="562" y="0"/>
                </a:lnTo>
                <a:lnTo>
                  <a:pt x="563" y="0"/>
                </a:lnTo>
                <a:lnTo>
                  <a:pt x="565" y="1"/>
                </a:lnTo>
                <a:lnTo>
                  <a:pt x="563" y="2"/>
                </a:lnTo>
                <a:lnTo>
                  <a:pt x="562" y="4"/>
                </a:lnTo>
                <a:close/>
                <a:moveTo>
                  <a:pt x="529" y="4"/>
                </a:moveTo>
                <a:lnTo>
                  <a:pt x="529" y="4"/>
                </a:lnTo>
                <a:lnTo>
                  <a:pt x="528" y="2"/>
                </a:lnTo>
                <a:lnTo>
                  <a:pt x="527" y="1"/>
                </a:lnTo>
                <a:lnTo>
                  <a:pt x="528" y="0"/>
                </a:lnTo>
                <a:lnTo>
                  <a:pt x="529" y="0"/>
                </a:lnTo>
                <a:lnTo>
                  <a:pt x="531" y="0"/>
                </a:lnTo>
                <a:lnTo>
                  <a:pt x="531" y="1"/>
                </a:lnTo>
                <a:lnTo>
                  <a:pt x="531" y="2"/>
                </a:lnTo>
                <a:lnTo>
                  <a:pt x="529" y="4"/>
                </a:lnTo>
                <a:close/>
                <a:moveTo>
                  <a:pt x="496" y="4"/>
                </a:moveTo>
                <a:lnTo>
                  <a:pt x="496" y="4"/>
                </a:lnTo>
                <a:lnTo>
                  <a:pt x="494" y="2"/>
                </a:lnTo>
                <a:lnTo>
                  <a:pt x="494" y="1"/>
                </a:lnTo>
                <a:lnTo>
                  <a:pt x="494" y="0"/>
                </a:lnTo>
                <a:lnTo>
                  <a:pt x="496" y="0"/>
                </a:lnTo>
                <a:lnTo>
                  <a:pt x="497" y="0"/>
                </a:lnTo>
                <a:lnTo>
                  <a:pt x="498" y="1"/>
                </a:lnTo>
                <a:lnTo>
                  <a:pt x="497" y="2"/>
                </a:lnTo>
                <a:lnTo>
                  <a:pt x="496" y="4"/>
                </a:lnTo>
                <a:close/>
                <a:moveTo>
                  <a:pt x="463" y="4"/>
                </a:moveTo>
                <a:lnTo>
                  <a:pt x="463" y="4"/>
                </a:lnTo>
                <a:lnTo>
                  <a:pt x="462" y="2"/>
                </a:lnTo>
                <a:lnTo>
                  <a:pt x="462" y="1"/>
                </a:lnTo>
                <a:lnTo>
                  <a:pt x="462" y="0"/>
                </a:lnTo>
                <a:lnTo>
                  <a:pt x="463" y="0"/>
                </a:lnTo>
                <a:lnTo>
                  <a:pt x="465" y="0"/>
                </a:lnTo>
                <a:lnTo>
                  <a:pt x="465" y="1"/>
                </a:lnTo>
                <a:lnTo>
                  <a:pt x="465" y="2"/>
                </a:lnTo>
                <a:lnTo>
                  <a:pt x="463" y="4"/>
                </a:lnTo>
                <a:close/>
                <a:moveTo>
                  <a:pt x="431" y="4"/>
                </a:moveTo>
                <a:lnTo>
                  <a:pt x="431" y="4"/>
                </a:lnTo>
                <a:lnTo>
                  <a:pt x="429" y="2"/>
                </a:lnTo>
                <a:lnTo>
                  <a:pt x="428" y="1"/>
                </a:lnTo>
                <a:lnTo>
                  <a:pt x="429"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8" y="0"/>
                </a:lnTo>
                <a:lnTo>
                  <a:pt x="400" y="1"/>
                </a:lnTo>
                <a:lnTo>
                  <a:pt x="398" y="2"/>
                </a:lnTo>
                <a:lnTo>
                  <a:pt x="397" y="4"/>
                </a:lnTo>
                <a:close/>
                <a:moveTo>
                  <a:pt x="365" y="4"/>
                </a:moveTo>
                <a:lnTo>
                  <a:pt x="365" y="4"/>
                </a:lnTo>
                <a:lnTo>
                  <a:pt x="363" y="2"/>
                </a:lnTo>
                <a:lnTo>
                  <a:pt x="363" y="1"/>
                </a:lnTo>
                <a:lnTo>
                  <a:pt x="363"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1"/>
                </a:lnTo>
                <a:lnTo>
                  <a:pt x="332"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3" y="1"/>
                </a:lnTo>
                <a:lnTo>
                  <a:pt x="265" y="0"/>
                </a:lnTo>
                <a:lnTo>
                  <a:pt x="266" y="0"/>
                </a:lnTo>
                <a:lnTo>
                  <a:pt x="267" y="0"/>
                </a:lnTo>
                <a:lnTo>
                  <a:pt x="267" y="1"/>
                </a:lnTo>
                <a:lnTo>
                  <a:pt x="267" y="2"/>
                </a:lnTo>
                <a:lnTo>
                  <a:pt x="266" y="4"/>
                </a:lnTo>
                <a:close/>
                <a:moveTo>
                  <a:pt x="232" y="4"/>
                </a:moveTo>
                <a:lnTo>
                  <a:pt x="232" y="4"/>
                </a:lnTo>
                <a:lnTo>
                  <a:pt x="231" y="2"/>
                </a:lnTo>
                <a:lnTo>
                  <a:pt x="231" y="1"/>
                </a:lnTo>
                <a:lnTo>
                  <a:pt x="231" y="0"/>
                </a:lnTo>
                <a:lnTo>
                  <a:pt x="232" y="0"/>
                </a:lnTo>
                <a:lnTo>
                  <a:pt x="234" y="0"/>
                </a:lnTo>
                <a:lnTo>
                  <a:pt x="235" y="1"/>
                </a:lnTo>
                <a:lnTo>
                  <a:pt x="234" y="2"/>
                </a:lnTo>
                <a:lnTo>
                  <a:pt x="232" y="4"/>
                </a:lnTo>
                <a:close/>
                <a:moveTo>
                  <a:pt x="200" y="4"/>
                </a:moveTo>
                <a:lnTo>
                  <a:pt x="200" y="4"/>
                </a:lnTo>
                <a:lnTo>
                  <a:pt x="199" y="2"/>
                </a:lnTo>
                <a:lnTo>
                  <a:pt x="199" y="1"/>
                </a:lnTo>
                <a:lnTo>
                  <a:pt x="199" y="0"/>
                </a:lnTo>
                <a:lnTo>
                  <a:pt x="200" y="0"/>
                </a:lnTo>
                <a:lnTo>
                  <a:pt x="201" y="0"/>
                </a:lnTo>
                <a:lnTo>
                  <a:pt x="201" y="1"/>
                </a:lnTo>
                <a:lnTo>
                  <a:pt x="201" y="2"/>
                </a:lnTo>
                <a:lnTo>
                  <a:pt x="200" y="4"/>
                </a:lnTo>
                <a:close/>
                <a:moveTo>
                  <a:pt x="168" y="4"/>
                </a:moveTo>
                <a:lnTo>
                  <a:pt x="168" y="4"/>
                </a:lnTo>
                <a:lnTo>
                  <a:pt x="166" y="2"/>
                </a:lnTo>
                <a:lnTo>
                  <a:pt x="165" y="1"/>
                </a:lnTo>
                <a:lnTo>
                  <a:pt x="166" y="0"/>
                </a:lnTo>
                <a:lnTo>
                  <a:pt x="168" y="0"/>
                </a:lnTo>
                <a:lnTo>
                  <a:pt x="169" y="1"/>
                </a:lnTo>
                <a:lnTo>
                  <a:pt x="168" y="2"/>
                </a:lnTo>
                <a:lnTo>
                  <a:pt x="168" y="4"/>
                </a:lnTo>
                <a:close/>
                <a:moveTo>
                  <a:pt x="134" y="4"/>
                </a:moveTo>
                <a:lnTo>
                  <a:pt x="134" y="4"/>
                </a:lnTo>
                <a:lnTo>
                  <a:pt x="132" y="2"/>
                </a:lnTo>
                <a:lnTo>
                  <a:pt x="132" y="1"/>
                </a:lnTo>
                <a:lnTo>
                  <a:pt x="132" y="0"/>
                </a:lnTo>
                <a:lnTo>
                  <a:pt x="134" y="0"/>
                </a:lnTo>
                <a:lnTo>
                  <a:pt x="135" y="0"/>
                </a:lnTo>
                <a:lnTo>
                  <a:pt x="137" y="1"/>
                </a:lnTo>
                <a:lnTo>
                  <a:pt x="135" y="2"/>
                </a:lnTo>
                <a:lnTo>
                  <a:pt x="134" y="4"/>
                </a:lnTo>
                <a:close/>
                <a:moveTo>
                  <a:pt x="101" y="4"/>
                </a:moveTo>
                <a:lnTo>
                  <a:pt x="101" y="4"/>
                </a:lnTo>
                <a:lnTo>
                  <a:pt x="100" y="2"/>
                </a:lnTo>
                <a:lnTo>
                  <a:pt x="99" y="1"/>
                </a:lnTo>
                <a:lnTo>
                  <a:pt x="100" y="0"/>
                </a:lnTo>
                <a:lnTo>
                  <a:pt x="101" y="0"/>
                </a:lnTo>
                <a:lnTo>
                  <a:pt x="103" y="0"/>
                </a:lnTo>
                <a:lnTo>
                  <a:pt x="103" y="1"/>
                </a:lnTo>
                <a:lnTo>
                  <a:pt x="103" y="2"/>
                </a:lnTo>
                <a:lnTo>
                  <a:pt x="101" y="4"/>
                </a:lnTo>
                <a:close/>
                <a:moveTo>
                  <a:pt x="68" y="4"/>
                </a:moveTo>
                <a:lnTo>
                  <a:pt x="68" y="4"/>
                </a:lnTo>
                <a:lnTo>
                  <a:pt x="66" y="2"/>
                </a:lnTo>
                <a:lnTo>
                  <a:pt x="66" y="1"/>
                </a:lnTo>
                <a:lnTo>
                  <a:pt x="66" y="0"/>
                </a:lnTo>
                <a:lnTo>
                  <a:pt x="68" y="0"/>
                </a:lnTo>
                <a:lnTo>
                  <a:pt x="69" y="0"/>
                </a:lnTo>
                <a:lnTo>
                  <a:pt x="70" y="1"/>
                </a:lnTo>
                <a:lnTo>
                  <a:pt x="69" y="2"/>
                </a:lnTo>
                <a:lnTo>
                  <a:pt x="68" y="4"/>
                </a:lnTo>
                <a:close/>
                <a:moveTo>
                  <a:pt x="35" y="4"/>
                </a:moveTo>
                <a:lnTo>
                  <a:pt x="35" y="4"/>
                </a:lnTo>
                <a:lnTo>
                  <a:pt x="34" y="2"/>
                </a:lnTo>
                <a:lnTo>
                  <a:pt x="34" y="1"/>
                </a:lnTo>
                <a:lnTo>
                  <a:pt x="34" y="0"/>
                </a:lnTo>
                <a:lnTo>
                  <a:pt x="35" y="0"/>
                </a:lnTo>
                <a:lnTo>
                  <a:pt x="37" y="0"/>
                </a:lnTo>
                <a:lnTo>
                  <a:pt x="37" y="1"/>
                </a:lnTo>
                <a:lnTo>
                  <a:pt x="37" y="2"/>
                </a:lnTo>
                <a:lnTo>
                  <a:pt x="35" y="4"/>
                </a:lnTo>
                <a:close/>
                <a:moveTo>
                  <a:pt x="3" y="4"/>
                </a:moveTo>
                <a:lnTo>
                  <a:pt x="3" y="4"/>
                </a:lnTo>
                <a:lnTo>
                  <a:pt x="2" y="2"/>
                </a:lnTo>
                <a:lnTo>
                  <a:pt x="0" y="1"/>
                </a:lnTo>
                <a:lnTo>
                  <a:pt x="2" y="0"/>
                </a:lnTo>
                <a:lnTo>
                  <a:pt x="3" y="0"/>
                </a:lnTo>
                <a:lnTo>
                  <a:pt x="4" y="0"/>
                </a:lnTo>
                <a:lnTo>
                  <a:pt x="4" y="1"/>
                </a:lnTo>
                <a:lnTo>
                  <a:pt x="4" y="2"/>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32" name="未知">
            <a:extLst>
              <a:ext uri="{FF2B5EF4-FFF2-40B4-BE49-F238E27FC236}">
                <a16:creationId xmlns:a16="http://schemas.microsoft.com/office/drawing/2014/main" id="{4F4662ED-8CB0-2E32-CFE8-E090BFA36F85}"/>
              </a:ext>
            </a:extLst>
          </p:cNvPr>
          <p:cNvSpPr>
            <a:spLocks/>
          </p:cNvSpPr>
          <p:nvPr/>
        </p:nvSpPr>
        <p:spPr bwMode="auto">
          <a:xfrm>
            <a:off x="2102708" y="5115951"/>
            <a:ext cx="163240" cy="107921"/>
          </a:xfrm>
          <a:custGeom>
            <a:avLst/>
            <a:gdLst>
              <a:gd name="T0" fmla="*/ 340691775 w 127"/>
              <a:gd name="T1" fmla="*/ 225867066 h 84"/>
              <a:gd name="T2" fmla="*/ 0 w 127"/>
              <a:gd name="T3" fmla="*/ 112864617 h 84"/>
              <a:gd name="T4" fmla="*/ 340691775 w 127"/>
              <a:gd name="T5" fmla="*/ 0 h 84"/>
              <a:gd name="T6" fmla="*/ 340691775 w 127"/>
              <a:gd name="T7" fmla="*/ 225867066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noFill/>
            <a:round/>
            <a:headEnd/>
            <a:tailEnd/>
          </a:ln>
        </p:spPr>
        <p:txBody>
          <a:bodyPr/>
          <a:lstStyle/>
          <a:p>
            <a:endParaRPr lang="zh-CN" altLang="en-US"/>
          </a:p>
        </p:txBody>
      </p:sp>
      <p:sp>
        <p:nvSpPr>
          <p:cNvPr id="33" name="未知">
            <a:extLst>
              <a:ext uri="{FF2B5EF4-FFF2-40B4-BE49-F238E27FC236}">
                <a16:creationId xmlns:a16="http://schemas.microsoft.com/office/drawing/2014/main" id="{BF5CD1F2-D65F-A4A8-7784-D008D0FF1B82}"/>
              </a:ext>
            </a:extLst>
          </p:cNvPr>
          <p:cNvSpPr>
            <a:spLocks noEditPoints="1"/>
          </p:cNvSpPr>
          <p:nvPr/>
        </p:nvSpPr>
        <p:spPr bwMode="auto">
          <a:xfrm>
            <a:off x="1718427" y="5890445"/>
            <a:ext cx="949586" cy="4444"/>
          </a:xfrm>
          <a:custGeom>
            <a:avLst/>
            <a:gdLst>
              <a:gd name="T0" fmla="*/ 2147483646 w 729"/>
              <a:gd name="T1" fmla="*/ 0 h 4"/>
              <a:gd name="T2" fmla="*/ 2147483646 w 729"/>
              <a:gd name="T3" fmla="*/ 381523 h 4"/>
              <a:gd name="T4" fmla="*/ 2147483646 w 729"/>
              <a:gd name="T5" fmla="*/ 381523 h 4"/>
              <a:gd name="T6" fmla="*/ 2147483646 w 729"/>
              <a:gd name="T7" fmla="*/ 0 h 4"/>
              <a:gd name="T8" fmla="*/ 2147483646 w 729"/>
              <a:gd name="T9" fmla="*/ 505983 h 4"/>
              <a:gd name="T10" fmla="*/ 2147483646 w 729"/>
              <a:gd name="T11" fmla="*/ 0 h 4"/>
              <a:gd name="T12" fmla="*/ 2147483646 w 729"/>
              <a:gd name="T13" fmla="*/ 505983 h 4"/>
              <a:gd name="T14" fmla="*/ 2147483646 w 729"/>
              <a:gd name="T15" fmla="*/ 165183 h 4"/>
              <a:gd name="T16" fmla="*/ 2147483646 w 729"/>
              <a:gd name="T17" fmla="*/ 165183 h 4"/>
              <a:gd name="T18" fmla="*/ 2115121837 w 729"/>
              <a:gd name="T19" fmla="*/ 505983 h 4"/>
              <a:gd name="T20" fmla="*/ 2115121837 w 729"/>
              <a:gd name="T21" fmla="*/ 0 h 4"/>
              <a:gd name="T22" fmla="*/ 2115121837 w 729"/>
              <a:gd name="T23" fmla="*/ 505983 h 4"/>
              <a:gd name="T24" fmla="*/ 1986604874 w 729"/>
              <a:gd name="T25" fmla="*/ 0 h 4"/>
              <a:gd name="T26" fmla="*/ 1999540953 w 729"/>
              <a:gd name="T27" fmla="*/ 381523 h 4"/>
              <a:gd name="T28" fmla="*/ 1874654022 w 729"/>
              <a:gd name="T29" fmla="*/ 381523 h 4"/>
              <a:gd name="T30" fmla="*/ 1884516955 w 729"/>
              <a:gd name="T31" fmla="*/ 0 h 4"/>
              <a:gd name="T32" fmla="*/ 1760652337 w 729"/>
              <a:gd name="T33" fmla="*/ 505983 h 4"/>
              <a:gd name="T34" fmla="*/ 1760652337 w 729"/>
              <a:gd name="T35" fmla="*/ 0 h 4"/>
              <a:gd name="T36" fmla="*/ 1760652337 w 729"/>
              <a:gd name="T37" fmla="*/ 505983 h 4"/>
              <a:gd name="T38" fmla="*/ 1639311632 w 729"/>
              <a:gd name="T39" fmla="*/ 165183 h 4"/>
              <a:gd name="T40" fmla="*/ 1650943926 w 729"/>
              <a:gd name="T41" fmla="*/ 165183 h 4"/>
              <a:gd name="T42" fmla="*/ 1530313982 w 729"/>
              <a:gd name="T43" fmla="*/ 505983 h 4"/>
              <a:gd name="T44" fmla="*/ 1530313982 w 729"/>
              <a:gd name="T45" fmla="*/ 0 h 4"/>
              <a:gd name="T46" fmla="*/ 1530313982 w 729"/>
              <a:gd name="T47" fmla="*/ 505983 h 4"/>
              <a:gd name="T48" fmla="*/ 1405414397 w 729"/>
              <a:gd name="T49" fmla="*/ 0 h 4"/>
              <a:gd name="T50" fmla="*/ 1412055165 w 729"/>
              <a:gd name="T51" fmla="*/ 381523 h 4"/>
              <a:gd name="T52" fmla="*/ 1287887406 w 729"/>
              <a:gd name="T53" fmla="*/ 381523 h 4"/>
              <a:gd name="T54" fmla="*/ 1299711236 w 729"/>
              <a:gd name="T55" fmla="*/ 0 h 4"/>
              <a:gd name="T56" fmla="*/ 1179034888 w 729"/>
              <a:gd name="T57" fmla="*/ 505983 h 4"/>
              <a:gd name="T58" fmla="*/ 1179034888 w 729"/>
              <a:gd name="T59" fmla="*/ 0 h 4"/>
              <a:gd name="T60" fmla="*/ 1179034888 w 729"/>
              <a:gd name="T61" fmla="*/ 505983 h 4"/>
              <a:gd name="T62" fmla="*/ 1054093587 w 729"/>
              <a:gd name="T63" fmla="*/ 165183 h 4"/>
              <a:gd name="T64" fmla="*/ 1067710404 w 729"/>
              <a:gd name="T65" fmla="*/ 165183 h 4"/>
              <a:gd name="T66" fmla="*/ 945448063 w 729"/>
              <a:gd name="T67" fmla="*/ 505983 h 4"/>
              <a:gd name="T68" fmla="*/ 945448063 w 729"/>
              <a:gd name="T69" fmla="*/ 0 h 4"/>
              <a:gd name="T70" fmla="*/ 945448063 w 729"/>
              <a:gd name="T71" fmla="*/ 505983 h 4"/>
              <a:gd name="T72" fmla="*/ 820167527 w 729"/>
              <a:gd name="T73" fmla="*/ 0 h 4"/>
              <a:gd name="T74" fmla="*/ 830470954 w 729"/>
              <a:gd name="T75" fmla="*/ 381523 h 4"/>
              <a:gd name="T76" fmla="*/ 706253424 w 729"/>
              <a:gd name="T77" fmla="*/ 381523 h 4"/>
              <a:gd name="T78" fmla="*/ 713242739 w 729"/>
              <a:gd name="T79" fmla="*/ 0 h 4"/>
              <a:gd name="T80" fmla="*/ 597661408 w 729"/>
              <a:gd name="T81" fmla="*/ 505983 h 4"/>
              <a:gd name="T82" fmla="*/ 597661408 w 729"/>
              <a:gd name="T83" fmla="*/ 0 h 4"/>
              <a:gd name="T84" fmla="*/ 597661408 w 729"/>
              <a:gd name="T85" fmla="*/ 505983 h 4"/>
              <a:gd name="T86" fmla="*/ 469229112 w 729"/>
              <a:gd name="T87" fmla="*/ 165183 h 4"/>
              <a:gd name="T88" fmla="*/ 482845962 w 729"/>
              <a:gd name="T89" fmla="*/ 165183 h 4"/>
              <a:gd name="T90" fmla="*/ 358867790 w 729"/>
              <a:gd name="T91" fmla="*/ 505983 h 4"/>
              <a:gd name="T92" fmla="*/ 358867790 w 729"/>
              <a:gd name="T93" fmla="*/ 0 h 4"/>
              <a:gd name="T94" fmla="*/ 358867790 w 729"/>
              <a:gd name="T95" fmla="*/ 505983 h 4"/>
              <a:gd name="T96" fmla="*/ 233793955 w 729"/>
              <a:gd name="T97" fmla="*/ 0 h 4"/>
              <a:gd name="T98" fmla="*/ 245616405 w 729"/>
              <a:gd name="T99" fmla="*/ 381523 h 4"/>
              <a:gd name="T100" fmla="*/ 121445271 w 729"/>
              <a:gd name="T101" fmla="*/ 381523 h 4"/>
              <a:gd name="T102" fmla="*/ 131613408 w 729"/>
              <a:gd name="T103" fmla="*/ 0 h 4"/>
              <a:gd name="T104" fmla="*/ 10258259 w 729"/>
              <a:gd name="T105" fmla="*/ 505983 h 4"/>
              <a:gd name="T106" fmla="*/ 10258259 w 729"/>
              <a:gd name="T107" fmla="*/ 0 h 4"/>
              <a:gd name="T108" fmla="*/ 10258259 w 729"/>
              <a:gd name="T109" fmla="*/ 505983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1"/>
                </a:lnTo>
                <a:lnTo>
                  <a:pt x="725" y="0"/>
                </a:lnTo>
                <a:lnTo>
                  <a:pt x="726" y="0"/>
                </a:lnTo>
                <a:lnTo>
                  <a:pt x="728" y="0"/>
                </a:lnTo>
                <a:lnTo>
                  <a:pt x="729" y="1"/>
                </a:lnTo>
                <a:lnTo>
                  <a:pt x="728" y="3"/>
                </a:lnTo>
                <a:lnTo>
                  <a:pt x="726" y="4"/>
                </a:lnTo>
                <a:close/>
                <a:moveTo>
                  <a:pt x="694" y="4"/>
                </a:moveTo>
                <a:lnTo>
                  <a:pt x="694" y="4"/>
                </a:lnTo>
                <a:lnTo>
                  <a:pt x="693" y="3"/>
                </a:lnTo>
                <a:lnTo>
                  <a:pt x="691" y="1"/>
                </a:lnTo>
                <a:lnTo>
                  <a:pt x="693" y="0"/>
                </a:lnTo>
                <a:lnTo>
                  <a:pt x="694" y="0"/>
                </a:lnTo>
                <a:lnTo>
                  <a:pt x="695" y="0"/>
                </a:lnTo>
                <a:lnTo>
                  <a:pt x="695" y="1"/>
                </a:lnTo>
                <a:lnTo>
                  <a:pt x="695" y="3"/>
                </a:lnTo>
                <a:lnTo>
                  <a:pt x="694" y="4"/>
                </a:lnTo>
                <a:close/>
                <a:moveTo>
                  <a:pt x="660" y="4"/>
                </a:moveTo>
                <a:lnTo>
                  <a:pt x="660" y="4"/>
                </a:lnTo>
                <a:lnTo>
                  <a:pt x="659" y="3"/>
                </a:lnTo>
                <a:lnTo>
                  <a:pt x="659" y="1"/>
                </a:lnTo>
                <a:lnTo>
                  <a:pt x="659" y="0"/>
                </a:lnTo>
                <a:lnTo>
                  <a:pt x="660" y="0"/>
                </a:lnTo>
                <a:lnTo>
                  <a:pt x="662" y="0"/>
                </a:lnTo>
                <a:lnTo>
                  <a:pt x="663" y="1"/>
                </a:lnTo>
                <a:lnTo>
                  <a:pt x="662" y="3"/>
                </a:lnTo>
                <a:lnTo>
                  <a:pt x="660" y="4"/>
                </a:lnTo>
                <a:close/>
                <a:moveTo>
                  <a:pt x="628" y="4"/>
                </a:moveTo>
                <a:lnTo>
                  <a:pt x="628" y="4"/>
                </a:lnTo>
                <a:lnTo>
                  <a:pt x="627" y="3"/>
                </a:lnTo>
                <a:lnTo>
                  <a:pt x="627" y="1"/>
                </a:lnTo>
                <a:lnTo>
                  <a:pt x="627" y="0"/>
                </a:lnTo>
                <a:lnTo>
                  <a:pt x="628" y="0"/>
                </a:lnTo>
                <a:lnTo>
                  <a:pt x="629" y="0"/>
                </a:lnTo>
                <a:lnTo>
                  <a:pt x="629" y="1"/>
                </a:lnTo>
                <a:lnTo>
                  <a:pt x="629" y="3"/>
                </a:lnTo>
                <a:lnTo>
                  <a:pt x="628" y="4"/>
                </a:lnTo>
                <a:close/>
                <a:moveTo>
                  <a:pt x="596" y="4"/>
                </a:moveTo>
                <a:lnTo>
                  <a:pt x="596" y="4"/>
                </a:lnTo>
                <a:lnTo>
                  <a:pt x="594" y="3"/>
                </a:lnTo>
                <a:lnTo>
                  <a:pt x="593" y="1"/>
                </a:lnTo>
                <a:lnTo>
                  <a:pt x="594" y="0"/>
                </a:lnTo>
                <a:lnTo>
                  <a:pt x="596" y="0"/>
                </a:lnTo>
                <a:lnTo>
                  <a:pt x="597" y="0"/>
                </a:lnTo>
                <a:lnTo>
                  <a:pt x="597" y="1"/>
                </a:lnTo>
                <a:lnTo>
                  <a:pt x="597" y="3"/>
                </a:lnTo>
                <a:lnTo>
                  <a:pt x="596" y="4"/>
                </a:lnTo>
                <a:close/>
                <a:moveTo>
                  <a:pt x="562" y="4"/>
                </a:moveTo>
                <a:lnTo>
                  <a:pt x="562" y="4"/>
                </a:lnTo>
                <a:lnTo>
                  <a:pt x="560" y="3"/>
                </a:lnTo>
                <a:lnTo>
                  <a:pt x="560" y="1"/>
                </a:lnTo>
                <a:lnTo>
                  <a:pt x="560" y="0"/>
                </a:lnTo>
                <a:lnTo>
                  <a:pt x="562" y="0"/>
                </a:lnTo>
                <a:lnTo>
                  <a:pt x="563" y="0"/>
                </a:lnTo>
                <a:lnTo>
                  <a:pt x="564" y="1"/>
                </a:lnTo>
                <a:lnTo>
                  <a:pt x="563" y="3"/>
                </a:lnTo>
                <a:lnTo>
                  <a:pt x="562" y="4"/>
                </a:lnTo>
                <a:close/>
                <a:moveTo>
                  <a:pt x="529" y="4"/>
                </a:moveTo>
                <a:lnTo>
                  <a:pt x="529" y="4"/>
                </a:lnTo>
                <a:lnTo>
                  <a:pt x="528" y="3"/>
                </a:lnTo>
                <a:lnTo>
                  <a:pt x="527" y="1"/>
                </a:lnTo>
                <a:lnTo>
                  <a:pt x="528" y="0"/>
                </a:lnTo>
                <a:lnTo>
                  <a:pt x="529" y="0"/>
                </a:lnTo>
                <a:lnTo>
                  <a:pt x="531" y="0"/>
                </a:lnTo>
                <a:lnTo>
                  <a:pt x="531" y="1"/>
                </a:lnTo>
                <a:lnTo>
                  <a:pt x="531" y="3"/>
                </a:lnTo>
                <a:lnTo>
                  <a:pt x="529" y="4"/>
                </a:lnTo>
                <a:close/>
                <a:moveTo>
                  <a:pt x="496" y="4"/>
                </a:moveTo>
                <a:lnTo>
                  <a:pt x="496" y="4"/>
                </a:lnTo>
                <a:lnTo>
                  <a:pt x="494" y="3"/>
                </a:lnTo>
                <a:lnTo>
                  <a:pt x="494" y="1"/>
                </a:lnTo>
                <a:lnTo>
                  <a:pt x="494" y="0"/>
                </a:lnTo>
                <a:lnTo>
                  <a:pt x="496" y="0"/>
                </a:lnTo>
                <a:lnTo>
                  <a:pt x="497" y="0"/>
                </a:lnTo>
                <a:lnTo>
                  <a:pt x="498" y="1"/>
                </a:lnTo>
                <a:lnTo>
                  <a:pt x="497" y="3"/>
                </a:lnTo>
                <a:lnTo>
                  <a:pt x="496" y="4"/>
                </a:lnTo>
                <a:close/>
                <a:moveTo>
                  <a:pt x="463" y="4"/>
                </a:moveTo>
                <a:lnTo>
                  <a:pt x="463" y="4"/>
                </a:lnTo>
                <a:lnTo>
                  <a:pt x="462" y="3"/>
                </a:lnTo>
                <a:lnTo>
                  <a:pt x="462" y="1"/>
                </a:lnTo>
                <a:lnTo>
                  <a:pt x="462" y="0"/>
                </a:lnTo>
                <a:lnTo>
                  <a:pt x="463" y="0"/>
                </a:lnTo>
                <a:lnTo>
                  <a:pt x="465" y="0"/>
                </a:lnTo>
                <a:lnTo>
                  <a:pt x="465" y="1"/>
                </a:lnTo>
                <a:lnTo>
                  <a:pt x="465" y="3"/>
                </a:lnTo>
                <a:lnTo>
                  <a:pt x="463" y="4"/>
                </a:lnTo>
                <a:close/>
                <a:moveTo>
                  <a:pt x="431" y="4"/>
                </a:moveTo>
                <a:lnTo>
                  <a:pt x="431" y="4"/>
                </a:lnTo>
                <a:lnTo>
                  <a:pt x="429" y="3"/>
                </a:lnTo>
                <a:lnTo>
                  <a:pt x="428" y="1"/>
                </a:lnTo>
                <a:lnTo>
                  <a:pt x="429" y="0"/>
                </a:lnTo>
                <a:lnTo>
                  <a:pt x="431" y="0"/>
                </a:lnTo>
                <a:lnTo>
                  <a:pt x="432" y="0"/>
                </a:lnTo>
                <a:lnTo>
                  <a:pt x="432" y="1"/>
                </a:lnTo>
                <a:lnTo>
                  <a:pt x="432" y="3"/>
                </a:lnTo>
                <a:lnTo>
                  <a:pt x="431" y="4"/>
                </a:lnTo>
                <a:close/>
                <a:moveTo>
                  <a:pt x="397" y="4"/>
                </a:moveTo>
                <a:lnTo>
                  <a:pt x="397" y="4"/>
                </a:lnTo>
                <a:lnTo>
                  <a:pt x="396" y="3"/>
                </a:lnTo>
                <a:lnTo>
                  <a:pt x="396" y="1"/>
                </a:lnTo>
                <a:lnTo>
                  <a:pt x="396" y="0"/>
                </a:lnTo>
                <a:lnTo>
                  <a:pt x="397" y="0"/>
                </a:lnTo>
                <a:lnTo>
                  <a:pt x="398" y="0"/>
                </a:lnTo>
                <a:lnTo>
                  <a:pt x="400" y="1"/>
                </a:lnTo>
                <a:lnTo>
                  <a:pt x="398" y="3"/>
                </a:lnTo>
                <a:lnTo>
                  <a:pt x="397" y="4"/>
                </a:lnTo>
                <a:close/>
                <a:moveTo>
                  <a:pt x="365" y="4"/>
                </a:moveTo>
                <a:lnTo>
                  <a:pt x="365" y="4"/>
                </a:lnTo>
                <a:lnTo>
                  <a:pt x="363" y="3"/>
                </a:lnTo>
                <a:lnTo>
                  <a:pt x="363" y="1"/>
                </a:lnTo>
                <a:lnTo>
                  <a:pt x="363" y="0"/>
                </a:lnTo>
                <a:lnTo>
                  <a:pt x="365" y="0"/>
                </a:lnTo>
                <a:lnTo>
                  <a:pt x="366" y="0"/>
                </a:lnTo>
                <a:lnTo>
                  <a:pt x="366" y="1"/>
                </a:lnTo>
                <a:lnTo>
                  <a:pt x="366" y="3"/>
                </a:lnTo>
                <a:lnTo>
                  <a:pt x="365" y="4"/>
                </a:lnTo>
                <a:close/>
                <a:moveTo>
                  <a:pt x="332" y="4"/>
                </a:moveTo>
                <a:lnTo>
                  <a:pt x="332" y="4"/>
                </a:lnTo>
                <a:lnTo>
                  <a:pt x="331" y="3"/>
                </a:lnTo>
                <a:lnTo>
                  <a:pt x="330" y="1"/>
                </a:lnTo>
                <a:lnTo>
                  <a:pt x="331" y="0"/>
                </a:lnTo>
                <a:lnTo>
                  <a:pt x="332" y="0"/>
                </a:lnTo>
                <a:lnTo>
                  <a:pt x="334" y="1"/>
                </a:lnTo>
                <a:lnTo>
                  <a:pt x="332" y="3"/>
                </a:lnTo>
                <a:lnTo>
                  <a:pt x="332" y="4"/>
                </a:lnTo>
                <a:close/>
                <a:moveTo>
                  <a:pt x="298" y="4"/>
                </a:moveTo>
                <a:lnTo>
                  <a:pt x="298" y="4"/>
                </a:lnTo>
                <a:lnTo>
                  <a:pt x="297" y="3"/>
                </a:lnTo>
                <a:lnTo>
                  <a:pt x="297" y="1"/>
                </a:lnTo>
                <a:lnTo>
                  <a:pt x="297" y="0"/>
                </a:lnTo>
                <a:lnTo>
                  <a:pt x="298" y="0"/>
                </a:lnTo>
                <a:lnTo>
                  <a:pt x="300" y="0"/>
                </a:lnTo>
                <a:lnTo>
                  <a:pt x="301" y="1"/>
                </a:lnTo>
                <a:lnTo>
                  <a:pt x="300" y="3"/>
                </a:lnTo>
                <a:lnTo>
                  <a:pt x="298" y="4"/>
                </a:lnTo>
                <a:close/>
                <a:moveTo>
                  <a:pt x="266" y="4"/>
                </a:moveTo>
                <a:lnTo>
                  <a:pt x="266" y="4"/>
                </a:lnTo>
                <a:lnTo>
                  <a:pt x="265" y="3"/>
                </a:lnTo>
                <a:lnTo>
                  <a:pt x="263" y="1"/>
                </a:lnTo>
                <a:lnTo>
                  <a:pt x="265" y="0"/>
                </a:lnTo>
                <a:lnTo>
                  <a:pt x="266" y="0"/>
                </a:lnTo>
                <a:lnTo>
                  <a:pt x="267" y="0"/>
                </a:lnTo>
                <a:lnTo>
                  <a:pt x="267" y="1"/>
                </a:lnTo>
                <a:lnTo>
                  <a:pt x="267" y="3"/>
                </a:lnTo>
                <a:lnTo>
                  <a:pt x="266" y="4"/>
                </a:lnTo>
                <a:close/>
                <a:moveTo>
                  <a:pt x="232" y="4"/>
                </a:moveTo>
                <a:lnTo>
                  <a:pt x="232" y="4"/>
                </a:lnTo>
                <a:lnTo>
                  <a:pt x="231" y="3"/>
                </a:lnTo>
                <a:lnTo>
                  <a:pt x="231" y="1"/>
                </a:lnTo>
                <a:lnTo>
                  <a:pt x="231" y="0"/>
                </a:lnTo>
                <a:lnTo>
                  <a:pt x="232" y="0"/>
                </a:lnTo>
                <a:lnTo>
                  <a:pt x="234" y="0"/>
                </a:lnTo>
                <a:lnTo>
                  <a:pt x="235" y="1"/>
                </a:lnTo>
                <a:lnTo>
                  <a:pt x="234" y="3"/>
                </a:lnTo>
                <a:lnTo>
                  <a:pt x="232" y="4"/>
                </a:lnTo>
                <a:close/>
                <a:moveTo>
                  <a:pt x="200" y="4"/>
                </a:moveTo>
                <a:lnTo>
                  <a:pt x="200" y="4"/>
                </a:lnTo>
                <a:lnTo>
                  <a:pt x="199" y="3"/>
                </a:lnTo>
                <a:lnTo>
                  <a:pt x="199" y="1"/>
                </a:lnTo>
                <a:lnTo>
                  <a:pt x="199" y="0"/>
                </a:lnTo>
                <a:lnTo>
                  <a:pt x="200" y="0"/>
                </a:lnTo>
                <a:lnTo>
                  <a:pt x="201" y="0"/>
                </a:lnTo>
                <a:lnTo>
                  <a:pt x="201" y="1"/>
                </a:lnTo>
                <a:lnTo>
                  <a:pt x="201" y="3"/>
                </a:lnTo>
                <a:lnTo>
                  <a:pt x="200" y="4"/>
                </a:lnTo>
                <a:close/>
                <a:moveTo>
                  <a:pt x="168" y="4"/>
                </a:moveTo>
                <a:lnTo>
                  <a:pt x="168" y="4"/>
                </a:lnTo>
                <a:lnTo>
                  <a:pt x="166" y="3"/>
                </a:lnTo>
                <a:lnTo>
                  <a:pt x="165" y="1"/>
                </a:lnTo>
                <a:lnTo>
                  <a:pt x="166" y="0"/>
                </a:lnTo>
                <a:lnTo>
                  <a:pt x="168" y="0"/>
                </a:lnTo>
                <a:lnTo>
                  <a:pt x="169" y="1"/>
                </a:lnTo>
                <a:lnTo>
                  <a:pt x="168" y="3"/>
                </a:lnTo>
                <a:lnTo>
                  <a:pt x="168" y="4"/>
                </a:lnTo>
                <a:close/>
                <a:moveTo>
                  <a:pt x="134" y="4"/>
                </a:moveTo>
                <a:lnTo>
                  <a:pt x="134" y="4"/>
                </a:lnTo>
                <a:lnTo>
                  <a:pt x="132" y="3"/>
                </a:lnTo>
                <a:lnTo>
                  <a:pt x="132" y="1"/>
                </a:lnTo>
                <a:lnTo>
                  <a:pt x="132" y="0"/>
                </a:lnTo>
                <a:lnTo>
                  <a:pt x="134" y="0"/>
                </a:lnTo>
                <a:lnTo>
                  <a:pt x="135" y="0"/>
                </a:lnTo>
                <a:lnTo>
                  <a:pt x="136" y="1"/>
                </a:lnTo>
                <a:lnTo>
                  <a:pt x="135" y="3"/>
                </a:lnTo>
                <a:lnTo>
                  <a:pt x="134" y="4"/>
                </a:lnTo>
                <a:close/>
                <a:moveTo>
                  <a:pt x="101" y="4"/>
                </a:moveTo>
                <a:lnTo>
                  <a:pt x="101" y="4"/>
                </a:lnTo>
                <a:lnTo>
                  <a:pt x="100" y="3"/>
                </a:lnTo>
                <a:lnTo>
                  <a:pt x="99" y="1"/>
                </a:lnTo>
                <a:lnTo>
                  <a:pt x="100" y="0"/>
                </a:lnTo>
                <a:lnTo>
                  <a:pt x="101" y="0"/>
                </a:lnTo>
                <a:lnTo>
                  <a:pt x="103" y="0"/>
                </a:lnTo>
                <a:lnTo>
                  <a:pt x="103" y="1"/>
                </a:lnTo>
                <a:lnTo>
                  <a:pt x="103" y="3"/>
                </a:lnTo>
                <a:lnTo>
                  <a:pt x="101" y="4"/>
                </a:lnTo>
                <a:close/>
                <a:moveTo>
                  <a:pt x="68" y="4"/>
                </a:moveTo>
                <a:lnTo>
                  <a:pt x="68" y="4"/>
                </a:lnTo>
                <a:lnTo>
                  <a:pt x="66" y="3"/>
                </a:lnTo>
                <a:lnTo>
                  <a:pt x="66" y="1"/>
                </a:lnTo>
                <a:lnTo>
                  <a:pt x="66" y="0"/>
                </a:lnTo>
                <a:lnTo>
                  <a:pt x="68" y="0"/>
                </a:lnTo>
                <a:lnTo>
                  <a:pt x="69" y="0"/>
                </a:lnTo>
                <a:lnTo>
                  <a:pt x="70" y="1"/>
                </a:lnTo>
                <a:lnTo>
                  <a:pt x="69" y="3"/>
                </a:lnTo>
                <a:lnTo>
                  <a:pt x="68" y="4"/>
                </a:lnTo>
                <a:close/>
                <a:moveTo>
                  <a:pt x="35" y="4"/>
                </a:moveTo>
                <a:lnTo>
                  <a:pt x="35" y="4"/>
                </a:lnTo>
                <a:lnTo>
                  <a:pt x="34" y="3"/>
                </a:lnTo>
                <a:lnTo>
                  <a:pt x="34" y="1"/>
                </a:lnTo>
                <a:lnTo>
                  <a:pt x="34" y="0"/>
                </a:lnTo>
                <a:lnTo>
                  <a:pt x="35" y="0"/>
                </a:lnTo>
                <a:lnTo>
                  <a:pt x="37" y="0"/>
                </a:lnTo>
                <a:lnTo>
                  <a:pt x="37" y="1"/>
                </a:lnTo>
                <a:lnTo>
                  <a:pt x="37" y="3"/>
                </a:lnTo>
                <a:lnTo>
                  <a:pt x="35" y="4"/>
                </a:lnTo>
                <a:close/>
                <a:moveTo>
                  <a:pt x="3" y="4"/>
                </a:moveTo>
                <a:lnTo>
                  <a:pt x="3" y="4"/>
                </a:lnTo>
                <a:lnTo>
                  <a:pt x="1" y="3"/>
                </a:lnTo>
                <a:lnTo>
                  <a:pt x="0" y="1"/>
                </a:lnTo>
                <a:lnTo>
                  <a:pt x="1" y="0"/>
                </a:lnTo>
                <a:lnTo>
                  <a:pt x="3" y="0"/>
                </a:lnTo>
                <a:lnTo>
                  <a:pt x="4" y="0"/>
                </a:lnTo>
                <a:lnTo>
                  <a:pt x="4" y="1"/>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34" name="未知">
            <a:extLst>
              <a:ext uri="{FF2B5EF4-FFF2-40B4-BE49-F238E27FC236}">
                <a16:creationId xmlns:a16="http://schemas.microsoft.com/office/drawing/2014/main" id="{14E1FC81-C34C-6699-6BB8-1EABC0DD38C9}"/>
              </a:ext>
            </a:extLst>
          </p:cNvPr>
          <p:cNvSpPr>
            <a:spLocks/>
          </p:cNvSpPr>
          <p:nvPr/>
        </p:nvSpPr>
        <p:spPr bwMode="auto">
          <a:xfrm>
            <a:off x="1538673" y="5834580"/>
            <a:ext cx="165145" cy="109826"/>
          </a:xfrm>
          <a:custGeom>
            <a:avLst/>
            <a:gdLst>
              <a:gd name="T0" fmla="*/ 434492828 w 127"/>
              <a:gd name="T1" fmla="*/ 414458478 h 83"/>
              <a:gd name="T2" fmla="*/ 0 w 127"/>
              <a:gd name="T3" fmla="*/ 203423326 h 83"/>
              <a:gd name="T4" fmla="*/ 434492828 w 127"/>
              <a:gd name="T5" fmla="*/ 0 h 83"/>
              <a:gd name="T6" fmla="*/ 434492828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26" name="未知">
            <a:extLst>
              <a:ext uri="{FF2B5EF4-FFF2-40B4-BE49-F238E27FC236}">
                <a16:creationId xmlns:a16="http://schemas.microsoft.com/office/drawing/2014/main" id="{508C9460-DB9F-E663-C30D-2D90767BBFF9}"/>
              </a:ext>
            </a:extLst>
          </p:cNvPr>
          <p:cNvSpPr>
            <a:spLocks/>
          </p:cNvSpPr>
          <p:nvPr/>
        </p:nvSpPr>
        <p:spPr bwMode="auto">
          <a:xfrm>
            <a:off x="2664837" y="5741260"/>
            <a:ext cx="280747" cy="298371"/>
          </a:xfrm>
          <a:custGeom>
            <a:avLst/>
            <a:gdLst>
              <a:gd name="T0" fmla="*/ 5858600 w 217"/>
              <a:gd name="T1" fmla="*/ 446341159 h 227"/>
              <a:gd name="T2" fmla="*/ 17922139 w 217"/>
              <a:gd name="T3" fmla="*/ 348105442 h 227"/>
              <a:gd name="T4" fmla="*/ 43607429 w 217"/>
              <a:gd name="T5" fmla="*/ 256183409 h 227"/>
              <a:gd name="T6" fmla="*/ 77229784 w 217"/>
              <a:gd name="T7" fmla="*/ 182291127 h 227"/>
              <a:gd name="T8" fmla="*/ 122271747 w 217"/>
              <a:gd name="T9" fmla="*/ 113371133 h 227"/>
              <a:gd name="T10" fmla="*/ 175228399 w 217"/>
              <a:gd name="T11" fmla="*/ 60672045 h 227"/>
              <a:gd name="T12" fmla="*/ 234584880 w 217"/>
              <a:gd name="T13" fmla="*/ 20996372 h 227"/>
              <a:gd name="T14" fmla="*/ 301967446 w 217"/>
              <a:gd name="T15" fmla="*/ 3971138 h 227"/>
              <a:gd name="T16" fmla="*/ 365632686 w 217"/>
              <a:gd name="T17" fmla="*/ 3971138 h 227"/>
              <a:gd name="T18" fmla="*/ 434136673 w 217"/>
              <a:gd name="T19" fmla="*/ 20996372 h 227"/>
              <a:gd name="T20" fmla="*/ 492454229 w 217"/>
              <a:gd name="T21" fmla="*/ 60672045 h 227"/>
              <a:gd name="T22" fmla="*/ 545120329 w 217"/>
              <a:gd name="T23" fmla="*/ 113371133 h 227"/>
              <a:gd name="T24" fmla="*/ 590415685 w 217"/>
              <a:gd name="T25" fmla="*/ 182291127 h 227"/>
              <a:gd name="T26" fmla="*/ 623865094 w 217"/>
              <a:gd name="T27" fmla="*/ 256183409 h 227"/>
              <a:gd name="T28" fmla="*/ 652637793 w 217"/>
              <a:gd name="T29" fmla="*/ 348105442 h 227"/>
              <a:gd name="T30" fmla="*/ 667640835 w 217"/>
              <a:gd name="T31" fmla="*/ 446341159 h 227"/>
              <a:gd name="T32" fmla="*/ 667640835 w 217"/>
              <a:gd name="T33" fmla="*/ 490035276 h 227"/>
              <a:gd name="T34" fmla="*/ 661693287 w 217"/>
              <a:gd name="T35" fmla="*/ 591068594 h 227"/>
              <a:gd name="T36" fmla="*/ 640965693 w 217"/>
              <a:gd name="T37" fmla="*/ 685652195 h 227"/>
              <a:gd name="T38" fmla="*/ 609035589 w 217"/>
              <a:gd name="T39" fmla="*/ 767322354 h 227"/>
              <a:gd name="T40" fmla="*/ 569593784 w 217"/>
              <a:gd name="T41" fmla="*/ 842402251 h 227"/>
              <a:gd name="T42" fmla="*/ 520085125 w 217"/>
              <a:gd name="T43" fmla="*/ 903181730 h 227"/>
              <a:gd name="T44" fmla="*/ 462151609 w 217"/>
              <a:gd name="T45" fmla="*/ 949607487 h 227"/>
              <a:gd name="T46" fmla="*/ 400709442 w 217"/>
              <a:gd name="T47" fmla="*/ 972957092 h 227"/>
              <a:gd name="T48" fmla="*/ 332633172 w 217"/>
              <a:gd name="T49" fmla="*/ 985307325 h 227"/>
              <a:gd name="T50" fmla="*/ 267626949 w 217"/>
              <a:gd name="T51" fmla="*/ 972957092 h 227"/>
              <a:gd name="T52" fmla="*/ 205402873 w 217"/>
              <a:gd name="T53" fmla="*/ 949607487 h 227"/>
              <a:gd name="T54" fmla="*/ 148250986 w 217"/>
              <a:gd name="T55" fmla="*/ 903181730 h 227"/>
              <a:gd name="T56" fmla="*/ 100842587 w 217"/>
              <a:gd name="T57" fmla="*/ 842402251 h 227"/>
              <a:gd name="T58" fmla="*/ 58648096 w 217"/>
              <a:gd name="T59" fmla="*/ 767322354 h 227"/>
              <a:gd name="T60" fmla="*/ 27400380 w 217"/>
              <a:gd name="T61" fmla="*/ 685652195 h 227"/>
              <a:gd name="T62" fmla="*/ 8798878 w 217"/>
              <a:gd name="T63" fmla="*/ 591068594 h 227"/>
              <a:gd name="T64" fmla="*/ 0 w 217"/>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path>
            </a:pathLst>
          </a:custGeom>
          <a:noFill/>
          <a:ln w="3175">
            <a:solidFill>
              <a:srgbClr val="000000"/>
            </a:solidFill>
            <a:round/>
            <a:headEnd/>
            <a:tailEnd/>
          </a:ln>
        </p:spPr>
        <p:txBody>
          <a:bodyPr/>
          <a:lstStyle/>
          <a:p>
            <a:endParaRPr lang="zh-CN" altLang="en-US"/>
          </a:p>
        </p:txBody>
      </p:sp>
      <p:sp>
        <p:nvSpPr>
          <p:cNvPr id="29" name="未知">
            <a:extLst>
              <a:ext uri="{FF2B5EF4-FFF2-40B4-BE49-F238E27FC236}">
                <a16:creationId xmlns:a16="http://schemas.microsoft.com/office/drawing/2014/main" id="{A9DF3306-E000-DEA6-F9D3-55422077AA96}"/>
              </a:ext>
            </a:extLst>
          </p:cNvPr>
          <p:cNvSpPr>
            <a:spLocks/>
          </p:cNvSpPr>
          <p:nvPr/>
        </p:nvSpPr>
        <p:spPr bwMode="auto">
          <a:xfrm>
            <a:off x="3228237" y="5020726"/>
            <a:ext cx="281382" cy="298371"/>
          </a:xfrm>
          <a:custGeom>
            <a:avLst/>
            <a:gdLst>
              <a:gd name="T0" fmla="*/ 3240229 w 216"/>
              <a:gd name="T1" fmla="*/ 485501602 h 226"/>
              <a:gd name="T2" fmla="*/ 17640192 w 216"/>
              <a:gd name="T3" fmla="*/ 375205301 h 226"/>
              <a:gd name="T4" fmla="*/ 46641729 w 216"/>
              <a:gd name="T5" fmla="*/ 281541765 h 226"/>
              <a:gd name="T6" fmla="*/ 84375203 w 216"/>
              <a:gd name="T7" fmla="*/ 194790464 h 226"/>
              <a:gd name="T8" fmla="*/ 138480098 w 216"/>
              <a:gd name="T9" fmla="*/ 119076492 h 226"/>
              <a:gd name="T10" fmla="*/ 199629625 w 216"/>
              <a:gd name="T11" fmla="*/ 61343543 h 226"/>
              <a:gd name="T12" fmla="*/ 267147653 w 216"/>
              <a:gd name="T13" fmla="*/ 23385031 h 226"/>
              <a:gd name="T14" fmla="*/ 345025250 w 216"/>
              <a:gd name="T15" fmla="*/ 4298969 h 226"/>
              <a:gd name="T16" fmla="*/ 419223425 w 216"/>
              <a:gd name="T17" fmla="*/ 4298969 h 226"/>
              <a:gd name="T18" fmla="*/ 498025336 w 216"/>
              <a:gd name="T19" fmla="*/ 23385031 h 226"/>
              <a:gd name="T20" fmla="*/ 565530112 w 216"/>
              <a:gd name="T21" fmla="*/ 61343543 h 226"/>
              <a:gd name="T22" fmla="*/ 625689234 w 216"/>
              <a:gd name="T23" fmla="*/ 119076492 h 226"/>
              <a:gd name="T24" fmla="*/ 679668055 w 216"/>
              <a:gd name="T25" fmla="*/ 194790464 h 226"/>
              <a:gd name="T26" fmla="*/ 717712575 w 216"/>
              <a:gd name="T27" fmla="*/ 281541765 h 226"/>
              <a:gd name="T28" fmla="*/ 750629190 w 216"/>
              <a:gd name="T29" fmla="*/ 375205301 h 226"/>
              <a:gd name="T30" fmla="*/ 768364923 w 216"/>
              <a:gd name="T31" fmla="*/ 485501602 h 226"/>
              <a:gd name="T32" fmla="*/ 768364923 w 216"/>
              <a:gd name="T33" fmla="*/ 538347344 h 226"/>
              <a:gd name="T34" fmla="*/ 760897017 w 216"/>
              <a:gd name="T35" fmla="*/ 648670450 h 226"/>
              <a:gd name="T36" fmla="*/ 737022078 w 216"/>
              <a:gd name="T37" fmla="*/ 752872443 h 226"/>
              <a:gd name="T38" fmla="*/ 700842729 w 216"/>
              <a:gd name="T39" fmla="*/ 838030353 h 226"/>
              <a:gd name="T40" fmla="*/ 653426848 w 216"/>
              <a:gd name="T41" fmla="*/ 922864214 h 226"/>
              <a:gd name="T42" fmla="*/ 598538309 w 216"/>
              <a:gd name="T43" fmla="*/ 991076223 h 226"/>
              <a:gd name="T44" fmla="*/ 531035388 w 216"/>
              <a:gd name="T45" fmla="*/ 1037090728 h 226"/>
              <a:gd name="T46" fmla="*/ 459209920 w 216"/>
              <a:gd name="T47" fmla="*/ 1066707152 h 226"/>
              <a:gd name="T48" fmla="*/ 384634143 w 216"/>
              <a:gd name="T49" fmla="*/ 1075907407 h 226"/>
              <a:gd name="T50" fmla="*/ 305076466 w 216"/>
              <a:gd name="T51" fmla="*/ 1066707152 h 226"/>
              <a:gd name="T52" fmla="*/ 234138249 w 216"/>
              <a:gd name="T53" fmla="*/ 1037090728 h 226"/>
              <a:gd name="T54" fmla="*/ 166617470 w 216"/>
              <a:gd name="T55" fmla="*/ 991076223 h 226"/>
              <a:gd name="T56" fmla="*/ 114162216 w 216"/>
              <a:gd name="T57" fmla="*/ 922864214 h 226"/>
              <a:gd name="T58" fmla="*/ 64248977 w 216"/>
              <a:gd name="T59" fmla="*/ 838030353 h 226"/>
              <a:gd name="T60" fmla="*/ 27952822 w 216"/>
              <a:gd name="T61" fmla="*/ 752872443 h 226"/>
              <a:gd name="T62" fmla="*/ 6645470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35" name="Line 52">
            <a:extLst>
              <a:ext uri="{FF2B5EF4-FFF2-40B4-BE49-F238E27FC236}">
                <a16:creationId xmlns:a16="http://schemas.microsoft.com/office/drawing/2014/main" id="{F012596C-2858-73E4-F320-6F906315AF5C}"/>
              </a:ext>
            </a:extLst>
          </p:cNvPr>
          <p:cNvSpPr>
            <a:spLocks noChangeShapeType="1"/>
          </p:cNvSpPr>
          <p:nvPr/>
        </p:nvSpPr>
        <p:spPr bwMode="auto">
          <a:xfrm flipH="1">
            <a:off x="3001424" y="5274658"/>
            <a:ext cx="295356" cy="366298"/>
          </a:xfrm>
          <a:prstGeom prst="line">
            <a:avLst/>
          </a:prstGeom>
          <a:noFill/>
          <a:ln w="38100">
            <a:solidFill>
              <a:srgbClr val="FF0000"/>
            </a:solidFill>
            <a:round/>
            <a:headEnd/>
            <a:tailEnd/>
          </a:ln>
        </p:spPr>
        <p:txBody>
          <a:bodyPr/>
          <a:lstStyle/>
          <a:p>
            <a:endParaRPr lang="zh-CN" altLang="en-US"/>
          </a:p>
        </p:txBody>
      </p:sp>
      <p:sp>
        <p:nvSpPr>
          <p:cNvPr id="27" name="Rectangle 44">
            <a:extLst>
              <a:ext uri="{FF2B5EF4-FFF2-40B4-BE49-F238E27FC236}">
                <a16:creationId xmlns:a16="http://schemas.microsoft.com/office/drawing/2014/main" id="{BE625851-D58E-3E5F-6EAC-3FA6755840A3}"/>
              </a:ext>
            </a:extLst>
          </p:cNvPr>
          <p:cNvSpPr>
            <a:spLocks noChangeArrowheads="1"/>
          </p:cNvSpPr>
          <p:nvPr/>
        </p:nvSpPr>
        <p:spPr bwMode="auto">
          <a:xfrm>
            <a:off x="2764560" y="5799664"/>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30" name="Rectangle 47">
            <a:extLst>
              <a:ext uri="{FF2B5EF4-FFF2-40B4-BE49-F238E27FC236}">
                <a16:creationId xmlns:a16="http://schemas.microsoft.com/office/drawing/2014/main" id="{AF0C9161-4FA7-704F-A189-49F5EE42B6F2}"/>
              </a:ext>
            </a:extLst>
          </p:cNvPr>
          <p:cNvSpPr>
            <a:spLocks noChangeArrowheads="1"/>
          </p:cNvSpPr>
          <p:nvPr/>
        </p:nvSpPr>
        <p:spPr bwMode="auto">
          <a:xfrm>
            <a:off x="3326689" y="5081035"/>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A</a:t>
            </a:r>
            <a:endParaRPr lang="en-US" altLang="zh-CN" sz="1000" b="1" dirty="0">
              <a:solidFill>
                <a:srgbClr val="FF0000"/>
              </a:solidFill>
              <a:ea typeface="楷体_GB2312" pitchFamily="1" charset="-122"/>
            </a:endParaRPr>
          </a:p>
        </p:txBody>
      </p:sp>
      <p:sp>
        <p:nvSpPr>
          <p:cNvPr id="36" name="未知">
            <a:extLst>
              <a:ext uri="{FF2B5EF4-FFF2-40B4-BE49-F238E27FC236}">
                <a16:creationId xmlns:a16="http://schemas.microsoft.com/office/drawing/2014/main" id="{393D1C2B-A4B5-0C74-811F-68975244D775}"/>
              </a:ext>
            </a:extLst>
          </p:cNvPr>
          <p:cNvSpPr>
            <a:spLocks/>
          </p:cNvSpPr>
          <p:nvPr/>
        </p:nvSpPr>
        <p:spPr bwMode="auto">
          <a:xfrm>
            <a:off x="2894770" y="5609215"/>
            <a:ext cx="146090" cy="165056"/>
          </a:xfrm>
          <a:custGeom>
            <a:avLst/>
            <a:gdLst>
              <a:gd name="T0" fmla="*/ 408854017 w 112"/>
              <a:gd name="T1" fmla="*/ 261729682 h 125"/>
              <a:gd name="T2" fmla="*/ 0 w 112"/>
              <a:gd name="T3" fmla="*/ 597391864 h 125"/>
              <a:gd name="T4" fmla="*/ 175847553 w 112"/>
              <a:gd name="T5" fmla="*/ 0 h 125"/>
              <a:gd name="T6" fmla="*/ 408854017 w 112"/>
              <a:gd name="T7" fmla="*/ 261729682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8" y="0"/>
                </a:lnTo>
                <a:lnTo>
                  <a:pt x="112" y="55"/>
                </a:lnTo>
                <a:close/>
              </a:path>
            </a:pathLst>
          </a:custGeom>
          <a:solidFill>
            <a:srgbClr val="FF0000"/>
          </a:solidFill>
          <a:ln w="9525">
            <a:noFill/>
            <a:round/>
            <a:headEnd/>
            <a:tailEnd/>
          </a:ln>
        </p:spPr>
        <p:txBody>
          <a:bodyPr/>
          <a:lstStyle/>
          <a:p>
            <a:endParaRPr lang="zh-CN" altLang="en-US"/>
          </a:p>
        </p:txBody>
      </p:sp>
      <p:sp>
        <p:nvSpPr>
          <p:cNvPr id="37" name="Rectangle 54">
            <a:extLst>
              <a:ext uri="{FF2B5EF4-FFF2-40B4-BE49-F238E27FC236}">
                <a16:creationId xmlns:a16="http://schemas.microsoft.com/office/drawing/2014/main" id="{22A22E29-7E14-B37A-B0E9-0EAD7930FC9B}"/>
              </a:ext>
            </a:extLst>
          </p:cNvPr>
          <p:cNvSpPr>
            <a:spLocks noChangeArrowheads="1"/>
          </p:cNvSpPr>
          <p:nvPr/>
        </p:nvSpPr>
        <p:spPr bwMode="auto">
          <a:xfrm>
            <a:off x="3164719" y="5509547"/>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FF0000"/>
                </a:solidFill>
                <a:latin typeface="宋体" pitchFamily="2" charset="-122"/>
              </a:rPr>
              <a:t>5</a:t>
            </a:r>
            <a:endParaRPr lang="zh-CN" altLang="en-US" sz="1000" b="1">
              <a:solidFill>
                <a:srgbClr val="FF0000"/>
              </a:solidFill>
              <a:ea typeface="楷体_GB2312" pitchFamily="1" charset="-122"/>
            </a:endParaRPr>
          </a:p>
        </p:txBody>
      </p:sp>
      <p:sp>
        <p:nvSpPr>
          <p:cNvPr id="38" name="Rectangle 55">
            <a:extLst>
              <a:ext uri="{FF2B5EF4-FFF2-40B4-BE49-F238E27FC236}">
                <a16:creationId xmlns:a16="http://schemas.microsoft.com/office/drawing/2014/main" id="{7511AD61-3995-D598-5E7D-8E64AD5DE23C}"/>
              </a:ext>
            </a:extLst>
          </p:cNvPr>
          <p:cNvSpPr>
            <a:spLocks noChangeArrowheads="1"/>
          </p:cNvSpPr>
          <p:nvPr/>
        </p:nvSpPr>
        <p:spPr bwMode="auto">
          <a:xfrm>
            <a:off x="2326289" y="5180704"/>
            <a:ext cx="127035"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30</a:t>
            </a:r>
            <a:endParaRPr lang="zh-CN" altLang="en-US" sz="1000" b="1" dirty="0">
              <a:solidFill>
                <a:srgbClr val="0000FF"/>
              </a:solidFill>
              <a:latin typeface="Times New Roman" pitchFamily="18" charset="0"/>
              <a:ea typeface="楷体_GB2312" pitchFamily="1" charset="-122"/>
            </a:endParaRPr>
          </a:p>
        </p:txBody>
      </p:sp>
      <p:sp>
        <p:nvSpPr>
          <p:cNvPr id="39" name="Rectangle 56">
            <a:extLst>
              <a:ext uri="{FF2B5EF4-FFF2-40B4-BE49-F238E27FC236}">
                <a16:creationId xmlns:a16="http://schemas.microsoft.com/office/drawing/2014/main" id="{215A56E5-4BF2-C7A3-590E-325EFEAB456E}"/>
              </a:ext>
            </a:extLst>
          </p:cNvPr>
          <p:cNvSpPr>
            <a:spLocks noChangeArrowheads="1"/>
          </p:cNvSpPr>
          <p:nvPr/>
        </p:nvSpPr>
        <p:spPr bwMode="auto">
          <a:xfrm>
            <a:off x="2180199" y="5894889"/>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7</a:t>
            </a:r>
            <a:endParaRPr lang="zh-CN" altLang="en-US" sz="1000" b="1">
              <a:solidFill>
                <a:srgbClr val="0000FF"/>
              </a:solidFill>
              <a:latin typeface="Times New Roman" pitchFamily="18" charset="0"/>
              <a:ea typeface="楷体_GB2312" pitchFamily="1" charset="-122"/>
            </a:endParaRPr>
          </a:p>
        </p:txBody>
      </p:sp>
      <p:sp>
        <p:nvSpPr>
          <p:cNvPr id="40" name="未知">
            <a:extLst>
              <a:ext uri="{FF2B5EF4-FFF2-40B4-BE49-F238E27FC236}">
                <a16:creationId xmlns:a16="http://schemas.microsoft.com/office/drawing/2014/main" id="{0D1EAD23-D587-A781-2265-134C18AECE36}"/>
              </a:ext>
            </a:extLst>
          </p:cNvPr>
          <p:cNvSpPr>
            <a:spLocks noEditPoints="1"/>
          </p:cNvSpPr>
          <p:nvPr/>
        </p:nvSpPr>
        <p:spPr bwMode="auto">
          <a:xfrm>
            <a:off x="2802670" y="4779491"/>
            <a:ext cx="5081" cy="964944"/>
          </a:xfrm>
          <a:custGeom>
            <a:avLst/>
            <a:gdLst>
              <a:gd name="T0" fmla="*/ 6291456 w 4"/>
              <a:gd name="T1" fmla="*/ 2147483646 h 729"/>
              <a:gd name="T2" fmla="*/ 0 w 4"/>
              <a:gd name="T3" fmla="*/ 2147483646 h 729"/>
              <a:gd name="T4" fmla="*/ 0 w 4"/>
              <a:gd name="T5" fmla="*/ 2147483646 h 729"/>
              <a:gd name="T6" fmla="*/ 6291456 w 4"/>
              <a:gd name="T7" fmla="*/ 2147483646 h 729"/>
              <a:gd name="T8" fmla="*/ 0 w 4"/>
              <a:gd name="T9" fmla="*/ 2147483646 h 729"/>
              <a:gd name="T10" fmla="*/ 8388608 w 4"/>
              <a:gd name="T11" fmla="*/ 2147483646 h 729"/>
              <a:gd name="T12" fmla="*/ 0 w 4"/>
              <a:gd name="T13" fmla="*/ 2147483646 h 729"/>
              <a:gd name="T14" fmla="*/ 2097152 w 4"/>
              <a:gd name="T15" fmla="*/ 2147483646 h 729"/>
              <a:gd name="T16" fmla="*/ 2097152 w 4"/>
              <a:gd name="T17" fmla="*/ 2147483646 h 729"/>
              <a:gd name="T18" fmla="*/ 0 w 4"/>
              <a:gd name="T19" fmla="*/ 2147483646 h 729"/>
              <a:gd name="T20" fmla="*/ 8388608 w 4"/>
              <a:gd name="T21" fmla="*/ 2147483646 h 729"/>
              <a:gd name="T22" fmla="*/ 0 w 4"/>
              <a:gd name="T23" fmla="*/ 2147483646 h 729"/>
              <a:gd name="T24" fmla="*/ 6291456 w 4"/>
              <a:gd name="T25" fmla="*/ 2147483646 h 729"/>
              <a:gd name="T26" fmla="*/ 0 w 4"/>
              <a:gd name="T27" fmla="*/ 2147483646 h 729"/>
              <a:gd name="T28" fmla="*/ 0 w 4"/>
              <a:gd name="T29" fmla="*/ 2147483646 h 729"/>
              <a:gd name="T30" fmla="*/ 6291456 w 4"/>
              <a:gd name="T31" fmla="*/ 2147483646 h 729"/>
              <a:gd name="T32" fmla="*/ 0 w 4"/>
              <a:gd name="T33" fmla="*/ 2147483646 h 729"/>
              <a:gd name="T34" fmla="*/ 8388608 w 4"/>
              <a:gd name="T35" fmla="*/ 2147483646 h 729"/>
              <a:gd name="T36" fmla="*/ 0 w 4"/>
              <a:gd name="T37" fmla="*/ 2147483646 h 729"/>
              <a:gd name="T38" fmla="*/ 2097152 w 4"/>
              <a:gd name="T39" fmla="*/ 2147483646 h 729"/>
              <a:gd name="T40" fmla="*/ 2097152 w 4"/>
              <a:gd name="T41" fmla="*/ 2147483646 h 729"/>
              <a:gd name="T42" fmla="*/ 0 w 4"/>
              <a:gd name="T43" fmla="*/ 2147483646 h 729"/>
              <a:gd name="T44" fmla="*/ 8388608 w 4"/>
              <a:gd name="T45" fmla="*/ 2147483646 h 729"/>
              <a:gd name="T46" fmla="*/ 0 w 4"/>
              <a:gd name="T47" fmla="*/ 2147483646 h 729"/>
              <a:gd name="T48" fmla="*/ 6291456 w 4"/>
              <a:gd name="T49" fmla="*/ 1987132999 h 729"/>
              <a:gd name="T50" fmla="*/ 0 w 4"/>
              <a:gd name="T51" fmla="*/ 2002041578 h 729"/>
              <a:gd name="T52" fmla="*/ 0 w 4"/>
              <a:gd name="T53" fmla="*/ 1825046398 h 729"/>
              <a:gd name="T54" fmla="*/ 6291456 w 4"/>
              <a:gd name="T55" fmla="*/ 1840002253 h 729"/>
              <a:gd name="T56" fmla="*/ 0 w 4"/>
              <a:gd name="T57" fmla="*/ 1669314114 h 729"/>
              <a:gd name="T58" fmla="*/ 8388608 w 4"/>
              <a:gd name="T59" fmla="*/ 1669314114 h 729"/>
              <a:gd name="T60" fmla="*/ 0 w 4"/>
              <a:gd name="T61" fmla="*/ 1669314114 h 729"/>
              <a:gd name="T62" fmla="*/ 2097152 w 4"/>
              <a:gd name="T63" fmla="*/ 1493295914 h 729"/>
              <a:gd name="T64" fmla="*/ 2097152 w 4"/>
              <a:gd name="T65" fmla="*/ 1513874575 h 729"/>
              <a:gd name="T66" fmla="*/ 0 w 4"/>
              <a:gd name="T67" fmla="*/ 1338027933 h 729"/>
              <a:gd name="T68" fmla="*/ 8388608 w 4"/>
              <a:gd name="T69" fmla="*/ 1338027933 h 729"/>
              <a:gd name="T70" fmla="*/ 0 w 4"/>
              <a:gd name="T71" fmla="*/ 1338027933 h 729"/>
              <a:gd name="T72" fmla="*/ 6291456 w 4"/>
              <a:gd name="T73" fmla="*/ 1162094234 h 729"/>
              <a:gd name="T74" fmla="*/ 0 w 4"/>
              <a:gd name="T75" fmla="*/ 1171751270 h 729"/>
              <a:gd name="T76" fmla="*/ 0 w 4"/>
              <a:gd name="T77" fmla="*/ 995830460 h 729"/>
              <a:gd name="T78" fmla="*/ 6291456 w 4"/>
              <a:gd name="T79" fmla="*/ 1010771431 h 729"/>
              <a:gd name="T80" fmla="*/ 0 w 4"/>
              <a:gd name="T81" fmla="*/ 839884497 h 729"/>
              <a:gd name="T82" fmla="*/ 8388608 w 4"/>
              <a:gd name="T83" fmla="*/ 839884497 h 729"/>
              <a:gd name="T84" fmla="*/ 0 w 4"/>
              <a:gd name="T85" fmla="*/ 839884497 h 729"/>
              <a:gd name="T86" fmla="*/ 2097152 w 4"/>
              <a:gd name="T87" fmla="*/ 663011955 h 729"/>
              <a:gd name="T88" fmla="*/ 2097152 w 4"/>
              <a:gd name="T89" fmla="*/ 684565271 h 729"/>
              <a:gd name="T90" fmla="*/ 0 w 4"/>
              <a:gd name="T91" fmla="*/ 508743450 h 729"/>
              <a:gd name="T92" fmla="*/ 8388608 w 4"/>
              <a:gd name="T93" fmla="*/ 508743450 h 729"/>
              <a:gd name="T94" fmla="*/ 0 w 4"/>
              <a:gd name="T95" fmla="*/ 508743450 h 729"/>
              <a:gd name="T96" fmla="*/ 6291456 w 4"/>
              <a:gd name="T97" fmla="*/ 332782693 h 729"/>
              <a:gd name="T98" fmla="*/ 0 w 4"/>
              <a:gd name="T99" fmla="*/ 347161228 h 729"/>
              <a:gd name="T100" fmla="*/ 0 w 4"/>
              <a:gd name="T101" fmla="*/ 166500252 h 729"/>
              <a:gd name="T102" fmla="*/ 6291456 w 4"/>
              <a:gd name="T103" fmla="*/ 180424550 h 729"/>
              <a:gd name="T104" fmla="*/ 0 w 4"/>
              <a:gd name="T105" fmla="*/ 9301929 h 729"/>
              <a:gd name="T106" fmla="*/ 8388608 w 4"/>
              <a:gd name="T107" fmla="*/ 9301929 h 729"/>
              <a:gd name="T108" fmla="*/ 0 w 4"/>
              <a:gd name="T109" fmla="*/ 9301929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7"/>
                </a:lnTo>
                <a:lnTo>
                  <a:pt x="1" y="729"/>
                </a:lnTo>
                <a:lnTo>
                  <a:pt x="0" y="727"/>
                </a:lnTo>
                <a:lnTo>
                  <a:pt x="0" y="726"/>
                </a:lnTo>
                <a:close/>
                <a:moveTo>
                  <a:pt x="0" y="694"/>
                </a:moveTo>
                <a:lnTo>
                  <a:pt x="0" y="694"/>
                </a:lnTo>
                <a:lnTo>
                  <a:pt x="0" y="692"/>
                </a:lnTo>
                <a:lnTo>
                  <a:pt x="1" y="691"/>
                </a:lnTo>
                <a:lnTo>
                  <a:pt x="3" y="692"/>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1"/>
                </a:lnTo>
                <a:lnTo>
                  <a:pt x="1" y="663"/>
                </a:lnTo>
                <a:lnTo>
                  <a:pt x="0" y="661"/>
                </a:lnTo>
                <a:lnTo>
                  <a:pt x="0" y="660"/>
                </a:lnTo>
                <a:close/>
                <a:moveTo>
                  <a:pt x="0" y="627"/>
                </a:moveTo>
                <a:lnTo>
                  <a:pt x="0" y="627"/>
                </a:lnTo>
                <a:lnTo>
                  <a:pt x="0" y="626"/>
                </a:lnTo>
                <a:lnTo>
                  <a:pt x="1" y="626"/>
                </a:lnTo>
                <a:lnTo>
                  <a:pt x="3" y="626"/>
                </a:lnTo>
                <a:lnTo>
                  <a:pt x="4" y="627"/>
                </a:lnTo>
                <a:lnTo>
                  <a:pt x="3" y="629"/>
                </a:lnTo>
                <a:lnTo>
                  <a:pt x="1" y="629"/>
                </a:lnTo>
                <a:lnTo>
                  <a:pt x="0" y="629"/>
                </a:lnTo>
                <a:lnTo>
                  <a:pt x="0" y="627"/>
                </a:lnTo>
                <a:close/>
                <a:moveTo>
                  <a:pt x="0" y="595"/>
                </a:moveTo>
                <a:lnTo>
                  <a:pt x="0" y="595"/>
                </a:lnTo>
                <a:lnTo>
                  <a:pt x="0" y="594"/>
                </a:lnTo>
                <a:lnTo>
                  <a:pt x="1" y="592"/>
                </a:lnTo>
                <a:lnTo>
                  <a:pt x="3" y="594"/>
                </a:lnTo>
                <a:lnTo>
                  <a:pt x="4" y="595"/>
                </a:lnTo>
                <a:lnTo>
                  <a:pt x="3" y="596"/>
                </a:lnTo>
                <a:lnTo>
                  <a:pt x="1" y="596"/>
                </a:lnTo>
                <a:lnTo>
                  <a:pt x="0" y="596"/>
                </a:lnTo>
                <a:lnTo>
                  <a:pt x="0" y="595"/>
                </a:lnTo>
                <a:close/>
                <a:moveTo>
                  <a:pt x="0" y="561"/>
                </a:moveTo>
                <a:lnTo>
                  <a:pt x="0" y="561"/>
                </a:lnTo>
                <a:lnTo>
                  <a:pt x="0" y="560"/>
                </a:lnTo>
                <a:lnTo>
                  <a:pt x="1" y="560"/>
                </a:lnTo>
                <a:lnTo>
                  <a:pt x="3" y="560"/>
                </a:lnTo>
                <a:lnTo>
                  <a:pt x="4" y="561"/>
                </a:lnTo>
                <a:lnTo>
                  <a:pt x="3" y="563"/>
                </a:lnTo>
                <a:lnTo>
                  <a:pt x="1" y="564"/>
                </a:lnTo>
                <a:lnTo>
                  <a:pt x="0" y="563"/>
                </a:lnTo>
                <a:lnTo>
                  <a:pt x="0" y="561"/>
                </a:lnTo>
                <a:close/>
                <a:moveTo>
                  <a:pt x="0" y="529"/>
                </a:moveTo>
                <a:lnTo>
                  <a:pt x="0" y="529"/>
                </a:lnTo>
                <a:lnTo>
                  <a:pt x="0" y="528"/>
                </a:lnTo>
                <a:lnTo>
                  <a:pt x="1" y="526"/>
                </a:lnTo>
                <a:lnTo>
                  <a:pt x="3" y="528"/>
                </a:lnTo>
                <a:lnTo>
                  <a:pt x="4" y="529"/>
                </a:lnTo>
                <a:lnTo>
                  <a:pt x="3" y="530"/>
                </a:lnTo>
                <a:lnTo>
                  <a:pt x="1" y="530"/>
                </a:lnTo>
                <a:lnTo>
                  <a:pt x="0" y="530"/>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1"/>
                </a:lnTo>
                <a:lnTo>
                  <a:pt x="1" y="461"/>
                </a:lnTo>
                <a:lnTo>
                  <a:pt x="3" y="461"/>
                </a:lnTo>
                <a:lnTo>
                  <a:pt x="4" y="463"/>
                </a:lnTo>
                <a:lnTo>
                  <a:pt x="3" y="464"/>
                </a:lnTo>
                <a:lnTo>
                  <a:pt x="1" y="464"/>
                </a:lnTo>
                <a:lnTo>
                  <a:pt x="0" y="464"/>
                </a:lnTo>
                <a:lnTo>
                  <a:pt x="0" y="463"/>
                </a:lnTo>
                <a:close/>
                <a:moveTo>
                  <a:pt x="0" y="430"/>
                </a:moveTo>
                <a:lnTo>
                  <a:pt x="0" y="430"/>
                </a:lnTo>
                <a:lnTo>
                  <a:pt x="0" y="429"/>
                </a:lnTo>
                <a:lnTo>
                  <a:pt x="1" y="428"/>
                </a:lnTo>
                <a:lnTo>
                  <a:pt x="3" y="429"/>
                </a:lnTo>
                <a:lnTo>
                  <a:pt x="4" y="430"/>
                </a:lnTo>
                <a:lnTo>
                  <a:pt x="3" y="432"/>
                </a:lnTo>
                <a:lnTo>
                  <a:pt x="1" y="432"/>
                </a:lnTo>
                <a:lnTo>
                  <a:pt x="0" y="432"/>
                </a:lnTo>
                <a:lnTo>
                  <a:pt x="0" y="430"/>
                </a:lnTo>
                <a:close/>
                <a:moveTo>
                  <a:pt x="0" y="397"/>
                </a:moveTo>
                <a:lnTo>
                  <a:pt x="0" y="397"/>
                </a:lnTo>
                <a:lnTo>
                  <a:pt x="0" y="395"/>
                </a:lnTo>
                <a:lnTo>
                  <a:pt x="1" y="395"/>
                </a:lnTo>
                <a:lnTo>
                  <a:pt x="3" y="395"/>
                </a:lnTo>
                <a:lnTo>
                  <a:pt x="4" y="397"/>
                </a:lnTo>
                <a:lnTo>
                  <a:pt x="3" y="398"/>
                </a:lnTo>
                <a:lnTo>
                  <a:pt x="1" y="399"/>
                </a:lnTo>
                <a:lnTo>
                  <a:pt x="0" y="398"/>
                </a:lnTo>
                <a:lnTo>
                  <a:pt x="0" y="397"/>
                </a:lnTo>
                <a:close/>
                <a:moveTo>
                  <a:pt x="0" y="364"/>
                </a:moveTo>
                <a:lnTo>
                  <a:pt x="0" y="364"/>
                </a:lnTo>
                <a:lnTo>
                  <a:pt x="0" y="363"/>
                </a:lnTo>
                <a:lnTo>
                  <a:pt x="1" y="363"/>
                </a:lnTo>
                <a:lnTo>
                  <a:pt x="3" y="363"/>
                </a:lnTo>
                <a:lnTo>
                  <a:pt x="4" y="364"/>
                </a:lnTo>
                <a:lnTo>
                  <a:pt x="3" y="366"/>
                </a:lnTo>
                <a:lnTo>
                  <a:pt x="1" y="366"/>
                </a:lnTo>
                <a:lnTo>
                  <a:pt x="0" y="366"/>
                </a:lnTo>
                <a:lnTo>
                  <a:pt x="0" y="364"/>
                </a:lnTo>
                <a:close/>
                <a:moveTo>
                  <a:pt x="0" y="332"/>
                </a:moveTo>
                <a:lnTo>
                  <a:pt x="0" y="332"/>
                </a:lnTo>
                <a:lnTo>
                  <a:pt x="0" y="330"/>
                </a:lnTo>
                <a:lnTo>
                  <a:pt x="1" y="329"/>
                </a:lnTo>
                <a:lnTo>
                  <a:pt x="3" y="330"/>
                </a:lnTo>
                <a:lnTo>
                  <a:pt x="4" y="332"/>
                </a:lnTo>
                <a:lnTo>
                  <a:pt x="3" y="332"/>
                </a:lnTo>
                <a:lnTo>
                  <a:pt x="1" y="333"/>
                </a:lnTo>
                <a:lnTo>
                  <a:pt x="0" y="332"/>
                </a:lnTo>
                <a:close/>
                <a:moveTo>
                  <a:pt x="0" y="298"/>
                </a:moveTo>
                <a:lnTo>
                  <a:pt x="0" y="298"/>
                </a:lnTo>
                <a:lnTo>
                  <a:pt x="0" y="297"/>
                </a:lnTo>
                <a:lnTo>
                  <a:pt x="1" y="297"/>
                </a:lnTo>
                <a:lnTo>
                  <a:pt x="3" y="297"/>
                </a:lnTo>
                <a:lnTo>
                  <a:pt x="4" y="298"/>
                </a:lnTo>
                <a:lnTo>
                  <a:pt x="3" y="299"/>
                </a:lnTo>
                <a:lnTo>
                  <a:pt x="1" y="301"/>
                </a:lnTo>
                <a:lnTo>
                  <a:pt x="0" y="299"/>
                </a:lnTo>
                <a:lnTo>
                  <a:pt x="0" y="298"/>
                </a:lnTo>
                <a:close/>
                <a:moveTo>
                  <a:pt x="0" y="266"/>
                </a:moveTo>
                <a:lnTo>
                  <a:pt x="0" y="266"/>
                </a:lnTo>
                <a:lnTo>
                  <a:pt x="0" y="264"/>
                </a:lnTo>
                <a:lnTo>
                  <a:pt x="1" y="263"/>
                </a:lnTo>
                <a:lnTo>
                  <a:pt x="3" y="264"/>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3"/>
                </a:lnTo>
                <a:lnTo>
                  <a:pt x="1" y="235"/>
                </a:lnTo>
                <a:lnTo>
                  <a:pt x="0" y="233"/>
                </a:lnTo>
                <a:lnTo>
                  <a:pt x="0" y="232"/>
                </a:lnTo>
                <a:close/>
                <a:moveTo>
                  <a:pt x="0" y="199"/>
                </a:moveTo>
                <a:lnTo>
                  <a:pt x="0" y="199"/>
                </a:lnTo>
                <a:lnTo>
                  <a:pt x="0" y="198"/>
                </a:lnTo>
                <a:lnTo>
                  <a:pt x="1" y="198"/>
                </a:lnTo>
                <a:lnTo>
                  <a:pt x="3" y="198"/>
                </a:lnTo>
                <a:lnTo>
                  <a:pt x="4" y="199"/>
                </a:lnTo>
                <a:lnTo>
                  <a:pt x="3" y="201"/>
                </a:lnTo>
                <a:lnTo>
                  <a:pt x="1" y="201"/>
                </a:lnTo>
                <a:lnTo>
                  <a:pt x="0" y="201"/>
                </a:lnTo>
                <a:lnTo>
                  <a:pt x="0" y="199"/>
                </a:lnTo>
                <a:close/>
                <a:moveTo>
                  <a:pt x="0" y="167"/>
                </a:moveTo>
                <a:lnTo>
                  <a:pt x="0" y="167"/>
                </a:lnTo>
                <a:lnTo>
                  <a:pt x="0" y="166"/>
                </a:lnTo>
                <a:lnTo>
                  <a:pt x="1" y="164"/>
                </a:lnTo>
                <a:lnTo>
                  <a:pt x="3" y="166"/>
                </a:lnTo>
                <a:lnTo>
                  <a:pt x="4" y="167"/>
                </a:lnTo>
                <a:lnTo>
                  <a:pt x="3" y="167"/>
                </a:lnTo>
                <a:lnTo>
                  <a:pt x="1" y="168"/>
                </a:lnTo>
                <a:lnTo>
                  <a:pt x="0" y="167"/>
                </a:lnTo>
                <a:close/>
                <a:moveTo>
                  <a:pt x="0" y="133"/>
                </a:moveTo>
                <a:lnTo>
                  <a:pt x="0" y="133"/>
                </a:lnTo>
                <a:lnTo>
                  <a:pt x="0" y="132"/>
                </a:lnTo>
                <a:lnTo>
                  <a:pt x="1" y="132"/>
                </a:lnTo>
                <a:lnTo>
                  <a:pt x="3" y="132"/>
                </a:lnTo>
                <a:lnTo>
                  <a:pt x="4" y="133"/>
                </a:lnTo>
                <a:lnTo>
                  <a:pt x="3" y="135"/>
                </a:lnTo>
                <a:lnTo>
                  <a:pt x="1" y="136"/>
                </a:lnTo>
                <a:lnTo>
                  <a:pt x="0" y="135"/>
                </a:lnTo>
                <a:lnTo>
                  <a:pt x="0" y="133"/>
                </a:lnTo>
                <a:close/>
                <a:moveTo>
                  <a:pt x="0" y="101"/>
                </a:moveTo>
                <a:lnTo>
                  <a:pt x="0" y="101"/>
                </a:lnTo>
                <a:lnTo>
                  <a:pt x="0" y="100"/>
                </a:lnTo>
                <a:lnTo>
                  <a:pt x="1" y="98"/>
                </a:lnTo>
                <a:lnTo>
                  <a:pt x="3" y="100"/>
                </a:lnTo>
                <a:lnTo>
                  <a:pt x="4" y="101"/>
                </a:lnTo>
                <a:lnTo>
                  <a:pt x="3" y="102"/>
                </a:lnTo>
                <a:lnTo>
                  <a:pt x="1" y="102"/>
                </a:lnTo>
                <a:lnTo>
                  <a:pt x="0" y="102"/>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3"/>
                </a:lnTo>
                <a:lnTo>
                  <a:pt x="1" y="33"/>
                </a:lnTo>
                <a:lnTo>
                  <a:pt x="3" y="33"/>
                </a:lnTo>
                <a:lnTo>
                  <a:pt x="4" y="35"/>
                </a:lnTo>
                <a:lnTo>
                  <a:pt x="3" y="36"/>
                </a:lnTo>
                <a:lnTo>
                  <a:pt x="1" y="36"/>
                </a:lnTo>
                <a:lnTo>
                  <a:pt x="0" y="36"/>
                </a:lnTo>
                <a:lnTo>
                  <a:pt x="0" y="35"/>
                </a:lnTo>
                <a:close/>
                <a:moveTo>
                  <a:pt x="0" y="2"/>
                </a:moveTo>
                <a:lnTo>
                  <a:pt x="0" y="2"/>
                </a:lnTo>
                <a:lnTo>
                  <a:pt x="0" y="1"/>
                </a:lnTo>
                <a:lnTo>
                  <a:pt x="1" y="0"/>
                </a:lnTo>
                <a:lnTo>
                  <a:pt x="3" y="1"/>
                </a:lnTo>
                <a:lnTo>
                  <a:pt x="4" y="2"/>
                </a:lnTo>
                <a:lnTo>
                  <a:pt x="3" y="4"/>
                </a:lnTo>
                <a:lnTo>
                  <a:pt x="1"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41" name="未知">
            <a:extLst>
              <a:ext uri="{FF2B5EF4-FFF2-40B4-BE49-F238E27FC236}">
                <a16:creationId xmlns:a16="http://schemas.microsoft.com/office/drawing/2014/main" id="{6196875D-97CA-EC04-B857-7CC44FE801A9}"/>
              </a:ext>
            </a:extLst>
          </p:cNvPr>
          <p:cNvSpPr>
            <a:spLocks/>
          </p:cNvSpPr>
          <p:nvPr/>
        </p:nvSpPr>
        <p:spPr bwMode="auto">
          <a:xfrm>
            <a:off x="2750586" y="4612530"/>
            <a:ext cx="109250" cy="166961"/>
          </a:xfrm>
          <a:custGeom>
            <a:avLst/>
            <a:gdLst>
              <a:gd name="T0" fmla="*/ 0 w 83"/>
              <a:gd name="T1" fmla="*/ 553941714 h 127"/>
              <a:gd name="T2" fmla="*/ 181235229 w 83"/>
              <a:gd name="T3" fmla="*/ 0 h 127"/>
              <a:gd name="T4" fmla="*/ 366553562 w 83"/>
              <a:gd name="T5" fmla="*/ 553941714 h 127"/>
              <a:gd name="T6" fmla="*/ 0 w 83"/>
              <a:gd name="T7" fmla="*/ 55394171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w="9525">
            <a:noFill/>
            <a:round/>
            <a:headEnd/>
            <a:tailEnd/>
          </a:ln>
        </p:spPr>
        <p:txBody>
          <a:bodyPr/>
          <a:lstStyle/>
          <a:p>
            <a:endParaRPr lang="zh-CN" altLang="en-US"/>
          </a:p>
        </p:txBody>
      </p:sp>
      <p:sp>
        <p:nvSpPr>
          <p:cNvPr id="42" name="Rectangle 59">
            <a:extLst>
              <a:ext uri="{FF2B5EF4-FFF2-40B4-BE49-F238E27FC236}">
                <a16:creationId xmlns:a16="http://schemas.microsoft.com/office/drawing/2014/main" id="{1DD2DA86-23E6-A341-C5E1-BBC1A80C7644}"/>
              </a:ext>
            </a:extLst>
          </p:cNvPr>
          <p:cNvSpPr>
            <a:spLocks noChangeArrowheads="1"/>
          </p:cNvSpPr>
          <p:nvPr/>
        </p:nvSpPr>
        <p:spPr bwMode="auto">
          <a:xfrm>
            <a:off x="2843956" y="4837895"/>
            <a:ext cx="127035"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15</a:t>
            </a:r>
            <a:endParaRPr lang="zh-CN" altLang="en-US" sz="1000" b="1">
              <a:solidFill>
                <a:srgbClr val="0000FF"/>
              </a:solidFill>
              <a:latin typeface="Times New Roman" pitchFamily="18" charset="0"/>
              <a:ea typeface="楷体_GB2312" pitchFamily="1" charset="-122"/>
            </a:endParaRPr>
          </a:p>
        </p:txBody>
      </p:sp>
      <p:sp>
        <p:nvSpPr>
          <p:cNvPr id="43" name="Rectangle 60">
            <a:extLst>
              <a:ext uri="{FF2B5EF4-FFF2-40B4-BE49-F238E27FC236}">
                <a16:creationId xmlns:a16="http://schemas.microsoft.com/office/drawing/2014/main" id="{7654A453-93D8-7733-6011-45878FFDCECA}"/>
              </a:ext>
            </a:extLst>
          </p:cNvPr>
          <p:cNvSpPr>
            <a:spLocks noChangeArrowheads="1"/>
          </p:cNvSpPr>
          <p:nvPr/>
        </p:nvSpPr>
        <p:spPr bwMode="auto">
          <a:xfrm>
            <a:off x="1543754" y="6348794"/>
            <a:ext cx="1861061" cy="27678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1</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C</a:t>
            </a:r>
            <a:r>
              <a:rPr lang="zh-CN" altLang="en-US" sz="1800" b="1" i="0" dirty="0">
                <a:solidFill>
                  <a:srgbClr val="080808"/>
                </a:solidFill>
                <a:latin typeface="宋体" pitchFamily="2" charset="-122"/>
              </a:rPr>
              <a:t>点，更新</a:t>
            </a:r>
            <a:endParaRPr lang="en-US" altLang="zh-CN" sz="1800" b="1" i="0" dirty="0">
              <a:solidFill>
                <a:srgbClr val="080808"/>
              </a:solidFill>
              <a:latin typeface="Times New Roman" pitchFamily="18" charset="0"/>
              <a:ea typeface="楷体_GB2312" pitchFamily="1" charset="-122"/>
            </a:endParaRPr>
          </a:p>
        </p:txBody>
      </p:sp>
      <p:sp>
        <p:nvSpPr>
          <p:cNvPr id="8" name="TextBox 73">
            <a:extLst>
              <a:ext uri="{FF2B5EF4-FFF2-40B4-BE49-F238E27FC236}">
                <a16:creationId xmlns:a16="http://schemas.microsoft.com/office/drawing/2014/main" id="{1EA19318-81C5-8BDD-315F-A70AA67EB37C}"/>
              </a:ext>
            </a:extLst>
          </p:cNvPr>
          <p:cNvSpPr txBox="1">
            <a:spLocks noChangeArrowheads="1"/>
          </p:cNvSpPr>
          <p:nvPr/>
        </p:nvSpPr>
        <p:spPr bwMode="auto">
          <a:xfrm>
            <a:off x="2615233" y="6055375"/>
            <a:ext cx="714375" cy="307695"/>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9" name="TextBox 74">
            <a:extLst>
              <a:ext uri="{FF2B5EF4-FFF2-40B4-BE49-F238E27FC236}">
                <a16:creationId xmlns:a16="http://schemas.microsoft.com/office/drawing/2014/main" id="{36F09EAF-DC73-CCC7-EE74-9E6C9F5E19AB}"/>
              </a:ext>
            </a:extLst>
          </p:cNvPr>
          <p:cNvSpPr txBox="1">
            <a:spLocks noChangeArrowheads="1"/>
          </p:cNvSpPr>
          <p:nvPr/>
        </p:nvSpPr>
        <p:spPr bwMode="auto">
          <a:xfrm>
            <a:off x="1186483" y="6055375"/>
            <a:ext cx="714375" cy="307695"/>
          </a:xfrm>
          <a:prstGeom prst="rect">
            <a:avLst/>
          </a:prstGeom>
          <a:noFill/>
          <a:ln w="9525">
            <a:noFill/>
            <a:miter lim="800000"/>
            <a:headEnd/>
            <a:tailEnd/>
          </a:ln>
        </p:spPr>
        <p:txBody>
          <a:bodyPr>
            <a:spAutoFit/>
          </a:bodyPr>
          <a:lstStyle/>
          <a:p>
            <a:r>
              <a:rPr lang="en-US" altLang="zh-CN" sz="1400" i="0" dirty="0"/>
              <a:t>12,C</a:t>
            </a:r>
            <a:endParaRPr lang="zh-CN" altLang="en-US" sz="1400" i="0" dirty="0"/>
          </a:p>
        </p:txBody>
      </p:sp>
      <p:sp>
        <p:nvSpPr>
          <p:cNvPr id="10" name="TextBox 75">
            <a:extLst>
              <a:ext uri="{FF2B5EF4-FFF2-40B4-BE49-F238E27FC236}">
                <a16:creationId xmlns:a16="http://schemas.microsoft.com/office/drawing/2014/main" id="{D4808C2E-6E7D-A2C0-BB4B-71B6481788B9}"/>
              </a:ext>
            </a:extLst>
          </p:cNvPr>
          <p:cNvSpPr txBox="1">
            <a:spLocks noChangeArrowheads="1"/>
          </p:cNvSpPr>
          <p:nvPr/>
        </p:nvSpPr>
        <p:spPr bwMode="auto">
          <a:xfrm>
            <a:off x="1686545" y="4720432"/>
            <a:ext cx="714375" cy="307695"/>
          </a:xfrm>
          <a:prstGeom prst="rect">
            <a:avLst/>
          </a:prstGeom>
          <a:noFill/>
          <a:ln w="9525">
            <a:noFill/>
            <a:miter lim="800000"/>
            <a:headEnd/>
            <a:tailEnd/>
          </a:ln>
        </p:spPr>
        <p:txBody>
          <a:bodyPr>
            <a:spAutoFit/>
          </a:bodyPr>
          <a:lstStyle/>
          <a:p>
            <a:r>
              <a:rPr lang="en-US" altLang="zh-CN" sz="1400" i="0" dirty="0"/>
              <a:t>30,A</a:t>
            </a:r>
            <a:endParaRPr lang="zh-CN" altLang="en-US" sz="1400" i="0" dirty="0"/>
          </a:p>
        </p:txBody>
      </p:sp>
      <p:sp>
        <p:nvSpPr>
          <p:cNvPr id="11" name="TextBox 76">
            <a:extLst>
              <a:ext uri="{FF2B5EF4-FFF2-40B4-BE49-F238E27FC236}">
                <a16:creationId xmlns:a16="http://schemas.microsoft.com/office/drawing/2014/main" id="{2BA178E0-0E12-8C48-014B-6F4A507E1A16}"/>
              </a:ext>
            </a:extLst>
          </p:cNvPr>
          <p:cNvSpPr txBox="1">
            <a:spLocks noChangeArrowheads="1"/>
          </p:cNvSpPr>
          <p:nvPr/>
        </p:nvSpPr>
        <p:spPr bwMode="auto">
          <a:xfrm>
            <a:off x="2972420" y="4149080"/>
            <a:ext cx="714375" cy="307777"/>
          </a:xfrm>
          <a:prstGeom prst="rect">
            <a:avLst/>
          </a:prstGeom>
          <a:noFill/>
          <a:ln w="9525">
            <a:noFill/>
            <a:miter lim="800000"/>
            <a:headEnd/>
            <a:tailEnd/>
          </a:ln>
        </p:spPr>
        <p:txBody>
          <a:bodyPr>
            <a:spAutoFit/>
          </a:bodyPr>
          <a:lstStyle/>
          <a:p>
            <a:r>
              <a:rPr lang="en-US" altLang="zh-CN" sz="1400" i="0" dirty="0"/>
              <a:t>20,C</a:t>
            </a:r>
            <a:endParaRPr lang="zh-CN" altLang="en-US" sz="1400" i="0" dirty="0"/>
          </a:p>
        </p:txBody>
      </p:sp>
      <p:sp>
        <p:nvSpPr>
          <p:cNvPr id="12" name="TextBox 77">
            <a:extLst>
              <a:ext uri="{FF2B5EF4-FFF2-40B4-BE49-F238E27FC236}">
                <a16:creationId xmlns:a16="http://schemas.microsoft.com/office/drawing/2014/main" id="{72AF2687-C75D-3F59-4EC1-5E9D7DF9668D}"/>
              </a:ext>
            </a:extLst>
          </p:cNvPr>
          <p:cNvSpPr txBox="1">
            <a:spLocks noChangeArrowheads="1"/>
          </p:cNvSpPr>
          <p:nvPr/>
        </p:nvSpPr>
        <p:spPr bwMode="auto">
          <a:xfrm>
            <a:off x="1043608" y="4149080"/>
            <a:ext cx="714375" cy="307695"/>
          </a:xfrm>
          <a:prstGeom prst="rect">
            <a:avLst/>
          </a:prstGeom>
          <a:noFill/>
          <a:ln w="9525">
            <a:noFill/>
            <a:miter lim="800000"/>
            <a:headEnd/>
            <a:tailEnd/>
          </a:ln>
        </p:spPr>
        <p:txBody>
          <a:bodyPr>
            <a:spAutoFit/>
          </a:bodyPr>
          <a:lstStyle/>
          <a:p>
            <a:r>
              <a:rPr lang="en-US" altLang="zh-CN" sz="1400" dirty="0"/>
              <a:t>∞</a:t>
            </a:r>
            <a:endParaRPr lang="zh-CN" altLang="en-US" sz="1400" dirty="0"/>
          </a:p>
        </p:txBody>
      </p:sp>
      <p:sp>
        <p:nvSpPr>
          <p:cNvPr id="53" name="未知">
            <a:extLst>
              <a:ext uri="{FF2B5EF4-FFF2-40B4-BE49-F238E27FC236}">
                <a16:creationId xmlns:a16="http://schemas.microsoft.com/office/drawing/2014/main" id="{06B3A5D7-226F-95A7-1A60-462C81DBCE3D}"/>
              </a:ext>
            </a:extLst>
          </p:cNvPr>
          <p:cNvSpPr>
            <a:spLocks/>
          </p:cNvSpPr>
          <p:nvPr/>
        </p:nvSpPr>
        <p:spPr bwMode="auto">
          <a:xfrm>
            <a:off x="5155114" y="4310983"/>
            <a:ext cx="281303" cy="301697"/>
          </a:xfrm>
          <a:custGeom>
            <a:avLst/>
            <a:gdLst>
              <a:gd name="T0" fmla="*/ 3240229 w 216"/>
              <a:gd name="T1" fmla="*/ 559741153 h 227"/>
              <a:gd name="T2" fmla="*/ 17640192 w 216"/>
              <a:gd name="T3" fmla="*/ 431963359 h 227"/>
              <a:gd name="T4" fmla="*/ 46641729 w 216"/>
              <a:gd name="T5" fmla="*/ 318314144 h 227"/>
              <a:gd name="T6" fmla="*/ 84375203 w 216"/>
              <a:gd name="T7" fmla="*/ 227932445 h 227"/>
              <a:gd name="T8" fmla="*/ 138480098 w 216"/>
              <a:gd name="T9" fmla="*/ 139722493 h 227"/>
              <a:gd name="T10" fmla="*/ 199629625 w 216"/>
              <a:gd name="T11" fmla="*/ 69278727 h 227"/>
              <a:gd name="T12" fmla="*/ 267147653 w 216"/>
              <a:gd name="T13" fmla="*/ 26073254 h 227"/>
              <a:gd name="T14" fmla="*/ 345025250 w 216"/>
              <a:gd name="T15" fmla="*/ 4849290 h 227"/>
              <a:gd name="T16" fmla="*/ 419223425 w 216"/>
              <a:gd name="T17" fmla="*/ 4849290 h 227"/>
              <a:gd name="T18" fmla="*/ 498025336 w 216"/>
              <a:gd name="T19" fmla="*/ 26073254 h 227"/>
              <a:gd name="T20" fmla="*/ 565530112 w 216"/>
              <a:gd name="T21" fmla="*/ 69278727 h 227"/>
              <a:gd name="T22" fmla="*/ 625689234 w 216"/>
              <a:gd name="T23" fmla="*/ 139722493 h 227"/>
              <a:gd name="T24" fmla="*/ 679668055 w 216"/>
              <a:gd name="T25" fmla="*/ 227932445 h 227"/>
              <a:gd name="T26" fmla="*/ 717712575 w 216"/>
              <a:gd name="T27" fmla="*/ 318314144 h 227"/>
              <a:gd name="T28" fmla="*/ 753892363 w 216"/>
              <a:gd name="T29" fmla="*/ 431963359 h 227"/>
              <a:gd name="T30" fmla="*/ 768364923 w 216"/>
              <a:gd name="T31" fmla="*/ 559741153 h 227"/>
              <a:gd name="T32" fmla="*/ 768364923 w 216"/>
              <a:gd name="T33" fmla="*/ 611789234 h 227"/>
              <a:gd name="T34" fmla="*/ 760897017 w 216"/>
              <a:gd name="T35" fmla="*/ 737559701 h 227"/>
              <a:gd name="T36" fmla="*/ 740838697 w 216"/>
              <a:gd name="T37" fmla="*/ 857787430 h 227"/>
              <a:gd name="T38" fmla="*/ 700842729 w 216"/>
              <a:gd name="T39" fmla="*/ 958434412 h 227"/>
              <a:gd name="T40" fmla="*/ 656926404 w 216"/>
              <a:gd name="T41" fmla="*/ 1052525427 h 227"/>
              <a:gd name="T42" fmla="*/ 598538309 w 216"/>
              <a:gd name="T43" fmla="*/ 1126388021 h 227"/>
              <a:gd name="T44" fmla="*/ 531035388 w 216"/>
              <a:gd name="T45" fmla="*/ 1185978067 h 227"/>
              <a:gd name="T46" fmla="*/ 459209920 w 216"/>
              <a:gd name="T47" fmla="*/ 1214510475 h 227"/>
              <a:gd name="T48" fmla="*/ 384634143 w 216"/>
              <a:gd name="T49" fmla="*/ 1230410188 h 227"/>
              <a:gd name="T50" fmla="*/ 305076466 w 216"/>
              <a:gd name="T51" fmla="*/ 1214510475 h 227"/>
              <a:gd name="T52" fmla="*/ 234138249 w 216"/>
              <a:gd name="T53" fmla="*/ 1185978067 h 227"/>
              <a:gd name="T54" fmla="*/ 166617470 w 216"/>
              <a:gd name="T55" fmla="*/ 1126388021 h 227"/>
              <a:gd name="T56" fmla="*/ 114162216 w 216"/>
              <a:gd name="T57" fmla="*/ 1052525427 h 227"/>
              <a:gd name="T58" fmla="*/ 64248977 w 216"/>
              <a:gd name="T59" fmla="*/ 958434412 h 227"/>
              <a:gd name="T60" fmla="*/ 27952822 w 216"/>
              <a:gd name="T61" fmla="*/ 857787430 h 227"/>
              <a:gd name="T62" fmla="*/ 6645470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54" name="未知">
            <a:extLst>
              <a:ext uri="{FF2B5EF4-FFF2-40B4-BE49-F238E27FC236}">
                <a16:creationId xmlns:a16="http://schemas.microsoft.com/office/drawing/2014/main" id="{05D58381-B8A2-5EEC-6661-2269B7F42C4F}"/>
              </a:ext>
            </a:extLst>
          </p:cNvPr>
          <p:cNvSpPr>
            <a:spLocks/>
          </p:cNvSpPr>
          <p:nvPr/>
        </p:nvSpPr>
        <p:spPr bwMode="auto">
          <a:xfrm>
            <a:off x="5155114" y="4310983"/>
            <a:ext cx="281303" cy="301697"/>
          </a:xfrm>
          <a:custGeom>
            <a:avLst/>
            <a:gdLst>
              <a:gd name="T0" fmla="*/ 3240229 w 216"/>
              <a:gd name="T1" fmla="*/ 559741153 h 227"/>
              <a:gd name="T2" fmla="*/ 17640192 w 216"/>
              <a:gd name="T3" fmla="*/ 431963359 h 227"/>
              <a:gd name="T4" fmla="*/ 46641729 w 216"/>
              <a:gd name="T5" fmla="*/ 318314144 h 227"/>
              <a:gd name="T6" fmla="*/ 84375203 w 216"/>
              <a:gd name="T7" fmla="*/ 227932445 h 227"/>
              <a:gd name="T8" fmla="*/ 138480098 w 216"/>
              <a:gd name="T9" fmla="*/ 139722493 h 227"/>
              <a:gd name="T10" fmla="*/ 199629625 w 216"/>
              <a:gd name="T11" fmla="*/ 69278727 h 227"/>
              <a:gd name="T12" fmla="*/ 267147653 w 216"/>
              <a:gd name="T13" fmla="*/ 26073254 h 227"/>
              <a:gd name="T14" fmla="*/ 345025250 w 216"/>
              <a:gd name="T15" fmla="*/ 4849290 h 227"/>
              <a:gd name="T16" fmla="*/ 419223425 w 216"/>
              <a:gd name="T17" fmla="*/ 4849290 h 227"/>
              <a:gd name="T18" fmla="*/ 498025336 w 216"/>
              <a:gd name="T19" fmla="*/ 26073254 h 227"/>
              <a:gd name="T20" fmla="*/ 565530112 w 216"/>
              <a:gd name="T21" fmla="*/ 69278727 h 227"/>
              <a:gd name="T22" fmla="*/ 625689234 w 216"/>
              <a:gd name="T23" fmla="*/ 139722493 h 227"/>
              <a:gd name="T24" fmla="*/ 679668055 w 216"/>
              <a:gd name="T25" fmla="*/ 227932445 h 227"/>
              <a:gd name="T26" fmla="*/ 717712575 w 216"/>
              <a:gd name="T27" fmla="*/ 318314144 h 227"/>
              <a:gd name="T28" fmla="*/ 753892363 w 216"/>
              <a:gd name="T29" fmla="*/ 431963359 h 227"/>
              <a:gd name="T30" fmla="*/ 768364923 w 216"/>
              <a:gd name="T31" fmla="*/ 559741153 h 227"/>
              <a:gd name="T32" fmla="*/ 768364923 w 216"/>
              <a:gd name="T33" fmla="*/ 611789234 h 227"/>
              <a:gd name="T34" fmla="*/ 760897017 w 216"/>
              <a:gd name="T35" fmla="*/ 737559701 h 227"/>
              <a:gd name="T36" fmla="*/ 740838697 w 216"/>
              <a:gd name="T37" fmla="*/ 857787430 h 227"/>
              <a:gd name="T38" fmla="*/ 700842729 w 216"/>
              <a:gd name="T39" fmla="*/ 958434412 h 227"/>
              <a:gd name="T40" fmla="*/ 656926404 w 216"/>
              <a:gd name="T41" fmla="*/ 1052525427 h 227"/>
              <a:gd name="T42" fmla="*/ 598538309 w 216"/>
              <a:gd name="T43" fmla="*/ 1126388021 h 227"/>
              <a:gd name="T44" fmla="*/ 531035388 w 216"/>
              <a:gd name="T45" fmla="*/ 1185978067 h 227"/>
              <a:gd name="T46" fmla="*/ 459209920 w 216"/>
              <a:gd name="T47" fmla="*/ 1214510475 h 227"/>
              <a:gd name="T48" fmla="*/ 384634143 w 216"/>
              <a:gd name="T49" fmla="*/ 1230410188 h 227"/>
              <a:gd name="T50" fmla="*/ 305076466 w 216"/>
              <a:gd name="T51" fmla="*/ 1214510475 h 227"/>
              <a:gd name="T52" fmla="*/ 234138249 w 216"/>
              <a:gd name="T53" fmla="*/ 1185978067 h 227"/>
              <a:gd name="T54" fmla="*/ 166617470 w 216"/>
              <a:gd name="T55" fmla="*/ 1126388021 h 227"/>
              <a:gd name="T56" fmla="*/ 114162216 w 216"/>
              <a:gd name="T57" fmla="*/ 1052525427 h 227"/>
              <a:gd name="T58" fmla="*/ 64248977 w 216"/>
              <a:gd name="T59" fmla="*/ 958434412 h 227"/>
              <a:gd name="T60" fmla="*/ 27952822 w 216"/>
              <a:gd name="T61" fmla="*/ 857787430 h 227"/>
              <a:gd name="T62" fmla="*/ 6645470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55" name="Rectangle 64">
            <a:extLst>
              <a:ext uri="{FF2B5EF4-FFF2-40B4-BE49-F238E27FC236}">
                <a16:creationId xmlns:a16="http://schemas.microsoft.com/office/drawing/2014/main" id="{5C1D36A0-6552-8EAD-FAB4-4CDE0EA213AC}"/>
              </a:ext>
            </a:extLst>
          </p:cNvPr>
          <p:cNvSpPr>
            <a:spLocks noChangeArrowheads="1"/>
          </p:cNvSpPr>
          <p:nvPr/>
        </p:nvSpPr>
        <p:spPr bwMode="auto">
          <a:xfrm>
            <a:off x="5253538" y="4371322"/>
            <a:ext cx="63500" cy="15116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56" name="未知">
            <a:extLst>
              <a:ext uri="{FF2B5EF4-FFF2-40B4-BE49-F238E27FC236}">
                <a16:creationId xmlns:a16="http://schemas.microsoft.com/office/drawing/2014/main" id="{868C8F16-62EE-0B7A-88B8-63CE23915035}"/>
              </a:ext>
            </a:extLst>
          </p:cNvPr>
          <p:cNvSpPr>
            <a:spLocks/>
          </p:cNvSpPr>
          <p:nvPr/>
        </p:nvSpPr>
        <p:spPr bwMode="auto">
          <a:xfrm>
            <a:off x="5155114" y="5741978"/>
            <a:ext cx="281303" cy="298521"/>
          </a:xfrm>
          <a:custGeom>
            <a:avLst/>
            <a:gdLst>
              <a:gd name="T0" fmla="*/ 3240229 w 216"/>
              <a:gd name="T1" fmla="*/ 446341159 h 227"/>
              <a:gd name="T2" fmla="*/ 17640192 w 216"/>
              <a:gd name="T3" fmla="*/ 348105442 h 227"/>
              <a:gd name="T4" fmla="*/ 46641729 w 216"/>
              <a:gd name="T5" fmla="*/ 256183409 h 227"/>
              <a:gd name="T6" fmla="*/ 84375203 w 216"/>
              <a:gd name="T7" fmla="*/ 182291127 h 227"/>
              <a:gd name="T8" fmla="*/ 138480098 w 216"/>
              <a:gd name="T9" fmla="*/ 113371133 h 227"/>
              <a:gd name="T10" fmla="*/ 199629625 w 216"/>
              <a:gd name="T11" fmla="*/ 60672045 h 227"/>
              <a:gd name="T12" fmla="*/ 267147653 w 216"/>
              <a:gd name="T13" fmla="*/ 20996372 h 227"/>
              <a:gd name="T14" fmla="*/ 345025250 w 216"/>
              <a:gd name="T15" fmla="*/ 3971138 h 227"/>
              <a:gd name="T16" fmla="*/ 419223425 w 216"/>
              <a:gd name="T17" fmla="*/ 3971138 h 227"/>
              <a:gd name="T18" fmla="*/ 498025336 w 216"/>
              <a:gd name="T19" fmla="*/ 20996372 h 227"/>
              <a:gd name="T20" fmla="*/ 565530112 w 216"/>
              <a:gd name="T21" fmla="*/ 60672045 h 227"/>
              <a:gd name="T22" fmla="*/ 625689234 w 216"/>
              <a:gd name="T23" fmla="*/ 113371133 h 227"/>
              <a:gd name="T24" fmla="*/ 679668055 w 216"/>
              <a:gd name="T25" fmla="*/ 182291127 h 227"/>
              <a:gd name="T26" fmla="*/ 717712575 w 216"/>
              <a:gd name="T27" fmla="*/ 256183409 h 227"/>
              <a:gd name="T28" fmla="*/ 753892363 w 216"/>
              <a:gd name="T29" fmla="*/ 348105442 h 227"/>
              <a:gd name="T30" fmla="*/ 768364923 w 216"/>
              <a:gd name="T31" fmla="*/ 446341159 h 227"/>
              <a:gd name="T32" fmla="*/ 768364923 w 216"/>
              <a:gd name="T33" fmla="*/ 490035276 h 227"/>
              <a:gd name="T34" fmla="*/ 760897017 w 216"/>
              <a:gd name="T35" fmla="*/ 591068594 h 227"/>
              <a:gd name="T36" fmla="*/ 740838697 w 216"/>
              <a:gd name="T37" fmla="*/ 685652195 h 227"/>
              <a:gd name="T38" fmla="*/ 700842729 w 216"/>
              <a:gd name="T39" fmla="*/ 767322354 h 227"/>
              <a:gd name="T40" fmla="*/ 656926404 w 216"/>
              <a:gd name="T41" fmla="*/ 842402251 h 227"/>
              <a:gd name="T42" fmla="*/ 598538309 w 216"/>
              <a:gd name="T43" fmla="*/ 903181730 h 227"/>
              <a:gd name="T44" fmla="*/ 531035388 w 216"/>
              <a:gd name="T45" fmla="*/ 949607487 h 227"/>
              <a:gd name="T46" fmla="*/ 459209920 w 216"/>
              <a:gd name="T47" fmla="*/ 972957092 h 227"/>
              <a:gd name="T48" fmla="*/ 384634143 w 216"/>
              <a:gd name="T49" fmla="*/ 985307325 h 227"/>
              <a:gd name="T50" fmla="*/ 305076466 w 216"/>
              <a:gd name="T51" fmla="*/ 972957092 h 227"/>
              <a:gd name="T52" fmla="*/ 234138249 w 216"/>
              <a:gd name="T53" fmla="*/ 949607487 h 227"/>
              <a:gd name="T54" fmla="*/ 166617470 w 216"/>
              <a:gd name="T55" fmla="*/ 903181730 h 227"/>
              <a:gd name="T56" fmla="*/ 114162216 w 216"/>
              <a:gd name="T57" fmla="*/ 842402251 h 227"/>
              <a:gd name="T58" fmla="*/ 64248977 w 216"/>
              <a:gd name="T59" fmla="*/ 767322354 h 227"/>
              <a:gd name="T60" fmla="*/ 27952822 w 216"/>
              <a:gd name="T61" fmla="*/ 685652195 h 227"/>
              <a:gd name="T62" fmla="*/ 6645470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57" name="未知">
            <a:extLst>
              <a:ext uri="{FF2B5EF4-FFF2-40B4-BE49-F238E27FC236}">
                <a16:creationId xmlns:a16="http://schemas.microsoft.com/office/drawing/2014/main" id="{5AE05BF2-0F42-34F7-1464-514602FC3559}"/>
              </a:ext>
            </a:extLst>
          </p:cNvPr>
          <p:cNvSpPr>
            <a:spLocks/>
          </p:cNvSpPr>
          <p:nvPr/>
        </p:nvSpPr>
        <p:spPr bwMode="auto">
          <a:xfrm>
            <a:off x="5155114" y="5741978"/>
            <a:ext cx="281303" cy="298521"/>
          </a:xfrm>
          <a:custGeom>
            <a:avLst/>
            <a:gdLst>
              <a:gd name="T0" fmla="*/ 3240229 w 216"/>
              <a:gd name="T1" fmla="*/ 446341159 h 227"/>
              <a:gd name="T2" fmla="*/ 17640192 w 216"/>
              <a:gd name="T3" fmla="*/ 348105442 h 227"/>
              <a:gd name="T4" fmla="*/ 46641729 w 216"/>
              <a:gd name="T5" fmla="*/ 256183409 h 227"/>
              <a:gd name="T6" fmla="*/ 84375203 w 216"/>
              <a:gd name="T7" fmla="*/ 182291127 h 227"/>
              <a:gd name="T8" fmla="*/ 138480098 w 216"/>
              <a:gd name="T9" fmla="*/ 113371133 h 227"/>
              <a:gd name="T10" fmla="*/ 199629625 w 216"/>
              <a:gd name="T11" fmla="*/ 60672045 h 227"/>
              <a:gd name="T12" fmla="*/ 267147653 w 216"/>
              <a:gd name="T13" fmla="*/ 20996372 h 227"/>
              <a:gd name="T14" fmla="*/ 345025250 w 216"/>
              <a:gd name="T15" fmla="*/ 3971138 h 227"/>
              <a:gd name="T16" fmla="*/ 419223425 w 216"/>
              <a:gd name="T17" fmla="*/ 3971138 h 227"/>
              <a:gd name="T18" fmla="*/ 498025336 w 216"/>
              <a:gd name="T19" fmla="*/ 20996372 h 227"/>
              <a:gd name="T20" fmla="*/ 565530112 w 216"/>
              <a:gd name="T21" fmla="*/ 60672045 h 227"/>
              <a:gd name="T22" fmla="*/ 625689234 w 216"/>
              <a:gd name="T23" fmla="*/ 113371133 h 227"/>
              <a:gd name="T24" fmla="*/ 679668055 w 216"/>
              <a:gd name="T25" fmla="*/ 182291127 h 227"/>
              <a:gd name="T26" fmla="*/ 717712575 w 216"/>
              <a:gd name="T27" fmla="*/ 256183409 h 227"/>
              <a:gd name="T28" fmla="*/ 753892363 w 216"/>
              <a:gd name="T29" fmla="*/ 348105442 h 227"/>
              <a:gd name="T30" fmla="*/ 768364923 w 216"/>
              <a:gd name="T31" fmla="*/ 446341159 h 227"/>
              <a:gd name="T32" fmla="*/ 768364923 w 216"/>
              <a:gd name="T33" fmla="*/ 490035276 h 227"/>
              <a:gd name="T34" fmla="*/ 760897017 w 216"/>
              <a:gd name="T35" fmla="*/ 591068594 h 227"/>
              <a:gd name="T36" fmla="*/ 740838697 w 216"/>
              <a:gd name="T37" fmla="*/ 685652195 h 227"/>
              <a:gd name="T38" fmla="*/ 700842729 w 216"/>
              <a:gd name="T39" fmla="*/ 767322354 h 227"/>
              <a:gd name="T40" fmla="*/ 656926404 w 216"/>
              <a:gd name="T41" fmla="*/ 842402251 h 227"/>
              <a:gd name="T42" fmla="*/ 598538309 w 216"/>
              <a:gd name="T43" fmla="*/ 903181730 h 227"/>
              <a:gd name="T44" fmla="*/ 531035388 w 216"/>
              <a:gd name="T45" fmla="*/ 949607487 h 227"/>
              <a:gd name="T46" fmla="*/ 459209920 w 216"/>
              <a:gd name="T47" fmla="*/ 972957092 h 227"/>
              <a:gd name="T48" fmla="*/ 384634143 w 216"/>
              <a:gd name="T49" fmla="*/ 985307325 h 227"/>
              <a:gd name="T50" fmla="*/ 305076466 w 216"/>
              <a:gd name="T51" fmla="*/ 972957092 h 227"/>
              <a:gd name="T52" fmla="*/ 234138249 w 216"/>
              <a:gd name="T53" fmla="*/ 949607487 h 227"/>
              <a:gd name="T54" fmla="*/ 166617470 w 216"/>
              <a:gd name="T55" fmla="*/ 903181730 h 227"/>
              <a:gd name="T56" fmla="*/ 114162216 w 216"/>
              <a:gd name="T57" fmla="*/ 842402251 h 227"/>
              <a:gd name="T58" fmla="*/ 64248977 w 216"/>
              <a:gd name="T59" fmla="*/ 767322354 h 227"/>
              <a:gd name="T60" fmla="*/ 27952822 w 216"/>
              <a:gd name="T61" fmla="*/ 685652195 h 227"/>
              <a:gd name="T62" fmla="*/ 6645470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58" name="Rectangle 67">
            <a:extLst>
              <a:ext uri="{FF2B5EF4-FFF2-40B4-BE49-F238E27FC236}">
                <a16:creationId xmlns:a16="http://schemas.microsoft.com/office/drawing/2014/main" id="{157EB30F-A055-A57F-D739-0C232ACFB596}"/>
              </a:ext>
            </a:extLst>
          </p:cNvPr>
          <p:cNvSpPr>
            <a:spLocks noChangeArrowheads="1"/>
          </p:cNvSpPr>
          <p:nvPr/>
        </p:nvSpPr>
        <p:spPr bwMode="auto">
          <a:xfrm>
            <a:off x="5253538" y="580041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59" name="未知">
            <a:extLst>
              <a:ext uri="{FF2B5EF4-FFF2-40B4-BE49-F238E27FC236}">
                <a16:creationId xmlns:a16="http://schemas.microsoft.com/office/drawing/2014/main" id="{65D2D9C2-0C2A-90B4-12AE-AC4A15174562}"/>
              </a:ext>
            </a:extLst>
          </p:cNvPr>
          <p:cNvSpPr>
            <a:spLocks/>
          </p:cNvSpPr>
          <p:nvPr/>
        </p:nvSpPr>
        <p:spPr bwMode="auto">
          <a:xfrm>
            <a:off x="5718990"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399417937 w 216"/>
              <a:gd name="T17" fmla="*/ 4298969 h 226"/>
              <a:gd name="T18" fmla="*/ 473614015 w 216"/>
              <a:gd name="T19" fmla="*/ 23385031 h 226"/>
              <a:gd name="T20" fmla="*/ 538647947 w 216"/>
              <a:gd name="T21" fmla="*/ 61343543 h 226"/>
              <a:gd name="T22" fmla="*/ 596831833 w 216"/>
              <a:gd name="T23" fmla="*/ 119076492 h 226"/>
              <a:gd name="T24" fmla="*/ 647868110 w 216"/>
              <a:gd name="T25" fmla="*/ 194790464 h 226"/>
              <a:gd name="T26" fmla="*/ 687412918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5400337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0" name="未知">
            <a:extLst>
              <a:ext uri="{FF2B5EF4-FFF2-40B4-BE49-F238E27FC236}">
                <a16:creationId xmlns:a16="http://schemas.microsoft.com/office/drawing/2014/main" id="{3AFFC1B3-88B0-19AA-D890-B3796B987FBF}"/>
              </a:ext>
            </a:extLst>
          </p:cNvPr>
          <p:cNvSpPr>
            <a:spLocks/>
          </p:cNvSpPr>
          <p:nvPr/>
        </p:nvSpPr>
        <p:spPr bwMode="auto">
          <a:xfrm>
            <a:off x="5718990"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399417937 w 216"/>
              <a:gd name="T17" fmla="*/ 4298969 h 226"/>
              <a:gd name="T18" fmla="*/ 473614015 w 216"/>
              <a:gd name="T19" fmla="*/ 23385031 h 226"/>
              <a:gd name="T20" fmla="*/ 538647947 w 216"/>
              <a:gd name="T21" fmla="*/ 61343543 h 226"/>
              <a:gd name="T22" fmla="*/ 596831833 w 216"/>
              <a:gd name="T23" fmla="*/ 119076492 h 226"/>
              <a:gd name="T24" fmla="*/ 647868110 w 216"/>
              <a:gd name="T25" fmla="*/ 194790464 h 226"/>
              <a:gd name="T26" fmla="*/ 687412918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5400337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61" name="Rectangle 70">
            <a:extLst>
              <a:ext uri="{FF2B5EF4-FFF2-40B4-BE49-F238E27FC236}">
                <a16:creationId xmlns:a16="http://schemas.microsoft.com/office/drawing/2014/main" id="{81DAE6C1-613D-28D6-B3B8-4651C93519E7}"/>
              </a:ext>
            </a:extLst>
          </p:cNvPr>
          <p:cNvSpPr>
            <a:spLocks noChangeArrowheads="1"/>
          </p:cNvSpPr>
          <p:nvPr/>
        </p:nvSpPr>
        <p:spPr bwMode="auto">
          <a:xfrm>
            <a:off x="5817414" y="5081421"/>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D</a:t>
            </a:r>
            <a:endParaRPr lang="en-US" altLang="zh-CN" sz="1000" b="1" dirty="0">
              <a:solidFill>
                <a:srgbClr val="0000FF"/>
              </a:solidFill>
              <a:latin typeface="Times New Roman" pitchFamily="18" charset="0"/>
              <a:ea typeface="楷体_GB2312" pitchFamily="1" charset="-122"/>
            </a:endParaRPr>
          </a:p>
        </p:txBody>
      </p:sp>
      <p:sp>
        <p:nvSpPr>
          <p:cNvPr id="62" name="未知">
            <a:extLst>
              <a:ext uri="{FF2B5EF4-FFF2-40B4-BE49-F238E27FC236}">
                <a16:creationId xmlns:a16="http://schemas.microsoft.com/office/drawing/2014/main" id="{1F8495B2-77E6-2D3C-91FF-535C41CB0219}"/>
              </a:ext>
            </a:extLst>
          </p:cNvPr>
          <p:cNvSpPr>
            <a:spLocks/>
          </p:cNvSpPr>
          <p:nvPr/>
        </p:nvSpPr>
        <p:spPr bwMode="auto">
          <a:xfrm>
            <a:off x="6561629" y="4310983"/>
            <a:ext cx="282573" cy="301697"/>
          </a:xfrm>
          <a:custGeom>
            <a:avLst/>
            <a:gdLst>
              <a:gd name="T0" fmla="*/ 3468480 w 216"/>
              <a:gd name="T1" fmla="*/ 559741153 h 227"/>
              <a:gd name="T2" fmla="*/ 19279409 w 216"/>
              <a:gd name="T3" fmla="*/ 431963359 h 227"/>
              <a:gd name="T4" fmla="*/ 51371873 w 216"/>
              <a:gd name="T5" fmla="*/ 318314144 h 227"/>
              <a:gd name="T6" fmla="*/ 98258553 w 216"/>
              <a:gd name="T7" fmla="*/ 227932445 h 227"/>
              <a:gd name="T8" fmla="*/ 151879687 w 216"/>
              <a:gd name="T9" fmla="*/ 139722493 h 227"/>
              <a:gd name="T10" fmla="*/ 218040878 w 216"/>
              <a:gd name="T11" fmla="*/ 69278727 h 227"/>
              <a:gd name="T12" fmla="*/ 293737899 w 216"/>
              <a:gd name="T13" fmla="*/ 26073254 h 227"/>
              <a:gd name="T14" fmla="*/ 379467856 w 216"/>
              <a:gd name="T15" fmla="*/ 4849290 h 227"/>
              <a:gd name="T16" fmla="*/ 464985030 w 216"/>
              <a:gd name="T17" fmla="*/ 4849290 h 227"/>
              <a:gd name="T18" fmla="*/ 546365163 w 216"/>
              <a:gd name="T19" fmla="*/ 26073254 h 227"/>
              <a:gd name="T20" fmla="*/ 622739560 w 216"/>
              <a:gd name="T21" fmla="*/ 69278727 h 227"/>
              <a:gd name="T22" fmla="*/ 692368182 w 216"/>
              <a:gd name="T23" fmla="*/ 139722493 h 227"/>
              <a:gd name="T24" fmla="*/ 745936538 w 216"/>
              <a:gd name="T25" fmla="*/ 227932445 h 227"/>
              <a:gd name="T26" fmla="*/ 796511889 w 216"/>
              <a:gd name="T27" fmla="*/ 318314144 h 227"/>
              <a:gd name="T28" fmla="*/ 828864612 w 216"/>
              <a:gd name="T29" fmla="*/ 431963359 h 227"/>
              <a:gd name="T30" fmla="*/ 844450245 w 216"/>
              <a:gd name="T31" fmla="*/ 559741153 h 227"/>
              <a:gd name="T32" fmla="*/ 844450245 w 216"/>
              <a:gd name="T33" fmla="*/ 611789234 h 227"/>
              <a:gd name="T34" fmla="*/ 837258897 w 216"/>
              <a:gd name="T35" fmla="*/ 737559701 h 227"/>
              <a:gd name="T36" fmla="*/ 814086300 w 216"/>
              <a:gd name="T37" fmla="*/ 857787430 h 227"/>
              <a:gd name="T38" fmla="*/ 774630431 w 216"/>
              <a:gd name="T39" fmla="*/ 958434412 h 227"/>
              <a:gd name="T40" fmla="*/ 722693214 w 216"/>
              <a:gd name="T41" fmla="*/ 1052525427 h 227"/>
              <a:gd name="T42" fmla="*/ 656537371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7663513 w 216"/>
              <a:gd name="T55" fmla="*/ 1126388021 h 227"/>
              <a:gd name="T56" fmla="*/ 125236776 w 216"/>
              <a:gd name="T57" fmla="*/ 1052525427 h 227"/>
              <a:gd name="T58" fmla="*/ 73721376 w 216"/>
              <a:gd name="T59" fmla="*/ 958434412 h 227"/>
              <a:gd name="T60" fmla="*/ 35783859 w 216"/>
              <a:gd name="T61" fmla="*/ 857787430 h 227"/>
              <a:gd name="T62" fmla="*/ 7145711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3" name="未知">
            <a:extLst>
              <a:ext uri="{FF2B5EF4-FFF2-40B4-BE49-F238E27FC236}">
                <a16:creationId xmlns:a16="http://schemas.microsoft.com/office/drawing/2014/main" id="{1820CE66-0965-CBFB-A7C2-892FE913E32D}"/>
              </a:ext>
            </a:extLst>
          </p:cNvPr>
          <p:cNvSpPr>
            <a:spLocks/>
          </p:cNvSpPr>
          <p:nvPr/>
        </p:nvSpPr>
        <p:spPr bwMode="auto">
          <a:xfrm>
            <a:off x="6561629" y="4310983"/>
            <a:ext cx="282573" cy="301697"/>
          </a:xfrm>
          <a:custGeom>
            <a:avLst/>
            <a:gdLst>
              <a:gd name="T0" fmla="*/ 3468480 w 216"/>
              <a:gd name="T1" fmla="*/ 559741153 h 227"/>
              <a:gd name="T2" fmla="*/ 19279409 w 216"/>
              <a:gd name="T3" fmla="*/ 431963359 h 227"/>
              <a:gd name="T4" fmla="*/ 51371873 w 216"/>
              <a:gd name="T5" fmla="*/ 318314144 h 227"/>
              <a:gd name="T6" fmla="*/ 98258553 w 216"/>
              <a:gd name="T7" fmla="*/ 227932445 h 227"/>
              <a:gd name="T8" fmla="*/ 151879687 w 216"/>
              <a:gd name="T9" fmla="*/ 139722493 h 227"/>
              <a:gd name="T10" fmla="*/ 218040878 w 216"/>
              <a:gd name="T11" fmla="*/ 69278727 h 227"/>
              <a:gd name="T12" fmla="*/ 293737899 w 216"/>
              <a:gd name="T13" fmla="*/ 26073254 h 227"/>
              <a:gd name="T14" fmla="*/ 379467856 w 216"/>
              <a:gd name="T15" fmla="*/ 4849290 h 227"/>
              <a:gd name="T16" fmla="*/ 464985030 w 216"/>
              <a:gd name="T17" fmla="*/ 4849290 h 227"/>
              <a:gd name="T18" fmla="*/ 546365163 w 216"/>
              <a:gd name="T19" fmla="*/ 26073254 h 227"/>
              <a:gd name="T20" fmla="*/ 622739560 w 216"/>
              <a:gd name="T21" fmla="*/ 69278727 h 227"/>
              <a:gd name="T22" fmla="*/ 692368182 w 216"/>
              <a:gd name="T23" fmla="*/ 139722493 h 227"/>
              <a:gd name="T24" fmla="*/ 745936538 w 216"/>
              <a:gd name="T25" fmla="*/ 227932445 h 227"/>
              <a:gd name="T26" fmla="*/ 796511889 w 216"/>
              <a:gd name="T27" fmla="*/ 318314144 h 227"/>
              <a:gd name="T28" fmla="*/ 828864612 w 216"/>
              <a:gd name="T29" fmla="*/ 431963359 h 227"/>
              <a:gd name="T30" fmla="*/ 844450245 w 216"/>
              <a:gd name="T31" fmla="*/ 559741153 h 227"/>
              <a:gd name="T32" fmla="*/ 844450245 w 216"/>
              <a:gd name="T33" fmla="*/ 611789234 h 227"/>
              <a:gd name="T34" fmla="*/ 837258897 w 216"/>
              <a:gd name="T35" fmla="*/ 737559701 h 227"/>
              <a:gd name="T36" fmla="*/ 814086300 w 216"/>
              <a:gd name="T37" fmla="*/ 857787430 h 227"/>
              <a:gd name="T38" fmla="*/ 774630431 w 216"/>
              <a:gd name="T39" fmla="*/ 958434412 h 227"/>
              <a:gd name="T40" fmla="*/ 722693214 w 216"/>
              <a:gd name="T41" fmla="*/ 1052525427 h 227"/>
              <a:gd name="T42" fmla="*/ 656537371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7663513 w 216"/>
              <a:gd name="T55" fmla="*/ 1126388021 h 227"/>
              <a:gd name="T56" fmla="*/ 125236776 w 216"/>
              <a:gd name="T57" fmla="*/ 1052525427 h 227"/>
              <a:gd name="T58" fmla="*/ 73721376 w 216"/>
              <a:gd name="T59" fmla="*/ 958434412 h 227"/>
              <a:gd name="T60" fmla="*/ 35783859 w 216"/>
              <a:gd name="T61" fmla="*/ 857787430 h 227"/>
              <a:gd name="T62" fmla="*/ 7145711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2288" name="Rectangle 73">
            <a:extLst>
              <a:ext uri="{FF2B5EF4-FFF2-40B4-BE49-F238E27FC236}">
                <a16:creationId xmlns:a16="http://schemas.microsoft.com/office/drawing/2014/main" id="{17FEFCB7-0087-D016-1BB7-EDE1A7E3599C}"/>
              </a:ext>
            </a:extLst>
          </p:cNvPr>
          <p:cNvSpPr>
            <a:spLocks noChangeArrowheads="1"/>
          </p:cNvSpPr>
          <p:nvPr/>
        </p:nvSpPr>
        <p:spPr bwMode="auto">
          <a:xfrm>
            <a:off x="6661958" y="4371322"/>
            <a:ext cx="63500" cy="15116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12289" name="未知">
            <a:extLst>
              <a:ext uri="{FF2B5EF4-FFF2-40B4-BE49-F238E27FC236}">
                <a16:creationId xmlns:a16="http://schemas.microsoft.com/office/drawing/2014/main" id="{F74BF09A-2AA5-3229-8490-2CE15E53BCF9}"/>
              </a:ext>
            </a:extLst>
          </p:cNvPr>
          <p:cNvSpPr>
            <a:spLocks/>
          </p:cNvSpPr>
          <p:nvPr/>
        </p:nvSpPr>
        <p:spPr bwMode="auto">
          <a:xfrm>
            <a:off x="6561629" y="5741978"/>
            <a:ext cx="282573" cy="298521"/>
          </a:xfrm>
          <a:custGeom>
            <a:avLst/>
            <a:gdLst>
              <a:gd name="T0" fmla="*/ 3468480 w 216"/>
              <a:gd name="T1" fmla="*/ 446341159 h 227"/>
              <a:gd name="T2" fmla="*/ 19279409 w 216"/>
              <a:gd name="T3" fmla="*/ 348105442 h 227"/>
              <a:gd name="T4" fmla="*/ 51371873 w 216"/>
              <a:gd name="T5" fmla="*/ 256183409 h 227"/>
              <a:gd name="T6" fmla="*/ 98258553 w 216"/>
              <a:gd name="T7" fmla="*/ 182291127 h 227"/>
              <a:gd name="T8" fmla="*/ 151879687 w 216"/>
              <a:gd name="T9" fmla="*/ 113371133 h 227"/>
              <a:gd name="T10" fmla="*/ 218040878 w 216"/>
              <a:gd name="T11" fmla="*/ 60672045 h 227"/>
              <a:gd name="T12" fmla="*/ 293737899 w 216"/>
              <a:gd name="T13" fmla="*/ 20996372 h 227"/>
              <a:gd name="T14" fmla="*/ 379467856 w 216"/>
              <a:gd name="T15" fmla="*/ 3971138 h 227"/>
              <a:gd name="T16" fmla="*/ 464985030 w 216"/>
              <a:gd name="T17" fmla="*/ 3971138 h 227"/>
              <a:gd name="T18" fmla="*/ 546365163 w 216"/>
              <a:gd name="T19" fmla="*/ 20996372 h 227"/>
              <a:gd name="T20" fmla="*/ 622739560 w 216"/>
              <a:gd name="T21" fmla="*/ 60672045 h 227"/>
              <a:gd name="T22" fmla="*/ 692368182 w 216"/>
              <a:gd name="T23" fmla="*/ 113371133 h 227"/>
              <a:gd name="T24" fmla="*/ 745936538 w 216"/>
              <a:gd name="T25" fmla="*/ 182291127 h 227"/>
              <a:gd name="T26" fmla="*/ 796511889 w 216"/>
              <a:gd name="T27" fmla="*/ 256183409 h 227"/>
              <a:gd name="T28" fmla="*/ 828864612 w 216"/>
              <a:gd name="T29" fmla="*/ 348105442 h 227"/>
              <a:gd name="T30" fmla="*/ 844450245 w 216"/>
              <a:gd name="T31" fmla="*/ 446341159 h 227"/>
              <a:gd name="T32" fmla="*/ 844450245 w 216"/>
              <a:gd name="T33" fmla="*/ 490035276 h 227"/>
              <a:gd name="T34" fmla="*/ 837258897 w 216"/>
              <a:gd name="T35" fmla="*/ 591068594 h 227"/>
              <a:gd name="T36" fmla="*/ 814086300 w 216"/>
              <a:gd name="T37" fmla="*/ 685652195 h 227"/>
              <a:gd name="T38" fmla="*/ 774630431 w 216"/>
              <a:gd name="T39" fmla="*/ 767322354 h 227"/>
              <a:gd name="T40" fmla="*/ 722693214 w 216"/>
              <a:gd name="T41" fmla="*/ 842402251 h 227"/>
              <a:gd name="T42" fmla="*/ 656537371 w 216"/>
              <a:gd name="T43" fmla="*/ 903181730 h 227"/>
              <a:gd name="T44" fmla="*/ 586522487 w 216"/>
              <a:gd name="T45" fmla="*/ 949607487 h 227"/>
              <a:gd name="T46" fmla="*/ 504656372 w 216"/>
              <a:gd name="T47" fmla="*/ 980840495 h 227"/>
              <a:gd name="T48" fmla="*/ 422873988 w 216"/>
              <a:gd name="T49" fmla="*/ 985307325 h 227"/>
              <a:gd name="T50" fmla="*/ 336070776 w 216"/>
              <a:gd name="T51" fmla="*/ 980840495 h 227"/>
              <a:gd name="T52" fmla="*/ 258010951 w 216"/>
              <a:gd name="T53" fmla="*/ 949607487 h 227"/>
              <a:gd name="T54" fmla="*/ 187663513 w 216"/>
              <a:gd name="T55" fmla="*/ 903181730 h 227"/>
              <a:gd name="T56" fmla="*/ 125236776 w 216"/>
              <a:gd name="T57" fmla="*/ 842402251 h 227"/>
              <a:gd name="T58" fmla="*/ 73721376 w 216"/>
              <a:gd name="T59" fmla="*/ 767322354 h 227"/>
              <a:gd name="T60" fmla="*/ 35783859 w 216"/>
              <a:gd name="T61" fmla="*/ 685652195 h 227"/>
              <a:gd name="T62" fmla="*/ 7145711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291" name="未知">
            <a:extLst>
              <a:ext uri="{FF2B5EF4-FFF2-40B4-BE49-F238E27FC236}">
                <a16:creationId xmlns:a16="http://schemas.microsoft.com/office/drawing/2014/main" id="{3F917C36-DCF4-D17B-9C7C-3A3CE40C812D}"/>
              </a:ext>
            </a:extLst>
          </p:cNvPr>
          <p:cNvSpPr>
            <a:spLocks/>
          </p:cNvSpPr>
          <p:nvPr/>
        </p:nvSpPr>
        <p:spPr bwMode="auto">
          <a:xfrm>
            <a:off x="6561629" y="5741978"/>
            <a:ext cx="282573" cy="298521"/>
          </a:xfrm>
          <a:custGeom>
            <a:avLst/>
            <a:gdLst>
              <a:gd name="T0" fmla="*/ 3468480 w 216"/>
              <a:gd name="T1" fmla="*/ 446341159 h 227"/>
              <a:gd name="T2" fmla="*/ 19279409 w 216"/>
              <a:gd name="T3" fmla="*/ 348105442 h 227"/>
              <a:gd name="T4" fmla="*/ 51371873 w 216"/>
              <a:gd name="T5" fmla="*/ 256183409 h 227"/>
              <a:gd name="T6" fmla="*/ 98258553 w 216"/>
              <a:gd name="T7" fmla="*/ 182291127 h 227"/>
              <a:gd name="T8" fmla="*/ 151879687 w 216"/>
              <a:gd name="T9" fmla="*/ 113371133 h 227"/>
              <a:gd name="T10" fmla="*/ 218040878 w 216"/>
              <a:gd name="T11" fmla="*/ 60672045 h 227"/>
              <a:gd name="T12" fmla="*/ 293737899 w 216"/>
              <a:gd name="T13" fmla="*/ 20996372 h 227"/>
              <a:gd name="T14" fmla="*/ 379467856 w 216"/>
              <a:gd name="T15" fmla="*/ 3971138 h 227"/>
              <a:gd name="T16" fmla="*/ 464985030 w 216"/>
              <a:gd name="T17" fmla="*/ 3971138 h 227"/>
              <a:gd name="T18" fmla="*/ 546365163 w 216"/>
              <a:gd name="T19" fmla="*/ 20996372 h 227"/>
              <a:gd name="T20" fmla="*/ 622739560 w 216"/>
              <a:gd name="T21" fmla="*/ 60672045 h 227"/>
              <a:gd name="T22" fmla="*/ 692368182 w 216"/>
              <a:gd name="T23" fmla="*/ 113371133 h 227"/>
              <a:gd name="T24" fmla="*/ 745936538 w 216"/>
              <a:gd name="T25" fmla="*/ 182291127 h 227"/>
              <a:gd name="T26" fmla="*/ 796511889 w 216"/>
              <a:gd name="T27" fmla="*/ 256183409 h 227"/>
              <a:gd name="T28" fmla="*/ 828864612 w 216"/>
              <a:gd name="T29" fmla="*/ 348105442 h 227"/>
              <a:gd name="T30" fmla="*/ 844450245 w 216"/>
              <a:gd name="T31" fmla="*/ 446341159 h 227"/>
              <a:gd name="T32" fmla="*/ 844450245 w 216"/>
              <a:gd name="T33" fmla="*/ 490035276 h 227"/>
              <a:gd name="T34" fmla="*/ 837258897 w 216"/>
              <a:gd name="T35" fmla="*/ 591068594 h 227"/>
              <a:gd name="T36" fmla="*/ 814086300 w 216"/>
              <a:gd name="T37" fmla="*/ 685652195 h 227"/>
              <a:gd name="T38" fmla="*/ 774630431 w 216"/>
              <a:gd name="T39" fmla="*/ 767322354 h 227"/>
              <a:gd name="T40" fmla="*/ 722693214 w 216"/>
              <a:gd name="T41" fmla="*/ 842402251 h 227"/>
              <a:gd name="T42" fmla="*/ 656537371 w 216"/>
              <a:gd name="T43" fmla="*/ 903181730 h 227"/>
              <a:gd name="T44" fmla="*/ 586522487 w 216"/>
              <a:gd name="T45" fmla="*/ 949607487 h 227"/>
              <a:gd name="T46" fmla="*/ 504656372 w 216"/>
              <a:gd name="T47" fmla="*/ 980840495 h 227"/>
              <a:gd name="T48" fmla="*/ 422873988 w 216"/>
              <a:gd name="T49" fmla="*/ 985307325 h 227"/>
              <a:gd name="T50" fmla="*/ 336070776 w 216"/>
              <a:gd name="T51" fmla="*/ 980840495 h 227"/>
              <a:gd name="T52" fmla="*/ 258010951 w 216"/>
              <a:gd name="T53" fmla="*/ 949607487 h 227"/>
              <a:gd name="T54" fmla="*/ 187663513 w 216"/>
              <a:gd name="T55" fmla="*/ 903181730 h 227"/>
              <a:gd name="T56" fmla="*/ 125236776 w 216"/>
              <a:gd name="T57" fmla="*/ 842402251 h 227"/>
              <a:gd name="T58" fmla="*/ 73721376 w 216"/>
              <a:gd name="T59" fmla="*/ 767322354 h 227"/>
              <a:gd name="T60" fmla="*/ 35783859 w 216"/>
              <a:gd name="T61" fmla="*/ 685652195 h 227"/>
              <a:gd name="T62" fmla="*/ 7145711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12294" name="Rectangle 76">
            <a:extLst>
              <a:ext uri="{FF2B5EF4-FFF2-40B4-BE49-F238E27FC236}">
                <a16:creationId xmlns:a16="http://schemas.microsoft.com/office/drawing/2014/main" id="{86781B12-CBEF-F7E0-DDDA-B356F5031BFF}"/>
              </a:ext>
            </a:extLst>
          </p:cNvPr>
          <p:cNvSpPr>
            <a:spLocks noChangeArrowheads="1"/>
          </p:cNvSpPr>
          <p:nvPr/>
        </p:nvSpPr>
        <p:spPr bwMode="auto">
          <a:xfrm>
            <a:off x="6661958" y="580041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12295" name="未知">
            <a:extLst>
              <a:ext uri="{FF2B5EF4-FFF2-40B4-BE49-F238E27FC236}">
                <a16:creationId xmlns:a16="http://schemas.microsoft.com/office/drawing/2014/main" id="{3D6EEE57-DC6B-697F-9271-C8889649EB8B}"/>
              </a:ext>
            </a:extLst>
          </p:cNvPr>
          <p:cNvSpPr>
            <a:spLocks/>
          </p:cNvSpPr>
          <p:nvPr/>
        </p:nvSpPr>
        <p:spPr bwMode="auto">
          <a:xfrm>
            <a:off x="7125505"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404053641 w 216"/>
              <a:gd name="T17" fmla="*/ 4298969 h 226"/>
              <a:gd name="T18" fmla="*/ 473614015 w 216"/>
              <a:gd name="T19" fmla="*/ 23385031 h 226"/>
              <a:gd name="T20" fmla="*/ 538647947 w 216"/>
              <a:gd name="T21" fmla="*/ 61343543 h 226"/>
              <a:gd name="T22" fmla="*/ 599974025 w 216"/>
              <a:gd name="T23" fmla="*/ 119076492 h 226"/>
              <a:gd name="T24" fmla="*/ 647868110 w 216"/>
              <a:gd name="T25" fmla="*/ 194790464 h 226"/>
              <a:gd name="T26" fmla="*/ 690592437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8488705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2327" name="未知">
            <a:extLst>
              <a:ext uri="{FF2B5EF4-FFF2-40B4-BE49-F238E27FC236}">
                <a16:creationId xmlns:a16="http://schemas.microsoft.com/office/drawing/2014/main" id="{E9262B59-0070-400E-2E91-0D54FB2BE93F}"/>
              </a:ext>
            </a:extLst>
          </p:cNvPr>
          <p:cNvSpPr>
            <a:spLocks/>
          </p:cNvSpPr>
          <p:nvPr/>
        </p:nvSpPr>
        <p:spPr bwMode="auto">
          <a:xfrm>
            <a:off x="7125505"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404053641 w 216"/>
              <a:gd name="T17" fmla="*/ 4298969 h 226"/>
              <a:gd name="T18" fmla="*/ 473614015 w 216"/>
              <a:gd name="T19" fmla="*/ 23385031 h 226"/>
              <a:gd name="T20" fmla="*/ 538647947 w 216"/>
              <a:gd name="T21" fmla="*/ 61343543 h 226"/>
              <a:gd name="T22" fmla="*/ 599974025 w 216"/>
              <a:gd name="T23" fmla="*/ 119076492 h 226"/>
              <a:gd name="T24" fmla="*/ 647868110 w 216"/>
              <a:gd name="T25" fmla="*/ 194790464 h 226"/>
              <a:gd name="T26" fmla="*/ 690592437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8488705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2328" name="Rectangle 79">
            <a:extLst>
              <a:ext uri="{FF2B5EF4-FFF2-40B4-BE49-F238E27FC236}">
                <a16:creationId xmlns:a16="http://schemas.microsoft.com/office/drawing/2014/main" id="{A5634FB3-171F-8EF3-B865-97136C477AF7}"/>
              </a:ext>
            </a:extLst>
          </p:cNvPr>
          <p:cNvSpPr>
            <a:spLocks noChangeArrowheads="1"/>
          </p:cNvSpPr>
          <p:nvPr/>
        </p:nvSpPr>
        <p:spPr bwMode="auto">
          <a:xfrm>
            <a:off x="7223929" y="5081421"/>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A</a:t>
            </a:r>
            <a:endParaRPr lang="en-US" altLang="zh-CN" sz="1000" b="1" dirty="0">
              <a:solidFill>
                <a:srgbClr val="FF0000"/>
              </a:solidFill>
              <a:ea typeface="楷体_GB2312" pitchFamily="1" charset="-122"/>
            </a:endParaRPr>
          </a:p>
        </p:txBody>
      </p:sp>
      <p:sp>
        <p:nvSpPr>
          <p:cNvPr id="12329" name="未知">
            <a:extLst>
              <a:ext uri="{FF2B5EF4-FFF2-40B4-BE49-F238E27FC236}">
                <a16:creationId xmlns:a16="http://schemas.microsoft.com/office/drawing/2014/main" id="{79018D51-1D67-A4B0-7166-6ACDB54F0690}"/>
              </a:ext>
            </a:extLst>
          </p:cNvPr>
          <p:cNvSpPr>
            <a:spLocks noEditPoints="1"/>
          </p:cNvSpPr>
          <p:nvPr/>
        </p:nvSpPr>
        <p:spPr bwMode="auto">
          <a:xfrm>
            <a:off x="5348787" y="5454255"/>
            <a:ext cx="273048" cy="344887"/>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p>
            <a:endParaRPr lang="zh-CN" altLang="en-US"/>
          </a:p>
        </p:txBody>
      </p:sp>
      <p:sp>
        <p:nvSpPr>
          <p:cNvPr id="12330" name="未知">
            <a:extLst>
              <a:ext uri="{FF2B5EF4-FFF2-40B4-BE49-F238E27FC236}">
                <a16:creationId xmlns:a16="http://schemas.microsoft.com/office/drawing/2014/main" id="{587BD211-066C-C838-7783-1CEF4D818781}"/>
              </a:ext>
            </a:extLst>
          </p:cNvPr>
          <p:cNvSpPr>
            <a:spLocks/>
          </p:cNvSpPr>
          <p:nvPr/>
        </p:nvSpPr>
        <p:spPr bwMode="auto">
          <a:xfrm>
            <a:off x="5631360" y="5292291"/>
            <a:ext cx="146049" cy="167045"/>
          </a:xfrm>
          <a:custGeom>
            <a:avLst/>
            <a:gdLst>
              <a:gd name="T0" fmla="*/ 0 w 112"/>
              <a:gd name="T1" fmla="*/ 369317894 h 126"/>
              <a:gd name="T2" fmla="*/ 408854017 w 112"/>
              <a:gd name="T3" fmla="*/ 0 h 126"/>
              <a:gd name="T4" fmla="*/ 236696596 w 112"/>
              <a:gd name="T5" fmla="*/ 648230899 h 126"/>
              <a:gd name="T6" fmla="*/ 0 w 112"/>
              <a:gd name="T7" fmla="*/ 369317894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w="9525">
            <a:noFill/>
            <a:round/>
            <a:headEnd/>
            <a:tailEnd/>
          </a:ln>
        </p:spPr>
        <p:txBody>
          <a:bodyPr/>
          <a:lstStyle/>
          <a:p>
            <a:endParaRPr lang="zh-CN" altLang="en-US"/>
          </a:p>
        </p:txBody>
      </p:sp>
      <p:sp>
        <p:nvSpPr>
          <p:cNvPr id="12331" name="未知">
            <a:extLst>
              <a:ext uri="{FF2B5EF4-FFF2-40B4-BE49-F238E27FC236}">
                <a16:creationId xmlns:a16="http://schemas.microsoft.com/office/drawing/2014/main" id="{CE650BB2-2A5C-F5C8-8C5D-8CBDDCE2AA4A}"/>
              </a:ext>
            </a:extLst>
          </p:cNvPr>
          <p:cNvSpPr>
            <a:spLocks noEditPoints="1"/>
          </p:cNvSpPr>
          <p:nvPr/>
        </p:nvSpPr>
        <p:spPr bwMode="auto">
          <a:xfrm>
            <a:off x="5293543" y="4779724"/>
            <a:ext cx="4445" cy="965430"/>
          </a:xfrm>
          <a:custGeom>
            <a:avLst/>
            <a:gdLst>
              <a:gd name="T0" fmla="*/ 381523 w 4"/>
              <a:gd name="T1" fmla="*/ 2147483646 h 729"/>
              <a:gd name="T2" fmla="*/ 0 w 4"/>
              <a:gd name="T3" fmla="*/ 2147483646 h 729"/>
              <a:gd name="T4" fmla="*/ 0 w 4"/>
              <a:gd name="T5" fmla="*/ 2147483646 h 729"/>
              <a:gd name="T6" fmla="*/ 381523 w 4"/>
              <a:gd name="T7" fmla="*/ 2147483646 h 729"/>
              <a:gd name="T8" fmla="*/ 0 w 4"/>
              <a:gd name="T9" fmla="*/ 2147483646 h 729"/>
              <a:gd name="T10" fmla="*/ 505983 w 4"/>
              <a:gd name="T11" fmla="*/ 2147483646 h 729"/>
              <a:gd name="T12" fmla="*/ 0 w 4"/>
              <a:gd name="T13" fmla="*/ 2147483646 h 729"/>
              <a:gd name="T14" fmla="*/ 289133 w 4"/>
              <a:gd name="T15" fmla="*/ 2147483646 h 729"/>
              <a:gd name="T16" fmla="*/ 289133 w 4"/>
              <a:gd name="T17" fmla="*/ 2147483646 h 729"/>
              <a:gd name="T18" fmla="*/ 0 w 4"/>
              <a:gd name="T19" fmla="*/ 2147483646 h 729"/>
              <a:gd name="T20" fmla="*/ 505983 w 4"/>
              <a:gd name="T21" fmla="*/ 2147483646 h 729"/>
              <a:gd name="T22" fmla="*/ 0 w 4"/>
              <a:gd name="T23" fmla="*/ 2147483646 h 729"/>
              <a:gd name="T24" fmla="*/ 381523 w 4"/>
              <a:gd name="T25" fmla="*/ 2147483646 h 729"/>
              <a:gd name="T26" fmla="*/ 0 w 4"/>
              <a:gd name="T27" fmla="*/ 2147483646 h 729"/>
              <a:gd name="T28" fmla="*/ 0 w 4"/>
              <a:gd name="T29" fmla="*/ 2147483646 h 729"/>
              <a:gd name="T30" fmla="*/ 381523 w 4"/>
              <a:gd name="T31" fmla="*/ 2147483646 h 729"/>
              <a:gd name="T32" fmla="*/ 0 w 4"/>
              <a:gd name="T33" fmla="*/ 2147483646 h 729"/>
              <a:gd name="T34" fmla="*/ 505983 w 4"/>
              <a:gd name="T35" fmla="*/ 2147483646 h 729"/>
              <a:gd name="T36" fmla="*/ 0 w 4"/>
              <a:gd name="T37" fmla="*/ 2147483646 h 729"/>
              <a:gd name="T38" fmla="*/ 289133 w 4"/>
              <a:gd name="T39" fmla="*/ 2147483646 h 729"/>
              <a:gd name="T40" fmla="*/ 289133 w 4"/>
              <a:gd name="T41" fmla="*/ 2147483646 h 729"/>
              <a:gd name="T42" fmla="*/ 0 w 4"/>
              <a:gd name="T43" fmla="*/ 2147483646 h 729"/>
              <a:gd name="T44" fmla="*/ 505983 w 4"/>
              <a:gd name="T45" fmla="*/ 2147483646 h 729"/>
              <a:gd name="T46" fmla="*/ 0 w 4"/>
              <a:gd name="T47" fmla="*/ 2147483646 h 729"/>
              <a:gd name="T48" fmla="*/ 381523 w 4"/>
              <a:gd name="T49" fmla="*/ 1987132999 h 729"/>
              <a:gd name="T50" fmla="*/ 0 w 4"/>
              <a:gd name="T51" fmla="*/ 2002041578 h 729"/>
              <a:gd name="T52" fmla="*/ 0 w 4"/>
              <a:gd name="T53" fmla="*/ 1825046398 h 729"/>
              <a:gd name="T54" fmla="*/ 381523 w 4"/>
              <a:gd name="T55" fmla="*/ 1840002253 h 729"/>
              <a:gd name="T56" fmla="*/ 0 w 4"/>
              <a:gd name="T57" fmla="*/ 1669314114 h 729"/>
              <a:gd name="T58" fmla="*/ 505983 w 4"/>
              <a:gd name="T59" fmla="*/ 1669314114 h 729"/>
              <a:gd name="T60" fmla="*/ 0 w 4"/>
              <a:gd name="T61" fmla="*/ 1669314114 h 729"/>
              <a:gd name="T62" fmla="*/ 289133 w 4"/>
              <a:gd name="T63" fmla="*/ 1493295914 h 729"/>
              <a:gd name="T64" fmla="*/ 289133 w 4"/>
              <a:gd name="T65" fmla="*/ 1513874575 h 729"/>
              <a:gd name="T66" fmla="*/ 0 w 4"/>
              <a:gd name="T67" fmla="*/ 1338027933 h 729"/>
              <a:gd name="T68" fmla="*/ 505983 w 4"/>
              <a:gd name="T69" fmla="*/ 1338027933 h 729"/>
              <a:gd name="T70" fmla="*/ 0 w 4"/>
              <a:gd name="T71" fmla="*/ 1338027933 h 729"/>
              <a:gd name="T72" fmla="*/ 381523 w 4"/>
              <a:gd name="T73" fmla="*/ 1162094234 h 729"/>
              <a:gd name="T74" fmla="*/ 0 w 4"/>
              <a:gd name="T75" fmla="*/ 1171751270 h 729"/>
              <a:gd name="T76" fmla="*/ 0 w 4"/>
              <a:gd name="T77" fmla="*/ 995830460 h 729"/>
              <a:gd name="T78" fmla="*/ 381523 w 4"/>
              <a:gd name="T79" fmla="*/ 1010771431 h 729"/>
              <a:gd name="T80" fmla="*/ 0 w 4"/>
              <a:gd name="T81" fmla="*/ 839884497 h 729"/>
              <a:gd name="T82" fmla="*/ 505983 w 4"/>
              <a:gd name="T83" fmla="*/ 839884497 h 729"/>
              <a:gd name="T84" fmla="*/ 0 w 4"/>
              <a:gd name="T85" fmla="*/ 839884497 h 729"/>
              <a:gd name="T86" fmla="*/ 289133 w 4"/>
              <a:gd name="T87" fmla="*/ 663011955 h 729"/>
              <a:gd name="T88" fmla="*/ 289133 w 4"/>
              <a:gd name="T89" fmla="*/ 684565271 h 729"/>
              <a:gd name="T90" fmla="*/ 0 w 4"/>
              <a:gd name="T91" fmla="*/ 508743450 h 729"/>
              <a:gd name="T92" fmla="*/ 505983 w 4"/>
              <a:gd name="T93" fmla="*/ 508743450 h 729"/>
              <a:gd name="T94" fmla="*/ 0 w 4"/>
              <a:gd name="T95" fmla="*/ 508743450 h 729"/>
              <a:gd name="T96" fmla="*/ 381523 w 4"/>
              <a:gd name="T97" fmla="*/ 332782693 h 729"/>
              <a:gd name="T98" fmla="*/ 0 w 4"/>
              <a:gd name="T99" fmla="*/ 347161228 h 729"/>
              <a:gd name="T100" fmla="*/ 0 w 4"/>
              <a:gd name="T101" fmla="*/ 166500252 h 729"/>
              <a:gd name="T102" fmla="*/ 381523 w 4"/>
              <a:gd name="T103" fmla="*/ 180424550 h 729"/>
              <a:gd name="T104" fmla="*/ 0 w 4"/>
              <a:gd name="T105" fmla="*/ 9301929 h 729"/>
              <a:gd name="T106" fmla="*/ 505983 w 4"/>
              <a:gd name="T107" fmla="*/ 9301929 h 729"/>
              <a:gd name="T108" fmla="*/ 0 w 4"/>
              <a:gd name="T109" fmla="*/ 9301929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1"/>
                </a:lnTo>
                <a:lnTo>
                  <a:pt x="3" y="692"/>
                </a:lnTo>
                <a:lnTo>
                  <a:pt x="4" y="694"/>
                </a:lnTo>
                <a:lnTo>
                  <a:pt x="3" y="695"/>
                </a:lnTo>
                <a:lnTo>
                  <a:pt x="2" y="695"/>
                </a:lnTo>
                <a:lnTo>
                  <a:pt x="0" y="695"/>
                </a:lnTo>
                <a:lnTo>
                  <a:pt x="0" y="694"/>
                </a:lnTo>
                <a:close/>
                <a:moveTo>
                  <a:pt x="0" y="660"/>
                </a:moveTo>
                <a:lnTo>
                  <a:pt x="0" y="660"/>
                </a:lnTo>
                <a:lnTo>
                  <a:pt x="0" y="659"/>
                </a:lnTo>
                <a:lnTo>
                  <a:pt x="2" y="659"/>
                </a:lnTo>
                <a:lnTo>
                  <a:pt x="3" y="659"/>
                </a:lnTo>
                <a:lnTo>
                  <a:pt x="4" y="660"/>
                </a:lnTo>
                <a:lnTo>
                  <a:pt x="3" y="661"/>
                </a:lnTo>
                <a:lnTo>
                  <a:pt x="2" y="663"/>
                </a:lnTo>
                <a:lnTo>
                  <a:pt x="0" y="661"/>
                </a:lnTo>
                <a:lnTo>
                  <a:pt x="0" y="660"/>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6"/>
                </a:lnTo>
                <a:lnTo>
                  <a:pt x="3" y="528"/>
                </a:lnTo>
                <a:lnTo>
                  <a:pt x="4" y="529"/>
                </a:lnTo>
                <a:lnTo>
                  <a:pt x="3" y="530"/>
                </a:lnTo>
                <a:lnTo>
                  <a:pt x="2" y="530"/>
                </a:lnTo>
                <a:lnTo>
                  <a:pt x="0" y="530"/>
                </a:lnTo>
                <a:lnTo>
                  <a:pt x="0" y="529"/>
                </a:lnTo>
                <a:close/>
                <a:moveTo>
                  <a:pt x="0" y="495"/>
                </a:moveTo>
                <a:lnTo>
                  <a:pt x="0" y="495"/>
                </a:lnTo>
                <a:lnTo>
                  <a:pt x="0" y="494"/>
                </a:lnTo>
                <a:lnTo>
                  <a:pt x="2" y="494"/>
                </a:lnTo>
                <a:lnTo>
                  <a:pt x="3" y="494"/>
                </a:lnTo>
                <a:lnTo>
                  <a:pt x="4" y="495"/>
                </a:lnTo>
                <a:lnTo>
                  <a:pt x="3" y="497"/>
                </a:lnTo>
                <a:lnTo>
                  <a:pt x="2" y="498"/>
                </a:lnTo>
                <a:lnTo>
                  <a:pt x="0" y="497"/>
                </a:lnTo>
                <a:lnTo>
                  <a:pt x="0" y="495"/>
                </a:lnTo>
                <a:close/>
                <a:moveTo>
                  <a:pt x="0" y="463"/>
                </a:moveTo>
                <a:lnTo>
                  <a:pt x="0" y="463"/>
                </a:lnTo>
                <a:lnTo>
                  <a:pt x="0" y="461"/>
                </a:lnTo>
                <a:lnTo>
                  <a:pt x="2" y="461"/>
                </a:lnTo>
                <a:lnTo>
                  <a:pt x="3" y="461"/>
                </a:lnTo>
                <a:lnTo>
                  <a:pt x="4" y="463"/>
                </a:lnTo>
                <a:lnTo>
                  <a:pt x="3" y="464"/>
                </a:lnTo>
                <a:lnTo>
                  <a:pt x="2" y="464"/>
                </a:lnTo>
                <a:lnTo>
                  <a:pt x="0" y="464"/>
                </a:lnTo>
                <a:lnTo>
                  <a:pt x="0" y="463"/>
                </a:lnTo>
                <a:close/>
                <a:moveTo>
                  <a:pt x="0" y="430"/>
                </a:moveTo>
                <a:lnTo>
                  <a:pt x="0" y="430"/>
                </a:lnTo>
                <a:lnTo>
                  <a:pt x="0" y="429"/>
                </a:lnTo>
                <a:lnTo>
                  <a:pt x="2"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2"/>
                </a:lnTo>
                <a:lnTo>
                  <a:pt x="2"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3"/>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7"/>
                </a:lnTo>
                <a:lnTo>
                  <a:pt x="2"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98"/>
                </a:lnTo>
                <a:lnTo>
                  <a:pt x="3" y="100"/>
                </a:lnTo>
                <a:lnTo>
                  <a:pt x="4" y="101"/>
                </a:lnTo>
                <a:lnTo>
                  <a:pt x="3" y="102"/>
                </a:lnTo>
                <a:lnTo>
                  <a:pt x="2" y="102"/>
                </a:lnTo>
                <a:lnTo>
                  <a:pt x="0" y="102"/>
                </a:lnTo>
                <a:lnTo>
                  <a:pt x="0" y="101"/>
                </a:lnTo>
                <a:close/>
                <a:moveTo>
                  <a:pt x="0" y="67"/>
                </a:moveTo>
                <a:lnTo>
                  <a:pt x="0" y="67"/>
                </a:lnTo>
                <a:lnTo>
                  <a:pt x="0" y="66"/>
                </a:lnTo>
                <a:lnTo>
                  <a:pt x="2" y="66"/>
                </a:lnTo>
                <a:lnTo>
                  <a:pt x="3" y="66"/>
                </a:lnTo>
                <a:lnTo>
                  <a:pt x="4" y="67"/>
                </a:lnTo>
                <a:lnTo>
                  <a:pt x="3" y="69"/>
                </a:lnTo>
                <a:lnTo>
                  <a:pt x="2" y="70"/>
                </a:lnTo>
                <a:lnTo>
                  <a:pt x="0" y="69"/>
                </a:lnTo>
                <a:lnTo>
                  <a:pt x="0" y="67"/>
                </a:lnTo>
                <a:close/>
                <a:moveTo>
                  <a:pt x="0" y="35"/>
                </a:moveTo>
                <a:lnTo>
                  <a:pt x="0" y="35"/>
                </a:lnTo>
                <a:lnTo>
                  <a:pt x="0" y="33"/>
                </a:lnTo>
                <a:lnTo>
                  <a:pt x="2" y="33"/>
                </a:lnTo>
                <a:lnTo>
                  <a:pt x="3" y="33"/>
                </a:lnTo>
                <a:lnTo>
                  <a:pt x="4" y="35"/>
                </a:lnTo>
                <a:lnTo>
                  <a:pt x="3" y="36"/>
                </a:lnTo>
                <a:lnTo>
                  <a:pt x="2" y="36"/>
                </a:lnTo>
                <a:lnTo>
                  <a:pt x="0" y="36"/>
                </a:lnTo>
                <a:lnTo>
                  <a:pt x="0" y="35"/>
                </a:lnTo>
                <a:close/>
                <a:moveTo>
                  <a:pt x="0" y="2"/>
                </a:moveTo>
                <a:lnTo>
                  <a:pt x="0" y="2"/>
                </a:lnTo>
                <a:lnTo>
                  <a:pt x="0" y="1"/>
                </a:lnTo>
                <a:lnTo>
                  <a:pt x="2"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12332" name="未知">
            <a:extLst>
              <a:ext uri="{FF2B5EF4-FFF2-40B4-BE49-F238E27FC236}">
                <a16:creationId xmlns:a16="http://schemas.microsoft.com/office/drawing/2014/main" id="{67129207-33F2-5265-0AB8-73F1D95D2B90}"/>
              </a:ext>
            </a:extLst>
          </p:cNvPr>
          <p:cNvSpPr>
            <a:spLocks/>
          </p:cNvSpPr>
          <p:nvPr/>
        </p:nvSpPr>
        <p:spPr bwMode="auto">
          <a:xfrm>
            <a:off x="5240838" y="4612680"/>
            <a:ext cx="109854" cy="167045"/>
          </a:xfrm>
          <a:custGeom>
            <a:avLst/>
            <a:gdLst>
              <a:gd name="T0" fmla="*/ 0 w 83"/>
              <a:gd name="T1" fmla="*/ 553941714 h 127"/>
              <a:gd name="T2" fmla="*/ 210053417 w 83"/>
              <a:gd name="T3" fmla="*/ 0 h 127"/>
              <a:gd name="T4" fmla="*/ 414458478 w 83"/>
              <a:gd name="T5" fmla="*/ 553941714 h 127"/>
              <a:gd name="T6" fmla="*/ 0 w 83"/>
              <a:gd name="T7" fmla="*/ 55394171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2" y="0"/>
                </a:lnTo>
                <a:lnTo>
                  <a:pt x="83" y="127"/>
                </a:lnTo>
                <a:lnTo>
                  <a:pt x="0" y="127"/>
                </a:lnTo>
                <a:close/>
              </a:path>
            </a:pathLst>
          </a:custGeom>
          <a:solidFill>
            <a:srgbClr val="000000"/>
          </a:solidFill>
          <a:ln w="9525">
            <a:noFill/>
            <a:round/>
            <a:headEnd/>
            <a:tailEnd/>
          </a:ln>
        </p:spPr>
        <p:txBody>
          <a:bodyPr/>
          <a:lstStyle/>
          <a:p>
            <a:endParaRPr lang="zh-CN" altLang="en-US"/>
          </a:p>
        </p:txBody>
      </p:sp>
      <p:sp>
        <p:nvSpPr>
          <p:cNvPr id="12333" name="Line 86">
            <a:extLst>
              <a:ext uri="{FF2B5EF4-FFF2-40B4-BE49-F238E27FC236}">
                <a16:creationId xmlns:a16="http://schemas.microsoft.com/office/drawing/2014/main" id="{BEF7A5BD-ABA2-A673-E38C-0820FEB253A7}"/>
              </a:ext>
            </a:extLst>
          </p:cNvPr>
          <p:cNvSpPr>
            <a:spLocks noChangeShapeType="1"/>
          </p:cNvSpPr>
          <p:nvPr/>
        </p:nvSpPr>
        <p:spPr bwMode="auto">
          <a:xfrm flipH="1">
            <a:off x="5586911" y="5891239"/>
            <a:ext cx="974718" cy="1270"/>
          </a:xfrm>
          <a:prstGeom prst="line">
            <a:avLst/>
          </a:prstGeom>
          <a:noFill/>
          <a:ln w="38100">
            <a:solidFill>
              <a:srgbClr val="FF0000"/>
            </a:solidFill>
            <a:round/>
            <a:headEnd/>
            <a:tailEnd/>
          </a:ln>
        </p:spPr>
        <p:txBody>
          <a:bodyPr/>
          <a:lstStyle/>
          <a:p>
            <a:endParaRPr lang="zh-CN" altLang="en-US"/>
          </a:p>
        </p:txBody>
      </p:sp>
      <p:sp>
        <p:nvSpPr>
          <p:cNvPr id="12334" name="未知">
            <a:extLst>
              <a:ext uri="{FF2B5EF4-FFF2-40B4-BE49-F238E27FC236}">
                <a16:creationId xmlns:a16="http://schemas.microsoft.com/office/drawing/2014/main" id="{056DD7F5-B92A-A72F-6E8E-5BA6CBDFADD0}"/>
              </a:ext>
            </a:extLst>
          </p:cNvPr>
          <p:cNvSpPr>
            <a:spLocks/>
          </p:cNvSpPr>
          <p:nvPr/>
        </p:nvSpPr>
        <p:spPr bwMode="auto">
          <a:xfrm>
            <a:off x="5436417" y="5835345"/>
            <a:ext cx="165099" cy="109881"/>
          </a:xfrm>
          <a:custGeom>
            <a:avLst/>
            <a:gdLst>
              <a:gd name="T0" fmla="*/ 434492828 w 127"/>
              <a:gd name="T1" fmla="*/ 414458478 h 83"/>
              <a:gd name="T2" fmla="*/ 0 w 127"/>
              <a:gd name="T3" fmla="*/ 203423326 h 83"/>
              <a:gd name="T4" fmla="*/ 434492828 w 127"/>
              <a:gd name="T5" fmla="*/ 0 h 83"/>
              <a:gd name="T6" fmla="*/ 434492828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FF0000"/>
          </a:solidFill>
          <a:ln w="9525">
            <a:noFill/>
            <a:round/>
            <a:headEnd/>
            <a:tailEnd/>
          </a:ln>
        </p:spPr>
        <p:txBody>
          <a:bodyPr/>
          <a:lstStyle/>
          <a:p>
            <a:endParaRPr lang="zh-CN" altLang="en-US"/>
          </a:p>
        </p:txBody>
      </p:sp>
      <p:sp>
        <p:nvSpPr>
          <p:cNvPr id="12335" name="Line 88">
            <a:extLst>
              <a:ext uri="{FF2B5EF4-FFF2-40B4-BE49-F238E27FC236}">
                <a16:creationId xmlns:a16="http://schemas.microsoft.com/office/drawing/2014/main" id="{DF2114A2-F55D-45F8-102A-B85484E5B640}"/>
              </a:ext>
            </a:extLst>
          </p:cNvPr>
          <p:cNvSpPr>
            <a:spLocks noChangeShapeType="1"/>
          </p:cNvSpPr>
          <p:nvPr/>
        </p:nvSpPr>
        <p:spPr bwMode="auto">
          <a:xfrm flipH="1">
            <a:off x="6887382" y="5291021"/>
            <a:ext cx="295273" cy="366482"/>
          </a:xfrm>
          <a:prstGeom prst="line">
            <a:avLst/>
          </a:prstGeom>
          <a:noFill/>
          <a:ln w="38100">
            <a:solidFill>
              <a:srgbClr val="FF0000"/>
            </a:solidFill>
            <a:round/>
            <a:headEnd/>
            <a:tailEnd/>
          </a:ln>
        </p:spPr>
        <p:txBody>
          <a:bodyPr/>
          <a:lstStyle/>
          <a:p>
            <a:endParaRPr lang="zh-CN" altLang="en-US"/>
          </a:p>
        </p:txBody>
      </p:sp>
      <p:sp>
        <p:nvSpPr>
          <p:cNvPr id="12336" name="未知">
            <a:extLst>
              <a:ext uri="{FF2B5EF4-FFF2-40B4-BE49-F238E27FC236}">
                <a16:creationId xmlns:a16="http://schemas.microsoft.com/office/drawing/2014/main" id="{628DD0CE-901D-734F-713C-C387CAB331F1}"/>
              </a:ext>
            </a:extLst>
          </p:cNvPr>
          <p:cNvSpPr>
            <a:spLocks/>
          </p:cNvSpPr>
          <p:nvPr/>
        </p:nvSpPr>
        <p:spPr bwMode="auto">
          <a:xfrm>
            <a:off x="6792132" y="5609867"/>
            <a:ext cx="146049" cy="165139"/>
          </a:xfrm>
          <a:custGeom>
            <a:avLst/>
            <a:gdLst>
              <a:gd name="T0" fmla="*/ 408854017 w 112"/>
              <a:gd name="T1" fmla="*/ 261729682 h 125"/>
              <a:gd name="T2" fmla="*/ 0 w 112"/>
              <a:gd name="T3" fmla="*/ 597391864 h 125"/>
              <a:gd name="T4" fmla="*/ 172549918 w 112"/>
              <a:gd name="T5" fmla="*/ 0 h 125"/>
              <a:gd name="T6" fmla="*/ 408854017 w 112"/>
              <a:gd name="T7" fmla="*/ 261729682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7" y="0"/>
                </a:lnTo>
                <a:lnTo>
                  <a:pt x="112" y="55"/>
                </a:lnTo>
                <a:close/>
              </a:path>
            </a:pathLst>
          </a:custGeom>
          <a:solidFill>
            <a:srgbClr val="FF0000"/>
          </a:solidFill>
          <a:ln w="9525">
            <a:noFill/>
            <a:round/>
            <a:headEnd/>
            <a:tailEnd/>
          </a:ln>
        </p:spPr>
        <p:txBody>
          <a:bodyPr/>
          <a:lstStyle/>
          <a:p>
            <a:endParaRPr lang="zh-CN" altLang="en-US"/>
          </a:p>
        </p:txBody>
      </p:sp>
      <p:sp>
        <p:nvSpPr>
          <p:cNvPr id="12337" name="Rectangle 90">
            <a:extLst>
              <a:ext uri="{FF2B5EF4-FFF2-40B4-BE49-F238E27FC236}">
                <a16:creationId xmlns:a16="http://schemas.microsoft.com/office/drawing/2014/main" id="{EBF3FA1B-0E28-B670-554B-1CEDEBB33DAD}"/>
              </a:ext>
            </a:extLst>
          </p:cNvPr>
          <p:cNvSpPr>
            <a:spLocks noChangeArrowheads="1"/>
          </p:cNvSpPr>
          <p:nvPr/>
        </p:nvSpPr>
        <p:spPr bwMode="auto">
          <a:xfrm>
            <a:off x="7172796" y="551723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ea typeface="楷体_GB2312" pitchFamily="1" charset="-122"/>
            </a:endParaRPr>
          </a:p>
        </p:txBody>
      </p:sp>
      <p:sp>
        <p:nvSpPr>
          <p:cNvPr id="12338" name="Rectangle 92">
            <a:extLst>
              <a:ext uri="{FF2B5EF4-FFF2-40B4-BE49-F238E27FC236}">
                <a16:creationId xmlns:a16="http://schemas.microsoft.com/office/drawing/2014/main" id="{D396CDF7-BAA8-574F-6C7C-81A6F1381F62}"/>
              </a:ext>
            </a:extLst>
          </p:cNvPr>
          <p:cNvSpPr>
            <a:spLocks noChangeArrowheads="1"/>
          </p:cNvSpPr>
          <p:nvPr/>
        </p:nvSpPr>
        <p:spPr bwMode="auto">
          <a:xfrm>
            <a:off x="5097964" y="5123976"/>
            <a:ext cx="126999"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18</a:t>
            </a:r>
            <a:endParaRPr lang="zh-CN" altLang="en-US" sz="1000" b="1" dirty="0">
              <a:solidFill>
                <a:srgbClr val="0000FF"/>
              </a:solidFill>
              <a:latin typeface="Times New Roman" pitchFamily="18" charset="0"/>
              <a:ea typeface="楷体_GB2312" pitchFamily="1" charset="-122"/>
            </a:endParaRPr>
          </a:p>
        </p:txBody>
      </p:sp>
      <p:sp>
        <p:nvSpPr>
          <p:cNvPr id="12339" name="Rectangle 93">
            <a:extLst>
              <a:ext uri="{FF2B5EF4-FFF2-40B4-BE49-F238E27FC236}">
                <a16:creationId xmlns:a16="http://schemas.microsoft.com/office/drawing/2014/main" id="{81E70922-0D4C-2FA0-DEA5-8FC3E7DA462C}"/>
              </a:ext>
            </a:extLst>
          </p:cNvPr>
          <p:cNvSpPr>
            <a:spLocks noChangeArrowheads="1"/>
          </p:cNvSpPr>
          <p:nvPr/>
        </p:nvSpPr>
        <p:spPr bwMode="auto">
          <a:xfrm>
            <a:off x="5577386" y="5551433"/>
            <a:ext cx="126999" cy="15053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10</a:t>
            </a:r>
            <a:endParaRPr lang="zh-CN" altLang="en-US" sz="1000" b="1" dirty="0">
              <a:solidFill>
                <a:srgbClr val="0000FF"/>
              </a:solidFill>
              <a:latin typeface="Times New Roman" pitchFamily="18" charset="0"/>
              <a:ea typeface="楷体_GB2312" pitchFamily="1" charset="-122"/>
            </a:endParaRPr>
          </a:p>
        </p:txBody>
      </p:sp>
      <p:sp>
        <p:nvSpPr>
          <p:cNvPr id="12340" name="Rectangle 94">
            <a:extLst>
              <a:ext uri="{FF2B5EF4-FFF2-40B4-BE49-F238E27FC236}">
                <a16:creationId xmlns:a16="http://schemas.microsoft.com/office/drawing/2014/main" id="{7FBF1B34-FDA2-AD7E-76FA-5486F118E14C}"/>
              </a:ext>
            </a:extLst>
          </p:cNvPr>
          <p:cNvSpPr>
            <a:spLocks noChangeArrowheads="1"/>
          </p:cNvSpPr>
          <p:nvPr/>
        </p:nvSpPr>
        <p:spPr bwMode="auto">
          <a:xfrm>
            <a:off x="6077762" y="5895685"/>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ea typeface="楷体_GB2312" pitchFamily="1" charset="-122"/>
            </a:endParaRPr>
          </a:p>
        </p:txBody>
      </p:sp>
      <p:sp>
        <p:nvSpPr>
          <p:cNvPr id="12341" name="未知">
            <a:extLst>
              <a:ext uri="{FF2B5EF4-FFF2-40B4-BE49-F238E27FC236}">
                <a16:creationId xmlns:a16="http://schemas.microsoft.com/office/drawing/2014/main" id="{1677D18B-B2BC-12FB-BA2B-C0377DBA4ED2}"/>
              </a:ext>
            </a:extLst>
          </p:cNvPr>
          <p:cNvSpPr>
            <a:spLocks noEditPoints="1"/>
          </p:cNvSpPr>
          <p:nvPr/>
        </p:nvSpPr>
        <p:spPr bwMode="auto">
          <a:xfrm>
            <a:off x="6700058" y="4779724"/>
            <a:ext cx="6350" cy="965430"/>
          </a:xfrm>
          <a:custGeom>
            <a:avLst/>
            <a:gdLst>
              <a:gd name="T0" fmla="*/ 484306175 w 4"/>
              <a:gd name="T1" fmla="*/ 2147483646 h 729"/>
              <a:gd name="T2" fmla="*/ 484306175 w 4"/>
              <a:gd name="T3" fmla="*/ 2147483646 h 729"/>
              <a:gd name="T4" fmla="*/ 0 w 4"/>
              <a:gd name="T5" fmla="*/ 2147483646 h 729"/>
              <a:gd name="T6" fmla="*/ 920181458 w 4"/>
              <a:gd name="T7" fmla="*/ 2147483646 h 729"/>
              <a:gd name="T8" fmla="*/ 0 w 4"/>
              <a:gd name="T9" fmla="*/ 2147483646 h 729"/>
              <a:gd name="T10" fmla="*/ 0 w 4"/>
              <a:gd name="T11" fmla="*/ 2147483646 h 729"/>
              <a:gd name="T12" fmla="*/ 920181458 w 4"/>
              <a:gd name="T13" fmla="*/ 2147483646 h 729"/>
              <a:gd name="T14" fmla="*/ 0 w 4"/>
              <a:gd name="T15" fmla="*/ 2147483646 h 729"/>
              <a:gd name="T16" fmla="*/ 729446613 w 4"/>
              <a:gd name="T17" fmla="*/ 2147483646 h 729"/>
              <a:gd name="T18" fmla="*/ 0 w 4"/>
              <a:gd name="T19" fmla="*/ 2147483646 h 729"/>
              <a:gd name="T20" fmla="*/ 0 w 4"/>
              <a:gd name="T21" fmla="*/ 2147483646 h 729"/>
              <a:gd name="T22" fmla="*/ 729446613 w 4"/>
              <a:gd name="T23" fmla="*/ 2147483646 h 729"/>
              <a:gd name="T24" fmla="*/ 0 w 4"/>
              <a:gd name="T25" fmla="*/ 2147483646 h 729"/>
              <a:gd name="T26" fmla="*/ 729446613 w 4"/>
              <a:gd name="T27" fmla="*/ 2147483646 h 729"/>
              <a:gd name="T28" fmla="*/ 0 w 4"/>
              <a:gd name="T29" fmla="*/ 2147483646 h 729"/>
              <a:gd name="T30" fmla="*/ 0 w 4"/>
              <a:gd name="T31" fmla="*/ 2147483646 h 729"/>
              <a:gd name="T32" fmla="*/ 729446613 w 4"/>
              <a:gd name="T33" fmla="*/ 2147483646 h 729"/>
              <a:gd name="T34" fmla="*/ 0 w 4"/>
              <a:gd name="T35" fmla="*/ 2147483646 h 729"/>
              <a:gd name="T36" fmla="*/ 484306175 w 4"/>
              <a:gd name="T37" fmla="*/ 2147483646 h 729"/>
              <a:gd name="T38" fmla="*/ 484306175 w 4"/>
              <a:gd name="T39" fmla="*/ 2147483646 h 729"/>
              <a:gd name="T40" fmla="*/ 0 w 4"/>
              <a:gd name="T41" fmla="*/ 2147483646 h 729"/>
              <a:gd name="T42" fmla="*/ 920181458 w 4"/>
              <a:gd name="T43" fmla="*/ 2147483646 h 729"/>
              <a:gd name="T44" fmla="*/ 0 w 4"/>
              <a:gd name="T45" fmla="*/ 2147483646 h 729"/>
              <a:gd name="T46" fmla="*/ 0 w 4"/>
              <a:gd name="T47" fmla="*/ 2147483646 h 729"/>
              <a:gd name="T48" fmla="*/ 920181458 w 4"/>
              <a:gd name="T49" fmla="*/ 2147483646 h 729"/>
              <a:gd name="T50" fmla="*/ 0 w 4"/>
              <a:gd name="T51" fmla="*/ 2147483646 h 729"/>
              <a:gd name="T52" fmla="*/ 729446613 w 4"/>
              <a:gd name="T53" fmla="*/ 1987132999 h 729"/>
              <a:gd name="T54" fmla="*/ 484306175 w 4"/>
              <a:gd name="T55" fmla="*/ 2007179912 h 729"/>
              <a:gd name="T56" fmla="*/ 0 w 4"/>
              <a:gd name="T57" fmla="*/ 1831243440 h 729"/>
              <a:gd name="T58" fmla="*/ 729446613 w 4"/>
              <a:gd name="T59" fmla="*/ 1825046398 h 729"/>
              <a:gd name="T60" fmla="*/ 0 w 4"/>
              <a:gd name="T61" fmla="*/ 1840002253 h 729"/>
              <a:gd name="T62" fmla="*/ 0 w 4"/>
              <a:gd name="T63" fmla="*/ 1659712197 h 729"/>
              <a:gd name="T64" fmla="*/ 729446613 w 4"/>
              <a:gd name="T65" fmla="*/ 1673776350 h 729"/>
              <a:gd name="T66" fmla="*/ 0 w 4"/>
              <a:gd name="T67" fmla="*/ 1669314114 h 729"/>
              <a:gd name="T68" fmla="*/ 484306175 w 4"/>
              <a:gd name="T69" fmla="*/ 1493295914 h 729"/>
              <a:gd name="T70" fmla="*/ 484306175 w 4"/>
              <a:gd name="T71" fmla="*/ 1513874575 h 729"/>
              <a:gd name="T72" fmla="*/ 0 w 4"/>
              <a:gd name="T73" fmla="*/ 1338027933 h 729"/>
              <a:gd name="T74" fmla="*/ 920181458 w 4"/>
              <a:gd name="T75" fmla="*/ 1338027933 h 729"/>
              <a:gd name="T76" fmla="*/ 0 w 4"/>
              <a:gd name="T77" fmla="*/ 1338027933 h 729"/>
              <a:gd name="T78" fmla="*/ 729446613 w 4"/>
              <a:gd name="T79" fmla="*/ 1162094234 h 729"/>
              <a:gd name="T80" fmla="*/ 484306175 w 4"/>
              <a:gd name="T81" fmla="*/ 1182111779 h 729"/>
              <a:gd name="T82" fmla="*/ 0 w 4"/>
              <a:gd name="T83" fmla="*/ 1000676487 h 729"/>
              <a:gd name="T84" fmla="*/ 920181458 w 4"/>
              <a:gd name="T85" fmla="*/ 1000676487 h 729"/>
              <a:gd name="T86" fmla="*/ 0 w 4"/>
              <a:gd name="T87" fmla="*/ 1000676487 h 729"/>
              <a:gd name="T88" fmla="*/ 729446613 w 4"/>
              <a:gd name="T89" fmla="*/ 833891862 h 729"/>
              <a:gd name="T90" fmla="*/ 484306175 w 4"/>
              <a:gd name="T91" fmla="*/ 844221027 h 729"/>
              <a:gd name="T92" fmla="*/ 0 w 4"/>
              <a:gd name="T93" fmla="*/ 668358775 h 729"/>
              <a:gd name="T94" fmla="*/ 729446613 w 4"/>
              <a:gd name="T95" fmla="*/ 663011955 h 729"/>
              <a:gd name="T96" fmla="*/ 0 w 4"/>
              <a:gd name="T97" fmla="*/ 677946726 h 729"/>
              <a:gd name="T98" fmla="*/ 0 w 4"/>
              <a:gd name="T99" fmla="*/ 504166110 h 729"/>
              <a:gd name="T100" fmla="*/ 729446613 w 4"/>
              <a:gd name="T101" fmla="*/ 513711569 h 729"/>
              <a:gd name="T102" fmla="*/ 0 w 4"/>
              <a:gd name="T103" fmla="*/ 508743450 h 729"/>
              <a:gd name="T104" fmla="*/ 484306175 w 4"/>
              <a:gd name="T105" fmla="*/ 332782693 h 729"/>
              <a:gd name="T106" fmla="*/ 484306175 w 4"/>
              <a:gd name="T107" fmla="*/ 351660434 h 729"/>
              <a:gd name="T108" fmla="*/ 0 w 4"/>
              <a:gd name="T109" fmla="*/ 175807449 h 729"/>
              <a:gd name="T110" fmla="*/ 920181458 w 4"/>
              <a:gd name="T111" fmla="*/ 175807449 h 729"/>
              <a:gd name="T112" fmla="*/ 0 w 4"/>
              <a:gd name="T113" fmla="*/ 180424550 h 729"/>
              <a:gd name="T114" fmla="*/ 0 w 4"/>
              <a:gd name="T115" fmla="*/ 4461254 h 729"/>
              <a:gd name="T116" fmla="*/ 920181458 w 4"/>
              <a:gd name="T117" fmla="*/ 9301929 h 729"/>
              <a:gd name="T118" fmla="*/ 0 w 4"/>
              <a:gd name="T119" fmla="*/ 9301929 h 7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
              <a:gd name="T181" fmla="*/ 0 h 729"/>
              <a:gd name="T182" fmla="*/ 4 w 4"/>
              <a:gd name="T183" fmla="*/ 729 h 7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2"/>
                </a:lnTo>
                <a:lnTo>
                  <a:pt x="3" y="692"/>
                </a:lnTo>
                <a:lnTo>
                  <a:pt x="4" y="694"/>
                </a:lnTo>
                <a:lnTo>
                  <a:pt x="3" y="695"/>
                </a:lnTo>
                <a:lnTo>
                  <a:pt x="2" y="695"/>
                </a:lnTo>
                <a:lnTo>
                  <a:pt x="0" y="695"/>
                </a:lnTo>
                <a:lnTo>
                  <a:pt x="0" y="694"/>
                </a:lnTo>
                <a:close/>
                <a:moveTo>
                  <a:pt x="0" y="661"/>
                </a:moveTo>
                <a:lnTo>
                  <a:pt x="0" y="661"/>
                </a:lnTo>
                <a:lnTo>
                  <a:pt x="0" y="660"/>
                </a:lnTo>
                <a:lnTo>
                  <a:pt x="0" y="659"/>
                </a:lnTo>
                <a:lnTo>
                  <a:pt x="2" y="659"/>
                </a:lnTo>
                <a:lnTo>
                  <a:pt x="3" y="659"/>
                </a:lnTo>
                <a:lnTo>
                  <a:pt x="4" y="661"/>
                </a:lnTo>
                <a:lnTo>
                  <a:pt x="3" y="661"/>
                </a:lnTo>
                <a:lnTo>
                  <a:pt x="2" y="663"/>
                </a:lnTo>
                <a:lnTo>
                  <a:pt x="0" y="661"/>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8"/>
                </a:lnTo>
                <a:lnTo>
                  <a:pt x="3" y="528"/>
                </a:lnTo>
                <a:lnTo>
                  <a:pt x="4" y="529"/>
                </a:lnTo>
                <a:lnTo>
                  <a:pt x="3" y="530"/>
                </a:lnTo>
                <a:lnTo>
                  <a:pt x="2" y="530"/>
                </a:lnTo>
                <a:lnTo>
                  <a:pt x="0" y="530"/>
                </a:lnTo>
                <a:lnTo>
                  <a:pt x="0" y="529"/>
                </a:lnTo>
                <a:close/>
                <a:moveTo>
                  <a:pt x="0" y="497"/>
                </a:moveTo>
                <a:lnTo>
                  <a:pt x="0" y="497"/>
                </a:lnTo>
                <a:lnTo>
                  <a:pt x="0" y="495"/>
                </a:lnTo>
                <a:lnTo>
                  <a:pt x="0" y="494"/>
                </a:lnTo>
                <a:lnTo>
                  <a:pt x="2" y="494"/>
                </a:lnTo>
                <a:lnTo>
                  <a:pt x="3" y="494"/>
                </a:lnTo>
                <a:lnTo>
                  <a:pt x="4" y="497"/>
                </a:lnTo>
                <a:lnTo>
                  <a:pt x="3" y="497"/>
                </a:lnTo>
                <a:lnTo>
                  <a:pt x="2" y="498"/>
                </a:lnTo>
                <a:lnTo>
                  <a:pt x="0" y="497"/>
                </a:lnTo>
                <a:close/>
                <a:moveTo>
                  <a:pt x="0" y="463"/>
                </a:moveTo>
                <a:lnTo>
                  <a:pt x="0" y="463"/>
                </a:lnTo>
                <a:lnTo>
                  <a:pt x="0" y="461"/>
                </a:lnTo>
                <a:lnTo>
                  <a:pt x="2" y="461"/>
                </a:lnTo>
                <a:lnTo>
                  <a:pt x="3" y="461"/>
                </a:lnTo>
                <a:lnTo>
                  <a:pt x="4" y="463"/>
                </a:lnTo>
                <a:lnTo>
                  <a:pt x="3" y="464"/>
                </a:lnTo>
                <a:lnTo>
                  <a:pt x="2" y="465"/>
                </a:lnTo>
                <a:lnTo>
                  <a:pt x="2" y="464"/>
                </a:lnTo>
                <a:lnTo>
                  <a:pt x="0" y="464"/>
                </a:lnTo>
                <a:lnTo>
                  <a:pt x="0" y="463"/>
                </a:lnTo>
                <a:close/>
                <a:moveTo>
                  <a:pt x="0" y="430"/>
                </a:moveTo>
                <a:lnTo>
                  <a:pt x="0" y="430"/>
                </a:lnTo>
                <a:lnTo>
                  <a:pt x="0" y="429"/>
                </a:lnTo>
                <a:lnTo>
                  <a:pt x="2" y="428"/>
                </a:lnTo>
                <a:lnTo>
                  <a:pt x="3"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3" y="399"/>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3"/>
                </a:lnTo>
                <a:lnTo>
                  <a:pt x="2" y="333"/>
                </a:lnTo>
                <a:lnTo>
                  <a:pt x="0"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4"/>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3" y="235"/>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8"/>
                </a:lnTo>
                <a:lnTo>
                  <a:pt x="2" y="168"/>
                </a:lnTo>
                <a:lnTo>
                  <a:pt x="0"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100"/>
                </a:lnTo>
                <a:lnTo>
                  <a:pt x="3" y="100"/>
                </a:lnTo>
                <a:lnTo>
                  <a:pt x="4" y="101"/>
                </a:lnTo>
                <a:lnTo>
                  <a:pt x="3" y="102"/>
                </a:lnTo>
                <a:lnTo>
                  <a:pt x="2" y="102"/>
                </a:lnTo>
                <a:lnTo>
                  <a:pt x="0" y="102"/>
                </a:lnTo>
                <a:lnTo>
                  <a:pt x="0" y="101"/>
                </a:lnTo>
                <a:close/>
                <a:moveTo>
                  <a:pt x="0" y="69"/>
                </a:moveTo>
                <a:lnTo>
                  <a:pt x="0" y="69"/>
                </a:lnTo>
                <a:lnTo>
                  <a:pt x="0" y="67"/>
                </a:lnTo>
                <a:lnTo>
                  <a:pt x="0" y="66"/>
                </a:lnTo>
                <a:lnTo>
                  <a:pt x="2" y="66"/>
                </a:lnTo>
                <a:lnTo>
                  <a:pt x="3" y="66"/>
                </a:lnTo>
                <a:lnTo>
                  <a:pt x="4" y="69"/>
                </a:lnTo>
                <a:lnTo>
                  <a:pt x="3" y="69"/>
                </a:lnTo>
                <a:lnTo>
                  <a:pt x="2" y="70"/>
                </a:lnTo>
                <a:lnTo>
                  <a:pt x="0" y="69"/>
                </a:lnTo>
                <a:close/>
                <a:moveTo>
                  <a:pt x="0" y="35"/>
                </a:moveTo>
                <a:lnTo>
                  <a:pt x="0" y="35"/>
                </a:lnTo>
                <a:lnTo>
                  <a:pt x="0" y="33"/>
                </a:lnTo>
                <a:lnTo>
                  <a:pt x="2" y="33"/>
                </a:lnTo>
                <a:lnTo>
                  <a:pt x="3" y="33"/>
                </a:lnTo>
                <a:lnTo>
                  <a:pt x="4" y="35"/>
                </a:lnTo>
                <a:lnTo>
                  <a:pt x="3" y="36"/>
                </a:lnTo>
                <a:lnTo>
                  <a:pt x="2" y="37"/>
                </a:lnTo>
                <a:lnTo>
                  <a:pt x="2" y="36"/>
                </a:lnTo>
                <a:lnTo>
                  <a:pt x="0" y="36"/>
                </a:lnTo>
                <a:lnTo>
                  <a:pt x="0" y="35"/>
                </a:lnTo>
                <a:close/>
                <a:moveTo>
                  <a:pt x="0" y="2"/>
                </a:moveTo>
                <a:lnTo>
                  <a:pt x="0" y="2"/>
                </a:lnTo>
                <a:lnTo>
                  <a:pt x="0" y="1"/>
                </a:lnTo>
                <a:lnTo>
                  <a:pt x="2" y="0"/>
                </a:lnTo>
                <a:lnTo>
                  <a:pt x="3"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12342" name="未知">
            <a:extLst>
              <a:ext uri="{FF2B5EF4-FFF2-40B4-BE49-F238E27FC236}">
                <a16:creationId xmlns:a16="http://schemas.microsoft.com/office/drawing/2014/main" id="{513B1D60-8962-4573-98A6-4F6FCDA6CE19}"/>
              </a:ext>
            </a:extLst>
          </p:cNvPr>
          <p:cNvSpPr>
            <a:spLocks/>
          </p:cNvSpPr>
          <p:nvPr/>
        </p:nvSpPr>
        <p:spPr bwMode="auto">
          <a:xfrm>
            <a:off x="6647353" y="4612680"/>
            <a:ext cx="109854" cy="167045"/>
          </a:xfrm>
          <a:custGeom>
            <a:avLst/>
            <a:gdLst>
              <a:gd name="T0" fmla="*/ 0 w 84"/>
              <a:gd name="T1" fmla="*/ 553941714 h 127"/>
              <a:gd name="T2" fmla="*/ 162290326 w 84"/>
              <a:gd name="T3" fmla="*/ 0 h 127"/>
              <a:gd name="T4" fmla="*/ 325842559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noFill/>
            <a:round/>
            <a:headEnd/>
            <a:tailEnd/>
          </a:ln>
        </p:spPr>
        <p:txBody>
          <a:bodyPr/>
          <a:lstStyle/>
          <a:p>
            <a:endParaRPr lang="zh-CN" altLang="en-US"/>
          </a:p>
        </p:txBody>
      </p:sp>
      <p:sp>
        <p:nvSpPr>
          <p:cNvPr id="12343" name="Rectangle 97">
            <a:extLst>
              <a:ext uri="{FF2B5EF4-FFF2-40B4-BE49-F238E27FC236}">
                <a16:creationId xmlns:a16="http://schemas.microsoft.com/office/drawing/2014/main" id="{DEED6026-10D6-E443-5251-1B978466A483}"/>
              </a:ext>
            </a:extLst>
          </p:cNvPr>
          <p:cNvSpPr>
            <a:spLocks noChangeArrowheads="1"/>
          </p:cNvSpPr>
          <p:nvPr/>
        </p:nvSpPr>
        <p:spPr bwMode="auto">
          <a:xfrm>
            <a:off x="6742603" y="4838158"/>
            <a:ext cx="126999"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15</a:t>
            </a:r>
            <a:endParaRPr lang="zh-CN" altLang="en-US" sz="1000" b="1">
              <a:solidFill>
                <a:srgbClr val="0000FF"/>
              </a:solidFill>
              <a:latin typeface="Times New Roman" pitchFamily="18" charset="0"/>
              <a:ea typeface="楷体_GB2312" pitchFamily="1" charset="-122"/>
            </a:endParaRPr>
          </a:p>
        </p:txBody>
      </p:sp>
      <p:sp>
        <p:nvSpPr>
          <p:cNvPr id="12344" name="Rectangle 98">
            <a:extLst>
              <a:ext uri="{FF2B5EF4-FFF2-40B4-BE49-F238E27FC236}">
                <a16:creationId xmlns:a16="http://schemas.microsoft.com/office/drawing/2014/main" id="{4DF3B433-94C3-9B4D-69BC-BDE2D2C1F335}"/>
              </a:ext>
            </a:extLst>
          </p:cNvPr>
          <p:cNvSpPr>
            <a:spLocks noChangeArrowheads="1"/>
          </p:cNvSpPr>
          <p:nvPr/>
        </p:nvSpPr>
        <p:spPr bwMode="auto">
          <a:xfrm>
            <a:off x="5089709" y="6443820"/>
            <a:ext cx="2325989" cy="27692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i="0" dirty="0">
                <a:solidFill>
                  <a:srgbClr val="080808"/>
                </a:solidFill>
                <a:latin typeface="宋体" pitchFamily="2" charset="-122"/>
              </a:rPr>
              <a:t>（</a:t>
            </a:r>
            <a:r>
              <a:rPr lang="en-US" altLang="zh-CN" sz="1800" b="1" i="0" dirty="0">
                <a:solidFill>
                  <a:srgbClr val="080808"/>
                </a:solidFill>
                <a:latin typeface="宋体" pitchFamily="2" charset="-122"/>
              </a:rPr>
              <a:t>2</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F</a:t>
            </a:r>
            <a:r>
              <a:rPr lang="zh-CN" altLang="en-US" sz="1800" b="1" i="0" dirty="0">
                <a:solidFill>
                  <a:srgbClr val="080808"/>
                </a:solidFill>
                <a:latin typeface="宋体" pitchFamily="2" charset="-122"/>
              </a:rPr>
              <a:t>点，更新路径</a:t>
            </a:r>
            <a:endParaRPr lang="en-US" altLang="zh-CN" sz="1800" b="1" i="0" dirty="0">
              <a:solidFill>
                <a:srgbClr val="080808"/>
              </a:solidFill>
              <a:latin typeface="宋体" pitchFamily="2" charset="-122"/>
            </a:endParaRPr>
          </a:p>
        </p:txBody>
      </p:sp>
      <p:sp>
        <p:nvSpPr>
          <p:cNvPr id="48" name="TextBox 47">
            <a:extLst>
              <a:ext uri="{FF2B5EF4-FFF2-40B4-BE49-F238E27FC236}">
                <a16:creationId xmlns:a16="http://schemas.microsoft.com/office/drawing/2014/main" id="{EDDF6295-A473-BEC2-F09E-811580C5A06F}"/>
              </a:ext>
            </a:extLst>
          </p:cNvPr>
          <p:cNvSpPr txBox="1">
            <a:spLocks noChangeArrowheads="1"/>
          </p:cNvSpPr>
          <p:nvPr/>
        </p:nvSpPr>
        <p:spPr bwMode="auto">
          <a:xfrm>
            <a:off x="6415604" y="6056251"/>
            <a:ext cx="714375" cy="307850"/>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49" name="TextBox 48">
            <a:extLst>
              <a:ext uri="{FF2B5EF4-FFF2-40B4-BE49-F238E27FC236}">
                <a16:creationId xmlns:a16="http://schemas.microsoft.com/office/drawing/2014/main" id="{E4DFC2A7-7655-D6E9-ED13-3C4F9E8E4113}"/>
              </a:ext>
            </a:extLst>
          </p:cNvPr>
          <p:cNvSpPr txBox="1">
            <a:spLocks noChangeArrowheads="1"/>
          </p:cNvSpPr>
          <p:nvPr/>
        </p:nvSpPr>
        <p:spPr bwMode="auto">
          <a:xfrm>
            <a:off x="4986854" y="6056251"/>
            <a:ext cx="714375" cy="307850"/>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50" name="TextBox 49">
            <a:extLst>
              <a:ext uri="{FF2B5EF4-FFF2-40B4-BE49-F238E27FC236}">
                <a16:creationId xmlns:a16="http://schemas.microsoft.com/office/drawing/2014/main" id="{3920FD9B-80DD-D95D-0784-9B4E04AAD760}"/>
              </a:ext>
            </a:extLst>
          </p:cNvPr>
          <p:cNvSpPr txBox="1">
            <a:spLocks noChangeArrowheads="1"/>
          </p:cNvSpPr>
          <p:nvPr/>
        </p:nvSpPr>
        <p:spPr bwMode="auto">
          <a:xfrm>
            <a:off x="5615483" y="4732466"/>
            <a:ext cx="714375" cy="307850"/>
          </a:xfrm>
          <a:prstGeom prst="rect">
            <a:avLst/>
          </a:prstGeom>
          <a:noFill/>
          <a:ln w="9525">
            <a:noFill/>
            <a:miter lim="800000"/>
            <a:headEnd/>
            <a:tailEnd/>
          </a:ln>
        </p:spPr>
        <p:txBody>
          <a:bodyPr>
            <a:spAutoFit/>
          </a:bodyPr>
          <a:lstStyle/>
          <a:p>
            <a:r>
              <a:rPr lang="en-US" altLang="zh-CN" sz="1400" dirty="0"/>
              <a:t>22,F</a:t>
            </a:r>
            <a:endParaRPr lang="zh-CN" altLang="en-US" sz="1400" dirty="0"/>
          </a:p>
        </p:txBody>
      </p:sp>
      <p:sp>
        <p:nvSpPr>
          <p:cNvPr id="51" name="TextBox 50">
            <a:extLst>
              <a:ext uri="{FF2B5EF4-FFF2-40B4-BE49-F238E27FC236}">
                <a16:creationId xmlns:a16="http://schemas.microsoft.com/office/drawing/2014/main" id="{7212D9DC-0D23-9F7F-BD38-8ECFAF01C982}"/>
              </a:ext>
            </a:extLst>
          </p:cNvPr>
          <p:cNvSpPr txBox="1">
            <a:spLocks noChangeArrowheads="1"/>
          </p:cNvSpPr>
          <p:nvPr/>
        </p:nvSpPr>
        <p:spPr bwMode="auto">
          <a:xfrm>
            <a:off x="6772792" y="4148996"/>
            <a:ext cx="714375" cy="307777"/>
          </a:xfrm>
          <a:prstGeom prst="rect">
            <a:avLst/>
          </a:prstGeom>
          <a:noFill/>
          <a:ln w="9525">
            <a:noFill/>
            <a:miter lim="800000"/>
            <a:headEnd/>
            <a:tailEnd/>
          </a:ln>
        </p:spPr>
        <p:txBody>
          <a:bodyPr>
            <a:spAutoFit/>
          </a:bodyPr>
          <a:lstStyle/>
          <a:p>
            <a:r>
              <a:rPr lang="en-US" altLang="zh-CN" sz="1400" i="0" dirty="0"/>
              <a:t>20,C</a:t>
            </a:r>
            <a:endParaRPr lang="zh-CN" altLang="en-US" sz="1400" i="0" dirty="0"/>
          </a:p>
        </p:txBody>
      </p:sp>
      <p:sp>
        <p:nvSpPr>
          <p:cNvPr id="52" name="TextBox 51">
            <a:extLst>
              <a:ext uri="{FF2B5EF4-FFF2-40B4-BE49-F238E27FC236}">
                <a16:creationId xmlns:a16="http://schemas.microsoft.com/office/drawing/2014/main" id="{C83198DB-FF8C-40E0-58EF-BE27E81F5698}"/>
              </a:ext>
            </a:extLst>
          </p:cNvPr>
          <p:cNvSpPr txBox="1">
            <a:spLocks noChangeArrowheads="1"/>
          </p:cNvSpPr>
          <p:nvPr/>
        </p:nvSpPr>
        <p:spPr bwMode="auto">
          <a:xfrm>
            <a:off x="4843979" y="4148996"/>
            <a:ext cx="714375" cy="307850"/>
          </a:xfrm>
          <a:prstGeom prst="rect">
            <a:avLst/>
          </a:prstGeom>
          <a:noFill/>
          <a:ln w="9525">
            <a:noFill/>
            <a:miter lim="800000"/>
            <a:headEnd/>
            <a:tailEnd/>
          </a:ln>
        </p:spPr>
        <p:txBody>
          <a:bodyPr>
            <a:spAutoFit/>
          </a:bodyPr>
          <a:lstStyle/>
          <a:p>
            <a:r>
              <a:rPr lang="en-US" altLang="zh-CN" sz="1400" i="0" dirty="0"/>
              <a:t>30,F</a:t>
            </a:r>
            <a:endParaRPr lang="zh-CN" altLang="en-US" sz="1400" i="0" dirty="0"/>
          </a:p>
        </p:txBody>
      </p:sp>
      <p:sp>
        <p:nvSpPr>
          <p:cNvPr id="47" name="TextBox 46">
            <a:extLst>
              <a:ext uri="{FF2B5EF4-FFF2-40B4-BE49-F238E27FC236}">
                <a16:creationId xmlns:a16="http://schemas.microsoft.com/office/drawing/2014/main" id="{AAAEDA4E-6443-7B5F-1468-E4E127F3760C}"/>
              </a:ext>
            </a:extLst>
          </p:cNvPr>
          <p:cNvSpPr txBox="1">
            <a:spLocks noChangeArrowheads="1"/>
          </p:cNvSpPr>
          <p:nvPr/>
        </p:nvSpPr>
        <p:spPr bwMode="auto">
          <a:xfrm>
            <a:off x="7201417" y="4720636"/>
            <a:ext cx="714375" cy="307850"/>
          </a:xfrm>
          <a:prstGeom prst="rect">
            <a:avLst/>
          </a:prstGeom>
          <a:noFill/>
          <a:ln w="9525">
            <a:noFill/>
            <a:miter lim="800000"/>
            <a:headEnd/>
            <a:tailEnd/>
          </a:ln>
        </p:spPr>
        <p:txBody>
          <a:bodyPr>
            <a:spAutoFit/>
          </a:bodyPr>
          <a:lstStyle/>
          <a:p>
            <a:r>
              <a:rPr lang="en-US" altLang="zh-CN" sz="1400" i="0" dirty="0">
                <a:solidFill>
                  <a:srgbClr val="FF0000"/>
                </a:solidFill>
              </a:rPr>
              <a:t>0</a:t>
            </a:r>
            <a:endParaRPr lang="zh-CN" altLang="en-US" sz="1400" i="0" dirty="0">
              <a:solidFill>
                <a:srgbClr val="FF0000"/>
              </a:solidFill>
            </a:endParaRPr>
          </a:p>
        </p:txBody>
      </p:sp>
      <p:sp>
        <p:nvSpPr>
          <p:cNvPr id="12346" name="椭圆 12345">
            <a:extLst>
              <a:ext uri="{FF2B5EF4-FFF2-40B4-BE49-F238E27FC236}">
                <a16:creationId xmlns:a16="http://schemas.microsoft.com/office/drawing/2014/main" id="{D0C6A854-3247-569C-44B9-0E01933BFFA0}"/>
              </a:ext>
            </a:extLst>
          </p:cNvPr>
          <p:cNvSpPr/>
          <p:nvPr/>
        </p:nvSpPr>
        <p:spPr bwMode="auto">
          <a:xfrm>
            <a:off x="6510176" y="3202036"/>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47" name="椭圆 12346">
            <a:extLst>
              <a:ext uri="{FF2B5EF4-FFF2-40B4-BE49-F238E27FC236}">
                <a16:creationId xmlns:a16="http://schemas.microsoft.com/office/drawing/2014/main" id="{DE7FC633-E11C-F599-2FA1-DEB8401C4548}"/>
              </a:ext>
            </a:extLst>
          </p:cNvPr>
          <p:cNvSpPr/>
          <p:nvPr/>
        </p:nvSpPr>
        <p:spPr bwMode="auto">
          <a:xfrm>
            <a:off x="5443538" y="2519575"/>
            <a:ext cx="363878" cy="342666"/>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0" name="椭圆 12349">
            <a:extLst>
              <a:ext uri="{FF2B5EF4-FFF2-40B4-BE49-F238E27FC236}">
                <a16:creationId xmlns:a16="http://schemas.microsoft.com/office/drawing/2014/main" id="{6C23B9E6-C901-57A9-62EC-1C2063A97383}"/>
              </a:ext>
            </a:extLst>
          </p:cNvPr>
          <p:cNvSpPr/>
          <p:nvPr/>
        </p:nvSpPr>
        <p:spPr bwMode="auto">
          <a:xfrm>
            <a:off x="2951215" y="405754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1" name="椭圆 12350">
            <a:extLst>
              <a:ext uri="{FF2B5EF4-FFF2-40B4-BE49-F238E27FC236}">
                <a16:creationId xmlns:a16="http://schemas.microsoft.com/office/drawing/2014/main" id="{E79CB812-DF0F-6F13-DD7A-2BB686CEA90A}"/>
              </a:ext>
            </a:extLst>
          </p:cNvPr>
          <p:cNvSpPr/>
          <p:nvPr/>
        </p:nvSpPr>
        <p:spPr bwMode="auto">
          <a:xfrm>
            <a:off x="1674665" y="4668004"/>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2" name="椭圆 12351">
            <a:extLst>
              <a:ext uri="{FF2B5EF4-FFF2-40B4-BE49-F238E27FC236}">
                <a16:creationId xmlns:a16="http://schemas.microsoft.com/office/drawing/2014/main" id="{7B7EADE0-7950-B0C9-7EBD-CA50EF42DF9A}"/>
              </a:ext>
            </a:extLst>
          </p:cNvPr>
          <p:cNvSpPr/>
          <p:nvPr/>
        </p:nvSpPr>
        <p:spPr bwMode="auto">
          <a:xfrm>
            <a:off x="1188281" y="601042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3" name="椭圆 12352">
            <a:extLst>
              <a:ext uri="{FF2B5EF4-FFF2-40B4-BE49-F238E27FC236}">
                <a16:creationId xmlns:a16="http://schemas.microsoft.com/office/drawing/2014/main" id="{0C9BF829-A871-92BE-37B9-6A534E637EAC}"/>
              </a:ext>
            </a:extLst>
          </p:cNvPr>
          <p:cNvSpPr/>
          <p:nvPr/>
        </p:nvSpPr>
        <p:spPr bwMode="auto">
          <a:xfrm>
            <a:off x="996274" y="4121660"/>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4" name="椭圆 12353">
            <a:extLst>
              <a:ext uri="{FF2B5EF4-FFF2-40B4-BE49-F238E27FC236}">
                <a16:creationId xmlns:a16="http://schemas.microsoft.com/office/drawing/2014/main" id="{EE5E13C5-B9E7-43BB-D5F7-EC82152F090C}"/>
              </a:ext>
            </a:extLst>
          </p:cNvPr>
          <p:cNvSpPr/>
          <p:nvPr/>
        </p:nvSpPr>
        <p:spPr bwMode="auto">
          <a:xfrm>
            <a:off x="6739178" y="1303140"/>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5" name="椭圆 12354">
            <a:extLst>
              <a:ext uri="{FF2B5EF4-FFF2-40B4-BE49-F238E27FC236}">
                <a16:creationId xmlns:a16="http://schemas.microsoft.com/office/drawing/2014/main" id="{50356EF2-D11C-56C0-A71E-E248E31CF87D}"/>
              </a:ext>
            </a:extLst>
          </p:cNvPr>
          <p:cNvSpPr/>
          <p:nvPr/>
        </p:nvSpPr>
        <p:spPr bwMode="auto">
          <a:xfrm>
            <a:off x="5311837" y="1314065"/>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6" name="椭圆 12355">
            <a:extLst>
              <a:ext uri="{FF2B5EF4-FFF2-40B4-BE49-F238E27FC236}">
                <a16:creationId xmlns:a16="http://schemas.microsoft.com/office/drawing/2014/main" id="{3FAE859F-19FB-615B-9CDE-C6894729409B}"/>
              </a:ext>
            </a:extLst>
          </p:cNvPr>
          <p:cNvSpPr/>
          <p:nvPr/>
        </p:nvSpPr>
        <p:spPr bwMode="auto">
          <a:xfrm>
            <a:off x="4981166" y="3208707"/>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7" name="椭圆 12356">
            <a:extLst>
              <a:ext uri="{FF2B5EF4-FFF2-40B4-BE49-F238E27FC236}">
                <a16:creationId xmlns:a16="http://schemas.microsoft.com/office/drawing/2014/main" id="{345163F5-F5AD-CE0F-3F8B-037073F67929}"/>
              </a:ext>
            </a:extLst>
          </p:cNvPr>
          <p:cNvSpPr/>
          <p:nvPr/>
        </p:nvSpPr>
        <p:spPr bwMode="auto">
          <a:xfrm>
            <a:off x="5625461" y="4643404"/>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8" name="椭圆 12357">
            <a:extLst>
              <a:ext uri="{FF2B5EF4-FFF2-40B4-BE49-F238E27FC236}">
                <a16:creationId xmlns:a16="http://schemas.microsoft.com/office/drawing/2014/main" id="{88E6E37B-C8A7-98DA-8D34-70EF7DF505B0}"/>
              </a:ext>
            </a:extLst>
          </p:cNvPr>
          <p:cNvSpPr/>
          <p:nvPr/>
        </p:nvSpPr>
        <p:spPr bwMode="auto">
          <a:xfrm>
            <a:off x="4865516" y="411062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9" name="椭圆 12358">
            <a:extLst>
              <a:ext uri="{FF2B5EF4-FFF2-40B4-BE49-F238E27FC236}">
                <a16:creationId xmlns:a16="http://schemas.microsoft.com/office/drawing/2014/main" id="{D97F2937-27F9-8114-3A1D-1B1118A5B31C}"/>
              </a:ext>
            </a:extLst>
          </p:cNvPr>
          <p:cNvSpPr/>
          <p:nvPr/>
        </p:nvSpPr>
        <p:spPr bwMode="auto">
          <a:xfrm>
            <a:off x="6737075" y="406110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3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35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3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35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34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32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3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2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29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2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29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33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33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234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33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33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4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3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234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34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34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232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33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33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50"/>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1233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52"/>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33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33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235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235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17" grpId="0" animBg="1"/>
      <p:bldP spid="18" grpId="0"/>
      <p:bldP spid="20" grpId="0" animBg="1"/>
      <p:bldP spid="21" grpId="0"/>
      <p:bldP spid="22" grpId="0" animBg="1"/>
      <p:bldP spid="23" grpId="0" animBg="1"/>
      <p:bldP spid="24" grpId="0"/>
      <p:bldP spid="25" grpId="0" animBg="1"/>
      <p:bldP spid="28" grpId="0" animBg="1"/>
      <p:bldP spid="31" grpId="0" animBg="1"/>
      <p:bldP spid="32" grpId="0" animBg="1"/>
      <p:bldP spid="33" grpId="0" animBg="1"/>
      <p:bldP spid="34" grpId="0" animBg="1"/>
      <p:bldP spid="26" grpId="0" animBg="1"/>
      <p:bldP spid="29" grpId="0" animBg="1"/>
      <p:bldP spid="35" grpId="0" animBg="1"/>
      <p:bldP spid="27" grpId="0"/>
      <p:bldP spid="30" grpId="0"/>
      <p:bldP spid="36" grpId="0" animBg="1"/>
      <p:bldP spid="37" grpId="0"/>
      <p:bldP spid="38" grpId="0"/>
      <p:bldP spid="39" grpId="0"/>
      <p:bldP spid="40" grpId="0" animBg="1"/>
      <p:bldP spid="41" grpId="0" animBg="1"/>
      <p:bldP spid="42" grpId="0"/>
      <p:bldP spid="43" grpId="0"/>
      <p:bldP spid="8" grpId="0"/>
      <p:bldP spid="9" grpId="0"/>
      <p:bldP spid="10" grpId="0"/>
      <p:bldP spid="11" grpId="0"/>
      <p:bldP spid="12" grpId="0"/>
      <p:bldP spid="54" grpId="0" animBg="1"/>
      <p:bldP spid="55" grpId="0"/>
      <p:bldP spid="57" grpId="0" animBg="1"/>
      <p:bldP spid="58" grpId="0"/>
      <p:bldP spid="60" grpId="0" animBg="1"/>
      <p:bldP spid="61" grpId="0"/>
      <p:bldP spid="62" grpId="0" animBg="1"/>
      <p:bldP spid="63" grpId="0" animBg="1"/>
      <p:bldP spid="12288" grpId="0"/>
      <p:bldP spid="12289" grpId="0" animBg="1"/>
      <p:bldP spid="12291" grpId="0" animBg="1"/>
      <p:bldP spid="12294" grpId="0"/>
      <p:bldP spid="12327" grpId="0" animBg="1"/>
      <p:bldP spid="12328" grpId="0"/>
      <p:bldP spid="12329" grpId="0" animBg="1"/>
      <p:bldP spid="12330" grpId="0" animBg="1"/>
      <p:bldP spid="12331" grpId="0" animBg="1"/>
      <p:bldP spid="12332" grpId="0" animBg="1"/>
      <p:bldP spid="12333" grpId="0" animBg="1"/>
      <p:bldP spid="12334" grpId="0" animBg="1"/>
      <p:bldP spid="12335" grpId="0" animBg="1"/>
      <p:bldP spid="12336" grpId="0" animBg="1"/>
      <p:bldP spid="12337" grpId="0"/>
      <p:bldP spid="12338" grpId="0"/>
      <p:bldP spid="12339" grpId="0"/>
      <p:bldP spid="12340" grpId="0"/>
      <p:bldP spid="12341" grpId="0" animBg="1"/>
      <p:bldP spid="12342" grpId="0" animBg="1"/>
      <p:bldP spid="12343" grpId="0"/>
      <p:bldP spid="12344" grpId="0"/>
      <p:bldP spid="48" grpId="0"/>
      <p:bldP spid="49" grpId="0"/>
      <p:bldP spid="50" grpId="0"/>
      <p:bldP spid="51" grpId="0"/>
      <p:bldP spid="52" grpId="0"/>
      <p:bldP spid="47" grpId="0"/>
      <p:bldP spid="12346" grpId="0" animBg="1"/>
      <p:bldP spid="12347" grpId="0" animBg="1"/>
      <p:bldP spid="12350" grpId="0" animBg="1"/>
      <p:bldP spid="12351" grpId="0" animBg="1"/>
      <p:bldP spid="12352" grpId="0" animBg="1"/>
      <p:bldP spid="12353" grpId="0" animBg="1"/>
      <p:bldP spid="12354" grpId="0" animBg="1"/>
      <p:bldP spid="12355" grpId="0" animBg="1"/>
      <p:bldP spid="12356" grpId="0" animBg="1"/>
      <p:bldP spid="12357" grpId="0" animBg="1"/>
      <p:bldP spid="12358" grpId="0" animBg="1"/>
      <p:bldP spid="12359" grpId="0" animBg="1"/>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dirty="0" smtClean="0"/>
        </a:defPPr>
      </a:lstStyle>
    </a:tx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18602</TotalTime>
  <Words>7026</Words>
  <Application>Microsoft Office PowerPoint</Application>
  <PresentationFormat>全屏显示(4:3)</PresentationFormat>
  <Paragraphs>1398</Paragraphs>
  <Slides>85</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0" baseType="lpstr">
      <vt:lpstr>黑体</vt:lpstr>
      <vt:lpstr>华文行楷</vt:lpstr>
      <vt:lpstr>楷体_GB2312</vt:lpstr>
      <vt:lpstr>宋体</vt:lpstr>
      <vt:lpstr>Arial</vt:lpstr>
      <vt:lpstr>Calibri</vt:lpstr>
      <vt:lpstr>Cambria Math</vt:lpstr>
      <vt:lpstr>Consolas</vt:lpstr>
      <vt:lpstr>Tahoma</vt:lpstr>
      <vt:lpstr>Times New Roman</vt:lpstr>
      <vt:lpstr>Verdana</vt:lpstr>
      <vt:lpstr>Wingdings</vt:lpstr>
      <vt:lpstr>1_Profile</vt:lpstr>
      <vt:lpstr>Microsoft Visio 2000/2002 Drawing</vt:lpstr>
      <vt:lpstr>Microsoft Visio 2003-2010 绘图</vt:lpstr>
      <vt:lpstr>数据结构 </vt:lpstr>
      <vt:lpstr>PowerPoint 演示文稿</vt:lpstr>
      <vt:lpstr>PowerPoint 演示文稿</vt:lpstr>
      <vt:lpstr>PowerPoint 演示文稿</vt:lpstr>
      <vt:lpstr>PowerPoint 演示文稿</vt:lpstr>
      <vt:lpstr>PowerPoint 演示文稿</vt:lpstr>
      <vt:lpstr>PowerPoint 演示文稿</vt:lpstr>
      <vt:lpstr>例：求下图A顶点到各顶点的最短路径。</vt:lpstr>
      <vt:lpstr>PowerPoint 演示文稿</vt:lpstr>
      <vt:lpstr>PowerPoint 演示文稿</vt:lpstr>
      <vt:lpstr>PowerPoint 演示文稿</vt:lpstr>
      <vt:lpstr>PowerPoint 演示文稿</vt:lpstr>
      <vt:lpstr>PowerPoint 演示文稿</vt:lpstr>
      <vt:lpstr>PowerPoint 演示文稿</vt:lpstr>
      <vt:lpstr>  对下图求从V0出发到各顶点的最短路径。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一、AOV-网</vt:lpstr>
      <vt:lpstr>PowerPoint 演示文稿</vt:lpstr>
      <vt:lpstr>PowerPoint 演示文稿</vt:lpstr>
      <vt:lpstr>PowerPoint 演示文稿</vt:lpstr>
      <vt:lpstr>PowerPoint 演示文稿</vt:lpstr>
      <vt:lpstr>PowerPoint 演示文稿</vt:lpstr>
      <vt:lpstr>PowerPoint 演示文稿</vt:lpstr>
      <vt:lpstr>拓扑排序与AOV网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四、AOE-网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1533</cp:revision>
  <cp:lastPrinted>2019-12-25T01:12:26Z</cp:lastPrinted>
  <dcterms:created xsi:type="dcterms:W3CDTF">2002-01-07T04:58:02Z</dcterms:created>
  <dcterms:modified xsi:type="dcterms:W3CDTF">2024-11-09T09:24:03Z</dcterms:modified>
</cp:coreProperties>
</file>